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66" r:id="rId3"/>
    <p:sldId id="267" r:id="rId4"/>
    <p:sldId id="265" r:id="rId5"/>
    <p:sldId id="272" r:id="rId6"/>
    <p:sldId id="273" r:id="rId7"/>
    <p:sldId id="274" r:id="rId8"/>
    <p:sldId id="275" r:id="rId9"/>
    <p:sldId id="276" r:id="rId10"/>
    <p:sldId id="277" r:id="rId11"/>
    <p:sldId id="278" r:id="rId12"/>
    <p:sldId id="279" r:id="rId13"/>
    <p:sldId id="282" r:id="rId14"/>
    <p:sldId id="281" r:id="rId15"/>
    <p:sldId id="280" r:id="rId16"/>
    <p:sldId id="283" r:id="rId17"/>
    <p:sldId id="285" r:id="rId18"/>
    <p:sldId id="284" r:id="rId19"/>
    <p:sldId id="288" r:id="rId20"/>
    <p:sldId id="287" r:id="rId21"/>
    <p:sldId id="286" r:id="rId22"/>
    <p:sldId id="289" r:id="rId23"/>
    <p:sldId id="290" r:id="rId24"/>
    <p:sldId id="291" r:id="rId25"/>
    <p:sldId id="292" r:id="rId26"/>
    <p:sldId id="293" r:id="rId27"/>
    <p:sldId id="271" r:id="rId28"/>
    <p:sldId id="256" r:id="rId29"/>
  </p:sldIdLst>
  <p:sldSz cx="12192000" cy="68580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D995"/>
    <a:srgbClr val="F6AA07"/>
    <a:srgbClr val="1B193E"/>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2250" autoAdjust="0"/>
  </p:normalViewPr>
  <p:slideViewPr>
    <p:cSldViewPr snapToGrid="0">
      <p:cViewPr varScale="1">
        <p:scale>
          <a:sx n="84" d="100"/>
          <a:sy n="84" d="100"/>
        </p:scale>
        <p:origin x="88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a:lstStyle>
            <a:lvl1pPr algn="l">
              <a:defRPr sz="1200"/>
            </a:lvl1pPr>
          </a:lstStyle>
          <a:p>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fld id="{E223BF02-1407-45D4-91DB-52DF284200D1}" type="datetimeFigureOut">
              <a:rPr lang="en-GB" smtClean="0"/>
              <a:t>26/01/2024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a:r>
              <a:t>Haga clic para modificar los estilos de texto del patrón</a:t>
            </a:r>
          </a:p>
          <a:p>
            <a:pPr lvl="1"/>
            <a:r>
              <a:t>Segundo nivel</a:t>
            </a:r>
          </a:p>
          <a:p>
            <a:pPr lvl="2"/>
            <a:r>
              <a:t>Tercer nivel</a:t>
            </a:r>
          </a:p>
          <a:p>
            <a:pPr lvl="3"/>
            <a:r>
              <a:t>Cuarto nivel</a:t>
            </a:r>
          </a:p>
          <a:p>
            <a:pPr lvl="4"/>
            <a:r>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a:lvl1pPr>
          </a:lstStyle>
          <a:p>
            <a:fld id="{20B3550A-1C67-491B-B6B7-CEF62DBEB878}" type="slidenum">
              <a:rPr lang="en-GB" smtClean="0"/>
              <a:t>‹Nº›</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11" name="Imagen 10" descr="Imagen que contiene Logotipo  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a:spAutoFit/>
          </a:bodyPr>
          <a:lstStyle/>
          <a:p>
            <a:pPr algn="l">
              <a:defRPr sz="1300">
                <a:solidFill>
                  <a:schemeClr val="bg1"/>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48" name="Imagen 47" descr="Texto  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lvl2pPr>
          </a:lstStyle>
          <a:p>
            <a:pPr lvl="0"/>
            <a:endParaRPr/>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a:p>
        </p:txBody>
      </p:sp>
      <p:pic>
        <p:nvPicPr>
          <p:cNvPr id="7" name="Imagen 6" descr="Imagen que contiene Logotipo  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805636" y="581702"/>
            <a:ext cx="4416598" cy="2229084"/>
          </a:xfrm>
          <a:prstGeom prst="rect">
            <a:avLst/>
          </a:prstGeom>
        </p:spPr>
      </p:pic>
      <p:pic>
        <p:nvPicPr>
          <p:cNvPr id="13" name="Imagen 12" descr="Interfaz de usuario gráfica, Texto  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p:txBody>
          <a:bodyPr/>
          <a:lstStyle/>
          <a:p>
            <a:pPr>
              <a:defRPr>
                <a:effectLst/>
                <a:latin typeface="Calibri" panose="020F0502020204030204" pitchFamily="34" charset="0"/>
                <a:ea typeface="Yu Mincho" panose="02020400000000000000" pitchFamily="18" charset="-128"/>
                <a:cs typeface="Arial" panose="020B0604020202020204" pitchFamily="34" charset="0"/>
              </a:defRPr>
            </a:pPr>
            <a:r>
              <a:rPr dirty="0" err="1"/>
              <a:t>Mantieni</a:t>
            </a:r>
            <a:r>
              <a:rPr dirty="0"/>
              <a:t> </a:t>
            </a:r>
            <a:r>
              <a:rPr dirty="0" err="1"/>
              <a:t>i</a:t>
            </a:r>
            <a:r>
              <a:rPr dirty="0"/>
              <a:t> </a:t>
            </a:r>
            <a:r>
              <a:rPr dirty="0" err="1"/>
              <a:t>tuoi</a:t>
            </a:r>
            <a:r>
              <a:rPr dirty="0"/>
              <a:t> </a:t>
            </a:r>
            <a:r>
              <a:rPr dirty="0" err="1"/>
              <a:t>dati</a:t>
            </a:r>
            <a:r>
              <a:rPr dirty="0"/>
              <a:t> al </a:t>
            </a:r>
            <a:r>
              <a:rPr dirty="0" err="1"/>
              <a:t>sicuro</a:t>
            </a:r>
            <a:r>
              <a:rPr dirty="0"/>
              <a:t>: Sicurezza </a:t>
            </a:r>
            <a:r>
              <a:rPr dirty="0" err="1"/>
              <a:t>informatica</a:t>
            </a:r>
            <a:r>
              <a:rPr dirty="0"/>
              <a:t> per le MPMI</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p:txBody>
          <a:bodyPr/>
          <a:lstStyle/>
          <a:p>
            <a:r>
              <a:rPr dirty="0" err="1"/>
              <a:t>Fornito</a:t>
            </a:r>
            <a:r>
              <a:rPr dirty="0"/>
              <a:t> da </a:t>
            </a:r>
            <a:r>
              <a:rPr dirty="0" err="1"/>
              <a:t>soluzioni</a:t>
            </a:r>
            <a:r>
              <a:rPr dirty="0"/>
              <a:t> IT per </a:t>
            </a:r>
            <a:r>
              <a:rPr dirty="0" err="1"/>
              <a:t>tutti</a:t>
            </a:r>
            <a:endParaRPr dirty="0"/>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12986" y="106741"/>
            <a:ext cx="8792271" cy="824531"/>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1.2 Le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minacce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comuni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alla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cui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devono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far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fronte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le MPMI</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931272"/>
            <a:ext cx="11720528" cy="5730785"/>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Mancanza</a:t>
            </a:r>
            <a:r>
              <a:rPr b="1" dirty="0"/>
              <a:t> di aggiornamenti </a:t>
            </a:r>
            <a:r>
              <a:rPr lang="it-IT" b="1" dirty="0"/>
              <a:t>e patch regolari del software</a:t>
            </a:r>
            <a:r>
              <a:rPr dirty="0"/>
              <a:t>: La </a:t>
            </a:r>
            <a:r>
              <a:rPr dirty="0" err="1"/>
              <a:t>mancata</a:t>
            </a:r>
            <a:r>
              <a:rPr dirty="0"/>
              <a:t> </a:t>
            </a:r>
            <a:r>
              <a:rPr dirty="0" err="1"/>
              <a:t>applicazione</a:t>
            </a:r>
            <a:r>
              <a:rPr dirty="0"/>
              <a:t> di aggiornamenti </a:t>
            </a:r>
            <a:r>
              <a:rPr dirty="0" err="1"/>
              <a:t>tempestivi</a:t>
            </a:r>
            <a:r>
              <a:rPr dirty="0"/>
              <a:t> e patch di sicurezza a software e </a:t>
            </a:r>
            <a:r>
              <a:rPr dirty="0" err="1"/>
              <a:t>sistemi</a:t>
            </a:r>
            <a:r>
              <a:rPr dirty="0"/>
              <a:t> </a:t>
            </a:r>
            <a:r>
              <a:rPr dirty="0" err="1"/>
              <a:t>operativi</a:t>
            </a:r>
            <a:r>
              <a:rPr dirty="0"/>
              <a:t> </a:t>
            </a:r>
            <a:r>
              <a:rPr dirty="0" err="1"/>
              <a:t>può</a:t>
            </a:r>
            <a:r>
              <a:rPr dirty="0"/>
              <a:t> </a:t>
            </a:r>
            <a:r>
              <a:rPr dirty="0" err="1"/>
              <a:t>lasciare</a:t>
            </a:r>
            <a:r>
              <a:rPr dirty="0"/>
              <a:t> le M</a:t>
            </a:r>
            <a:r>
              <a:rPr lang="it-IT" dirty="0"/>
              <a:t>PMI</a:t>
            </a:r>
            <a:r>
              <a:rPr dirty="0"/>
              <a:t> </a:t>
            </a:r>
            <a:r>
              <a:rPr dirty="0" err="1"/>
              <a:t>esposte</a:t>
            </a:r>
            <a:r>
              <a:rPr dirty="0"/>
              <a:t> a </a:t>
            </a:r>
            <a:r>
              <a:rPr dirty="0" err="1"/>
              <a:t>vulnerabilità</a:t>
            </a:r>
            <a:r>
              <a:rPr dirty="0"/>
              <a:t> note.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Preoccupazioni</a:t>
            </a:r>
            <a:r>
              <a:rPr b="1" dirty="0"/>
              <a:t> per la sicurezza </a:t>
            </a:r>
            <a:r>
              <a:rPr lang="it-IT" b="1" dirty="0"/>
              <a:t>nel</a:t>
            </a:r>
            <a:r>
              <a:rPr b="1" dirty="0"/>
              <a:t> cloud</a:t>
            </a:r>
            <a:r>
              <a:rPr dirty="0"/>
              <a:t>: </a:t>
            </a:r>
            <a:r>
              <a:rPr dirty="0" err="1"/>
              <a:t>L'archiviazione</a:t>
            </a:r>
            <a:r>
              <a:rPr dirty="0"/>
              <a:t> di </a:t>
            </a:r>
            <a:r>
              <a:rPr dirty="0" err="1"/>
              <a:t>dati</a:t>
            </a:r>
            <a:r>
              <a:rPr dirty="0"/>
              <a:t> e </a:t>
            </a:r>
            <a:r>
              <a:rPr dirty="0" err="1"/>
              <a:t>applicazioni</a:t>
            </a:r>
            <a:r>
              <a:rPr dirty="0"/>
              <a:t> </a:t>
            </a:r>
            <a:r>
              <a:rPr dirty="0" err="1"/>
              <a:t>nel</a:t>
            </a:r>
            <a:r>
              <a:rPr dirty="0"/>
              <a:t> cloud </a:t>
            </a:r>
            <a:r>
              <a:rPr dirty="0" err="1"/>
              <a:t>può</a:t>
            </a:r>
            <a:r>
              <a:rPr dirty="0"/>
              <a:t> </a:t>
            </a:r>
            <a:r>
              <a:rPr dirty="0" err="1"/>
              <a:t>essere</a:t>
            </a:r>
            <a:r>
              <a:rPr dirty="0"/>
              <a:t> </a:t>
            </a:r>
            <a:r>
              <a:rPr dirty="0" err="1"/>
              <a:t>conveniente</a:t>
            </a:r>
            <a:r>
              <a:rPr dirty="0"/>
              <a:t> per le M</a:t>
            </a:r>
            <a:r>
              <a:rPr lang="it-IT" dirty="0"/>
              <a:t>PMI</a:t>
            </a:r>
            <a:r>
              <a:rPr dirty="0"/>
              <a:t>, ma </a:t>
            </a:r>
            <a:r>
              <a:rPr dirty="0" err="1"/>
              <a:t>può</a:t>
            </a:r>
            <a:r>
              <a:rPr dirty="0"/>
              <a:t> anche </a:t>
            </a:r>
            <a:r>
              <a:rPr dirty="0" err="1"/>
              <a:t>introdurre</a:t>
            </a:r>
            <a:r>
              <a:rPr dirty="0"/>
              <a:t> </a:t>
            </a:r>
            <a:r>
              <a:rPr dirty="0" err="1"/>
              <a:t>rischi</a:t>
            </a:r>
            <a:r>
              <a:rPr dirty="0"/>
              <a:t> per la sicurezza se non </a:t>
            </a:r>
            <a:r>
              <a:rPr dirty="0" err="1"/>
              <a:t>configurata</a:t>
            </a:r>
            <a:r>
              <a:rPr dirty="0"/>
              <a:t> e </a:t>
            </a:r>
            <a:r>
              <a:rPr dirty="0" err="1"/>
              <a:t>gestita</a:t>
            </a:r>
            <a:r>
              <a:rPr dirty="0"/>
              <a:t> in </a:t>
            </a:r>
            <a:r>
              <a:rPr dirty="0" err="1"/>
              <a:t>modo</a:t>
            </a:r>
            <a:r>
              <a:rPr dirty="0"/>
              <a:t> </a:t>
            </a:r>
            <a:r>
              <a:rPr dirty="0" err="1"/>
              <a:t>appropriato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Attacchi</a:t>
            </a:r>
            <a:r>
              <a:rPr b="1" dirty="0"/>
              <a:t> </a:t>
            </a:r>
            <a:r>
              <a:rPr b="1" dirty="0" err="1"/>
              <a:t>della</a:t>
            </a:r>
            <a:r>
              <a:rPr b="1" dirty="0"/>
              <a:t> catena di </a:t>
            </a:r>
            <a:r>
              <a:rPr lang="it-IT" b="1" dirty="0"/>
              <a:t>fornitura</a:t>
            </a:r>
            <a:r>
              <a:rPr dirty="0"/>
              <a:t>: I </a:t>
            </a:r>
            <a:r>
              <a:rPr dirty="0" err="1"/>
              <a:t>criminali</a:t>
            </a:r>
            <a:r>
              <a:rPr dirty="0"/>
              <a:t> </a:t>
            </a:r>
            <a:r>
              <a:rPr dirty="0" err="1"/>
              <a:t>informatici</a:t>
            </a:r>
            <a:r>
              <a:rPr dirty="0"/>
              <a:t> </a:t>
            </a:r>
            <a:r>
              <a:rPr dirty="0" err="1"/>
              <a:t>possono</a:t>
            </a:r>
            <a:r>
              <a:rPr dirty="0"/>
              <a:t> </a:t>
            </a:r>
            <a:r>
              <a:rPr dirty="0" err="1"/>
              <a:t>prendere</a:t>
            </a:r>
            <a:r>
              <a:rPr dirty="0"/>
              <a:t> di </a:t>
            </a:r>
            <a:r>
              <a:rPr dirty="0" err="1"/>
              <a:t>mira</a:t>
            </a:r>
            <a:r>
              <a:rPr dirty="0"/>
              <a:t> le MPMI come mezzo per </a:t>
            </a:r>
            <a:r>
              <a:rPr dirty="0" err="1"/>
              <a:t>ottenere</a:t>
            </a:r>
            <a:r>
              <a:rPr dirty="0"/>
              <a:t> </a:t>
            </a:r>
            <a:r>
              <a:rPr dirty="0" err="1"/>
              <a:t>l'accesso</a:t>
            </a:r>
            <a:r>
              <a:rPr dirty="0"/>
              <a:t> </a:t>
            </a:r>
            <a:r>
              <a:rPr dirty="0" err="1"/>
              <a:t>alle</a:t>
            </a:r>
            <a:r>
              <a:rPr dirty="0"/>
              <a:t> </a:t>
            </a:r>
            <a:r>
              <a:rPr dirty="0" err="1"/>
              <a:t>organizzazioni</a:t>
            </a:r>
            <a:r>
              <a:rPr dirty="0"/>
              <a:t> </a:t>
            </a:r>
            <a:r>
              <a:rPr dirty="0" err="1"/>
              <a:t>più</a:t>
            </a:r>
            <a:r>
              <a:rPr dirty="0"/>
              <a:t> </a:t>
            </a:r>
            <a:r>
              <a:rPr dirty="0" err="1"/>
              <a:t>grandi</a:t>
            </a:r>
            <a:r>
              <a:rPr dirty="0"/>
              <a:t> </a:t>
            </a:r>
            <a:r>
              <a:rPr dirty="0" err="1"/>
              <a:t>sfruttando</a:t>
            </a:r>
            <a:r>
              <a:rPr dirty="0"/>
              <a:t> le </a:t>
            </a:r>
            <a:r>
              <a:rPr dirty="0" err="1"/>
              <a:t>vulnerabilità</a:t>
            </a:r>
            <a:r>
              <a:rPr dirty="0"/>
              <a:t> </a:t>
            </a:r>
            <a:r>
              <a:rPr dirty="0" err="1"/>
              <a:t>nella</a:t>
            </a:r>
            <a:r>
              <a:rPr dirty="0"/>
              <a:t> catena di </a:t>
            </a:r>
            <a:r>
              <a:rPr lang="it-IT" dirty="0"/>
              <a:t>fornitura</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Impostazioni</a:t>
            </a:r>
            <a:r>
              <a:rPr b="1" dirty="0"/>
              <a:t> di sicurezza mal</a:t>
            </a:r>
            <a:r>
              <a:rPr dirty="0"/>
              <a:t> </a:t>
            </a:r>
            <a:r>
              <a:rPr b="1" dirty="0" err="1"/>
              <a:t>configurate</a:t>
            </a:r>
            <a:r>
              <a:rPr dirty="0"/>
              <a:t>: </a:t>
            </a:r>
            <a:r>
              <a:rPr dirty="0" err="1"/>
              <a:t>Impostazioni</a:t>
            </a:r>
            <a:r>
              <a:rPr dirty="0"/>
              <a:t> di sicurezza </a:t>
            </a:r>
            <a:r>
              <a:rPr dirty="0" err="1"/>
              <a:t>configurate</a:t>
            </a:r>
            <a:r>
              <a:rPr dirty="0"/>
              <a:t> in </a:t>
            </a:r>
            <a:r>
              <a:rPr dirty="0" err="1"/>
              <a:t>modo</a:t>
            </a:r>
            <a:r>
              <a:rPr dirty="0"/>
              <a:t> </a:t>
            </a:r>
            <a:r>
              <a:rPr dirty="0" err="1"/>
              <a:t>errato</a:t>
            </a:r>
            <a:r>
              <a:rPr dirty="0"/>
              <a:t> </a:t>
            </a:r>
            <a:r>
              <a:rPr dirty="0" err="1"/>
              <a:t>su</a:t>
            </a:r>
            <a:r>
              <a:rPr dirty="0"/>
              <a:t> </a:t>
            </a:r>
            <a:r>
              <a:rPr dirty="0" err="1"/>
              <a:t>sistemi</a:t>
            </a:r>
            <a:r>
              <a:rPr dirty="0"/>
              <a:t>, </a:t>
            </a:r>
            <a:r>
              <a:rPr dirty="0" err="1"/>
              <a:t>applicazioni</a:t>
            </a:r>
            <a:r>
              <a:rPr dirty="0"/>
              <a:t> o </a:t>
            </a:r>
            <a:r>
              <a:rPr dirty="0" err="1"/>
              <a:t>dispositivi</a:t>
            </a:r>
            <a:r>
              <a:rPr dirty="0"/>
              <a:t> di rete </a:t>
            </a:r>
            <a:r>
              <a:rPr dirty="0" err="1"/>
              <a:t>possono</a:t>
            </a:r>
            <a:r>
              <a:rPr dirty="0"/>
              <a:t> </a:t>
            </a:r>
            <a:r>
              <a:rPr dirty="0" err="1"/>
              <a:t>creare</a:t>
            </a:r>
            <a:r>
              <a:rPr dirty="0"/>
              <a:t> </a:t>
            </a:r>
            <a:r>
              <a:rPr dirty="0" err="1"/>
              <a:t>lacune</a:t>
            </a:r>
            <a:r>
              <a:rPr dirty="0"/>
              <a:t> di sicurezza non </a:t>
            </a:r>
            <a:r>
              <a:rPr dirty="0" err="1"/>
              <a:t>intenzionali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Mancanza</a:t>
            </a:r>
            <a:r>
              <a:rPr b="1" dirty="0"/>
              <a:t> di </a:t>
            </a:r>
            <a:r>
              <a:rPr b="1" dirty="0" err="1"/>
              <a:t>consapevolezza</a:t>
            </a:r>
            <a:r>
              <a:rPr b="1" dirty="0"/>
              <a:t> </a:t>
            </a:r>
            <a:r>
              <a:rPr b="1" dirty="0" err="1"/>
              <a:t>della</a:t>
            </a:r>
            <a:r>
              <a:rPr b="1" dirty="0"/>
              <a:t> sicurezza </a:t>
            </a:r>
            <a:r>
              <a:rPr b="1" dirty="0" err="1"/>
              <a:t>informatica</a:t>
            </a:r>
            <a:r>
              <a:rPr b="1" dirty="0"/>
              <a:t> d</a:t>
            </a:r>
            <a:r>
              <a:rPr lang="it-IT" b="1" dirty="0"/>
              <a:t>e</a:t>
            </a:r>
            <a:r>
              <a:rPr b="1" dirty="0" err="1"/>
              <a:t>i</a:t>
            </a:r>
            <a:r>
              <a:rPr b="1" dirty="0"/>
              <a:t> </a:t>
            </a:r>
            <a:r>
              <a:rPr b="1" dirty="0" err="1"/>
              <a:t>dipendenti</a:t>
            </a:r>
            <a:r>
              <a:rPr dirty="0"/>
              <a:t>: La </a:t>
            </a:r>
            <a:r>
              <a:rPr dirty="0" err="1"/>
              <a:t>consapevolezza</a:t>
            </a:r>
            <a:r>
              <a:rPr dirty="0"/>
              <a:t> e la </a:t>
            </a:r>
            <a:r>
              <a:rPr dirty="0" err="1"/>
              <a:t>formazione</a:t>
            </a:r>
            <a:r>
              <a:rPr dirty="0"/>
              <a:t> </a:t>
            </a:r>
            <a:r>
              <a:rPr dirty="0" err="1"/>
              <a:t>insufficienti</a:t>
            </a:r>
            <a:r>
              <a:rPr dirty="0"/>
              <a:t> </a:t>
            </a:r>
            <a:r>
              <a:rPr lang="it-IT" dirty="0"/>
              <a:t>sulla sicurezza informatica</a:t>
            </a:r>
            <a:r>
              <a:rPr dirty="0"/>
              <a:t> </a:t>
            </a:r>
            <a:r>
              <a:rPr dirty="0" err="1"/>
              <a:t>tra</a:t>
            </a:r>
            <a:r>
              <a:rPr dirty="0"/>
              <a:t> </a:t>
            </a:r>
            <a:r>
              <a:rPr dirty="0" err="1"/>
              <a:t>i</a:t>
            </a:r>
            <a:r>
              <a:rPr dirty="0"/>
              <a:t> </a:t>
            </a:r>
            <a:r>
              <a:rPr dirty="0" err="1"/>
              <a:t>dipendenti</a:t>
            </a:r>
            <a:r>
              <a:rPr dirty="0"/>
              <a:t> </a:t>
            </a:r>
            <a:r>
              <a:rPr dirty="0" err="1"/>
              <a:t>possono</a:t>
            </a:r>
            <a:r>
              <a:rPr dirty="0"/>
              <a:t> </a:t>
            </a:r>
            <a:r>
              <a:rPr dirty="0" err="1"/>
              <a:t>aumentare</a:t>
            </a:r>
            <a:r>
              <a:rPr dirty="0"/>
              <a:t> la </a:t>
            </a:r>
            <a:r>
              <a:rPr dirty="0" err="1"/>
              <a:t>probabilità</a:t>
            </a:r>
            <a:r>
              <a:rPr dirty="0"/>
              <a:t> di </a:t>
            </a:r>
            <a:r>
              <a:rPr dirty="0" err="1"/>
              <a:t>cadere</a:t>
            </a:r>
            <a:r>
              <a:rPr dirty="0"/>
              <a:t> </a:t>
            </a:r>
            <a:r>
              <a:rPr dirty="0" err="1"/>
              <a:t>vittima</a:t>
            </a:r>
            <a:r>
              <a:rPr dirty="0"/>
              <a:t> di </a:t>
            </a:r>
            <a:r>
              <a:rPr dirty="0" err="1"/>
              <a:t>varie</a:t>
            </a:r>
            <a:r>
              <a:rPr dirty="0"/>
              <a:t> </a:t>
            </a:r>
            <a:r>
              <a:rPr dirty="0" err="1"/>
              <a:t>minacce</a:t>
            </a:r>
            <a:r>
              <a:rPr dirty="0"/>
              <a:t> </a:t>
            </a:r>
            <a:r>
              <a:rPr dirty="0" err="1"/>
              <a:t>informatiche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buClr>
                <a:srgbClr val="0AD995"/>
              </a:buClr>
            </a:pPr>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425510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1.2 Le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minacce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comuni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alla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 </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cui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devono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far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fronte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le MPMI</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627957"/>
            <a:ext cx="6978199" cy="4195763"/>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Per </a:t>
            </a:r>
            <a:r>
              <a:rPr dirty="0" err="1"/>
              <a:t>mitigare</a:t>
            </a:r>
            <a:r>
              <a:rPr dirty="0"/>
              <a:t> </a:t>
            </a:r>
            <a:r>
              <a:rPr dirty="0" err="1"/>
              <a:t>tali</a:t>
            </a:r>
            <a:r>
              <a:rPr dirty="0"/>
              <a:t> </a:t>
            </a:r>
            <a:r>
              <a:rPr dirty="0" err="1"/>
              <a:t>minacce</a:t>
            </a:r>
            <a:r>
              <a:rPr dirty="0"/>
              <a:t>, le MPMI </a:t>
            </a:r>
            <a:r>
              <a:rPr dirty="0" err="1"/>
              <a:t>dovrebbero</a:t>
            </a:r>
            <a:r>
              <a:rPr dirty="0"/>
              <a:t> </a:t>
            </a:r>
            <a:r>
              <a:rPr dirty="0" err="1"/>
              <a:t>investire</a:t>
            </a:r>
            <a:r>
              <a:rPr dirty="0"/>
              <a:t> in </a:t>
            </a:r>
            <a:r>
              <a:rPr dirty="0" err="1"/>
              <a:t>misure</a:t>
            </a:r>
            <a:r>
              <a:rPr dirty="0"/>
              <a:t> di </a:t>
            </a:r>
            <a:r>
              <a:rPr lang="it-IT" dirty="0"/>
              <a:t>sicurezza informatica</a:t>
            </a:r>
            <a:r>
              <a:rPr dirty="0"/>
              <a:t>, </a:t>
            </a:r>
            <a:r>
              <a:rPr lang="it-IT" dirty="0"/>
              <a:t>come </a:t>
            </a:r>
            <a:r>
              <a:rPr dirty="0"/>
              <a:t>la </a:t>
            </a:r>
            <a:r>
              <a:rPr dirty="0" err="1"/>
              <a:t>formazione</a:t>
            </a:r>
            <a:r>
              <a:rPr dirty="0"/>
              <a:t> </a:t>
            </a:r>
            <a:r>
              <a:rPr dirty="0" err="1"/>
              <a:t>regolare</a:t>
            </a:r>
            <a:r>
              <a:rPr dirty="0"/>
              <a:t> </a:t>
            </a:r>
            <a:r>
              <a:rPr dirty="0" err="1"/>
              <a:t>dei</a:t>
            </a:r>
            <a:r>
              <a:rPr dirty="0"/>
              <a:t> </a:t>
            </a:r>
            <a:r>
              <a:rPr dirty="0" err="1"/>
              <a:t>dipendenti</a:t>
            </a:r>
            <a:r>
              <a:rPr dirty="0"/>
              <a:t>, solidi </a:t>
            </a:r>
            <a:r>
              <a:rPr dirty="0" err="1"/>
              <a:t>controlli</a:t>
            </a:r>
            <a:r>
              <a:rPr dirty="0"/>
              <a:t> </a:t>
            </a:r>
            <a:r>
              <a:rPr dirty="0" err="1"/>
              <a:t>degli</a:t>
            </a:r>
            <a:r>
              <a:rPr dirty="0"/>
              <a:t> </a:t>
            </a:r>
            <a:r>
              <a:rPr dirty="0" err="1"/>
              <a:t>accessi</a:t>
            </a:r>
            <a:r>
              <a:rPr dirty="0"/>
              <a:t>, solidi </a:t>
            </a:r>
            <a:r>
              <a:rPr dirty="0" err="1"/>
              <a:t>metodi</a:t>
            </a:r>
            <a:r>
              <a:rPr dirty="0"/>
              <a:t> di </a:t>
            </a:r>
            <a:r>
              <a:rPr dirty="0" err="1"/>
              <a:t>autenticazione</a:t>
            </a:r>
            <a:r>
              <a:rPr dirty="0"/>
              <a:t>, </a:t>
            </a:r>
            <a:r>
              <a:rPr dirty="0" err="1"/>
              <a:t>infrastrutture</a:t>
            </a:r>
            <a:r>
              <a:rPr dirty="0"/>
              <a:t> TIC </a:t>
            </a:r>
            <a:r>
              <a:rPr dirty="0" err="1"/>
              <a:t>sicure</a:t>
            </a:r>
            <a:r>
              <a:rPr dirty="0"/>
              <a:t>, </a:t>
            </a:r>
            <a:r>
              <a:rPr dirty="0" err="1"/>
              <a:t>gestione</a:t>
            </a:r>
            <a:r>
              <a:rPr dirty="0"/>
              <a:t> </a:t>
            </a:r>
            <a:r>
              <a:rPr dirty="0" err="1"/>
              <a:t>della</a:t>
            </a:r>
            <a:r>
              <a:rPr dirty="0"/>
              <a:t> sicurezza </a:t>
            </a:r>
            <a:r>
              <a:rPr dirty="0" err="1"/>
              <a:t>delle</a:t>
            </a:r>
            <a:r>
              <a:rPr dirty="0"/>
              <a:t> </a:t>
            </a:r>
            <a:r>
              <a:rPr dirty="0" err="1"/>
              <a:t>informazioni</a:t>
            </a:r>
            <a:r>
              <a:rPr dirty="0"/>
              <a:t>, software di sicurezza </a:t>
            </a:r>
            <a:r>
              <a:rPr dirty="0" err="1"/>
              <a:t>aggiornato</a:t>
            </a:r>
            <a:r>
              <a:rPr dirty="0"/>
              <a:t> e un piano di </a:t>
            </a:r>
            <a:r>
              <a:rPr dirty="0" err="1"/>
              <a:t>risposta</a:t>
            </a:r>
            <a:r>
              <a:rPr dirty="0"/>
              <a:t> </a:t>
            </a:r>
            <a:r>
              <a:rPr dirty="0" err="1"/>
              <a:t>agli</a:t>
            </a:r>
            <a:r>
              <a:rPr dirty="0"/>
              <a:t> </a:t>
            </a:r>
            <a:r>
              <a:rPr dirty="0" err="1"/>
              <a:t>incidenti</a:t>
            </a:r>
            <a:r>
              <a:rPr dirty="0"/>
              <a:t> ben </a:t>
            </a:r>
            <a:r>
              <a:rPr dirty="0" err="1"/>
              <a:t>definito</a:t>
            </a:r>
            <a:r>
              <a:rPr dirty="0"/>
              <a:t>. </a:t>
            </a:r>
            <a:r>
              <a:rPr b="1" dirty="0"/>
              <a:t>Le </a:t>
            </a:r>
            <a:r>
              <a:rPr b="1" dirty="0" err="1"/>
              <a:t>pratiche</a:t>
            </a:r>
            <a:r>
              <a:rPr b="1" dirty="0"/>
              <a:t> </a:t>
            </a:r>
            <a:r>
              <a:rPr b="1" dirty="0" err="1"/>
              <a:t>proattive</a:t>
            </a:r>
            <a:r>
              <a:rPr b="1" dirty="0"/>
              <a:t> di sicurezza </a:t>
            </a:r>
            <a:r>
              <a:rPr b="1" dirty="0" err="1"/>
              <a:t>informatica</a:t>
            </a:r>
            <a:r>
              <a:rPr b="1" dirty="0"/>
              <a:t> </a:t>
            </a:r>
            <a:r>
              <a:rPr b="1" dirty="0" err="1"/>
              <a:t>possono</a:t>
            </a:r>
            <a:r>
              <a:rPr b="1" dirty="0"/>
              <a:t> </a:t>
            </a:r>
            <a:r>
              <a:rPr b="1" dirty="0" err="1"/>
              <a:t>ridurre</a:t>
            </a:r>
            <a:r>
              <a:rPr b="1" dirty="0"/>
              <a:t> </a:t>
            </a:r>
            <a:r>
              <a:rPr b="1" dirty="0" err="1"/>
              <a:t>significativamente</a:t>
            </a:r>
            <a:r>
              <a:rPr b="1" dirty="0"/>
              <a:t> </a:t>
            </a:r>
            <a:r>
              <a:rPr b="1" dirty="0" err="1"/>
              <a:t>il</a:t>
            </a:r>
            <a:r>
              <a:rPr b="1" dirty="0"/>
              <a:t> </a:t>
            </a:r>
            <a:r>
              <a:rPr b="1" dirty="0" err="1"/>
              <a:t>rischio</a:t>
            </a:r>
            <a:r>
              <a:rPr b="1" dirty="0"/>
              <a:t> </a:t>
            </a:r>
            <a:r>
              <a:rPr dirty="0"/>
              <a:t>di </a:t>
            </a:r>
            <a:r>
              <a:rPr dirty="0" err="1"/>
              <a:t>cadere</a:t>
            </a:r>
            <a:r>
              <a:rPr dirty="0"/>
              <a:t> </a:t>
            </a:r>
            <a:r>
              <a:rPr dirty="0" err="1"/>
              <a:t>vittima</a:t>
            </a:r>
            <a:r>
              <a:rPr dirty="0"/>
              <a:t> di </a:t>
            </a:r>
            <a:r>
              <a:rPr dirty="0" err="1"/>
              <a:t>attacchi</a:t>
            </a:r>
            <a:r>
              <a:rPr dirty="0"/>
              <a:t> </a:t>
            </a:r>
            <a:r>
              <a:rPr dirty="0" err="1"/>
              <a:t>informatici</a:t>
            </a:r>
            <a:r>
              <a:rPr dirty="0"/>
              <a:t> e </a:t>
            </a:r>
            <a:r>
              <a:rPr dirty="0" err="1"/>
              <a:t>proteggere</a:t>
            </a:r>
            <a:r>
              <a:rPr dirty="0"/>
              <a:t> le </a:t>
            </a:r>
            <a:r>
              <a:rPr dirty="0" err="1"/>
              <a:t>preziose</a:t>
            </a:r>
            <a:r>
              <a:rPr dirty="0"/>
              <a:t> </a:t>
            </a:r>
            <a:r>
              <a:rPr dirty="0" err="1"/>
              <a:t>risorse</a:t>
            </a:r>
            <a:r>
              <a:rPr dirty="0"/>
              <a:t> e la </a:t>
            </a:r>
            <a:r>
              <a:rPr dirty="0" err="1"/>
              <a:t>reputazione</a:t>
            </a:r>
            <a:r>
              <a:rPr dirty="0"/>
              <a:t> </a:t>
            </a:r>
            <a:r>
              <a:rPr dirty="0" err="1"/>
              <a:t>dell'organizzazione</a:t>
            </a:r>
            <a:r>
              <a:rPr dirty="0"/>
              <a:t>.</a:t>
            </a:r>
            <a:r>
              <a:rPr b="1"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b="1">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pic>
        <p:nvPicPr>
          <p:cNvPr id="4" name="Imagen 3" descr="Interfaz de usuario gráfica, Aplicación  Descripción generada automáticamente">
            <a:extLst>
              <a:ext uri="{FF2B5EF4-FFF2-40B4-BE49-F238E27FC236}">
                <a16:creationId xmlns:a16="http://schemas.microsoft.com/office/drawing/2014/main" id="{7BE6DD75-DC95-4A23-AC0A-755C0DB4258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147347" y="2135478"/>
            <a:ext cx="3331479" cy="2587043"/>
          </a:xfrm>
          <a:prstGeom prst="rect">
            <a:avLst/>
          </a:prstGeom>
        </p:spPr>
      </p:pic>
    </p:spTree>
    <p:extLst>
      <p:ext uri="{BB962C8B-B14F-4D97-AF65-F5344CB8AC3E}">
        <p14:creationId xmlns:p14="http://schemas.microsoft.com/office/powerpoint/2010/main" val="4143956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69592" y="241686"/>
            <a:ext cx="8129063" cy="824531"/>
          </a:xfrm>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Creazione</a:t>
            </a:r>
            <a:r>
              <a:rPr dirty="0"/>
              <a:t> di </a:t>
            </a:r>
            <a:r>
              <a:rPr dirty="0" err="1"/>
              <a:t>un'infrastruttura</a:t>
            </a:r>
            <a:r>
              <a:rPr dirty="0"/>
              <a:t> TIC </a:t>
            </a:r>
            <a:r>
              <a:rPr dirty="0" err="1"/>
              <a:t>sicura</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2.1</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vulnerabilità</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sicurezza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informatica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58112" y="1066217"/>
            <a:ext cx="11263328" cy="5067883"/>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La </a:t>
            </a:r>
            <a:r>
              <a:rPr dirty="0" err="1"/>
              <a:t>valutazione</a:t>
            </a:r>
            <a:r>
              <a:rPr dirty="0"/>
              <a:t> </a:t>
            </a:r>
            <a:r>
              <a:rPr dirty="0" err="1"/>
              <a:t>delle</a:t>
            </a:r>
            <a:r>
              <a:rPr dirty="0"/>
              <a:t> </a:t>
            </a:r>
            <a:r>
              <a:rPr dirty="0" err="1"/>
              <a:t>vulnerabilità</a:t>
            </a:r>
            <a:r>
              <a:rPr dirty="0"/>
              <a:t> in </a:t>
            </a:r>
            <a:r>
              <a:rPr dirty="0" err="1"/>
              <a:t>materia</a:t>
            </a:r>
            <a:r>
              <a:rPr dirty="0"/>
              <a:t> di </a:t>
            </a:r>
            <a:r>
              <a:rPr lang="it-IT" dirty="0"/>
              <a:t>sicurezza informatica</a:t>
            </a:r>
            <a:r>
              <a:rPr dirty="0"/>
              <a:t> è </a:t>
            </a:r>
            <a:r>
              <a:rPr dirty="0" err="1"/>
              <a:t>essenziale</a:t>
            </a:r>
            <a:r>
              <a:rPr dirty="0"/>
              <a:t> per le MPMI per </a:t>
            </a:r>
            <a:r>
              <a:rPr dirty="0" err="1"/>
              <a:t>individuare</a:t>
            </a:r>
            <a:r>
              <a:rPr dirty="0"/>
              <a:t> </a:t>
            </a:r>
            <a:r>
              <a:rPr dirty="0" err="1"/>
              <a:t>potenziali</a:t>
            </a:r>
            <a:r>
              <a:rPr dirty="0"/>
              <a:t> </a:t>
            </a:r>
            <a:r>
              <a:rPr dirty="0" err="1"/>
              <a:t>punti</a:t>
            </a:r>
            <a:r>
              <a:rPr dirty="0"/>
              <a:t> </a:t>
            </a:r>
            <a:r>
              <a:rPr dirty="0" err="1"/>
              <a:t>deboli</a:t>
            </a:r>
            <a:r>
              <a:rPr dirty="0"/>
              <a:t> </a:t>
            </a:r>
            <a:r>
              <a:rPr dirty="0" err="1"/>
              <a:t>nei</a:t>
            </a:r>
            <a:r>
              <a:rPr dirty="0"/>
              <a:t> </a:t>
            </a:r>
            <a:r>
              <a:rPr dirty="0" err="1"/>
              <a:t>loro</a:t>
            </a:r>
            <a:r>
              <a:rPr dirty="0"/>
              <a:t> </a:t>
            </a:r>
            <a:r>
              <a:rPr dirty="0" err="1"/>
              <a:t>sistemi</a:t>
            </a:r>
            <a:r>
              <a:rPr dirty="0"/>
              <a:t>, </a:t>
            </a:r>
            <a:r>
              <a:rPr dirty="0" err="1"/>
              <a:t>infrastrutture</a:t>
            </a:r>
            <a:r>
              <a:rPr dirty="0"/>
              <a:t> TIC, </a:t>
            </a:r>
            <a:r>
              <a:rPr dirty="0" err="1"/>
              <a:t>reti</a:t>
            </a:r>
            <a:r>
              <a:rPr dirty="0"/>
              <a:t> e </a:t>
            </a:r>
            <a:r>
              <a:rPr dirty="0" err="1"/>
              <a:t>pratiche</a:t>
            </a:r>
            <a:r>
              <a:rPr dirty="0"/>
              <a:t>. </a:t>
            </a:r>
            <a:r>
              <a:rPr dirty="0" err="1"/>
              <a:t>Ecco</a:t>
            </a:r>
            <a:r>
              <a:rPr dirty="0"/>
              <a:t> </a:t>
            </a:r>
            <a:r>
              <a:rPr dirty="0" err="1"/>
              <a:t>i</a:t>
            </a:r>
            <a:r>
              <a:rPr dirty="0"/>
              <a:t> </a:t>
            </a:r>
            <a:r>
              <a:rPr dirty="0" err="1"/>
              <a:t>passi</a:t>
            </a:r>
            <a:r>
              <a:rPr dirty="0"/>
              <a:t> </a:t>
            </a:r>
            <a:r>
              <a:rPr dirty="0" err="1"/>
              <a:t>che</a:t>
            </a:r>
            <a:r>
              <a:rPr dirty="0"/>
              <a:t> </a:t>
            </a:r>
            <a:r>
              <a:rPr dirty="0" err="1"/>
              <a:t>una</a:t>
            </a:r>
            <a:r>
              <a:rPr dirty="0"/>
              <a:t> MPMI </a:t>
            </a:r>
            <a:r>
              <a:rPr dirty="0" err="1"/>
              <a:t>può</a:t>
            </a:r>
            <a:r>
              <a:rPr dirty="0"/>
              <a:t> </a:t>
            </a:r>
            <a:r>
              <a:rPr dirty="0" err="1"/>
              <a:t>adottare</a:t>
            </a:r>
            <a:r>
              <a:rPr dirty="0"/>
              <a:t> per </a:t>
            </a:r>
            <a:r>
              <a:rPr dirty="0" err="1"/>
              <a:t>valutare</a:t>
            </a:r>
            <a:r>
              <a:rPr dirty="0"/>
              <a:t> le </a:t>
            </a:r>
            <a:r>
              <a:rPr dirty="0" err="1"/>
              <a:t>vulnerabilità</a:t>
            </a:r>
            <a:r>
              <a:rPr dirty="0"/>
              <a:t> </a:t>
            </a:r>
            <a:r>
              <a:rPr dirty="0" err="1"/>
              <a:t>della</a:t>
            </a:r>
            <a:r>
              <a:rPr dirty="0"/>
              <a:t> sicurezza </a:t>
            </a:r>
            <a:r>
              <a:rPr dirty="0" err="1"/>
              <a:t>informatica</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Identificare</a:t>
            </a:r>
            <a:r>
              <a:rPr b="1" dirty="0"/>
              <a:t> le </a:t>
            </a:r>
            <a:r>
              <a:rPr lang="it-IT" b="1" dirty="0"/>
              <a:t>risorse</a:t>
            </a:r>
            <a:r>
              <a:rPr b="1" dirty="0"/>
              <a:t> e </a:t>
            </a:r>
            <a:r>
              <a:rPr b="1" dirty="0" err="1"/>
              <a:t>i</a:t>
            </a:r>
            <a:r>
              <a:rPr b="1" dirty="0"/>
              <a:t> </a:t>
            </a:r>
            <a:r>
              <a:rPr b="1" dirty="0" err="1"/>
              <a:t>dati</a:t>
            </a:r>
            <a:r>
              <a:rPr dirty="0"/>
              <a:t>: </a:t>
            </a:r>
            <a:r>
              <a:rPr dirty="0" err="1"/>
              <a:t>Inizia</a:t>
            </a:r>
            <a:r>
              <a:rPr lang="it-IT" dirty="0"/>
              <a:t>re</a:t>
            </a:r>
            <a:r>
              <a:rPr dirty="0"/>
              <a:t> </a:t>
            </a:r>
            <a:r>
              <a:rPr dirty="0" err="1"/>
              <a:t>identificando</a:t>
            </a:r>
            <a:r>
              <a:rPr dirty="0"/>
              <a:t> </a:t>
            </a:r>
            <a:r>
              <a:rPr dirty="0" err="1"/>
              <a:t>tutte</a:t>
            </a:r>
            <a:r>
              <a:rPr dirty="0"/>
              <a:t> le </a:t>
            </a:r>
            <a:r>
              <a:rPr dirty="0" err="1"/>
              <a:t>risorse</a:t>
            </a:r>
            <a:r>
              <a:rPr dirty="0"/>
              <a:t>, le </a:t>
            </a:r>
            <a:r>
              <a:rPr dirty="0" err="1"/>
              <a:t>infrastrutture</a:t>
            </a:r>
            <a:r>
              <a:rPr dirty="0"/>
              <a:t> ICT, </a:t>
            </a:r>
            <a:r>
              <a:rPr dirty="0" err="1"/>
              <a:t>i</a:t>
            </a:r>
            <a:r>
              <a:rPr dirty="0"/>
              <a:t> </a:t>
            </a:r>
            <a:r>
              <a:rPr dirty="0" err="1"/>
              <a:t>sistemi</a:t>
            </a:r>
            <a:r>
              <a:rPr dirty="0"/>
              <a:t>, </a:t>
            </a:r>
            <a:r>
              <a:rPr dirty="0" err="1"/>
              <a:t>i</a:t>
            </a:r>
            <a:r>
              <a:rPr dirty="0"/>
              <a:t> </a:t>
            </a:r>
            <a:r>
              <a:rPr dirty="0" err="1"/>
              <a:t>dispositivi</a:t>
            </a:r>
            <a:r>
              <a:rPr dirty="0"/>
              <a:t> e </a:t>
            </a:r>
            <a:r>
              <a:rPr dirty="0" err="1"/>
              <a:t>i</a:t>
            </a:r>
            <a:r>
              <a:rPr dirty="0"/>
              <a:t> </a:t>
            </a:r>
            <a:r>
              <a:rPr dirty="0" err="1"/>
              <a:t>dati</a:t>
            </a:r>
            <a:r>
              <a:rPr dirty="0"/>
              <a:t> </a:t>
            </a:r>
            <a:r>
              <a:rPr dirty="0" err="1"/>
              <a:t>che</a:t>
            </a:r>
            <a:r>
              <a:rPr lang="it-IT" dirty="0"/>
              <a:t> la tua MPMI</a:t>
            </a:r>
            <a:r>
              <a:rPr dirty="0"/>
              <a:t> </a:t>
            </a:r>
            <a:r>
              <a:rPr dirty="0" err="1"/>
              <a:t>utilizza</a:t>
            </a:r>
            <a:r>
              <a:rPr dirty="0"/>
              <a:t> o </a:t>
            </a:r>
            <a:r>
              <a:rPr dirty="0" err="1"/>
              <a:t>memorizza</a:t>
            </a:r>
            <a:r>
              <a:rPr dirty="0"/>
              <a:t>. </a:t>
            </a:r>
            <a:r>
              <a:rPr dirty="0" err="1"/>
              <a:t>Ciò</a:t>
            </a:r>
            <a:r>
              <a:rPr dirty="0"/>
              <a:t> include hardware, software, server, </a:t>
            </a:r>
            <a:r>
              <a:rPr dirty="0" err="1"/>
              <a:t>dispositivi</a:t>
            </a:r>
            <a:r>
              <a:rPr dirty="0"/>
              <a:t> di rete, </a:t>
            </a:r>
            <a:r>
              <a:rPr dirty="0" err="1"/>
              <a:t>servizi</a:t>
            </a:r>
            <a:r>
              <a:rPr dirty="0"/>
              <a:t> cloud e </a:t>
            </a:r>
            <a:r>
              <a:rPr dirty="0" err="1"/>
              <a:t>informazioni</a:t>
            </a:r>
            <a:r>
              <a:rPr dirty="0"/>
              <a:t> </a:t>
            </a:r>
            <a:r>
              <a:rPr dirty="0" err="1"/>
              <a:t>sensibili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Condurre</a:t>
            </a:r>
            <a:r>
              <a:rPr b="1" dirty="0"/>
              <a:t> </a:t>
            </a:r>
            <a:r>
              <a:rPr b="1" dirty="0" err="1"/>
              <a:t>una</a:t>
            </a:r>
            <a:r>
              <a:rPr b="1" dirty="0"/>
              <a:t> </a:t>
            </a:r>
            <a:r>
              <a:rPr b="1" dirty="0" err="1"/>
              <a:t>valutazione</a:t>
            </a:r>
            <a:r>
              <a:rPr b="1" dirty="0"/>
              <a:t> </a:t>
            </a:r>
            <a:r>
              <a:rPr b="1" dirty="0" err="1"/>
              <a:t>dei</a:t>
            </a:r>
            <a:r>
              <a:rPr b="1" dirty="0"/>
              <a:t> </a:t>
            </a:r>
            <a:r>
              <a:rPr b="1" dirty="0" err="1"/>
              <a:t>rischi</a:t>
            </a:r>
            <a:r>
              <a:rPr dirty="0"/>
              <a:t>: </a:t>
            </a:r>
            <a:r>
              <a:rPr dirty="0" err="1"/>
              <a:t>Esegui</a:t>
            </a:r>
            <a:r>
              <a:rPr lang="it-IT" dirty="0"/>
              <a:t>re</a:t>
            </a:r>
            <a:r>
              <a:rPr dirty="0"/>
              <a:t> </a:t>
            </a:r>
            <a:r>
              <a:rPr dirty="0" err="1"/>
              <a:t>una</a:t>
            </a:r>
            <a:r>
              <a:rPr dirty="0"/>
              <a:t> </a:t>
            </a:r>
            <a:r>
              <a:rPr dirty="0" err="1"/>
              <a:t>valutazione</a:t>
            </a:r>
            <a:r>
              <a:rPr dirty="0"/>
              <a:t> </a:t>
            </a:r>
            <a:r>
              <a:rPr dirty="0" err="1"/>
              <a:t>completa</a:t>
            </a:r>
            <a:r>
              <a:rPr dirty="0"/>
              <a:t> </a:t>
            </a:r>
            <a:r>
              <a:rPr dirty="0" err="1"/>
              <a:t>dei</a:t>
            </a:r>
            <a:r>
              <a:rPr dirty="0"/>
              <a:t> </a:t>
            </a:r>
            <a:r>
              <a:rPr dirty="0" err="1"/>
              <a:t>rischi</a:t>
            </a:r>
            <a:r>
              <a:rPr dirty="0"/>
              <a:t> per </a:t>
            </a:r>
            <a:r>
              <a:rPr dirty="0" err="1"/>
              <a:t>identificare</a:t>
            </a:r>
            <a:r>
              <a:rPr dirty="0"/>
              <a:t> </a:t>
            </a:r>
            <a:r>
              <a:rPr dirty="0" err="1"/>
              <a:t>potenziali</a:t>
            </a:r>
            <a:r>
              <a:rPr dirty="0"/>
              <a:t> </a:t>
            </a:r>
            <a:r>
              <a:rPr dirty="0" err="1"/>
              <a:t>minacce</a:t>
            </a:r>
            <a:r>
              <a:rPr dirty="0"/>
              <a:t>, </a:t>
            </a:r>
            <a:r>
              <a:rPr dirty="0" err="1"/>
              <a:t>vulnerabilità</a:t>
            </a:r>
            <a:r>
              <a:rPr dirty="0"/>
              <a:t> e </a:t>
            </a:r>
            <a:r>
              <a:rPr dirty="0" err="1"/>
              <a:t>il</a:t>
            </a:r>
            <a:r>
              <a:rPr dirty="0"/>
              <a:t> </a:t>
            </a:r>
            <a:r>
              <a:rPr dirty="0" err="1"/>
              <a:t>potenziale</a:t>
            </a:r>
            <a:r>
              <a:rPr dirty="0"/>
              <a:t> </a:t>
            </a:r>
            <a:r>
              <a:rPr dirty="0" err="1"/>
              <a:t>impatto</a:t>
            </a:r>
            <a:r>
              <a:rPr dirty="0"/>
              <a:t> di un </a:t>
            </a:r>
            <a:r>
              <a:rPr dirty="0" err="1"/>
              <a:t>incidente</a:t>
            </a:r>
            <a:r>
              <a:rPr dirty="0"/>
              <a:t> </a:t>
            </a:r>
            <a:r>
              <a:rPr dirty="0" err="1"/>
              <a:t>informatico</a:t>
            </a:r>
            <a:r>
              <a:rPr dirty="0"/>
              <a:t> </a:t>
            </a:r>
            <a:r>
              <a:rPr dirty="0" err="1"/>
              <a:t>sulla</a:t>
            </a:r>
            <a:r>
              <a:rPr dirty="0"/>
              <a:t> </a:t>
            </a:r>
            <a:r>
              <a:rPr dirty="0" err="1"/>
              <a:t>tua</a:t>
            </a:r>
            <a:r>
              <a:rPr dirty="0"/>
              <a:t> </a:t>
            </a:r>
            <a:r>
              <a:rPr dirty="0" err="1"/>
              <a:t>organizzazione</a:t>
            </a:r>
            <a:r>
              <a:rPr dirty="0"/>
              <a:t>. Questa </a:t>
            </a:r>
            <a:r>
              <a:rPr dirty="0" err="1"/>
              <a:t>valutazione</a:t>
            </a:r>
            <a:r>
              <a:rPr dirty="0"/>
              <a:t> </a:t>
            </a:r>
            <a:r>
              <a:rPr dirty="0" err="1"/>
              <a:t>contribuirà</a:t>
            </a:r>
            <a:r>
              <a:rPr dirty="0"/>
              <a:t> a dare </a:t>
            </a:r>
            <a:r>
              <a:rPr dirty="0" err="1"/>
              <a:t>priorità</a:t>
            </a:r>
            <a:r>
              <a:rPr dirty="0"/>
              <a:t> </a:t>
            </a:r>
            <a:r>
              <a:rPr dirty="0" err="1"/>
              <a:t>agli</a:t>
            </a:r>
            <a:r>
              <a:rPr dirty="0"/>
              <a:t> </a:t>
            </a:r>
            <a:r>
              <a:rPr dirty="0" err="1"/>
              <a:t>sforzi</a:t>
            </a:r>
            <a:r>
              <a:rPr dirty="0"/>
              <a:t> per </a:t>
            </a:r>
            <a:r>
              <a:rPr dirty="0" err="1"/>
              <a:t>affrontare</a:t>
            </a:r>
            <a:r>
              <a:rPr dirty="0"/>
              <a:t> in primo </a:t>
            </a:r>
            <a:r>
              <a:rPr dirty="0" err="1"/>
              <a:t>luogo</a:t>
            </a:r>
            <a:r>
              <a:rPr dirty="0"/>
              <a:t> </a:t>
            </a:r>
            <a:r>
              <a:rPr dirty="0" err="1"/>
              <a:t>i</a:t>
            </a:r>
            <a:r>
              <a:rPr dirty="0"/>
              <a:t> </a:t>
            </a:r>
            <a:r>
              <a:rPr dirty="0" err="1"/>
              <a:t>rischi</a:t>
            </a:r>
            <a:r>
              <a:rPr dirty="0"/>
              <a:t> </a:t>
            </a:r>
            <a:r>
              <a:rPr dirty="0" err="1"/>
              <a:t>più</a:t>
            </a:r>
            <a:r>
              <a:rPr dirty="0"/>
              <a:t> </a:t>
            </a:r>
            <a:r>
              <a:rPr dirty="0" err="1"/>
              <a:t>critici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Test di </a:t>
            </a:r>
            <a:r>
              <a:rPr b="1" dirty="0" err="1"/>
              <a:t>penetrazione</a:t>
            </a:r>
            <a:r>
              <a:rPr dirty="0"/>
              <a:t>: </a:t>
            </a:r>
            <a:r>
              <a:rPr dirty="0" err="1"/>
              <a:t>Prend</a:t>
            </a:r>
            <a:r>
              <a:rPr lang="it-IT" dirty="0"/>
              <a:t>ere</a:t>
            </a:r>
            <a:r>
              <a:rPr dirty="0"/>
              <a:t> in </a:t>
            </a:r>
            <a:r>
              <a:rPr dirty="0" err="1"/>
              <a:t>considerazione</a:t>
            </a:r>
            <a:r>
              <a:rPr dirty="0"/>
              <a:t> la </a:t>
            </a:r>
            <a:r>
              <a:rPr dirty="0" err="1"/>
              <a:t>possibilità</a:t>
            </a:r>
            <a:r>
              <a:rPr dirty="0"/>
              <a:t> di </a:t>
            </a:r>
            <a:r>
              <a:rPr dirty="0" err="1"/>
              <a:t>condurre</a:t>
            </a:r>
            <a:r>
              <a:rPr dirty="0"/>
              <a:t> test di </a:t>
            </a:r>
            <a:r>
              <a:rPr dirty="0" err="1"/>
              <a:t>penetrazione</a:t>
            </a:r>
            <a:r>
              <a:rPr dirty="0"/>
              <a:t> (hacking </a:t>
            </a:r>
            <a:r>
              <a:rPr dirty="0" err="1"/>
              <a:t>etico</a:t>
            </a:r>
            <a:r>
              <a:rPr dirty="0"/>
              <a:t>) per </a:t>
            </a:r>
            <a:r>
              <a:rPr dirty="0" err="1"/>
              <a:t>simulare</a:t>
            </a:r>
            <a:r>
              <a:rPr dirty="0"/>
              <a:t> </a:t>
            </a:r>
            <a:r>
              <a:rPr dirty="0" err="1"/>
              <a:t>attacchi</a:t>
            </a:r>
            <a:r>
              <a:rPr dirty="0"/>
              <a:t> </a:t>
            </a:r>
            <a:r>
              <a:rPr dirty="0" err="1"/>
              <a:t>informatici</a:t>
            </a:r>
            <a:r>
              <a:rPr dirty="0"/>
              <a:t> </a:t>
            </a:r>
            <a:r>
              <a:rPr dirty="0" err="1"/>
              <a:t>reali</a:t>
            </a:r>
            <a:r>
              <a:rPr dirty="0"/>
              <a:t> sui </a:t>
            </a:r>
            <a:r>
              <a:rPr dirty="0" err="1"/>
              <a:t>tuoi</a:t>
            </a:r>
            <a:r>
              <a:rPr dirty="0"/>
              <a:t> </a:t>
            </a:r>
            <a:r>
              <a:rPr dirty="0" err="1"/>
              <a:t>sistemi</a:t>
            </a:r>
            <a:r>
              <a:rPr dirty="0"/>
              <a:t> e </a:t>
            </a:r>
            <a:r>
              <a:rPr dirty="0" err="1"/>
              <a:t>reti</a:t>
            </a:r>
            <a:r>
              <a:rPr dirty="0"/>
              <a:t>. Questo </a:t>
            </a:r>
            <a:r>
              <a:rPr dirty="0" err="1"/>
              <a:t>aiuta</a:t>
            </a:r>
            <a:r>
              <a:rPr dirty="0"/>
              <a:t> a </a:t>
            </a:r>
            <a:r>
              <a:rPr dirty="0" err="1"/>
              <a:t>identificare</a:t>
            </a:r>
            <a:r>
              <a:rPr dirty="0"/>
              <a:t> </a:t>
            </a:r>
            <a:r>
              <a:rPr dirty="0" err="1"/>
              <a:t>potenziali</a:t>
            </a:r>
            <a:r>
              <a:rPr dirty="0"/>
              <a:t> </a:t>
            </a:r>
            <a:r>
              <a:rPr dirty="0" err="1"/>
              <a:t>punti</a:t>
            </a:r>
            <a:r>
              <a:rPr dirty="0"/>
              <a:t> di </a:t>
            </a:r>
            <a:r>
              <a:rPr dirty="0" err="1"/>
              <a:t>ingresso</a:t>
            </a:r>
            <a:r>
              <a:rPr dirty="0"/>
              <a:t> e </a:t>
            </a:r>
            <a:r>
              <a:rPr dirty="0" err="1"/>
              <a:t>aree</a:t>
            </a:r>
            <a:r>
              <a:rPr dirty="0"/>
              <a:t> </a:t>
            </a:r>
            <a:r>
              <a:rPr dirty="0" err="1"/>
              <a:t>deboli</a:t>
            </a:r>
            <a:r>
              <a:rPr dirty="0"/>
              <a:t> </a:t>
            </a:r>
            <a:r>
              <a:rPr dirty="0" err="1"/>
              <a:t>nelle</a:t>
            </a:r>
            <a:r>
              <a:rPr dirty="0"/>
              <a:t> </a:t>
            </a:r>
            <a:r>
              <a:rPr dirty="0" err="1"/>
              <a:t>tue</a:t>
            </a:r>
            <a:r>
              <a:rPr dirty="0"/>
              <a:t> </a:t>
            </a:r>
            <a:r>
              <a:rPr dirty="0" err="1"/>
              <a:t>difese</a:t>
            </a:r>
            <a:r>
              <a:rPr dirty="0"/>
              <a:t> di sicurezza.</a:t>
            </a:r>
          </a:p>
        </p:txBody>
      </p:sp>
    </p:spTree>
    <p:extLst>
      <p:ext uri="{BB962C8B-B14F-4D97-AF65-F5344CB8AC3E}">
        <p14:creationId xmlns:p14="http://schemas.microsoft.com/office/powerpoint/2010/main" val="3428396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Creazione di un'infrastruttura TIC sicura</a:t>
            </a:r>
          </a:p>
          <a:p>
            <a:pPr>
              <a:defRPr sz="2000"/>
            </a:pPr>
            <a:r>
              <a:rPr>
                <a:latin typeface="Calibri" panose="020F0502020204030204" pitchFamily="34" charset="0"/>
                <a:ea typeface="Yu Mincho" panose="02020400000000000000" pitchFamily="18" charset="-128"/>
                <a:cs typeface="Arial" panose="020B0604020202020204" pitchFamily="34" charset="0"/>
              </a:rPr>
              <a:t>2.1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 delle vulnerabilità della sicurezza informatica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50157"/>
            <a:ext cx="10662693" cy="462044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Revisione</a:t>
            </a:r>
            <a:r>
              <a:rPr b="1" dirty="0"/>
              <a:t> </a:t>
            </a:r>
            <a:r>
              <a:rPr b="1" dirty="0" err="1"/>
              <a:t>della</a:t>
            </a:r>
            <a:r>
              <a:rPr b="1" dirty="0"/>
              <a:t> sicurezza di rete</a:t>
            </a:r>
            <a:r>
              <a:rPr dirty="0"/>
              <a:t>: </a:t>
            </a:r>
            <a:r>
              <a:rPr dirty="0" err="1"/>
              <a:t>Valuta</a:t>
            </a:r>
            <a:r>
              <a:rPr dirty="0"/>
              <a:t> la sicurezza </a:t>
            </a:r>
            <a:r>
              <a:rPr dirty="0" err="1"/>
              <a:t>dell'infrastruttura</a:t>
            </a:r>
            <a:r>
              <a:rPr dirty="0"/>
              <a:t> di rete, </a:t>
            </a:r>
            <a:r>
              <a:rPr dirty="0" err="1"/>
              <a:t>inclusi</a:t>
            </a:r>
            <a:r>
              <a:rPr dirty="0"/>
              <a:t> firewall, router, switch e </a:t>
            </a:r>
            <a:r>
              <a:rPr dirty="0" err="1"/>
              <a:t>reti</a:t>
            </a:r>
            <a:r>
              <a:rPr dirty="0"/>
              <a:t> wireless. </a:t>
            </a:r>
            <a:r>
              <a:rPr dirty="0" err="1"/>
              <a:t>Assicurarsi</a:t>
            </a:r>
            <a:r>
              <a:rPr dirty="0"/>
              <a:t> </a:t>
            </a:r>
            <a:r>
              <a:rPr dirty="0" err="1"/>
              <a:t>che</a:t>
            </a:r>
            <a:r>
              <a:rPr dirty="0"/>
              <a:t> </a:t>
            </a:r>
            <a:r>
              <a:rPr dirty="0" err="1"/>
              <a:t>questi</a:t>
            </a:r>
            <a:r>
              <a:rPr dirty="0"/>
              <a:t> </a:t>
            </a:r>
            <a:r>
              <a:rPr dirty="0" err="1"/>
              <a:t>dispositivi</a:t>
            </a:r>
            <a:r>
              <a:rPr dirty="0"/>
              <a:t> </a:t>
            </a:r>
            <a:r>
              <a:rPr dirty="0" err="1"/>
              <a:t>siano</a:t>
            </a:r>
            <a:r>
              <a:rPr dirty="0"/>
              <a:t> </a:t>
            </a:r>
            <a:r>
              <a:rPr dirty="0" err="1"/>
              <a:t>configurati</a:t>
            </a:r>
            <a:r>
              <a:rPr dirty="0"/>
              <a:t> in </a:t>
            </a:r>
            <a:r>
              <a:rPr dirty="0" err="1"/>
              <a:t>modo</a:t>
            </a:r>
            <a:r>
              <a:rPr dirty="0"/>
              <a:t> </a:t>
            </a:r>
            <a:r>
              <a:rPr dirty="0" err="1"/>
              <a:t>appropriato</a:t>
            </a:r>
            <a:r>
              <a:rPr dirty="0"/>
              <a:t> e </a:t>
            </a:r>
            <a:r>
              <a:rPr dirty="0" err="1"/>
              <a:t>che</a:t>
            </a:r>
            <a:r>
              <a:rPr dirty="0"/>
              <a:t> </a:t>
            </a:r>
            <a:r>
              <a:rPr dirty="0" err="1"/>
              <a:t>siano</a:t>
            </a:r>
            <a:r>
              <a:rPr dirty="0"/>
              <a:t> </a:t>
            </a:r>
            <a:r>
              <a:rPr lang="it-IT" dirty="0"/>
              <a:t>attivi i</a:t>
            </a:r>
            <a:r>
              <a:rPr dirty="0"/>
              <a:t> </a:t>
            </a:r>
            <a:r>
              <a:rPr dirty="0" err="1"/>
              <a:t>controlli</a:t>
            </a:r>
            <a:r>
              <a:rPr dirty="0"/>
              <a:t> di </a:t>
            </a:r>
            <a:r>
              <a:rPr dirty="0" err="1"/>
              <a:t>accesso</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Valutare</a:t>
            </a:r>
            <a:r>
              <a:rPr b="1" dirty="0"/>
              <a:t> Software e </a:t>
            </a:r>
            <a:r>
              <a:rPr b="1" dirty="0" err="1"/>
              <a:t>Applicazioni</a:t>
            </a:r>
            <a:r>
              <a:rPr dirty="0"/>
              <a:t>: </a:t>
            </a:r>
            <a:r>
              <a:rPr dirty="0" err="1"/>
              <a:t>Verifica</a:t>
            </a:r>
            <a:r>
              <a:rPr dirty="0"/>
              <a:t> </a:t>
            </a:r>
            <a:r>
              <a:rPr dirty="0" err="1"/>
              <a:t>regolarmente</a:t>
            </a:r>
            <a:r>
              <a:rPr dirty="0"/>
              <a:t> la </a:t>
            </a:r>
            <a:r>
              <a:rPr dirty="0" err="1"/>
              <a:t>presenza</a:t>
            </a:r>
            <a:r>
              <a:rPr dirty="0"/>
              <a:t> di aggiornamenti e patch di sicurezza per </a:t>
            </a:r>
            <a:r>
              <a:rPr dirty="0" err="1"/>
              <a:t>tutti</a:t>
            </a:r>
            <a:r>
              <a:rPr dirty="0"/>
              <a:t> </a:t>
            </a:r>
            <a:r>
              <a:rPr dirty="0" err="1"/>
              <a:t>i</a:t>
            </a:r>
            <a:r>
              <a:rPr dirty="0"/>
              <a:t> software e le </a:t>
            </a:r>
            <a:r>
              <a:rPr dirty="0" err="1"/>
              <a:t>applicazioni</a:t>
            </a:r>
            <a:r>
              <a:rPr dirty="0"/>
              <a:t> </a:t>
            </a:r>
            <a:r>
              <a:rPr dirty="0" err="1"/>
              <a:t>utilizzati</a:t>
            </a:r>
            <a:r>
              <a:rPr dirty="0"/>
              <a:t> </a:t>
            </a:r>
            <a:r>
              <a:rPr dirty="0" err="1"/>
              <a:t>nella</a:t>
            </a:r>
            <a:r>
              <a:rPr dirty="0"/>
              <a:t> </a:t>
            </a:r>
            <a:r>
              <a:rPr dirty="0" err="1"/>
              <a:t>tua</a:t>
            </a:r>
            <a:r>
              <a:rPr dirty="0"/>
              <a:t> </a:t>
            </a:r>
            <a:r>
              <a:rPr dirty="0" err="1"/>
              <a:t>organizzazione</a:t>
            </a:r>
            <a:r>
              <a:rPr dirty="0"/>
              <a:t>. Il software </a:t>
            </a:r>
            <a:r>
              <a:rPr dirty="0" err="1"/>
              <a:t>obsoleto</a:t>
            </a:r>
            <a:r>
              <a:rPr dirty="0"/>
              <a:t> </a:t>
            </a:r>
            <a:r>
              <a:rPr dirty="0" err="1"/>
              <a:t>può</a:t>
            </a:r>
            <a:r>
              <a:rPr dirty="0"/>
              <a:t> </a:t>
            </a:r>
            <a:r>
              <a:rPr dirty="0" err="1"/>
              <a:t>creare</a:t>
            </a:r>
            <a:r>
              <a:rPr dirty="0"/>
              <a:t> </a:t>
            </a:r>
            <a:r>
              <a:rPr dirty="0" err="1"/>
              <a:t>vulnerabilità</a:t>
            </a:r>
            <a:r>
              <a:rPr dirty="0"/>
              <a:t> </a:t>
            </a:r>
            <a:r>
              <a:rPr dirty="0" err="1"/>
              <a:t>che</a:t>
            </a:r>
            <a:r>
              <a:rPr dirty="0"/>
              <a:t> </a:t>
            </a:r>
            <a:r>
              <a:rPr dirty="0" err="1"/>
              <a:t>gli</a:t>
            </a:r>
            <a:r>
              <a:rPr dirty="0"/>
              <a:t> </a:t>
            </a:r>
            <a:r>
              <a:rPr dirty="0" err="1"/>
              <a:t>aggressori</a:t>
            </a:r>
            <a:r>
              <a:rPr dirty="0"/>
              <a:t> </a:t>
            </a:r>
            <a:r>
              <a:rPr dirty="0" err="1"/>
              <a:t>informatici</a:t>
            </a:r>
            <a:r>
              <a:rPr dirty="0"/>
              <a:t> </a:t>
            </a:r>
            <a:r>
              <a:rPr dirty="0" err="1"/>
              <a:t>possono</a:t>
            </a:r>
            <a:r>
              <a:rPr dirty="0"/>
              <a:t> </a:t>
            </a:r>
            <a:r>
              <a:rPr dirty="0" err="1"/>
              <a:t>sfruttare</a:t>
            </a:r>
            <a:r>
              <a:rPr dirty="0"/>
              <a:t>. </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Valutare</a:t>
            </a:r>
            <a:r>
              <a:rPr b="1" dirty="0"/>
              <a:t> la sicurezza</a:t>
            </a:r>
            <a:r>
              <a:rPr dirty="0"/>
              <a:t> </a:t>
            </a:r>
            <a:r>
              <a:rPr b="1" dirty="0" err="1"/>
              <a:t>degli</a:t>
            </a:r>
            <a:r>
              <a:rPr b="1" dirty="0"/>
              <a:t> endpoint</a:t>
            </a:r>
            <a:r>
              <a:rPr dirty="0"/>
              <a:t>: </a:t>
            </a:r>
            <a:r>
              <a:rPr dirty="0" err="1"/>
              <a:t>Valutare</a:t>
            </a:r>
            <a:r>
              <a:rPr dirty="0"/>
              <a:t> le </a:t>
            </a:r>
            <a:r>
              <a:rPr dirty="0" err="1"/>
              <a:t>misure</a:t>
            </a:r>
            <a:r>
              <a:rPr dirty="0"/>
              <a:t> di sicurezza sui </a:t>
            </a:r>
            <a:r>
              <a:rPr dirty="0" err="1"/>
              <a:t>dispositivi</a:t>
            </a:r>
            <a:r>
              <a:rPr dirty="0"/>
              <a:t> endpoint (ad </a:t>
            </a:r>
            <a:r>
              <a:rPr dirty="0" err="1"/>
              <a:t>esempio</a:t>
            </a:r>
            <a:r>
              <a:rPr dirty="0"/>
              <a:t> laptop, smartphone, tablet) </a:t>
            </a:r>
            <a:r>
              <a:rPr dirty="0" err="1"/>
              <a:t>utilizzati</a:t>
            </a:r>
            <a:r>
              <a:rPr dirty="0"/>
              <a:t> </a:t>
            </a:r>
            <a:r>
              <a:rPr dirty="0" err="1"/>
              <a:t>dai</a:t>
            </a:r>
            <a:r>
              <a:rPr dirty="0"/>
              <a:t> </a:t>
            </a:r>
            <a:r>
              <a:rPr dirty="0" err="1"/>
              <a:t>dipendenti</a:t>
            </a:r>
            <a:r>
              <a:rPr dirty="0"/>
              <a:t>. </a:t>
            </a:r>
            <a:r>
              <a:rPr dirty="0" err="1"/>
              <a:t>Implementare</a:t>
            </a:r>
            <a:r>
              <a:rPr dirty="0"/>
              <a:t> software antivirus, </a:t>
            </a:r>
            <a:r>
              <a:rPr dirty="0" err="1"/>
              <a:t>crittografia</a:t>
            </a:r>
            <a:r>
              <a:rPr dirty="0"/>
              <a:t> e </a:t>
            </a:r>
            <a:r>
              <a:rPr dirty="0" err="1"/>
              <a:t>applicare</a:t>
            </a:r>
            <a:r>
              <a:rPr dirty="0"/>
              <a:t> </a:t>
            </a:r>
            <a:r>
              <a:rPr dirty="0" err="1"/>
              <a:t>politiche</a:t>
            </a:r>
            <a:r>
              <a:rPr dirty="0"/>
              <a:t> per </a:t>
            </a:r>
            <a:r>
              <a:rPr dirty="0" err="1"/>
              <a:t>l'accesso</a:t>
            </a:r>
            <a:r>
              <a:rPr dirty="0"/>
              <a:t> </a:t>
            </a:r>
            <a:r>
              <a:rPr dirty="0" err="1"/>
              <a:t>ai</a:t>
            </a:r>
            <a:r>
              <a:rPr dirty="0"/>
              <a:t> </a:t>
            </a:r>
            <a:r>
              <a:rPr dirty="0" err="1"/>
              <a:t>dati</a:t>
            </a:r>
            <a:r>
              <a:rPr dirty="0"/>
              <a:t> </a:t>
            </a:r>
            <a:r>
              <a:rPr dirty="0" err="1"/>
              <a:t>aziendali</a:t>
            </a:r>
            <a:r>
              <a:rPr dirty="0"/>
              <a:t> sui </a:t>
            </a:r>
            <a:r>
              <a:rPr dirty="0" err="1"/>
              <a:t>dispositivi</a:t>
            </a:r>
            <a:r>
              <a:rPr dirty="0"/>
              <a:t> </a:t>
            </a:r>
            <a:r>
              <a:rPr dirty="0" err="1"/>
              <a:t>personali</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Controllare</a:t>
            </a:r>
            <a:r>
              <a:rPr b="1" dirty="0"/>
              <a:t> la sicurezza </a:t>
            </a:r>
            <a:r>
              <a:rPr b="1" dirty="0" err="1"/>
              <a:t>fisica</a:t>
            </a:r>
            <a:r>
              <a:rPr dirty="0"/>
              <a:t>: Non </a:t>
            </a:r>
            <a:r>
              <a:rPr dirty="0" err="1"/>
              <a:t>trascurare</a:t>
            </a:r>
            <a:r>
              <a:rPr dirty="0"/>
              <a:t> la sicurezza </a:t>
            </a:r>
            <a:r>
              <a:rPr dirty="0" err="1"/>
              <a:t>fisica</a:t>
            </a:r>
            <a:r>
              <a:rPr dirty="0"/>
              <a:t>. </a:t>
            </a:r>
            <a:r>
              <a:rPr dirty="0" err="1"/>
              <a:t>Valutare</a:t>
            </a:r>
            <a:r>
              <a:rPr dirty="0"/>
              <a:t> </a:t>
            </a:r>
            <a:r>
              <a:rPr dirty="0" err="1"/>
              <a:t>i</a:t>
            </a:r>
            <a:r>
              <a:rPr dirty="0"/>
              <a:t> </a:t>
            </a:r>
            <a:r>
              <a:rPr dirty="0" err="1"/>
              <a:t>controlli</a:t>
            </a:r>
            <a:r>
              <a:rPr dirty="0"/>
              <a:t> </a:t>
            </a:r>
            <a:r>
              <a:rPr dirty="0" err="1"/>
              <a:t>fisici</a:t>
            </a:r>
            <a:r>
              <a:rPr dirty="0"/>
              <a:t> di </a:t>
            </a:r>
            <a:r>
              <a:rPr dirty="0" err="1"/>
              <a:t>accesso</a:t>
            </a:r>
            <a:r>
              <a:rPr dirty="0"/>
              <a:t> </a:t>
            </a:r>
            <a:r>
              <a:rPr dirty="0" err="1"/>
              <a:t>ai</a:t>
            </a:r>
            <a:r>
              <a:rPr dirty="0"/>
              <a:t> </a:t>
            </a:r>
            <a:r>
              <a:rPr dirty="0" err="1"/>
              <a:t>locali</a:t>
            </a:r>
            <a:r>
              <a:rPr dirty="0"/>
              <a:t> </a:t>
            </a:r>
            <a:r>
              <a:rPr dirty="0" err="1"/>
              <a:t>dell'ufficio</a:t>
            </a:r>
            <a:r>
              <a:rPr dirty="0"/>
              <a:t>, </a:t>
            </a:r>
            <a:r>
              <a:rPr dirty="0" err="1"/>
              <a:t>alle</a:t>
            </a:r>
            <a:r>
              <a:rPr dirty="0"/>
              <a:t> sale server e </a:t>
            </a:r>
            <a:r>
              <a:rPr dirty="0" err="1"/>
              <a:t>alle</a:t>
            </a:r>
            <a:r>
              <a:rPr dirty="0"/>
              <a:t> </a:t>
            </a:r>
            <a:r>
              <a:rPr dirty="0" err="1"/>
              <a:t>aree</a:t>
            </a:r>
            <a:r>
              <a:rPr dirty="0"/>
              <a:t> </a:t>
            </a:r>
            <a:r>
              <a:rPr dirty="0" err="1"/>
              <a:t>sensibili</a:t>
            </a:r>
            <a:r>
              <a:rPr dirty="0"/>
              <a:t> in cui </a:t>
            </a:r>
            <a:r>
              <a:rPr dirty="0" err="1"/>
              <a:t>i</a:t>
            </a:r>
            <a:r>
              <a:rPr dirty="0"/>
              <a:t> </a:t>
            </a:r>
            <a:r>
              <a:rPr dirty="0" err="1"/>
              <a:t>dati</a:t>
            </a:r>
            <a:r>
              <a:rPr dirty="0"/>
              <a:t> e le </a:t>
            </a:r>
            <a:r>
              <a:rPr dirty="0" err="1"/>
              <a:t>apparecchiature</a:t>
            </a:r>
            <a:r>
              <a:rPr dirty="0"/>
              <a:t> </a:t>
            </a:r>
            <a:r>
              <a:rPr dirty="0" err="1"/>
              <a:t>sono</a:t>
            </a:r>
            <a:r>
              <a:rPr dirty="0"/>
              <a:t> </a:t>
            </a:r>
            <a:r>
              <a:rPr dirty="0" err="1"/>
              <a:t>archiviati</a:t>
            </a:r>
            <a:r>
              <a:rPr dirty="0"/>
              <a:t>.</a:t>
            </a:r>
          </a:p>
        </p:txBody>
      </p:sp>
    </p:spTree>
    <p:extLst>
      <p:ext uri="{BB962C8B-B14F-4D97-AF65-F5344CB8AC3E}">
        <p14:creationId xmlns:p14="http://schemas.microsoft.com/office/powerpoint/2010/main" val="3956091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30552" y="165486"/>
            <a:ext cx="8129063" cy="824531"/>
          </a:xfrm>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Creazione</a:t>
            </a:r>
            <a:r>
              <a:rPr dirty="0"/>
              <a:t> di </a:t>
            </a:r>
            <a:r>
              <a:rPr dirty="0" err="1"/>
              <a:t>un'infrastruttura</a:t>
            </a:r>
            <a:r>
              <a:rPr dirty="0"/>
              <a:t> TIC </a:t>
            </a:r>
            <a:r>
              <a:rPr dirty="0" err="1"/>
              <a:t>sicura</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2.1</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vulnerabilità</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sicurezza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informatica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1185997"/>
            <a:ext cx="11720528" cy="501668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Esaminare</a:t>
            </a:r>
            <a:r>
              <a:rPr b="1" dirty="0"/>
              <a:t> la </a:t>
            </a:r>
            <a:r>
              <a:rPr b="1" dirty="0" err="1"/>
              <a:t>consapevolezza</a:t>
            </a:r>
            <a:r>
              <a:rPr b="1" dirty="0"/>
              <a:t> </a:t>
            </a:r>
            <a:r>
              <a:rPr b="1" dirty="0" err="1"/>
              <a:t>dei</a:t>
            </a:r>
            <a:r>
              <a:rPr b="1" dirty="0"/>
              <a:t> </a:t>
            </a:r>
            <a:r>
              <a:rPr b="1" dirty="0" err="1"/>
              <a:t>dipendenti</a:t>
            </a:r>
            <a:r>
              <a:rPr dirty="0"/>
              <a:t>: </a:t>
            </a:r>
            <a:r>
              <a:rPr dirty="0" err="1"/>
              <a:t>Valuta</a:t>
            </a:r>
            <a:r>
              <a:rPr dirty="0"/>
              <a:t> </a:t>
            </a:r>
            <a:r>
              <a:rPr dirty="0" err="1"/>
              <a:t>il</a:t>
            </a:r>
            <a:r>
              <a:rPr dirty="0"/>
              <a:t> </a:t>
            </a:r>
            <a:r>
              <a:rPr dirty="0" err="1"/>
              <a:t>livello</a:t>
            </a:r>
            <a:r>
              <a:rPr dirty="0"/>
              <a:t> di </a:t>
            </a:r>
            <a:r>
              <a:rPr dirty="0" err="1"/>
              <a:t>consapevolezza</a:t>
            </a:r>
            <a:r>
              <a:rPr dirty="0"/>
              <a:t> </a:t>
            </a:r>
            <a:r>
              <a:rPr dirty="0" err="1"/>
              <a:t>della</a:t>
            </a:r>
            <a:r>
              <a:rPr dirty="0"/>
              <a:t> sicurezza </a:t>
            </a:r>
            <a:r>
              <a:rPr dirty="0" err="1"/>
              <a:t>informatica</a:t>
            </a:r>
            <a:r>
              <a:rPr dirty="0"/>
              <a:t> </a:t>
            </a:r>
            <a:r>
              <a:rPr dirty="0" err="1"/>
              <a:t>tra</a:t>
            </a:r>
            <a:r>
              <a:rPr dirty="0"/>
              <a:t> </a:t>
            </a:r>
            <a:r>
              <a:rPr dirty="0" err="1"/>
              <a:t>i</a:t>
            </a:r>
            <a:r>
              <a:rPr dirty="0"/>
              <a:t> </a:t>
            </a:r>
            <a:r>
              <a:rPr dirty="0" err="1"/>
              <a:t>tuoi</a:t>
            </a:r>
            <a:r>
              <a:rPr dirty="0"/>
              <a:t> </a:t>
            </a:r>
            <a:r>
              <a:rPr dirty="0" err="1"/>
              <a:t>dipendenti</a:t>
            </a:r>
            <a:r>
              <a:rPr dirty="0"/>
              <a:t>. </a:t>
            </a:r>
            <a:r>
              <a:rPr dirty="0" err="1"/>
              <a:t>Condurre</a:t>
            </a:r>
            <a:r>
              <a:rPr dirty="0"/>
              <a:t> </a:t>
            </a:r>
            <a:r>
              <a:rPr dirty="0" err="1"/>
              <a:t>corsi</a:t>
            </a:r>
            <a:r>
              <a:rPr dirty="0"/>
              <a:t> di </a:t>
            </a:r>
            <a:r>
              <a:rPr dirty="0" err="1"/>
              <a:t>formazione</a:t>
            </a:r>
            <a:r>
              <a:rPr dirty="0"/>
              <a:t> e workshop per </a:t>
            </a:r>
            <a:r>
              <a:rPr dirty="0" err="1"/>
              <a:t>istruirli</a:t>
            </a:r>
            <a:r>
              <a:rPr dirty="0"/>
              <a:t> </a:t>
            </a:r>
            <a:r>
              <a:rPr dirty="0" err="1"/>
              <a:t>sulle</a:t>
            </a:r>
            <a:r>
              <a:rPr dirty="0"/>
              <a:t> </a:t>
            </a:r>
            <a:r>
              <a:rPr dirty="0" err="1"/>
              <a:t>minacce</a:t>
            </a:r>
            <a:r>
              <a:rPr dirty="0"/>
              <a:t> </a:t>
            </a:r>
            <a:r>
              <a:rPr dirty="0" err="1"/>
              <a:t>informatiche</a:t>
            </a:r>
            <a:r>
              <a:rPr dirty="0"/>
              <a:t> </a:t>
            </a:r>
            <a:r>
              <a:rPr dirty="0" err="1"/>
              <a:t>comuni</a:t>
            </a:r>
            <a:r>
              <a:rPr dirty="0"/>
              <a:t> e </a:t>
            </a:r>
            <a:r>
              <a:rPr dirty="0" err="1"/>
              <a:t>sulle</a:t>
            </a:r>
            <a:r>
              <a:rPr dirty="0"/>
              <a:t> </a:t>
            </a:r>
            <a:r>
              <a:rPr dirty="0" err="1"/>
              <a:t>migliori</a:t>
            </a:r>
            <a:r>
              <a:rPr dirty="0"/>
              <a:t> </a:t>
            </a:r>
            <a:r>
              <a:rPr dirty="0" err="1"/>
              <a:t>pratiche</a:t>
            </a:r>
            <a:r>
              <a:rPr dirty="0"/>
              <a:t> per la sicurezza </a:t>
            </a:r>
            <a:r>
              <a:rPr dirty="0" err="1"/>
              <a:t>dei</a:t>
            </a:r>
            <a:r>
              <a:rPr dirty="0"/>
              <a:t> </a:t>
            </a:r>
            <a:r>
              <a:rPr dirty="0" err="1"/>
              <a:t>dati</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Rivedere</a:t>
            </a:r>
            <a:r>
              <a:rPr b="1" dirty="0"/>
              <a:t> le </a:t>
            </a:r>
            <a:r>
              <a:rPr b="1" dirty="0" err="1"/>
              <a:t>politiche</a:t>
            </a:r>
            <a:r>
              <a:rPr b="1" dirty="0"/>
              <a:t> </a:t>
            </a:r>
            <a:r>
              <a:rPr b="1" dirty="0" err="1"/>
              <a:t>della</a:t>
            </a:r>
            <a:r>
              <a:rPr b="1" dirty="0"/>
              <a:t> password</a:t>
            </a:r>
            <a:r>
              <a:rPr dirty="0"/>
              <a:t>: </a:t>
            </a:r>
            <a:r>
              <a:rPr dirty="0" err="1"/>
              <a:t>Assicurati</a:t>
            </a:r>
            <a:r>
              <a:rPr dirty="0"/>
              <a:t> </a:t>
            </a:r>
            <a:r>
              <a:rPr dirty="0" err="1"/>
              <a:t>che</a:t>
            </a:r>
            <a:r>
              <a:rPr dirty="0"/>
              <a:t> </a:t>
            </a:r>
            <a:r>
              <a:rPr dirty="0" err="1"/>
              <a:t>siano</a:t>
            </a:r>
            <a:r>
              <a:rPr dirty="0"/>
              <a:t> in </a:t>
            </a:r>
            <a:r>
              <a:rPr dirty="0" err="1"/>
              <a:t>vigore</a:t>
            </a:r>
            <a:r>
              <a:rPr dirty="0"/>
              <a:t> </a:t>
            </a:r>
            <a:r>
              <a:rPr dirty="0" err="1"/>
              <a:t>criteri</a:t>
            </a:r>
            <a:r>
              <a:rPr dirty="0"/>
              <a:t> di password </a:t>
            </a:r>
            <a:r>
              <a:rPr dirty="0" err="1"/>
              <a:t>efficaci</a:t>
            </a:r>
            <a:r>
              <a:rPr dirty="0"/>
              <a:t>, </a:t>
            </a:r>
            <a:r>
              <a:rPr dirty="0" err="1"/>
              <a:t>tra</a:t>
            </a:r>
            <a:r>
              <a:rPr dirty="0"/>
              <a:t> cui la </a:t>
            </a:r>
            <a:r>
              <a:rPr dirty="0" err="1"/>
              <a:t>necessità</a:t>
            </a:r>
            <a:r>
              <a:rPr dirty="0"/>
              <a:t> di password </a:t>
            </a:r>
            <a:r>
              <a:rPr dirty="0" err="1"/>
              <a:t>complesse</a:t>
            </a:r>
            <a:r>
              <a:rPr dirty="0"/>
              <a:t>, </a:t>
            </a:r>
            <a:r>
              <a:rPr dirty="0" err="1"/>
              <a:t>modifiche</a:t>
            </a:r>
            <a:r>
              <a:rPr dirty="0"/>
              <a:t> </a:t>
            </a:r>
            <a:r>
              <a:rPr dirty="0" err="1"/>
              <a:t>regolari</a:t>
            </a:r>
            <a:r>
              <a:rPr dirty="0"/>
              <a:t> </a:t>
            </a:r>
            <a:r>
              <a:rPr dirty="0" err="1"/>
              <a:t>della</a:t>
            </a:r>
            <a:r>
              <a:rPr dirty="0"/>
              <a:t> password e non </a:t>
            </a:r>
            <a:r>
              <a:rPr dirty="0" err="1"/>
              <a:t>riutilizzare</a:t>
            </a:r>
            <a:r>
              <a:rPr dirty="0"/>
              <a:t> le password </a:t>
            </a:r>
            <a:r>
              <a:rPr dirty="0" err="1"/>
              <a:t>su</a:t>
            </a:r>
            <a:r>
              <a:rPr dirty="0"/>
              <a:t> </a:t>
            </a:r>
            <a:r>
              <a:rPr dirty="0" err="1"/>
              <a:t>più</a:t>
            </a:r>
            <a:r>
              <a:rPr dirty="0"/>
              <a:t> account.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Servizi</a:t>
            </a:r>
            <a:r>
              <a:rPr b="1" dirty="0"/>
              <a:t> cloud </a:t>
            </a:r>
            <a:r>
              <a:rPr b="1" dirty="0" err="1"/>
              <a:t>sicuri</a:t>
            </a:r>
            <a:r>
              <a:rPr dirty="0"/>
              <a:t>: Se </a:t>
            </a:r>
            <a:r>
              <a:rPr dirty="0" err="1"/>
              <a:t>utilizzi</a:t>
            </a:r>
            <a:r>
              <a:rPr dirty="0"/>
              <a:t> </a:t>
            </a:r>
            <a:r>
              <a:rPr dirty="0" err="1"/>
              <a:t>servizi</a:t>
            </a:r>
            <a:r>
              <a:rPr dirty="0"/>
              <a:t> cloud, </a:t>
            </a:r>
            <a:r>
              <a:rPr dirty="0" err="1"/>
              <a:t>valuta</a:t>
            </a:r>
            <a:r>
              <a:rPr dirty="0"/>
              <a:t> le </a:t>
            </a:r>
            <a:r>
              <a:rPr dirty="0" err="1"/>
              <a:t>loro</a:t>
            </a:r>
            <a:r>
              <a:rPr dirty="0"/>
              <a:t> </a:t>
            </a:r>
            <a:r>
              <a:rPr dirty="0" err="1"/>
              <a:t>caratteristiche</a:t>
            </a:r>
            <a:r>
              <a:rPr dirty="0"/>
              <a:t> di sicurezza e </a:t>
            </a:r>
            <a:r>
              <a:rPr dirty="0" err="1"/>
              <a:t>assicurati</a:t>
            </a:r>
            <a:r>
              <a:rPr dirty="0"/>
              <a:t> </a:t>
            </a:r>
            <a:r>
              <a:rPr dirty="0" err="1"/>
              <a:t>che</a:t>
            </a:r>
            <a:r>
              <a:rPr dirty="0"/>
              <a:t> </a:t>
            </a:r>
            <a:r>
              <a:rPr dirty="0" err="1"/>
              <a:t>soddisfino</a:t>
            </a:r>
            <a:r>
              <a:rPr dirty="0"/>
              <a:t> </a:t>
            </a:r>
            <a:r>
              <a:rPr dirty="0" err="1"/>
              <a:t>i</a:t>
            </a:r>
            <a:r>
              <a:rPr dirty="0"/>
              <a:t> </a:t>
            </a:r>
            <a:r>
              <a:rPr dirty="0" err="1"/>
              <a:t>requisiti</a:t>
            </a:r>
            <a:r>
              <a:rPr dirty="0"/>
              <a:t> </a:t>
            </a:r>
            <a:r>
              <a:rPr dirty="0" err="1"/>
              <a:t>della</a:t>
            </a:r>
            <a:r>
              <a:rPr dirty="0"/>
              <a:t> </a:t>
            </a:r>
            <a:r>
              <a:rPr dirty="0" err="1"/>
              <a:t>tua</a:t>
            </a:r>
            <a:r>
              <a:rPr dirty="0"/>
              <a:t> </a:t>
            </a:r>
            <a:r>
              <a:rPr dirty="0" err="1"/>
              <a:t>organizzazione</a:t>
            </a:r>
            <a:r>
              <a:rPr dirty="0"/>
              <a:t>. </a:t>
            </a:r>
            <a:r>
              <a:rPr dirty="0" err="1"/>
              <a:t>Implementa</a:t>
            </a:r>
            <a:r>
              <a:rPr dirty="0"/>
              <a:t> </a:t>
            </a:r>
            <a:r>
              <a:rPr dirty="0" err="1"/>
              <a:t>l'autenticazione</a:t>
            </a:r>
            <a:r>
              <a:rPr dirty="0"/>
              <a:t> e la </a:t>
            </a:r>
            <a:r>
              <a:rPr dirty="0" err="1"/>
              <a:t>crittografia</a:t>
            </a:r>
            <a:r>
              <a:rPr dirty="0"/>
              <a:t> a </a:t>
            </a:r>
            <a:r>
              <a:rPr dirty="0" err="1"/>
              <a:t>più</a:t>
            </a:r>
            <a:r>
              <a:rPr dirty="0"/>
              <a:t> </a:t>
            </a:r>
            <a:r>
              <a:rPr dirty="0" err="1"/>
              <a:t>fattori</a:t>
            </a:r>
            <a:r>
              <a:rPr dirty="0"/>
              <a:t> per </a:t>
            </a:r>
            <a:r>
              <a:rPr dirty="0" err="1"/>
              <a:t>i</a:t>
            </a:r>
            <a:r>
              <a:rPr dirty="0"/>
              <a:t> </a:t>
            </a:r>
            <a:r>
              <a:rPr dirty="0" err="1"/>
              <a:t>dati</a:t>
            </a:r>
            <a:r>
              <a:rPr dirty="0"/>
              <a:t> </a:t>
            </a:r>
            <a:r>
              <a:rPr dirty="0" err="1"/>
              <a:t>sensibili</a:t>
            </a:r>
            <a:r>
              <a:rPr dirty="0"/>
              <a:t> </a:t>
            </a:r>
            <a:r>
              <a:rPr dirty="0" err="1"/>
              <a:t>memorizzati</a:t>
            </a:r>
            <a:r>
              <a:rPr dirty="0"/>
              <a:t> </a:t>
            </a:r>
            <a:r>
              <a:rPr dirty="0" err="1"/>
              <a:t>nel</a:t>
            </a:r>
            <a:r>
              <a:rPr dirty="0"/>
              <a:t> cloud.</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Analizzare</a:t>
            </a:r>
            <a:r>
              <a:rPr b="1" dirty="0"/>
              <a:t> le </a:t>
            </a:r>
            <a:r>
              <a:rPr b="1" dirty="0" err="1"/>
              <a:t>politiche</a:t>
            </a:r>
            <a:r>
              <a:rPr b="1" dirty="0"/>
              <a:t> di sicurezza</a:t>
            </a:r>
            <a:r>
              <a:rPr dirty="0"/>
              <a:t>: </a:t>
            </a:r>
            <a:r>
              <a:rPr dirty="0" err="1"/>
              <a:t>Rivedere</a:t>
            </a:r>
            <a:r>
              <a:rPr dirty="0"/>
              <a:t> e </a:t>
            </a:r>
            <a:r>
              <a:rPr dirty="0" err="1"/>
              <a:t>aggiornare</a:t>
            </a:r>
            <a:r>
              <a:rPr dirty="0"/>
              <a:t> </a:t>
            </a:r>
            <a:r>
              <a:rPr dirty="0" err="1"/>
              <a:t>regolarmente</a:t>
            </a:r>
            <a:r>
              <a:rPr dirty="0"/>
              <a:t> le </a:t>
            </a:r>
            <a:r>
              <a:rPr dirty="0" err="1"/>
              <a:t>politiche</a:t>
            </a:r>
            <a:r>
              <a:rPr dirty="0"/>
              <a:t> di sicurezza. </a:t>
            </a:r>
            <a:r>
              <a:rPr dirty="0" err="1"/>
              <a:t>Assicurarsi</a:t>
            </a:r>
            <a:r>
              <a:rPr dirty="0"/>
              <a:t> </a:t>
            </a:r>
            <a:r>
              <a:rPr dirty="0" err="1"/>
              <a:t>che</a:t>
            </a:r>
            <a:r>
              <a:rPr dirty="0"/>
              <a:t> </a:t>
            </a:r>
            <a:r>
              <a:rPr dirty="0" err="1"/>
              <a:t>siano</a:t>
            </a:r>
            <a:r>
              <a:rPr dirty="0"/>
              <a:t> </a:t>
            </a:r>
            <a:r>
              <a:rPr dirty="0" err="1"/>
              <a:t>allineati</a:t>
            </a:r>
            <a:r>
              <a:rPr dirty="0"/>
              <a:t> </a:t>
            </a:r>
            <a:r>
              <a:rPr dirty="0" err="1"/>
              <a:t>agli</a:t>
            </a:r>
            <a:r>
              <a:rPr dirty="0"/>
              <a:t> standard del </a:t>
            </a:r>
            <a:r>
              <a:rPr dirty="0" err="1"/>
              <a:t>settore</a:t>
            </a:r>
            <a:r>
              <a:rPr dirty="0"/>
              <a:t> e </a:t>
            </a:r>
            <a:r>
              <a:rPr dirty="0" err="1"/>
              <a:t>ai</a:t>
            </a:r>
            <a:r>
              <a:rPr dirty="0"/>
              <a:t> </a:t>
            </a:r>
            <a:r>
              <a:rPr dirty="0" err="1"/>
              <a:t>requisiti</a:t>
            </a:r>
            <a:r>
              <a:rPr dirty="0"/>
              <a:t> di </a:t>
            </a:r>
            <a:r>
              <a:rPr dirty="0" err="1"/>
              <a:t>conformità</a:t>
            </a:r>
            <a:r>
              <a:rPr dirty="0"/>
              <a:t>. </a:t>
            </a:r>
            <a:r>
              <a:rPr dirty="0" err="1"/>
              <a:t>Queste</a:t>
            </a:r>
            <a:r>
              <a:rPr dirty="0"/>
              <a:t> </a:t>
            </a:r>
            <a:r>
              <a:rPr dirty="0" err="1"/>
              <a:t>politiche</a:t>
            </a:r>
            <a:r>
              <a:rPr dirty="0"/>
              <a:t> </a:t>
            </a:r>
            <a:r>
              <a:rPr dirty="0" err="1"/>
              <a:t>dovrebbero</a:t>
            </a:r>
            <a:r>
              <a:rPr dirty="0"/>
              <a:t> </a:t>
            </a:r>
            <a:r>
              <a:rPr dirty="0" err="1"/>
              <a:t>riguardare</a:t>
            </a:r>
            <a:r>
              <a:rPr dirty="0"/>
              <a:t> </a:t>
            </a:r>
            <a:r>
              <a:rPr dirty="0" err="1"/>
              <a:t>settori</a:t>
            </a:r>
            <a:r>
              <a:rPr dirty="0"/>
              <a:t> come la </a:t>
            </a:r>
            <a:r>
              <a:rPr dirty="0" err="1"/>
              <a:t>protezione</a:t>
            </a:r>
            <a:r>
              <a:rPr dirty="0"/>
              <a:t> </a:t>
            </a:r>
            <a:r>
              <a:rPr dirty="0" err="1"/>
              <a:t>dei</a:t>
            </a:r>
            <a:r>
              <a:rPr dirty="0"/>
              <a:t> </a:t>
            </a:r>
            <a:r>
              <a:rPr dirty="0" err="1"/>
              <a:t>dati</a:t>
            </a:r>
            <a:r>
              <a:rPr dirty="0"/>
              <a:t>, </a:t>
            </a:r>
            <a:r>
              <a:rPr dirty="0" err="1"/>
              <a:t>i</a:t>
            </a:r>
            <a:r>
              <a:rPr dirty="0"/>
              <a:t> </a:t>
            </a:r>
            <a:r>
              <a:rPr dirty="0" err="1"/>
              <a:t>controlli</a:t>
            </a:r>
            <a:r>
              <a:rPr dirty="0"/>
              <a:t> di </a:t>
            </a:r>
            <a:r>
              <a:rPr dirty="0" err="1"/>
              <a:t>accesso</a:t>
            </a:r>
            <a:r>
              <a:rPr dirty="0"/>
              <a:t>, la </a:t>
            </a:r>
            <a:r>
              <a:rPr dirty="0" err="1"/>
              <a:t>risposta</a:t>
            </a:r>
            <a:r>
              <a:rPr dirty="0"/>
              <a:t> </a:t>
            </a:r>
            <a:r>
              <a:rPr dirty="0" err="1"/>
              <a:t>agli</a:t>
            </a:r>
            <a:r>
              <a:rPr dirty="0"/>
              <a:t> </a:t>
            </a:r>
            <a:r>
              <a:rPr dirty="0" err="1"/>
              <a:t>incidenti</a:t>
            </a:r>
            <a:r>
              <a:rPr dirty="0"/>
              <a:t> e </a:t>
            </a:r>
            <a:r>
              <a:rPr dirty="0" err="1"/>
              <a:t>l'uso</a:t>
            </a:r>
            <a:r>
              <a:rPr dirty="0"/>
              <a:t> </a:t>
            </a:r>
            <a:r>
              <a:rPr dirty="0" err="1"/>
              <a:t>accettabile</a:t>
            </a:r>
            <a:r>
              <a:rPr dirty="0"/>
              <a:t>.</a:t>
            </a:r>
          </a:p>
        </p:txBody>
      </p:sp>
    </p:spTree>
    <p:extLst>
      <p:ext uri="{BB962C8B-B14F-4D97-AF65-F5344CB8AC3E}">
        <p14:creationId xmlns:p14="http://schemas.microsoft.com/office/powerpoint/2010/main" val="896692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Creazione di un'infrastruttura TIC sicura</a:t>
            </a:r>
          </a:p>
          <a:p>
            <a:pPr>
              <a:defRPr sz="2000"/>
            </a:pPr>
            <a:r>
              <a:rPr>
                <a:latin typeface="Calibri" panose="020F0502020204030204" pitchFamily="34" charset="0"/>
                <a:ea typeface="Yu Mincho" panose="02020400000000000000" pitchFamily="18" charset="-128"/>
                <a:cs typeface="Arial" panose="020B0604020202020204" pitchFamily="34" charset="0"/>
              </a:rPr>
              <a:t>2.1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 delle vulnerabilità della sicurezza informatica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627957"/>
            <a:ext cx="7740199"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Verifica</a:t>
            </a:r>
            <a:r>
              <a:rPr b="1" dirty="0"/>
              <a:t> </a:t>
            </a:r>
            <a:r>
              <a:rPr b="1" dirty="0" err="1"/>
              <a:t>dei</a:t>
            </a:r>
            <a:r>
              <a:rPr b="1" dirty="0"/>
              <a:t> </a:t>
            </a:r>
            <a:r>
              <a:rPr b="1" dirty="0" err="1"/>
              <a:t>fornitori</a:t>
            </a:r>
            <a:r>
              <a:rPr b="1" dirty="0"/>
              <a:t> </a:t>
            </a:r>
            <a:r>
              <a:rPr lang="it-IT" b="1" dirty="0"/>
              <a:t>di terze part</a:t>
            </a:r>
            <a:r>
              <a:rPr b="1" dirty="0"/>
              <a:t>i</a:t>
            </a:r>
            <a:r>
              <a:rPr dirty="0"/>
              <a:t>: Se </a:t>
            </a:r>
            <a:r>
              <a:rPr dirty="0" err="1"/>
              <a:t>lavori</a:t>
            </a:r>
            <a:r>
              <a:rPr dirty="0"/>
              <a:t> con </a:t>
            </a:r>
            <a:r>
              <a:rPr dirty="0" err="1"/>
              <a:t>fornitori</a:t>
            </a:r>
            <a:r>
              <a:rPr dirty="0"/>
              <a:t> o </a:t>
            </a:r>
            <a:r>
              <a:rPr dirty="0" err="1"/>
              <a:t>fornitori</a:t>
            </a:r>
            <a:r>
              <a:rPr dirty="0"/>
              <a:t> di </a:t>
            </a:r>
            <a:r>
              <a:rPr dirty="0" err="1"/>
              <a:t>servizi</a:t>
            </a:r>
            <a:r>
              <a:rPr dirty="0"/>
              <a:t> di </a:t>
            </a:r>
            <a:r>
              <a:rPr dirty="0" err="1"/>
              <a:t>terze</a:t>
            </a:r>
            <a:r>
              <a:rPr dirty="0"/>
              <a:t> </a:t>
            </a:r>
            <a:r>
              <a:rPr dirty="0" err="1"/>
              <a:t>parti</a:t>
            </a:r>
            <a:r>
              <a:rPr dirty="0"/>
              <a:t>, </a:t>
            </a:r>
            <a:r>
              <a:rPr dirty="0" err="1"/>
              <a:t>valuta</a:t>
            </a:r>
            <a:r>
              <a:rPr dirty="0"/>
              <a:t> le </a:t>
            </a:r>
            <a:r>
              <a:rPr dirty="0" err="1"/>
              <a:t>loro</a:t>
            </a:r>
            <a:r>
              <a:rPr dirty="0"/>
              <a:t> </a:t>
            </a:r>
            <a:r>
              <a:rPr dirty="0" err="1"/>
              <a:t>pratiche</a:t>
            </a:r>
            <a:r>
              <a:rPr dirty="0"/>
              <a:t> di sicurezza </a:t>
            </a:r>
            <a:r>
              <a:rPr dirty="0" err="1"/>
              <a:t>informatica</a:t>
            </a:r>
            <a:r>
              <a:rPr dirty="0"/>
              <a:t> e le </a:t>
            </a:r>
            <a:r>
              <a:rPr dirty="0" err="1"/>
              <a:t>misure</a:t>
            </a:r>
            <a:r>
              <a:rPr dirty="0"/>
              <a:t> di </a:t>
            </a:r>
            <a:r>
              <a:rPr dirty="0" err="1"/>
              <a:t>protezione</a:t>
            </a:r>
            <a:r>
              <a:rPr dirty="0"/>
              <a:t> </a:t>
            </a:r>
            <a:r>
              <a:rPr dirty="0" err="1"/>
              <a:t>dei</a:t>
            </a:r>
            <a:r>
              <a:rPr dirty="0"/>
              <a:t> </a:t>
            </a:r>
            <a:r>
              <a:rPr dirty="0" err="1"/>
              <a:t>dati</a:t>
            </a:r>
            <a:r>
              <a:rPr dirty="0"/>
              <a:t> per </a:t>
            </a:r>
            <a:r>
              <a:rPr dirty="0" err="1"/>
              <a:t>garantire</a:t>
            </a:r>
            <a:r>
              <a:rPr dirty="0"/>
              <a:t> </a:t>
            </a:r>
            <a:r>
              <a:rPr dirty="0" err="1"/>
              <a:t>che</a:t>
            </a:r>
            <a:r>
              <a:rPr dirty="0"/>
              <a:t> non </a:t>
            </a:r>
            <a:r>
              <a:rPr dirty="0" err="1"/>
              <a:t>introducano</a:t>
            </a:r>
            <a:r>
              <a:rPr dirty="0"/>
              <a:t> </a:t>
            </a:r>
            <a:r>
              <a:rPr dirty="0" err="1"/>
              <a:t>rischi</a:t>
            </a:r>
            <a:r>
              <a:rPr dirty="0"/>
              <a:t> </a:t>
            </a:r>
            <a:r>
              <a:rPr dirty="0" err="1"/>
              <a:t>aggiuntivi</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Preparazione</a:t>
            </a:r>
            <a:r>
              <a:rPr b="1" dirty="0"/>
              <a:t> </a:t>
            </a:r>
            <a:r>
              <a:rPr b="1" dirty="0" err="1"/>
              <a:t>alla</a:t>
            </a:r>
            <a:r>
              <a:rPr b="1" dirty="0"/>
              <a:t> </a:t>
            </a:r>
            <a:r>
              <a:rPr b="1" dirty="0" err="1"/>
              <a:t>risposta</a:t>
            </a:r>
            <a:r>
              <a:rPr b="1" dirty="0"/>
              <a:t> </a:t>
            </a:r>
            <a:r>
              <a:rPr b="1" dirty="0" err="1"/>
              <a:t>agli</a:t>
            </a:r>
            <a:r>
              <a:rPr b="1" dirty="0"/>
              <a:t> </a:t>
            </a:r>
            <a:r>
              <a:rPr b="1" dirty="0" err="1"/>
              <a:t>incidenti</a:t>
            </a:r>
            <a:r>
              <a:rPr dirty="0"/>
              <a:t>: </a:t>
            </a:r>
            <a:r>
              <a:rPr dirty="0" err="1"/>
              <a:t>Valuta</a:t>
            </a:r>
            <a:r>
              <a:rPr dirty="0"/>
              <a:t> </a:t>
            </a:r>
            <a:r>
              <a:rPr dirty="0" err="1"/>
              <a:t>il</a:t>
            </a:r>
            <a:r>
              <a:rPr dirty="0"/>
              <a:t> piano di </a:t>
            </a:r>
            <a:r>
              <a:rPr dirty="0" err="1"/>
              <a:t>risposta</a:t>
            </a:r>
            <a:r>
              <a:rPr dirty="0"/>
              <a:t> </a:t>
            </a:r>
            <a:r>
              <a:rPr dirty="0" err="1"/>
              <a:t>agli</a:t>
            </a:r>
            <a:r>
              <a:rPr dirty="0"/>
              <a:t> </a:t>
            </a:r>
            <a:r>
              <a:rPr dirty="0" err="1"/>
              <a:t>incidenti</a:t>
            </a:r>
            <a:r>
              <a:rPr dirty="0"/>
              <a:t> </a:t>
            </a:r>
            <a:r>
              <a:rPr dirty="0" err="1"/>
              <a:t>della</a:t>
            </a:r>
            <a:r>
              <a:rPr dirty="0"/>
              <a:t> </a:t>
            </a:r>
            <a:r>
              <a:rPr dirty="0" err="1"/>
              <a:t>tua</a:t>
            </a:r>
            <a:r>
              <a:rPr dirty="0"/>
              <a:t> </a:t>
            </a:r>
            <a:r>
              <a:rPr dirty="0" err="1"/>
              <a:t>organizzazione</a:t>
            </a:r>
            <a:r>
              <a:rPr dirty="0"/>
              <a:t> per </a:t>
            </a:r>
            <a:r>
              <a:rPr dirty="0" err="1"/>
              <a:t>assicurarti</a:t>
            </a:r>
            <a:r>
              <a:rPr dirty="0"/>
              <a:t> </a:t>
            </a:r>
            <a:r>
              <a:rPr dirty="0" err="1"/>
              <a:t>che</a:t>
            </a:r>
            <a:r>
              <a:rPr dirty="0"/>
              <a:t> </a:t>
            </a:r>
            <a:r>
              <a:rPr dirty="0" err="1"/>
              <a:t>sia</a:t>
            </a:r>
            <a:r>
              <a:rPr dirty="0"/>
              <a:t> </a:t>
            </a:r>
            <a:r>
              <a:rPr dirty="0" err="1"/>
              <a:t>completo</a:t>
            </a:r>
            <a:r>
              <a:rPr dirty="0"/>
              <a:t> e </a:t>
            </a:r>
            <a:r>
              <a:rPr dirty="0" err="1"/>
              <a:t>copre</a:t>
            </a:r>
            <a:r>
              <a:rPr dirty="0"/>
              <a:t> le </a:t>
            </a:r>
            <a:r>
              <a:rPr dirty="0" err="1"/>
              <a:t>misure</a:t>
            </a:r>
            <a:r>
              <a:rPr dirty="0"/>
              <a:t> appropriate da </a:t>
            </a:r>
            <a:r>
              <a:rPr dirty="0" err="1"/>
              <a:t>adottare</a:t>
            </a:r>
            <a:r>
              <a:rPr dirty="0"/>
              <a:t> in </a:t>
            </a:r>
            <a:r>
              <a:rPr dirty="0" err="1"/>
              <a:t>caso</a:t>
            </a:r>
            <a:r>
              <a:rPr dirty="0"/>
              <a:t> di </a:t>
            </a:r>
            <a:r>
              <a:rPr dirty="0" err="1"/>
              <a:t>incidente</a:t>
            </a:r>
            <a:r>
              <a:rPr dirty="0"/>
              <a:t> </a:t>
            </a:r>
            <a:r>
              <a:rPr dirty="0" err="1"/>
              <a:t>informatico</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Revisioni</a:t>
            </a:r>
            <a:r>
              <a:rPr b="1" dirty="0"/>
              <a:t> </a:t>
            </a:r>
            <a:r>
              <a:rPr b="1" dirty="0" err="1"/>
              <a:t>periodiche</a:t>
            </a:r>
            <a:r>
              <a:rPr b="1" dirty="0"/>
              <a:t> di sicurezza:</a:t>
            </a:r>
            <a:r>
              <a:rPr dirty="0"/>
              <a:t> </a:t>
            </a:r>
            <a:r>
              <a:rPr dirty="0" err="1"/>
              <a:t>Condurre</a:t>
            </a:r>
            <a:r>
              <a:rPr dirty="0"/>
              <a:t> </a:t>
            </a:r>
            <a:r>
              <a:rPr dirty="0" err="1"/>
              <a:t>revisioni</a:t>
            </a:r>
            <a:r>
              <a:rPr dirty="0"/>
              <a:t> e </a:t>
            </a:r>
            <a:r>
              <a:rPr dirty="0" err="1"/>
              <a:t>valutazioni</a:t>
            </a:r>
            <a:r>
              <a:rPr dirty="0"/>
              <a:t> </a:t>
            </a:r>
            <a:r>
              <a:rPr dirty="0" err="1"/>
              <a:t>periodiche</a:t>
            </a:r>
            <a:r>
              <a:rPr dirty="0"/>
              <a:t> di sicurezza per </a:t>
            </a:r>
            <a:r>
              <a:rPr dirty="0" err="1"/>
              <a:t>mantenere</a:t>
            </a:r>
            <a:r>
              <a:rPr dirty="0"/>
              <a:t> </a:t>
            </a:r>
            <a:r>
              <a:rPr dirty="0" err="1"/>
              <a:t>una</a:t>
            </a:r>
            <a:r>
              <a:rPr dirty="0"/>
              <a:t> </a:t>
            </a:r>
            <a:r>
              <a:rPr dirty="0" err="1"/>
              <a:t>comprensione</a:t>
            </a:r>
            <a:r>
              <a:rPr dirty="0"/>
              <a:t> continua </a:t>
            </a:r>
            <a:r>
              <a:rPr dirty="0" err="1"/>
              <a:t>della</a:t>
            </a:r>
            <a:r>
              <a:rPr dirty="0"/>
              <a:t> </a:t>
            </a:r>
            <a:r>
              <a:rPr dirty="0" err="1"/>
              <a:t>pos</a:t>
            </a:r>
            <a:r>
              <a:rPr lang="it-IT" dirty="0" err="1"/>
              <a:t>izione</a:t>
            </a:r>
            <a:r>
              <a:rPr dirty="0"/>
              <a:t> d</a:t>
            </a:r>
            <a:r>
              <a:rPr lang="it-IT" dirty="0"/>
              <a:t>i</a:t>
            </a:r>
            <a:r>
              <a:rPr dirty="0"/>
              <a:t> sicurezza </a:t>
            </a:r>
            <a:r>
              <a:rPr dirty="0" err="1"/>
              <a:t>informatica</a:t>
            </a:r>
            <a:r>
              <a:rPr dirty="0"/>
              <a:t> </a:t>
            </a:r>
            <a:r>
              <a:rPr dirty="0" err="1"/>
              <a:t>dell'organizzazione</a:t>
            </a:r>
            <a:r>
              <a:rPr dirty="0"/>
              <a:t>.</a:t>
            </a:r>
          </a:p>
          <a:p>
            <a:endParaRPr dirty="0"/>
          </a:p>
        </p:txBody>
      </p:sp>
      <p:pic>
        <p:nvPicPr>
          <p:cNvPr id="4" name="Imagen 3" descr="Interfaz de usuario gráfica, Aplicación  Descripción generada automáticamente">
            <a:extLst>
              <a:ext uri="{FF2B5EF4-FFF2-40B4-BE49-F238E27FC236}">
                <a16:creationId xmlns:a16="http://schemas.microsoft.com/office/drawing/2014/main" id="{751B4D1F-3DAA-4779-8DF5-E519AE586CF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00535" y="2088073"/>
            <a:ext cx="3045388" cy="2474502"/>
          </a:xfrm>
          <a:prstGeom prst="rect">
            <a:avLst/>
          </a:prstGeom>
        </p:spPr>
      </p:pic>
    </p:spTree>
    <p:extLst>
      <p:ext uri="{BB962C8B-B14F-4D97-AF65-F5344CB8AC3E}">
        <p14:creationId xmlns:p14="http://schemas.microsoft.com/office/powerpoint/2010/main" val="265822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Creazione di un'infrastruttura TIC sicura</a:t>
            </a:r>
          </a:p>
          <a:p>
            <a:pPr>
              <a:defRPr sz="2000"/>
            </a:pPr>
            <a:r>
              <a:rPr>
                <a:latin typeface="Calibri" panose="020F0502020204030204" pitchFamily="34" charset="0"/>
                <a:ea typeface="Yu Mincho" panose="02020400000000000000" pitchFamily="18" charset="-128"/>
                <a:cs typeface="Arial" panose="020B0604020202020204" pitchFamily="34" charset="0"/>
              </a:rPr>
              <a:t>2.1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 delle vulnerabilità della sicurezza informatica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627957"/>
            <a:ext cx="10662693"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Garantire</a:t>
            </a:r>
            <a:r>
              <a:rPr b="1" dirty="0"/>
              <a:t> la sicurezza </a:t>
            </a:r>
            <a:r>
              <a:rPr b="1" dirty="0" err="1"/>
              <a:t>della</a:t>
            </a:r>
            <a:r>
              <a:rPr b="1" dirty="0"/>
              <a:t> rete </a:t>
            </a:r>
            <a:r>
              <a:rPr b="1" dirty="0" err="1"/>
              <a:t>wi-fi</a:t>
            </a:r>
            <a:r>
              <a:rPr b="1" dirty="0"/>
              <a:t>: </a:t>
            </a:r>
            <a:r>
              <a:rPr dirty="0" err="1"/>
              <a:t>Proteggere</a:t>
            </a:r>
            <a:r>
              <a:rPr dirty="0"/>
              <a:t> le </a:t>
            </a:r>
            <a:r>
              <a:rPr dirty="0" err="1"/>
              <a:t>reti</a:t>
            </a:r>
            <a:r>
              <a:rPr dirty="0"/>
              <a:t> Wi-Fi è </a:t>
            </a:r>
            <a:r>
              <a:rPr dirty="0" err="1"/>
              <a:t>fondamentale</a:t>
            </a:r>
            <a:r>
              <a:rPr dirty="0"/>
              <a:t> per </a:t>
            </a:r>
            <a:r>
              <a:rPr dirty="0" err="1"/>
              <a:t>prevenire</a:t>
            </a:r>
            <a:r>
              <a:rPr dirty="0"/>
              <a:t> </a:t>
            </a:r>
            <a:r>
              <a:rPr dirty="0" err="1"/>
              <a:t>l'accesso</a:t>
            </a:r>
            <a:r>
              <a:rPr dirty="0"/>
              <a:t> non </a:t>
            </a:r>
            <a:r>
              <a:rPr dirty="0" err="1"/>
              <a:t>autorizzato</a:t>
            </a:r>
            <a:r>
              <a:rPr dirty="0"/>
              <a:t> e </a:t>
            </a:r>
            <a:r>
              <a:rPr dirty="0" err="1"/>
              <a:t>proteggere</a:t>
            </a:r>
            <a:r>
              <a:rPr dirty="0"/>
              <a:t> </a:t>
            </a:r>
            <a:r>
              <a:rPr dirty="0" err="1"/>
              <a:t>i</a:t>
            </a:r>
            <a:r>
              <a:rPr dirty="0"/>
              <a:t> </a:t>
            </a:r>
            <a:r>
              <a:rPr dirty="0" err="1"/>
              <a:t>dati</a:t>
            </a:r>
            <a:r>
              <a:rPr dirty="0"/>
              <a:t> </a:t>
            </a:r>
            <a:r>
              <a:rPr dirty="0" err="1"/>
              <a:t>sensibili</a:t>
            </a: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 </a:t>
            </a:r>
            <a:r>
              <a:rPr dirty="0" err="1"/>
              <a:t>Essa</a:t>
            </a:r>
            <a:r>
              <a:rPr dirty="0"/>
              <a:t> </a:t>
            </a:r>
            <a:r>
              <a:rPr dirty="0" err="1"/>
              <a:t>può</a:t>
            </a:r>
            <a:r>
              <a:rPr dirty="0"/>
              <a:t> </a:t>
            </a:r>
            <a:r>
              <a:rPr dirty="0" err="1"/>
              <a:t>essere</a:t>
            </a:r>
            <a:r>
              <a:rPr dirty="0"/>
              <a:t> </a:t>
            </a:r>
            <a:r>
              <a:rPr dirty="0" err="1"/>
              <a:t>ottenuta</a:t>
            </a:r>
            <a:r>
              <a:rPr dirty="0"/>
              <a:t> </a:t>
            </a:r>
            <a:r>
              <a:rPr dirty="0" err="1"/>
              <a:t>mediante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modifica</a:t>
            </a:r>
            <a:r>
              <a:rPr dirty="0"/>
              <a:t> </a:t>
            </a:r>
            <a:r>
              <a:rPr dirty="0" err="1"/>
              <a:t>delle</a:t>
            </a:r>
            <a:r>
              <a:rPr dirty="0"/>
              <a:t> </a:t>
            </a:r>
            <a:r>
              <a:rPr dirty="0" err="1"/>
              <a:t>credenziali</a:t>
            </a:r>
            <a:r>
              <a:rPr dirty="0"/>
              <a:t> </a:t>
            </a:r>
            <a:r>
              <a:rPr dirty="0" err="1"/>
              <a:t>predefinite</a:t>
            </a: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utilizzo</a:t>
            </a:r>
            <a:r>
              <a:rPr dirty="0"/>
              <a:t> di </a:t>
            </a:r>
            <a:r>
              <a:rPr dirty="0" err="1"/>
              <a:t>crittografia</a:t>
            </a:r>
            <a:r>
              <a:rPr dirty="0"/>
              <a:t> forte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abilitazione</a:t>
            </a:r>
            <a:r>
              <a:rPr dirty="0"/>
              <a:t> </a:t>
            </a:r>
            <a:r>
              <a:rPr dirty="0" err="1"/>
              <a:t>dell'accesso</a:t>
            </a:r>
            <a:r>
              <a:rPr dirty="0"/>
              <a:t> </a:t>
            </a:r>
            <a:r>
              <a:rPr dirty="0" err="1"/>
              <a:t>protetto</a:t>
            </a:r>
            <a:r>
              <a:rPr dirty="0"/>
              <a:t> da Wi-Fi 3 (WPA3) o WPA2 con AES (standard di </a:t>
            </a:r>
            <a:r>
              <a:rPr dirty="0" err="1"/>
              <a:t>crittografia</a:t>
            </a:r>
            <a:r>
              <a:rPr dirty="0"/>
              <a:t> </a:t>
            </a:r>
            <a:r>
              <a:rPr dirty="0" err="1"/>
              <a:t>avanzata</a:t>
            </a:r>
            <a:r>
              <a:rPr dirty="0"/>
              <a:t>) per </a:t>
            </a:r>
            <a:r>
              <a:rPr dirty="0" err="1"/>
              <a:t>una</a:t>
            </a:r>
            <a:r>
              <a:rPr dirty="0"/>
              <a:t> </a:t>
            </a:r>
            <a:r>
              <a:rPr dirty="0" err="1"/>
              <a:t>crittografia</a:t>
            </a:r>
            <a:r>
              <a:rPr dirty="0"/>
              <a:t> </a:t>
            </a:r>
            <a:r>
              <a:rPr lang="it-IT" dirty="0"/>
              <a:t>avanzata</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evitare</a:t>
            </a:r>
            <a:r>
              <a:rPr dirty="0"/>
              <a:t> </a:t>
            </a:r>
            <a:r>
              <a:rPr dirty="0" err="1"/>
              <a:t>l'uso</a:t>
            </a:r>
            <a:r>
              <a:rPr dirty="0"/>
              <a:t> di </a:t>
            </a:r>
            <a:r>
              <a:rPr dirty="0" err="1"/>
              <a:t>metodi</a:t>
            </a:r>
            <a:r>
              <a:rPr dirty="0"/>
              <a:t> di </a:t>
            </a:r>
            <a:r>
              <a:rPr dirty="0" err="1"/>
              <a:t>crittografia</a:t>
            </a:r>
            <a:r>
              <a:rPr dirty="0"/>
              <a:t> </a:t>
            </a:r>
            <a:r>
              <a:rPr dirty="0" err="1"/>
              <a:t>obsoleti</a:t>
            </a:r>
            <a:r>
              <a:rPr dirty="0"/>
              <a:t> e </a:t>
            </a:r>
            <a:r>
              <a:rPr dirty="0" err="1"/>
              <a:t>vulnerabili</a:t>
            </a:r>
            <a:r>
              <a:rPr dirty="0"/>
              <a:t> come WEP (wired </a:t>
            </a:r>
            <a:r>
              <a:rPr dirty="0" err="1"/>
              <a:t>equivalente</a:t>
            </a:r>
            <a:r>
              <a:rPr dirty="0"/>
              <a:t> privacy)</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modifica</a:t>
            </a:r>
            <a:r>
              <a:rPr dirty="0"/>
              <a:t> </a:t>
            </a:r>
            <a:r>
              <a:rPr dirty="0" err="1"/>
              <a:t>dell'identificatore</a:t>
            </a:r>
            <a:r>
              <a:rPr dirty="0"/>
              <a:t> </a:t>
            </a:r>
            <a:r>
              <a:rPr dirty="0" err="1"/>
              <a:t>predefinito</a:t>
            </a:r>
            <a:r>
              <a:rPr dirty="0"/>
              <a:t> del set di </a:t>
            </a:r>
            <a:r>
              <a:rPr dirty="0" err="1"/>
              <a:t>servizi</a:t>
            </a:r>
            <a:r>
              <a:rPr dirty="0"/>
              <a:t> (SSID) a un </a:t>
            </a:r>
            <a:r>
              <a:rPr dirty="0" err="1"/>
              <a:t>nome</a:t>
            </a:r>
            <a:r>
              <a:rPr dirty="0"/>
              <a:t> </a:t>
            </a:r>
            <a:r>
              <a:rPr dirty="0" err="1"/>
              <a:t>univoco</a:t>
            </a:r>
            <a:r>
              <a:rPr dirty="0"/>
              <a:t> </a:t>
            </a:r>
            <a:r>
              <a:rPr dirty="0" err="1"/>
              <a:t>che</a:t>
            </a:r>
            <a:r>
              <a:rPr dirty="0"/>
              <a:t> non </a:t>
            </a:r>
            <a:r>
              <a:rPr dirty="0" err="1"/>
              <a:t>rivela</a:t>
            </a:r>
            <a:r>
              <a:rPr dirty="0"/>
              <a:t> </a:t>
            </a:r>
            <a:r>
              <a:rPr dirty="0" err="1"/>
              <a:t>informazioni</a:t>
            </a:r>
            <a:r>
              <a:rPr dirty="0"/>
              <a:t> </a:t>
            </a:r>
            <a:r>
              <a:rPr dirty="0" err="1"/>
              <a:t>sulla</a:t>
            </a:r>
            <a:r>
              <a:rPr dirty="0"/>
              <a:t> </a:t>
            </a:r>
            <a:r>
              <a:rPr dirty="0" err="1"/>
              <a:t>tua</a:t>
            </a:r>
            <a:r>
              <a:rPr dirty="0"/>
              <a:t> </a:t>
            </a:r>
            <a:r>
              <a:rPr dirty="0" err="1"/>
              <a:t>azienda</a:t>
            </a:r>
            <a:r>
              <a:rPr dirty="0"/>
              <a:t> o </a:t>
            </a:r>
            <a:r>
              <a:rPr dirty="0" err="1"/>
              <a:t>organizzazione</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169715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Creazione di un'infrastruttura TIC sicura</a:t>
            </a:r>
          </a:p>
          <a:p>
            <a:pPr>
              <a:defRPr sz="2000"/>
            </a:pPr>
            <a:r>
              <a:rPr>
                <a:latin typeface="Calibri" panose="020F0502020204030204" pitchFamily="34" charset="0"/>
                <a:ea typeface="Yu Mincho" panose="02020400000000000000" pitchFamily="18" charset="-128"/>
                <a:cs typeface="Arial" panose="020B0604020202020204" pitchFamily="34" charset="0"/>
              </a:rPr>
              <a:t>2.1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Valutazione delle vulnerabilità della sicurezza informatica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364792" y="1429837"/>
            <a:ext cx="11128857" cy="4195763"/>
          </a:xfrm>
        </p:spPr>
        <p:txBody>
          <a:bodyPr/>
          <a:lstStyle/>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disattivare</a:t>
            </a:r>
            <a:r>
              <a:rPr dirty="0"/>
              <a:t> la </a:t>
            </a:r>
            <a:r>
              <a:rPr dirty="0" err="1"/>
              <a:t>trasmissione</a:t>
            </a:r>
            <a:r>
              <a:rPr dirty="0"/>
              <a:t> SSID per </a:t>
            </a:r>
            <a:r>
              <a:rPr dirty="0" err="1"/>
              <a:t>rendere</a:t>
            </a:r>
            <a:r>
              <a:rPr dirty="0"/>
              <a:t> la rete </a:t>
            </a:r>
            <a:r>
              <a:rPr dirty="0" err="1"/>
              <a:t>meno</a:t>
            </a:r>
            <a:r>
              <a:rPr dirty="0"/>
              <a:t> </a:t>
            </a:r>
            <a:r>
              <a:rPr dirty="0" err="1"/>
              <a:t>visibile</a:t>
            </a:r>
            <a:r>
              <a:rPr dirty="0"/>
              <a:t> </a:t>
            </a:r>
            <a:r>
              <a:rPr dirty="0" err="1"/>
              <a:t>ai</a:t>
            </a:r>
            <a:r>
              <a:rPr dirty="0"/>
              <a:t> </a:t>
            </a:r>
            <a:r>
              <a:rPr dirty="0" err="1"/>
              <a:t>potenziali</a:t>
            </a:r>
            <a:r>
              <a:rPr dirty="0"/>
              <a:t> </a:t>
            </a:r>
            <a:r>
              <a:rPr dirty="0" err="1"/>
              <a:t>aggressori</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configurazione</a:t>
            </a:r>
            <a:r>
              <a:rPr dirty="0"/>
              <a:t> di </a:t>
            </a:r>
            <a:r>
              <a:rPr dirty="0" err="1"/>
              <a:t>una</a:t>
            </a:r>
            <a:r>
              <a:rPr dirty="0"/>
              <a:t> rete </a:t>
            </a:r>
            <a:r>
              <a:rPr lang="it-IT" dirty="0"/>
              <a:t>ospite</a:t>
            </a:r>
            <a:r>
              <a:rPr dirty="0"/>
              <a:t> </a:t>
            </a:r>
            <a:r>
              <a:rPr dirty="0" err="1"/>
              <a:t>separata</a:t>
            </a:r>
            <a:r>
              <a:rPr dirty="0"/>
              <a:t> per </a:t>
            </a:r>
            <a:r>
              <a:rPr dirty="0" err="1"/>
              <a:t>visitatori</a:t>
            </a:r>
            <a:r>
              <a:rPr dirty="0"/>
              <a:t> o </a:t>
            </a:r>
            <a:r>
              <a:rPr dirty="0" err="1"/>
              <a:t>clienti</a:t>
            </a:r>
            <a:r>
              <a:rPr dirty="0"/>
              <a:t> </a:t>
            </a:r>
            <a:r>
              <a:rPr dirty="0" err="1"/>
              <a:t>che</a:t>
            </a:r>
            <a:r>
              <a:rPr dirty="0"/>
              <a:t> li </a:t>
            </a:r>
            <a:r>
              <a:rPr dirty="0" err="1"/>
              <a:t>isola</a:t>
            </a:r>
            <a:r>
              <a:rPr dirty="0"/>
              <a:t> </a:t>
            </a:r>
            <a:r>
              <a:rPr dirty="0" err="1"/>
              <a:t>dalla</a:t>
            </a:r>
            <a:r>
              <a:rPr dirty="0"/>
              <a:t> rete </a:t>
            </a:r>
            <a:r>
              <a:rPr dirty="0" err="1"/>
              <a:t>interna</a:t>
            </a:r>
            <a:r>
              <a:rPr dirty="0"/>
              <a:t> </a:t>
            </a:r>
            <a:r>
              <a:rPr dirty="0" err="1"/>
              <a:t>principale</a:t>
            </a:r>
            <a:r>
              <a:rPr dirty="0"/>
              <a:t>, </a:t>
            </a:r>
            <a:r>
              <a:rPr dirty="0" err="1"/>
              <a:t>utilizzando</a:t>
            </a:r>
            <a:r>
              <a:rPr dirty="0"/>
              <a:t> password </a:t>
            </a:r>
            <a:r>
              <a:rPr dirty="0" err="1"/>
              <a:t>complesse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abilitare</a:t>
            </a:r>
            <a:r>
              <a:rPr dirty="0"/>
              <a:t> </a:t>
            </a:r>
            <a:r>
              <a:rPr dirty="0" err="1"/>
              <a:t>il</a:t>
            </a:r>
            <a:r>
              <a:rPr dirty="0"/>
              <a:t> </a:t>
            </a:r>
            <a:r>
              <a:rPr dirty="0" err="1"/>
              <a:t>filtraggio</a:t>
            </a:r>
            <a:r>
              <a:rPr dirty="0"/>
              <a:t> </a:t>
            </a:r>
            <a:r>
              <a:rPr dirty="0" err="1"/>
              <a:t>degli</a:t>
            </a:r>
            <a:r>
              <a:rPr dirty="0"/>
              <a:t> </a:t>
            </a:r>
            <a:r>
              <a:rPr dirty="0" err="1"/>
              <a:t>indirizzi</a:t>
            </a:r>
            <a:r>
              <a:rPr dirty="0"/>
              <a:t> Mac per </a:t>
            </a:r>
            <a:r>
              <a:rPr dirty="0" err="1"/>
              <a:t>consentire</a:t>
            </a:r>
            <a:r>
              <a:rPr dirty="0"/>
              <a:t> solo a </a:t>
            </a:r>
            <a:r>
              <a:rPr dirty="0" err="1"/>
              <a:t>dispositivi</a:t>
            </a:r>
            <a:r>
              <a:rPr dirty="0"/>
              <a:t> </a:t>
            </a:r>
            <a:r>
              <a:rPr dirty="0" err="1"/>
              <a:t>specifici</a:t>
            </a:r>
            <a:r>
              <a:rPr dirty="0"/>
              <a:t> con </a:t>
            </a:r>
            <a:r>
              <a:rPr dirty="0" err="1"/>
              <a:t>indirizzi</a:t>
            </a:r>
            <a:r>
              <a:rPr dirty="0"/>
              <a:t> </a:t>
            </a:r>
            <a:r>
              <a:rPr lang="it-IT" dirty="0"/>
              <a:t>M</a:t>
            </a:r>
            <a:r>
              <a:rPr dirty="0"/>
              <a:t>ac pre-</a:t>
            </a:r>
            <a:r>
              <a:rPr dirty="0" err="1"/>
              <a:t>approvati</a:t>
            </a:r>
            <a:r>
              <a:rPr dirty="0"/>
              <a:t> di </a:t>
            </a:r>
            <a:r>
              <a:rPr dirty="0" err="1"/>
              <a:t>connettersi</a:t>
            </a:r>
            <a:r>
              <a:rPr dirty="0"/>
              <a:t> </a:t>
            </a:r>
            <a:r>
              <a:rPr dirty="0" err="1"/>
              <a:t>alla</a:t>
            </a:r>
            <a:r>
              <a:rPr dirty="0"/>
              <a:t> rete </a:t>
            </a:r>
            <a:r>
              <a:rPr dirty="0" err="1"/>
              <a:t>wi-fi</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mantenere</a:t>
            </a:r>
            <a:r>
              <a:rPr dirty="0"/>
              <a:t> </a:t>
            </a:r>
            <a:r>
              <a:rPr dirty="0" err="1"/>
              <a:t>aggiornato</a:t>
            </a:r>
            <a:r>
              <a:rPr dirty="0"/>
              <a:t> </a:t>
            </a:r>
            <a:r>
              <a:rPr dirty="0" err="1"/>
              <a:t>il</a:t>
            </a:r>
            <a:r>
              <a:rPr dirty="0"/>
              <a:t> firmware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disabilitare</a:t>
            </a:r>
            <a:r>
              <a:rPr dirty="0"/>
              <a:t> la </a:t>
            </a:r>
            <a:r>
              <a:rPr dirty="0" err="1"/>
              <a:t>gestione</a:t>
            </a:r>
            <a:r>
              <a:rPr dirty="0"/>
              <a:t> </a:t>
            </a:r>
            <a:r>
              <a:rPr dirty="0" err="1"/>
              <a:t>remota</a:t>
            </a:r>
            <a:r>
              <a:rPr dirty="0"/>
              <a:t> </a:t>
            </a:r>
            <a:r>
              <a:rPr dirty="0" err="1"/>
              <a:t>sul</a:t>
            </a:r>
            <a:r>
              <a:rPr dirty="0"/>
              <a:t> router per </a:t>
            </a:r>
            <a:r>
              <a:rPr dirty="0" err="1"/>
              <a:t>impedire</a:t>
            </a:r>
            <a:r>
              <a:rPr dirty="0"/>
              <a:t> </a:t>
            </a:r>
            <a:r>
              <a:rPr dirty="0" err="1"/>
              <a:t>l'accesso</a:t>
            </a:r>
            <a:r>
              <a:rPr dirty="0"/>
              <a:t> non </a:t>
            </a:r>
            <a:r>
              <a:rPr dirty="0" err="1"/>
              <a:t>autorizzato</a:t>
            </a:r>
            <a:r>
              <a:rPr dirty="0"/>
              <a:t> </a:t>
            </a:r>
            <a:r>
              <a:rPr dirty="0" err="1"/>
              <a:t>dall'esterno</a:t>
            </a:r>
            <a:r>
              <a:rPr dirty="0"/>
              <a:t> </a:t>
            </a:r>
            <a:r>
              <a:rPr dirty="0" err="1"/>
              <a:t>della</a:t>
            </a:r>
            <a:r>
              <a:rPr dirty="0"/>
              <a:t> rete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abilitare</a:t>
            </a:r>
            <a:r>
              <a:rPr dirty="0"/>
              <a:t> firewall e </a:t>
            </a:r>
            <a:r>
              <a:rPr dirty="0" err="1"/>
              <a:t>crittografia</a:t>
            </a:r>
            <a:r>
              <a:rPr dirty="0"/>
              <a:t> di rete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disattivazione</a:t>
            </a:r>
            <a:r>
              <a:rPr dirty="0"/>
              <a:t> plug and play </a:t>
            </a:r>
            <a:r>
              <a:rPr dirty="0" err="1"/>
              <a:t>universale</a:t>
            </a:r>
            <a:r>
              <a:rPr dirty="0"/>
              <a:t> (UPNP) </a:t>
            </a:r>
            <a:r>
              <a:rPr dirty="0" err="1"/>
              <a:t>sul</a:t>
            </a:r>
            <a:r>
              <a:rPr dirty="0"/>
              <a:t> router, in </a:t>
            </a:r>
            <a:r>
              <a:rPr dirty="0" err="1"/>
              <a:t>quanto</a:t>
            </a:r>
            <a:r>
              <a:rPr dirty="0"/>
              <a:t> </a:t>
            </a:r>
            <a:r>
              <a:rPr dirty="0" err="1"/>
              <a:t>può</a:t>
            </a:r>
            <a:r>
              <a:rPr dirty="0"/>
              <a:t> </a:t>
            </a:r>
            <a:r>
              <a:rPr dirty="0" err="1"/>
              <a:t>essere</a:t>
            </a:r>
            <a:r>
              <a:rPr dirty="0"/>
              <a:t> </a:t>
            </a:r>
            <a:r>
              <a:rPr dirty="0" err="1"/>
              <a:t>sfruttato</a:t>
            </a:r>
            <a:r>
              <a:rPr dirty="0"/>
              <a:t> </a:t>
            </a:r>
            <a:r>
              <a:rPr dirty="0" err="1"/>
              <a:t>dagli</a:t>
            </a:r>
            <a:r>
              <a:rPr dirty="0"/>
              <a:t> </a:t>
            </a:r>
            <a:r>
              <a:rPr dirty="0" err="1"/>
              <a:t>aggressori</a:t>
            </a:r>
            <a:r>
              <a:rPr dirty="0"/>
              <a:t> per </a:t>
            </a:r>
            <a:r>
              <a:rPr dirty="0" err="1"/>
              <a:t>aprire</a:t>
            </a:r>
            <a:r>
              <a:rPr dirty="0"/>
              <a:t> </a:t>
            </a:r>
            <a:r>
              <a:rPr dirty="0" err="1"/>
              <a:t>porte</a:t>
            </a:r>
            <a:r>
              <a:rPr dirty="0"/>
              <a:t> </a:t>
            </a:r>
            <a:r>
              <a:rPr dirty="0" err="1"/>
              <a:t>ed</a:t>
            </a:r>
            <a:r>
              <a:rPr dirty="0"/>
              <a:t> </a:t>
            </a:r>
            <a:r>
              <a:rPr dirty="0" err="1"/>
              <a:t>esporre</a:t>
            </a:r>
            <a:r>
              <a:rPr dirty="0"/>
              <a:t> la rete a </a:t>
            </a:r>
            <a:r>
              <a:rPr dirty="0" err="1"/>
              <a:t>potenziali</a:t>
            </a:r>
            <a:r>
              <a:rPr dirty="0"/>
              <a:t> </a:t>
            </a:r>
            <a:r>
              <a:rPr dirty="0" err="1"/>
              <a:t>minacce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monitoraggio</a:t>
            </a:r>
            <a:r>
              <a:rPr dirty="0"/>
              <a:t> </a:t>
            </a:r>
            <a:r>
              <a:rPr dirty="0" err="1"/>
              <a:t>dell'attività</a:t>
            </a:r>
            <a:r>
              <a:rPr dirty="0"/>
              <a:t> </a:t>
            </a:r>
            <a:r>
              <a:rPr dirty="0" err="1"/>
              <a:t>della</a:t>
            </a:r>
            <a:r>
              <a:rPr dirty="0"/>
              <a:t> rete</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garantire</a:t>
            </a:r>
            <a:r>
              <a:rPr dirty="0"/>
              <a:t> </a:t>
            </a:r>
            <a:r>
              <a:rPr dirty="0" err="1"/>
              <a:t>l'accesso</a:t>
            </a:r>
            <a:r>
              <a:rPr dirty="0"/>
              <a:t> </a:t>
            </a:r>
            <a:r>
              <a:rPr dirty="0" err="1"/>
              <a:t>fisico</a:t>
            </a:r>
            <a:endParaRPr sz="16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Symbol" panose="05050102010706020507" pitchFamily="18" charset="2"/>
              <a:buChar char=""/>
              <a:defRPr sz="1600">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educare</a:t>
            </a:r>
            <a:r>
              <a:rPr dirty="0"/>
              <a:t> </a:t>
            </a:r>
            <a:r>
              <a:rPr dirty="0" err="1"/>
              <a:t>i</a:t>
            </a:r>
            <a:r>
              <a:rPr dirty="0"/>
              <a:t> </a:t>
            </a:r>
            <a:r>
              <a:rPr dirty="0" err="1"/>
              <a:t>dipendenti</a:t>
            </a:r>
            <a:r>
              <a:rPr dirty="0"/>
              <a:t>.</a:t>
            </a:r>
            <a:endParaRPr sz="1800" dirty="0"/>
          </a:p>
        </p:txBody>
      </p:sp>
    </p:spTree>
    <p:extLst>
      <p:ext uri="{BB962C8B-B14F-4D97-AF65-F5344CB8AC3E}">
        <p14:creationId xmlns:p14="http://schemas.microsoft.com/office/powerpoint/2010/main" val="3027024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888667" y="0"/>
            <a:ext cx="7112333" cy="827314"/>
          </a:xfrm>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Creazione</a:t>
            </a:r>
            <a:r>
              <a:rPr dirty="0"/>
              <a:t> di </a:t>
            </a:r>
            <a:r>
              <a:rPr dirty="0" err="1"/>
              <a:t>un'infrastruttura</a:t>
            </a:r>
            <a:r>
              <a:rPr dirty="0"/>
              <a:t> TIC </a:t>
            </a:r>
            <a:r>
              <a:rPr dirty="0" err="1"/>
              <a:t>sicura</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2.2</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Utilizzo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efficace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soluzioni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antivirus e antimalware</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1" y="903515"/>
            <a:ext cx="12485914" cy="5471432"/>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L'uso</a:t>
            </a:r>
            <a:r>
              <a:rPr dirty="0"/>
              <a:t> </a:t>
            </a:r>
            <a:r>
              <a:rPr dirty="0" err="1"/>
              <a:t>efficace</a:t>
            </a:r>
            <a:r>
              <a:rPr dirty="0"/>
              <a:t> di </a:t>
            </a:r>
            <a:r>
              <a:rPr dirty="0" err="1"/>
              <a:t>soluzioni</a:t>
            </a:r>
            <a:r>
              <a:rPr dirty="0"/>
              <a:t> antivirus e antimalware è </a:t>
            </a:r>
            <a:r>
              <a:rPr dirty="0" err="1"/>
              <a:t>fondamentale</a:t>
            </a:r>
            <a:r>
              <a:rPr dirty="0"/>
              <a:t> per le micro, </a:t>
            </a:r>
            <a:r>
              <a:rPr dirty="0" err="1"/>
              <a:t>piccole</a:t>
            </a:r>
            <a:r>
              <a:rPr dirty="0"/>
              <a:t> e </a:t>
            </a:r>
            <a:r>
              <a:rPr dirty="0" err="1"/>
              <a:t>medie</a:t>
            </a:r>
            <a:r>
              <a:rPr dirty="0"/>
              <a:t> </a:t>
            </a:r>
            <a:r>
              <a:rPr dirty="0" err="1"/>
              <a:t>imprese</a:t>
            </a:r>
            <a:r>
              <a:rPr dirty="0"/>
              <a:t> (M</a:t>
            </a:r>
            <a:r>
              <a:rPr lang="it-IT" dirty="0"/>
              <a:t>PMI</a:t>
            </a:r>
            <a:r>
              <a:rPr dirty="0"/>
              <a:t>) per </a:t>
            </a:r>
            <a:r>
              <a:rPr dirty="0" err="1"/>
              <a:t>proteggere</a:t>
            </a:r>
            <a:r>
              <a:rPr dirty="0"/>
              <a:t> le </a:t>
            </a:r>
            <a:r>
              <a:rPr dirty="0" err="1"/>
              <a:t>loro</a:t>
            </a:r>
            <a:r>
              <a:rPr dirty="0"/>
              <a:t> </a:t>
            </a:r>
            <a:r>
              <a:rPr dirty="0" err="1"/>
              <a:t>infrastrutture</a:t>
            </a:r>
            <a:r>
              <a:rPr dirty="0"/>
              <a:t>, </a:t>
            </a:r>
            <a:r>
              <a:rPr dirty="0" err="1"/>
              <a:t>sistemi</a:t>
            </a:r>
            <a:r>
              <a:rPr dirty="0"/>
              <a:t>, </a:t>
            </a:r>
            <a:r>
              <a:rPr dirty="0" err="1"/>
              <a:t>reti</a:t>
            </a:r>
            <a:r>
              <a:rPr dirty="0"/>
              <a:t> e </a:t>
            </a:r>
            <a:r>
              <a:rPr dirty="0" err="1"/>
              <a:t>dati</a:t>
            </a:r>
            <a:r>
              <a:rPr dirty="0"/>
              <a:t> ICT da </a:t>
            </a:r>
            <a:r>
              <a:rPr dirty="0" err="1"/>
              <a:t>varie</a:t>
            </a:r>
            <a:r>
              <a:rPr dirty="0"/>
              <a:t> </a:t>
            </a:r>
            <a:r>
              <a:rPr dirty="0" err="1"/>
              <a:t>minacce</a:t>
            </a:r>
            <a:r>
              <a:rPr dirty="0"/>
              <a:t> </a:t>
            </a:r>
            <a:r>
              <a:rPr dirty="0" err="1"/>
              <a:t>informatiche</a:t>
            </a:r>
            <a:r>
              <a:rPr dirty="0"/>
              <a:t>. </a:t>
            </a:r>
            <a:endParaRPr lang="it-IT" sz="1800" dirty="0">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Ecco</a:t>
            </a:r>
            <a:r>
              <a:rPr dirty="0"/>
              <a:t> </a:t>
            </a:r>
            <a:r>
              <a:rPr dirty="0" err="1"/>
              <a:t>alcune</a:t>
            </a:r>
            <a:r>
              <a:rPr dirty="0"/>
              <a:t> </a:t>
            </a:r>
            <a:r>
              <a:rPr lang="it-IT" dirty="0"/>
              <a:t>migliori pratiche</a:t>
            </a:r>
            <a:r>
              <a:rPr dirty="0"/>
              <a:t> per </a:t>
            </a:r>
            <a:r>
              <a:rPr dirty="0" err="1"/>
              <a:t>l'utilizzo</a:t>
            </a:r>
            <a:r>
              <a:rPr dirty="0"/>
              <a:t> </a:t>
            </a:r>
            <a:r>
              <a:rPr dirty="0" err="1"/>
              <a:t>efficace</a:t>
            </a:r>
            <a:r>
              <a:rPr dirty="0"/>
              <a:t> di </a:t>
            </a:r>
            <a:r>
              <a:rPr dirty="0" err="1"/>
              <a:t>soluzioni</a:t>
            </a:r>
            <a:r>
              <a:rPr dirty="0"/>
              <a:t> antivirus e antimalware: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Scegli</a:t>
            </a:r>
            <a:r>
              <a:rPr b="1" dirty="0"/>
              <a:t> </a:t>
            </a:r>
            <a:r>
              <a:rPr b="1" dirty="0" err="1"/>
              <a:t>una</a:t>
            </a:r>
            <a:r>
              <a:rPr b="1" dirty="0"/>
              <a:t> </a:t>
            </a:r>
            <a:r>
              <a:rPr b="1" dirty="0" err="1"/>
              <a:t>soluzione</a:t>
            </a:r>
            <a:r>
              <a:rPr b="1" dirty="0"/>
              <a:t> </a:t>
            </a:r>
            <a:r>
              <a:rPr b="1" dirty="0" err="1"/>
              <a:t>completa</a:t>
            </a:r>
            <a:r>
              <a:rPr dirty="0"/>
              <a:t>: </a:t>
            </a:r>
            <a:r>
              <a:rPr dirty="0" err="1"/>
              <a:t>Seleziona</a:t>
            </a:r>
            <a:r>
              <a:rPr dirty="0"/>
              <a:t> un software antivirus e antimalware </a:t>
            </a:r>
            <a:r>
              <a:rPr dirty="0" err="1"/>
              <a:t>affidabile</a:t>
            </a:r>
            <a:r>
              <a:rPr dirty="0"/>
              <a:t> e </a:t>
            </a:r>
            <a:r>
              <a:rPr dirty="0" err="1"/>
              <a:t>completo</a:t>
            </a:r>
            <a:r>
              <a:rPr dirty="0"/>
              <a:t> </a:t>
            </a:r>
            <a:r>
              <a:rPr dirty="0" err="1"/>
              <a:t>che</a:t>
            </a:r>
            <a:r>
              <a:rPr dirty="0"/>
              <a:t> </a:t>
            </a:r>
            <a:r>
              <a:rPr dirty="0" err="1"/>
              <a:t>offre</a:t>
            </a:r>
            <a:r>
              <a:rPr dirty="0"/>
              <a:t> </a:t>
            </a:r>
            <a:r>
              <a:rPr dirty="0" err="1"/>
              <a:t>protezione</a:t>
            </a:r>
            <a:r>
              <a:rPr dirty="0"/>
              <a:t> in tempo </a:t>
            </a:r>
            <a:r>
              <a:rPr dirty="0" err="1"/>
              <a:t>reale</a:t>
            </a:r>
            <a:r>
              <a:rPr dirty="0"/>
              <a:t>, aggiornamenti </a:t>
            </a:r>
            <a:r>
              <a:rPr dirty="0" err="1"/>
              <a:t>regolari</a:t>
            </a:r>
            <a:r>
              <a:rPr dirty="0"/>
              <a:t> e </a:t>
            </a:r>
            <a:r>
              <a:rPr dirty="0" err="1"/>
              <a:t>scansioni</a:t>
            </a:r>
            <a:r>
              <a:rPr dirty="0"/>
              <a:t> </a:t>
            </a:r>
            <a:r>
              <a:rPr dirty="0" err="1"/>
              <a:t>frequenti</a:t>
            </a:r>
            <a:r>
              <a:rPr dirty="0"/>
              <a:t> per </a:t>
            </a:r>
            <a:r>
              <a:rPr dirty="0" err="1"/>
              <a:t>rilevare</a:t>
            </a:r>
            <a:r>
              <a:rPr dirty="0"/>
              <a:t> e </a:t>
            </a:r>
            <a:r>
              <a:rPr dirty="0" err="1"/>
              <a:t>rimuovere</a:t>
            </a:r>
            <a:r>
              <a:rPr dirty="0"/>
              <a:t> software </a:t>
            </a:r>
            <a:r>
              <a:rPr dirty="0" err="1"/>
              <a:t>dannos</a:t>
            </a:r>
            <a:r>
              <a:rPr lang="it-IT" dirty="0"/>
              <a:t>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Mantieni</a:t>
            </a:r>
            <a:r>
              <a:rPr b="1" dirty="0"/>
              <a:t> </a:t>
            </a:r>
            <a:r>
              <a:rPr b="1" dirty="0" err="1"/>
              <a:t>aggiornato</a:t>
            </a:r>
            <a:r>
              <a:rPr b="1" dirty="0"/>
              <a:t> </a:t>
            </a:r>
            <a:r>
              <a:rPr b="1" dirty="0" err="1"/>
              <a:t>il</a:t>
            </a:r>
            <a:r>
              <a:rPr b="1" dirty="0"/>
              <a:t> software</a:t>
            </a:r>
            <a:r>
              <a:rPr dirty="0"/>
              <a:t>: </a:t>
            </a:r>
            <a:r>
              <a:rPr dirty="0" err="1"/>
              <a:t>Assicurati</a:t>
            </a:r>
            <a:r>
              <a:rPr dirty="0"/>
              <a:t> </a:t>
            </a:r>
            <a:r>
              <a:rPr dirty="0" err="1"/>
              <a:t>che</a:t>
            </a:r>
            <a:r>
              <a:rPr dirty="0"/>
              <a:t> </a:t>
            </a:r>
            <a:r>
              <a:rPr dirty="0" err="1"/>
              <a:t>l'antivirus</a:t>
            </a:r>
            <a:r>
              <a:rPr dirty="0"/>
              <a:t> e </a:t>
            </a:r>
            <a:r>
              <a:rPr dirty="0" err="1"/>
              <a:t>il</a:t>
            </a:r>
            <a:r>
              <a:rPr dirty="0"/>
              <a:t> software antimalware </a:t>
            </a:r>
            <a:r>
              <a:rPr dirty="0" err="1"/>
              <a:t>siano</a:t>
            </a:r>
            <a:r>
              <a:rPr dirty="0"/>
              <a:t> </a:t>
            </a:r>
            <a:r>
              <a:rPr dirty="0" err="1"/>
              <a:t>aggiornati</a:t>
            </a:r>
            <a:r>
              <a:rPr dirty="0"/>
              <a:t> con le </a:t>
            </a:r>
            <a:r>
              <a:rPr dirty="0" err="1"/>
              <a:t>ultime</a:t>
            </a:r>
            <a:r>
              <a:rPr dirty="0"/>
              <a:t> </a:t>
            </a:r>
            <a:r>
              <a:rPr dirty="0" err="1"/>
              <a:t>definizioni</a:t>
            </a:r>
            <a:r>
              <a:rPr dirty="0"/>
              <a:t> </a:t>
            </a:r>
            <a:r>
              <a:rPr dirty="0" err="1"/>
              <a:t>dei</a:t>
            </a:r>
            <a:r>
              <a:rPr dirty="0"/>
              <a:t> virus e </a:t>
            </a:r>
            <a:r>
              <a:rPr dirty="0" err="1"/>
              <a:t>gli</a:t>
            </a:r>
            <a:r>
              <a:rPr dirty="0"/>
              <a:t> aggiornamenti del database. </a:t>
            </a:r>
            <a:r>
              <a:rPr dirty="0" err="1"/>
              <a:t>Ciò</a:t>
            </a:r>
            <a:r>
              <a:rPr dirty="0"/>
              <a:t> è </a:t>
            </a:r>
            <a:r>
              <a:rPr dirty="0" err="1"/>
              <a:t>essenziale</a:t>
            </a:r>
            <a:r>
              <a:rPr dirty="0"/>
              <a:t> per </a:t>
            </a:r>
            <a:r>
              <a:rPr dirty="0" err="1"/>
              <a:t>individuare</a:t>
            </a:r>
            <a:r>
              <a:rPr dirty="0"/>
              <a:t> e </a:t>
            </a:r>
            <a:r>
              <a:rPr dirty="0" err="1"/>
              <a:t>protegger</a:t>
            </a:r>
            <a:r>
              <a:rPr lang="it-IT" dirty="0"/>
              <a:t>si</a:t>
            </a:r>
            <a:r>
              <a:rPr dirty="0"/>
              <a:t> </a:t>
            </a:r>
            <a:r>
              <a:rPr dirty="0" err="1"/>
              <a:t>dalle</a:t>
            </a:r>
            <a:r>
              <a:rPr dirty="0"/>
              <a:t> </a:t>
            </a:r>
            <a:r>
              <a:rPr dirty="0" err="1"/>
              <a:t>minacce</a:t>
            </a:r>
            <a:r>
              <a:rPr dirty="0"/>
              <a:t> </a:t>
            </a:r>
            <a:r>
              <a:rPr dirty="0" err="1"/>
              <a:t>nuove</a:t>
            </a:r>
            <a:r>
              <a:rPr dirty="0"/>
              <a:t> </a:t>
            </a:r>
            <a:r>
              <a:rPr dirty="0" err="1"/>
              <a:t>ed</a:t>
            </a:r>
            <a:r>
              <a:rPr dirty="0"/>
              <a:t> </a:t>
            </a:r>
            <a:r>
              <a:rPr dirty="0" err="1"/>
              <a:t>emergenti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Abilita</a:t>
            </a:r>
            <a:r>
              <a:rPr b="1" dirty="0"/>
              <a:t> la </a:t>
            </a:r>
            <a:r>
              <a:rPr b="1" dirty="0" err="1"/>
              <a:t>scansione</a:t>
            </a:r>
            <a:r>
              <a:rPr b="1" dirty="0"/>
              <a:t> in tempo</a:t>
            </a:r>
            <a:r>
              <a:rPr dirty="0"/>
              <a:t> </a:t>
            </a:r>
            <a:r>
              <a:rPr b="1" dirty="0" err="1"/>
              <a:t>reale</a:t>
            </a:r>
            <a:r>
              <a:rPr dirty="0"/>
              <a:t>: </a:t>
            </a:r>
            <a:r>
              <a:rPr dirty="0" err="1"/>
              <a:t>Attiva</a:t>
            </a:r>
            <a:r>
              <a:rPr dirty="0"/>
              <a:t> le </a:t>
            </a:r>
            <a:r>
              <a:rPr dirty="0" err="1"/>
              <a:t>funzionalità</a:t>
            </a:r>
            <a:r>
              <a:rPr dirty="0"/>
              <a:t> di </a:t>
            </a:r>
            <a:r>
              <a:rPr dirty="0" err="1"/>
              <a:t>scansione</a:t>
            </a:r>
            <a:r>
              <a:rPr dirty="0"/>
              <a:t> in tempo </a:t>
            </a:r>
            <a:r>
              <a:rPr dirty="0" err="1"/>
              <a:t>reale</a:t>
            </a:r>
            <a:r>
              <a:rPr dirty="0"/>
              <a:t> </a:t>
            </a:r>
            <a:r>
              <a:rPr dirty="0" err="1"/>
              <a:t>nel</a:t>
            </a:r>
            <a:r>
              <a:rPr dirty="0"/>
              <a:t> software antivirus per </a:t>
            </a:r>
            <a:r>
              <a:rPr dirty="0" err="1"/>
              <a:t>controllare</a:t>
            </a:r>
            <a:r>
              <a:rPr dirty="0"/>
              <a:t> </a:t>
            </a:r>
            <a:r>
              <a:rPr dirty="0" err="1"/>
              <a:t>automaticamente</a:t>
            </a:r>
            <a:r>
              <a:rPr dirty="0"/>
              <a:t> </a:t>
            </a:r>
            <a:r>
              <a:rPr dirty="0" err="1"/>
              <a:t>i</a:t>
            </a:r>
            <a:r>
              <a:rPr dirty="0"/>
              <a:t> file, </a:t>
            </a:r>
            <a:r>
              <a:rPr dirty="0" err="1"/>
              <a:t>i</a:t>
            </a:r>
            <a:r>
              <a:rPr dirty="0"/>
              <a:t> download e </a:t>
            </a:r>
            <a:r>
              <a:rPr dirty="0" err="1"/>
              <a:t>gli</a:t>
            </a:r>
            <a:r>
              <a:rPr dirty="0"/>
              <a:t> </a:t>
            </a:r>
            <a:r>
              <a:rPr dirty="0" err="1"/>
              <a:t>allegati</a:t>
            </a:r>
            <a:r>
              <a:rPr dirty="0"/>
              <a:t> e-mail per </a:t>
            </a:r>
            <a:r>
              <a:rPr dirty="0" err="1"/>
              <a:t>individuare</a:t>
            </a:r>
            <a:r>
              <a:rPr dirty="0"/>
              <a:t> malware</a:t>
            </a:r>
            <a:r>
              <a:rPr lang="it-IT" dirty="0"/>
              <a:t> appena vi</a:t>
            </a:r>
            <a:r>
              <a:rPr dirty="0"/>
              <a:t> </a:t>
            </a:r>
            <a:r>
              <a:rPr dirty="0" err="1"/>
              <a:t>si</a:t>
            </a:r>
            <a:r>
              <a:rPr dirty="0"/>
              <a:t> accede.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Scansioni</a:t>
            </a:r>
            <a:r>
              <a:rPr b="1" dirty="0"/>
              <a:t> </a:t>
            </a:r>
            <a:r>
              <a:rPr b="1" dirty="0" err="1"/>
              <a:t>regolari</a:t>
            </a:r>
            <a:r>
              <a:rPr dirty="0"/>
              <a:t>: </a:t>
            </a:r>
            <a:r>
              <a:rPr dirty="0" err="1"/>
              <a:t>Impostare</a:t>
            </a:r>
            <a:r>
              <a:rPr dirty="0"/>
              <a:t> </a:t>
            </a:r>
            <a:r>
              <a:rPr dirty="0" err="1"/>
              <a:t>scansioni</a:t>
            </a:r>
            <a:r>
              <a:rPr dirty="0"/>
              <a:t> </a:t>
            </a:r>
            <a:r>
              <a:rPr dirty="0" err="1"/>
              <a:t>programmate</a:t>
            </a:r>
            <a:r>
              <a:rPr dirty="0"/>
              <a:t> </a:t>
            </a:r>
            <a:r>
              <a:rPr lang="it-IT" dirty="0"/>
              <a:t>da eseguire</a:t>
            </a:r>
            <a:r>
              <a:rPr dirty="0"/>
              <a:t> in tempi </a:t>
            </a:r>
            <a:r>
              <a:rPr dirty="0" err="1"/>
              <a:t>convenienti</a:t>
            </a:r>
            <a:r>
              <a:rPr dirty="0"/>
              <a:t> </a:t>
            </a:r>
            <a:r>
              <a:rPr dirty="0" err="1"/>
              <a:t>quando</a:t>
            </a:r>
            <a:r>
              <a:rPr dirty="0"/>
              <a:t> </a:t>
            </a:r>
            <a:r>
              <a:rPr dirty="0" err="1"/>
              <a:t>il</a:t>
            </a:r>
            <a:r>
              <a:rPr dirty="0"/>
              <a:t> </a:t>
            </a:r>
            <a:r>
              <a:rPr dirty="0" err="1"/>
              <a:t>sistema</a:t>
            </a:r>
            <a:r>
              <a:rPr dirty="0"/>
              <a:t> ha </a:t>
            </a:r>
            <a:r>
              <a:rPr dirty="0" err="1"/>
              <a:t>meno</a:t>
            </a:r>
            <a:r>
              <a:rPr dirty="0"/>
              <a:t> </a:t>
            </a:r>
            <a:r>
              <a:rPr dirty="0" err="1"/>
              <a:t>probabilità</a:t>
            </a:r>
            <a:r>
              <a:rPr dirty="0"/>
              <a:t> di </a:t>
            </a:r>
            <a:r>
              <a:rPr dirty="0" err="1"/>
              <a:t>essere</a:t>
            </a:r>
            <a:r>
              <a:rPr dirty="0"/>
              <a:t> in </a:t>
            </a:r>
            <a:r>
              <a:rPr dirty="0" err="1"/>
              <a:t>uso</a:t>
            </a:r>
            <a:r>
              <a:rPr dirty="0"/>
              <a:t> </a:t>
            </a:r>
            <a:r>
              <a:rPr dirty="0" err="1"/>
              <a:t>pesante</a:t>
            </a:r>
            <a:r>
              <a:rPr dirty="0"/>
              <a:t>, ad </a:t>
            </a:r>
            <a:r>
              <a:rPr dirty="0" err="1"/>
              <a:t>esempio</a:t>
            </a:r>
            <a:r>
              <a:rPr dirty="0"/>
              <a:t> al di </a:t>
            </a:r>
            <a:r>
              <a:rPr dirty="0" err="1"/>
              <a:t>fuori</a:t>
            </a:r>
            <a:r>
              <a:rPr dirty="0"/>
              <a:t> </a:t>
            </a:r>
            <a:r>
              <a:rPr dirty="0" err="1"/>
              <a:t>dell'orario</a:t>
            </a:r>
            <a:r>
              <a:rPr dirty="0"/>
              <a:t> di </a:t>
            </a:r>
            <a:r>
              <a:rPr dirty="0" err="1"/>
              <a:t>lavoro</a:t>
            </a:r>
            <a:r>
              <a:rPr dirty="0"/>
              <a:t>.</a:t>
            </a:r>
            <a:endParaRPr sz="1800" dirty="0"/>
          </a:p>
        </p:txBody>
      </p:sp>
    </p:spTree>
    <p:extLst>
      <p:ext uri="{BB962C8B-B14F-4D97-AF65-F5344CB8AC3E}">
        <p14:creationId xmlns:p14="http://schemas.microsoft.com/office/powerpoint/2010/main" val="2221352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Creazione di un'infrastruttura TIC sicura</a:t>
            </a:r>
          </a:p>
          <a:p>
            <a:pPr>
              <a:defRPr sz="2000"/>
            </a:pPr>
            <a:r>
              <a:rPr>
                <a:latin typeface="Calibri" panose="020F0502020204030204" pitchFamily="34" charset="0"/>
                <a:ea typeface="Yu Mincho" panose="02020400000000000000" pitchFamily="18" charset="-128"/>
                <a:cs typeface="Arial" panose="020B0604020202020204" pitchFamily="34" charset="0"/>
              </a:rPr>
              <a:t>2.2</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Utilizzo efficace di soluzioni antivirus e antimalware</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42872" y="1536517"/>
            <a:ext cx="11209540"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Abilita</a:t>
            </a:r>
            <a:r>
              <a:rPr b="1" dirty="0"/>
              <a:t> </a:t>
            </a:r>
            <a:r>
              <a:rPr b="1" dirty="0" err="1"/>
              <a:t>gli</a:t>
            </a:r>
            <a:r>
              <a:rPr b="1" dirty="0"/>
              <a:t> aggiornamenti </a:t>
            </a:r>
            <a:r>
              <a:rPr b="1" dirty="0" err="1"/>
              <a:t>automatici</a:t>
            </a:r>
            <a:r>
              <a:rPr dirty="0"/>
              <a:t>: </a:t>
            </a:r>
            <a:r>
              <a:rPr dirty="0" err="1"/>
              <a:t>Abilita</a:t>
            </a:r>
            <a:r>
              <a:rPr dirty="0"/>
              <a:t> </a:t>
            </a:r>
            <a:r>
              <a:rPr dirty="0" err="1"/>
              <a:t>gli</a:t>
            </a:r>
            <a:r>
              <a:rPr dirty="0"/>
              <a:t> aggiornamenti </a:t>
            </a:r>
            <a:r>
              <a:rPr dirty="0" err="1"/>
              <a:t>automatici</a:t>
            </a:r>
            <a:r>
              <a:rPr dirty="0"/>
              <a:t> </a:t>
            </a:r>
            <a:r>
              <a:rPr dirty="0" err="1"/>
              <a:t>sia</a:t>
            </a:r>
            <a:r>
              <a:rPr dirty="0"/>
              <a:t> per </a:t>
            </a:r>
            <a:r>
              <a:rPr dirty="0" err="1"/>
              <a:t>il</a:t>
            </a:r>
            <a:r>
              <a:rPr dirty="0"/>
              <a:t> software antivirus </a:t>
            </a:r>
            <a:r>
              <a:rPr dirty="0" err="1"/>
              <a:t>che</a:t>
            </a:r>
            <a:r>
              <a:rPr dirty="0"/>
              <a:t> per </a:t>
            </a:r>
            <a:r>
              <a:rPr dirty="0" err="1"/>
              <a:t>il</a:t>
            </a:r>
            <a:r>
              <a:rPr dirty="0"/>
              <a:t> </a:t>
            </a:r>
            <a:r>
              <a:rPr dirty="0" err="1"/>
              <a:t>sistema</a:t>
            </a:r>
            <a:r>
              <a:rPr dirty="0"/>
              <a:t> </a:t>
            </a:r>
            <a:r>
              <a:rPr dirty="0" err="1"/>
              <a:t>operativo</a:t>
            </a:r>
            <a:r>
              <a:rPr dirty="0"/>
              <a:t> per </a:t>
            </a:r>
            <a:r>
              <a:rPr dirty="0" err="1"/>
              <a:t>garantire</a:t>
            </a:r>
            <a:r>
              <a:rPr dirty="0"/>
              <a:t> </a:t>
            </a:r>
            <a:r>
              <a:rPr dirty="0" err="1"/>
              <a:t>una</a:t>
            </a:r>
            <a:r>
              <a:rPr dirty="0"/>
              <a:t> </a:t>
            </a:r>
            <a:r>
              <a:rPr dirty="0" err="1"/>
              <a:t>protezione</a:t>
            </a:r>
            <a:r>
              <a:rPr dirty="0"/>
              <a:t> continua </a:t>
            </a:r>
            <a:r>
              <a:rPr dirty="0" err="1"/>
              <a:t>contro</a:t>
            </a:r>
            <a:r>
              <a:rPr dirty="0"/>
              <a:t> le </a:t>
            </a:r>
            <a:r>
              <a:rPr dirty="0" err="1"/>
              <a:t>minacce</a:t>
            </a:r>
            <a:r>
              <a:rPr dirty="0"/>
              <a:t> </a:t>
            </a:r>
            <a:r>
              <a:rPr dirty="0" err="1"/>
              <a:t>più</a:t>
            </a:r>
            <a:r>
              <a:rPr dirty="0"/>
              <a:t> </a:t>
            </a:r>
            <a:r>
              <a:rPr dirty="0" err="1"/>
              <a:t>recenti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Eseguire</a:t>
            </a:r>
            <a:r>
              <a:rPr b="1" dirty="0"/>
              <a:t> </a:t>
            </a:r>
            <a:r>
              <a:rPr b="1" dirty="0" err="1"/>
              <a:t>scansioni</a:t>
            </a:r>
            <a:r>
              <a:rPr b="1" dirty="0"/>
              <a:t> di </a:t>
            </a:r>
            <a:r>
              <a:rPr b="1" dirty="0" err="1"/>
              <a:t>sistema</a:t>
            </a:r>
            <a:r>
              <a:rPr b="1" dirty="0"/>
              <a:t> complete</a:t>
            </a:r>
            <a:r>
              <a:rPr dirty="0"/>
              <a:t>: </a:t>
            </a:r>
            <a:r>
              <a:rPr dirty="0" err="1"/>
              <a:t>Eseguire</a:t>
            </a:r>
            <a:r>
              <a:rPr dirty="0"/>
              <a:t> </a:t>
            </a:r>
            <a:r>
              <a:rPr dirty="0" err="1"/>
              <a:t>periodicamente</a:t>
            </a:r>
            <a:r>
              <a:rPr dirty="0"/>
              <a:t> </a:t>
            </a:r>
            <a:r>
              <a:rPr dirty="0" err="1"/>
              <a:t>scansioni</a:t>
            </a:r>
            <a:r>
              <a:rPr dirty="0"/>
              <a:t> di </a:t>
            </a:r>
            <a:r>
              <a:rPr dirty="0" err="1"/>
              <a:t>sistema</a:t>
            </a:r>
            <a:r>
              <a:rPr dirty="0"/>
              <a:t> complete per </a:t>
            </a:r>
            <a:r>
              <a:rPr dirty="0" err="1"/>
              <a:t>controllare</a:t>
            </a:r>
            <a:r>
              <a:rPr dirty="0"/>
              <a:t> a </a:t>
            </a:r>
            <a:r>
              <a:rPr dirty="0" err="1"/>
              <a:t>fondo</a:t>
            </a:r>
            <a:r>
              <a:rPr dirty="0"/>
              <a:t> </a:t>
            </a:r>
            <a:r>
              <a:rPr dirty="0" err="1"/>
              <a:t>tutti</a:t>
            </a:r>
            <a:r>
              <a:rPr dirty="0"/>
              <a:t> </a:t>
            </a:r>
            <a:r>
              <a:rPr dirty="0" err="1"/>
              <a:t>i</a:t>
            </a:r>
            <a:r>
              <a:rPr dirty="0"/>
              <a:t> file, </a:t>
            </a:r>
            <a:r>
              <a:rPr dirty="0" err="1"/>
              <a:t>compresi</a:t>
            </a:r>
            <a:r>
              <a:rPr dirty="0"/>
              <a:t> </a:t>
            </a:r>
            <a:r>
              <a:rPr dirty="0" err="1"/>
              <a:t>quelli</a:t>
            </a:r>
            <a:r>
              <a:rPr dirty="0"/>
              <a:t> </a:t>
            </a:r>
            <a:r>
              <a:rPr dirty="0" err="1"/>
              <a:t>nelle</a:t>
            </a:r>
            <a:r>
              <a:rPr dirty="0"/>
              <a:t> </a:t>
            </a:r>
            <a:r>
              <a:rPr dirty="0" err="1"/>
              <a:t>aree</a:t>
            </a:r>
            <a:r>
              <a:rPr dirty="0"/>
              <a:t> </a:t>
            </a:r>
            <a:r>
              <a:rPr dirty="0" err="1"/>
              <a:t>meno</a:t>
            </a:r>
            <a:r>
              <a:rPr dirty="0"/>
              <a:t> </a:t>
            </a:r>
            <a:r>
              <a:rPr dirty="0" err="1"/>
              <a:t>frequentemente</a:t>
            </a:r>
            <a:r>
              <a:rPr dirty="0"/>
              <a:t> </a:t>
            </a:r>
            <a:r>
              <a:rPr dirty="0" err="1"/>
              <a:t>accessibili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Quarantena</a:t>
            </a:r>
            <a:r>
              <a:rPr b="1" dirty="0"/>
              <a:t> e </a:t>
            </a:r>
            <a:r>
              <a:rPr b="1" dirty="0" err="1"/>
              <a:t>minacce</a:t>
            </a:r>
            <a:r>
              <a:rPr b="1" dirty="0"/>
              <a:t> isolate</a:t>
            </a:r>
            <a:r>
              <a:rPr dirty="0"/>
              <a:t>: </a:t>
            </a:r>
            <a:r>
              <a:rPr dirty="0" err="1"/>
              <a:t>Configurare</a:t>
            </a:r>
            <a:r>
              <a:rPr dirty="0"/>
              <a:t> </a:t>
            </a:r>
            <a:r>
              <a:rPr dirty="0" err="1"/>
              <a:t>il</a:t>
            </a:r>
            <a:r>
              <a:rPr dirty="0"/>
              <a:t> software antivirus per </a:t>
            </a:r>
            <a:r>
              <a:rPr dirty="0" err="1"/>
              <a:t>mettere</a:t>
            </a:r>
            <a:r>
              <a:rPr dirty="0"/>
              <a:t> in </a:t>
            </a:r>
            <a:r>
              <a:rPr dirty="0" err="1"/>
              <a:t>quarantena</a:t>
            </a:r>
            <a:r>
              <a:rPr dirty="0"/>
              <a:t> o </a:t>
            </a:r>
            <a:r>
              <a:rPr dirty="0" err="1"/>
              <a:t>isolare</a:t>
            </a:r>
            <a:r>
              <a:rPr dirty="0"/>
              <a:t> le </a:t>
            </a:r>
            <a:r>
              <a:rPr dirty="0" err="1"/>
              <a:t>minacce</a:t>
            </a:r>
            <a:r>
              <a:rPr dirty="0"/>
              <a:t> </a:t>
            </a:r>
            <a:r>
              <a:rPr dirty="0" err="1"/>
              <a:t>rilevate</a:t>
            </a:r>
            <a:r>
              <a:rPr dirty="0"/>
              <a:t>, </a:t>
            </a:r>
            <a:r>
              <a:rPr dirty="0" err="1"/>
              <a:t>impedendo</a:t>
            </a:r>
            <a:r>
              <a:rPr dirty="0"/>
              <a:t> </a:t>
            </a:r>
            <a:r>
              <a:rPr dirty="0" err="1"/>
              <a:t>loro</a:t>
            </a:r>
            <a:r>
              <a:rPr dirty="0"/>
              <a:t> di </a:t>
            </a:r>
            <a:r>
              <a:rPr dirty="0" err="1"/>
              <a:t>diffondersi</a:t>
            </a:r>
            <a:r>
              <a:rPr dirty="0"/>
              <a:t> o </a:t>
            </a:r>
            <a:r>
              <a:rPr dirty="0" err="1"/>
              <a:t>causare</a:t>
            </a:r>
            <a:r>
              <a:rPr dirty="0"/>
              <a:t> </a:t>
            </a:r>
            <a:r>
              <a:rPr dirty="0" err="1"/>
              <a:t>ulteriori</a:t>
            </a:r>
            <a:r>
              <a:rPr dirty="0"/>
              <a:t> </a:t>
            </a:r>
            <a:r>
              <a:rPr dirty="0" err="1"/>
              <a:t>danni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Scansiona</a:t>
            </a:r>
            <a:r>
              <a:rPr b="1" dirty="0"/>
              <a:t> </a:t>
            </a:r>
            <a:r>
              <a:rPr b="1" dirty="0" err="1"/>
              <a:t>i</a:t>
            </a:r>
            <a:r>
              <a:rPr b="1" dirty="0"/>
              <a:t> </a:t>
            </a:r>
            <a:r>
              <a:rPr b="1" dirty="0" err="1"/>
              <a:t>dispositivi</a:t>
            </a:r>
            <a:r>
              <a:rPr b="1" dirty="0"/>
              <a:t> </a:t>
            </a:r>
            <a:r>
              <a:rPr b="1" dirty="0" err="1"/>
              <a:t>esterni</a:t>
            </a:r>
            <a:r>
              <a:rPr dirty="0"/>
              <a:t>: </a:t>
            </a:r>
            <a:r>
              <a:rPr dirty="0" err="1"/>
              <a:t>Eseguire</a:t>
            </a:r>
            <a:r>
              <a:rPr dirty="0"/>
              <a:t> la </a:t>
            </a:r>
            <a:r>
              <a:rPr dirty="0" err="1"/>
              <a:t>scansione</a:t>
            </a:r>
            <a:r>
              <a:rPr dirty="0"/>
              <a:t> di </a:t>
            </a:r>
            <a:r>
              <a:rPr dirty="0" err="1"/>
              <a:t>tutti</a:t>
            </a:r>
            <a:r>
              <a:rPr dirty="0"/>
              <a:t> </a:t>
            </a:r>
            <a:r>
              <a:rPr dirty="0" err="1"/>
              <a:t>i</a:t>
            </a:r>
            <a:r>
              <a:rPr dirty="0"/>
              <a:t> </a:t>
            </a:r>
            <a:r>
              <a:rPr dirty="0" err="1"/>
              <a:t>dispositivi</a:t>
            </a:r>
            <a:r>
              <a:rPr dirty="0"/>
              <a:t> </a:t>
            </a:r>
            <a:r>
              <a:rPr dirty="0" err="1"/>
              <a:t>esterni</a:t>
            </a:r>
            <a:r>
              <a:rPr dirty="0"/>
              <a:t>, come </a:t>
            </a:r>
            <a:r>
              <a:rPr dirty="0" err="1"/>
              <a:t>unità</a:t>
            </a:r>
            <a:r>
              <a:rPr dirty="0"/>
              <a:t> USB o </a:t>
            </a:r>
            <a:r>
              <a:rPr dirty="0" err="1"/>
              <a:t>dischi</a:t>
            </a:r>
            <a:r>
              <a:rPr dirty="0"/>
              <a:t> </a:t>
            </a:r>
            <a:r>
              <a:rPr dirty="0" err="1"/>
              <a:t>rigidi</a:t>
            </a:r>
            <a:r>
              <a:rPr dirty="0"/>
              <a:t> </a:t>
            </a:r>
            <a:r>
              <a:rPr dirty="0" err="1"/>
              <a:t>esterni</a:t>
            </a:r>
            <a:r>
              <a:rPr dirty="0"/>
              <a:t>, prima di </a:t>
            </a:r>
            <a:r>
              <a:rPr dirty="0" err="1"/>
              <a:t>accedere</a:t>
            </a:r>
            <a:r>
              <a:rPr dirty="0"/>
              <a:t> </a:t>
            </a:r>
            <a:r>
              <a:rPr dirty="0" err="1"/>
              <a:t>ai</a:t>
            </a:r>
            <a:r>
              <a:rPr dirty="0"/>
              <a:t> file per </a:t>
            </a:r>
            <a:r>
              <a:rPr dirty="0" err="1"/>
              <a:t>impedire</a:t>
            </a:r>
            <a:r>
              <a:rPr dirty="0"/>
              <a:t> </a:t>
            </a:r>
            <a:r>
              <a:rPr dirty="0" err="1"/>
              <a:t>l'introduzione</a:t>
            </a:r>
            <a:r>
              <a:rPr dirty="0"/>
              <a:t> di malware </a:t>
            </a:r>
            <a:r>
              <a:rPr dirty="0" err="1"/>
              <a:t>nella</a:t>
            </a:r>
            <a:r>
              <a:rPr dirty="0"/>
              <a:t> rete.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Educare</a:t>
            </a:r>
            <a:r>
              <a:rPr b="1" dirty="0"/>
              <a:t> </a:t>
            </a:r>
            <a:r>
              <a:rPr b="1" dirty="0" err="1"/>
              <a:t>i</a:t>
            </a:r>
            <a:r>
              <a:rPr b="1" dirty="0"/>
              <a:t> </a:t>
            </a:r>
            <a:r>
              <a:rPr b="1" dirty="0" err="1"/>
              <a:t>dipendenti</a:t>
            </a:r>
            <a:r>
              <a:rPr dirty="0"/>
              <a:t>: </a:t>
            </a:r>
            <a:r>
              <a:rPr dirty="0" err="1"/>
              <a:t>Educare</a:t>
            </a:r>
            <a:r>
              <a:rPr dirty="0"/>
              <a:t> </a:t>
            </a:r>
            <a:r>
              <a:rPr dirty="0" err="1"/>
              <a:t>i</a:t>
            </a:r>
            <a:r>
              <a:rPr dirty="0"/>
              <a:t> </a:t>
            </a:r>
            <a:r>
              <a:rPr dirty="0" err="1"/>
              <a:t>dipendenti</a:t>
            </a:r>
            <a:r>
              <a:rPr dirty="0"/>
              <a:t> </a:t>
            </a:r>
            <a:r>
              <a:rPr dirty="0" err="1"/>
              <a:t>sull'importanza</a:t>
            </a:r>
            <a:r>
              <a:rPr dirty="0"/>
              <a:t> </a:t>
            </a:r>
            <a:r>
              <a:rPr dirty="0" err="1"/>
              <a:t>della</a:t>
            </a:r>
            <a:r>
              <a:rPr dirty="0"/>
              <a:t> </a:t>
            </a:r>
            <a:r>
              <a:rPr dirty="0" err="1"/>
              <a:t>protezione</a:t>
            </a:r>
            <a:r>
              <a:rPr dirty="0"/>
              <a:t> antivirus e antimalware e </a:t>
            </a:r>
            <a:r>
              <a:rPr dirty="0" err="1"/>
              <a:t>addestrarli</a:t>
            </a:r>
            <a:r>
              <a:rPr dirty="0"/>
              <a:t> ad </a:t>
            </a:r>
            <a:r>
              <a:rPr dirty="0" err="1"/>
              <a:t>essere</a:t>
            </a:r>
            <a:r>
              <a:rPr dirty="0"/>
              <a:t> </a:t>
            </a:r>
            <a:r>
              <a:rPr dirty="0" err="1"/>
              <a:t>cauti</a:t>
            </a:r>
            <a:r>
              <a:rPr dirty="0"/>
              <a:t> con </a:t>
            </a:r>
            <a:r>
              <a:rPr dirty="0" err="1"/>
              <a:t>allegati</a:t>
            </a:r>
            <a:r>
              <a:rPr dirty="0"/>
              <a:t> e-mail, download e link per </a:t>
            </a:r>
            <a:r>
              <a:rPr dirty="0" err="1"/>
              <a:t>evitare</a:t>
            </a:r>
            <a:r>
              <a:rPr dirty="0"/>
              <a:t> </a:t>
            </a:r>
            <a:r>
              <a:rPr dirty="0" err="1"/>
              <a:t>inavvertitamente</a:t>
            </a:r>
            <a:r>
              <a:rPr dirty="0"/>
              <a:t> </a:t>
            </a:r>
            <a:r>
              <a:rPr dirty="0" err="1"/>
              <a:t>l'introduzione</a:t>
            </a:r>
            <a:r>
              <a:rPr dirty="0"/>
              <a:t> di malware.</a:t>
            </a:r>
            <a:endParaRPr sz="1800" dirty="0"/>
          </a:p>
        </p:txBody>
      </p:sp>
    </p:spTree>
    <p:extLst>
      <p:ext uri="{BB962C8B-B14F-4D97-AF65-F5344CB8AC3E}">
        <p14:creationId xmlns:p14="http://schemas.microsoft.com/office/powerpoint/2010/main" val="366836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Indice</a:t>
            </a:r>
          </a:p>
        </p:txBody>
      </p:sp>
      <p:sp>
        <p:nvSpPr>
          <p:cNvPr id="13" name="Elipse 12">
            <a:extLst>
              <a:ext uri="{FF2B5EF4-FFF2-40B4-BE49-F238E27FC236}">
                <a16:creationId xmlns:a16="http://schemas.microsoft.com/office/drawing/2014/main" id="{2DA81C80-FC7D-0220-CF70-D4F0B7479F9C}"/>
              </a:ext>
            </a:extLst>
          </p:cNvPr>
          <p:cNvSpPr/>
          <p:nvPr/>
        </p:nvSpPr>
        <p:spPr>
          <a:xfrm>
            <a:off x="542494" y="2151561"/>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Elipse 14">
            <a:extLst>
              <a:ext uri="{FF2B5EF4-FFF2-40B4-BE49-F238E27FC236}">
                <a16:creationId xmlns:a16="http://schemas.microsoft.com/office/drawing/2014/main" id="{B4856BBC-5D8A-A31B-696E-4115769C93A8}"/>
              </a:ext>
            </a:extLst>
          </p:cNvPr>
          <p:cNvSpPr/>
          <p:nvPr/>
        </p:nvSpPr>
        <p:spPr>
          <a:xfrm>
            <a:off x="542494" y="342899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Elipse 15">
            <a:extLst>
              <a:ext uri="{FF2B5EF4-FFF2-40B4-BE49-F238E27FC236}">
                <a16:creationId xmlns:a16="http://schemas.microsoft.com/office/drawing/2014/main" id="{D53235DE-1AFB-4328-B1BA-29AEA5054E67}"/>
              </a:ext>
            </a:extLst>
          </p:cNvPr>
          <p:cNvSpPr/>
          <p:nvPr/>
        </p:nvSpPr>
        <p:spPr>
          <a:xfrm>
            <a:off x="542494" y="445443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Marcador de contenido 2">
            <a:extLst>
              <a:ext uri="{FF2B5EF4-FFF2-40B4-BE49-F238E27FC236}">
                <a16:creationId xmlns:a16="http://schemas.microsoft.com/office/drawing/2014/main" id="{D076112B-2609-EE1D-34D8-E2BCE9E11BFE}"/>
              </a:ext>
            </a:extLst>
          </p:cNvPr>
          <p:cNvSpPr txBox="1">
            <a:spLocks/>
          </p:cNvSpPr>
          <p:nvPr/>
        </p:nvSpPr>
        <p:spPr>
          <a:xfrm>
            <a:off x="1013011" y="4381305"/>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rPr b="1" dirty="0" err="1"/>
              <a:t>Unità</a:t>
            </a:r>
            <a:r>
              <a:rPr b="1" dirty="0"/>
              <a:t> 3.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Gestione</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sicurezza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informazioni</a:t>
            </a:r>
            <a:endPar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pPr>
              <a:defRPr sz="1800">
                <a:effectLst/>
                <a:latin typeface="Calibri" panose="020F0502020204030204" pitchFamily="34" charset="0"/>
                <a:ea typeface="Yu Mincho" panose="02020400000000000000" pitchFamily="18" charset="-128"/>
                <a:cs typeface="Arial" panose="020B0604020202020204" pitchFamily="34" charset="0"/>
              </a:defRPr>
            </a:pPr>
            <a:r>
              <a:rPr dirty="0" err="1"/>
              <a:t>Sezione</a:t>
            </a:r>
            <a:r>
              <a:rPr dirty="0"/>
              <a:t> 3.1. </a:t>
            </a:r>
            <a:r>
              <a:rPr dirty="0" err="1"/>
              <a:t>Pratiche</a:t>
            </a:r>
            <a:r>
              <a:rPr dirty="0"/>
              <a:t> e </a:t>
            </a:r>
            <a:r>
              <a:rPr dirty="0" err="1"/>
              <a:t>linee</a:t>
            </a:r>
            <a:r>
              <a:rPr dirty="0"/>
              <a:t> </a:t>
            </a:r>
            <a:r>
              <a:rPr dirty="0" err="1"/>
              <a:t>guida</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2400" dirty="0"/>
          </a:p>
        </p:txBody>
      </p:sp>
      <p:pic>
        <p:nvPicPr>
          <p:cNvPr id="5" name="Imagen 4" descr="Imagen que contiene lego, juguete, hombre  Descripción generada automáticamente">
            <a:extLst>
              <a:ext uri="{FF2B5EF4-FFF2-40B4-BE49-F238E27FC236}">
                <a16:creationId xmlns:a16="http://schemas.microsoft.com/office/drawing/2014/main" id="{E994BF6D-8ED7-D4D0-E4C0-C4BAA243DB5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183284" y="2107995"/>
            <a:ext cx="3787558" cy="2642009"/>
          </a:xfrm>
          <a:prstGeom prst="rect">
            <a:avLst/>
          </a:prstGeom>
        </p:spPr>
      </p:pic>
      <p:sp>
        <p:nvSpPr>
          <p:cNvPr id="6" name="Marcador de contenido 2">
            <a:extLst>
              <a:ext uri="{FF2B5EF4-FFF2-40B4-BE49-F238E27FC236}">
                <a16:creationId xmlns:a16="http://schemas.microsoft.com/office/drawing/2014/main" id="{0099C590-613D-734B-7CD3-4AA4C86B8601}"/>
              </a:ext>
            </a:extLst>
          </p:cNvPr>
          <p:cNvSpPr txBox="1">
            <a:spLocks/>
          </p:cNvSpPr>
          <p:nvPr/>
        </p:nvSpPr>
        <p:spPr>
          <a:xfrm>
            <a:off x="1013011" y="3328399"/>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rPr b="1" dirty="0" err="1"/>
              <a:t>Unità</a:t>
            </a:r>
            <a:r>
              <a:rPr b="1" dirty="0"/>
              <a:t> 2.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Creazione</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di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un'infrastruttura</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TIC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sicura</a:t>
            </a:r>
            <a:endPar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r>
              <a:rPr dirty="0" err="1"/>
              <a:t>Sezione</a:t>
            </a:r>
            <a:r>
              <a:rPr dirty="0"/>
              <a:t> 2.1. </a:t>
            </a:r>
            <a:r>
              <a:rPr dirty="0" err="1"/>
              <a:t>Valutazione</a:t>
            </a:r>
            <a:r>
              <a:rPr dirty="0"/>
              <a:t> </a:t>
            </a:r>
            <a:r>
              <a:rPr dirty="0" err="1"/>
              <a:t>delle</a:t>
            </a:r>
            <a:r>
              <a:rPr dirty="0"/>
              <a:t> </a:t>
            </a:r>
            <a:r>
              <a:rPr dirty="0" err="1"/>
              <a:t>vulnerabilità</a:t>
            </a:r>
            <a:r>
              <a:rPr dirty="0"/>
              <a:t> </a:t>
            </a:r>
            <a:r>
              <a:rPr dirty="0" err="1"/>
              <a:t>della</a:t>
            </a:r>
            <a:r>
              <a:rPr dirty="0"/>
              <a:t> </a:t>
            </a:r>
            <a:r>
              <a:rPr lang="it-IT" dirty="0"/>
              <a:t>sicurezza informatica</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r>
              <a:rPr dirty="0" err="1"/>
              <a:t>Sezione</a:t>
            </a:r>
            <a:r>
              <a:rPr dirty="0"/>
              <a:t> 2.2. </a:t>
            </a:r>
            <a:r>
              <a:rPr dirty="0" err="1"/>
              <a:t>Utilizzo</a:t>
            </a:r>
            <a:r>
              <a:rPr dirty="0"/>
              <a:t> </a:t>
            </a:r>
            <a:r>
              <a:rPr dirty="0" err="1"/>
              <a:t>efficace</a:t>
            </a:r>
            <a:r>
              <a:rPr dirty="0"/>
              <a:t> di </a:t>
            </a:r>
            <a:r>
              <a:rPr dirty="0" err="1"/>
              <a:t>soluzioni</a:t>
            </a:r>
            <a:r>
              <a:rPr dirty="0"/>
              <a:t> antivirus e antimalware</a:t>
            </a:r>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1" y="2005911"/>
            <a:ext cx="888402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defRPr sz="2400"/>
            </a:pPr>
            <a:r>
              <a:rPr b="1" dirty="0" err="1"/>
              <a:t>Unità</a:t>
            </a:r>
            <a:r>
              <a:rPr b="1" dirty="0"/>
              <a:t> 1.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Introduzione</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alla</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it-IT" dirty="0">
                <a:solidFill>
                  <a:srgbClr val="0AD995"/>
                </a:solidFill>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per le MPMI</a:t>
            </a: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r>
              <a:rPr dirty="0" err="1"/>
              <a:t>Sezione</a:t>
            </a:r>
            <a:r>
              <a:rPr dirty="0"/>
              <a:t> 1.1. </a:t>
            </a:r>
            <a:r>
              <a:rPr dirty="0" err="1"/>
              <a:t>Comprensione</a:t>
            </a:r>
            <a:r>
              <a:rPr dirty="0"/>
              <a:t> </a:t>
            </a:r>
            <a:r>
              <a:rPr dirty="0" err="1"/>
              <a:t>della</a:t>
            </a:r>
            <a:r>
              <a:rPr dirty="0"/>
              <a:t> </a:t>
            </a:r>
            <a:r>
              <a:rPr lang="it-IT" dirty="0"/>
              <a:t>sicurezza </a:t>
            </a:r>
            <a:r>
              <a:rPr lang="it-IT" dirty="0" err="1"/>
              <a:t>nformatica</a:t>
            </a:r>
            <a:r>
              <a:rPr dirty="0"/>
              <a:t>: </a:t>
            </a:r>
            <a:r>
              <a:rPr dirty="0" err="1"/>
              <a:t>definizione</a:t>
            </a:r>
            <a:r>
              <a:rPr dirty="0"/>
              <a:t> e </a:t>
            </a:r>
            <a:r>
              <a:rPr dirty="0" err="1"/>
              <a:t>importanza</a:t>
            </a:r>
            <a:r>
              <a:rPr dirty="0"/>
              <a:t> </a:t>
            </a:r>
            <a:r>
              <a:rPr dirty="0" err="1"/>
              <a:t>delle</a:t>
            </a:r>
            <a:r>
              <a:rPr dirty="0"/>
              <a:t> </a:t>
            </a:r>
            <a:r>
              <a:rPr dirty="0" err="1"/>
              <a:t>politiche</a:t>
            </a:r>
            <a:r>
              <a:rPr dirty="0"/>
              <a:t> di sicurezza</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r>
              <a:rPr dirty="0" err="1"/>
              <a:t>Sezione</a:t>
            </a:r>
            <a:r>
              <a:rPr dirty="0"/>
              <a:t> 1.2. </a:t>
            </a:r>
            <a:r>
              <a:rPr dirty="0" err="1"/>
              <a:t>Minacce</a:t>
            </a:r>
            <a:r>
              <a:rPr dirty="0"/>
              <a:t> </a:t>
            </a:r>
            <a:r>
              <a:rPr dirty="0" err="1"/>
              <a:t>comuni</a:t>
            </a:r>
            <a:r>
              <a:rPr dirty="0"/>
              <a:t> </a:t>
            </a:r>
            <a:r>
              <a:rPr dirty="0" err="1"/>
              <a:t>alla</a:t>
            </a:r>
            <a:r>
              <a:rPr dirty="0"/>
              <a:t> </a:t>
            </a:r>
            <a:r>
              <a:rPr lang="it-IT" dirty="0"/>
              <a:t>sicurezza informatica</a:t>
            </a:r>
            <a:r>
              <a:rPr dirty="0"/>
              <a:t> cui </a:t>
            </a:r>
            <a:r>
              <a:rPr dirty="0" err="1"/>
              <a:t>devono</a:t>
            </a:r>
            <a:r>
              <a:rPr dirty="0"/>
              <a:t> far </a:t>
            </a:r>
            <a:r>
              <a:rPr dirty="0" err="1"/>
              <a:t>fronte</a:t>
            </a:r>
            <a:r>
              <a:rPr dirty="0"/>
              <a:t> le MP</a:t>
            </a:r>
            <a:r>
              <a:rPr lang="it-IT" dirty="0"/>
              <a:t>MI</a:t>
            </a: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defRPr sz="1800">
                <a:effectLst/>
                <a:latin typeface="Calibri" panose="020F0502020204030204" pitchFamily="34" charset="0"/>
                <a:ea typeface="Yu Mincho" panose="02020400000000000000" pitchFamily="18" charset="-128"/>
                <a:cs typeface="Arial" panose="020B0604020202020204" pitchFamily="34" charset="0"/>
              </a:defRPr>
            </a:pP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814372" y="42780"/>
            <a:ext cx="8129063" cy="824531"/>
          </a:xfrm>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Creazione</a:t>
            </a:r>
            <a:r>
              <a:rPr dirty="0"/>
              <a:t> di </a:t>
            </a:r>
            <a:r>
              <a:rPr dirty="0" err="1"/>
              <a:t>un'infrastruttura</a:t>
            </a:r>
            <a:r>
              <a:rPr dirty="0"/>
              <a:t> TIC </a:t>
            </a:r>
            <a:r>
              <a:rPr dirty="0" err="1"/>
              <a:t>sicura</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2.2</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Utilizzo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efficace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soluzioni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antivirus e antimalware</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300022" y="867311"/>
            <a:ext cx="11209540"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Implementare</a:t>
            </a:r>
            <a:r>
              <a:rPr b="1" dirty="0"/>
              <a:t> la </a:t>
            </a:r>
            <a:r>
              <a:rPr b="1" dirty="0" err="1"/>
              <a:t>protezione</a:t>
            </a:r>
            <a:r>
              <a:rPr b="1" dirty="0"/>
              <a:t> endpoint</a:t>
            </a:r>
            <a:r>
              <a:rPr dirty="0"/>
              <a:t>: </a:t>
            </a:r>
            <a:r>
              <a:rPr dirty="0" err="1"/>
              <a:t>Prendere</a:t>
            </a:r>
            <a:r>
              <a:rPr dirty="0"/>
              <a:t> in </a:t>
            </a:r>
            <a:r>
              <a:rPr dirty="0" err="1"/>
              <a:t>considerazione</a:t>
            </a:r>
            <a:r>
              <a:rPr dirty="0"/>
              <a:t> </a:t>
            </a:r>
            <a:r>
              <a:rPr dirty="0" err="1"/>
              <a:t>l'utilizzo</a:t>
            </a:r>
            <a:r>
              <a:rPr dirty="0"/>
              <a:t> di </a:t>
            </a:r>
            <a:r>
              <a:rPr dirty="0" err="1"/>
              <a:t>soluzioni</a:t>
            </a:r>
            <a:r>
              <a:rPr dirty="0"/>
              <a:t> di </a:t>
            </a:r>
            <a:r>
              <a:rPr dirty="0" err="1"/>
              <a:t>protezione</a:t>
            </a:r>
            <a:r>
              <a:rPr dirty="0"/>
              <a:t> endpoint </a:t>
            </a:r>
            <a:r>
              <a:rPr dirty="0" err="1"/>
              <a:t>che</a:t>
            </a:r>
            <a:r>
              <a:rPr dirty="0"/>
              <a:t> </a:t>
            </a:r>
            <a:r>
              <a:rPr dirty="0" err="1"/>
              <a:t>forniscono</a:t>
            </a:r>
            <a:r>
              <a:rPr dirty="0"/>
              <a:t> </a:t>
            </a:r>
            <a:r>
              <a:rPr dirty="0" err="1"/>
              <a:t>una</a:t>
            </a:r>
            <a:r>
              <a:rPr dirty="0"/>
              <a:t> </a:t>
            </a:r>
            <a:r>
              <a:rPr dirty="0" err="1"/>
              <a:t>difesa</a:t>
            </a:r>
            <a:r>
              <a:rPr dirty="0"/>
              <a:t> a </a:t>
            </a:r>
            <a:r>
              <a:rPr dirty="0" err="1"/>
              <a:t>più</a:t>
            </a:r>
            <a:r>
              <a:rPr dirty="0"/>
              <a:t> </a:t>
            </a:r>
            <a:r>
              <a:rPr dirty="0" err="1"/>
              <a:t>livelli</a:t>
            </a:r>
            <a:r>
              <a:rPr dirty="0"/>
              <a:t> </a:t>
            </a:r>
            <a:r>
              <a:rPr dirty="0" err="1"/>
              <a:t>contro</a:t>
            </a:r>
            <a:r>
              <a:rPr dirty="0"/>
              <a:t> </a:t>
            </a:r>
            <a:r>
              <a:rPr dirty="0" err="1"/>
              <a:t>vari</a:t>
            </a:r>
            <a:r>
              <a:rPr dirty="0"/>
              <a:t> tipi di </a:t>
            </a:r>
            <a:r>
              <a:rPr dirty="0" err="1"/>
              <a:t>minacce</a:t>
            </a:r>
            <a:r>
              <a:rPr dirty="0"/>
              <a:t>, </a:t>
            </a:r>
            <a:r>
              <a:rPr dirty="0" err="1"/>
              <a:t>tra</a:t>
            </a:r>
            <a:r>
              <a:rPr dirty="0"/>
              <a:t> cui ransomware e exploit zero-day.</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Gestione</a:t>
            </a:r>
            <a:r>
              <a:rPr b="1" dirty="0"/>
              <a:t> </a:t>
            </a:r>
            <a:r>
              <a:rPr b="1" dirty="0" err="1"/>
              <a:t>centralizzata</a:t>
            </a:r>
            <a:r>
              <a:rPr dirty="0"/>
              <a:t>: Se </a:t>
            </a:r>
            <a:r>
              <a:rPr dirty="0" err="1"/>
              <a:t>si</a:t>
            </a:r>
            <a:r>
              <a:rPr dirty="0"/>
              <a:t> </a:t>
            </a:r>
            <a:r>
              <a:rPr dirty="0" err="1"/>
              <a:t>gestiscono</a:t>
            </a:r>
            <a:r>
              <a:rPr dirty="0"/>
              <a:t> </a:t>
            </a:r>
            <a:r>
              <a:rPr dirty="0" err="1"/>
              <a:t>più</a:t>
            </a:r>
            <a:r>
              <a:rPr dirty="0"/>
              <a:t> </a:t>
            </a:r>
            <a:r>
              <a:rPr dirty="0" err="1"/>
              <a:t>sistemi</a:t>
            </a:r>
            <a:r>
              <a:rPr dirty="0"/>
              <a:t>, </a:t>
            </a:r>
            <a:r>
              <a:rPr dirty="0" err="1"/>
              <a:t>utilizzare</a:t>
            </a:r>
            <a:r>
              <a:rPr dirty="0"/>
              <a:t> </a:t>
            </a:r>
            <a:r>
              <a:rPr dirty="0" err="1"/>
              <a:t>strumenti</a:t>
            </a:r>
            <a:r>
              <a:rPr dirty="0"/>
              <a:t> di </a:t>
            </a:r>
            <a:r>
              <a:rPr dirty="0" err="1"/>
              <a:t>gestione</a:t>
            </a:r>
            <a:r>
              <a:rPr dirty="0"/>
              <a:t> </a:t>
            </a:r>
            <a:r>
              <a:rPr dirty="0" err="1"/>
              <a:t>centralizzati</a:t>
            </a:r>
            <a:r>
              <a:rPr dirty="0"/>
              <a:t> per </a:t>
            </a:r>
            <a:r>
              <a:rPr dirty="0" err="1"/>
              <a:t>monitorare</a:t>
            </a:r>
            <a:r>
              <a:rPr dirty="0"/>
              <a:t> e </a:t>
            </a:r>
            <a:r>
              <a:rPr dirty="0" err="1"/>
              <a:t>controllare</a:t>
            </a:r>
            <a:r>
              <a:rPr dirty="0"/>
              <a:t> software antivirus e antimalware </a:t>
            </a:r>
            <a:r>
              <a:rPr dirty="0" err="1"/>
              <a:t>su</a:t>
            </a:r>
            <a:r>
              <a:rPr dirty="0"/>
              <a:t> </a:t>
            </a:r>
            <a:r>
              <a:rPr dirty="0" err="1"/>
              <a:t>tutti</a:t>
            </a:r>
            <a:r>
              <a:rPr dirty="0"/>
              <a:t> </a:t>
            </a:r>
            <a:r>
              <a:rPr dirty="0" err="1"/>
              <a:t>i</a:t>
            </a:r>
            <a:r>
              <a:rPr dirty="0"/>
              <a:t> </a:t>
            </a:r>
            <a:r>
              <a:rPr dirty="0" err="1"/>
              <a:t>dispositivi</a:t>
            </a:r>
            <a:r>
              <a:rPr dirty="0"/>
              <a:t> da </a:t>
            </a:r>
            <a:r>
              <a:rPr dirty="0" err="1"/>
              <a:t>un'unica</a:t>
            </a:r>
            <a:r>
              <a:rPr dirty="0"/>
              <a:t> </a:t>
            </a:r>
            <a:r>
              <a:rPr dirty="0" err="1"/>
              <a:t>interfaccia</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Manutenzione</a:t>
            </a:r>
            <a:r>
              <a:rPr b="1" dirty="0"/>
              <a:t> </a:t>
            </a:r>
            <a:r>
              <a:rPr b="1" dirty="0" err="1"/>
              <a:t>regolare</a:t>
            </a:r>
            <a:r>
              <a:rPr b="1" dirty="0"/>
              <a:t> del </a:t>
            </a:r>
            <a:r>
              <a:rPr b="1" dirty="0" err="1"/>
              <a:t>sistema</a:t>
            </a:r>
            <a:r>
              <a:rPr b="1" dirty="0"/>
              <a:t>:</a:t>
            </a:r>
            <a:r>
              <a:rPr dirty="0"/>
              <a:t> </a:t>
            </a:r>
            <a:r>
              <a:rPr dirty="0" err="1"/>
              <a:t>Eseguire</a:t>
            </a:r>
            <a:r>
              <a:rPr dirty="0"/>
              <a:t> </a:t>
            </a:r>
            <a:r>
              <a:rPr dirty="0" err="1"/>
              <a:t>regolarmente</a:t>
            </a:r>
            <a:r>
              <a:rPr dirty="0"/>
              <a:t> </a:t>
            </a:r>
            <a:r>
              <a:rPr dirty="0" err="1"/>
              <a:t>attività</a:t>
            </a:r>
            <a:r>
              <a:rPr dirty="0"/>
              <a:t> di </a:t>
            </a:r>
            <a:r>
              <a:rPr dirty="0" err="1"/>
              <a:t>manutenzione</a:t>
            </a:r>
            <a:r>
              <a:rPr dirty="0"/>
              <a:t> del </a:t>
            </a:r>
            <a:r>
              <a:rPr dirty="0" err="1"/>
              <a:t>sistema</a:t>
            </a:r>
            <a:r>
              <a:rPr dirty="0"/>
              <a:t>, come la </a:t>
            </a:r>
            <a:r>
              <a:rPr dirty="0" err="1"/>
              <a:t>pulizia</a:t>
            </a:r>
            <a:r>
              <a:rPr dirty="0"/>
              <a:t> e la </a:t>
            </a:r>
            <a:r>
              <a:rPr dirty="0" err="1"/>
              <a:t>deframmentazione</a:t>
            </a:r>
            <a:r>
              <a:rPr dirty="0"/>
              <a:t> del disco, per </a:t>
            </a:r>
            <a:r>
              <a:rPr dirty="0" err="1"/>
              <a:t>ottimizzare</a:t>
            </a:r>
            <a:r>
              <a:rPr dirty="0"/>
              <a:t> le </a:t>
            </a:r>
            <a:r>
              <a:rPr dirty="0" err="1"/>
              <a:t>prestazioni</a:t>
            </a:r>
            <a:r>
              <a:rPr dirty="0"/>
              <a:t> del </a:t>
            </a:r>
            <a:r>
              <a:rPr dirty="0" err="1"/>
              <a:t>sistema</a:t>
            </a:r>
            <a:r>
              <a:rPr dirty="0"/>
              <a:t> e </a:t>
            </a:r>
            <a:r>
              <a:rPr dirty="0" err="1"/>
              <a:t>migliorare</a:t>
            </a:r>
            <a:r>
              <a:rPr dirty="0"/>
              <a:t> </a:t>
            </a:r>
            <a:r>
              <a:rPr dirty="0" err="1"/>
              <a:t>l'efficacia</a:t>
            </a:r>
            <a:r>
              <a:rPr dirty="0"/>
              <a:t> </a:t>
            </a:r>
            <a:r>
              <a:rPr dirty="0" err="1"/>
              <a:t>delle</a:t>
            </a:r>
            <a:r>
              <a:rPr dirty="0"/>
              <a:t> </a:t>
            </a:r>
            <a:r>
              <a:rPr dirty="0" err="1"/>
              <a:t>scansioni</a:t>
            </a:r>
            <a:r>
              <a:rPr dirty="0"/>
              <a:t> antivirus.</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Monitorare</a:t>
            </a:r>
            <a:r>
              <a:rPr b="1" dirty="0"/>
              <a:t> e </a:t>
            </a:r>
            <a:r>
              <a:rPr b="1" dirty="0" err="1"/>
              <a:t>rispondere</a:t>
            </a:r>
            <a:r>
              <a:rPr b="1" dirty="0"/>
              <a:t> </a:t>
            </a:r>
            <a:r>
              <a:rPr b="1" dirty="0" err="1"/>
              <a:t>alle</a:t>
            </a:r>
            <a:r>
              <a:rPr b="1" dirty="0"/>
              <a:t> </a:t>
            </a:r>
            <a:r>
              <a:rPr b="1" dirty="0" err="1"/>
              <a:t>segnalazioni</a:t>
            </a:r>
            <a:r>
              <a:rPr dirty="0"/>
              <a:t>: </a:t>
            </a:r>
            <a:r>
              <a:rPr dirty="0" err="1"/>
              <a:t>Configurare</a:t>
            </a:r>
            <a:r>
              <a:rPr dirty="0"/>
              <a:t> </a:t>
            </a:r>
            <a:r>
              <a:rPr dirty="0" err="1"/>
              <a:t>il</a:t>
            </a:r>
            <a:r>
              <a:rPr dirty="0"/>
              <a:t> software antivirus per </a:t>
            </a:r>
            <a:r>
              <a:rPr dirty="0" err="1"/>
              <a:t>inviare</a:t>
            </a:r>
            <a:r>
              <a:rPr dirty="0"/>
              <a:t> </a:t>
            </a:r>
            <a:r>
              <a:rPr dirty="0" err="1"/>
              <a:t>avvisi</a:t>
            </a:r>
            <a:r>
              <a:rPr dirty="0"/>
              <a:t> per le </a:t>
            </a:r>
            <a:r>
              <a:rPr dirty="0" err="1"/>
              <a:t>minacce</a:t>
            </a:r>
            <a:r>
              <a:rPr dirty="0"/>
              <a:t> </a:t>
            </a:r>
            <a:r>
              <a:rPr dirty="0" err="1"/>
              <a:t>rilevate</a:t>
            </a:r>
            <a:r>
              <a:rPr dirty="0"/>
              <a:t> e </a:t>
            </a:r>
            <a:r>
              <a:rPr dirty="0" err="1"/>
              <a:t>rispondere</a:t>
            </a:r>
            <a:r>
              <a:rPr dirty="0"/>
              <a:t> </a:t>
            </a:r>
            <a:r>
              <a:rPr dirty="0" err="1"/>
              <a:t>prontamente</a:t>
            </a:r>
            <a:r>
              <a:rPr dirty="0"/>
              <a:t> e </a:t>
            </a:r>
            <a:r>
              <a:rPr dirty="0" err="1"/>
              <a:t>indagare</a:t>
            </a:r>
            <a:r>
              <a:rPr dirty="0"/>
              <a:t> </a:t>
            </a:r>
            <a:r>
              <a:rPr dirty="0" err="1"/>
              <a:t>su</a:t>
            </a:r>
            <a:r>
              <a:rPr dirty="0"/>
              <a:t> </a:t>
            </a:r>
            <a:r>
              <a:rPr dirty="0" err="1"/>
              <a:t>eventuali</a:t>
            </a:r>
            <a:r>
              <a:rPr dirty="0"/>
              <a:t> </a:t>
            </a:r>
            <a:r>
              <a:rPr dirty="0" err="1"/>
              <a:t>avvisi</a:t>
            </a:r>
            <a:r>
              <a:rPr dirty="0"/>
              <a:t> per </a:t>
            </a:r>
            <a:r>
              <a:rPr dirty="0" err="1"/>
              <a:t>intraprendere</a:t>
            </a:r>
            <a:r>
              <a:rPr dirty="0"/>
              <a:t> </a:t>
            </a:r>
            <a:r>
              <a:rPr dirty="0" err="1"/>
              <a:t>azioni</a:t>
            </a:r>
            <a:r>
              <a:rPr dirty="0"/>
              <a:t> appropriate.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Valutazioni</a:t>
            </a:r>
            <a:r>
              <a:rPr b="1" dirty="0"/>
              <a:t> </a:t>
            </a:r>
            <a:r>
              <a:rPr b="1" dirty="0" err="1"/>
              <a:t>periodiche</a:t>
            </a:r>
            <a:r>
              <a:rPr b="1" dirty="0"/>
              <a:t> di sicurezza</a:t>
            </a:r>
            <a:r>
              <a:rPr dirty="0"/>
              <a:t>: </a:t>
            </a:r>
            <a:r>
              <a:rPr dirty="0" err="1"/>
              <a:t>Condurre</a:t>
            </a:r>
            <a:r>
              <a:rPr dirty="0"/>
              <a:t> </a:t>
            </a:r>
            <a:r>
              <a:rPr dirty="0" err="1"/>
              <a:t>valutazioni</a:t>
            </a:r>
            <a:r>
              <a:rPr dirty="0"/>
              <a:t> e audit di sicurezza </a:t>
            </a:r>
            <a:r>
              <a:rPr dirty="0" err="1"/>
              <a:t>periodici</a:t>
            </a:r>
            <a:r>
              <a:rPr dirty="0"/>
              <a:t> per </a:t>
            </a:r>
            <a:r>
              <a:rPr dirty="0" err="1"/>
              <a:t>valutare</a:t>
            </a:r>
            <a:r>
              <a:rPr dirty="0"/>
              <a:t> </a:t>
            </a:r>
            <a:r>
              <a:rPr dirty="0" err="1"/>
              <a:t>l'efficacia</a:t>
            </a:r>
            <a:r>
              <a:rPr dirty="0"/>
              <a:t> </a:t>
            </a:r>
            <a:r>
              <a:rPr dirty="0" err="1"/>
              <a:t>delle</a:t>
            </a:r>
            <a:r>
              <a:rPr dirty="0"/>
              <a:t> </a:t>
            </a:r>
            <a:r>
              <a:rPr dirty="0" err="1"/>
              <a:t>soluzioni</a:t>
            </a:r>
            <a:r>
              <a:rPr dirty="0"/>
              <a:t> antivirus e antimalware e </a:t>
            </a:r>
            <a:r>
              <a:rPr dirty="0" err="1"/>
              <a:t>identificare</a:t>
            </a:r>
            <a:r>
              <a:rPr dirty="0"/>
              <a:t> le </a:t>
            </a:r>
            <a:r>
              <a:rPr dirty="0" err="1"/>
              <a:t>aree</a:t>
            </a:r>
            <a:r>
              <a:rPr dirty="0"/>
              <a:t> di </a:t>
            </a:r>
            <a:r>
              <a:rPr dirty="0" err="1"/>
              <a:t>miglioramento</a:t>
            </a:r>
            <a:r>
              <a:rPr dirty="0"/>
              <a:t>.</a:t>
            </a:r>
            <a:endParaRPr sz="1800" dirty="0"/>
          </a:p>
        </p:txBody>
      </p:sp>
    </p:spTree>
    <p:extLst>
      <p:ext uri="{BB962C8B-B14F-4D97-AF65-F5344CB8AC3E}">
        <p14:creationId xmlns:p14="http://schemas.microsoft.com/office/powerpoint/2010/main" val="1449780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Una caricatura de una persona  Descripción generada automáticamente con confianza media">
            <a:extLst>
              <a:ext uri="{FF2B5EF4-FFF2-40B4-BE49-F238E27FC236}">
                <a16:creationId xmlns:a16="http://schemas.microsoft.com/office/drawing/2014/main" id="{13DFFC35-AD89-4CCD-A2F4-21D0E3ABFB4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135704" y="2400007"/>
            <a:ext cx="2914253" cy="2351788"/>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899180" y="99446"/>
            <a:ext cx="8129063" cy="824531"/>
          </a:xfrm>
        </p:spPr>
        <p:txBody>
          <a:bodyPr/>
          <a:lstStyle/>
          <a:p>
            <a:pPr marL="342900" indent="-342900">
              <a:buFont typeface="+mj-lt"/>
              <a:buAutoNum type="arabicPeriod" startAt="2"/>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Creazione</a:t>
            </a:r>
            <a:r>
              <a:rPr dirty="0"/>
              <a:t> di </a:t>
            </a:r>
            <a:r>
              <a:rPr dirty="0" err="1"/>
              <a:t>un'infrastruttura</a:t>
            </a:r>
            <a:r>
              <a:rPr dirty="0"/>
              <a:t> TIC </a:t>
            </a:r>
            <a:r>
              <a:rPr dirty="0" err="1"/>
              <a:t>sicura</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2.2</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Utilizzo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efficace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soluzioni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antivirus e antimalware</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87322" y="923977"/>
            <a:ext cx="9567878" cy="5527268"/>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Strategie</a:t>
            </a:r>
            <a:r>
              <a:rPr b="1" dirty="0"/>
              <a:t> di backup e </a:t>
            </a:r>
            <a:r>
              <a:rPr b="1" dirty="0" err="1"/>
              <a:t>ripristino</a:t>
            </a:r>
            <a:r>
              <a:rPr b="1" dirty="0"/>
              <a:t> </a:t>
            </a:r>
            <a:r>
              <a:rPr b="1" dirty="0" err="1"/>
              <a:t>dei</a:t>
            </a:r>
            <a:r>
              <a:rPr b="1" dirty="0"/>
              <a:t> </a:t>
            </a:r>
            <a:r>
              <a:rPr b="1" dirty="0" err="1"/>
              <a:t>dati</a:t>
            </a:r>
            <a:r>
              <a:rPr b="1" dirty="0"/>
              <a:t>: </a:t>
            </a:r>
            <a:r>
              <a:rPr dirty="0" err="1"/>
              <a:t>Implementare</a:t>
            </a:r>
            <a:r>
              <a:rPr dirty="0"/>
              <a:t> </a:t>
            </a:r>
            <a:r>
              <a:rPr dirty="0" err="1"/>
              <a:t>una</a:t>
            </a:r>
            <a:r>
              <a:rPr dirty="0"/>
              <a:t> </a:t>
            </a:r>
            <a:r>
              <a:rPr dirty="0" err="1"/>
              <a:t>strategia</a:t>
            </a:r>
            <a:r>
              <a:rPr dirty="0"/>
              <a:t> </a:t>
            </a:r>
            <a:r>
              <a:rPr dirty="0" err="1"/>
              <a:t>regolare</a:t>
            </a:r>
            <a:r>
              <a:rPr dirty="0"/>
              <a:t> di backup </a:t>
            </a:r>
            <a:r>
              <a:rPr dirty="0" err="1"/>
              <a:t>dei</a:t>
            </a:r>
            <a:r>
              <a:rPr dirty="0"/>
              <a:t> </a:t>
            </a:r>
            <a:r>
              <a:rPr dirty="0" err="1"/>
              <a:t>dati</a:t>
            </a:r>
            <a:r>
              <a:rPr dirty="0"/>
              <a:t> per </a:t>
            </a:r>
            <a:r>
              <a:rPr dirty="0" err="1"/>
              <a:t>garantire</a:t>
            </a:r>
            <a:r>
              <a:rPr dirty="0"/>
              <a:t> </a:t>
            </a:r>
            <a:r>
              <a:rPr dirty="0" err="1"/>
              <a:t>che</a:t>
            </a:r>
            <a:r>
              <a:rPr dirty="0"/>
              <a:t> </a:t>
            </a:r>
            <a:r>
              <a:rPr dirty="0" err="1"/>
              <a:t>i</a:t>
            </a:r>
            <a:r>
              <a:rPr dirty="0"/>
              <a:t> file </a:t>
            </a:r>
            <a:r>
              <a:rPr dirty="0" err="1"/>
              <a:t>importanti</a:t>
            </a:r>
            <a:r>
              <a:rPr dirty="0"/>
              <a:t> </a:t>
            </a:r>
            <a:r>
              <a:rPr dirty="0" err="1"/>
              <a:t>siano</a:t>
            </a:r>
            <a:r>
              <a:rPr dirty="0"/>
              <a:t> </a:t>
            </a:r>
            <a:r>
              <a:rPr dirty="0" err="1"/>
              <a:t>sicuri</a:t>
            </a:r>
            <a:r>
              <a:rPr dirty="0"/>
              <a:t> in </a:t>
            </a:r>
            <a:r>
              <a:rPr dirty="0" err="1"/>
              <a:t>caso</a:t>
            </a:r>
            <a:r>
              <a:rPr dirty="0"/>
              <a:t> di grave </a:t>
            </a:r>
            <a:r>
              <a:rPr dirty="0" err="1"/>
              <a:t>infezione</a:t>
            </a:r>
            <a:r>
              <a:rPr dirty="0"/>
              <a:t> da malware o </a:t>
            </a:r>
            <a:r>
              <a:rPr dirty="0" err="1"/>
              <a:t>attacco</a:t>
            </a:r>
            <a:r>
              <a:rPr dirty="0"/>
              <a:t> ransomware. </a:t>
            </a:r>
            <a:r>
              <a:rPr dirty="0" err="1"/>
              <a:t>Stabilire</a:t>
            </a:r>
            <a:r>
              <a:rPr dirty="0"/>
              <a:t> </a:t>
            </a:r>
            <a:r>
              <a:rPr dirty="0" err="1"/>
              <a:t>una</a:t>
            </a:r>
            <a:r>
              <a:rPr dirty="0"/>
              <a:t> </a:t>
            </a:r>
            <a:r>
              <a:rPr dirty="0" err="1"/>
              <a:t>pianificazione</a:t>
            </a:r>
            <a:r>
              <a:rPr dirty="0"/>
              <a:t> di backup di routine per </a:t>
            </a:r>
            <a:r>
              <a:rPr dirty="0" err="1"/>
              <a:t>garantire</a:t>
            </a:r>
            <a:r>
              <a:rPr dirty="0"/>
              <a:t> </a:t>
            </a:r>
            <a:r>
              <a:rPr dirty="0" err="1"/>
              <a:t>che</a:t>
            </a:r>
            <a:r>
              <a:rPr dirty="0"/>
              <a:t> </a:t>
            </a:r>
            <a:r>
              <a:rPr dirty="0" err="1"/>
              <a:t>i</a:t>
            </a:r>
            <a:r>
              <a:rPr dirty="0"/>
              <a:t> </a:t>
            </a:r>
            <a:r>
              <a:rPr dirty="0" err="1"/>
              <a:t>dati</a:t>
            </a:r>
            <a:r>
              <a:rPr dirty="0"/>
              <a:t> </a:t>
            </a:r>
            <a:r>
              <a:rPr dirty="0" err="1"/>
              <a:t>critici</a:t>
            </a:r>
            <a:r>
              <a:rPr dirty="0"/>
              <a:t> </a:t>
            </a:r>
            <a:r>
              <a:rPr dirty="0" err="1"/>
              <a:t>siano</a:t>
            </a:r>
            <a:r>
              <a:rPr dirty="0"/>
              <a:t> </a:t>
            </a:r>
            <a:r>
              <a:rPr dirty="0" err="1"/>
              <a:t>regolarmente</a:t>
            </a:r>
            <a:r>
              <a:rPr dirty="0"/>
              <a:t> </a:t>
            </a:r>
            <a:r>
              <a:rPr dirty="0" err="1"/>
              <a:t>sottoposti</a:t>
            </a:r>
            <a:r>
              <a:rPr dirty="0"/>
              <a:t> a backup. A </a:t>
            </a:r>
            <a:r>
              <a:rPr dirty="0" err="1"/>
              <a:t>seconda</a:t>
            </a:r>
            <a:r>
              <a:rPr dirty="0"/>
              <a:t> del volume di </a:t>
            </a:r>
            <a:r>
              <a:rPr dirty="0" err="1"/>
              <a:t>dati</a:t>
            </a:r>
            <a:r>
              <a:rPr dirty="0"/>
              <a:t> e </a:t>
            </a:r>
            <a:r>
              <a:rPr dirty="0" err="1"/>
              <a:t>della</a:t>
            </a:r>
            <a:r>
              <a:rPr dirty="0"/>
              <a:t> </a:t>
            </a:r>
            <a:r>
              <a:rPr dirty="0" err="1"/>
              <a:t>frequenza</a:t>
            </a:r>
            <a:r>
              <a:rPr dirty="0"/>
              <a:t> </a:t>
            </a:r>
            <a:r>
              <a:rPr dirty="0" err="1"/>
              <a:t>delle</a:t>
            </a:r>
            <a:r>
              <a:rPr dirty="0"/>
              <a:t> </a:t>
            </a:r>
            <a:r>
              <a:rPr dirty="0" err="1"/>
              <a:t>modifiche</a:t>
            </a:r>
            <a:r>
              <a:rPr dirty="0"/>
              <a:t>, </a:t>
            </a:r>
            <a:r>
              <a:rPr dirty="0" err="1"/>
              <a:t>i</a:t>
            </a:r>
            <a:r>
              <a:rPr dirty="0"/>
              <a:t> backup </a:t>
            </a:r>
            <a:r>
              <a:rPr dirty="0" err="1"/>
              <a:t>giornalieri</a:t>
            </a:r>
            <a:r>
              <a:rPr dirty="0"/>
              <a:t>, </a:t>
            </a:r>
            <a:r>
              <a:rPr dirty="0" err="1"/>
              <a:t>settimanali</a:t>
            </a:r>
            <a:r>
              <a:rPr dirty="0"/>
              <a:t> o </a:t>
            </a:r>
            <a:r>
              <a:rPr dirty="0" err="1"/>
              <a:t>mensili</a:t>
            </a:r>
            <a:r>
              <a:rPr dirty="0"/>
              <a:t> </a:t>
            </a:r>
            <a:r>
              <a:rPr dirty="0" err="1"/>
              <a:t>possono</a:t>
            </a:r>
            <a:r>
              <a:rPr dirty="0"/>
              <a:t> </a:t>
            </a:r>
            <a:r>
              <a:rPr dirty="0" err="1"/>
              <a:t>essere</a:t>
            </a:r>
            <a:r>
              <a:rPr dirty="0"/>
              <a:t> </a:t>
            </a:r>
            <a:r>
              <a:rPr dirty="0" err="1"/>
              <a:t>appropriati</a:t>
            </a:r>
            <a:r>
              <a:rPr dirty="0"/>
              <a:t>. </a:t>
            </a:r>
            <a:r>
              <a:rPr dirty="0" err="1"/>
              <a:t>Inoltre</a:t>
            </a:r>
            <a:r>
              <a:rPr dirty="0"/>
              <a:t>, </a:t>
            </a:r>
            <a:r>
              <a:rPr lang="it-IT" dirty="0"/>
              <a:t>MPMI</a:t>
            </a:r>
            <a:r>
              <a:rPr dirty="0"/>
              <a:t> </a:t>
            </a:r>
            <a:r>
              <a:rPr dirty="0" err="1"/>
              <a:t>può</a:t>
            </a:r>
            <a:r>
              <a:rPr dirty="0"/>
              <a:t> </a:t>
            </a:r>
            <a:r>
              <a:rPr dirty="0" err="1"/>
              <a:t>utilizzare</a:t>
            </a:r>
            <a:r>
              <a:rPr dirty="0"/>
              <a:t> </a:t>
            </a:r>
            <a:r>
              <a:rPr dirty="0" err="1"/>
              <a:t>soluzioni</a:t>
            </a:r>
            <a:r>
              <a:rPr dirty="0"/>
              <a:t> di backup </a:t>
            </a:r>
            <a:r>
              <a:rPr dirty="0" err="1"/>
              <a:t>automatizzate</a:t>
            </a:r>
            <a:r>
              <a:rPr dirty="0"/>
              <a:t> per </a:t>
            </a:r>
            <a:r>
              <a:rPr dirty="0" err="1"/>
              <a:t>ridurre</a:t>
            </a:r>
            <a:r>
              <a:rPr dirty="0"/>
              <a:t> </a:t>
            </a:r>
            <a:r>
              <a:rPr dirty="0" err="1"/>
              <a:t>il</a:t>
            </a:r>
            <a:r>
              <a:rPr dirty="0"/>
              <a:t> </a:t>
            </a:r>
            <a:r>
              <a:rPr dirty="0" err="1"/>
              <a:t>rischio</a:t>
            </a:r>
            <a:r>
              <a:rPr dirty="0"/>
              <a:t> di </a:t>
            </a:r>
            <a:r>
              <a:rPr dirty="0" err="1"/>
              <a:t>errori</a:t>
            </a:r>
            <a:r>
              <a:rPr dirty="0"/>
              <a:t> </a:t>
            </a:r>
            <a:r>
              <a:rPr dirty="0" err="1"/>
              <a:t>umani</a:t>
            </a:r>
            <a:r>
              <a:rPr dirty="0"/>
              <a:t> e </a:t>
            </a:r>
            <a:r>
              <a:rPr dirty="0" err="1"/>
              <a:t>garantire</a:t>
            </a:r>
            <a:r>
              <a:rPr dirty="0"/>
              <a:t> </a:t>
            </a:r>
            <a:r>
              <a:rPr dirty="0" err="1"/>
              <a:t>che</a:t>
            </a:r>
            <a:r>
              <a:rPr dirty="0"/>
              <a:t> </a:t>
            </a:r>
            <a:r>
              <a:rPr dirty="0" err="1"/>
              <a:t>i</a:t>
            </a:r>
            <a:r>
              <a:rPr dirty="0"/>
              <a:t> backup </a:t>
            </a:r>
            <a:r>
              <a:rPr dirty="0" err="1"/>
              <a:t>siano</a:t>
            </a:r>
            <a:r>
              <a:rPr dirty="0"/>
              <a:t> </a:t>
            </a:r>
            <a:r>
              <a:rPr dirty="0" err="1"/>
              <a:t>eseguiti</a:t>
            </a:r>
            <a:r>
              <a:rPr dirty="0"/>
              <a:t> in </a:t>
            </a:r>
            <a:r>
              <a:rPr dirty="0" err="1"/>
              <a:t>modo</a:t>
            </a:r>
            <a:r>
              <a:rPr dirty="0"/>
              <a:t> </a:t>
            </a:r>
            <a:r>
              <a:rPr dirty="0" err="1"/>
              <a:t>coerente</a:t>
            </a:r>
            <a:r>
              <a:rPr dirty="0"/>
              <a:t> </a:t>
            </a:r>
            <a:r>
              <a:rPr dirty="0" err="1"/>
              <a:t>senza</a:t>
            </a:r>
            <a:r>
              <a:rPr dirty="0"/>
              <a:t> </a:t>
            </a:r>
            <a:r>
              <a:rPr dirty="0" err="1"/>
              <a:t>intervento</a:t>
            </a:r>
            <a:r>
              <a:rPr dirty="0"/>
              <a:t> </a:t>
            </a:r>
            <a:r>
              <a:rPr dirty="0" err="1"/>
              <a:t>manuale</a:t>
            </a:r>
            <a:r>
              <a:rPr dirty="0"/>
              <a:t>. Non </a:t>
            </a:r>
            <a:r>
              <a:rPr dirty="0" err="1"/>
              <a:t>dimenticare</a:t>
            </a:r>
            <a:r>
              <a:rPr dirty="0"/>
              <a:t> di </a:t>
            </a:r>
            <a:r>
              <a:rPr dirty="0" err="1"/>
              <a:t>archiviare</a:t>
            </a:r>
            <a:r>
              <a:rPr dirty="0"/>
              <a:t> </a:t>
            </a:r>
            <a:r>
              <a:rPr dirty="0" err="1"/>
              <a:t>i</a:t>
            </a:r>
            <a:r>
              <a:rPr dirty="0"/>
              <a:t> </a:t>
            </a:r>
            <a:r>
              <a:rPr dirty="0" err="1"/>
              <a:t>dati</a:t>
            </a:r>
            <a:r>
              <a:rPr dirty="0"/>
              <a:t> di backup in </a:t>
            </a:r>
            <a:r>
              <a:rPr dirty="0" err="1"/>
              <a:t>più</a:t>
            </a:r>
            <a:r>
              <a:rPr dirty="0"/>
              <a:t> </a:t>
            </a:r>
            <a:r>
              <a:rPr dirty="0" err="1"/>
              <a:t>posizioni</a:t>
            </a:r>
            <a:r>
              <a:rPr dirty="0"/>
              <a:t> </a:t>
            </a:r>
            <a:r>
              <a:rPr dirty="0" err="1"/>
              <a:t>fisiche</a:t>
            </a:r>
            <a:r>
              <a:rPr dirty="0"/>
              <a:t> per </a:t>
            </a:r>
            <a:r>
              <a:rPr dirty="0" err="1"/>
              <a:t>mitigare</a:t>
            </a:r>
            <a:r>
              <a:rPr dirty="0"/>
              <a:t> </a:t>
            </a:r>
            <a:r>
              <a:rPr dirty="0" err="1"/>
              <a:t>il</a:t>
            </a:r>
            <a:r>
              <a:rPr dirty="0"/>
              <a:t> </a:t>
            </a:r>
            <a:r>
              <a:rPr dirty="0" err="1"/>
              <a:t>rischio</a:t>
            </a:r>
            <a:r>
              <a:rPr dirty="0"/>
              <a:t> di </a:t>
            </a:r>
            <a:r>
              <a:rPr dirty="0" err="1"/>
              <a:t>perdita</a:t>
            </a:r>
            <a:r>
              <a:rPr dirty="0"/>
              <a:t> di </a:t>
            </a:r>
            <a:r>
              <a:rPr dirty="0" err="1"/>
              <a:t>dati</a:t>
            </a:r>
            <a:r>
              <a:rPr dirty="0"/>
              <a:t> a causa di </a:t>
            </a:r>
            <a:r>
              <a:rPr dirty="0" err="1"/>
              <a:t>furti</a:t>
            </a:r>
            <a:r>
              <a:rPr dirty="0"/>
              <a:t>, </a:t>
            </a:r>
            <a:r>
              <a:rPr dirty="0" err="1"/>
              <a:t>incendi</a:t>
            </a:r>
            <a:r>
              <a:rPr dirty="0"/>
              <a:t> o </a:t>
            </a:r>
            <a:r>
              <a:rPr dirty="0" err="1"/>
              <a:t>altri</a:t>
            </a:r>
            <a:r>
              <a:rPr dirty="0"/>
              <a:t> </a:t>
            </a:r>
            <a:r>
              <a:rPr dirty="0" err="1"/>
              <a:t>disastri</a:t>
            </a:r>
            <a:r>
              <a:rPr dirty="0"/>
              <a:t> </a:t>
            </a:r>
            <a:r>
              <a:rPr dirty="0" err="1"/>
              <a:t>che</a:t>
            </a:r>
            <a:r>
              <a:rPr dirty="0"/>
              <a:t> </a:t>
            </a:r>
            <a:r>
              <a:rPr dirty="0" err="1"/>
              <a:t>colpiscono</a:t>
            </a:r>
            <a:r>
              <a:rPr dirty="0"/>
              <a:t> </a:t>
            </a:r>
            <a:r>
              <a:rPr dirty="0" err="1"/>
              <a:t>una</a:t>
            </a:r>
            <a:r>
              <a:rPr dirty="0"/>
              <a:t> </a:t>
            </a:r>
            <a:r>
              <a:rPr dirty="0" err="1"/>
              <a:t>singola</a:t>
            </a:r>
            <a:r>
              <a:rPr dirty="0"/>
              <a:t> </a:t>
            </a:r>
            <a:r>
              <a:rPr dirty="0" err="1"/>
              <a:t>posizione</a:t>
            </a:r>
            <a:r>
              <a:rPr dirty="0"/>
              <a:t>. </a:t>
            </a:r>
            <a:r>
              <a:rPr dirty="0" err="1"/>
              <a:t>Considera</a:t>
            </a:r>
            <a:r>
              <a:rPr dirty="0"/>
              <a:t> </a:t>
            </a:r>
            <a:r>
              <a:rPr dirty="0" err="1"/>
              <a:t>i</a:t>
            </a:r>
            <a:r>
              <a:rPr dirty="0"/>
              <a:t> backup </a:t>
            </a:r>
            <a:r>
              <a:rPr dirty="0" err="1"/>
              <a:t>basati</a:t>
            </a:r>
            <a:r>
              <a:rPr dirty="0"/>
              <a:t> </a:t>
            </a:r>
            <a:r>
              <a:rPr dirty="0" err="1"/>
              <a:t>sul</a:t>
            </a:r>
            <a:r>
              <a:rPr dirty="0"/>
              <a:t> cloud </a:t>
            </a:r>
            <a:r>
              <a:rPr dirty="0" err="1"/>
              <a:t>oltre</a:t>
            </a:r>
            <a:r>
              <a:rPr dirty="0"/>
              <a:t> </a:t>
            </a:r>
            <a:r>
              <a:rPr dirty="0" err="1"/>
              <a:t>ai</a:t>
            </a:r>
            <a:r>
              <a:rPr dirty="0"/>
              <a:t> backup </a:t>
            </a:r>
            <a:r>
              <a:rPr lang="it-IT" dirty="0"/>
              <a:t>in loco</a:t>
            </a:r>
            <a:r>
              <a:rPr dirty="0"/>
              <a:t> come </a:t>
            </a:r>
            <a:r>
              <a:rPr dirty="0" err="1"/>
              <a:t>una</a:t>
            </a:r>
            <a:r>
              <a:rPr dirty="0"/>
              <a:t> </a:t>
            </a:r>
            <a:r>
              <a:rPr dirty="0" err="1"/>
              <a:t>soluzione</a:t>
            </a:r>
            <a:r>
              <a:rPr dirty="0"/>
              <a:t> </a:t>
            </a:r>
            <a:r>
              <a:rPr dirty="0" err="1"/>
              <a:t>economica</a:t>
            </a:r>
            <a:r>
              <a:rPr dirty="0"/>
              <a:t> e </a:t>
            </a:r>
            <a:r>
              <a:rPr dirty="0" err="1"/>
              <a:t>affidabile</a:t>
            </a:r>
            <a:r>
              <a:rPr dirty="0"/>
              <a:t>. I backup cloud </a:t>
            </a:r>
            <a:r>
              <a:rPr dirty="0" err="1"/>
              <a:t>offrono</a:t>
            </a:r>
            <a:r>
              <a:rPr dirty="0"/>
              <a:t> </a:t>
            </a:r>
            <a:r>
              <a:rPr dirty="0" err="1"/>
              <a:t>una</a:t>
            </a:r>
            <a:r>
              <a:rPr dirty="0"/>
              <a:t> facile </a:t>
            </a:r>
            <a:r>
              <a:rPr dirty="0" err="1"/>
              <a:t>scalabilità</a:t>
            </a:r>
            <a:r>
              <a:rPr dirty="0"/>
              <a:t>, </a:t>
            </a:r>
            <a:r>
              <a:rPr dirty="0" err="1"/>
              <a:t>accessibilità</a:t>
            </a:r>
            <a:r>
              <a:rPr dirty="0"/>
              <a:t> e </a:t>
            </a:r>
            <a:r>
              <a:rPr dirty="0" err="1"/>
              <a:t>ridondanza</a:t>
            </a:r>
            <a:r>
              <a:rPr dirty="0"/>
              <a:t> </a:t>
            </a:r>
            <a:r>
              <a:rPr dirty="0" err="1"/>
              <a:t>dei</a:t>
            </a:r>
            <a:r>
              <a:rPr dirty="0"/>
              <a:t> </a:t>
            </a:r>
            <a:r>
              <a:rPr dirty="0" err="1"/>
              <a:t>dati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Ricorda</a:t>
            </a:r>
            <a:r>
              <a:rPr dirty="0"/>
              <a:t> </a:t>
            </a:r>
            <a:r>
              <a:rPr dirty="0" err="1"/>
              <a:t>che</a:t>
            </a:r>
            <a:r>
              <a:rPr dirty="0"/>
              <a:t> la sicurezza </a:t>
            </a:r>
            <a:r>
              <a:rPr dirty="0" err="1"/>
              <a:t>informatica</a:t>
            </a:r>
            <a:r>
              <a:rPr dirty="0"/>
              <a:t> è un </a:t>
            </a:r>
            <a:r>
              <a:rPr dirty="0" err="1"/>
              <a:t>processo</a:t>
            </a:r>
            <a:r>
              <a:rPr dirty="0"/>
              <a:t> in </a:t>
            </a:r>
            <a:r>
              <a:rPr dirty="0" err="1"/>
              <a:t>corso</a:t>
            </a:r>
            <a:r>
              <a:rPr dirty="0"/>
              <a:t>. </a:t>
            </a:r>
            <a:r>
              <a:rPr dirty="0" err="1"/>
              <a:t>Valutazioni</a:t>
            </a:r>
            <a:r>
              <a:rPr dirty="0"/>
              <a:t> </a:t>
            </a:r>
            <a:r>
              <a:rPr dirty="0" err="1"/>
              <a:t>periodiche</a:t>
            </a:r>
            <a:r>
              <a:rPr dirty="0"/>
              <a:t>, </a:t>
            </a:r>
            <a:r>
              <a:rPr dirty="0" err="1"/>
              <a:t>monitoraggio</a:t>
            </a:r>
            <a:r>
              <a:rPr dirty="0"/>
              <a:t> continuo e </a:t>
            </a:r>
            <a:r>
              <a:rPr dirty="0" err="1"/>
              <a:t>azioni</a:t>
            </a:r>
            <a:r>
              <a:rPr dirty="0"/>
              <a:t> </a:t>
            </a:r>
            <a:r>
              <a:rPr dirty="0" err="1"/>
              <a:t>rapide</a:t>
            </a:r>
            <a:r>
              <a:rPr dirty="0"/>
              <a:t> per </a:t>
            </a:r>
            <a:r>
              <a:rPr dirty="0" err="1"/>
              <a:t>affrontare</a:t>
            </a:r>
            <a:r>
              <a:rPr dirty="0"/>
              <a:t> le </a:t>
            </a:r>
            <a:r>
              <a:rPr dirty="0" err="1"/>
              <a:t>vulnerabilità</a:t>
            </a:r>
            <a:r>
              <a:rPr dirty="0"/>
              <a:t> </a:t>
            </a:r>
            <a:r>
              <a:rPr dirty="0" err="1"/>
              <a:t>sono</a:t>
            </a:r>
            <a:r>
              <a:rPr dirty="0"/>
              <a:t> </a:t>
            </a:r>
            <a:r>
              <a:rPr dirty="0" err="1"/>
              <a:t>essenziali</a:t>
            </a:r>
            <a:r>
              <a:rPr dirty="0"/>
              <a:t> per </a:t>
            </a:r>
            <a:r>
              <a:rPr dirty="0" err="1"/>
              <a:t>proteggere</a:t>
            </a:r>
            <a:r>
              <a:rPr dirty="0"/>
              <a:t> l</a:t>
            </a:r>
            <a:r>
              <a:rPr lang="it-IT" dirty="0"/>
              <a:t>e MPMI</a:t>
            </a:r>
            <a:r>
              <a:rPr dirty="0"/>
              <a:t> </a:t>
            </a:r>
            <a:r>
              <a:rPr dirty="0" err="1"/>
              <a:t>dalle</a:t>
            </a:r>
            <a:r>
              <a:rPr dirty="0"/>
              <a:t> </a:t>
            </a:r>
            <a:r>
              <a:rPr dirty="0" err="1"/>
              <a:t>minacce</a:t>
            </a:r>
            <a:r>
              <a:rPr dirty="0"/>
              <a:t> </a:t>
            </a:r>
            <a:r>
              <a:rPr dirty="0" err="1"/>
              <a:t>informatiche</a:t>
            </a:r>
            <a:r>
              <a:rPr dirty="0"/>
              <a:t> in </a:t>
            </a:r>
            <a:r>
              <a:rPr dirty="0" err="1"/>
              <a:t>evoluzione</a:t>
            </a:r>
            <a:r>
              <a:rPr dirty="0"/>
              <a:t>.</a:t>
            </a:r>
            <a:endParaRPr sz="1800" dirty="0"/>
          </a:p>
        </p:txBody>
      </p:sp>
    </p:spTree>
    <p:extLst>
      <p:ext uri="{BB962C8B-B14F-4D97-AF65-F5344CB8AC3E}">
        <p14:creationId xmlns:p14="http://schemas.microsoft.com/office/powerpoint/2010/main" val="3221537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3"/>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Gestione della sicurezza delle informazioni</a:t>
            </a:r>
          </a:p>
          <a:p>
            <a:pPr>
              <a:defRPr sz="2000"/>
            </a:pPr>
            <a:r>
              <a:rPr>
                <a:latin typeface="Calibri" panose="020F0502020204030204" pitchFamily="34" charset="0"/>
                <a:ea typeface="Yu Mincho" panose="02020400000000000000" pitchFamily="18" charset="-128"/>
                <a:cs typeface="Arial" panose="020B0604020202020204" pitchFamily="34" charset="0"/>
              </a:rPr>
              <a:t>3.1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Pratiche e linee guida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627957"/>
            <a:ext cx="11191609" cy="4195763"/>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La </a:t>
            </a:r>
            <a:r>
              <a:rPr dirty="0" err="1"/>
              <a:t>gestione</a:t>
            </a:r>
            <a:r>
              <a:rPr dirty="0"/>
              <a:t> </a:t>
            </a:r>
            <a:r>
              <a:rPr dirty="0" err="1"/>
              <a:t>della</a:t>
            </a:r>
            <a:r>
              <a:rPr dirty="0"/>
              <a:t> sicurezza </a:t>
            </a:r>
            <a:r>
              <a:rPr dirty="0" err="1"/>
              <a:t>delle</a:t>
            </a:r>
            <a:r>
              <a:rPr dirty="0"/>
              <a:t> </a:t>
            </a:r>
            <a:r>
              <a:rPr dirty="0" err="1"/>
              <a:t>informazioni</a:t>
            </a:r>
            <a:r>
              <a:rPr dirty="0"/>
              <a:t> è </a:t>
            </a:r>
            <a:r>
              <a:rPr dirty="0" err="1"/>
              <a:t>fondamentale</a:t>
            </a:r>
            <a:r>
              <a:rPr dirty="0"/>
              <a:t> per le micro, </a:t>
            </a:r>
            <a:r>
              <a:rPr dirty="0" err="1"/>
              <a:t>piccole</a:t>
            </a:r>
            <a:r>
              <a:rPr dirty="0"/>
              <a:t> e </a:t>
            </a:r>
            <a:r>
              <a:rPr dirty="0" err="1"/>
              <a:t>medie</a:t>
            </a:r>
            <a:r>
              <a:rPr dirty="0"/>
              <a:t> </a:t>
            </a:r>
            <a:r>
              <a:rPr dirty="0" err="1"/>
              <a:t>imprese</a:t>
            </a:r>
            <a:r>
              <a:rPr dirty="0"/>
              <a:t> (M</a:t>
            </a:r>
            <a:r>
              <a:rPr lang="it-IT" dirty="0"/>
              <a:t>PMI</a:t>
            </a:r>
            <a:r>
              <a:rPr dirty="0"/>
              <a:t>) per </a:t>
            </a:r>
            <a:r>
              <a:rPr b="1" dirty="0" err="1"/>
              <a:t>proteggere</a:t>
            </a:r>
            <a:r>
              <a:rPr b="1" dirty="0"/>
              <a:t> </a:t>
            </a:r>
            <a:r>
              <a:rPr b="1" dirty="0" err="1"/>
              <a:t>i</a:t>
            </a:r>
            <a:r>
              <a:rPr b="1" dirty="0"/>
              <a:t> </a:t>
            </a:r>
            <a:r>
              <a:rPr b="1" dirty="0" err="1"/>
              <a:t>loro</a:t>
            </a:r>
            <a:r>
              <a:rPr b="1" dirty="0"/>
              <a:t> </a:t>
            </a:r>
            <a:r>
              <a:rPr b="1" dirty="0" err="1"/>
              <a:t>dati</a:t>
            </a:r>
            <a:r>
              <a:rPr b="1" dirty="0"/>
              <a:t> </a:t>
            </a:r>
            <a:r>
              <a:rPr b="1" dirty="0" err="1"/>
              <a:t>sensibili</a:t>
            </a:r>
            <a:r>
              <a:rPr dirty="0"/>
              <a:t>, </a:t>
            </a:r>
            <a:r>
              <a:rPr b="1" dirty="0" err="1"/>
              <a:t>mantenere</a:t>
            </a:r>
            <a:r>
              <a:rPr b="1" dirty="0"/>
              <a:t> la </a:t>
            </a:r>
            <a:r>
              <a:rPr b="1" dirty="0" err="1"/>
              <a:t>fiducia</a:t>
            </a:r>
            <a:r>
              <a:rPr b="1" dirty="0"/>
              <a:t> </a:t>
            </a:r>
            <a:r>
              <a:rPr b="1" dirty="0" err="1"/>
              <a:t>dei</a:t>
            </a:r>
            <a:r>
              <a:rPr b="1" dirty="0"/>
              <a:t> </a:t>
            </a:r>
            <a:r>
              <a:rPr b="1" dirty="0" err="1"/>
              <a:t>clienti</a:t>
            </a:r>
            <a:r>
              <a:rPr dirty="0"/>
              <a:t> e </a:t>
            </a:r>
            <a:r>
              <a:rPr b="1" dirty="0" err="1"/>
              <a:t>salvaguardare</a:t>
            </a:r>
            <a:r>
              <a:rPr b="1" dirty="0"/>
              <a:t> le </a:t>
            </a:r>
            <a:r>
              <a:rPr b="1" dirty="0" err="1"/>
              <a:t>loro</a:t>
            </a:r>
            <a:r>
              <a:rPr b="1" dirty="0"/>
              <a:t> </a:t>
            </a:r>
            <a:r>
              <a:rPr b="1" dirty="0" err="1"/>
              <a:t>operazioni</a:t>
            </a:r>
            <a:r>
              <a:rPr b="1" dirty="0"/>
              <a:t> </a:t>
            </a:r>
            <a:r>
              <a:rPr b="1" dirty="0" err="1"/>
              <a:t>aziendali</a:t>
            </a: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 </a:t>
            </a:r>
            <a:r>
              <a:rPr dirty="0" err="1"/>
              <a:t>Ecco</a:t>
            </a:r>
            <a:r>
              <a:rPr dirty="0"/>
              <a:t> </a:t>
            </a:r>
            <a:r>
              <a:rPr dirty="0" err="1"/>
              <a:t>alcune</a:t>
            </a:r>
            <a:r>
              <a:rPr dirty="0"/>
              <a:t> </a:t>
            </a:r>
            <a:r>
              <a:rPr dirty="0" err="1"/>
              <a:t>linee</a:t>
            </a:r>
            <a:r>
              <a:rPr dirty="0"/>
              <a:t> </a:t>
            </a:r>
            <a:r>
              <a:rPr dirty="0" err="1"/>
              <a:t>guida</a:t>
            </a:r>
            <a:r>
              <a:rPr dirty="0"/>
              <a:t> e </a:t>
            </a:r>
            <a:r>
              <a:rPr dirty="0" err="1"/>
              <a:t>pratiche</a:t>
            </a:r>
            <a:r>
              <a:rPr dirty="0"/>
              <a:t> </a:t>
            </a:r>
            <a:r>
              <a:rPr dirty="0" err="1"/>
              <a:t>chiave</a:t>
            </a:r>
            <a:r>
              <a:rPr dirty="0"/>
              <a:t> </a:t>
            </a:r>
            <a:r>
              <a:rPr dirty="0" err="1"/>
              <a:t>che</a:t>
            </a:r>
            <a:r>
              <a:rPr dirty="0"/>
              <a:t> le MPMI </a:t>
            </a:r>
            <a:r>
              <a:rPr dirty="0" err="1"/>
              <a:t>possono</a:t>
            </a:r>
            <a:r>
              <a:rPr dirty="0"/>
              <a:t> </a:t>
            </a:r>
            <a:r>
              <a:rPr dirty="0" err="1"/>
              <a:t>seguire</a:t>
            </a:r>
            <a:r>
              <a:rPr dirty="0"/>
              <a:t> per </a:t>
            </a:r>
            <a:r>
              <a:rPr dirty="0" err="1"/>
              <a:t>gestire</a:t>
            </a:r>
            <a:r>
              <a:rPr dirty="0"/>
              <a:t> </a:t>
            </a:r>
            <a:r>
              <a:rPr dirty="0" err="1"/>
              <a:t>efficacemente</a:t>
            </a:r>
            <a:r>
              <a:rPr dirty="0"/>
              <a:t> la sicurezza </a:t>
            </a:r>
            <a:r>
              <a:rPr dirty="0" err="1"/>
              <a:t>delle</a:t>
            </a:r>
            <a:r>
              <a:rPr dirty="0"/>
              <a:t> </a:t>
            </a:r>
            <a:r>
              <a:rPr dirty="0" err="1"/>
              <a:t>informazioni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Valutazione</a:t>
            </a:r>
            <a:r>
              <a:rPr b="1" dirty="0"/>
              <a:t> del </a:t>
            </a:r>
            <a:r>
              <a:rPr b="1" dirty="0" err="1"/>
              <a:t>rischio</a:t>
            </a:r>
            <a:r>
              <a:rPr dirty="0"/>
              <a:t>: </a:t>
            </a:r>
            <a:r>
              <a:rPr dirty="0" err="1"/>
              <a:t>Condurre</a:t>
            </a:r>
            <a:r>
              <a:rPr dirty="0"/>
              <a:t> </a:t>
            </a:r>
            <a:r>
              <a:rPr dirty="0" err="1"/>
              <a:t>una</a:t>
            </a:r>
            <a:r>
              <a:rPr dirty="0"/>
              <a:t> </a:t>
            </a:r>
            <a:r>
              <a:rPr dirty="0" err="1"/>
              <a:t>valutazione</a:t>
            </a:r>
            <a:r>
              <a:rPr dirty="0"/>
              <a:t> </a:t>
            </a:r>
            <a:r>
              <a:rPr dirty="0" err="1"/>
              <a:t>approfondita</a:t>
            </a:r>
            <a:r>
              <a:rPr dirty="0"/>
              <a:t> </a:t>
            </a:r>
            <a:r>
              <a:rPr dirty="0" err="1"/>
              <a:t>dei</a:t>
            </a:r>
            <a:r>
              <a:rPr dirty="0"/>
              <a:t> </a:t>
            </a:r>
            <a:r>
              <a:rPr dirty="0" err="1"/>
              <a:t>rischi</a:t>
            </a:r>
            <a:r>
              <a:rPr dirty="0"/>
              <a:t> per </a:t>
            </a:r>
            <a:r>
              <a:rPr dirty="0" err="1"/>
              <a:t>identificare</a:t>
            </a:r>
            <a:r>
              <a:rPr dirty="0"/>
              <a:t> </a:t>
            </a:r>
            <a:r>
              <a:rPr dirty="0" err="1"/>
              <a:t>potenziali</a:t>
            </a:r>
            <a:r>
              <a:rPr dirty="0"/>
              <a:t> </a:t>
            </a:r>
            <a:r>
              <a:rPr dirty="0" err="1"/>
              <a:t>vulnerabilità</a:t>
            </a:r>
            <a:r>
              <a:rPr dirty="0"/>
              <a:t> e </a:t>
            </a:r>
            <a:r>
              <a:rPr dirty="0" err="1"/>
              <a:t>minacce</a:t>
            </a:r>
            <a:r>
              <a:rPr dirty="0"/>
              <a:t> </a:t>
            </a:r>
            <a:r>
              <a:rPr dirty="0" err="1"/>
              <a:t>alla</a:t>
            </a:r>
            <a:r>
              <a:rPr dirty="0"/>
              <a:t> sicurezza </a:t>
            </a:r>
            <a:r>
              <a:rPr dirty="0" err="1"/>
              <a:t>delle</a:t>
            </a:r>
            <a:r>
              <a:rPr dirty="0"/>
              <a:t> </a:t>
            </a:r>
            <a:r>
              <a:rPr dirty="0" err="1"/>
              <a:t>informazioni</a:t>
            </a:r>
            <a:r>
              <a:rPr dirty="0"/>
              <a:t>. </a:t>
            </a:r>
            <a:r>
              <a:rPr dirty="0" err="1"/>
              <a:t>Comprendere</a:t>
            </a:r>
            <a:r>
              <a:rPr dirty="0"/>
              <a:t> </a:t>
            </a:r>
            <a:r>
              <a:rPr dirty="0" err="1"/>
              <a:t>i</a:t>
            </a:r>
            <a:r>
              <a:rPr dirty="0"/>
              <a:t> tipi di </a:t>
            </a:r>
            <a:r>
              <a:rPr dirty="0" err="1"/>
              <a:t>dati</a:t>
            </a:r>
            <a:r>
              <a:rPr dirty="0"/>
              <a:t> </a:t>
            </a:r>
            <a:r>
              <a:rPr dirty="0" err="1"/>
              <a:t>che</a:t>
            </a:r>
            <a:r>
              <a:rPr dirty="0"/>
              <a:t> </a:t>
            </a:r>
            <a:r>
              <a:rPr dirty="0" err="1"/>
              <a:t>l'organizzazione</a:t>
            </a:r>
            <a:r>
              <a:rPr dirty="0"/>
              <a:t> </a:t>
            </a:r>
            <a:r>
              <a:rPr dirty="0" err="1"/>
              <a:t>gestisce</a:t>
            </a:r>
            <a:r>
              <a:rPr dirty="0"/>
              <a:t>, </a:t>
            </a:r>
            <a:r>
              <a:rPr dirty="0" err="1"/>
              <a:t>i</a:t>
            </a:r>
            <a:r>
              <a:rPr dirty="0"/>
              <a:t> </a:t>
            </a:r>
            <a:r>
              <a:rPr dirty="0" err="1"/>
              <a:t>rischi</a:t>
            </a:r>
            <a:r>
              <a:rPr dirty="0"/>
              <a:t> </a:t>
            </a:r>
            <a:r>
              <a:rPr dirty="0" err="1"/>
              <a:t>associati</a:t>
            </a:r>
            <a:r>
              <a:rPr dirty="0"/>
              <a:t> a </a:t>
            </a:r>
            <a:r>
              <a:rPr dirty="0" err="1"/>
              <a:t>ciascun</a:t>
            </a:r>
            <a:r>
              <a:rPr dirty="0"/>
              <a:t> </a:t>
            </a:r>
            <a:r>
              <a:rPr dirty="0" err="1"/>
              <a:t>tipo</a:t>
            </a:r>
            <a:r>
              <a:rPr dirty="0"/>
              <a:t> e </a:t>
            </a:r>
            <a:r>
              <a:rPr dirty="0" err="1"/>
              <a:t>l'impatto</a:t>
            </a:r>
            <a:r>
              <a:rPr dirty="0"/>
              <a:t> di </a:t>
            </a:r>
            <a:r>
              <a:rPr dirty="0" err="1"/>
              <a:t>una</a:t>
            </a:r>
            <a:r>
              <a:rPr dirty="0"/>
              <a:t> </a:t>
            </a:r>
            <a:r>
              <a:rPr dirty="0" err="1"/>
              <a:t>violazione</a:t>
            </a:r>
            <a:r>
              <a:rPr dirty="0"/>
              <a:t> </a:t>
            </a:r>
            <a:r>
              <a:rPr dirty="0" err="1"/>
              <a:t>della</a:t>
            </a:r>
            <a:r>
              <a:rPr dirty="0"/>
              <a:t> sicurezza.</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Politiche</a:t>
            </a:r>
            <a:r>
              <a:rPr b="1" dirty="0"/>
              <a:t> e procedure di sicurezza</a:t>
            </a:r>
            <a:r>
              <a:rPr dirty="0"/>
              <a:t>: </a:t>
            </a:r>
            <a:r>
              <a:rPr dirty="0" err="1"/>
              <a:t>Sviluppare</a:t>
            </a:r>
            <a:r>
              <a:rPr dirty="0"/>
              <a:t> e </a:t>
            </a:r>
            <a:r>
              <a:rPr dirty="0" err="1"/>
              <a:t>implementare</a:t>
            </a:r>
            <a:r>
              <a:rPr dirty="0"/>
              <a:t> </a:t>
            </a:r>
            <a:r>
              <a:rPr dirty="0" err="1"/>
              <a:t>politiche</a:t>
            </a:r>
            <a:r>
              <a:rPr dirty="0"/>
              <a:t> e procedure complete per la sicurezza </a:t>
            </a:r>
            <a:r>
              <a:rPr dirty="0" err="1"/>
              <a:t>delle</a:t>
            </a:r>
            <a:r>
              <a:rPr dirty="0"/>
              <a:t> </a:t>
            </a:r>
            <a:r>
              <a:rPr dirty="0" err="1"/>
              <a:t>informazioni</a:t>
            </a:r>
            <a:r>
              <a:rPr dirty="0"/>
              <a:t> </a:t>
            </a:r>
            <a:r>
              <a:rPr dirty="0" err="1"/>
              <a:t>che</a:t>
            </a:r>
            <a:r>
              <a:rPr dirty="0"/>
              <a:t> </a:t>
            </a:r>
            <a:r>
              <a:rPr dirty="0" err="1"/>
              <a:t>coprono</a:t>
            </a:r>
            <a:r>
              <a:rPr dirty="0"/>
              <a:t> </a:t>
            </a:r>
            <a:r>
              <a:rPr dirty="0" err="1"/>
              <a:t>aree</a:t>
            </a:r>
            <a:r>
              <a:rPr dirty="0"/>
              <a:t> come la </a:t>
            </a:r>
            <a:r>
              <a:rPr dirty="0" err="1"/>
              <a:t>gestione</a:t>
            </a:r>
            <a:r>
              <a:rPr dirty="0"/>
              <a:t> </a:t>
            </a:r>
            <a:r>
              <a:rPr dirty="0" err="1"/>
              <a:t>dei</a:t>
            </a:r>
            <a:r>
              <a:rPr dirty="0"/>
              <a:t> </a:t>
            </a:r>
            <a:r>
              <a:rPr dirty="0" err="1"/>
              <a:t>dati</a:t>
            </a:r>
            <a:r>
              <a:rPr dirty="0"/>
              <a:t>, </a:t>
            </a:r>
            <a:r>
              <a:rPr dirty="0" err="1"/>
              <a:t>i</a:t>
            </a:r>
            <a:r>
              <a:rPr dirty="0"/>
              <a:t> </a:t>
            </a:r>
            <a:r>
              <a:rPr dirty="0" err="1"/>
              <a:t>controlli</a:t>
            </a:r>
            <a:r>
              <a:rPr dirty="0"/>
              <a:t> di </a:t>
            </a:r>
            <a:r>
              <a:rPr dirty="0" err="1"/>
              <a:t>accesso</a:t>
            </a:r>
            <a:r>
              <a:rPr dirty="0"/>
              <a:t>, la </a:t>
            </a:r>
            <a:r>
              <a:rPr dirty="0" err="1"/>
              <a:t>gestione</a:t>
            </a:r>
            <a:r>
              <a:rPr dirty="0"/>
              <a:t> </a:t>
            </a:r>
            <a:r>
              <a:rPr dirty="0" err="1"/>
              <a:t>delle</a:t>
            </a:r>
            <a:r>
              <a:rPr dirty="0"/>
              <a:t> password, </a:t>
            </a:r>
            <a:r>
              <a:rPr dirty="0" err="1"/>
              <a:t>il</a:t>
            </a:r>
            <a:r>
              <a:rPr dirty="0"/>
              <a:t> backup </a:t>
            </a:r>
            <a:r>
              <a:rPr dirty="0" err="1"/>
              <a:t>dei</a:t>
            </a:r>
            <a:r>
              <a:rPr dirty="0"/>
              <a:t> </a:t>
            </a:r>
            <a:r>
              <a:rPr dirty="0" err="1"/>
              <a:t>dati</a:t>
            </a:r>
            <a:r>
              <a:rPr dirty="0"/>
              <a:t> e la </a:t>
            </a:r>
            <a:r>
              <a:rPr dirty="0" err="1"/>
              <a:t>risposta</a:t>
            </a:r>
            <a:r>
              <a:rPr dirty="0"/>
              <a:t> </a:t>
            </a:r>
            <a:r>
              <a:rPr dirty="0" err="1"/>
              <a:t>agli</a:t>
            </a:r>
            <a:r>
              <a:rPr dirty="0"/>
              <a:t> </a:t>
            </a:r>
            <a:r>
              <a:rPr dirty="0" err="1"/>
              <a:t>incidenti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p>
        </p:txBody>
      </p:sp>
    </p:spTree>
    <p:extLst>
      <p:ext uri="{BB962C8B-B14F-4D97-AF65-F5344CB8AC3E}">
        <p14:creationId xmlns:p14="http://schemas.microsoft.com/office/powerpoint/2010/main" val="3501668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585772" y="188346"/>
            <a:ext cx="8129063" cy="824531"/>
          </a:xfrm>
        </p:spPr>
        <p:txBody>
          <a:bodyPr/>
          <a:lstStyle/>
          <a:p>
            <a:pPr marL="342900" indent="-342900">
              <a:buFont typeface="+mj-lt"/>
              <a:buAutoNum type="arabicPeriod" startAt="3"/>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Gestione</a:t>
            </a:r>
            <a:r>
              <a:rPr dirty="0"/>
              <a:t> </a:t>
            </a:r>
            <a:r>
              <a:rPr dirty="0" err="1"/>
              <a:t>della</a:t>
            </a:r>
            <a:r>
              <a:rPr dirty="0"/>
              <a:t> sicurezza </a:t>
            </a:r>
            <a:r>
              <a:rPr dirty="0" err="1"/>
              <a:t>delle</a:t>
            </a:r>
            <a:r>
              <a:rPr dirty="0"/>
              <a:t> </a:t>
            </a:r>
            <a:r>
              <a:rPr dirty="0" err="1"/>
              <a:t>informazioni</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3.1</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Pratiche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linee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guida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1022454"/>
            <a:ext cx="12192000" cy="587774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Formazione</a:t>
            </a:r>
            <a:r>
              <a:rPr b="1" dirty="0"/>
              <a:t> </a:t>
            </a:r>
            <a:r>
              <a:rPr b="1" dirty="0" err="1"/>
              <a:t>dei</a:t>
            </a:r>
            <a:r>
              <a:rPr b="1" dirty="0"/>
              <a:t> </a:t>
            </a:r>
            <a:r>
              <a:rPr b="1" dirty="0" err="1"/>
              <a:t>dipendenti</a:t>
            </a:r>
            <a:r>
              <a:rPr dirty="0"/>
              <a:t>: </a:t>
            </a:r>
            <a:r>
              <a:rPr dirty="0" err="1"/>
              <a:t>Formare</a:t>
            </a:r>
            <a:r>
              <a:rPr dirty="0"/>
              <a:t> </a:t>
            </a:r>
            <a:r>
              <a:rPr dirty="0" err="1"/>
              <a:t>tutti</a:t>
            </a:r>
            <a:r>
              <a:rPr dirty="0"/>
              <a:t> </a:t>
            </a:r>
            <a:r>
              <a:rPr dirty="0" err="1"/>
              <a:t>i</a:t>
            </a:r>
            <a:r>
              <a:rPr dirty="0"/>
              <a:t> </a:t>
            </a:r>
            <a:r>
              <a:rPr dirty="0" err="1"/>
              <a:t>dipendenti</a:t>
            </a:r>
            <a:r>
              <a:rPr dirty="0"/>
              <a:t> </a:t>
            </a:r>
            <a:r>
              <a:rPr dirty="0" err="1"/>
              <a:t>sulle</a:t>
            </a:r>
            <a:r>
              <a:rPr dirty="0"/>
              <a:t> </a:t>
            </a:r>
            <a:r>
              <a:rPr lang="it-IT" dirty="0"/>
              <a:t>migliori pratiche </a:t>
            </a:r>
            <a:r>
              <a:rPr dirty="0" err="1"/>
              <a:t>sulla</a:t>
            </a:r>
            <a:r>
              <a:rPr dirty="0"/>
              <a:t> sicurezza </a:t>
            </a:r>
            <a:r>
              <a:rPr dirty="0" err="1"/>
              <a:t>delle</a:t>
            </a:r>
            <a:r>
              <a:rPr dirty="0"/>
              <a:t> </a:t>
            </a:r>
            <a:r>
              <a:rPr dirty="0" err="1"/>
              <a:t>informazioni</a:t>
            </a:r>
            <a:r>
              <a:rPr dirty="0"/>
              <a:t>, sui </a:t>
            </a:r>
            <a:r>
              <a:rPr dirty="0" err="1"/>
              <a:t>protocolli</a:t>
            </a:r>
            <a:r>
              <a:rPr dirty="0"/>
              <a:t> di </a:t>
            </a:r>
            <a:r>
              <a:rPr dirty="0" err="1"/>
              <a:t>protezione</a:t>
            </a:r>
            <a:r>
              <a:rPr dirty="0"/>
              <a:t> </a:t>
            </a:r>
            <a:r>
              <a:rPr dirty="0" err="1"/>
              <a:t>dei</a:t>
            </a:r>
            <a:r>
              <a:rPr dirty="0"/>
              <a:t> </a:t>
            </a:r>
            <a:r>
              <a:rPr dirty="0" err="1"/>
              <a:t>dati</a:t>
            </a:r>
            <a:r>
              <a:rPr dirty="0"/>
              <a:t> e </a:t>
            </a:r>
            <a:r>
              <a:rPr dirty="0" err="1"/>
              <a:t>su</a:t>
            </a:r>
            <a:r>
              <a:rPr dirty="0"/>
              <a:t> come </a:t>
            </a:r>
            <a:r>
              <a:rPr dirty="0" err="1"/>
              <a:t>riconoscere</a:t>
            </a:r>
            <a:r>
              <a:rPr dirty="0"/>
              <a:t> e </a:t>
            </a:r>
            <a:r>
              <a:rPr dirty="0" err="1"/>
              <a:t>rispondere</a:t>
            </a:r>
            <a:r>
              <a:rPr dirty="0"/>
              <a:t> </a:t>
            </a:r>
            <a:r>
              <a:rPr dirty="0" err="1"/>
              <a:t>alle</a:t>
            </a:r>
            <a:r>
              <a:rPr dirty="0"/>
              <a:t> </a:t>
            </a:r>
            <a:r>
              <a:rPr dirty="0" err="1"/>
              <a:t>minacce</a:t>
            </a:r>
            <a:r>
              <a:rPr dirty="0"/>
              <a:t> </a:t>
            </a:r>
            <a:r>
              <a:rPr dirty="0" err="1"/>
              <a:t>alla</a:t>
            </a:r>
            <a:r>
              <a:rPr dirty="0"/>
              <a:t> sicurezza come </a:t>
            </a:r>
            <a:r>
              <a:rPr dirty="0" err="1"/>
              <a:t>gli</a:t>
            </a:r>
            <a:r>
              <a:rPr dirty="0"/>
              <a:t> </a:t>
            </a:r>
            <a:r>
              <a:rPr dirty="0" err="1"/>
              <a:t>attacchi</a:t>
            </a:r>
            <a:r>
              <a:rPr dirty="0"/>
              <a:t> di phishing. </a:t>
            </a:r>
            <a:r>
              <a:rPr dirty="0" err="1"/>
              <a:t>Educare</a:t>
            </a:r>
            <a:r>
              <a:rPr dirty="0"/>
              <a:t> </a:t>
            </a:r>
            <a:r>
              <a:rPr dirty="0" err="1"/>
              <a:t>i</a:t>
            </a:r>
            <a:r>
              <a:rPr dirty="0"/>
              <a:t> </a:t>
            </a:r>
            <a:r>
              <a:rPr dirty="0" err="1"/>
              <a:t>dipendenti</a:t>
            </a:r>
            <a:r>
              <a:rPr dirty="0"/>
              <a:t> </a:t>
            </a:r>
            <a:r>
              <a:rPr dirty="0" err="1"/>
              <a:t>alla</a:t>
            </a:r>
            <a:r>
              <a:rPr dirty="0"/>
              <a:t> sicurezza </a:t>
            </a:r>
            <a:r>
              <a:rPr dirty="0" err="1"/>
              <a:t>informatica</a:t>
            </a:r>
            <a:r>
              <a:rPr dirty="0"/>
              <a:t> è </a:t>
            </a:r>
            <a:r>
              <a:rPr dirty="0" err="1"/>
              <a:t>fondamentale</a:t>
            </a:r>
            <a:r>
              <a:rPr dirty="0"/>
              <a:t> per </a:t>
            </a:r>
            <a:r>
              <a:rPr dirty="0" err="1"/>
              <a:t>una</a:t>
            </a:r>
            <a:r>
              <a:rPr dirty="0"/>
              <a:t> </a:t>
            </a:r>
            <a:r>
              <a:rPr dirty="0" err="1"/>
              <a:t>strategia</a:t>
            </a:r>
            <a:r>
              <a:rPr dirty="0"/>
              <a:t> di </a:t>
            </a:r>
            <a:r>
              <a:rPr dirty="0" err="1"/>
              <a:t>difesa</a:t>
            </a:r>
            <a:r>
              <a:rPr dirty="0"/>
              <a:t> </a:t>
            </a:r>
            <a:r>
              <a:rPr dirty="0" err="1"/>
              <a:t>globale</a:t>
            </a:r>
            <a:r>
              <a:rPr dirty="0"/>
              <a:t>. </a:t>
            </a:r>
            <a:r>
              <a:rPr dirty="0" err="1"/>
              <a:t>Gli</a:t>
            </a:r>
            <a:r>
              <a:rPr dirty="0"/>
              <a:t> </a:t>
            </a:r>
            <a:r>
              <a:rPr dirty="0" err="1"/>
              <a:t>attacchi</a:t>
            </a:r>
            <a:r>
              <a:rPr dirty="0"/>
              <a:t> di </a:t>
            </a:r>
            <a:r>
              <a:rPr lang="it-IT" dirty="0"/>
              <a:t>ingegneria sociale</a:t>
            </a:r>
            <a:r>
              <a:rPr dirty="0"/>
              <a:t> e </a:t>
            </a:r>
            <a:r>
              <a:rPr dirty="0" err="1"/>
              <a:t>il</a:t>
            </a:r>
            <a:r>
              <a:rPr dirty="0"/>
              <a:t> phishing </a:t>
            </a:r>
            <a:r>
              <a:rPr dirty="0" err="1"/>
              <a:t>sono</a:t>
            </a:r>
            <a:r>
              <a:rPr dirty="0"/>
              <a:t> </a:t>
            </a:r>
            <a:r>
              <a:rPr dirty="0" err="1"/>
              <a:t>minacce</a:t>
            </a:r>
            <a:r>
              <a:rPr dirty="0"/>
              <a:t> </a:t>
            </a:r>
            <a:r>
              <a:rPr dirty="0" err="1"/>
              <a:t>prevalenti</a:t>
            </a:r>
            <a:r>
              <a:rPr dirty="0"/>
              <a:t> </a:t>
            </a:r>
            <a:r>
              <a:rPr dirty="0" err="1"/>
              <a:t>rivolte</a:t>
            </a:r>
            <a:r>
              <a:rPr dirty="0"/>
              <a:t> </a:t>
            </a:r>
            <a:r>
              <a:rPr dirty="0" err="1"/>
              <a:t>alle</a:t>
            </a:r>
            <a:r>
              <a:rPr dirty="0"/>
              <a:t> M</a:t>
            </a:r>
            <a:r>
              <a:rPr lang="it-IT" dirty="0"/>
              <a:t>PMI</a:t>
            </a:r>
            <a:r>
              <a:rPr dirty="0"/>
              <a:t>, </a:t>
            </a:r>
            <a:r>
              <a:rPr dirty="0" err="1"/>
              <a:t>i</a:t>
            </a:r>
            <a:r>
              <a:rPr dirty="0"/>
              <a:t> </a:t>
            </a:r>
            <a:r>
              <a:rPr dirty="0" err="1"/>
              <a:t>dipendenti</a:t>
            </a:r>
            <a:r>
              <a:rPr dirty="0"/>
              <a:t> </a:t>
            </a:r>
            <a:r>
              <a:rPr dirty="0" err="1"/>
              <a:t>devono</a:t>
            </a:r>
            <a:r>
              <a:rPr dirty="0"/>
              <a:t> </a:t>
            </a:r>
            <a:r>
              <a:rPr dirty="0" err="1"/>
              <a:t>essere</a:t>
            </a:r>
            <a:r>
              <a:rPr dirty="0"/>
              <a:t> in </a:t>
            </a:r>
            <a:r>
              <a:rPr dirty="0" err="1"/>
              <a:t>grado</a:t>
            </a:r>
            <a:r>
              <a:rPr dirty="0"/>
              <a:t> di </a:t>
            </a:r>
            <a:r>
              <a:rPr dirty="0" err="1"/>
              <a:t>identificare</a:t>
            </a:r>
            <a:r>
              <a:rPr dirty="0"/>
              <a:t> e </a:t>
            </a:r>
            <a:r>
              <a:rPr dirty="0" err="1"/>
              <a:t>mitigare</a:t>
            </a:r>
            <a:r>
              <a:rPr dirty="0"/>
              <a:t> </a:t>
            </a:r>
            <a:r>
              <a:rPr dirty="0" err="1"/>
              <a:t>i</a:t>
            </a:r>
            <a:r>
              <a:rPr dirty="0"/>
              <a:t> </a:t>
            </a:r>
            <a:r>
              <a:rPr dirty="0" err="1"/>
              <a:t>loro</a:t>
            </a:r>
            <a:r>
              <a:rPr dirty="0"/>
              <a:t> </a:t>
            </a:r>
            <a:r>
              <a:rPr dirty="0" err="1"/>
              <a:t>rischi</a:t>
            </a:r>
            <a:r>
              <a:rPr dirty="0"/>
              <a:t> </a:t>
            </a:r>
            <a:r>
              <a:rPr dirty="0" err="1"/>
              <a:t>riconoscendo</a:t>
            </a:r>
            <a:r>
              <a:rPr dirty="0"/>
              <a:t> le e-mail di phishing, </a:t>
            </a:r>
            <a:r>
              <a:rPr dirty="0" err="1"/>
              <a:t>gestendo</a:t>
            </a:r>
            <a:r>
              <a:rPr dirty="0"/>
              <a:t> </a:t>
            </a:r>
            <a:r>
              <a:rPr dirty="0" err="1"/>
              <a:t>allegati</a:t>
            </a:r>
            <a:r>
              <a:rPr dirty="0"/>
              <a:t> </a:t>
            </a:r>
            <a:r>
              <a:rPr dirty="0" err="1"/>
              <a:t>sospetti</a:t>
            </a:r>
            <a:r>
              <a:rPr dirty="0"/>
              <a:t> e </a:t>
            </a:r>
            <a:r>
              <a:rPr dirty="0" err="1"/>
              <a:t>implementando</a:t>
            </a:r>
            <a:r>
              <a:rPr dirty="0"/>
              <a:t> </a:t>
            </a:r>
            <a:r>
              <a:rPr dirty="0" err="1"/>
              <a:t>protocolli</a:t>
            </a:r>
            <a:r>
              <a:rPr dirty="0"/>
              <a:t> di </a:t>
            </a:r>
            <a:r>
              <a:rPr dirty="0" err="1"/>
              <a:t>autenticazione</a:t>
            </a:r>
            <a:r>
              <a:rPr dirty="0"/>
              <a:t> e-mail. In questo </a:t>
            </a:r>
            <a:r>
              <a:rPr dirty="0" err="1"/>
              <a:t>senso</a:t>
            </a:r>
            <a:r>
              <a:rPr dirty="0"/>
              <a:t>, la sicurezza </a:t>
            </a:r>
            <a:r>
              <a:rPr dirty="0" err="1"/>
              <a:t>delle</a:t>
            </a:r>
            <a:r>
              <a:rPr dirty="0"/>
              <a:t> password </a:t>
            </a:r>
            <a:r>
              <a:rPr dirty="0" err="1"/>
              <a:t>svolge</a:t>
            </a:r>
            <a:r>
              <a:rPr dirty="0"/>
              <a:t> un </a:t>
            </a:r>
            <a:r>
              <a:rPr dirty="0" err="1"/>
              <a:t>ruolo</a:t>
            </a:r>
            <a:r>
              <a:rPr dirty="0"/>
              <a:t> </a:t>
            </a:r>
            <a:r>
              <a:rPr dirty="0" err="1"/>
              <a:t>cruciale</a:t>
            </a:r>
            <a:r>
              <a:rPr dirty="0"/>
              <a:t> </a:t>
            </a:r>
            <a:r>
              <a:rPr dirty="0" err="1"/>
              <a:t>nella</a:t>
            </a:r>
            <a:r>
              <a:rPr dirty="0"/>
              <a:t> </a:t>
            </a:r>
            <a:r>
              <a:rPr dirty="0" err="1"/>
              <a:t>protezione</a:t>
            </a:r>
            <a:r>
              <a:rPr dirty="0"/>
              <a:t> </a:t>
            </a:r>
            <a:r>
              <a:rPr dirty="0" err="1"/>
              <a:t>dei</a:t>
            </a:r>
            <a:r>
              <a:rPr dirty="0"/>
              <a:t> </a:t>
            </a:r>
            <a:r>
              <a:rPr dirty="0" err="1"/>
              <a:t>dati</a:t>
            </a:r>
            <a:r>
              <a:rPr dirty="0"/>
              <a:t> </a:t>
            </a:r>
            <a:r>
              <a:rPr dirty="0" err="1"/>
              <a:t>sensibili</a:t>
            </a:r>
            <a:r>
              <a:rPr dirty="0"/>
              <a:t>. I </a:t>
            </a:r>
            <a:r>
              <a:rPr dirty="0" err="1"/>
              <a:t>dipendenti</a:t>
            </a:r>
            <a:r>
              <a:rPr dirty="0"/>
              <a:t> </a:t>
            </a:r>
            <a:r>
              <a:rPr dirty="0" err="1"/>
              <a:t>devono</a:t>
            </a:r>
            <a:r>
              <a:rPr dirty="0"/>
              <a:t> </a:t>
            </a:r>
            <a:r>
              <a:rPr dirty="0" err="1"/>
              <a:t>essere</a:t>
            </a:r>
            <a:r>
              <a:rPr dirty="0"/>
              <a:t> </a:t>
            </a:r>
            <a:r>
              <a:rPr dirty="0" err="1"/>
              <a:t>consapevoli</a:t>
            </a:r>
            <a:r>
              <a:rPr dirty="0"/>
              <a:t> </a:t>
            </a:r>
            <a:r>
              <a:rPr dirty="0" err="1"/>
              <a:t>delle</a:t>
            </a:r>
            <a:r>
              <a:rPr dirty="0"/>
              <a:t> </a:t>
            </a:r>
            <a:r>
              <a:rPr b="1" dirty="0" err="1"/>
              <a:t>pratiche</a:t>
            </a:r>
            <a:r>
              <a:rPr b="1" dirty="0"/>
              <a:t> per </a:t>
            </a:r>
            <a:r>
              <a:rPr b="1" dirty="0" err="1"/>
              <a:t>creare</a:t>
            </a:r>
            <a:r>
              <a:rPr b="1" dirty="0"/>
              <a:t> password </a:t>
            </a:r>
            <a:r>
              <a:rPr b="1" dirty="0" err="1"/>
              <a:t>complesse</a:t>
            </a:r>
            <a:r>
              <a:rPr b="1" dirty="0"/>
              <a:t>, </a:t>
            </a:r>
            <a:r>
              <a:rPr b="1" dirty="0" err="1"/>
              <a:t>implementare</a:t>
            </a:r>
            <a:r>
              <a:rPr b="1" dirty="0"/>
              <a:t> </a:t>
            </a:r>
            <a:r>
              <a:rPr b="1" dirty="0" err="1"/>
              <a:t>l'autenticazione</a:t>
            </a:r>
            <a:r>
              <a:rPr b="1" dirty="0"/>
              <a:t> a </a:t>
            </a:r>
            <a:r>
              <a:rPr b="1" dirty="0" err="1"/>
              <a:t>più</a:t>
            </a:r>
            <a:r>
              <a:rPr b="1" dirty="0"/>
              <a:t> </a:t>
            </a:r>
            <a:r>
              <a:rPr b="1" dirty="0" err="1"/>
              <a:t>fattori</a:t>
            </a:r>
            <a:r>
              <a:rPr b="1" dirty="0"/>
              <a:t> (MFA) e </a:t>
            </a:r>
            <a:r>
              <a:rPr b="1" dirty="0" err="1"/>
              <a:t>gestire</a:t>
            </a:r>
            <a:r>
              <a:rPr b="1" dirty="0"/>
              <a:t> </a:t>
            </a:r>
            <a:r>
              <a:rPr b="1" dirty="0" err="1"/>
              <a:t>i</a:t>
            </a:r>
            <a:r>
              <a:rPr b="1" dirty="0"/>
              <a:t> </a:t>
            </a:r>
            <a:r>
              <a:rPr b="1" dirty="0" err="1"/>
              <a:t>criteri</a:t>
            </a:r>
            <a:r>
              <a:rPr b="1" dirty="0"/>
              <a:t> di password all' </a:t>
            </a:r>
            <a:r>
              <a:rPr dirty="0" err="1"/>
              <a:t>interno</a:t>
            </a:r>
            <a:r>
              <a:rPr dirty="0"/>
              <a:t> </a:t>
            </a:r>
            <a:r>
              <a:rPr dirty="0" err="1"/>
              <a:t>dell'organizzazione</a:t>
            </a:r>
            <a:r>
              <a:rPr dirty="0"/>
              <a:t>. </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Controlli</a:t>
            </a:r>
            <a:r>
              <a:rPr b="1" dirty="0"/>
              <a:t> di </a:t>
            </a:r>
            <a:r>
              <a:rPr b="1" dirty="0" err="1"/>
              <a:t>accesso</a:t>
            </a:r>
            <a:r>
              <a:rPr dirty="0"/>
              <a:t>: </a:t>
            </a:r>
            <a:r>
              <a:rPr dirty="0" err="1"/>
              <a:t>Attuare</a:t>
            </a:r>
            <a:r>
              <a:rPr dirty="0"/>
              <a:t> </a:t>
            </a:r>
            <a:r>
              <a:rPr dirty="0" err="1"/>
              <a:t>controlli</a:t>
            </a:r>
            <a:r>
              <a:rPr dirty="0"/>
              <a:t> di </a:t>
            </a:r>
            <a:r>
              <a:rPr dirty="0" err="1"/>
              <a:t>accesso</a:t>
            </a:r>
            <a:r>
              <a:rPr dirty="0"/>
              <a:t> per </a:t>
            </a:r>
            <a:r>
              <a:rPr dirty="0" err="1"/>
              <a:t>garantire</a:t>
            </a:r>
            <a:r>
              <a:rPr dirty="0"/>
              <a:t> </a:t>
            </a:r>
            <a:r>
              <a:rPr dirty="0" err="1"/>
              <a:t>che</a:t>
            </a:r>
            <a:r>
              <a:rPr dirty="0"/>
              <a:t> solo </a:t>
            </a:r>
            <a:r>
              <a:rPr dirty="0" err="1"/>
              <a:t>il</a:t>
            </a:r>
            <a:r>
              <a:rPr dirty="0"/>
              <a:t> </a:t>
            </a:r>
            <a:r>
              <a:rPr dirty="0" err="1"/>
              <a:t>personale</a:t>
            </a:r>
            <a:r>
              <a:rPr dirty="0"/>
              <a:t> </a:t>
            </a:r>
            <a:r>
              <a:rPr dirty="0" err="1"/>
              <a:t>autorizzato</a:t>
            </a:r>
            <a:r>
              <a:rPr dirty="0"/>
              <a:t> </a:t>
            </a:r>
            <a:r>
              <a:rPr dirty="0" err="1"/>
              <a:t>abbia</a:t>
            </a:r>
            <a:r>
              <a:rPr dirty="0"/>
              <a:t> </a:t>
            </a:r>
            <a:r>
              <a:rPr dirty="0" err="1"/>
              <a:t>accesso</a:t>
            </a:r>
            <a:r>
              <a:rPr dirty="0"/>
              <a:t> </a:t>
            </a:r>
            <a:r>
              <a:rPr dirty="0" err="1"/>
              <a:t>ai</a:t>
            </a:r>
            <a:r>
              <a:rPr dirty="0"/>
              <a:t> </a:t>
            </a:r>
            <a:r>
              <a:rPr dirty="0" err="1"/>
              <a:t>dati</a:t>
            </a:r>
            <a:r>
              <a:rPr dirty="0"/>
              <a:t> </a:t>
            </a:r>
            <a:r>
              <a:rPr dirty="0" err="1"/>
              <a:t>sensibili</a:t>
            </a:r>
            <a:r>
              <a:rPr dirty="0"/>
              <a:t>. </a:t>
            </a:r>
            <a:r>
              <a:rPr dirty="0" err="1"/>
              <a:t>Utilizzare</a:t>
            </a:r>
            <a:r>
              <a:rPr dirty="0"/>
              <a:t> </a:t>
            </a:r>
            <a:r>
              <a:rPr dirty="0" err="1"/>
              <a:t>il</a:t>
            </a:r>
            <a:r>
              <a:rPr dirty="0"/>
              <a:t> </a:t>
            </a:r>
            <a:r>
              <a:rPr dirty="0" err="1"/>
              <a:t>controllo</a:t>
            </a:r>
            <a:r>
              <a:rPr dirty="0"/>
              <a:t> </a:t>
            </a:r>
            <a:r>
              <a:rPr dirty="0" err="1"/>
              <a:t>dell'accesso</a:t>
            </a:r>
            <a:r>
              <a:rPr dirty="0"/>
              <a:t> </a:t>
            </a:r>
            <a:r>
              <a:rPr dirty="0" err="1"/>
              <a:t>basato</a:t>
            </a:r>
            <a:r>
              <a:rPr dirty="0"/>
              <a:t> sui </a:t>
            </a:r>
            <a:r>
              <a:rPr dirty="0" err="1"/>
              <a:t>ruoli</a:t>
            </a:r>
            <a:r>
              <a:rPr dirty="0"/>
              <a:t> per </a:t>
            </a:r>
            <a:r>
              <a:rPr dirty="0" err="1"/>
              <a:t>limitare</a:t>
            </a:r>
            <a:r>
              <a:rPr dirty="0"/>
              <a:t> </a:t>
            </a:r>
            <a:r>
              <a:rPr dirty="0" err="1"/>
              <a:t>l'accesso</a:t>
            </a:r>
            <a:r>
              <a:rPr dirty="0"/>
              <a:t> in base a </a:t>
            </a:r>
            <a:r>
              <a:rPr dirty="0" err="1"/>
              <a:t>ruoli</a:t>
            </a:r>
            <a:r>
              <a:rPr dirty="0"/>
              <a:t> e </a:t>
            </a:r>
            <a:r>
              <a:rPr lang="it-IT" dirty="0"/>
              <a:t>alle </a:t>
            </a:r>
            <a:r>
              <a:rPr dirty="0" err="1"/>
              <a:t>responsabilità</a:t>
            </a:r>
            <a:r>
              <a:rPr dirty="0"/>
              <a:t> </a:t>
            </a:r>
            <a:r>
              <a:rPr dirty="0" err="1"/>
              <a:t>professionali</a:t>
            </a:r>
            <a:r>
              <a:rPr dirty="0"/>
              <a:t>.</a:t>
            </a: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Trattamento</a:t>
            </a:r>
            <a:r>
              <a:rPr b="1" dirty="0"/>
              <a:t> </a:t>
            </a:r>
            <a:r>
              <a:rPr b="1" dirty="0" err="1"/>
              <a:t>sicuro</a:t>
            </a:r>
            <a:r>
              <a:rPr b="1" dirty="0"/>
              <a:t> </a:t>
            </a:r>
            <a:r>
              <a:rPr b="1" dirty="0" err="1"/>
              <a:t>dei</a:t>
            </a:r>
            <a:r>
              <a:rPr b="1" dirty="0"/>
              <a:t> </a:t>
            </a:r>
            <a:r>
              <a:rPr b="1" dirty="0" err="1"/>
              <a:t>dati</a:t>
            </a:r>
            <a:r>
              <a:rPr dirty="0"/>
              <a:t>: </a:t>
            </a:r>
            <a:r>
              <a:rPr dirty="0" err="1"/>
              <a:t>Stabilire</a:t>
            </a:r>
            <a:r>
              <a:rPr dirty="0"/>
              <a:t> </a:t>
            </a:r>
            <a:r>
              <a:rPr dirty="0" err="1"/>
              <a:t>linee</a:t>
            </a:r>
            <a:r>
              <a:rPr dirty="0"/>
              <a:t> </a:t>
            </a:r>
            <a:r>
              <a:rPr dirty="0" err="1"/>
              <a:t>guida</a:t>
            </a:r>
            <a:r>
              <a:rPr dirty="0"/>
              <a:t> per la </a:t>
            </a:r>
            <a:r>
              <a:rPr dirty="0" err="1"/>
              <a:t>gestione</a:t>
            </a:r>
            <a:r>
              <a:rPr dirty="0"/>
              <a:t> </a:t>
            </a:r>
            <a:r>
              <a:rPr dirty="0" err="1"/>
              <a:t>sicura</a:t>
            </a:r>
            <a:r>
              <a:rPr dirty="0"/>
              <a:t> </a:t>
            </a:r>
            <a:r>
              <a:rPr dirty="0" err="1"/>
              <a:t>dei</a:t>
            </a:r>
            <a:r>
              <a:rPr dirty="0"/>
              <a:t> </a:t>
            </a:r>
            <a:r>
              <a:rPr dirty="0" err="1"/>
              <a:t>dati</a:t>
            </a:r>
            <a:r>
              <a:rPr dirty="0"/>
              <a:t>, </a:t>
            </a:r>
            <a:r>
              <a:rPr dirty="0" err="1"/>
              <a:t>sia</a:t>
            </a:r>
            <a:r>
              <a:rPr dirty="0"/>
              <a:t> in </a:t>
            </a:r>
            <a:r>
              <a:rPr dirty="0" err="1"/>
              <a:t>formato</a:t>
            </a:r>
            <a:r>
              <a:rPr dirty="0"/>
              <a:t> </a:t>
            </a:r>
            <a:r>
              <a:rPr dirty="0" err="1"/>
              <a:t>digitale</a:t>
            </a:r>
            <a:r>
              <a:rPr dirty="0"/>
              <a:t> </a:t>
            </a:r>
            <a:r>
              <a:rPr dirty="0" err="1"/>
              <a:t>che</a:t>
            </a:r>
            <a:r>
              <a:rPr dirty="0"/>
              <a:t> </a:t>
            </a:r>
            <a:r>
              <a:rPr dirty="0" err="1"/>
              <a:t>fisico</a:t>
            </a:r>
            <a:r>
              <a:rPr dirty="0"/>
              <a:t>. </a:t>
            </a:r>
            <a:r>
              <a:rPr dirty="0" err="1"/>
              <a:t>Ciò</a:t>
            </a:r>
            <a:r>
              <a:rPr dirty="0"/>
              <a:t> include </a:t>
            </a:r>
            <a:r>
              <a:rPr dirty="0" err="1"/>
              <a:t>una</a:t>
            </a:r>
            <a:r>
              <a:rPr dirty="0"/>
              <a:t> </a:t>
            </a:r>
            <a:r>
              <a:rPr dirty="0" err="1"/>
              <a:t>corretta</a:t>
            </a:r>
            <a:r>
              <a:rPr dirty="0"/>
              <a:t> </a:t>
            </a:r>
            <a:r>
              <a:rPr dirty="0" err="1"/>
              <a:t>memorizzazione</a:t>
            </a:r>
            <a:r>
              <a:rPr dirty="0"/>
              <a:t>, </a:t>
            </a:r>
            <a:r>
              <a:rPr dirty="0" err="1"/>
              <a:t>crittografia</a:t>
            </a:r>
            <a:r>
              <a:rPr dirty="0"/>
              <a:t> e </a:t>
            </a:r>
            <a:r>
              <a:rPr dirty="0" err="1"/>
              <a:t>smaltimento</a:t>
            </a:r>
            <a:r>
              <a:rPr dirty="0"/>
              <a:t> </a:t>
            </a:r>
            <a:r>
              <a:rPr dirty="0" err="1"/>
              <a:t>sicuro</a:t>
            </a:r>
            <a:r>
              <a:rPr dirty="0"/>
              <a:t> </a:t>
            </a:r>
            <a:r>
              <a:rPr dirty="0" err="1"/>
              <a:t>delle</a:t>
            </a:r>
            <a:r>
              <a:rPr dirty="0"/>
              <a:t> </a:t>
            </a:r>
            <a:r>
              <a:rPr dirty="0" err="1"/>
              <a:t>informazioni</a:t>
            </a:r>
            <a:r>
              <a:rPr dirty="0"/>
              <a:t> </a:t>
            </a:r>
            <a:r>
              <a:rPr dirty="0" err="1"/>
              <a:t>sensibili</a:t>
            </a:r>
            <a:r>
              <a:rPr dirty="0"/>
              <a:t>.</a:t>
            </a:r>
            <a:endParaRPr sz="1800" dirty="0"/>
          </a:p>
        </p:txBody>
      </p:sp>
    </p:spTree>
    <p:extLst>
      <p:ext uri="{BB962C8B-B14F-4D97-AF65-F5344CB8AC3E}">
        <p14:creationId xmlns:p14="http://schemas.microsoft.com/office/powerpoint/2010/main" val="403595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15312" y="165486"/>
            <a:ext cx="8129063" cy="824531"/>
          </a:xfrm>
        </p:spPr>
        <p:txBody>
          <a:bodyPr/>
          <a:lstStyle/>
          <a:p>
            <a:pPr marL="342900" indent="-342900">
              <a:buFont typeface="+mj-lt"/>
              <a:buAutoNum type="arabicPeriod" startAt="3"/>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Gestione</a:t>
            </a:r>
            <a:r>
              <a:rPr dirty="0"/>
              <a:t> </a:t>
            </a:r>
            <a:r>
              <a:rPr dirty="0" err="1"/>
              <a:t>della</a:t>
            </a:r>
            <a:r>
              <a:rPr dirty="0"/>
              <a:t> sicurezza </a:t>
            </a:r>
            <a:r>
              <a:rPr dirty="0" err="1"/>
              <a:t>delle</a:t>
            </a:r>
            <a:r>
              <a:rPr dirty="0"/>
              <a:t> </a:t>
            </a:r>
            <a:r>
              <a:rPr dirty="0" err="1"/>
              <a:t>informazioni</a:t>
            </a:r>
            <a:endParaRPr dirty="0"/>
          </a:p>
          <a:p>
            <a:pPr>
              <a:defRPr sz="2000"/>
            </a:pPr>
            <a:r>
              <a:rPr dirty="0">
                <a:latin typeface="Calibri" panose="020F0502020204030204" pitchFamily="34" charset="0"/>
                <a:ea typeface="Yu Mincho" panose="02020400000000000000" pitchFamily="18" charset="-128"/>
                <a:cs typeface="Arial" panose="020B0604020202020204" pitchFamily="34" charset="0"/>
              </a:rPr>
              <a:t>3.1</a:t>
            </a:r>
            <a:r>
              <a:rPr dirty="0"/>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Pratiche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linee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guida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1127177"/>
            <a:ext cx="12009120" cy="545864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Aggiornamenti </a:t>
            </a:r>
            <a:r>
              <a:rPr lang="it-IT" b="1" dirty="0"/>
              <a:t>software e patch regolari</a:t>
            </a:r>
            <a:r>
              <a:rPr b="1" dirty="0"/>
              <a:t>i</a:t>
            </a:r>
            <a:r>
              <a:rPr dirty="0"/>
              <a:t>: </a:t>
            </a:r>
            <a:r>
              <a:rPr dirty="0" err="1"/>
              <a:t>Mantieni</a:t>
            </a:r>
            <a:r>
              <a:rPr dirty="0"/>
              <a:t> </a:t>
            </a:r>
            <a:r>
              <a:rPr dirty="0" err="1"/>
              <a:t>tutti</a:t>
            </a:r>
            <a:r>
              <a:rPr dirty="0"/>
              <a:t> </a:t>
            </a:r>
            <a:r>
              <a:rPr dirty="0" err="1"/>
              <a:t>i</a:t>
            </a:r>
            <a:r>
              <a:rPr dirty="0"/>
              <a:t> software, </a:t>
            </a:r>
            <a:r>
              <a:rPr dirty="0" err="1"/>
              <a:t>inclusi</a:t>
            </a:r>
            <a:r>
              <a:rPr dirty="0"/>
              <a:t> </a:t>
            </a:r>
            <a:r>
              <a:rPr dirty="0" err="1"/>
              <a:t>i</a:t>
            </a:r>
            <a:r>
              <a:rPr dirty="0"/>
              <a:t> </a:t>
            </a:r>
            <a:r>
              <a:rPr dirty="0" err="1"/>
              <a:t>sistemi</a:t>
            </a:r>
            <a:r>
              <a:rPr dirty="0"/>
              <a:t> </a:t>
            </a:r>
            <a:r>
              <a:rPr dirty="0" err="1"/>
              <a:t>operativi</a:t>
            </a:r>
            <a:r>
              <a:rPr dirty="0"/>
              <a:t>, le </a:t>
            </a:r>
            <a:r>
              <a:rPr dirty="0" err="1"/>
              <a:t>applicazioni</a:t>
            </a:r>
            <a:r>
              <a:rPr dirty="0"/>
              <a:t> e </a:t>
            </a:r>
            <a:r>
              <a:rPr dirty="0" err="1"/>
              <a:t>gli</a:t>
            </a:r>
            <a:r>
              <a:rPr dirty="0"/>
              <a:t> </a:t>
            </a:r>
            <a:r>
              <a:rPr dirty="0" err="1"/>
              <a:t>strumenti</a:t>
            </a:r>
            <a:r>
              <a:rPr dirty="0"/>
              <a:t> di sicurezza, </a:t>
            </a:r>
            <a:r>
              <a:rPr dirty="0" err="1"/>
              <a:t>aggiornati</a:t>
            </a:r>
            <a:r>
              <a:rPr dirty="0"/>
              <a:t> con le </a:t>
            </a:r>
            <a:r>
              <a:rPr dirty="0" err="1"/>
              <a:t>ultime</a:t>
            </a:r>
            <a:r>
              <a:rPr dirty="0"/>
              <a:t> patch e aggiornamenti per </a:t>
            </a:r>
            <a:r>
              <a:rPr lang="it-IT" dirty="0"/>
              <a:t>risolvere</a:t>
            </a:r>
            <a:r>
              <a:rPr dirty="0"/>
              <a:t> le </a:t>
            </a:r>
            <a:r>
              <a:rPr dirty="0" err="1"/>
              <a:t>vulnerabilità</a:t>
            </a:r>
            <a:r>
              <a:rPr dirty="0"/>
              <a:t> note.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Firewall e software antivirus</a:t>
            </a:r>
            <a:r>
              <a:rPr dirty="0"/>
              <a:t>: </a:t>
            </a:r>
            <a:r>
              <a:rPr dirty="0" err="1"/>
              <a:t>Distribuisci</a:t>
            </a:r>
            <a:r>
              <a:rPr dirty="0"/>
              <a:t> firewall e software antivirus/anti-malware </a:t>
            </a:r>
            <a:r>
              <a:rPr dirty="0" err="1"/>
              <a:t>affidabili</a:t>
            </a:r>
            <a:r>
              <a:rPr dirty="0"/>
              <a:t> per </a:t>
            </a:r>
            <a:r>
              <a:rPr dirty="0" err="1"/>
              <a:t>proteggerti</a:t>
            </a:r>
            <a:r>
              <a:rPr dirty="0"/>
              <a:t> da </a:t>
            </a:r>
            <a:r>
              <a:rPr dirty="0" err="1"/>
              <a:t>minacce</a:t>
            </a:r>
            <a:r>
              <a:rPr dirty="0"/>
              <a:t> </a:t>
            </a:r>
            <a:r>
              <a:rPr dirty="0" err="1"/>
              <a:t>esterne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Configurazione</a:t>
            </a:r>
            <a:r>
              <a:rPr b="1" dirty="0"/>
              <a:t> </a:t>
            </a:r>
            <a:r>
              <a:rPr b="1" dirty="0" err="1"/>
              <a:t>sicura</a:t>
            </a:r>
            <a:r>
              <a:rPr b="1" dirty="0"/>
              <a:t> </a:t>
            </a:r>
            <a:r>
              <a:rPr b="1" dirty="0" err="1"/>
              <a:t>della</a:t>
            </a:r>
            <a:r>
              <a:rPr b="1" dirty="0"/>
              <a:t> rete</a:t>
            </a:r>
            <a:r>
              <a:rPr dirty="0"/>
              <a:t>: </a:t>
            </a:r>
            <a:r>
              <a:rPr dirty="0" err="1"/>
              <a:t>Configurare</a:t>
            </a:r>
            <a:r>
              <a:rPr dirty="0"/>
              <a:t> le </a:t>
            </a:r>
            <a:r>
              <a:rPr dirty="0" err="1"/>
              <a:t>reti</a:t>
            </a:r>
            <a:r>
              <a:rPr dirty="0"/>
              <a:t> in </a:t>
            </a:r>
            <a:r>
              <a:rPr dirty="0" err="1"/>
              <a:t>modo</a:t>
            </a:r>
            <a:r>
              <a:rPr dirty="0"/>
              <a:t> </a:t>
            </a:r>
            <a:r>
              <a:rPr dirty="0" err="1"/>
              <a:t>sicuro</a:t>
            </a:r>
            <a:r>
              <a:rPr dirty="0"/>
              <a:t>, </a:t>
            </a:r>
            <a:r>
              <a:rPr dirty="0" err="1"/>
              <a:t>comprese</a:t>
            </a:r>
            <a:r>
              <a:rPr dirty="0"/>
              <a:t> le </a:t>
            </a:r>
            <a:r>
              <a:rPr dirty="0" err="1"/>
              <a:t>reti</a:t>
            </a:r>
            <a:r>
              <a:rPr dirty="0"/>
              <a:t> Wi-Fi, per </a:t>
            </a:r>
            <a:r>
              <a:rPr dirty="0" err="1"/>
              <a:t>impedire</a:t>
            </a:r>
            <a:r>
              <a:rPr dirty="0"/>
              <a:t> </a:t>
            </a:r>
            <a:r>
              <a:rPr dirty="0" err="1"/>
              <a:t>l'accesso</a:t>
            </a:r>
            <a:r>
              <a:rPr dirty="0"/>
              <a:t> non </a:t>
            </a:r>
            <a:r>
              <a:rPr dirty="0" err="1"/>
              <a:t>autorizzato</a:t>
            </a:r>
            <a:r>
              <a:rPr dirty="0"/>
              <a:t> e </a:t>
            </a:r>
            <a:r>
              <a:rPr dirty="0" err="1"/>
              <a:t>l'intercettazione</a:t>
            </a:r>
            <a:r>
              <a:rPr dirty="0"/>
              <a:t> </a:t>
            </a:r>
            <a:r>
              <a:rPr dirty="0" err="1"/>
              <a:t>dei</a:t>
            </a:r>
            <a:r>
              <a:rPr dirty="0"/>
              <a:t> </a:t>
            </a:r>
            <a:r>
              <a:rPr dirty="0" err="1"/>
              <a:t>dati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Backup e </a:t>
            </a:r>
            <a:r>
              <a:rPr b="1" dirty="0" err="1"/>
              <a:t>ripristino</a:t>
            </a:r>
            <a:r>
              <a:rPr dirty="0"/>
              <a:t> </a:t>
            </a:r>
            <a:r>
              <a:rPr b="1" dirty="0" err="1"/>
              <a:t>dei</a:t>
            </a:r>
            <a:r>
              <a:rPr b="1" dirty="0"/>
              <a:t> </a:t>
            </a:r>
            <a:r>
              <a:rPr b="1" dirty="0" err="1"/>
              <a:t>dati</a:t>
            </a:r>
            <a:r>
              <a:rPr dirty="0"/>
              <a:t>: </a:t>
            </a:r>
            <a:r>
              <a:rPr dirty="0" err="1"/>
              <a:t>Eseguire</a:t>
            </a:r>
            <a:r>
              <a:rPr dirty="0"/>
              <a:t> </a:t>
            </a:r>
            <a:r>
              <a:rPr dirty="0" err="1"/>
              <a:t>regolarmente</a:t>
            </a:r>
            <a:r>
              <a:rPr dirty="0"/>
              <a:t> </a:t>
            </a:r>
            <a:r>
              <a:rPr dirty="0" err="1"/>
              <a:t>il</a:t>
            </a:r>
            <a:r>
              <a:rPr dirty="0"/>
              <a:t> backup </a:t>
            </a:r>
            <a:r>
              <a:rPr dirty="0" err="1"/>
              <a:t>dei</a:t>
            </a:r>
            <a:r>
              <a:rPr dirty="0"/>
              <a:t> </a:t>
            </a:r>
            <a:r>
              <a:rPr dirty="0" err="1"/>
              <a:t>dati</a:t>
            </a:r>
            <a:r>
              <a:rPr dirty="0"/>
              <a:t> </a:t>
            </a:r>
            <a:r>
              <a:rPr dirty="0" err="1"/>
              <a:t>critici</a:t>
            </a:r>
            <a:r>
              <a:rPr dirty="0"/>
              <a:t> e </a:t>
            </a:r>
            <a:r>
              <a:rPr dirty="0" err="1"/>
              <a:t>testare</a:t>
            </a:r>
            <a:r>
              <a:rPr dirty="0"/>
              <a:t> </a:t>
            </a:r>
            <a:r>
              <a:rPr dirty="0" err="1"/>
              <a:t>il</a:t>
            </a:r>
            <a:r>
              <a:rPr dirty="0"/>
              <a:t> </a:t>
            </a:r>
            <a:r>
              <a:rPr dirty="0" err="1"/>
              <a:t>processo</a:t>
            </a:r>
            <a:r>
              <a:rPr dirty="0"/>
              <a:t> di </a:t>
            </a:r>
            <a:r>
              <a:rPr dirty="0" err="1"/>
              <a:t>ripristino</a:t>
            </a:r>
            <a:r>
              <a:rPr dirty="0"/>
              <a:t> </a:t>
            </a:r>
            <a:r>
              <a:rPr dirty="0" err="1"/>
              <a:t>dei</a:t>
            </a:r>
            <a:r>
              <a:rPr dirty="0"/>
              <a:t> </a:t>
            </a:r>
            <a:r>
              <a:rPr dirty="0" err="1"/>
              <a:t>dati</a:t>
            </a:r>
            <a:r>
              <a:rPr dirty="0"/>
              <a:t> per </a:t>
            </a:r>
            <a:r>
              <a:rPr dirty="0" err="1"/>
              <a:t>garantire</a:t>
            </a:r>
            <a:r>
              <a:rPr dirty="0"/>
              <a:t> la </a:t>
            </a:r>
            <a:r>
              <a:rPr dirty="0" err="1"/>
              <a:t>continuità</a:t>
            </a:r>
            <a:r>
              <a:rPr dirty="0"/>
              <a:t> </a:t>
            </a:r>
            <a:r>
              <a:rPr dirty="0" err="1"/>
              <a:t>operativa</a:t>
            </a:r>
            <a:r>
              <a:rPr dirty="0"/>
              <a:t> in </a:t>
            </a:r>
            <a:r>
              <a:rPr dirty="0" err="1"/>
              <a:t>caso</a:t>
            </a:r>
            <a:r>
              <a:rPr dirty="0"/>
              <a:t> di </a:t>
            </a:r>
            <a:r>
              <a:rPr dirty="0" err="1"/>
              <a:t>perdita</a:t>
            </a:r>
            <a:r>
              <a:rPr dirty="0"/>
              <a:t> di </a:t>
            </a:r>
            <a:r>
              <a:rPr dirty="0" err="1"/>
              <a:t>dati</a:t>
            </a:r>
            <a:r>
              <a:rPr dirty="0"/>
              <a:t> o di un </a:t>
            </a:r>
            <a:r>
              <a:rPr dirty="0" err="1"/>
              <a:t>attacco</a:t>
            </a:r>
            <a:r>
              <a:rPr dirty="0"/>
              <a:t> </a:t>
            </a:r>
            <a:r>
              <a:rPr dirty="0" err="1"/>
              <a:t>informatico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Piano di </a:t>
            </a:r>
            <a:r>
              <a:rPr b="1" dirty="0" err="1"/>
              <a:t>risposta</a:t>
            </a:r>
            <a:r>
              <a:rPr b="1" dirty="0"/>
              <a:t> </a:t>
            </a:r>
            <a:r>
              <a:rPr b="1" dirty="0" err="1"/>
              <a:t>agli</a:t>
            </a:r>
            <a:r>
              <a:rPr b="1" dirty="0"/>
              <a:t> </a:t>
            </a:r>
            <a:r>
              <a:rPr b="1" dirty="0" err="1"/>
              <a:t>incidenti</a:t>
            </a:r>
            <a:r>
              <a:rPr dirty="0"/>
              <a:t>: </a:t>
            </a:r>
            <a:r>
              <a:rPr dirty="0" err="1"/>
              <a:t>Sviluppare</a:t>
            </a:r>
            <a:r>
              <a:rPr dirty="0"/>
              <a:t> un </a:t>
            </a:r>
            <a:r>
              <a:rPr dirty="0" err="1"/>
              <a:t>chiaro</a:t>
            </a:r>
            <a:r>
              <a:rPr dirty="0"/>
              <a:t> piano di </a:t>
            </a:r>
            <a:r>
              <a:rPr dirty="0" err="1"/>
              <a:t>risposta</a:t>
            </a:r>
            <a:r>
              <a:rPr dirty="0"/>
              <a:t> </a:t>
            </a:r>
            <a:r>
              <a:rPr dirty="0" err="1"/>
              <a:t>agli</a:t>
            </a:r>
            <a:r>
              <a:rPr dirty="0"/>
              <a:t> </a:t>
            </a:r>
            <a:r>
              <a:rPr dirty="0" err="1"/>
              <a:t>incidenti</a:t>
            </a:r>
            <a:r>
              <a:rPr dirty="0"/>
              <a:t> </a:t>
            </a:r>
            <a:r>
              <a:rPr dirty="0" err="1"/>
              <a:t>che</a:t>
            </a:r>
            <a:r>
              <a:rPr dirty="0"/>
              <a:t> </a:t>
            </a:r>
            <a:r>
              <a:rPr dirty="0" err="1"/>
              <a:t>delinea</a:t>
            </a:r>
            <a:r>
              <a:rPr dirty="0"/>
              <a:t> le </a:t>
            </a:r>
            <a:r>
              <a:rPr dirty="0" err="1"/>
              <a:t>misure</a:t>
            </a:r>
            <a:r>
              <a:rPr dirty="0"/>
              <a:t> da </a:t>
            </a:r>
            <a:r>
              <a:rPr dirty="0" err="1"/>
              <a:t>adottare</a:t>
            </a:r>
            <a:r>
              <a:rPr dirty="0"/>
              <a:t> in </a:t>
            </a:r>
            <a:r>
              <a:rPr dirty="0" err="1"/>
              <a:t>caso</a:t>
            </a:r>
            <a:r>
              <a:rPr dirty="0"/>
              <a:t> di </a:t>
            </a:r>
            <a:r>
              <a:rPr dirty="0" err="1"/>
              <a:t>violazione</a:t>
            </a:r>
            <a:r>
              <a:rPr dirty="0"/>
              <a:t> </a:t>
            </a:r>
            <a:r>
              <a:rPr dirty="0" err="1"/>
              <a:t>della</a:t>
            </a:r>
            <a:r>
              <a:rPr dirty="0"/>
              <a:t> sicurezza o di </a:t>
            </a:r>
            <a:r>
              <a:rPr dirty="0" err="1"/>
              <a:t>violazione</a:t>
            </a:r>
            <a:r>
              <a:rPr dirty="0"/>
              <a:t> </a:t>
            </a:r>
            <a:r>
              <a:rPr dirty="0" err="1"/>
              <a:t>dei</a:t>
            </a:r>
            <a:r>
              <a:rPr dirty="0"/>
              <a:t> </a:t>
            </a:r>
            <a:r>
              <a:rPr dirty="0" err="1"/>
              <a:t>dati</a:t>
            </a:r>
            <a:r>
              <a:rPr dirty="0"/>
              <a:t>. </a:t>
            </a:r>
            <a:r>
              <a:rPr dirty="0" err="1"/>
              <a:t>Assegnare</a:t>
            </a:r>
            <a:r>
              <a:rPr dirty="0"/>
              <a:t> </a:t>
            </a:r>
            <a:r>
              <a:rPr dirty="0" err="1"/>
              <a:t>ruoli</a:t>
            </a:r>
            <a:r>
              <a:rPr dirty="0"/>
              <a:t> e </a:t>
            </a:r>
            <a:r>
              <a:rPr dirty="0" err="1"/>
              <a:t>responsabilità</a:t>
            </a:r>
            <a:r>
              <a:rPr dirty="0"/>
              <a:t> al </a:t>
            </a:r>
            <a:r>
              <a:rPr dirty="0" err="1"/>
              <a:t>personale</a:t>
            </a:r>
            <a:r>
              <a:rPr dirty="0"/>
              <a:t> </a:t>
            </a:r>
            <a:r>
              <a:rPr dirty="0" err="1"/>
              <a:t>chiave</a:t>
            </a:r>
            <a:r>
              <a:rPr dirty="0"/>
              <a:t> per </a:t>
            </a:r>
            <a:r>
              <a:rPr dirty="0" err="1"/>
              <a:t>una</a:t>
            </a:r>
            <a:r>
              <a:rPr dirty="0"/>
              <a:t> </a:t>
            </a:r>
            <a:r>
              <a:rPr dirty="0" err="1"/>
              <a:t>gestione</a:t>
            </a:r>
            <a:r>
              <a:rPr dirty="0"/>
              <a:t> </a:t>
            </a:r>
            <a:r>
              <a:rPr dirty="0" err="1"/>
              <a:t>efficace</a:t>
            </a:r>
            <a:r>
              <a:rPr dirty="0"/>
              <a:t> </a:t>
            </a:r>
            <a:r>
              <a:rPr dirty="0" err="1"/>
              <a:t>degli</a:t>
            </a:r>
            <a:r>
              <a:rPr dirty="0"/>
              <a:t> </a:t>
            </a:r>
            <a:r>
              <a:rPr dirty="0" err="1"/>
              <a:t>incidenti</a:t>
            </a:r>
            <a:r>
              <a:rPr dirty="0"/>
              <a:t>. La </a:t>
            </a:r>
            <a:r>
              <a:rPr dirty="0" err="1"/>
              <a:t>preparazione</a:t>
            </a:r>
            <a:r>
              <a:rPr dirty="0"/>
              <a:t> e la </a:t>
            </a:r>
            <a:r>
              <a:rPr dirty="0" err="1"/>
              <a:t>risposta</a:t>
            </a:r>
            <a:r>
              <a:rPr dirty="0"/>
              <a:t> </a:t>
            </a:r>
            <a:r>
              <a:rPr dirty="0" err="1"/>
              <a:t>efficace</a:t>
            </a:r>
            <a:r>
              <a:rPr dirty="0"/>
              <a:t> </a:t>
            </a:r>
            <a:r>
              <a:rPr dirty="0" err="1"/>
              <a:t>agli</a:t>
            </a:r>
            <a:r>
              <a:rPr dirty="0"/>
              <a:t> </a:t>
            </a:r>
            <a:r>
              <a:rPr dirty="0" err="1"/>
              <a:t>incidenti</a:t>
            </a:r>
            <a:r>
              <a:rPr dirty="0"/>
              <a:t> di </a:t>
            </a:r>
            <a:r>
              <a:rPr lang="it-IT" dirty="0"/>
              <a:t>sicurezza informatica</a:t>
            </a:r>
            <a:r>
              <a:rPr dirty="0"/>
              <a:t> è </a:t>
            </a:r>
            <a:r>
              <a:rPr dirty="0" err="1"/>
              <a:t>essenziale</a:t>
            </a:r>
            <a:r>
              <a:rPr dirty="0"/>
              <a:t> per </a:t>
            </a:r>
            <a:r>
              <a:rPr dirty="0" err="1"/>
              <a:t>ridurre</a:t>
            </a:r>
            <a:r>
              <a:rPr dirty="0"/>
              <a:t> al </a:t>
            </a:r>
            <a:r>
              <a:rPr dirty="0" err="1"/>
              <a:t>minimo</a:t>
            </a:r>
            <a:r>
              <a:rPr dirty="0"/>
              <a:t> </a:t>
            </a:r>
            <a:r>
              <a:rPr dirty="0" err="1"/>
              <a:t>i</a:t>
            </a:r>
            <a:r>
              <a:rPr dirty="0"/>
              <a:t> </a:t>
            </a:r>
            <a:r>
              <a:rPr dirty="0" err="1"/>
              <a:t>danni</a:t>
            </a:r>
            <a:r>
              <a:rPr dirty="0"/>
              <a:t> e </a:t>
            </a:r>
            <a:r>
              <a:rPr dirty="0" err="1"/>
              <a:t>attenuare</a:t>
            </a:r>
            <a:r>
              <a:rPr dirty="0"/>
              <a:t> </a:t>
            </a:r>
            <a:r>
              <a:rPr dirty="0" err="1"/>
              <a:t>i</a:t>
            </a:r>
            <a:r>
              <a:rPr dirty="0"/>
              <a:t> </a:t>
            </a:r>
            <a:r>
              <a:rPr dirty="0" err="1"/>
              <a:t>rischi</a:t>
            </a:r>
            <a:r>
              <a:rPr dirty="0"/>
              <a:t>. </a:t>
            </a:r>
            <a:endParaRPr sz="1800" dirty="0"/>
          </a:p>
        </p:txBody>
      </p:sp>
    </p:spTree>
    <p:extLst>
      <p:ext uri="{BB962C8B-B14F-4D97-AF65-F5344CB8AC3E}">
        <p14:creationId xmlns:p14="http://schemas.microsoft.com/office/powerpoint/2010/main" val="222768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3"/>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Gestione della sicurezza delle informazioni</a:t>
            </a:r>
          </a:p>
          <a:p>
            <a:pPr>
              <a:defRPr sz="2000"/>
            </a:pPr>
            <a:r>
              <a:rPr>
                <a:latin typeface="Calibri" panose="020F0502020204030204" pitchFamily="34" charset="0"/>
                <a:ea typeface="Yu Mincho" panose="02020400000000000000" pitchFamily="18" charset="-128"/>
                <a:cs typeface="Arial" panose="020B0604020202020204" pitchFamily="34" charset="0"/>
              </a:rPr>
              <a:t>3.1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Pratiche e linee guida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3" y="1627957"/>
            <a:ext cx="7758128"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Gestione</a:t>
            </a:r>
            <a:r>
              <a:rPr b="1" dirty="0"/>
              <a:t> </a:t>
            </a:r>
            <a:r>
              <a:rPr b="1" dirty="0" err="1"/>
              <a:t>dei</a:t>
            </a:r>
            <a:r>
              <a:rPr b="1" dirty="0"/>
              <a:t> </a:t>
            </a:r>
            <a:r>
              <a:rPr b="1" dirty="0" err="1"/>
              <a:t>fornitori</a:t>
            </a:r>
            <a:r>
              <a:rPr dirty="0"/>
              <a:t>: Se </a:t>
            </a:r>
            <a:r>
              <a:rPr lang="it-IT" dirty="0"/>
              <a:t>le</a:t>
            </a:r>
            <a:r>
              <a:rPr dirty="0"/>
              <a:t> M</a:t>
            </a:r>
            <a:r>
              <a:rPr lang="it-IT" dirty="0"/>
              <a:t>PMI</a:t>
            </a:r>
            <a:r>
              <a:rPr dirty="0"/>
              <a:t> </a:t>
            </a:r>
            <a:r>
              <a:rPr dirty="0" err="1"/>
              <a:t>utilizza</a:t>
            </a:r>
            <a:r>
              <a:rPr lang="it-IT" dirty="0"/>
              <a:t>no</a:t>
            </a:r>
            <a:r>
              <a:rPr dirty="0"/>
              <a:t> </a:t>
            </a:r>
            <a:r>
              <a:rPr dirty="0" err="1"/>
              <a:t>fornitori</a:t>
            </a:r>
            <a:r>
              <a:rPr dirty="0"/>
              <a:t> o </a:t>
            </a:r>
            <a:r>
              <a:rPr dirty="0" err="1"/>
              <a:t>fornitori</a:t>
            </a:r>
            <a:r>
              <a:rPr dirty="0"/>
              <a:t> di </a:t>
            </a:r>
            <a:r>
              <a:rPr dirty="0" err="1"/>
              <a:t>servizi</a:t>
            </a:r>
            <a:r>
              <a:rPr dirty="0"/>
              <a:t> di </a:t>
            </a:r>
            <a:r>
              <a:rPr dirty="0" err="1"/>
              <a:t>terze</a:t>
            </a:r>
            <a:r>
              <a:rPr dirty="0"/>
              <a:t> </a:t>
            </a:r>
            <a:r>
              <a:rPr dirty="0" err="1"/>
              <a:t>parti</a:t>
            </a:r>
            <a:r>
              <a:rPr dirty="0"/>
              <a:t>, </a:t>
            </a:r>
            <a:r>
              <a:rPr dirty="0" err="1"/>
              <a:t>condurre</a:t>
            </a:r>
            <a:r>
              <a:rPr dirty="0"/>
              <a:t> la </a:t>
            </a:r>
            <a:r>
              <a:rPr dirty="0" err="1"/>
              <a:t>dovuta</a:t>
            </a:r>
            <a:r>
              <a:rPr dirty="0"/>
              <a:t> </a:t>
            </a:r>
            <a:r>
              <a:rPr dirty="0" err="1"/>
              <a:t>diligenza</a:t>
            </a:r>
            <a:r>
              <a:rPr dirty="0"/>
              <a:t> per </a:t>
            </a:r>
            <a:r>
              <a:rPr dirty="0" err="1"/>
              <a:t>garantire</a:t>
            </a:r>
            <a:r>
              <a:rPr dirty="0"/>
              <a:t> </a:t>
            </a:r>
            <a:r>
              <a:rPr dirty="0" err="1"/>
              <a:t>che</a:t>
            </a:r>
            <a:r>
              <a:rPr dirty="0"/>
              <a:t> le </a:t>
            </a:r>
            <a:r>
              <a:rPr dirty="0" err="1"/>
              <a:t>loro</a:t>
            </a:r>
            <a:r>
              <a:rPr dirty="0"/>
              <a:t> </a:t>
            </a:r>
            <a:r>
              <a:rPr dirty="0" err="1"/>
              <a:t>pratiche</a:t>
            </a:r>
            <a:r>
              <a:rPr dirty="0"/>
              <a:t> di sicurezza </a:t>
            </a:r>
            <a:r>
              <a:rPr dirty="0" err="1"/>
              <a:t>delle</a:t>
            </a:r>
            <a:r>
              <a:rPr dirty="0"/>
              <a:t> </a:t>
            </a:r>
            <a:r>
              <a:rPr dirty="0" err="1"/>
              <a:t>informazioni</a:t>
            </a:r>
            <a:r>
              <a:rPr dirty="0"/>
              <a:t> </a:t>
            </a:r>
            <a:r>
              <a:rPr dirty="0" err="1"/>
              <a:t>siano</a:t>
            </a:r>
            <a:r>
              <a:rPr dirty="0"/>
              <a:t> in </a:t>
            </a:r>
            <a:r>
              <a:rPr dirty="0" err="1"/>
              <a:t>linea</a:t>
            </a:r>
            <a:r>
              <a:rPr dirty="0"/>
              <a:t> con </a:t>
            </a:r>
            <a:r>
              <a:rPr dirty="0" err="1"/>
              <a:t>gli</a:t>
            </a:r>
            <a:r>
              <a:rPr dirty="0"/>
              <a:t> standard </a:t>
            </a:r>
            <a:r>
              <a:rPr dirty="0" err="1"/>
              <a:t>dell'organizzazione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Monitoraggio</a:t>
            </a:r>
            <a:r>
              <a:rPr b="1" dirty="0"/>
              <a:t> e </a:t>
            </a:r>
            <a:r>
              <a:rPr lang="it-IT" b="1" dirty="0"/>
              <a:t>controlli</a:t>
            </a:r>
            <a:r>
              <a:rPr b="1" dirty="0"/>
              <a:t> </a:t>
            </a:r>
            <a:r>
              <a:rPr b="1" dirty="0" err="1"/>
              <a:t>continui</a:t>
            </a:r>
            <a:r>
              <a:rPr dirty="0"/>
              <a:t>: </a:t>
            </a:r>
            <a:r>
              <a:rPr dirty="0" err="1"/>
              <a:t>Implementare</a:t>
            </a:r>
            <a:r>
              <a:rPr dirty="0"/>
              <a:t> </a:t>
            </a:r>
            <a:r>
              <a:rPr dirty="0" err="1"/>
              <a:t>monitoraggio</a:t>
            </a:r>
            <a:r>
              <a:rPr dirty="0"/>
              <a:t> continuo e audit di sicurezza </a:t>
            </a:r>
            <a:r>
              <a:rPr dirty="0" err="1"/>
              <a:t>periodici</a:t>
            </a:r>
            <a:r>
              <a:rPr dirty="0"/>
              <a:t> per </a:t>
            </a:r>
            <a:r>
              <a:rPr dirty="0" err="1"/>
              <a:t>rilevare</a:t>
            </a:r>
            <a:r>
              <a:rPr dirty="0"/>
              <a:t> e </a:t>
            </a:r>
            <a:r>
              <a:rPr dirty="0" err="1"/>
              <a:t>affrontare</a:t>
            </a:r>
            <a:r>
              <a:rPr dirty="0"/>
              <a:t> </a:t>
            </a:r>
            <a:r>
              <a:rPr dirty="0" err="1"/>
              <a:t>potenziali</a:t>
            </a:r>
            <a:r>
              <a:rPr dirty="0"/>
              <a:t> </a:t>
            </a:r>
            <a:r>
              <a:rPr dirty="0" err="1"/>
              <a:t>problemi</a:t>
            </a:r>
            <a:r>
              <a:rPr dirty="0"/>
              <a:t> di sicurezza in </a:t>
            </a:r>
            <a:r>
              <a:rPr dirty="0" err="1"/>
              <a:t>modo</a:t>
            </a:r>
            <a:r>
              <a:rPr dirty="0"/>
              <a:t> </a:t>
            </a:r>
            <a:r>
              <a:rPr dirty="0" err="1"/>
              <a:t>proattivo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Conformità</a:t>
            </a:r>
            <a:r>
              <a:rPr b="1" dirty="0"/>
              <a:t> </a:t>
            </a:r>
            <a:r>
              <a:rPr b="1" dirty="0" err="1"/>
              <a:t>alla</a:t>
            </a:r>
            <a:r>
              <a:rPr b="1" dirty="0"/>
              <a:t> privacy </a:t>
            </a:r>
            <a:r>
              <a:rPr b="1" dirty="0" err="1"/>
              <a:t>dei</a:t>
            </a:r>
            <a:r>
              <a:rPr b="1" dirty="0"/>
              <a:t> </a:t>
            </a:r>
            <a:r>
              <a:rPr b="1" dirty="0" err="1"/>
              <a:t>dati</a:t>
            </a:r>
            <a:r>
              <a:rPr dirty="0"/>
              <a:t>: </a:t>
            </a:r>
            <a:r>
              <a:rPr dirty="0" err="1"/>
              <a:t>Rimani</a:t>
            </a:r>
            <a:r>
              <a:rPr dirty="0"/>
              <a:t> </a:t>
            </a:r>
            <a:r>
              <a:rPr dirty="0" err="1"/>
              <a:t>aggiornato</a:t>
            </a:r>
            <a:r>
              <a:rPr dirty="0"/>
              <a:t> con le </a:t>
            </a:r>
            <a:r>
              <a:rPr dirty="0" err="1"/>
              <a:t>leggi</a:t>
            </a:r>
            <a:r>
              <a:rPr dirty="0"/>
              <a:t> e </a:t>
            </a:r>
            <a:r>
              <a:rPr dirty="0" err="1"/>
              <a:t>i</a:t>
            </a:r>
            <a:r>
              <a:rPr dirty="0"/>
              <a:t> </a:t>
            </a:r>
            <a:r>
              <a:rPr dirty="0" err="1"/>
              <a:t>regolamenti</a:t>
            </a:r>
            <a:r>
              <a:rPr dirty="0"/>
              <a:t> </a:t>
            </a:r>
            <a:r>
              <a:rPr dirty="0" err="1"/>
              <a:t>sulla</a:t>
            </a:r>
            <a:r>
              <a:rPr dirty="0"/>
              <a:t> privacy </a:t>
            </a:r>
            <a:r>
              <a:rPr dirty="0" err="1"/>
              <a:t>dei</a:t>
            </a:r>
            <a:r>
              <a:rPr dirty="0"/>
              <a:t> </a:t>
            </a:r>
            <a:r>
              <a:rPr dirty="0" err="1"/>
              <a:t>dati</a:t>
            </a:r>
            <a:r>
              <a:rPr dirty="0"/>
              <a:t> </a:t>
            </a:r>
            <a:r>
              <a:rPr dirty="0" err="1"/>
              <a:t>pertinenti</a:t>
            </a:r>
            <a:r>
              <a:rPr dirty="0"/>
              <a:t> </a:t>
            </a:r>
            <a:r>
              <a:rPr dirty="0" err="1"/>
              <a:t>che</a:t>
            </a:r>
            <a:r>
              <a:rPr dirty="0"/>
              <a:t> </a:t>
            </a:r>
            <a:r>
              <a:rPr dirty="0" err="1"/>
              <a:t>si</a:t>
            </a:r>
            <a:r>
              <a:rPr dirty="0"/>
              <a:t> </a:t>
            </a:r>
            <a:r>
              <a:rPr dirty="0" err="1"/>
              <a:t>applicano</a:t>
            </a:r>
            <a:r>
              <a:rPr dirty="0"/>
              <a:t> </a:t>
            </a:r>
            <a:r>
              <a:rPr dirty="0" err="1"/>
              <a:t>alle</a:t>
            </a:r>
            <a:r>
              <a:rPr dirty="0"/>
              <a:t> </a:t>
            </a:r>
            <a:r>
              <a:rPr dirty="0" err="1"/>
              <a:t>operazioni</a:t>
            </a:r>
            <a:r>
              <a:rPr dirty="0"/>
              <a:t> </a:t>
            </a:r>
            <a:r>
              <a:rPr dirty="0" err="1"/>
              <a:t>della</a:t>
            </a:r>
            <a:r>
              <a:rPr dirty="0"/>
              <a:t> M</a:t>
            </a:r>
            <a:r>
              <a:rPr lang="it-IT" dirty="0"/>
              <a:t>PMI</a:t>
            </a:r>
            <a:r>
              <a:rPr dirty="0"/>
              <a:t>. </a:t>
            </a:r>
            <a:r>
              <a:rPr dirty="0" err="1"/>
              <a:t>Rispettare</a:t>
            </a:r>
            <a:r>
              <a:rPr dirty="0"/>
              <a:t> </a:t>
            </a:r>
            <a:r>
              <a:rPr dirty="0" err="1"/>
              <a:t>i</a:t>
            </a:r>
            <a:r>
              <a:rPr dirty="0"/>
              <a:t> </a:t>
            </a:r>
            <a:r>
              <a:rPr dirty="0" err="1"/>
              <a:t>requisiti</a:t>
            </a:r>
            <a:r>
              <a:rPr dirty="0"/>
              <a:t> di </a:t>
            </a:r>
            <a:r>
              <a:rPr dirty="0" err="1"/>
              <a:t>protezione</a:t>
            </a:r>
            <a:r>
              <a:rPr dirty="0"/>
              <a:t> </a:t>
            </a:r>
            <a:r>
              <a:rPr dirty="0" err="1"/>
              <a:t>dei</a:t>
            </a:r>
            <a:r>
              <a:rPr dirty="0"/>
              <a:t> </a:t>
            </a:r>
            <a:r>
              <a:rPr dirty="0" err="1"/>
              <a:t>dati</a:t>
            </a:r>
            <a:r>
              <a:rPr dirty="0"/>
              <a:t> e </a:t>
            </a:r>
            <a:r>
              <a:rPr dirty="0" err="1"/>
              <a:t>informare</a:t>
            </a:r>
            <a:r>
              <a:rPr dirty="0"/>
              <a:t> </a:t>
            </a:r>
            <a:r>
              <a:rPr dirty="0" err="1"/>
              <a:t>i</a:t>
            </a:r>
            <a:r>
              <a:rPr dirty="0"/>
              <a:t> </a:t>
            </a:r>
            <a:r>
              <a:rPr dirty="0" err="1"/>
              <a:t>clienti</a:t>
            </a:r>
            <a:r>
              <a:rPr dirty="0"/>
              <a:t> </a:t>
            </a:r>
            <a:r>
              <a:rPr dirty="0" err="1"/>
              <a:t>sulle</a:t>
            </a:r>
            <a:r>
              <a:rPr dirty="0"/>
              <a:t> </a:t>
            </a:r>
            <a:r>
              <a:rPr dirty="0" err="1"/>
              <a:t>pratiche</a:t>
            </a:r>
            <a:r>
              <a:rPr dirty="0"/>
              <a:t> di </a:t>
            </a:r>
            <a:r>
              <a:rPr dirty="0" err="1"/>
              <a:t>gestione</a:t>
            </a:r>
            <a:r>
              <a:rPr dirty="0"/>
              <a:t> </a:t>
            </a:r>
            <a:r>
              <a:rPr dirty="0" err="1"/>
              <a:t>dei</a:t>
            </a:r>
            <a:r>
              <a:rPr dirty="0"/>
              <a:t> </a:t>
            </a:r>
            <a:r>
              <a:rPr dirty="0" err="1"/>
              <a:t>dati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p>
        </p:txBody>
      </p:sp>
      <p:pic>
        <p:nvPicPr>
          <p:cNvPr id="4" name="Imagen 3" descr="Una caricatura de una persona  Descripción generada automáticamente con confianza media">
            <a:extLst>
              <a:ext uri="{FF2B5EF4-FFF2-40B4-BE49-F238E27FC236}">
                <a16:creationId xmlns:a16="http://schemas.microsoft.com/office/drawing/2014/main" id="{B92AB29F-80B2-493B-B77C-414F40FA7D28}"/>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297022" y="2364834"/>
            <a:ext cx="3028875" cy="2257267"/>
          </a:xfrm>
          <a:prstGeom prst="rect">
            <a:avLst/>
          </a:prstGeom>
        </p:spPr>
      </p:pic>
    </p:spTree>
    <p:extLst>
      <p:ext uri="{BB962C8B-B14F-4D97-AF65-F5344CB8AC3E}">
        <p14:creationId xmlns:p14="http://schemas.microsoft.com/office/powerpoint/2010/main" val="108092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p:txBody>
          <a:bodyPr/>
          <a:lstStyle/>
          <a:p>
            <a:pPr marL="342900" indent="-342900">
              <a:buFont typeface="+mj-lt"/>
              <a:buAutoNum type="arabicPeriod" startAt="3"/>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t>Gestione della sicurezza delle informazioni</a:t>
            </a:r>
          </a:p>
          <a:p>
            <a:pPr>
              <a:defRPr sz="2000"/>
            </a:pPr>
            <a:r>
              <a:rPr>
                <a:latin typeface="Calibri" panose="020F0502020204030204" pitchFamily="34" charset="0"/>
                <a:ea typeface="Yu Mincho" panose="02020400000000000000" pitchFamily="18" charset="-128"/>
                <a:cs typeface="Arial" panose="020B0604020202020204" pitchFamily="34" charset="0"/>
              </a:rPr>
              <a:t>3.1</a:t>
            </a:r>
            <a:r>
              <a:t> </a:t>
            </a:r>
            <a:r>
              <a:rPr>
                <a:solidFill>
                  <a:srgbClr val="1B193E"/>
                </a:solidFill>
                <a:effectLst/>
                <a:latin typeface="Calibri" panose="020F0502020204030204" pitchFamily="34" charset="0"/>
                <a:ea typeface="Yu Mincho" panose="02020400000000000000" pitchFamily="18" charset="-128"/>
                <a:cs typeface="Arial" panose="020B0604020202020204" pitchFamily="34" charset="0"/>
              </a:rPr>
              <a:t>Pratiche e linee guida</a:t>
            </a:r>
            <a:endParaRPr sz="200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3" y="1627957"/>
            <a:ext cx="7121634"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a:t>Sensibilizzazione e cultura in materia di sicurezza</a:t>
            </a:r>
            <a:r>
              <a:t>: Promuovere una cultura di sensibilizzazione e responsabilità in materia di sicurezza tra i dipendenti. Incoraggiare la segnalazione di incidenti e preoccupazioni di sicurezza.</a:t>
            </a:r>
            <a:endParaRPr sz="180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a:t>Revisioni di sicurezza regolari</a:t>
            </a:r>
            <a:r>
              <a:t>: Condurre revisioni periodiche della sicurezza e valutazioni dei rischi per identificare le minacce emergenti e le potenziali aree di miglioramento.</a:t>
            </a:r>
            <a:endParaRPr sz="180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t>Gestendo in modo proattivo la sicurezza delle informazioni, le MPMI possono ridurre il rischio di violazioni dei dati, proteggere le informazioni sensibili e creare fiducia con clienti e partner, contribuendo in ultima analisi al successo a lungo termine dell'azienda. </a:t>
            </a:r>
            <a:endParaRPr sz="1800">
              <a:effectLst/>
              <a:latin typeface="Calibri" panose="020F0502020204030204" pitchFamily="34" charset="0"/>
              <a:ea typeface="Yu Mincho" panose="02020400000000000000" pitchFamily="18" charset="-128"/>
              <a:cs typeface="Arial" panose="020B0604020202020204" pitchFamily="34" charset="0"/>
            </a:endParaRPr>
          </a:p>
        </p:txBody>
      </p:sp>
      <p:pic>
        <p:nvPicPr>
          <p:cNvPr id="4" name="Imagen 3" descr="Un dibujo de un par de personas  Descripción generada automáticamente con confianza baja">
            <a:extLst>
              <a:ext uri="{FF2B5EF4-FFF2-40B4-BE49-F238E27FC236}">
                <a16:creationId xmlns:a16="http://schemas.microsoft.com/office/drawing/2014/main" id="{455E2AE9-A4C3-4867-BC71-C8BBF683BA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730095" y="2252523"/>
            <a:ext cx="3851764" cy="2166617"/>
          </a:xfrm>
          <a:prstGeom prst="rect">
            <a:avLst/>
          </a:prstGeom>
        </p:spPr>
      </p:pic>
    </p:spTree>
    <p:extLst>
      <p:ext uri="{BB962C8B-B14F-4D97-AF65-F5344CB8AC3E}">
        <p14:creationId xmlns:p14="http://schemas.microsoft.com/office/powerpoint/2010/main" val="3880825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t>Riassumendo</a:t>
            </a:r>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1940300"/>
            <a:ext cx="4363067" cy="2742444"/>
          </a:xfrm>
        </p:spPr>
        <p:txBody>
          <a:bodyPr/>
          <a:lstStyle/>
          <a:p>
            <a:pP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err="1"/>
              <a:t>Comprendere</a:t>
            </a:r>
            <a:r>
              <a:rPr dirty="0"/>
              <a:t> la sicurezza </a:t>
            </a:r>
            <a:r>
              <a:rPr dirty="0" err="1"/>
              <a:t>informatica</a:t>
            </a:r>
            <a:r>
              <a:rPr dirty="0"/>
              <a:t> e </a:t>
            </a:r>
            <a:r>
              <a:rPr dirty="0" err="1"/>
              <a:t>l'importanza</a:t>
            </a:r>
            <a:r>
              <a:rPr dirty="0"/>
              <a:t> </a:t>
            </a:r>
            <a:r>
              <a:rPr dirty="0" err="1"/>
              <a:t>delle</a:t>
            </a:r>
            <a:r>
              <a:rPr dirty="0"/>
              <a:t> </a:t>
            </a:r>
            <a:r>
              <a:rPr b="1" dirty="0" err="1"/>
              <a:t>politiche</a:t>
            </a:r>
            <a:r>
              <a:rPr b="1" dirty="0"/>
              <a:t> di sicurezza </a:t>
            </a:r>
            <a:r>
              <a:rPr dirty="0"/>
              <a:t>è </a:t>
            </a:r>
            <a:r>
              <a:rPr dirty="0" err="1"/>
              <a:t>fondamentale</a:t>
            </a:r>
            <a:r>
              <a:rPr dirty="0"/>
              <a:t> per le MPMI per </a:t>
            </a:r>
            <a:r>
              <a:rPr dirty="0" err="1"/>
              <a:t>proteggere</a:t>
            </a:r>
            <a:r>
              <a:rPr dirty="0"/>
              <a:t> </a:t>
            </a:r>
            <a:r>
              <a:rPr dirty="0" err="1"/>
              <a:t>i</a:t>
            </a:r>
            <a:r>
              <a:rPr dirty="0"/>
              <a:t> </a:t>
            </a:r>
            <a:r>
              <a:rPr dirty="0" err="1"/>
              <a:t>propri</a:t>
            </a:r>
            <a:r>
              <a:rPr dirty="0"/>
              <a:t> </a:t>
            </a:r>
            <a:r>
              <a:rPr dirty="0" err="1"/>
              <a:t>dati</a:t>
            </a:r>
            <a:r>
              <a:rPr dirty="0"/>
              <a:t>, </a:t>
            </a:r>
            <a:r>
              <a:rPr dirty="0" err="1"/>
              <a:t>mantenere</a:t>
            </a:r>
            <a:r>
              <a:rPr dirty="0"/>
              <a:t> la </a:t>
            </a:r>
            <a:r>
              <a:rPr dirty="0" err="1"/>
              <a:t>continuità</a:t>
            </a:r>
            <a:r>
              <a:rPr dirty="0"/>
              <a:t> </a:t>
            </a:r>
            <a:r>
              <a:rPr dirty="0" err="1"/>
              <a:t>operativa</a:t>
            </a:r>
            <a:r>
              <a:rPr dirty="0"/>
              <a:t>, </a:t>
            </a:r>
            <a:r>
              <a:rPr dirty="0" err="1"/>
              <a:t>rispettare</a:t>
            </a:r>
            <a:r>
              <a:rPr dirty="0"/>
              <a:t> le normative e </a:t>
            </a:r>
            <a:r>
              <a:rPr dirty="0" err="1"/>
              <a:t>costruire</a:t>
            </a:r>
            <a:r>
              <a:rPr dirty="0"/>
              <a:t> </a:t>
            </a:r>
            <a:r>
              <a:rPr dirty="0" err="1"/>
              <a:t>fiducia</a:t>
            </a:r>
            <a:r>
              <a:rPr dirty="0"/>
              <a:t> </a:t>
            </a:r>
            <a:r>
              <a:rPr dirty="0" err="1"/>
              <a:t>nei</a:t>
            </a:r>
            <a:r>
              <a:rPr dirty="0"/>
              <a:t> </a:t>
            </a:r>
            <a:r>
              <a:rPr dirty="0" err="1"/>
              <a:t>confronti</a:t>
            </a:r>
            <a:r>
              <a:rPr dirty="0"/>
              <a:t> di </a:t>
            </a:r>
            <a:r>
              <a:rPr dirty="0" err="1"/>
              <a:t>clienti</a:t>
            </a:r>
            <a:r>
              <a:rPr dirty="0"/>
              <a:t> e stakeholder.</a:t>
            </a:r>
          </a:p>
        </p:txBody>
      </p:sp>
      <p:pic>
        <p:nvPicPr>
          <p:cNvPr id="4" name="Imagen 3" descr="Una caricatura de una persona  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36948" y="2310174"/>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15472" y="4115522"/>
            <a:ext cx="3434702" cy="155439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1800">
                <a:effectLst/>
                <a:latin typeface="Calibri" panose="020F0502020204030204" pitchFamily="34" charset="0"/>
                <a:ea typeface="Yu Mincho" panose="02020400000000000000" pitchFamily="18" charset="-128"/>
                <a:cs typeface="Arial" panose="020B0604020202020204" pitchFamily="34" charset="0"/>
              </a:defRPr>
            </a:pPr>
            <a:r>
              <a:rPr b="1" dirty="0"/>
              <a:t>La </a:t>
            </a:r>
            <a:r>
              <a:rPr b="1" dirty="0" err="1"/>
              <a:t>valutazione</a:t>
            </a:r>
            <a:r>
              <a:rPr b="1" dirty="0"/>
              <a:t> </a:t>
            </a:r>
            <a:r>
              <a:rPr b="1" dirty="0" err="1"/>
              <a:t>delle</a:t>
            </a:r>
            <a:r>
              <a:rPr b="1" dirty="0"/>
              <a:t> </a:t>
            </a:r>
            <a:r>
              <a:rPr b="1" dirty="0" err="1"/>
              <a:t>vulnerabilità</a:t>
            </a:r>
            <a:r>
              <a:rPr b="1" dirty="0"/>
              <a:t> in </a:t>
            </a:r>
            <a:r>
              <a:rPr b="1" dirty="0" err="1"/>
              <a:t>materia</a:t>
            </a:r>
            <a:r>
              <a:rPr b="1" dirty="0"/>
              <a:t> di </a:t>
            </a:r>
            <a:r>
              <a:rPr lang="it-IT" b="1" dirty="0"/>
              <a:t>sicurezza informatica </a:t>
            </a:r>
            <a:r>
              <a:rPr dirty="0"/>
              <a:t>è </a:t>
            </a:r>
            <a:r>
              <a:rPr dirty="0" err="1"/>
              <a:t>essenziale</a:t>
            </a:r>
            <a:r>
              <a:rPr dirty="0"/>
              <a:t> per le MPMI per </a:t>
            </a:r>
            <a:r>
              <a:rPr dirty="0" err="1"/>
              <a:t>individuare</a:t>
            </a:r>
            <a:r>
              <a:rPr dirty="0"/>
              <a:t> </a:t>
            </a:r>
            <a:r>
              <a:rPr dirty="0" err="1"/>
              <a:t>potenziali</a:t>
            </a:r>
            <a:r>
              <a:rPr dirty="0"/>
              <a:t> </a:t>
            </a:r>
            <a:r>
              <a:rPr dirty="0" err="1"/>
              <a:t>punti</a:t>
            </a:r>
            <a:r>
              <a:rPr dirty="0"/>
              <a:t> </a:t>
            </a:r>
            <a:r>
              <a:rPr dirty="0" err="1"/>
              <a:t>deboli</a:t>
            </a:r>
            <a:r>
              <a:rPr dirty="0"/>
              <a:t> </a:t>
            </a:r>
            <a:r>
              <a:rPr dirty="0" err="1"/>
              <a:t>nei</a:t>
            </a:r>
            <a:r>
              <a:rPr dirty="0"/>
              <a:t> </a:t>
            </a:r>
            <a:r>
              <a:rPr dirty="0" err="1"/>
              <a:t>loro</a:t>
            </a:r>
            <a:r>
              <a:rPr dirty="0"/>
              <a:t> </a:t>
            </a:r>
            <a:r>
              <a:rPr dirty="0" err="1"/>
              <a:t>sistemi</a:t>
            </a:r>
            <a:r>
              <a:rPr dirty="0"/>
              <a:t>, </a:t>
            </a:r>
            <a:r>
              <a:rPr dirty="0" err="1"/>
              <a:t>infrastrutture</a:t>
            </a:r>
            <a:r>
              <a:rPr dirty="0"/>
              <a:t> TIC, </a:t>
            </a:r>
            <a:r>
              <a:rPr dirty="0" err="1"/>
              <a:t>reti</a:t>
            </a:r>
            <a:r>
              <a:rPr dirty="0"/>
              <a:t> e </a:t>
            </a:r>
            <a:r>
              <a:rPr dirty="0" err="1"/>
              <a:t>pratiche</a:t>
            </a:r>
            <a:r>
              <a:rPr dirty="0"/>
              <a:t>.</a:t>
            </a:r>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34766" y="1976626"/>
            <a:ext cx="3635314" cy="180567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1800">
                <a:effectLst/>
                <a:latin typeface="Calibri" panose="020F0502020204030204" pitchFamily="34" charset="0"/>
                <a:ea typeface="Yu Mincho" panose="02020400000000000000" pitchFamily="18" charset="-128"/>
                <a:cs typeface="Arial" panose="020B0604020202020204" pitchFamily="34" charset="0"/>
              </a:defRPr>
            </a:pPr>
            <a:r>
              <a:rPr b="1" dirty="0"/>
              <a:t>Le </a:t>
            </a:r>
            <a:r>
              <a:rPr b="1" dirty="0" err="1"/>
              <a:t>pratiche</a:t>
            </a:r>
            <a:r>
              <a:rPr b="1" dirty="0"/>
              <a:t> </a:t>
            </a:r>
            <a:r>
              <a:rPr b="1" dirty="0" err="1"/>
              <a:t>proattive</a:t>
            </a:r>
            <a:r>
              <a:rPr b="1" dirty="0"/>
              <a:t> di sicurezza </a:t>
            </a:r>
            <a:r>
              <a:rPr b="1" dirty="0" err="1"/>
              <a:t>informatica</a:t>
            </a:r>
            <a:r>
              <a:rPr b="1" dirty="0"/>
              <a:t> </a:t>
            </a:r>
            <a:r>
              <a:rPr b="1" dirty="0" err="1"/>
              <a:t>possono</a:t>
            </a:r>
            <a:r>
              <a:rPr b="1" dirty="0"/>
              <a:t> </a:t>
            </a:r>
            <a:r>
              <a:rPr b="1" dirty="0" err="1"/>
              <a:t>ridurre</a:t>
            </a:r>
            <a:r>
              <a:rPr b="1" dirty="0"/>
              <a:t> </a:t>
            </a:r>
            <a:r>
              <a:rPr b="1" dirty="0" err="1"/>
              <a:t>significativamente</a:t>
            </a:r>
            <a:r>
              <a:rPr b="1" dirty="0"/>
              <a:t> </a:t>
            </a:r>
            <a:r>
              <a:rPr b="1" dirty="0" err="1"/>
              <a:t>il</a:t>
            </a:r>
            <a:r>
              <a:rPr b="1" dirty="0"/>
              <a:t> </a:t>
            </a:r>
            <a:r>
              <a:rPr b="1" dirty="0" err="1"/>
              <a:t>rischio</a:t>
            </a:r>
            <a:r>
              <a:rPr b="1" dirty="0"/>
              <a:t> </a:t>
            </a:r>
            <a:r>
              <a:rPr dirty="0"/>
              <a:t>di </a:t>
            </a:r>
            <a:r>
              <a:rPr dirty="0" err="1"/>
              <a:t>cadere</a:t>
            </a:r>
            <a:r>
              <a:rPr dirty="0"/>
              <a:t> </a:t>
            </a:r>
            <a:r>
              <a:rPr dirty="0" err="1"/>
              <a:t>vittima</a:t>
            </a:r>
            <a:r>
              <a:rPr dirty="0"/>
              <a:t> di </a:t>
            </a:r>
            <a:r>
              <a:rPr dirty="0" err="1"/>
              <a:t>attacchi</a:t>
            </a:r>
            <a:r>
              <a:rPr dirty="0"/>
              <a:t> </a:t>
            </a:r>
            <a:r>
              <a:rPr dirty="0" err="1"/>
              <a:t>informatici</a:t>
            </a:r>
            <a:r>
              <a:rPr dirty="0"/>
              <a:t> e </a:t>
            </a:r>
            <a:r>
              <a:rPr dirty="0" err="1"/>
              <a:t>proteggere</a:t>
            </a:r>
            <a:r>
              <a:rPr dirty="0"/>
              <a:t> le </a:t>
            </a:r>
            <a:r>
              <a:rPr dirty="0" err="1"/>
              <a:t>preziose</a:t>
            </a:r>
            <a:r>
              <a:rPr dirty="0"/>
              <a:t> </a:t>
            </a:r>
            <a:r>
              <a:rPr dirty="0" err="1"/>
              <a:t>risorse</a:t>
            </a:r>
            <a:r>
              <a:rPr dirty="0"/>
              <a:t> e la </a:t>
            </a:r>
            <a:r>
              <a:rPr dirty="0" err="1"/>
              <a:t>reputazione</a:t>
            </a:r>
            <a:r>
              <a:rPr dirty="0"/>
              <a:t> </a:t>
            </a:r>
            <a:r>
              <a:rPr dirty="0" err="1"/>
              <a:t>dell'organizzazione</a:t>
            </a:r>
            <a:r>
              <a:rPr dirty="0"/>
              <a:t>.</a:t>
            </a:r>
            <a:r>
              <a:rPr b="1" dirty="0"/>
              <a:t> </a:t>
            </a:r>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3678299"/>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1800">
                <a:effectLst/>
                <a:latin typeface="Calibri" panose="020F0502020204030204" pitchFamily="34" charset="0"/>
                <a:ea typeface="Yu Mincho" panose="02020400000000000000" pitchFamily="18" charset="-128"/>
                <a:cs typeface="Arial" panose="020B0604020202020204" pitchFamily="34" charset="0"/>
              </a:defRPr>
            </a:pPr>
            <a:r>
              <a:rPr b="1"/>
              <a:t>La sicurezza informatica è un processo in corso</a:t>
            </a:r>
            <a:r>
              <a:t>. Valutazioni periodiche, monitoraggio continuo e azioni rapide per affrontare le vulnerabilità sono essenziali per proteggere l'MSME dalle minacce informatiche in evoluzione.</a:t>
            </a:r>
            <a:endParaRPr sz="1800">
              <a:effectLst/>
              <a:latin typeface="Calibri" panose="020F0502020204030204" pitchFamily="34" charset="0"/>
              <a:ea typeface="Yu Mincho" panose="02020400000000000000" pitchFamily="18" charset="-128"/>
              <a:cs typeface="Arial" panose="020B0604020202020204" pitchFamily="34" charset="0"/>
            </a:endParaRPr>
          </a:p>
          <a:p>
            <a:endParaRPr sz="1800">
              <a:effectLst/>
              <a:latin typeface="Calibri" panose="020F0502020204030204" pitchFamily="34" charset="0"/>
              <a:ea typeface="Yu Mincho" panose="02020400000000000000" pitchFamily="18" charset="-128"/>
              <a:cs typeface="Arial" panose="020B0604020202020204" pitchFamily="34" charset="0"/>
            </a:endParaRPr>
          </a:p>
        </p:txBody>
      </p:sp>
      <p:sp>
        <p:nvSpPr>
          <p:cNvPr id="8" name="Elipse 7">
            <a:extLst>
              <a:ext uri="{FF2B5EF4-FFF2-40B4-BE49-F238E27FC236}">
                <a16:creationId xmlns:a16="http://schemas.microsoft.com/office/drawing/2014/main" id="{98E1B727-F364-C2FC-A753-B50B592C07E9}"/>
              </a:ext>
            </a:extLst>
          </p:cNvPr>
          <p:cNvSpPr/>
          <p:nvPr/>
        </p:nvSpPr>
        <p:spPr>
          <a:xfrm>
            <a:off x="8285825"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Elipse 8">
            <a:extLst>
              <a:ext uri="{FF2B5EF4-FFF2-40B4-BE49-F238E27FC236}">
                <a16:creationId xmlns:a16="http://schemas.microsoft.com/office/drawing/2014/main" id="{8049F7EE-DBBF-A0C9-C222-E59F2F8F0EB8}"/>
              </a:ext>
            </a:extLst>
          </p:cNvPr>
          <p:cNvSpPr/>
          <p:nvPr/>
        </p:nvSpPr>
        <p:spPr>
          <a:xfrm>
            <a:off x="8285825" y="378229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Elipse 9">
            <a:extLst>
              <a:ext uri="{FF2B5EF4-FFF2-40B4-BE49-F238E27FC236}">
                <a16:creationId xmlns:a16="http://schemas.microsoft.com/office/drawing/2014/main" id="{8B35DE25-C061-6DC0-92FA-90678A44F6B4}"/>
              </a:ext>
            </a:extLst>
          </p:cNvPr>
          <p:cNvSpPr/>
          <p:nvPr/>
        </p:nvSpPr>
        <p:spPr>
          <a:xfrm>
            <a:off x="471472"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Elipse 10">
            <a:extLst>
              <a:ext uri="{FF2B5EF4-FFF2-40B4-BE49-F238E27FC236}">
                <a16:creationId xmlns:a16="http://schemas.microsoft.com/office/drawing/2014/main" id="{18189AD6-3EDB-2E11-1334-40973D3C4D68}"/>
              </a:ext>
            </a:extLst>
          </p:cNvPr>
          <p:cNvSpPr/>
          <p:nvPr/>
        </p:nvSpPr>
        <p:spPr>
          <a:xfrm>
            <a:off x="471472" y="4203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Tree>
    <p:extLst>
      <p:ext uri="{BB962C8B-B14F-4D97-AF65-F5344CB8AC3E}">
        <p14:creationId xmlns:p14="http://schemas.microsoft.com/office/powerpoint/2010/main" val="3414295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t>Grazie!</a:t>
            </a:r>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t>Continua a imparare su </a:t>
            </a:r>
            <a:r>
              <a:rPr>
                <a:hlinkClick r:id="rId2"/>
              </a:rPr>
              <a:t>www.digital-dream-lab.eu</a:t>
            </a:r>
            <a:r>
              <a:t> </a:t>
            </a:r>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Imagen que contiene lego, juguete, computadora  Descripción generada automáticamente">
            <a:extLst>
              <a:ext uri="{FF2B5EF4-FFF2-40B4-BE49-F238E27FC236}">
                <a16:creationId xmlns:a16="http://schemas.microsoft.com/office/drawing/2014/main" id="{6D89A468-CA9E-4780-8722-72634E7D643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00535" y="2945103"/>
            <a:ext cx="3242351" cy="2472836"/>
          </a:xfrm>
          <a:prstGeom prst="rect">
            <a:avLst/>
          </a:prstGeom>
        </p:spPr>
      </p:pic>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dirty="0" err="1"/>
              <a:t>Obiettivi</a:t>
            </a:r>
            <a:r>
              <a:rPr dirty="0"/>
              <a:t> </a:t>
            </a:r>
            <a:r>
              <a:rPr lang="it-IT" dirty="0"/>
              <a:t>formativi</a:t>
            </a:r>
            <a:endParaRPr dirty="0"/>
          </a:p>
        </p:txBody>
      </p:sp>
      <p:sp>
        <p:nvSpPr>
          <p:cNvPr id="7" name="Elipse 6">
            <a:extLst>
              <a:ext uri="{FF2B5EF4-FFF2-40B4-BE49-F238E27FC236}">
                <a16:creationId xmlns:a16="http://schemas.microsoft.com/office/drawing/2014/main" id="{33CF9DAE-63E6-3E82-DDA9-80AE1EB99CFD}"/>
              </a:ext>
            </a:extLst>
          </p:cNvPr>
          <p:cNvSpPr/>
          <p:nvPr/>
        </p:nvSpPr>
        <p:spPr>
          <a:xfrm>
            <a:off x="959744" y="2693103"/>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Marcador de contenido 2">
            <a:extLst>
              <a:ext uri="{FF2B5EF4-FFF2-40B4-BE49-F238E27FC236}">
                <a16:creationId xmlns:a16="http://schemas.microsoft.com/office/drawing/2014/main" id="{2B0BC503-628F-6F13-E7F4-CB2CEDAE7A52}"/>
              </a:ext>
            </a:extLst>
          </p:cNvPr>
          <p:cNvSpPr txBox="1">
            <a:spLocks/>
          </p:cNvSpPr>
          <p:nvPr/>
        </p:nvSpPr>
        <p:spPr>
          <a:xfrm>
            <a:off x="1430262" y="2584020"/>
            <a:ext cx="812906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defRPr sz="2200">
                <a:effectLst/>
                <a:latin typeface="Calibri" panose="020F0502020204030204" pitchFamily="34" charset="0"/>
                <a:ea typeface="Yu Mincho" panose="02020400000000000000" pitchFamily="18" charset="-128"/>
                <a:cs typeface="Arial" panose="020B0604020202020204" pitchFamily="34" charset="0"/>
              </a:defRPr>
            </a:pPr>
            <a:r>
              <a:rPr dirty="0" err="1"/>
              <a:t>Acquisire</a:t>
            </a:r>
            <a:r>
              <a:rPr dirty="0"/>
              <a:t> </a:t>
            </a:r>
            <a:r>
              <a:rPr dirty="0" err="1"/>
              <a:t>una</a:t>
            </a:r>
            <a:r>
              <a:rPr dirty="0"/>
              <a:t> </a:t>
            </a:r>
            <a:r>
              <a:rPr dirty="0" err="1"/>
              <a:t>comprensione</a:t>
            </a:r>
            <a:r>
              <a:rPr dirty="0"/>
              <a:t> </a:t>
            </a:r>
            <a:r>
              <a:rPr dirty="0" err="1"/>
              <a:t>completa</a:t>
            </a:r>
            <a:r>
              <a:rPr dirty="0"/>
              <a:t> </a:t>
            </a:r>
            <a:r>
              <a:rPr dirty="0" err="1"/>
              <a:t>delle</a:t>
            </a:r>
            <a:r>
              <a:rPr dirty="0"/>
              <a:t> </a:t>
            </a:r>
            <a:r>
              <a:rPr dirty="0" err="1"/>
              <a:t>minacce</a:t>
            </a:r>
            <a:r>
              <a:rPr dirty="0"/>
              <a:t> </a:t>
            </a:r>
            <a:r>
              <a:rPr dirty="0" err="1"/>
              <a:t>alla</a:t>
            </a:r>
            <a:r>
              <a:rPr dirty="0"/>
              <a:t> </a:t>
            </a:r>
            <a:r>
              <a:rPr lang="it-IT" dirty="0"/>
              <a:t>sicurezza informatica</a:t>
            </a:r>
            <a:r>
              <a:rPr dirty="0"/>
              <a:t> e </a:t>
            </a:r>
            <a:r>
              <a:rPr dirty="0" err="1"/>
              <a:t>delle</a:t>
            </a:r>
            <a:r>
              <a:rPr dirty="0"/>
              <a:t> </a:t>
            </a:r>
            <a:r>
              <a:rPr dirty="0" err="1"/>
              <a:t>misure</a:t>
            </a:r>
            <a:r>
              <a:rPr dirty="0"/>
              <a:t> </a:t>
            </a:r>
            <a:r>
              <a:rPr dirty="0" err="1"/>
              <a:t>necessarie</a:t>
            </a:r>
            <a:r>
              <a:rPr dirty="0"/>
              <a:t> per </a:t>
            </a:r>
            <a:r>
              <a:rPr dirty="0" err="1"/>
              <a:t>proteggere</a:t>
            </a:r>
            <a:r>
              <a:rPr dirty="0"/>
              <a:t> le </a:t>
            </a:r>
            <a:r>
              <a:rPr dirty="0" err="1"/>
              <a:t>loro</a:t>
            </a:r>
            <a:r>
              <a:rPr dirty="0"/>
              <a:t> MPMI.</a:t>
            </a:r>
            <a:endParaRPr sz="22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9" name="Elipse 8">
            <a:extLst>
              <a:ext uri="{FF2B5EF4-FFF2-40B4-BE49-F238E27FC236}">
                <a16:creationId xmlns:a16="http://schemas.microsoft.com/office/drawing/2014/main" id="{298A63E7-61C2-567A-3D61-677CE3B2EF67}"/>
              </a:ext>
            </a:extLst>
          </p:cNvPr>
          <p:cNvSpPr/>
          <p:nvPr/>
        </p:nvSpPr>
        <p:spPr>
          <a:xfrm>
            <a:off x="959744" y="3844542"/>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Elipse 10">
            <a:extLst>
              <a:ext uri="{FF2B5EF4-FFF2-40B4-BE49-F238E27FC236}">
                <a16:creationId xmlns:a16="http://schemas.microsoft.com/office/drawing/2014/main" id="{31926F06-E8AC-6E61-91CD-5B39297774BE}"/>
              </a:ext>
            </a:extLst>
          </p:cNvPr>
          <p:cNvSpPr/>
          <p:nvPr/>
        </p:nvSpPr>
        <p:spPr>
          <a:xfrm>
            <a:off x="959744" y="499598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 name="Marcador de contenido 2">
            <a:extLst>
              <a:ext uri="{FF2B5EF4-FFF2-40B4-BE49-F238E27FC236}">
                <a16:creationId xmlns:a16="http://schemas.microsoft.com/office/drawing/2014/main" id="{C9B2A65A-19EF-67E6-701F-2EB732F56F9B}"/>
              </a:ext>
            </a:extLst>
          </p:cNvPr>
          <p:cNvSpPr txBox="1">
            <a:spLocks/>
          </p:cNvSpPr>
          <p:nvPr/>
        </p:nvSpPr>
        <p:spPr>
          <a:xfrm>
            <a:off x="1430262" y="3759187"/>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defRPr sz="2200">
                <a:effectLst/>
                <a:latin typeface="Calibri" panose="020F0502020204030204" pitchFamily="34" charset="0"/>
                <a:ea typeface="Yu Mincho" panose="02020400000000000000" pitchFamily="18" charset="-128"/>
                <a:cs typeface="Arial" panose="020B0604020202020204" pitchFamily="34" charset="0"/>
              </a:defRPr>
            </a:pPr>
            <a:r>
              <a:t>Essere dotati delle conoscenze e delle competenze necessarie per creare un'infrastruttura informatica sicura.</a:t>
            </a:r>
            <a:endParaRPr sz="220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Marcador de contenido 2">
            <a:extLst>
              <a:ext uri="{FF2B5EF4-FFF2-40B4-BE49-F238E27FC236}">
                <a16:creationId xmlns:a16="http://schemas.microsoft.com/office/drawing/2014/main" id="{6A923DFD-7A32-AE1C-145F-D514D4B929BE}"/>
              </a:ext>
            </a:extLst>
          </p:cNvPr>
          <p:cNvSpPr txBox="1">
            <a:spLocks/>
          </p:cNvSpPr>
          <p:nvPr/>
        </p:nvSpPr>
        <p:spPr>
          <a:xfrm>
            <a:off x="1430262" y="4913534"/>
            <a:ext cx="7442805"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defRPr sz="2200">
                <a:effectLst/>
                <a:latin typeface="Calibri" panose="020F0502020204030204" pitchFamily="34" charset="0"/>
                <a:ea typeface="Yu Mincho" panose="02020400000000000000" pitchFamily="18" charset="-128"/>
                <a:cs typeface="Arial" panose="020B0604020202020204" pitchFamily="34" charset="0"/>
              </a:defRPr>
            </a:pPr>
            <a:r>
              <a:rPr dirty="0" err="1"/>
              <a:t>Essere</a:t>
            </a:r>
            <a:r>
              <a:rPr dirty="0"/>
              <a:t> in </a:t>
            </a:r>
            <a:r>
              <a:rPr dirty="0" err="1"/>
              <a:t>grado</a:t>
            </a:r>
            <a:r>
              <a:rPr dirty="0"/>
              <a:t> di </a:t>
            </a:r>
            <a:r>
              <a:rPr dirty="0" err="1"/>
              <a:t>gestire</a:t>
            </a:r>
            <a:r>
              <a:rPr dirty="0"/>
              <a:t> la sicurezza </a:t>
            </a:r>
            <a:r>
              <a:rPr dirty="0" err="1"/>
              <a:t>delle</a:t>
            </a:r>
            <a:r>
              <a:rPr dirty="0"/>
              <a:t> </a:t>
            </a:r>
            <a:r>
              <a:rPr dirty="0" err="1"/>
              <a:t>informazioni</a:t>
            </a:r>
            <a:r>
              <a:rPr dirty="0"/>
              <a:t> e </a:t>
            </a:r>
            <a:r>
              <a:rPr dirty="0" err="1"/>
              <a:t>rispondere</a:t>
            </a:r>
            <a:r>
              <a:rPr dirty="0"/>
              <a:t> </a:t>
            </a:r>
            <a:r>
              <a:rPr dirty="0" err="1"/>
              <a:t>efficacemente</a:t>
            </a:r>
            <a:r>
              <a:rPr dirty="0"/>
              <a:t> </a:t>
            </a:r>
            <a:r>
              <a:rPr dirty="0" err="1"/>
              <a:t>agli</a:t>
            </a:r>
            <a:r>
              <a:rPr dirty="0"/>
              <a:t> </a:t>
            </a:r>
            <a:r>
              <a:rPr dirty="0" err="1"/>
              <a:t>incidenti</a:t>
            </a:r>
            <a:r>
              <a:rPr dirty="0"/>
              <a:t> di </a:t>
            </a:r>
            <a:r>
              <a:rPr lang="it-IT" dirty="0"/>
              <a:t>sicurezza informatica</a:t>
            </a:r>
            <a:r>
              <a:rPr dirty="0"/>
              <a:t>.</a:t>
            </a:r>
            <a:endParaRPr sz="2200" dirty="0">
              <a:effectLst/>
              <a:latin typeface="Calibri" panose="020F0502020204030204" pitchFamily="34" charset="0"/>
              <a:ea typeface="Yu Mincho" panose="02020400000000000000" pitchFamily="18" charset="-128"/>
              <a:cs typeface="Arial" panose="020B0604020202020204" pitchFamily="34" charset="0"/>
            </a:endParaRPr>
          </a:p>
          <a:p>
            <a:endParaRPr sz="2400" dirty="0"/>
          </a:p>
        </p:txBody>
      </p:sp>
      <p:sp>
        <p:nvSpPr>
          <p:cNvPr id="5" name="Marcador de contenido 2">
            <a:extLst>
              <a:ext uri="{FF2B5EF4-FFF2-40B4-BE49-F238E27FC236}">
                <a16:creationId xmlns:a16="http://schemas.microsoft.com/office/drawing/2014/main" id="{7B0760E7-28BF-639B-6B40-912B84F8FA40}"/>
              </a:ext>
            </a:extLst>
          </p:cNvPr>
          <p:cNvSpPr txBox="1">
            <a:spLocks/>
          </p:cNvSpPr>
          <p:nvPr/>
        </p:nvSpPr>
        <p:spPr>
          <a:xfrm>
            <a:off x="471472" y="1695105"/>
            <a:ext cx="7170273" cy="48267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t>Alla fine di questo modulo, sarai in grado di:</a:t>
            </a:r>
          </a:p>
        </p:txBody>
      </p:sp>
    </p:spTree>
    <p:extLst>
      <p:ext uri="{BB962C8B-B14F-4D97-AF65-F5344CB8AC3E}">
        <p14:creationId xmlns:p14="http://schemas.microsoft.com/office/powerpoint/2010/main" val="187710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  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368834" y="-114085"/>
            <a:ext cx="9362995" cy="1279577"/>
          </a:xfrm>
        </p:spPr>
        <p:txBody>
          <a:bodyPr/>
          <a:lstStyle/>
          <a:p>
            <a:pPr marL="342900" indent="-342900">
              <a:buAutoNum type="arabicPeriod"/>
              <a:defRPr sz="2800">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1.1 </a:t>
            </a:r>
            <a:r>
              <a:rPr dirty="0" err="1">
                <a:effectLst/>
                <a:latin typeface="Calibri" panose="020F0502020204030204" pitchFamily="34" charset="0"/>
                <a:ea typeface="Yu Mincho" panose="02020400000000000000" pitchFamily="18" charset="-128"/>
                <a:cs typeface="Arial" panose="020B0604020202020204" pitchFamily="34" charset="0"/>
              </a:rPr>
              <a:t>Comprensione</a:t>
            </a:r>
            <a:r>
              <a:rPr dirty="0">
                <a:effectLst/>
                <a:latin typeface="Calibri" panose="020F0502020204030204" pitchFamily="34" charset="0"/>
                <a:ea typeface="Yu Mincho" panose="02020400000000000000" pitchFamily="18" charset="-128"/>
                <a:cs typeface="Arial" panose="020B0604020202020204" pitchFamily="34" charset="0"/>
              </a:rPr>
              <a:t> </a:t>
            </a:r>
            <a:r>
              <a:rPr dirty="0" err="1">
                <a:effectLst/>
                <a:latin typeface="Calibri" panose="020F0502020204030204" pitchFamily="34" charset="0"/>
                <a:ea typeface="Yu Mincho" panose="02020400000000000000" pitchFamily="18" charset="-128"/>
                <a:cs typeface="Arial" panose="020B0604020202020204" pitchFamily="34" charset="0"/>
              </a:rPr>
              <a:t>della</a:t>
            </a:r>
            <a:r>
              <a:rPr dirty="0">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effectLst/>
                <a:latin typeface="Calibri" panose="020F0502020204030204" pitchFamily="34" charset="0"/>
                <a:ea typeface="Yu Mincho" panose="02020400000000000000" pitchFamily="18" charset="-128"/>
                <a:cs typeface="Arial" panose="020B0604020202020204" pitchFamily="34" charset="0"/>
              </a:rPr>
              <a:t>: </a:t>
            </a:r>
            <a:r>
              <a:rPr dirty="0" err="1">
                <a:effectLst/>
                <a:latin typeface="Calibri" panose="020F0502020204030204" pitchFamily="34" charset="0"/>
                <a:ea typeface="Yu Mincho" panose="02020400000000000000" pitchFamily="18" charset="-128"/>
                <a:cs typeface="Arial" panose="020B0604020202020204" pitchFamily="34" charset="0"/>
              </a:rPr>
              <a:t>definizione</a:t>
            </a:r>
            <a:r>
              <a:rPr dirty="0">
                <a:effectLst/>
                <a:latin typeface="Calibri" panose="020F0502020204030204" pitchFamily="34" charset="0"/>
                <a:ea typeface="Yu Mincho" panose="02020400000000000000" pitchFamily="18" charset="-128"/>
                <a:cs typeface="Arial" panose="020B0604020202020204" pitchFamily="34" charset="0"/>
              </a:rPr>
              <a:t> e </a:t>
            </a:r>
            <a:r>
              <a:rPr dirty="0" err="1">
                <a:effectLst/>
                <a:latin typeface="Calibri" panose="020F0502020204030204" pitchFamily="34" charset="0"/>
                <a:ea typeface="Yu Mincho" panose="02020400000000000000" pitchFamily="18" charset="-128"/>
                <a:cs typeface="Arial" panose="020B0604020202020204" pitchFamily="34" charset="0"/>
              </a:rPr>
              <a:t>importanza</a:t>
            </a:r>
            <a:r>
              <a:rPr dirty="0">
                <a:effectLst/>
                <a:latin typeface="Calibri" panose="020F0502020204030204" pitchFamily="34" charset="0"/>
                <a:ea typeface="Yu Mincho" panose="02020400000000000000" pitchFamily="18" charset="-128"/>
                <a:cs typeface="Arial" panose="020B0604020202020204" pitchFamily="34" charset="0"/>
              </a:rPr>
              <a:t> </a:t>
            </a:r>
            <a:r>
              <a:rPr dirty="0" err="1">
                <a:effectLst/>
                <a:latin typeface="Calibri" panose="020F0502020204030204" pitchFamily="34" charset="0"/>
                <a:ea typeface="Yu Mincho" panose="02020400000000000000" pitchFamily="18" charset="-128"/>
                <a:cs typeface="Arial" panose="020B0604020202020204" pitchFamily="34" charset="0"/>
              </a:rPr>
              <a:t>delle</a:t>
            </a:r>
            <a:r>
              <a:rPr dirty="0">
                <a:effectLst/>
                <a:latin typeface="Calibri" panose="020F0502020204030204" pitchFamily="34" charset="0"/>
                <a:ea typeface="Yu Mincho" panose="02020400000000000000" pitchFamily="18" charset="-128"/>
                <a:cs typeface="Arial" panose="020B0604020202020204" pitchFamily="34" charset="0"/>
              </a:rPr>
              <a:t> </a:t>
            </a:r>
            <a:r>
              <a:rPr dirty="0" err="1">
                <a:effectLst/>
                <a:latin typeface="Calibri" panose="020F0502020204030204" pitchFamily="34" charset="0"/>
                <a:ea typeface="Yu Mincho" panose="02020400000000000000" pitchFamily="18" charset="-128"/>
                <a:cs typeface="Arial" panose="020B0604020202020204" pitchFamily="34" charset="0"/>
              </a:rPr>
              <a:t>politiche</a:t>
            </a:r>
            <a:r>
              <a:rPr dirty="0">
                <a:effectLst/>
                <a:latin typeface="Calibri" panose="020F0502020204030204" pitchFamily="34" charset="0"/>
                <a:ea typeface="Yu Mincho" panose="02020400000000000000" pitchFamily="18" charset="-128"/>
                <a:cs typeface="Arial" panose="020B0604020202020204" pitchFamily="34" charset="0"/>
              </a:rPr>
              <a:t> di sicurezza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154230" y="1207897"/>
            <a:ext cx="9577599" cy="4195763"/>
          </a:xfrm>
        </p:spPr>
        <p:txBody>
          <a:bodyPr/>
          <a:lstStyle/>
          <a:p>
            <a:pPr>
              <a:lnSpc>
                <a:spcPct val="107000"/>
              </a:lnSpc>
              <a:spcAft>
                <a:spcPts val="800"/>
              </a:spcAft>
              <a:defRPr sz="1800">
                <a:effectLst/>
                <a:latin typeface="Calibri" panose="020F0502020204030204" pitchFamily="34" charset="0"/>
                <a:ea typeface="Yu Mincho" panose="02020400000000000000" pitchFamily="18" charset="-128"/>
                <a:cs typeface="Arial" panose="020B0604020202020204" pitchFamily="34" charset="0"/>
              </a:defRPr>
            </a:pPr>
            <a:r>
              <a:rPr dirty="0" err="1"/>
              <a:t>Una</a:t>
            </a:r>
            <a:r>
              <a:rPr dirty="0"/>
              <a:t> </a:t>
            </a:r>
            <a:r>
              <a:rPr b="1" dirty="0" err="1"/>
              <a:t>politica</a:t>
            </a:r>
            <a:r>
              <a:rPr b="1" dirty="0"/>
              <a:t> di sicurezza per le micro, </a:t>
            </a:r>
            <a:r>
              <a:rPr b="1" dirty="0" err="1"/>
              <a:t>piccole</a:t>
            </a:r>
            <a:r>
              <a:rPr b="1" dirty="0"/>
              <a:t> e </a:t>
            </a:r>
            <a:r>
              <a:rPr b="1" dirty="0" err="1"/>
              <a:t>medie</a:t>
            </a:r>
            <a:r>
              <a:rPr b="1" dirty="0"/>
              <a:t> </a:t>
            </a:r>
            <a:r>
              <a:rPr b="1" dirty="0" err="1"/>
              <a:t>imprese</a:t>
            </a:r>
            <a:r>
              <a:rPr b="1" dirty="0"/>
              <a:t> (</a:t>
            </a:r>
            <a:r>
              <a:rPr lang="it-IT" b="1" dirty="0"/>
              <a:t>MPMI</a:t>
            </a:r>
            <a:r>
              <a:rPr b="1" dirty="0"/>
              <a:t>) </a:t>
            </a:r>
            <a:r>
              <a:rPr dirty="0"/>
              <a:t>è un </a:t>
            </a:r>
            <a:r>
              <a:rPr dirty="0" err="1"/>
              <a:t>documento</a:t>
            </a:r>
            <a:r>
              <a:rPr dirty="0"/>
              <a:t> </a:t>
            </a:r>
            <a:r>
              <a:rPr dirty="0" err="1"/>
              <a:t>formale</a:t>
            </a:r>
            <a:r>
              <a:rPr dirty="0"/>
              <a:t> </a:t>
            </a:r>
            <a:r>
              <a:rPr dirty="0" err="1"/>
              <a:t>che</a:t>
            </a:r>
            <a:r>
              <a:rPr dirty="0"/>
              <a:t> </a:t>
            </a:r>
            <a:r>
              <a:rPr dirty="0" err="1"/>
              <a:t>delinea</a:t>
            </a:r>
            <a:r>
              <a:rPr dirty="0"/>
              <a:t> </a:t>
            </a:r>
            <a:r>
              <a:rPr dirty="0" err="1"/>
              <a:t>l'approccio</a:t>
            </a:r>
            <a:r>
              <a:rPr dirty="0"/>
              <a:t> </a:t>
            </a:r>
            <a:r>
              <a:rPr dirty="0" err="1"/>
              <a:t>dell'organizzazione</a:t>
            </a:r>
            <a:r>
              <a:rPr dirty="0"/>
              <a:t> </a:t>
            </a:r>
            <a:r>
              <a:rPr dirty="0" err="1"/>
              <a:t>alla</a:t>
            </a:r>
            <a:r>
              <a:rPr dirty="0"/>
              <a:t> sicurezza </a:t>
            </a:r>
            <a:r>
              <a:rPr dirty="0" err="1"/>
              <a:t>delle</a:t>
            </a:r>
            <a:r>
              <a:rPr dirty="0"/>
              <a:t> </a:t>
            </a:r>
            <a:r>
              <a:rPr dirty="0" err="1"/>
              <a:t>informazioni</a:t>
            </a:r>
            <a:r>
              <a:rPr dirty="0"/>
              <a:t>. </a:t>
            </a:r>
            <a:r>
              <a:rPr b="1" dirty="0" err="1"/>
              <a:t>Stabilisce</a:t>
            </a:r>
            <a:r>
              <a:rPr b="1" dirty="0"/>
              <a:t> le </a:t>
            </a:r>
            <a:r>
              <a:rPr b="1" dirty="0" err="1"/>
              <a:t>regole</a:t>
            </a:r>
            <a:r>
              <a:rPr b="1" dirty="0"/>
              <a:t>, le </a:t>
            </a:r>
            <a:r>
              <a:rPr b="1" dirty="0" err="1"/>
              <a:t>linee</a:t>
            </a:r>
            <a:r>
              <a:rPr b="1" dirty="0"/>
              <a:t> </a:t>
            </a:r>
            <a:r>
              <a:rPr b="1" dirty="0" err="1"/>
              <a:t>guida</a:t>
            </a:r>
            <a:r>
              <a:rPr b="1" dirty="0"/>
              <a:t> e le </a:t>
            </a:r>
            <a:r>
              <a:rPr b="1" dirty="0" err="1"/>
              <a:t>responsabilità</a:t>
            </a:r>
            <a:r>
              <a:rPr b="1" dirty="0"/>
              <a:t> </a:t>
            </a:r>
            <a:r>
              <a:rPr dirty="0"/>
              <a:t>per </a:t>
            </a:r>
            <a:r>
              <a:rPr dirty="0" err="1"/>
              <a:t>proteggere</a:t>
            </a:r>
            <a:r>
              <a:rPr dirty="0"/>
              <a:t> le </a:t>
            </a:r>
            <a:r>
              <a:rPr b="1" dirty="0" err="1"/>
              <a:t>risorse</a:t>
            </a:r>
            <a:r>
              <a:rPr b="1" dirty="0"/>
              <a:t>, </a:t>
            </a:r>
            <a:r>
              <a:rPr b="1" dirty="0" err="1"/>
              <a:t>i</a:t>
            </a:r>
            <a:r>
              <a:rPr b="1" dirty="0"/>
              <a:t> </a:t>
            </a:r>
            <a:r>
              <a:rPr b="1" dirty="0" err="1"/>
              <a:t>dati</a:t>
            </a:r>
            <a:r>
              <a:rPr b="1" dirty="0"/>
              <a:t> e </a:t>
            </a:r>
            <a:r>
              <a:rPr b="1" dirty="0" err="1"/>
              <a:t>i</a:t>
            </a:r>
            <a:r>
              <a:rPr b="1" dirty="0"/>
              <a:t> </a:t>
            </a:r>
            <a:r>
              <a:rPr b="1" dirty="0" err="1"/>
              <a:t>sistemi</a:t>
            </a:r>
            <a:r>
              <a:rPr b="1" dirty="0"/>
              <a:t> </a:t>
            </a:r>
            <a:r>
              <a:rPr b="1" dirty="0" err="1"/>
              <a:t>dell'azienda</a:t>
            </a:r>
            <a:r>
              <a:rPr b="1" dirty="0"/>
              <a:t> </a:t>
            </a:r>
            <a:r>
              <a:rPr dirty="0"/>
              <a:t>da </a:t>
            </a:r>
            <a:r>
              <a:rPr dirty="0" err="1"/>
              <a:t>potenziali</a:t>
            </a:r>
            <a:r>
              <a:rPr dirty="0"/>
              <a:t> </a:t>
            </a:r>
            <a:r>
              <a:rPr dirty="0" err="1"/>
              <a:t>minacce</a:t>
            </a:r>
            <a:r>
              <a:rPr dirty="0"/>
              <a:t> e </a:t>
            </a:r>
            <a:r>
              <a:rPr dirty="0" err="1"/>
              <a:t>accessi</a:t>
            </a:r>
            <a:r>
              <a:rPr dirty="0"/>
              <a:t> non </a:t>
            </a:r>
            <a:r>
              <a:rPr dirty="0" err="1"/>
              <a:t>autorizzati</a:t>
            </a:r>
            <a:r>
              <a:rPr dirty="0"/>
              <a:t>. La </a:t>
            </a:r>
            <a:r>
              <a:rPr dirty="0" err="1"/>
              <a:t>politica</a:t>
            </a:r>
            <a:r>
              <a:rPr dirty="0"/>
              <a:t> </a:t>
            </a:r>
            <a:r>
              <a:rPr dirty="0" err="1"/>
              <a:t>dovrebbe</a:t>
            </a:r>
            <a:r>
              <a:rPr dirty="0"/>
              <a:t> </a:t>
            </a:r>
            <a:r>
              <a:rPr dirty="0" err="1"/>
              <a:t>essere</a:t>
            </a:r>
            <a:r>
              <a:rPr dirty="0"/>
              <a:t> </a:t>
            </a:r>
            <a:r>
              <a:rPr b="1" dirty="0" err="1"/>
              <a:t>completa</a:t>
            </a:r>
            <a:r>
              <a:rPr b="1" dirty="0"/>
              <a:t>, chiara e </a:t>
            </a:r>
            <a:r>
              <a:rPr b="1" dirty="0" err="1"/>
              <a:t>adattata</a:t>
            </a:r>
            <a:r>
              <a:rPr b="1" dirty="0"/>
              <a:t> </a:t>
            </a:r>
            <a:r>
              <a:rPr b="1" dirty="0" err="1"/>
              <a:t>alle</a:t>
            </a:r>
            <a:r>
              <a:rPr b="1" dirty="0"/>
              <a:t> </a:t>
            </a:r>
            <a:r>
              <a:rPr b="1" dirty="0" err="1"/>
              <a:t>esigenze</a:t>
            </a:r>
            <a:r>
              <a:rPr b="1" dirty="0"/>
              <a:t> e </a:t>
            </a:r>
            <a:r>
              <a:rPr b="1" dirty="0" err="1"/>
              <a:t>ai</a:t>
            </a:r>
            <a:r>
              <a:rPr b="1" dirty="0"/>
              <a:t> </a:t>
            </a:r>
            <a:r>
              <a:rPr b="1" dirty="0" err="1"/>
              <a:t>rischi</a:t>
            </a:r>
            <a:r>
              <a:rPr b="1" dirty="0"/>
              <a:t> </a:t>
            </a:r>
            <a:r>
              <a:rPr b="1" dirty="0" err="1"/>
              <a:t>specifici</a:t>
            </a:r>
            <a:r>
              <a:rPr b="1" dirty="0"/>
              <a:t> </a:t>
            </a:r>
            <a:r>
              <a:rPr dirty="0"/>
              <a:t>cui </a:t>
            </a:r>
            <a:r>
              <a:rPr dirty="0" err="1"/>
              <a:t>devono</a:t>
            </a:r>
            <a:r>
              <a:rPr dirty="0"/>
              <a:t> far </a:t>
            </a:r>
            <a:r>
              <a:rPr dirty="0" err="1"/>
              <a:t>fronte</a:t>
            </a:r>
            <a:r>
              <a:rPr dirty="0"/>
              <a:t> le MPMI. </a:t>
            </a:r>
            <a:r>
              <a:rPr dirty="0" err="1"/>
              <a:t>Comprendere</a:t>
            </a:r>
            <a:r>
              <a:rPr dirty="0"/>
              <a:t> la </a:t>
            </a:r>
            <a:r>
              <a:rPr lang="it-IT" dirty="0"/>
              <a:t>sicurezza informatica</a:t>
            </a:r>
            <a:r>
              <a:rPr dirty="0"/>
              <a:t> e </a:t>
            </a:r>
            <a:r>
              <a:rPr dirty="0" err="1"/>
              <a:t>l'importanza</a:t>
            </a:r>
            <a:r>
              <a:rPr dirty="0"/>
              <a:t> </a:t>
            </a:r>
            <a:r>
              <a:rPr dirty="0" err="1"/>
              <a:t>delle</a:t>
            </a:r>
            <a:r>
              <a:rPr dirty="0"/>
              <a:t> </a:t>
            </a:r>
            <a:r>
              <a:rPr dirty="0" err="1"/>
              <a:t>politiche</a:t>
            </a:r>
            <a:r>
              <a:rPr dirty="0"/>
              <a:t> di sicurezza per le micro e </a:t>
            </a:r>
            <a:r>
              <a:rPr dirty="0" err="1"/>
              <a:t>piccole</a:t>
            </a:r>
            <a:r>
              <a:rPr dirty="0"/>
              <a:t> </a:t>
            </a:r>
            <a:r>
              <a:rPr dirty="0" err="1"/>
              <a:t>medie</a:t>
            </a:r>
            <a:r>
              <a:rPr dirty="0"/>
              <a:t> </a:t>
            </a:r>
            <a:r>
              <a:rPr dirty="0" err="1"/>
              <a:t>imprese</a:t>
            </a:r>
            <a:r>
              <a:rPr dirty="0"/>
              <a:t> </a:t>
            </a:r>
            <a:r>
              <a:rPr dirty="0" err="1"/>
              <a:t>dopo</a:t>
            </a:r>
            <a:r>
              <a:rPr dirty="0"/>
              <a:t> la COVID-19 è </a:t>
            </a:r>
            <a:r>
              <a:rPr dirty="0" err="1"/>
              <a:t>fondamentale</a:t>
            </a:r>
            <a:r>
              <a:rPr dirty="0"/>
              <a:t> per </a:t>
            </a:r>
            <a:r>
              <a:rPr dirty="0" err="1"/>
              <a:t>diversi</a:t>
            </a:r>
            <a:r>
              <a:rPr dirty="0"/>
              <a:t> </a:t>
            </a:r>
            <a:r>
              <a:rPr dirty="0" err="1"/>
              <a:t>motivi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sz="1800">
                <a:effectLst/>
                <a:latin typeface="Calibri" panose="020F0502020204030204" pitchFamily="34" charset="0"/>
                <a:ea typeface="Yu Mincho" panose="02020400000000000000" pitchFamily="18" charset="-128"/>
                <a:cs typeface="Arial" panose="020B0604020202020204" pitchFamily="34" charset="0"/>
              </a:defRPr>
            </a:pPr>
            <a:r>
              <a:rPr dirty="0"/>
              <a:t> </a:t>
            </a:r>
            <a:r>
              <a:rPr b="1" dirty="0" err="1"/>
              <a:t>Consapevolezza</a:t>
            </a:r>
            <a:r>
              <a:rPr b="1" dirty="0"/>
              <a:t> </a:t>
            </a:r>
            <a:r>
              <a:rPr b="1" dirty="0" err="1"/>
              <a:t>delle</a:t>
            </a:r>
            <a:r>
              <a:rPr b="1" dirty="0"/>
              <a:t> </a:t>
            </a:r>
            <a:r>
              <a:rPr b="1" dirty="0" err="1"/>
              <a:t>minacce</a:t>
            </a:r>
            <a:r>
              <a:rPr b="1" dirty="0"/>
              <a:t> </a:t>
            </a:r>
            <a:r>
              <a:rPr b="1" dirty="0" err="1"/>
              <a:t>informatiche</a:t>
            </a:r>
            <a:r>
              <a:rPr dirty="0"/>
              <a:t>: </a:t>
            </a:r>
            <a:r>
              <a:rPr dirty="0" err="1"/>
              <a:t>Comprendere</a:t>
            </a:r>
            <a:r>
              <a:rPr dirty="0"/>
              <a:t> la sicurezza </a:t>
            </a:r>
            <a:r>
              <a:rPr dirty="0" err="1"/>
              <a:t>informatica</a:t>
            </a:r>
            <a:r>
              <a:rPr dirty="0"/>
              <a:t> </a:t>
            </a:r>
            <a:r>
              <a:rPr dirty="0" err="1"/>
              <a:t>consente</a:t>
            </a:r>
            <a:r>
              <a:rPr dirty="0"/>
              <a:t> </a:t>
            </a:r>
            <a:r>
              <a:rPr b="1" dirty="0" err="1"/>
              <a:t>alle</a:t>
            </a:r>
            <a:r>
              <a:rPr b="1" dirty="0"/>
              <a:t> </a:t>
            </a:r>
            <a:r>
              <a:rPr b="1" dirty="0" err="1"/>
              <a:t>persone</a:t>
            </a:r>
            <a:r>
              <a:rPr b="1" dirty="0"/>
              <a:t> di </a:t>
            </a:r>
            <a:r>
              <a:rPr b="1" dirty="0" err="1"/>
              <a:t>essere</a:t>
            </a:r>
            <a:r>
              <a:rPr b="1" dirty="0"/>
              <a:t> </a:t>
            </a:r>
            <a:r>
              <a:rPr b="1" dirty="0" err="1"/>
              <a:t>consapevoli</a:t>
            </a:r>
            <a:r>
              <a:rPr b="1" dirty="0"/>
              <a:t> </a:t>
            </a:r>
            <a:r>
              <a:rPr b="1" dirty="0" err="1"/>
              <a:t>delle</a:t>
            </a:r>
            <a:r>
              <a:rPr b="1" dirty="0"/>
              <a:t> </a:t>
            </a:r>
            <a:r>
              <a:rPr b="1" dirty="0" err="1"/>
              <a:t>varie</a:t>
            </a:r>
            <a:r>
              <a:rPr b="1" dirty="0"/>
              <a:t> </a:t>
            </a:r>
            <a:r>
              <a:rPr b="1" dirty="0" err="1"/>
              <a:t>minacce</a:t>
            </a:r>
            <a:r>
              <a:rPr b="1" dirty="0"/>
              <a:t> </a:t>
            </a:r>
            <a:r>
              <a:rPr b="1" dirty="0" err="1"/>
              <a:t>informatiche</a:t>
            </a:r>
            <a:r>
              <a:rPr b="1" dirty="0"/>
              <a:t> e </a:t>
            </a:r>
            <a:r>
              <a:rPr b="1" dirty="0" err="1"/>
              <a:t>dei</a:t>
            </a:r>
            <a:r>
              <a:rPr b="1" dirty="0"/>
              <a:t> </a:t>
            </a:r>
            <a:r>
              <a:rPr b="1" dirty="0" err="1"/>
              <a:t>rischi</a:t>
            </a:r>
            <a:r>
              <a:rPr b="1" dirty="0"/>
              <a:t> </a:t>
            </a:r>
            <a:r>
              <a:rPr b="1" dirty="0" err="1"/>
              <a:t>esistenti</a:t>
            </a:r>
            <a:r>
              <a:rPr b="1" dirty="0"/>
              <a:t> </a:t>
            </a:r>
            <a:r>
              <a:rPr b="1" dirty="0" err="1"/>
              <a:t>nel</a:t>
            </a:r>
            <a:r>
              <a:rPr b="1" dirty="0"/>
              <a:t> panorama </a:t>
            </a:r>
            <a:r>
              <a:rPr b="1" dirty="0" err="1"/>
              <a:t>digitale</a:t>
            </a:r>
            <a:r>
              <a:rPr b="1" dirty="0"/>
              <a:t>.</a:t>
            </a:r>
            <a:r>
              <a:rPr dirty="0"/>
              <a:t> Li </a:t>
            </a:r>
            <a:r>
              <a:rPr b="1" dirty="0" err="1"/>
              <a:t>aiuta</a:t>
            </a:r>
            <a:r>
              <a:rPr b="1" dirty="0"/>
              <a:t> a </a:t>
            </a:r>
            <a:r>
              <a:rPr b="1" dirty="0" err="1"/>
              <a:t>riconoscere</a:t>
            </a:r>
            <a:r>
              <a:rPr b="1" dirty="0"/>
              <a:t> </a:t>
            </a:r>
            <a:r>
              <a:rPr b="1" dirty="0" err="1"/>
              <a:t>potenziali</a:t>
            </a:r>
            <a:r>
              <a:rPr b="1" dirty="0"/>
              <a:t> </a:t>
            </a:r>
            <a:r>
              <a:rPr b="1" dirty="0" err="1"/>
              <a:t>vulnerabilità</a:t>
            </a:r>
            <a:r>
              <a:rPr dirty="0"/>
              <a:t> e </a:t>
            </a:r>
            <a:r>
              <a:rPr dirty="0" err="1"/>
              <a:t>debolezze</a:t>
            </a:r>
            <a:r>
              <a:rPr dirty="0"/>
              <a:t> </a:t>
            </a:r>
            <a:r>
              <a:rPr dirty="0" err="1"/>
              <a:t>nei</a:t>
            </a:r>
            <a:r>
              <a:rPr dirty="0"/>
              <a:t> </a:t>
            </a:r>
            <a:r>
              <a:rPr dirty="0" err="1"/>
              <a:t>loro</a:t>
            </a:r>
            <a:r>
              <a:rPr dirty="0"/>
              <a:t> </a:t>
            </a:r>
            <a:r>
              <a:rPr dirty="0" err="1"/>
              <a:t>sistemi</a:t>
            </a:r>
            <a:r>
              <a:rPr dirty="0"/>
              <a:t>, </a:t>
            </a:r>
            <a:r>
              <a:rPr dirty="0" err="1"/>
              <a:t>reti</a:t>
            </a:r>
            <a:r>
              <a:rPr dirty="0"/>
              <a:t> e </a:t>
            </a:r>
            <a:r>
              <a:rPr dirty="0" err="1"/>
              <a:t>pratiche</a:t>
            </a:r>
            <a:r>
              <a:rPr dirty="0"/>
              <a:t>.</a:t>
            </a:r>
          </a:p>
          <a:p>
            <a:pPr marL="285750" indent="-285750">
              <a:lnSpc>
                <a:spcPct val="107000"/>
              </a:lnSpc>
              <a:spcAft>
                <a:spcPts val="800"/>
              </a:spcAft>
              <a:buClr>
                <a:srgbClr val="0AD995"/>
              </a:buClr>
              <a:buFont typeface="Wingdings" panose="05000000000000000000" pitchFamily="2" charset="2"/>
              <a:buChar char="§"/>
              <a:defRPr sz="1800">
                <a:effectLst/>
                <a:latin typeface="Calibri" panose="020F0502020204030204" pitchFamily="34" charset="0"/>
                <a:ea typeface="Yu Mincho" panose="02020400000000000000" pitchFamily="18" charset="-128"/>
                <a:cs typeface="Arial" panose="020B0604020202020204" pitchFamily="34" charset="0"/>
              </a:defRPr>
            </a:pPr>
            <a:r>
              <a:rPr b="1" dirty="0" err="1"/>
              <a:t>Protezione</a:t>
            </a:r>
            <a:r>
              <a:rPr b="1" dirty="0"/>
              <a:t> </a:t>
            </a:r>
            <a:r>
              <a:rPr b="1" dirty="0" err="1"/>
              <a:t>dei</a:t>
            </a:r>
            <a:r>
              <a:rPr b="1" dirty="0"/>
              <a:t> </a:t>
            </a:r>
            <a:r>
              <a:rPr b="1" dirty="0" err="1"/>
              <a:t>dati</a:t>
            </a:r>
            <a:r>
              <a:rPr b="1" dirty="0"/>
              <a:t> </a:t>
            </a:r>
            <a:r>
              <a:rPr b="1" dirty="0" err="1"/>
              <a:t>sensibili</a:t>
            </a:r>
            <a:r>
              <a:rPr dirty="0"/>
              <a:t>: Le </a:t>
            </a:r>
            <a:r>
              <a:rPr dirty="0" err="1"/>
              <a:t>misure</a:t>
            </a:r>
            <a:r>
              <a:rPr dirty="0"/>
              <a:t> di sicurezza </a:t>
            </a:r>
            <a:r>
              <a:rPr dirty="0" err="1"/>
              <a:t>informatica</a:t>
            </a:r>
            <a:r>
              <a:rPr dirty="0"/>
              <a:t> </a:t>
            </a:r>
            <a:r>
              <a:rPr dirty="0" err="1"/>
              <a:t>proteggono</a:t>
            </a:r>
            <a:r>
              <a:rPr dirty="0"/>
              <a:t> </a:t>
            </a:r>
            <a:r>
              <a:rPr dirty="0" err="1"/>
              <a:t>i</a:t>
            </a:r>
            <a:r>
              <a:rPr dirty="0"/>
              <a:t> </a:t>
            </a:r>
            <a:r>
              <a:rPr dirty="0" err="1"/>
              <a:t>dati</a:t>
            </a:r>
            <a:r>
              <a:rPr dirty="0"/>
              <a:t> </a:t>
            </a:r>
            <a:r>
              <a:rPr dirty="0" err="1"/>
              <a:t>sensibili</a:t>
            </a:r>
            <a:r>
              <a:rPr dirty="0"/>
              <a:t> e </a:t>
            </a:r>
            <a:r>
              <a:rPr dirty="0" err="1"/>
              <a:t>riservati</a:t>
            </a:r>
            <a:r>
              <a:rPr dirty="0"/>
              <a:t> da </a:t>
            </a:r>
            <a:r>
              <a:rPr dirty="0" err="1"/>
              <a:t>accessi</a:t>
            </a:r>
            <a:r>
              <a:rPr dirty="0"/>
              <a:t>, </a:t>
            </a:r>
            <a:r>
              <a:rPr dirty="0" err="1"/>
              <a:t>furti</a:t>
            </a:r>
            <a:r>
              <a:rPr dirty="0"/>
              <a:t> o </a:t>
            </a:r>
            <a:r>
              <a:rPr dirty="0" err="1"/>
              <a:t>abusi</a:t>
            </a:r>
            <a:r>
              <a:rPr dirty="0"/>
              <a:t> non </a:t>
            </a:r>
            <a:r>
              <a:rPr dirty="0" err="1"/>
              <a:t>autorizzati</a:t>
            </a:r>
            <a:r>
              <a:rPr dirty="0"/>
              <a:t>. </a:t>
            </a:r>
            <a:r>
              <a:rPr dirty="0" err="1"/>
              <a:t>Ciò</a:t>
            </a:r>
            <a:r>
              <a:rPr dirty="0"/>
              <a:t> è </a:t>
            </a:r>
            <a:r>
              <a:rPr dirty="0" err="1"/>
              <a:t>particolarmente</a:t>
            </a:r>
            <a:r>
              <a:rPr dirty="0"/>
              <a:t> </a:t>
            </a:r>
            <a:r>
              <a:rPr b="1" dirty="0" err="1"/>
              <a:t>importante</a:t>
            </a:r>
            <a:r>
              <a:rPr b="1" dirty="0"/>
              <a:t> per le MPMI, in </a:t>
            </a:r>
            <a:r>
              <a:rPr b="1" dirty="0" err="1"/>
              <a:t>quanto</a:t>
            </a:r>
            <a:r>
              <a:rPr b="1" dirty="0"/>
              <a:t> </a:t>
            </a:r>
            <a:r>
              <a:rPr b="1" dirty="0" err="1"/>
              <a:t>spesso</a:t>
            </a:r>
            <a:r>
              <a:rPr b="1" dirty="0"/>
              <a:t> </a:t>
            </a:r>
            <a:r>
              <a:rPr b="1" dirty="0" err="1"/>
              <a:t>gestiscono</a:t>
            </a:r>
            <a:r>
              <a:rPr b="1" dirty="0"/>
              <a:t> </a:t>
            </a:r>
            <a:r>
              <a:rPr b="1" dirty="0" err="1"/>
              <a:t>preziose</a:t>
            </a:r>
            <a:r>
              <a:rPr b="1" dirty="0"/>
              <a:t> </a:t>
            </a:r>
            <a:r>
              <a:rPr b="1" dirty="0" err="1"/>
              <a:t>informazioni</a:t>
            </a:r>
            <a:r>
              <a:rPr b="1" dirty="0"/>
              <a:t> sui </a:t>
            </a:r>
            <a:r>
              <a:rPr b="1" dirty="0" err="1"/>
              <a:t>clienti</a:t>
            </a:r>
            <a:r>
              <a:rPr b="1" dirty="0"/>
              <a:t>,</a:t>
            </a:r>
            <a:r>
              <a:rPr dirty="0"/>
              <a:t> </a:t>
            </a:r>
            <a:r>
              <a:rPr dirty="0" err="1"/>
              <a:t>dati</a:t>
            </a:r>
            <a:r>
              <a:rPr dirty="0"/>
              <a:t> </a:t>
            </a:r>
            <a:r>
              <a:rPr dirty="0" err="1"/>
              <a:t>finanziari</a:t>
            </a:r>
            <a:r>
              <a:rPr dirty="0"/>
              <a:t> e </a:t>
            </a:r>
            <a:r>
              <a:rPr dirty="0" err="1"/>
              <a:t>proprietà</a:t>
            </a:r>
            <a:r>
              <a:rPr dirty="0"/>
              <a:t> </a:t>
            </a:r>
            <a:r>
              <a:rPr dirty="0" err="1"/>
              <a:t>intellettuale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sz="1800">
                <a:effectLst/>
                <a:latin typeface="Calibri" panose="020F0502020204030204" pitchFamily="34" charset="0"/>
                <a:ea typeface="Yu Mincho" panose="02020400000000000000" pitchFamily="18" charset="-128"/>
                <a:cs typeface="Arial" panose="020B0604020202020204" pitchFamily="34" charset="0"/>
              </a:defRPr>
            </a:pP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378165" y="374218"/>
            <a:ext cx="9372325" cy="824531"/>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1.1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Comprensione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definizione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importanza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politiche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sicurezza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1133435"/>
            <a:ext cx="12068870" cy="4195763"/>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Prevenzione</a:t>
            </a:r>
            <a:r>
              <a:rPr b="1" dirty="0"/>
              <a:t> </a:t>
            </a:r>
            <a:r>
              <a:rPr b="1" dirty="0" err="1"/>
              <a:t>delle</a:t>
            </a:r>
            <a:r>
              <a:rPr b="1" dirty="0"/>
              <a:t> </a:t>
            </a:r>
            <a:r>
              <a:rPr b="1" dirty="0" err="1"/>
              <a:t>violazioni</a:t>
            </a:r>
            <a:r>
              <a:rPr b="1" dirty="0"/>
              <a:t> </a:t>
            </a:r>
            <a:r>
              <a:rPr b="1" dirty="0" err="1"/>
              <a:t>dei</a:t>
            </a:r>
            <a:r>
              <a:rPr b="1" dirty="0"/>
              <a:t> </a:t>
            </a:r>
            <a:r>
              <a:rPr b="1" dirty="0" err="1"/>
              <a:t>dati</a:t>
            </a:r>
            <a:r>
              <a:rPr dirty="0"/>
              <a:t>: Le </a:t>
            </a:r>
            <a:r>
              <a:rPr dirty="0" err="1"/>
              <a:t>politiche</a:t>
            </a:r>
            <a:r>
              <a:rPr dirty="0"/>
              <a:t> di sicurezza </a:t>
            </a:r>
            <a:r>
              <a:rPr dirty="0" err="1"/>
              <a:t>svolgono</a:t>
            </a:r>
            <a:r>
              <a:rPr dirty="0"/>
              <a:t> un </a:t>
            </a:r>
            <a:r>
              <a:rPr dirty="0" err="1"/>
              <a:t>ruolo</a:t>
            </a:r>
            <a:r>
              <a:rPr dirty="0"/>
              <a:t> </a:t>
            </a:r>
            <a:r>
              <a:rPr dirty="0" err="1"/>
              <a:t>significativo</a:t>
            </a:r>
            <a:r>
              <a:rPr dirty="0"/>
              <a:t> </a:t>
            </a:r>
            <a:r>
              <a:rPr dirty="0" err="1"/>
              <a:t>nella</a:t>
            </a:r>
            <a:r>
              <a:rPr dirty="0"/>
              <a:t> </a:t>
            </a:r>
            <a:r>
              <a:rPr dirty="0" err="1"/>
              <a:t>prevenzione</a:t>
            </a:r>
            <a:r>
              <a:rPr dirty="0"/>
              <a:t> </a:t>
            </a:r>
            <a:r>
              <a:rPr dirty="0" err="1"/>
              <a:t>delle</a:t>
            </a:r>
            <a:r>
              <a:rPr dirty="0"/>
              <a:t> </a:t>
            </a:r>
            <a:r>
              <a:rPr dirty="0" err="1"/>
              <a:t>violazioni</a:t>
            </a:r>
            <a:r>
              <a:rPr dirty="0"/>
              <a:t> </a:t>
            </a:r>
            <a:r>
              <a:rPr dirty="0" err="1"/>
              <a:t>dei</a:t>
            </a:r>
            <a:r>
              <a:rPr dirty="0"/>
              <a:t> </a:t>
            </a:r>
            <a:r>
              <a:rPr dirty="0" err="1"/>
              <a:t>dati</a:t>
            </a:r>
            <a:r>
              <a:rPr dirty="0"/>
              <a:t> e </a:t>
            </a:r>
            <a:r>
              <a:rPr dirty="0" err="1"/>
              <a:t>degli</a:t>
            </a:r>
            <a:r>
              <a:rPr dirty="0"/>
              <a:t> </a:t>
            </a:r>
            <a:r>
              <a:rPr dirty="0" err="1"/>
              <a:t>attacchi</a:t>
            </a:r>
            <a:r>
              <a:rPr dirty="0"/>
              <a:t> </a:t>
            </a:r>
            <a:r>
              <a:rPr dirty="0" err="1"/>
              <a:t>informatici</a:t>
            </a:r>
            <a:r>
              <a:rPr dirty="0"/>
              <a:t>. </a:t>
            </a:r>
            <a:r>
              <a:rPr dirty="0" err="1"/>
              <a:t>Delineano</a:t>
            </a:r>
            <a:r>
              <a:rPr dirty="0"/>
              <a:t> </a:t>
            </a:r>
            <a:r>
              <a:rPr b="1" dirty="0"/>
              <a:t>procedure e </a:t>
            </a:r>
            <a:r>
              <a:rPr b="1" dirty="0" err="1"/>
              <a:t>linee</a:t>
            </a:r>
            <a:r>
              <a:rPr b="1" dirty="0"/>
              <a:t> </a:t>
            </a:r>
            <a:r>
              <a:rPr b="1" dirty="0" err="1"/>
              <a:t>guida</a:t>
            </a:r>
            <a:r>
              <a:rPr b="1" dirty="0"/>
              <a:t> per </a:t>
            </a:r>
            <a:r>
              <a:rPr b="1" dirty="0" err="1"/>
              <a:t>garantire</a:t>
            </a:r>
            <a:r>
              <a:rPr b="1" dirty="0"/>
              <a:t> </a:t>
            </a:r>
            <a:r>
              <a:rPr b="1" dirty="0" err="1"/>
              <a:t>che</a:t>
            </a:r>
            <a:r>
              <a:rPr b="1" dirty="0"/>
              <a:t> </a:t>
            </a:r>
            <a:r>
              <a:rPr b="1" dirty="0" err="1"/>
              <a:t>i</a:t>
            </a:r>
            <a:r>
              <a:rPr b="1" dirty="0"/>
              <a:t> </a:t>
            </a:r>
            <a:r>
              <a:rPr b="1" dirty="0" err="1"/>
              <a:t>dati</a:t>
            </a:r>
            <a:r>
              <a:rPr b="1" dirty="0"/>
              <a:t> </a:t>
            </a:r>
            <a:r>
              <a:rPr b="1" dirty="0" err="1"/>
              <a:t>siano</a:t>
            </a:r>
            <a:r>
              <a:rPr b="1" dirty="0"/>
              <a:t> </a:t>
            </a:r>
            <a:r>
              <a:rPr b="1" dirty="0" err="1"/>
              <a:t>gestiti</a:t>
            </a:r>
            <a:r>
              <a:rPr b="1" dirty="0"/>
              <a:t> in </a:t>
            </a:r>
            <a:r>
              <a:rPr b="1" dirty="0" err="1"/>
              <a:t>modo</a:t>
            </a:r>
            <a:r>
              <a:rPr b="1" dirty="0"/>
              <a:t> </a:t>
            </a:r>
            <a:r>
              <a:rPr b="1" dirty="0" err="1"/>
              <a:t>sicuro</a:t>
            </a:r>
            <a:r>
              <a:rPr dirty="0"/>
              <a:t> e </a:t>
            </a:r>
            <a:r>
              <a:rPr dirty="0" err="1"/>
              <a:t>che</a:t>
            </a:r>
            <a:r>
              <a:rPr dirty="0"/>
              <a:t> </a:t>
            </a:r>
            <a:r>
              <a:rPr dirty="0" err="1"/>
              <a:t>i</a:t>
            </a:r>
            <a:r>
              <a:rPr dirty="0"/>
              <a:t> </a:t>
            </a:r>
            <a:r>
              <a:rPr dirty="0" err="1"/>
              <a:t>potenziali</a:t>
            </a:r>
            <a:r>
              <a:rPr dirty="0"/>
              <a:t> </a:t>
            </a:r>
            <a:r>
              <a:rPr dirty="0" err="1"/>
              <a:t>punti</a:t>
            </a:r>
            <a:r>
              <a:rPr dirty="0"/>
              <a:t> di </a:t>
            </a:r>
            <a:r>
              <a:rPr dirty="0" err="1"/>
              <a:t>ingresso</a:t>
            </a:r>
            <a:r>
              <a:rPr dirty="0"/>
              <a:t> per </a:t>
            </a:r>
            <a:r>
              <a:rPr dirty="0" err="1"/>
              <a:t>gli</a:t>
            </a:r>
            <a:r>
              <a:rPr dirty="0"/>
              <a:t> </a:t>
            </a:r>
            <a:r>
              <a:rPr dirty="0" err="1"/>
              <a:t>aggressori</a:t>
            </a:r>
            <a:r>
              <a:rPr dirty="0"/>
              <a:t> </a:t>
            </a:r>
            <a:r>
              <a:rPr dirty="0" err="1"/>
              <a:t>siano</a:t>
            </a:r>
            <a:r>
              <a:rPr dirty="0"/>
              <a:t> </a:t>
            </a:r>
            <a:r>
              <a:rPr dirty="0" err="1"/>
              <a:t>ridotti</a:t>
            </a:r>
            <a:r>
              <a:rPr dirty="0"/>
              <a:t> al </a:t>
            </a:r>
            <a:r>
              <a:rPr dirty="0" err="1"/>
              <a:t>minimo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Mantenimento</a:t>
            </a:r>
            <a:r>
              <a:rPr b="1" dirty="0"/>
              <a:t> </a:t>
            </a:r>
            <a:r>
              <a:rPr b="1" dirty="0" err="1"/>
              <a:t>della</a:t>
            </a:r>
            <a:r>
              <a:rPr b="1" dirty="0"/>
              <a:t> </a:t>
            </a:r>
            <a:r>
              <a:rPr lang="it-IT" b="1" dirty="0"/>
              <a:t>Continuità Aziendale</a:t>
            </a:r>
            <a:r>
              <a:rPr dirty="0"/>
              <a:t>: La</a:t>
            </a:r>
            <a:r>
              <a:rPr lang="it-IT" dirty="0"/>
              <a:t> sicurezza informatica</a:t>
            </a:r>
            <a:r>
              <a:rPr dirty="0"/>
              <a:t> è </a:t>
            </a:r>
            <a:r>
              <a:rPr dirty="0" err="1"/>
              <a:t>essenziale</a:t>
            </a:r>
            <a:r>
              <a:rPr dirty="0"/>
              <a:t> per </a:t>
            </a:r>
            <a:r>
              <a:rPr dirty="0" err="1"/>
              <a:t>il</a:t>
            </a:r>
            <a:r>
              <a:rPr dirty="0"/>
              <a:t> </a:t>
            </a:r>
            <a:r>
              <a:rPr b="1" dirty="0" err="1"/>
              <a:t>buon</a:t>
            </a:r>
            <a:r>
              <a:rPr b="1" dirty="0"/>
              <a:t> </a:t>
            </a:r>
            <a:r>
              <a:rPr b="1" dirty="0" err="1"/>
              <a:t>funzionamento</a:t>
            </a:r>
            <a:r>
              <a:rPr b="1" dirty="0"/>
              <a:t> di </a:t>
            </a:r>
            <a:r>
              <a:rPr b="1" dirty="0" err="1"/>
              <a:t>una</a:t>
            </a:r>
            <a:r>
              <a:rPr b="1" dirty="0"/>
              <a:t> MPMI</a:t>
            </a:r>
            <a:r>
              <a:rPr dirty="0"/>
              <a:t>. Le </a:t>
            </a:r>
            <a:r>
              <a:rPr dirty="0" err="1"/>
              <a:t>politiche</a:t>
            </a:r>
            <a:r>
              <a:rPr dirty="0"/>
              <a:t> di sicurezza </a:t>
            </a:r>
            <a:r>
              <a:rPr b="1" dirty="0" err="1"/>
              <a:t>aiutano</a:t>
            </a:r>
            <a:r>
              <a:rPr b="1" dirty="0"/>
              <a:t> a </a:t>
            </a:r>
            <a:r>
              <a:rPr b="1" dirty="0" err="1"/>
              <a:t>identificare</a:t>
            </a:r>
            <a:r>
              <a:rPr b="1" dirty="0"/>
              <a:t> </a:t>
            </a:r>
            <a:r>
              <a:rPr b="1" dirty="0" err="1"/>
              <a:t>potenziali</a:t>
            </a:r>
            <a:r>
              <a:rPr b="1" dirty="0"/>
              <a:t> </a:t>
            </a:r>
            <a:r>
              <a:rPr b="1" dirty="0" err="1"/>
              <a:t>rischi</a:t>
            </a:r>
            <a:r>
              <a:rPr dirty="0"/>
              <a:t> </a:t>
            </a:r>
            <a:r>
              <a:rPr dirty="0" err="1"/>
              <a:t>che</a:t>
            </a:r>
            <a:r>
              <a:rPr dirty="0"/>
              <a:t> </a:t>
            </a:r>
            <a:r>
              <a:rPr dirty="0" err="1"/>
              <a:t>potrebbero</a:t>
            </a:r>
            <a:r>
              <a:rPr dirty="0"/>
              <a:t> </a:t>
            </a:r>
            <a:r>
              <a:rPr dirty="0" err="1"/>
              <a:t>interrompere</a:t>
            </a:r>
            <a:r>
              <a:rPr dirty="0"/>
              <a:t> le </a:t>
            </a:r>
            <a:r>
              <a:rPr dirty="0" err="1"/>
              <a:t>operazioni</a:t>
            </a:r>
            <a:r>
              <a:rPr dirty="0"/>
              <a:t> </a:t>
            </a:r>
            <a:r>
              <a:rPr dirty="0" err="1"/>
              <a:t>aziendali</a:t>
            </a:r>
            <a:r>
              <a:rPr dirty="0"/>
              <a:t> e </a:t>
            </a:r>
            <a:r>
              <a:rPr dirty="0" err="1"/>
              <a:t>aiutare</a:t>
            </a:r>
            <a:r>
              <a:rPr dirty="0"/>
              <a:t> </a:t>
            </a:r>
            <a:r>
              <a:rPr dirty="0" err="1"/>
              <a:t>nello</a:t>
            </a:r>
            <a:r>
              <a:rPr dirty="0"/>
              <a:t> </a:t>
            </a:r>
            <a:r>
              <a:rPr dirty="0" err="1"/>
              <a:t>sviluppo</a:t>
            </a:r>
            <a:r>
              <a:rPr dirty="0"/>
              <a:t> di </a:t>
            </a:r>
            <a:r>
              <a:rPr dirty="0" err="1"/>
              <a:t>strategie</a:t>
            </a:r>
            <a:r>
              <a:rPr dirty="0"/>
              <a:t> per </a:t>
            </a:r>
            <a:r>
              <a:rPr dirty="0" err="1"/>
              <a:t>mantenere</a:t>
            </a:r>
            <a:r>
              <a:rPr dirty="0"/>
              <a:t> la </a:t>
            </a:r>
            <a:r>
              <a:rPr dirty="0" err="1"/>
              <a:t>continuità</a:t>
            </a:r>
            <a:r>
              <a:rPr dirty="0"/>
              <a:t> di </a:t>
            </a:r>
            <a:r>
              <a:rPr dirty="0" err="1"/>
              <a:t>fronte</a:t>
            </a:r>
            <a:r>
              <a:rPr dirty="0"/>
              <a:t> </a:t>
            </a:r>
            <a:r>
              <a:rPr dirty="0" err="1"/>
              <a:t>agli</a:t>
            </a:r>
            <a:r>
              <a:rPr dirty="0"/>
              <a:t> </a:t>
            </a:r>
            <a:r>
              <a:rPr dirty="0" err="1"/>
              <a:t>incidenti</a:t>
            </a:r>
            <a:r>
              <a:rPr dirty="0"/>
              <a:t> </a:t>
            </a:r>
            <a:r>
              <a:rPr dirty="0" err="1"/>
              <a:t>informatici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Conformità</a:t>
            </a:r>
            <a:r>
              <a:rPr b="1" dirty="0"/>
              <a:t> e </a:t>
            </a:r>
            <a:r>
              <a:rPr b="1" dirty="0" err="1"/>
              <a:t>requisiti</a:t>
            </a:r>
            <a:r>
              <a:rPr b="1" dirty="0"/>
              <a:t> </a:t>
            </a:r>
            <a:r>
              <a:rPr b="1" dirty="0" err="1"/>
              <a:t>giuridici</a:t>
            </a:r>
            <a:r>
              <a:rPr dirty="0"/>
              <a:t>: </a:t>
            </a:r>
            <a:r>
              <a:rPr dirty="0" err="1"/>
              <a:t>Molti</a:t>
            </a:r>
            <a:r>
              <a:rPr dirty="0"/>
              <a:t> </a:t>
            </a:r>
            <a:r>
              <a:rPr dirty="0" err="1"/>
              <a:t>settori</a:t>
            </a:r>
            <a:r>
              <a:rPr dirty="0"/>
              <a:t> </a:t>
            </a:r>
            <a:r>
              <a:rPr dirty="0" err="1"/>
              <a:t>hanno</a:t>
            </a:r>
            <a:r>
              <a:rPr dirty="0"/>
              <a:t> normative e </a:t>
            </a:r>
            <a:r>
              <a:rPr dirty="0" err="1"/>
              <a:t>requisiti</a:t>
            </a:r>
            <a:r>
              <a:rPr dirty="0"/>
              <a:t> </a:t>
            </a:r>
            <a:r>
              <a:rPr dirty="0" err="1"/>
              <a:t>legali</a:t>
            </a:r>
            <a:r>
              <a:rPr dirty="0"/>
              <a:t> </a:t>
            </a:r>
            <a:r>
              <a:rPr dirty="0" err="1"/>
              <a:t>specifici</a:t>
            </a:r>
            <a:r>
              <a:rPr dirty="0"/>
              <a:t> in </a:t>
            </a:r>
            <a:r>
              <a:rPr dirty="0" err="1"/>
              <a:t>materia</a:t>
            </a:r>
            <a:r>
              <a:rPr dirty="0"/>
              <a:t> di </a:t>
            </a:r>
            <a:r>
              <a:rPr dirty="0" err="1"/>
              <a:t>protezione</a:t>
            </a:r>
            <a:r>
              <a:rPr dirty="0"/>
              <a:t> </a:t>
            </a:r>
            <a:r>
              <a:rPr dirty="0" err="1"/>
              <a:t>dei</a:t>
            </a:r>
            <a:r>
              <a:rPr dirty="0"/>
              <a:t> </a:t>
            </a:r>
            <a:r>
              <a:rPr dirty="0" err="1"/>
              <a:t>dati</a:t>
            </a:r>
            <a:r>
              <a:rPr dirty="0"/>
              <a:t> e sicurezza </a:t>
            </a:r>
            <a:r>
              <a:rPr dirty="0" err="1"/>
              <a:t>informatica</a:t>
            </a:r>
            <a:r>
              <a:rPr dirty="0"/>
              <a:t>. </a:t>
            </a:r>
            <a:r>
              <a:rPr b="1" dirty="0" err="1"/>
              <a:t>Comprendere</a:t>
            </a:r>
            <a:r>
              <a:rPr b="1" dirty="0"/>
              <a:t> la sicurezza </a:t>
            </a:r>
            <a:r>
              <a:rPr b="1" dirty="0" err="1"/>
              <a:t>informatica</a:t>
            </a:r>
            <a:r>
              <a:rPr b="1" dirty="0"/>
              <a:t> </a:t>
            </a:r>
            <a:r>
              <a:rPr b="1" dirty="0" err="1"/>
              <a:t>aiuta</a:t>
            </a:r>
            <a:r>
              <a:rPr b="1" dirty="0"/>
              <a:t> le M</a:t>
            </a:r>
            <a:r>
              <a:rPr lang="it-IT" b="1" dirty="0"/>
              <a:t>PMI</a:t>
            </a:r>
            <a:r>
              <a:rPr b="1" dirty="0"/>
              <a:t> ad </a:t>
            </a:r>
            <a:r>
              <a:rPr b="1" dirty="0" err="1"/>
              <a:t>aderire</a:t>
            </a:r>
            <a:r>
              <a:rPr b="1" dirty="0"/>
              <a:t> a </a:t>
            </a:r>
            <a:r>
              <a:rPr b="1" dirty="0" err="1"/>
              <a:t>queste</a:t>
            </a:r>
            <a:r>
              <a:rPr b="1" dirty="0"/>
              <a:t> normative, </a:t>
            </a:r>
            <a:r>
              <a:rPr b="1" dirty="0" err="1"/>
              <a:t>evitare</a:t>
            </a:r>
            <a:r>
              <a:rPr b="1" dirty="0"/>
              <a:t> </a:t>
            </a:r>
            <a:r>
              <a:rPr b="1" dirty="0" err="1"/>
              <a:t>sanzioni</a:t>
            </a:r>
            <a:r>
              <a:rPr dirty="0"/>
              <a:t> e </a:t>
            </a:r>
            <a:r>
              <a:rPr dirty="0" err="1"/>
              <a:t>mantenere</a:t>
            </a:r>
            <a:r>
              <a:rPr dirty="0"/>
              <a:t> la </a:t>
            </a:r>
            <a:r>
              <a:rPr dirty="0" err="1"/>
              <a:t>fiducia</a:t>
            </a:r>
            <a:r>
              <a:rPr dirty="0"/>
              <a:t> di </a:t>
            </a:r>
            <a:r>
              <a:rPr dirty="0" err="1"/>
              <a:t>clienti</a:t>
            </a:r>
            <a:r>
              <a:rPr dirty="0"/>
              <a:t> e partner.</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Costruire</a:t>
            </a:r>
            <a:r>
              <a:rPr b="1" dirty="0"/>
              <a:t> la </a:t>
            </a:r>
            <a:r>
              <a:rPr b="1" dirty="0" err="1"/>
              <a:t>fiducia</a:t>
            </a:r>
            <a:r>
              <a:rPr b="1" dirty="0"/>
              <a:t> </a:t>
            </a:r>
            <a:r>
              <a:rPr b="1" dirty="0" err="1"/>
              <a:t>dei</a:t>
            </a:r>
            <a:r>
              <a:rPr b="1" dirty="0"/>
              <a:t> </a:t>
            </a:r>
            <a:r>
              <a:rPr b="1" dirty="0" err="1"/>
              <a:t>clienti</a:t>
            </a:r>
            <a:r>
              <a:rPr dirty="0"/>
              <a:t>: </a:t>
            </a:r>
            <a:r>
              <a:rPr dirty="0" err="1"/>
              <a:t>Dimostrare</a:t>
            </a:r>
            <a:r>
              <a:rPr dirty="0"/>
              <a:t> </a:t>
            </a:r>
            <a:r>
              <a:rPr dirty="0" err="1"/>
              <a:t>l'impegno</a:t>
            </a:r>
            <a:r>
              <a:rPr dirty="0"/>
              <a:t> a </a:t>
            </a:r>
            <a:r>
              <a:rPr dirty="0" err="1"/>
              <a:t>favore</a:t>
            </a:r>
            <a:r>
              <a:rPr dirty="0"/>
              <a:t> </a:t>
            </a:r>
            <a:r>
              <a:rPr dirty="0" err="1"/>
              <a:t>della</a:t>
            </a:r>
            <a:r>
              <a:rPr dirty="0"/>
              <a:t> sicurezza </a:t>
            </a:r>
            <a:r>
              <a:rPr dirty="0" err="1"/>
              <a:t>informatica</a:t>
            </a:r>
            <a:r>
              <a:rPr dirty="0"/>
              <a:t> e </a:t>
            </a:r>
            <a:r>
              <a:rPr dirty="0" err="1"/>
              <a:t>avere</a:t>
            </a:r>
            <a:r>
              <a:rPr dirty="0"/>
              <a:t> </a:t>
            </a:r>
            <a:r>
              <a:rPr dirty="0" err="1"/>
              <a:t>solide</a:t>
            </a:r>
            <a:r>
              <a:rPr dirty="0"/>
              <a:t> </a:t>
            </a:r>
            <a:r>
              <a:rPr dirty="0" err="1"/>
              <a:t>politiche</a:t>
            </a:r>
            <a:r>
              <a:rPr dirty="0"/>
              <a:t> di sicurezza in </a:t>
            </a:r>
            <a:r>
              <a:rPr dirty="0" err="1"/>
              <a:t>atto</a:t>
            </a:r>
            <a:r>
              <a:rPr dirty="0"/>
              <a:t> </a:t>
            </a:r>
            <a:r>
              <a:rPr b="1" dirty="0" err="1"/>
              <a:t>può</a:t>
            </a:r>
            <a:r>
              <a:rPr b="1" dirty="0"/>
              <a:t> </a:t>
            </a:r>
            <a:r>
              <a:rPr b="1" dirty="0" err="1"/>
              <a:t>migliorare</a:t>
            </a:r>
            <a:r>
              <a:rPr b="1" dirty="0"/>
              <a:t> la </a:t>
            </a:r>
            <a:r>
              <a:rPr b="1" dirty="0" err="1"/>
              <a:t>fiducia</a:t>
            </a:r>
            <a:r>
              <a:rPr b="1" dirty="0"/>
              <a:t> </a:t>
            </a:r>
            <a:r>
              <a:rPr b="1" dirty="0" err="1"/>
              <a:t>dei</a:t>
            </a:r>
            <a:r>
              <a:rPr b="1" dirty="0"/>
              <a:t> </a:t>
            </a:r>
            <a:r>
              <a:rPr b="1" dirty="0" err="1"/>
              <a:t>clienti</a:t>
            </a:r>
            <a:r>
              <a:rPr b="1" dirty="0"/>
              <a:t> in </a:t>
            </a:r>
            <a:r>
              <a:rPr b="1" dirty="0" err="1"/>
              <a:t>una</a:t>
            </a:r>
            <a:r>
              <a:rPr b="1" dirty="0"/>
              <a:t> MPMI</a:t>
            </a:r>
            <a:r>
              <a:rPr dirty="0"/>
              <a:t>. I </a:t>
            </a:r>
            <a:r>
              <a:rPr dirty="0" err="1"/>
              <a:t>clienti</a:t>
            </a:r>
            <a:r>
              <a:rPr dirty="0"/>
              <a:t> </a:t>
            </a:r>
            <a:r>
              <a:rPr dirty="0" err="1"/>
              <a:t>hanno</a:t>
            </a:r>
            <a:r>
              <a:rPr dirty="0"/>
              <a:t> </a:t>
            </a:r>
            <a:r>
              <a:rPr dirty="0" err="1"/>
              <a:t>maggiori</a:t>
            </a:r>
            <a:r>
              <a:rPr dirty="0"/>
              <a:t> </a:t>
            </a:r>
            <a:r>
              <a:rPr dirty="0" err="1"/>
              <a:t>probabilità</a:t>
            </a:r>
            <a:r>
              <a:rPr dirty="0"/>
              <a:t> di fare </a:t>
            </a:r>
            <a:r>
              <a:rPr dirty="0" err="1"/>
              <a:t>affari</a:t>
            </a:r>
            <a:r>
              <a:rPr dirty="0"/>
              <a:t> con </a:t>
            </a:r>
            <a:r>
              <a:rPr dirty="0" err="1"/>
              <a:t>organizzazioni</a:t>
            </a:r>
            <a:r>
              <a:rPr dirty="0"/>
              <a:t> </a:t>
            </a:r>
            <a:r>
              <a:rPr dirty="0" err="1"/>
              <a:t>che</a:t>
            </a:r>
            <a:r>
              <a:rPr dirty="0"/>
              <a:t> </a:t>
            </a:r>
            <a:r>
              <a:rPr dirty="0" err="1"/>
              <a:t>danno</a:t>
            </a:r>
            <a:r>
              <a:rPr dirty="0"/>
              <a:t> </a:t>
            </a:r>
            <a:r>
              <a:rPr dirty="0" err="1"/>
              <a:t>priorità</a:t>
            </a:r>
            <a:r>
              <a:rPr dirty="0"/>
              <a:t> </a:t>
            </a:r>
            <a:r>
              <a:rPr dirty="0" err="1"/>
              <a:t>alla</a:t>
            </a:r>
            <a:r>
              <a:rPr dirty="0"/>
              <a:t> </a:t>
            </a:r>
            <a:r>
              <a:rPr dirty="0" err="1"/>
              <a:t>protezione</a:t>
            </a:r>
            <a:r>
              <a:rPr dirty="0"/>
              <a:t> </a:t>
            </a:r>
            <a:r>
              <a:rPr dirty="0" err="1"/>
              <a:t>dei</a:t>
            </a:r>
            <a:r>
              <a:rPr dirty="0"/>
              <a:t> </a:t>
            </a:r>
            <a:r>
              <a:rPr dirty="0" err="1"/>
              <a:t>loro</a:t>
            </a:r>
            <a:r>
              <a:rPr dirty="0"/>
              <a:t> </a:t>
            </a:r>
            <a:r>
              <a:rPr dirty="0" err="1"/>
              <a:t>dati</a:t>
            </a:r>
            <a:r>
              <a:rPr dirty="0"/>
              <a:t> e </a:t>
            </a:r>
            <a:r>
              <a:rPr dirty="0" err="1"/>
              <a:t>della</a:t>
            </a:r>
            <a:r>
              <a:rPr dirty="0"/>
              <a:t> </a:t>
            </a:r>
            <a:r>
              <a:rPr dirty="0" err="1"/>
              <a:t>loro</a:t>
            </a:r>
            <a:r>
              <a:rPr dirty="0"/>
              <a:t> privacy.</a:t>
            </a:r>
          </a:p>
        </p:txBody>
      </p:sp>
    </p:spTree>
    <p:extLst>
      <p:ext uri="{BB962C8B-B14F-4D97-AF65-F5344CB8AC3E}">
        <p14:creationId xmlns:p14="http://schemas.microsoft.com/office/powerpoint/2010/main" val="1713257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63650" cy="824531"/>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1.1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Comprensione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definizione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importanza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politiche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sicurezza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79587" y="1377548"/>
            <a:ext cx="11949127" cy="4685795"/>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Prevenire</a:t>
            </a:r>
            <a:r>
              <a:rPr b="1" dirty="0"/>
              <a:t> </a:t>
            </a:r>
            <a:r>
              <a:rPr b="1" dirty="0" err="1"/>
              <a:t>perdite</a:t>
            </a:r>
            <a:r>
              <a:rPr b="1" dirty="0"/>
              <a:t> </a:t>
            </a:r>
            <a:r>
              <a:rPr b="1" dirty="0" err="1"/>
              <a:t>finanziarie</a:t>
            </a:r>
            <a:r>
              <a:rPr b="1" dirty="0"/>
              <a:t>: </a:t>
            </a:r>
            <a:r>
              <a:rPr b="1" dirty="0" err="1"/>
              <a:t>Gli</a:t>
            </a:r>
            <a:r>
              <a:rPr b="1" dirty="0"/>
              <a:t> </a:t>
            </a:r>
            <a:r>
              <a:rPr b="1" dirty="0" err="1"/>
              <a:t>attacchi</a:t>
            </a:r>
            <a:r>
              <a:rPr b="1" dirty="0"/>
              <a:t> </a:t>
            </a:r>
            <a:r>
              <a:rPr b="1" dirty="0" err="1"/>
              <a:t>informatici</a:t>
            </a:r>
            <a:r>
              <a:rPr b="1" dirty="0"/>
              <a:t> </a:t>
            </a:r>
            <a:r>
              <a:rPr b="1" dirty="0" err="1"/>
              <a:t>possono</a:t>
            </a:r>
            <a:r>
              <a:rPr b="1" dirty="0"/>
              <a:t> </a:t>
            </a:r>
            <a:r>
              <a:rPr b="1" dirty="0" err="1"/>
              <a:t>comportare</a:t>
            </a:r>
            <a:r>
              <a:rPr b="1" dirty="0"/>
              <a:t> </a:t>
            </a:r>
            <a:r>
              <a:rPr b="1" dirty="0" err="1"/>
              <a:t>perdite</a:t>
            </a:r>
            <a:r>
              <a:rPr b="1" dirty="0"/>
              <a:t> </a:t>
            </a:r>
            <a:r>
              <a:rPr b="1" dirty="0" err="1"/>
              <a:t>finanziarie</a:t>
            </a:r>
            <a:r>
              <a:rPr b="1" dirty="0"/>
              <a:t> </a:t>
            </a:r>
            <a:r>
              <a:rPr b="1" dirty="0" err="1"/>
              <a:t>significative</a:t>
            </a:r>
            <a:r>
              <a:rPr b="1" dirty="0"/>
              <a:t> per le MPMI</a:t>
            </a:r>
            <a:r>
              <a:rPr dirty="0"/>
              <a:t>. La </a:t>
            </a:r>
            <a:r>
              <a:rPr dirty="0" err="1"/>
              <a:t>comprensione</a:t>
            </a:r>
            <a:r>
              <a:rPr dirty="0"/>
              <a:t> </a:t>
            </a:r>
            <a:r>
              <a:rPr dirty="0" err="1"/>
              <a:t>della</a:t>
            </a:r>
            <a:r>
              <a:rPr dirty="0"/>
              <a:t> sicurezza </a:t>
            </a:r>
            <a:r>
              <a:rPr dirty="0" err="1"/>
              <a:t>informatica</a:t>
            </a:r>
            <a:r>
              <a:rPr dirty="0"/>
              <a:t> e </a:t>
            </a:r>
            <a:r>
              <a:rPr dirty="0" err="1"/>
              <a:t>l'attuazione</a:t>
            </a:r>
            <a:r>
              <a:rPr dirty="0"/>
              <a:t> di </a:t>
            </a:r>
            <a:r>
              <a:rPr dirty="0" err="1"/>
              <a:t>politiche</a:t>
            </a:r>
            <a:r>
              <a:rPr dirty="0"/>
              <a:t> di sicurezza </a:t>
            </a:r>
            <a:r>
              <a:rPr dirty="0" err="1"/>
              <a:t>efficaci</a:t>
            </a:r>
            <a:r>
              <a:rPr dirty="0"/>
              <a:t> </a:t>
            </a:r>
            <a:r>
              <a:rPr b="1" dirty="0" err="1"/>
              <a:t>possono</a:t>
            </a:r>
            <a:r>
              <a:rPr b="1" dirty="0"/>
              <a:t> </a:t>
            </a:r>
            <a:r>
              <a:rPr b="1" dirty="0" err="1"/>
              <a:t>contribuire</a:t>
            </a:r>
            <a:r>
              <a:rPr b="1" dirty="0"/>
              <a:t> a </a:t>
            </a:r>
            <a:r>
              <a:rPr b="1" dirty="0" err="1"/>
              <a:t>mitigare</a:t>
            </a:r>
            <a:r>
              <a:rPr b="1" dirty="0"/>
              <a:t> </a:t>
            </a:r>
            <a:r>
              <a:rPr b="1" dirty="0" err="1"/>
              <a:t>i</a:t>
            </a:r>
            <a:r>
              <a:rPr b="1" dirty="0"/>
              <a:t> </a:t>
            </a:r>
            <a:r>
              <a:rPr b="1" dirty="0" err="1"/>
              <a:t>rischi</a:t>
            </a:r>
            <a:r>
              <a:rPr b="1" dirty="0"/>
              <a:t> </a:t>
            </a:r>
            <a:r>
              <a:rPr b="1" dirty="0" err="1"/>
              <a:t>finanziari</a:t>
            </a:r>
            <a:r>
              <a:rPr b="1" dirty="0"/>
              <a:t> </a:t>
            </a:r>
            <a:r>
              <a:rPr b="1" dirty="0" err="1"/>
              <a:t>associati</a:t>
            </a:r>
            <a:r>
              <a:rPr b="1" dirty="0"/>
              <a:t> </a:t>
            </a:r>
            <a:r>
              <a:rPr b="1" dirty="0" err="1"/>
              <a:t>alle</a:t>
            </a:r>
            <a:r>
              <a:rPr b="1" dirty="0"/>
              <a:t> </a:t>
            </a:r>
            <a:r>
              <a:rPr b="1" dirty="0" err="1"/>
              <a:t>violazioni</a:t>
            </a:r>
            <a:r>
              <a:rPr b="1" dirty="0"/>
              <a:t> </a:t>
            </a:r>
            <a:r>
              <a:rPr b="1" dirty="0" err="1"/>
              <a:t>dei</a:t>
            </a:r>
            <a:r>
              <a:rPr b="1" dirty="0"/>
              <a:t> </a:t>
            </a:r>
            <a:r>
              <a:rPr b="1" dirty="0" err="1"/>
              <a:t>dati</a:t>
            </a:r>
            <a:r>
              <a:rPr b="1" dirty="0"/>
              <a:t> e ad </a:t>
            </a:r>
            <a:r>
              <a:rPr b="1" dirty="0" err="1"/>
              <a:t>altri</a:t>
            </a:r>
            <a:r>
              <a:rPr b="1" dirty="0"/>
              <a:t> </a:t>
            </a:r>
            <a:r>
              <a:rPr b="1" dirty="0" err="1"/>
              <a:t>incidenti</a:t>
            </a:r>
            <a:r>
              <a:rPr b="1" dirty="0"/>
              <a:t> </a:t>
            </a:r>
            <a:r>
              <a:rPr b="1" dirty="0" err="1"/>
              <a:t>informatici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Gestione</a:t>
            </a:r>
            <a:r>
              <a:rPr b="1" dirty="0"/>
              <a:t> </a:t>
            </a:r>
            <a:r>
              <a:rPr b="1" dirty="0" err="1"/>
              <a:t>della</a:t>
            </a:r>
            <a:r>
              <a:rPr b="1" dirty="0"/>
              <a:t> </a:t>
            </a:r>
            <a:r>
              <a:rPr b="1" dirty="0" err="1"/>
              <a:t>reputazione</a:t>
            </a:r>
            <a:r>
              <a:rPr dirty="0"/>
              <a:t>: Un </a:t>
            </a:r>
            <a:r>
              <a:rPr dirty="0" err="1"/>
              <a:t>attacco</a:t>
            </a:r>
            <a:r>
              <a:rPr dirty="0"/>
              <a:t> </a:t>
            </a:r>
            <a:r>
              <a:rPr dirty="0" err="1"/>
              <a:t>informatico</a:t>
            </a:r>
            <a:r>
              <a:rPr dirty="0"/>
              <a:t> di </a:t>
            </a:r>
            <a:r>
              <a:rPr dirty="0" err="1"/>
              <a:t>successo</a:t>
            </a:r>
            <a:r>
              <a:rPr dirty="0"/>
              <a:t> </a:t>
            </a:r>
            <a:r>
              <a:rPr dirty="0" err="1"/>
              <a:t>può</a:t>
            </a:r>
            <a:r>
              <a:rPr dirty="0"/>
              <a:t> </a:t>
            </a:r>
            <a:r>
              <a:rPr b="1" dirty="0" err="1"/>
              <a:t>danneggiare</a:t>
            </a:r>
            <a:r>
              <a:rPr b="1" dirty="0"/>
              <a:t> la </a:t>
            </a:r>
            <a:r>
              <a:rPr b="1" dirty="0" err="1"/>
              <a:t>reputazione</a:t>
            </a:r>
            <a:r>
              <a:rPr b="1" dirty="0"/>
              <a:t> di </a:t>
            </a:r>
            <a:r>
              <a:rPr b="1" dirty="0" err="1"/>
              <a:t>una</a:t>
            </a:r>
            <a:r>
              <a:rPr b="1" dirty="0"/>
              <a:t> </a:t>
            </a:r>
            <a:r>
              <a:rPr lang="it-IT" b="1" dirty="0"/>
              <a:t>MPMI</a:t>
            </a:r>
            <a:r>
              <a:rPr dirty="0"/>
              <a:t>, </a:t>
            </a:r>
            <a:r>
              <a:rPr dirty="0" err="1"/>
              <a:t>portando</a:t>
            </a:r>
            <a:r>
              <a:rPr dirty="0"/>
              <a:t> a </a:t>
            </a:r>
            <a:r>
              <a:rPr b="1" dirty="0" err="1"/>
              <a:t>una</a:t>
            </a:r>
            <a:r>
              <a:rPr b="1" dirty="0"/>
              <a:t> </a:t>
            </a:r>
            <a:r>
              <a:rPr b="1" dirty="0" err="1"/>
              <a:t>perdita</a:t>
            </a:r>
            <a:r>
              <a:rPr b="1" dirty="0"/>
              <a:t> di </a:t>
            </a:r>
            <a:r>
              <a:rPr b="1" dirty="0" err="1"/>
              <a:t>clienti</a:t>
            </a:r>
            <a:r>
              <a:rPr b="1" dirty="0"/>
              <a:t> e </a:t>
            </a:r>
            <a:r>
              <a:rPr b="1" dirty="0" err="1"/>
              <a:t>opportunità</a:t>
            </a:r>
            <a:r>
              <a:rPr dirty="0"/>
              <a:t>. Le </a:t>
            </a:r>
            <a:r>
              <a:rPr dirty="0" err="1"/>
              <a:t>politiche</a:t>
            </a:r>
            <a:r>
              <a:rPr dirty="0"/>
              <a:t> di sicurezza </a:t>
            </a:r>
            <a:r>
              <a:rPr dirty="0" err="1"/>
              <a:t>aiutano</a:t>
            </a:r>
            <a:r>
              <a:rPr dirty="0"/>
              <a:t> a </a:t>
            </a:r>
            <a:r>
              <a:rPr dirty="0" err="1"/>
              <a:t>prevenire</a:t>
            </a:r>
            <a:r>
              <a:rPr dirty="0"/>
              <a:t> </a:t>
            </a:r>
            <a:r>
              <a:rPr dirty="0" err="1"/>
              <a:t>gli</a:t>
            </a:r>
            <a:r>
              <a:rPr dirty="0"/>
              <a:t> </a:t>
            </a:r>
            <a:r>
              <a:rPr dirty="0" err="1"/>
              <a:t>incidenti</a:t>
            </a:r>
            <a:r>
              <a:rPr dirty="0"/>
              <a:t> e </a:t>
            </a:r>
            <a:r>
              <a:rPr dirty="0" err="1"/>
              <a:t>dimostrano</a:t>
            </a:r>
            <a:r>
              <a:rPr dirty="0"/>
              <a:t> l</a:t>
            </a:r>
            <a:r>
              <a:rPr lang="it-IT" dirty="0"/>
              <a:t>‘impegno</a:t>
            </a:r>
            <a:r>
              <a:rPr dirty="0"/>
              <a:t> dell</a:t>
            </a:r>
            <a:r>
              <a:rPr lang="it-IT" dirty="0"/>
              <a:t>'</a:t>
            </a:r>
            <a:r>
              <a:rPr dirty="0" err="1"/>
              <a:t>organizzazione</a:t>
            </a:r>
            <a:r>
              <a:rPr dirty="0"/>
              <a:t> </a:t>
            </a:r>
            <a:r>
              <a:rPr dirty="0" err="1"/>
              <a:t>alla</a:t>
            </a:r>
            <a:r>
              <a:rPr dirty="0"/>
              <a:t> </a:t>
            </a:r>
            <a:r>
              <a:rPr dirty="0" err="1"/>
              <a:t>salvaguardia</a:t>
            </a:r>
            <a:r>
              <a:rPr dirty="0"/>
              <a:t> </a:t>
            </a:r>
            <a:r>
              <a:rPr dirty="0" err="1"/>
              <a:t>delle</a:t>
            </a:r>
            <a:r>
              <a:rPr dirty="0"/>
              <a:t> </a:t>
            </a:r>
            <a:r>
              <a:rPr dirty="0" err="1"/>
              <a:t>informazioni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Preparazione</a:t>
            </a:r>
            <a:r>
              <a:rPr b="1" dirty="0"/>
              <a:t> </a:t>
            </a:r>
            <a:r>
              <a:rPr b="1" dirty="0" err="1"/>
              <a:t>alle</a:t>
            </a:r>
            <a:r>
              <a:rPr b="1" dirty="0"/>
              <a:t> </a:t>
            </a:r>
            <a:r>
              <a:rPr b="1" dirty="0" err="1"/>
              <a:t>crisi</a:t>
            </a:r>
            <a:r>
              <a:rPr dirty="0"/>
              <a:t>: Le </a:t>
            </a:r>
            <a:r>
              <a:rPr dirty="0" err="1"/>
              <a:t>politiche</a:t>
            </a:r>
            <a:r>
              <a:rPr dirty="0"/>
              <a:t> di </a:t>
            </a:r>
            <a:r>
              <a:rPr dirty="0" err="1"/>
              <a:t>sensibilizzazione</a:t>
            </a:r>
            <a:r>
              <a:rPr dirty="0"/>
              <a:t> e sicurezza in </a:t>
            </a:r>
            <a:r>
              <a:rPr dirty="0" err="1"/>
              <a:t>materia</a:t>
            </a:r>
            <a:r>
              <a:rPr dirty="0"/>
              <a:t> di </a:t>
            </a:r>
            <a:r>
              <a:rPr lang="it-IT" dirty="0"/>
              <a:t>sicurezza informatica</a:t>
            </a:r>
            <a:r>
              <a:rPr dirty="0"/>
              <a:t> </a:t>
            </a:r>
            <a:r>
              <a:rPr dirty="0" err="1"/>
              <a:t>aiutano</a:t>
            </a:r>
            <a:r>
              <a:rPr dirty="0"/>
              <a:t> le </a:t>
            </a:r>
            <a:r>
              <a:rPr lang="it-IT" dirty="0"/>
              <a:t>M</a:t>
            </a:r>
            <a:r>
              <a:rPr dirty="0"/>
              <a:t>PMI a </a:t>
            </a:r>
            <a:r>
              <a:rPr b="1" dirty="0" err="1"/>
              <a:t>prepararsi</a:t>
            </a:r>
            <a:r>
              <a:rPr b="1" dirty="0"/>
              <a:t> a </a:t>
            </a:r>
            <a:r>
              <a:rPr b="1" dirty="0" err="1"/>
              <a:t>potenziali</a:t>
            </a:r>
            <a:r>
              <a:rPr b="1" dirty="0"/>
              <a:t> </a:t>
            </a:r>
            <a:r>
              <a:rPr b="1" dirty="0" err="1"/>
              <a:t>crisi</a:t>
            </a:r>
            <a:r>
              <a:rPr b="1" dirty="0"/>
              <a:t> </a:t>
            </a:r>
            <a:r>
              <a:rPr dirty="0" err="1"/>
              <a:t>che</a:t>
            </a:r>
            <a:r>
              <a:rPr dirty="0"/>
              <a:t> </a:t>
            </a:r>
            <a:r>
              <a:rPr dirty="0" err="1"/>
              <a:t>riducono</a:t>
            </a:r>
            <a:r>
              <a:rPr dirty="0"/>
              <a:t> </a:t>
            </a:r>
            <a:r>
              <a:rPr dirty="0" err="1"/>
              <a:t>i</a:t>
            </a:r>
            <a:r>
              <a:rPr dirty="0"/>
              <a:t> tempi di </a:t>
            </a:r>
            <a:r>
              <a:rPr dirty="0" err="1"/>
              <a:t>ripresa</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Formazione</a:t>
            </a:r>
            <a:r>
              <a:rPr b="1" dirty="0"/>
              <a:t> e </a:t>
            </a:r>
            <a:r>
              <a:rPr b="1" dirty="0" err="1"/>
              <a:t>sensibilizzazione</a:t>
            </a:r>
            <a:r>
              <a:rPr b="1" dirty="0"/>
              <a:t> </a:t>
            </a:r>
            <a:r>
              <a:rPr b="1" dirty="0" err="1"/>
              <a:t>dei</a:t>
            </a:r>
            <a:r>
              <a:rPr b="1" dirty="0"/>
              <a:t> </a:t>
            </a:r>
            <a:r>
              <a:rPr b="1" dirty="0" err="1"/>
              <a:t>dipendenti</a:t>
            </a:r>
            <a:r>
              <a:rPr dirty="0"/>
              <a:t>: </a:t>
            </a:r>
            <a:r>
              <a:rPr dirty="0" err="1"/>
              <a:t>Comprendere</a:t>
            </a:r>
            <a:r>
              <a:rPr dirty="0"/>
              <a:t> la sicurezza </a:t>
            </a:r>
            <a:r>
              <a:rPr dirty="0" err="1"/>
              <a:t>informatica</a:t>
            </a:r>
            <a:r>
              <a:rPr dirty="0"/>
              <a:t> </a:t>
            </a:r>
            <a:r>
              <a:rPr dirty="0" err="1"/>
              <a:t>consente</a:t>
            </a:r>
            <a:r>
              <a:rPr dirty="0"/>
              <a:t> </a:t>
            </a:r>
            <a:r>
              <a:rPr dirty="0" err="1"/>
              <a:t>alle</a:t>
            </a:r>
            <a:r>
              <a:rPr dirty="0"/>
              <a:t> </a:t>
            </a:r>
            <a:r>
              <a:rPr dirty="0" err="1"/>
              <a:t>organizzazioni</a:t>
            </a:r>
            <a:r>
              <a:rPr dirty="0"/>
              <a:t> di </a:t>
            </a:r>
            <a:r>
              <a:rPr dirty="0" err="1"/>
              <a:t>fornire</a:t>
            </a:r>
            <a:r>
              <a:rPr dirty="0"/>
              <a:t> </a:t>
            </a:r>
            <a:r>
              <a:rPr dirty="0" err="1"/>
              <a:t>una</a:t>
            </a:r>
            <a:r>
              <a:rPr dirty="0"/>
              <a:t> </a:t>
            </a:r>
            <a:r>
              <a:rPr dirty="0" err="1"/>
              <a:t>formazione</a:t>
            </a:r>
            <a:r>
              <a:rPr dirty="0"/>
              <a:t> </a:t>
            </a:r>
            <a:r>
              <a:rPr dirty="0" err="1"/>
              <a:t>adeguata</a:t>
            </a:r>
            <a:r>
              <a:rPr dirty="0"/>
              <a:t> </a:t>
            </a:r>
            <a:r>
              <a:rPr dirty="0" err="1"/>
              <a:t>ai</a:t>
            </a:r>
            <a:r>
              <a:rPr dirty="0"/>
              <a:t> </a:t>
            </a:r>
            <a:r>
              <a:rPr dirty="0" err="1"/>
              <a:t>propri</a:t>
            </a:r>
            <a:r>
              <a:rPr dirty="0"/>
              <a:t> </a:t>
            </a:r>
            <a:r>
              <a:rPr dirty="0" err="1"/>
              <a:t>dipendenti</a:t>
            </a:r>
            <a:r>
              <a:rPr dirty="0"/>
              <a:t>. </a:t>
            </a:r>
            <a:r>
              <a:rPr b="1" dirty="0" err="1"/>
              <a:t>Educare</a:t>
            </a:r>
            <a:r>
              <a:rPr b="1" dirty="0"/>
              <a:t> </a:t>
            </a:r>
            <a:r>
              <a:rPr b="1" dirty="0" err="1"/>
              <a:t>il</a:t>
            </a:r>
            <a:r>
              <a:rPr b="1" dirty="0"/>
              <a:t> </a:t>
            </a:r>
            <a:r>
              <a:rPr b="1" dirty="0" err="1"/>
              <a:t>personale</a:t>
            </a:r>
            <a:r>
              <a:rPr dirty="0"/>
              <a:t> </a:t>
            </a:r>
            <a:r>
              <a:rPr dirty="0" err="1"/>
              <a:t>sulle</a:t>
            </a:r>
            <a:r>
              <a:rPr dirty="0"/>
              <a:t> </a:t>
            </a:r>
            <a:r>
              <a:rPr dirty="0" err="1"/>
              <a:t>migliori</a:t>
            </a:r>
            <a:r>
              <a:rPr dirty="0"/>
              <a:t> </a:t>
            </a:r>
            <a:r>
              <a:rPr dirty="0" err="1"/>
              <a:t>pratiche</a:t>
            </a:r>
            <a:r>
              <a:rPr dirty="0"/>
              <a:t>, </a:t>
            </a:r>
            <a:r>
              <a:rPr lang="it-IT" dirty="0"/>
              <a:t>sulle </a:t>
            </a:r>
            <a:r>
              <a:rPr dirty="0" err="1"/>
              <a:t>potenziali</a:t>
            </a:r>
            <a:r>
              <a:rPr dirty="0"/>
              <a:t> </a:t>
            </a:r>
            <a:r>
              <a:rPr dirty="0" err="1"/>
              <a:t>minacce</a:t>
            </a:r>
            <a:r>
              <a:rPr dirty="0"/>
              <a:t> e </a:t>
            </a:r>
            <a:r>
              <a:rPr dirty="0" err="1"/>
              <a:t>politiche</a:t>
            </a:r>
            <a:r>
              <a:rPr dirty="0"/>
              <a:t> di sicurezza </a:t>
            </a:r>
            <a:r>
              <a:rPr b="1" dirty="0" err="1"/>
              <a:t>aiuta</a:t>
            </a:r>
            <a:r>
              <a:rPr b="1" dirty="0"/>
              <a:t> a </a:t>
            </a:r>
            <a:r>
              <a:rPr b="1" dirty="0" err="1"/>
              <a:t>creare</a:t>
            </a:r>
            <a:r>
              <a:rPr b="1" dirty="0"/>
              <a:t> </a:t>
            </a:r>
            <a:r>
              <a:rPr b="1" dirty="0" err="1"/>
              <a:t>una</a:t>
            </a:r>
            <a:r>
              <a:rPr b="1" dirty="0"/>
              <a:t> forte </a:t>
            </a:r>
            <a:r>
              <a:rPr b="1" dirty="0" err="1"/>
              <a:t>cultura</a:t>
            </a:r>
            <a:r>
              <a:rPr b="1" dirty="0"/>
              <a:t> </a:t>
            </a:r>
            <a:r>
              <a:rPr b="1" dirty="0" err="1"/>
              <a:t>della</a:t>
            </a:r>
            <a:r>
              <a:rPr b="1" dirty="0"/>
              <a:t> sicurezza</a:t>
            </a:r>
            <a:r>
              <a:rPr dirty="0"/>
              <a:t> </a:t>
            </a:r>
            <a:r>
              <a:rPr dirty="0" err="1"/>
              <a:t>all'interno</a:t>
            </a:r>
            <a:r>
              <a:rPr dirty="0"/>
              <a:t> </a:t>
            </a:r>
            <a:r>
              <a:rPr dirty="0" err="1"/>
              <a:t>dell'organizzazione</a:t>
            </a:r>
            <a:r>
              <a:rPr dirty="0"/>
              <a:t>.</a:t>
            </a:r>
          </a:p>
        </p:txBody>
      </p:sp>
    </p:spTree>
    <p:extLst>
      <p:ext uri="{BB962C8B-B14F-4D97-AF65-F5344CB8AC3E}">
        <p14:creationId xmlns:p14="http://schemas.microsoft.com/office/powerpoint/2010/main" val="317620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770182" cy="824531"/>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 </a:t>
            </a:r>
            <a:r>
              <a:rPr dirty="0"/>
              <a:t>per le MPMI</a:t>
            </a:r>
          </a:p>
          <a:p>
            <a:pPr>
              <a:defRPr sz="2000"/>
            </a:pPr>
            <a:r>
              <a:rPr dirty="0"/>
              <a:t>1.1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Comprensione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definizione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importanza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delle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politiche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di sicurezza</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185722" y="1422558"/>
            <a:ext cx="7876238" cy="4810602"/>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Vantaggio</a:t>
            </a:r>
            <a:r>
              <a:rPr b="1" dirty="0"/>
              <a:t> </a:t>
            </a:r>
            <a:r>
              <a:rPr b="1" dirty="0" err="1"/>
              <a:t>competitivo</a:t>
            </a:r>
            <a:r>
              <a:rPr dirty="0"/>
              <a:t>: </a:t>
            </a:r>
            <a:r>
              <a:rPr dirty="0" err="1"/>
              <a:t>L'enfasi</a:t>
            </a:r>
            <a:r>
              <a:rPr dirty="0"/>
              <a:t> </a:t>
            </a:r>
            <a:r>
              <a:rPr dirty="0" err="1"/>
              <a:t>sulla</a:t>
            </a:r>
            <a:r>
              <a:rPr dirty="0"/>
              <a:t> sicurezza </a:t>
            </a:r>
            <a:r>
              <a:rPr dirty="0" err="1"/>
              <a:t>informatica</a:t>
            </a:r>
            <a:r>
              <a:rPr dirty="0"/>
              <a:t> e </a:t>
            </a:r>
            <a:r>
              <a:rPr dirty="0" err="1"/>
              <a:t>l'adozione</a:t>
            </a:r>
            <a:r>
              <a:rPr dirty="0"/>
              <a:t> di </a:t>
            </a:r>
            <a:r>
              <a:rPr dirty="0" err="1"/>
              <a:t>politiche</a:t>
            </a:r>
            <a:r>
              <a:rPr dirty="0"/>
              <a:t> di sicurezza </a:t>
            </a:r>
            <a:r>
              <a:rPr dirty="0" err="1"/>
              <a:t>efficaci</a:t>
            </a:r>
            <a:r>
              <a:rPr dirty="0"/>
              <a:t> </a:t>
            </a:r>
            <a:r>
              <a:rPr dirty="0" err="1"/>
              <a:t>possono</a:t>
            </a:r>
            <a:r>
              <a:rPr dirty="0"/>
              <a:t> </a:t>
            </a:r>
            <a:r>
              <a:rPr b="1" dirty="0" err="1"/>
              <a:t>fornire</a:t>
            </a:r>
            <a:r>
              <a:rPr b="1" dirty="0"/>
              <a:t> a </a:t>
            </a:r>
            <a:r>
              <a:rPr b="1" dirty="0" err="1"/>
              <a:t>una</a:t>
            </a:r>
            <a:r>
              <a:rPr b="1" dirty="0"/>
              <a:t> MPMI un </a:t>
            </a:r>
            <a:r>
              <a:rPr b="1" dirty="0" err="1"/>
              <a:t>vantaggio</a:t>
            </a:r>
            <a:r>
              <a:rPr b="1" dirty="0"/>
              <a:t> </a:t>
            </a:r>
            <a:r>
              <a:rPr b="1" dirty="0" err="1"/>
              <a:t>competitivo</a:t>
            </a:r>
            <a:r>
              <a:rPr dirty="0"/>
              <a:t>. </a:t>
            </a:r>
            <a:r>
              <a:rPr b="1" dirty="0"/>
              <a:t>I </a:t>
            </a:r>
            <a:r>
              <a:rPr b="1" dirty="0" err="1"/>
              <a:t>clienti</a:t>
            </a:r>
            <a:r>
              <a:rPr b="1" dirty="0"/>
              <a:t> e </a:t>
            </a:r>
            <a:r>
              <a:rPr b="1" dirty="0" err="1"/>
              <a:t>i</a:t>
            </a:r>
            <a:r>
              <a:rPr b="1" dirty="0"/>
              <a:t> partner </a:t>
            </a:r>
            <a:r>
              <a:rPr b="1" dirty="0" err="1"/>
              <a:t>spesso</a:t>
            </a:r>
            <a:r>
              <a:rPr b="1" dirty="0"/>
              <a:t> </a:t>
            </a:r>
            <a:r>
              <a:rPr b="1" dirty="0" err="1"/>
              <a:t>danno</a:t>
            </a:r>
            <a:r>
              <a:rPr b="1" dirty="0"/>
              <a:t> </a:t>
            </a:r>
            <a:r>
              <a:rPr b="1" dirty="0" err="1"/>
              <a:t>priorità</a:t>
            </a:r>
            <a:r>
              <a:rPr b="1" dirty="0"/>
              <a:t> </a:t>
            </a:r>
            <a:r>
              <a:rPr b="1" dirty="0" err="1"/>
              <a:t>alla</a:t>
            </a:r>
            <a:r>
              <a:rPr b="1" dirty="0"/>
              <a:t> sicurezza</a:t>
            </a:r>
            <a:r>
              <a:rPr dirty="0"/>
              <a:t> </a:t>
            </a:r>
            <a:r>
              <a:rPr dirty="0" err="1"/>
              <a:t>quando</a:t>
            </a:r>
            <a:r>
              <a:rPr dirty="0"/>
              <a:t> </a:t>
            </a:r>
            <a:r>
              <a:rPr dirty="0" err="1"/>
              <a:t>scelgono</a:t>
            </a:r>
            <a:r>
              <a:rPr dirty="0"/>
              <a:t> </a:t>
            </a:r>
            <a:r>
              <a:rPr dirty="0" err="1"/>
              <a:t>i</a:t>
            </a:r>
            <a:r>
              <a:rPr dirty="0"/>
              <a:t> partner </a:t>
            </a:r>
            <a:r>
              <a:rPr dirty="0" err="1"/>
              <a:t>commerciali</a:t>
            </a:r>
            <a:r>
              <a:rPr dirty="0"/>
              <a:t>, </a:t>
            </a:r>
            <a:r>
              <a:rPr dirty="0" err="1"/>
              <a:t>rendendo</a:t>
            </a:r>
            <a:r>
              <a:rPr dirty="0"/>
              <a:t> la sicurezza </a:t>
            </a:r>
            <a:r>
              <a:rPr dirty="0" err="1"/>
              <a:t>informatica</a:t>
            </a:r>
            <a:r>
              <a:rPr dirty="0"/>
              <a:t> un </a:t>
            </a:r>
            <a:r>
              <a:rPr dirty="0" err="1"/>
              <a:t>valido</a:t>
            </a:r>
            <a:r>
              <a:rPr dirty="0"/>
              <a:t> </a:t>
            </a:r>
            <a:r>
              <a:rPr lang="it-IT" dirty="0"/>
              <a:t>elemento</a:t>
            </a:r>
            <a:r>
              <a:rPr dirty="0"/>
              <a:t> di </a:t>
            </a:r>
            <a:r>
              <a:rPr dirty="0" err="1"/>
              <a:t>differenziazione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 </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In </a:t>
            </a:r>
            <a:r>
              <a:rPr dirty="0" err="1"/>
              <a:t>conclusione</a:t>
            </a:r>
            <a:r>
              <a:rPr dirty="0"/>
              <a:t>, </a:t>
            </a:r>
            <a:r>
              <a:rPr dirty="0" err="1"/>
              <a:t>comprendere</a:t>
            </a:r>
            <a:r>
              <a:rPr dirty="0"/>
              <a:t> la sicurezza </a:t>
            </a:r>
            <a:r>
              <a:rPr dirty="0" err="1"/>
              <a:t>informatica</a:t>
            </a:r>
            <a:r>
              <a:rPr dirty="0"/>
              <a:t> e </a:t>
            </a:r>
            <a:r>
              <a:rPr dirty="0" err="1"/>
              <a:t>l'importanza</a:t>
            </a:r>
            <a:r>
              <a:rPr dirty="0"/>
              <a:t> </a:t>
            </a:r>
            <a:r>
              <a:rPr dirty="0" err="1"/>
              <a:t>delle</a:t>
            </a:r>
            <a:r>
              <a:rPr dirty="0"/>
              <a:t> </a:t>
            </a:r>
            <a:r>
              <a:rPr dirty="0" err="1"/>
              <a:t>politiche</a:t>
            </a:r>
            <a:r>
              <a:rPr dirty="0"/>
              <a:t> di sicurezza è </a:t>
            </a:r>
            <a:r>
              <a:rPr dirty="0" err="1"/>
              <a:t>fondamentale</a:t>
            </a:r>
            <a:r>
              <a:rPr dirty="0"/>
              <a:t> per le MPMI per </a:t>
            </a:r>
            <a:r>
              <a:rPr dirty="0" err="1"/>
              <a:t>proteggere</a:t>
            </a:r>
            <a:r>
              <a:rPr dirty="0"/>
              <a:t> </a:t>
            </a:r>
            <a:r>
              <a:rPr dirty="0" err="1"/>
              <a:t>i</a:t>
            </a:r>
            <a:r>
              <a:rPr dirty="0"/>
              <a:t> </a:t>
            </a:r>
            <a:r>
              <a:rPr dirty="0" err="1"/>
              <a:t>propri</a:t>
            </a:r>
            <a:r>
              <a:rPr dirty="0"/>
              <a:t> </a:t>
            </a:r>
            <a:r>
              <a:rPr dirty="0" err="1"/>
              <a:t>dati</a:t>
            </a:r>
            <a:r>
              <a:rPr dirty="0"/>
              <a:t>, </a:t>
            </a:r>
            <a:r>
              <a:rPr dirty="0" err="1"/>
              <a:t>mantenere</a:t>
            </a:r>
            <a:r>
              <a:rPr dirty="0"/>
              <a:t> la </a:t>
            </a:r>
            <a:r>
              <a:rPr dirty="0" err="1"/>
              <a:t>continuità</a:t>
            </a:r>
            <a:r>
              <a:rPr dirty="0"/>
              <a:t> </a:t>
            </a:r>
            <a:r>
              <a:rPr dirty="0" err="1"/>
              <a:t>operativa</a:t>
            </a:r>
            <a:r>
              <a:rPr dirty="0"/>
              <a:t>, </a:t>
            </a:r>
            <a:r>
              <a:rPr dirty="0" err="1"/>
              <a:t>rispettare</a:t>
            </a:r>
            <a:r>
              <a:rPr dirty="0"/>
              <a:t> le normative e </a:t>
            </a:r>
            <a:r>
              <a:rPr dirty="0" err="1"/>
              <a:t>costruire</a:t>
            </a:r>
            <a:r>
              <a:rPr dirty="0"/>
              <a:t> </a:t>
            </a:r>
            <a:r>
              <a:rPr dirty="0" err="1"/>
              <a:t>fiducia</a:t>
            </a:r>
            <a:r>
              <a:rPr dirty="0"/>
              <a:t> </a:t>
            </a:r>
            <a:r>
              <a:rPr dirty="0" err="1"/>
              <a:t>nei</a:t>
            </a:r>
            <a:r>
              <a:rPr dirty="0"/>
              <a:t> </a:t>
            </a:r>
            <a:r>
              <a:rPr dirty="0" err="1"/>
              <a:t>confronti</a:t>
            </a:r>
            <a:r>
              <a:rPr dirty="0"/>
              <a:t> di </a:t>
            </a:r>
            <a:r>
              <a:rPr dirty="0" err="1"/>
              <a:t>clienti</a:t>
            </a:r>
            <a:r>
              <a:rPr dirty="0"/>
              <a:t> e stakeholder. </a:t>
            </a:r>
            <a:r>
              <a:rPr dirty="0" err="1"/>
              <a:t>Affrontando</a:t>
            </a:r>
            <a:r>
              <a:rPr dirty="0"/>
              <a:t> in </a:t>
            </a:r>
            <a:r>
              <a:rPr dirty="0" err="1"/>
              <a:t>modo</a:t>
            </a:r>
            <a:r>
              <a:rPr dirty="0"/>
              <a:t> </a:t>
            </a:r>
            <a:r>
              <a:rPr dirty="0" err="1"/>
              <a:t>proattivo</a:t>
            </a:r>
            <a:r>
              <a:rPr dirty="0"/>
              <a:t> le </a:t>
            </a:r>
            <a:r>
              <a:rPr dirty="0" err="1"/>
              <a:t>minacce</a:t>
            </a:r>
            <a:r>
              <a:rPr dirty="0"/>
              <a:t> </a:t>
            </a:r>
            <a:r>
              <a:rPr dirty="0" err="1"/>
              <a:t>informatiche</a:t>
            </a:r>
            <a:r>
              <a:rPr dirty="0"/>
              <a:t>, le MPMI </a:t>
            </a:r>
            <a:r>
              <a:rPr dirty="0" err="1"/>
              <a:t>possono</a:t>
            </a:r>
            <a:r>
              <a:rPr dirty="0"/>
              <a:t> </a:t>
            </a:r>
            <a:r>
              <a:rPr dirty="0" err="1"/>
              <a:t>rafforzare</a:t>
            </a:r>
            <a:r>
              <a:rPr dirty="0"/>
              <a:t> la </a:t>
            </a:r>
            <a:r>
              <a:rPr dirty="0" err="1"/>
              <a:t>loro</a:t>
            </a:r>
            <a:r>
              <a:rPr dirty="0"/>
              <a:t> </a:t>
            </a:r>
            <a:r>
              <a:rPr dirty="0" err="1"/>
              <a:t>resilienza</a:t>
            </a:r>
            <a:r>
              <a:rPr dirty="0"/>
              <a:t> e </a:t>
            </a:r>
            <a:r>
              <a:rPr dirty="0" err="1"/>
              <a:t>garantire</a:t>
            </a:r>
            <a:r>
              <a:rPr dirty="0"/>
              <a:t> un </a:t>
            </a:r>
            <a:r>
              <a:rPr dirty="0" err="1"/>
              <a:t>ambiente</a:t>
            </a:r>
            <a:r>
              <a:rPr dirty="0"/>
              <a:t> </a:t>
            </a:r>
            <a:r>
              <a:rPr dirty="0" err="1"/>
              <a:t>digitale</a:t>
            </a:r>
            <a:r>
              <a:rPr dirty="0"/>
              <a:t> </a:t>
            </a:r>
            <a:r>
              <a:rPr dirty="0" err="1"/>
              <a:t>sicuro</a:t>
            </a:r>
            <a:r>
              <a:rPr dirty="0"/>
              <a:t> per le </a:t>
            </a:r>
            <a:r>
              <a:rPr dirty="0" err="1"/>
              <a:t>loro</a:t>
            </a:r>
            <a:r>
              <a:rPr dirty="0"/>
              <a:t> </a:t>
            </a:r>
            <a:r>
              <a:rPr dirty="0" err="1"/>
              <a:t>operazioni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pic>
        <p:nvPicPr>
          <p:cNvPr id="4" name="Imagen 3" descr="Una caricatura de una persona  Descripción generada automáticamente con confianza baja">
            <a:extLst>
              <a:ext uri="{FF2B5EF4-FFF2-40B4-BE49-F238E27FC236}">
                <a16:creationId xmlns:a16="http://schemas.microsoft.com/office/drawing/2014/main" id="{E5819E76-31FC-41C0-A792-AA67394D20C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061960" y="2470086"/>
            <a:ext cx="3752906" cy="2344548"/>
          </a:xfrm>
          <a:prstGeom prst="rect">
            <a:avLst/>
          </a:prstGeom>
        </p:spPr>
      </p:pic>
    </p:spTree>
    <p:extLst>
      <p:ext uri="{BB962C8B-B14F-4D97-AF65-F5344CB8AC3E}">
        <p14:creationId xmlns:p14="http://schemas.microsoft.com/office/powerpoint/2010/main" val="1065090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28647" y="409574"/>
            <a:ext cx="8824928" cy="443573"/>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1.2 Le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minacce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comuni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alla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cui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devono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far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fronte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le MPMI</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853147"/>
            <a:ext cx="12372975" cy="5753100"/>
          </a:xfrm>
        </p:spPr>
        <p:txBody>
          <a:bodyPr/>
          <a:lstStyle/>
          <a:p>
            <a:pPr>
              <a:lnSpc>
                <a:spcPct val="107000"/>
              </a:lnSpc>
              <a:spcAft>
                <a:spcPts val="800"/>
              </a:spcAft>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dirty="0"/>
              <a:t>Le micro, </a:t>
            </a:r>
            <a:r>
              <a:rPr dirty="0" err="1"/>
              <a:t>piccole</a:t>
            </a:r>
            <a:r>
              <a:rPr dirty="0"/>
              <a:t> e </a:t>
            </a:r>
            <a:r>
              <a:rPr dirty="0" err="1"/>
              <a:t>medie</a:t>
            </a:r>
            <a:r>
              <a:rPr dirty="0"/>
              <a:t> </a:t>
            </a:r>
            <a:r>
              <a:rPr dirty="0" err="1"/>
              <a:t>imprese</a:t>
            </a:r>
            <a:r>
              <a:rPr dirty="0"/>
              <a:t> (</a:t>
            </a:r>
            <a:r>
              <a:rPr lang="it-IT" dirty="0"/>
              <a:t>MPMI)</a:t>
            </a:r>
            <a:r>
              <a:rPr dirty="0"/>
              <a:t> </a:t>
            </a:r>
            <a:r>
              <a:rPr dirty="0" err="1"/>
              <a:t>stanno</a:t>
            </a:r>
            <a:r>
              <a:rPr dirty="0"/>
              <a:t> </a:t>
            </a:r>
            <a:r>
              <a:rPr dirty="0" err="1"/>
              <a:t>diventando</a:t>
            </a:r>
            <a:r>
              <a:rPr dirty="0"/>
              <a:t> </a:t>
            </a:r>
            <a:r>
              <a:rPr dirty="0" err="1"/>
              <a:t>sempre</a:t>
            </a:r>
            <a:r>
              <a:rPr dirty="0"/>
              <a:t> </a:t>
            </a:r>
            <a:r>
              <a:rPr dirty="0" err="1"/>
              <a:t>più</a:t>
            </a:r>
            <a:r>
              <a:rPr dirty="0"/>
              <a:t> </a:t>
            </a:r>
            <a:r>
              <a:rPr dirty="0" err="1"/>
              <a:t>bersagli</a:t>
            </a:r>
            <a:r>
              <a:rPr dirty="0"/>
              <a:t> per </a:t>
            </a:r>
            <a:r>
              <a:rPr dirty="0" err="1"/>
              <a:t>i</a:t>
            </a:r>
            <a:r>
              <a:rPr dirty="0"/>
              <a:t> </a:t>
            </a:r>
            <a:r>
              <a:rPr dirty="0" err="1"/>
              <a:t>criminali</a:t>
            </a:r>
            <a:r>
              <a:rPr dirty="0"/>
              <a:t> </a:t>
            </a:r>
            <a:r>
              <a:rPr dirty="0" err="1"/>
              <a:t>informatici</a:t>
            </a:r>
            <a:r>
              <a:rPr dirty="0"/>
              <a:t> a causa </a:t>
            </a:r>
            <a:r>
              <a:rPr dirty="0" err="1"/>
              <a:t>dei</a:t>
            </a:r>
            <a:r>
              <a:rPr dirty="0"/>
              <a:t> </a:t>
            </a:r>
            <a:r>
              <a:rPr dirty="0" err="1"/>
              <a:t>loro</a:t>
            </a:r>
            <a:r>
              <a:rPr dirty="0"/>
              <a:t> </a:t>
            </a:r>
            <a:r>
              <a:rPr dirty="0" err="1"/>
              <a:t>preziosi</a:t>
            </a:r>
            <a:r>
              <a:rPr dirty="0"/>
              <a:t> </a:t>
            </a:r>
            <a:r>
              <a:rPr dirty="0" err="1"/>
              <a:t>dati</a:t>
            </a:r>
            <a:r>
              <a:rPr dirty="0"/>
              <a:t> e </a:t>
            </a:r>
            <a:r>
              <a:rPr dirty="0" err="1"/>
              <a:t>delle</a:t>
            </a:r>
            <a:r>
              <a:rPr dirty="0"/>
              <a:t> </a:t>
            </a:r>
            <a:r>
              <a:rPr dirty="0" err="1"/>
              <a:t>difese</a:t>
            </a:r>
            <a:r>
              <a:rPr dirty="0"/>
              <a:t> </a:t>
            </a:r>
            <a:r>
              <a:rPr dirty="0" err="1"/>
              <a:t>potenzialmente</a:t>
            </a:r>
            <a:r>
              <a:rPr dirty="0"/>
              <a:t> </a:t>
            </a:r>
            <a:r>
              <a:rPr dirty="0" err="1"/>
              <a:t>più</a:t>
            </a:r>
            <a:r>
              <a:rPr dirty="0"/>
              <a:t> </a:t>
            </a:r>
            <a:r>
              <a:rPr dirty="0" err="1"/>
              <a:t>deboli</a:t>
            </a:r>
            <a:r>
              <a:rPr dirty="0"/>
              <a:t> </a:t>
            </a:r>
            <a:r>
              <a:rPr dirty="0" err="1"/>
              <a:t>della</a:t>
            </a:r>
            <a:r>
              <a:rPr dirty="0"/>
              <a:t> sicurezza </a:t>
            </a:r>
            <a:r>
              <a:rPr dirty="0" err="1"/>
              <a:t>informatica</a:t>
            </a:r>
            <a:r>
              <a:rPr dirty="0"/>
              <a:t> </a:t>
            </a:r>
            <a:r>
              <a:rPr dirty="0" err="1"/>
              <a:t>rispetto</a:t>
            </a:r>
            <a:r>
              <a:rPr dirty="0"/>
              <a:t> </a:t>
            </a:r>
            <a:r>
              <a:rPr dirty="0" err="1"/>
              <a:t>alle</a:t>
            </a:r>
            <a:r>
              <a:rPr dirty="0"/>
              <a:t> </a:t>
            </a:r>
            <a:r>
              <a:rPr dirty="0" err="1"/>
              <a:t>organizzazioni</a:t>
            </a:r>
            <a:r>
              <a:rPr dirty="0"/>
              <a:t> </a:t>
            </a:r>
            <a:r>
              <a:rPr dirty="0" err="1"/>
              <a:t>più</a:t>
            </a:r>
            <a:r>
              <a:rPr dirty="0"/>
              <a:t> </a:t>
            </a:r>
            <a:r>
              <a:rPr dirty="0" err="1"/>
              <a:t>grandi</a:t>
            </a:r>
            <a:r>
              <a:rPr dirty="0"/>
              <a:t>. </a:t>
            </a:r>
            <a:r>
              <a:rPr dirty="0" err="1"/>
              <a:t>Alcune</a:t>
            </a:r>
            <a:r>
              <a:rPr dirty="0"/>
              <a:t> </a:t>
            </a:r>
            <a:r>
              <a:rPr dirty="0" err="1"/>
              <a:t>minacce</a:t>
            </a:r>
            <a:r>
              <a:rPr dirty="0"/>
              <a:t> </a:t>
            </a:r>
            <a:r>
              <a:rPr dirty="0" err="1"/>
              <a:t>comuni</a:t>
            </a:r>
            <a:r>
              <a:rPr dirty="0"/>
              <a:t> </a:t>
            </a:r>
            <a:r>
              <a:rPr dirty="0" err="1"/>
              <a:t>alla</a:t>
            </a:r>
            <a:r>
              <a:rPr dirty="0"/>
              <a:t> </a:t>
            </a:r>
            <a:r>
              <a:rPr lang="it-IT" dirty="0"/>
              <a:t>sicurezza informatica</a:t>
            </a:r>
            <a:r>
              <a:rPr dirty="0"/>
              <a:t> </a:t>
            </a:r>
            <a:r>
              <a:rPr lang="it-IT" dirty="0"/>
              <a:t>affrontate dalle</a:t>
            </a:r>
            <a:r>
              <a:rPr dirty="0"/>
              <a:t> MPMI </a:t>
            </a:r>
            <a:r>
              <a:rPr dirty="0" err="1"/>
              <a:t>includono</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Attacchi</a:t>
            </a:r>
            <a:r>
              <a:rPr b="1" dirty="0"/>
              <a:t> di phishing</a:t>
            </a:r>
            <a:r>
              <a:rPr dirty="0"/>
              <a:t>: Il phishing è </a:t>
            </a:r>
            <a:r>
              <a:rPr dirty="0" err="1"/>
              <a:t>una</a:t>
            </a:r>
            <a:r>
              <a:rPr dirty="0"/>
              <a:t> </a:t>
            </a:r>
            <a:r>
              <a:rPr dirty="0" err="1"/>
              <a:t>tecnica</a:t>
            </a:r>
            <a:r>
              <a:rPr dirty="0"/>
              <a:t> in cui </a:t>
            </a:r>
            <a:r>
              <a:rPr dirty="0" err="1"/>
              <a:t>i</a:t>
            </a:r>
            <a:r>
              <a:rPr dirty="0"/>
              <a:t> </a:t>
            </a:r>
            <a:r>
              <a:rPr dirty="0" err="1"/>
              <a:t>criminali</a:t>
            </a:r>
            <a:r>
              <a:rPr dirty="0"/>
              <a:t> </a:t>
            </a:r>
            <a:r>
              <a:rPr dirty="0" err="1"/>
              <a:t>informatici</a:t>
            </a:r>
            <a:r>
              <a:rPr dirty="0"/>
              <a:t> </a:t>
            </a:r>
            <a:r>
              <a:rPr dirty="0" err="1"/>
              <a:t>inviano</a:t>
            </a:r>
            <a:r>
              <a:rPr dirty="0"/>
              <a:t> e-mail, </a:t>
            </a:r>
            <a:r>
              <a:rPr dirty="0" err="1"/>
              <a:t>messaggi</a:t>
            </a:r>
            <a:r>
              <a:rPr dirty="0"/>
              <a:t> o </a:t>
            </a:r>
            <a:r>
              <a:rPr dirty="0" err="1"/>
              <a:t>siti</a:t>
            </a:r>
            <a:r>
              <a:rPr dirty="0"/>
              <a:t> Web </a:t>
            </a:r>
            <a:r>
              <a:rPr dirty="0" err="1"/>
              <a:t>ingannevoli</a:t>
            </a:r>
            <a:r>
              <a:rPr dirty="0"/>
              <a:t> per </a:t>
            </a:r>
            <a:r>
              <a:rPr dirty="0" err="1"/>
              <a:t>indurre</a:t>
            </a:r>
            <a:r>
              <a:rPr dirty="0"/>
              <a:t> </a:t>
            </a:r>
            <a:r>
              <a:rPr dirty="0" err="1"/>
              <a:t>i</a:t>
            </a:r>
            <a:r>
              <a:rPr dirty="0"/>
              <a:t> </a:t>
            </a:r>
            <a:r>
              <a:rPr dirty="0" err="1"/>
              <a:t>dipendenti</a:t>
            </a:r>
            <a:r>
              <a:rPr dirty="0"/>
              <a:t> a </a:t>
            </a:r>
            <a:r>
              <a:rPr dirty="0" err="1"/>
              <a:t>divulgare</a:t>
            </a:r>
            <a:r>
              <a:rPr dirty="0"/>
              <a:t> </a:t>
            </a:r>
            <a:r>
              <a:rPr dirty="0" err="1"/>
              <a:t>informazioni</a:t>
            </a:r>
            <a:r>
              <a:rPr dirty="0"/>
              <a:t> </a:t>
            </a:r>
            <a:r>
              <a:rPr dirty="0" err="1"/>
              <a:t>sensibili</a:t>
            </a:r>
            <a:r>
              <a:rPr dirty="0"/>
              <a:t> come </a:t>
            </a:r>
            <a:r>
              <a:rPr dirty="0" err="1"/>
              <a:t>credenziali</a:t>
            </a:r>
            <a:r>
              <a:rPr dirty="0"/>
              <a:t> di </a:t>
            </a:r>
            <a:r>
              <a:rPr dirty="0" err="1"/>
              <a:t>accesso</a:t>
            </a:r>
            <a:r>
              <a:rPr dirty="0"/>
              <a:t>, </a:t>
            </a:r>
            <a:r>
              <a:rPr dirty="0" err="1"/>
              <a:t>dati</a:t>
            </a:r>
            <a:r>
              <a:rPr dirty="0"/>
              <a:t> </a:t>
            </a:r>
            <a:r>
              <a:rPr dirty="0" err="1"/>
              <a:t>finanziari</a:t>
            </a:r>
            <a:r>
              <a:rPr dirty="0"/>
              <a:t> o </a:t>
            </a:r>
            <a:r>
              <a:rPr dirty="0" err="1"/>
              <a:t>informazioni</a:t>
            </a:r>
            <a:r>
              <a:rPr dirty="0"/>
              <a:t> </a:t>
            </a:r>
            <a:r>
              <a:rPr dirty="0" err="1"/>
              <a:t>personali</a:t>
            </a:r>
            <a:r>
              <a:rPr dirty="0"/>
              <a:t>.</a:t>
            </a:r>
            <a:endParaRPr lang="it-IT" sz="1800" dirty="0">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Ransomware</a:t>
            </a:r>
            <a:r>
              <a:rPr dirty="0"/>
              <a:t>: Ransomware è un </a:t>
            </a:r>
            <a:r>
              <a:rPr dirty="0" err="1"/>
              <a:t>tipo</a:t>
            </a:r>
            <a:r>
              <a:rPr dirty="0"/>
              <a:t> di malware </a:t>
            </a:r>
            <a:r>
              <a:rPr dirty="0" err="1"/>
              <a:t>che</a:t>
            </a:r>
            <a:r>
              <a:rPr dirty="0"/>
              <a:t> </a:t>
            </a:r>
            <a:r>
              <a:rPr dirty="0" err="1"/>
              <a:t>crittografa</a:t>
            </a:r>
            <a:r>
              <a:rPr dirty="0"/>
              <a:t> </a:t>
            </a:r>
            <a:r>
              <a:rPr dirty="0" err="1"/>
              <a:t>i</a:t>
            </a:r>
            <a:r>
              <a:rPr dirty="0"/>
              <a:t> </a:t>
            </a:r>
            <a:r>
              <a:rPr dirty="0" err="1"/>
              <a:t>dati</a:t>
            </a:r>
            <a:r>
              <a:rPr dirty="0"/>
              <a:t> di </a:t>
            </a:r>
            <a:r>
              <a:rPr dirty="0" err="1"/>
              <a:t>un'organizzazione</a:t>
            </a:r>
            <a:r>
              <a:rPr dirty="0"/>
              <a:t>, </a:t>
            </a:r>
            <a:r>
              <a:rPr dirty="0" err="1"/>
              <a:t>rendendoli</a:t>
            </a:r>
            <a:r>
              <a:rPr dirty="0"/>
              <a:t> </a:t>
            </a:r>
            <a:r>
              <a:rPr dirty="0" err="1"/>
              <a:t>inaccessibili</a:t>
            </a:r>
            <a:r>
              <a:rPr dirty="0"/>
              <a:t> </a:t>
            </a:r>
            <a:r>
              <a:rPr dirty="0" err="1"/>
              <a:t>fino</a:t>
            </a:r>
            <a:r>
              <a:rPr dirty="0"/>
              <a:t> al </a:t>
            </a:r>
            <a:r>
              <a:rPr dirty="0" err="1"/>
              <a:t>pagamento</a:t>
            </a:r>
            <a:r>
              <a:rPr dirty="0"/>
              <a:t> di un </a:t>
            </a:r>
            <a:r>
              <a:rPr dirty="0" err="1"/>
              <a:t>riscatto</a:t>
            </a:r>
            <a:r>
              <a:rPr dirty="0"/>
              <a:t>. Le MPMI </a:t>
            </a:r>
            <a:r>
              <a:rPr dirty="0" err="1"/>
              <a:t>possono</a:t>
            </a:r>
            <a:r>
              <a:rPr dirty="0"/>
              <a:t> </a:t>
            </a:r>
            <a:r>
              <a:rPr dirty="0" err="1"/>
              <a:t>essere</a:t>
            </a:r>
            <a:r>
              <a:rPr lang="it-IT" dirty="0"/>
              <a:t>prese di mira</a:t>
            </a:r>
            <a:r>
              <a:rPr dirty="0"/>
              <a:t> a causa di </a:t>
            </a:r>
            <a:r>
              <a:rPr dirty="0" err="1"/>
              <a:t>misure</a:t>
            </a:r>
            <a:r>
              <a:rPr dirty="0"/>
              <a:t> di sicurezza</a:t>
            </a:r>
            <a:r>
              <a:rPr lang="it-IT" dirty="0"/>
              <a:t> percepite come</a:t>
            </a:r>
            <a:r>
              <a:rPr dirty="0"/>
              <a:t> </a:t>
            </a:r>
            <a:r>
              <a:rPr dirty="0" err="1"/>
              <a:t>più</a:t>
            </a:r>
            <a:r>
              <a:rPr dirty="0"/>
              <a:t> </a:t>
            </a:r>
            <a:r>
              <a:rPr dirty="0" err="1"/>
              <a:t>deboli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Infezioni</a:t>
            </a:r>
            <a:r>
              <a:rPr b="1" dirty="0"/>
              <a:t> da malware</a:t>
            </a:r>
            <a:r>
              <a:rPr dirty="0"/>
              <a:t>: Le M</a:t>
            </a:r>
            <a:r>
              <a:rPr lang="it-IT" dirty="0"/>
              <a:t>PMI</a:t>
            </a:r>
            <a:r>
              <a:rPr dirty="0"/>
              <a:t> </a:t>
            </a:r>
            <a:r>
              <a:rPr dirty="0" err="1"/>
              <a:t>sono</a:t>
            </a:r>
            <a:r>
              <a:rPr dirty="0"/>
              <a:t> </a:t>
            </a:r>
            <a:r>
              <a:rPr lang="it-IT" dirty="0"/>
              <a:t>esposte</a:t>
            </a:r>
            <a:r>
              <a:rPr dirty="0"/>
              <a:t> a </a:t>
            </a:r>
            <a:r>
              <a:rPr dirty="0" err="1"/>
              <a:t>vari</a:t>
            </a:r>
            <a:r>
              <a:rPr dirty="0"/>
              <a:t> tipi di malware, </a:t>
            </a:r>
            <a:r>
              <a:rPr dirty="0" err="1"/>
              <a:t>tra</a:t>
            </a:r>
            <a:r>
              <a:rPr dirty="0"/>
              <a:t> cui virus, </a:t>
            </a:r>
            <a:r>
              <a:rPr dirty="0" err="1"/>
              <a:t>trojan</a:t>
            </a:r>
            <a:r>
              <a:rPr dirty="0"/>
              <a:t> e spyware. </a:t>
            </a:r>
            <a:r>
              <a:rPr dirty="0" err="1"/>
              <a:t>Questi</a:t>
            </a:r>
            <a:r>
              <a:rPr dirty="0"/>
              <a:t> </a:t>
            </a:r>
            <a:r>
              <a:rPr dirty="0" err="1"/>
              <a:t>programmi</a:t>
            </a:r>
            <a:r>
              <a:rPr dirty="0"/>
              <a:t> </a:t>
            </a:r>
            <a:r>
              <a:rPr dirty="0" err="1"/>
              <a:t>dannosi</a:t>
            </a:r>
            <a:r>
              <a:rPr dirty="0"/>
              <a:t> </a:t>
            </a:r>
            <a:r>
              <a:rPr dirty="0" err="1"/>
              <a:t>possono</a:t>
            </a:r>
            <a:r>
              <a:rPr dirty="0"/>
              <a:t> </a:t>
            </a:r>
            <a:r>
              <a:rPr dirty="0" err="1"/>
              <a:t>interrompere</a:t>
            </a:r>
            <a:r>
              <a:rPr dirty="0"/>
              <a:t> le </a:t>
            </a:r>
            <a:r>
              <a:rPr dirty="0" err="1"/>
              <a:t>operazioni</a:t>
            </a:r>
            <a:r>
              <a:rPr dirty="0"/>
              <a:t>, </a:t>
            </a:r>
            <a:r>
              <a:rPr dirty="0" err="1"/>
              <a:t>rubare</a:t>
            </a:r>
            <a:r>
              <a:rPr dirty="0"/>
              <a:t> </a:t>
            </a:r>
            <a:r>
              <a:rPr dirty="0" err="1"/>
              <a:t>dati</a:t>
            </a:r>
            <a:r>
              <a:rPr dirty="0"/>
              <a:t> o </a:t>
            </a:r>
            <a:r>
              <a:rPr dirty="0" err="1"/>
              <a:t>ottenere</a:t>
            </a:r>
            <a:r>
              <a:rPr dirty="0"/>
              <a:t> </a:t>
            </a:r>
            <a:r>
              <a:rPr dirty="0" err="1"/>
              <a:t>l'accesso</a:t>
            </a:r>
            <a:r>
              <a:rPr dirty="0"/>
              <a:t> non </a:t>
            </a:r>
            <a:r>
              <a:rPr dirty="0" err="1"/>
              <a:t>autorizzato</a:t>
            </a:r>
            <a:r>
              <a:rPr dirty="0"/>
              <a:t> </a:t>
            </a:r>
            <a:r>
              <a:rPr dirty="0" err="1"/>
              <a:t>ai</a:t>
            </a:r>
            <a:r>
              <a:rPr dirty="0"/>
              <a:t> </a:t>
            </a:r>
            <a:r>
              <a:rPr dirty="0" err="1"/>
              <a:t>sistemi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Minacce</a:t>
            </a:r>
            <a:r>
              <a:rPr b="1" dirty="0"/>
              <a:t> interne</a:t>
            </a:r>
            <a:r>
              <a:rPr dirty="0"/>
              <a:t>: Le </a:t>
            </a:r>
            <a:r>
              <a:rPr dirty="0" err="1"/>
              <a:t>minacce</a:t>
            </a:r>
            <a:r>
              <a:rPr dirty="0"/>
              <a:t> interne </a:t>
            </a:r>
            <a:r>
              <a:rPr dirty="0" err="1"/>
              <a:t>comportano</a:t>
            </a:r>
            <a:r>
              <a:rPr dirty="0"/>
              <a:t> </a:t>
            </a:r>
            <a:r>
              <a:rPr dirty="0" err="1"/>
              <a:t>azioni</a:t>
            </a:r>
            <a:r>
              <a:rPr dirty="0"/>
              <a:t> </a:t>
            </a:r>
            <a:r>
              <a:rPr dirty="0" err="1"/>
              <a:t>dannose</a:t>
            </a:r>
            <a:r>
              <a:rPr dirty="0"/>
              <a:t> o </a:t>
            </a:r>
            <a:r>
              <a:rPr dirty="0" err="1"/>
              <a:t>errori</a:t>
            </a:r>
            <a:r>
              <a:rPr dirty="0"/>
              <a:t> non </a:t>
            </a:r>
            <a:r>
              <a:rPr dirty="0" err="1"/>
              <a:t>intenzionali</a:t>
            </a:r>
            <a:r>
              <a:rPr dirty="0"/>
              <a:t> </a:t>
            </a:r>
            <a:r>
              <a:rPr dirty="0" err="1"/>
              <a:t>commessi</a:t>
            </a:r>
            <a:r>
              <a:rPr dirty="0"/>
              <a:t> da </a:t>
            </a:r>
            <a:r>
              <a:rPr dirty="0" err="1"/>
              <a:t>dipendenti</a:t>
            </a:r>
            <a:r>
              <a:rPr dirty="0"/>
              <a:t> o </a:t>
            </a:r>
            <a:r>
              <a:rPr dirty="0" err="1"/>
              <a:t>individui</a:t>
            </a:r>
            <a:r>
              <a:rPr dirty="0"/>
              <a:t> con </a:t>
            </a:r>
            <a:r>
              <a:rPr dirty="0" err="1"/>
              <a:t>accesso</a:t>
            </a:r>
            <a:r>
              <a:rPr dirty="0"/>
              <a:t> </a:t>
            </a:r>
            <a:r>
              <a:rPr dirty="0" err="1"/>
              <a:t>ai</a:t>
            </a:r>
            <a:r>
              <a:rPr dirty="0"/>
              <a:t> </a:t>
            </a:r>
            <a:r>
              <a:rPr dirty="0" err="1"/>
              <a:t>sistemi</a:t>
            </a:r>
            <a:r>
              <a:rPr dirty="0"/>
              <a:t>, </a:t>
            </a:r>
            <a:r>
              <a:rPr dirty="0" err="1"/>
              <a:t>ai</a:t>
            </a:r>
            <a:r>
              <a:rPr dirty="0"/>
              <a:t> </a:t>
            </a:r>
            <a:r>
              <a:rPr dirty="0" err="1"/>
              <a:t>dati</a:t>
            </a:r>
            <a:r>
              <a:rPr dirty="0"/>
              <a:t> o </a:t>
            </a:r>
            <a:r>
              <a:rPr dirty="0" err="1"/>
              <a:t>alle</a:t>
            </a:r>
            <a:r>
              <a:rPr dirty="0"/>
              <a:t> </a:t>
            </a:r>
            <a:r>
              <a:rPr dirty="0" err="1"/>
              <a:t>reti</a:t>
            </a:r>
            <a:r>
              <a:rPr dirty="0"/>
              <a:t> di </a:t>
            </a:r>
            <a:r>
              <a:rPr dirty="0" err="1"/>
              <a:t>un'organizzazione</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86944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10958" y="0"/>
            <a:ext cx="9390985" cy="824531"/>
          </a:xfrm>
        </p:spPr>
        <p:txBody>
          <a:bodyPr/>
          <a:lstStyle/>
          <a:p>
            <a:pPr marL="342900" indent="-342900">
              <a:buAutoNum type="arabicPeriod"/>
              <a:defRPr>
                <a:solidFill>
                  <a:srgbClr val="0AD995"/>
                </a:solidFill>
                <a:effectLst/>
                <a:latin typeface="Calibri" panose="020F0502020204030204" pitchFamily="34" charset="0"/>
                <a:ea typeface="Yu Mincho" panose="02020400000000000000" pitchFamily="18" charset="-128"/>
                <a:cs typeface="Arial" panose="020B0604020202020204" pitchFamily="34" charset="0"/>
              </a:defRPr>
            </a:pPr>
            <a:r>
              <a:rPr dirty="0" err="1"/>
              <a:t>Introduzione</a:t>
            </a:r>
            <a:r>
              <a:rPr dirty="0"/>
              <a:t> </a:t>
            </a:r>
            <a:r>
              <a:rPr dirty="0" err="1"/>
              <a:t>alla</a:t>
            </a:r>
            <a:r>
              <a:rPr dirty="0"/>
              <a:t> </a:t>
            </a:r>
            <a:r>
              <a:rPr lang="it-IT" dirty="0"/>
              <a:t>sicurezza informatica</a:t>
            </a:r>
            <a:r>
              <a:rPr dirty="0"/>
              <a:t> per le MPMI</a:t>
            </a:r>
          </a:p>
          <a:p>
            <a:pPr>
              <a:defRPr sz="2000"/>
            </a:pPr>
            <a:r>
              <a:rPr dirty="0"/>
              <a:t>1.2 Le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minacce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comuni</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alla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it-IT" dirty="0">
                <a:latin typeface="Calibri" panose="020F0502020204030204" pitchFamily="34" charset="0"/>
                <a:ea typeface="Yu Mincho" panose="02020400000000000000" pitchFamily="18" charset="-128"/>
                <a:cs typeface="Arial" panose="020B0604020202020204" pitchFamily="34" charset="0"/>
              </a:rPr>
              <a:t>sicurezza informatica</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cui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devono</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far </a:t>
            </a:r>
            <a:r>
              <a:rPr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fronte</a:t>
            </a:r>
            <a:r>
              <a:rPr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le MPMI</a:t>
            </a:r>
            <a:endParaRPr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0" y="685800"/>
            <a:ext cx="12192000" cy="5475514"/>
          </a:xfrm>
        </p:spPr>
        <p:txBody>
          <a:bodyPr/>
          <a:lstStyle/>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Attacchi</a:t>
            </a:r>
            <a:r>
              <a:rPr b="1" dirty="0"/>
              <a:t> di </a:t>
            </a:r>
            <a:r>
              <a:rPr b="1" dirty="0" err="1"/>
              <a:t>ingegneria</a:t>
            </a:r>
            <a:r>
              <a:rPr b="1" dirty="0"/>
              <a:t> </a:t>
            </a:r>
            <a:r>
              <a:rPr b="1" dirty="0" err="1"/>
              <a:t>sociale</a:t>
            </a:r>
            <a:r>
              <a:rPr dirty="0"/>
              <a:t>: </a:t>
            </a:r>
            <a:r>
              <a:rPr dirty="0" err="1"/>
              <a:t>L'ingegneria</a:t>
            </a:r>
            <a:r>
              <a:rPr dirty="0"/>
              <a:t> </a:t>
            </a:r>
            <a:r>
              <a:rPr dirty="0" err="1"/>
              <a:t>sociale</a:t>
            </a:r>
            <a:r>
              <a:rPr dirty="0"/>
              <a:t> </a:t>
            </a:r>
            <a:r>
              <a:rPr dirty="0" err="1"/>
              <a:t>comporta</a:t>
            </a:r>
            <a:r>
              <a:rPr dirty="0"/>
              <a:t> la </a:t>
            </a:r>
            <a:r>
              <a:rPr dirty="0" err="1"/>
              <a:t>manipolazione</a:t>
            </a:r>
            <a:r>
              <a:rPr dirty="0"/>
              <a:t> </a:t>
            </a:r>
            <a:r>
              <a:rPr dirty="0" err="1"/>
              <a:t>delle</a:t>
            </a:r>
            <a:r>
              <a:rPr dirty="0"/>
              <a:t> </a:t>
            </a:r>
            <a:r>
              <a:rPr dirty="0" err="1"/>
              <a:t>persone</a:t>
            </a:r>
            <a:r>
              <a:rPr dirty="0"/>
              <a:t> per </a:t>
            </a:r>
            <a:r>
              <a:rPr dirty="0" err="1"/>
              <a:t>rivelare</a:t>
            </a:r>
            <a:r>
              <a:rPr dirty="0"/>
              <a:t> </a:t>
            </a:r>
            <a:r>
              <a:rPr dirty="0" err="1"/>
              <a:t>informazioni</a:t>
            </a:r>
            <a:r>
              <a:rPr dirty="0"/>
              <a:t> </a:t>
            </a:r>
            <a:r>
              <a:rPr dirty="0" err="1"/>
              <a:t>riservate</a:t>
            </a:r>
            <a:r>
              <a:rPr dirty="0"/>
              <a:t>, come password o </a:t>
            </a:r>
            <a:r>
              <a:rPr dirty="0" err="1"/>
              <a:t>credenziali</a:t>
            </a:r>
            <a:r>
              <a:rPr dirty="0"/>
              <a:t> di </a:t>
            </a:r>
            <a:r>
              <a:rPr dirty="0" err="1"/>
              <a:t>accesso</a:t>
            </a:r>
            <a:r>
              <a:rPr dirty="0"/>
              <a:t>. </a:t>
            </a:r>
            <a:r>
              <a:rPr dirty="0" err="1"/>
              <a:t>Ciò</a:t>
            </a:r>
            <a:r>
              <a:rPr dirty="0"/>
              <a:t> </a:t>
            </a:r>
            <a:r>
              <a:rPr dirty="0" err="1"/>
              <a:t>potrebbe</a:t>
            </a:r>
            <a:r>
              <a:rPr dirty="0"/>
              <a:t> </a:t>
            </a:r>
            <a:r>
              <a:rPr dirty="0" err="1"/>
              <a:t>avvenire</a:t>
            </a:r>
            <a:r>
              <a:rPr dirty="0"/>
              <a:t> </a:t>
            </a:r>
            <a:r>
              <a:rPr dirty="0" err="1"/>
              <a:t>tramite</a:t>
            </a:r>
            <a:r>
              <a:rPr dirty="0"/>
              <a:t> </a:t>
            </a:r>
            <a:r>
              <a:rPr dirty="0" err="1"/>
              <a:t>telefonate</a:t>
            </a:r>
            <a:r>
              <a:rPr dirty="0"/>
              <a:t>, </a:t>
            </a:r>
            <a:r>
              <a:rPr dirty="0" err="1"/>
              <a:t>interazioni</a:t>
            </a:r>
            <a:r>
              <a:rPr dirty="0"/>
              <a:t> di persona o social media</a:t>
            </a:r>
            <a:r>
              <a:rPr lang="it-IT"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Dispositivi</a:t>
            </a:r>
            <a:r>
              <a:rPr b="1" dirty="0"/>
              <a:t> </a:t>
            </a:r>
            <a:r>
              <a:rPr b="1" dirty="0" err="1"/>
              <a:t>IoT</a:t>
            </a:r>
            <a:r>
              <a:rPr b="1" dirty="0"/>
              <a:t> non </a:t>
            </a:r>
            <a:r>
              <a:rPr b="1" dirty="0" err="1"/>
              <a:t>protetti</a:t>
            </a:r>
            <a:r>
              <a:rPr dirty="0"/>
              <a:t>: </a:t>
            </a:r>
            <a:r>
              <a:rPr dirty="0" err="1"/>
              <a:t>Molte</a:t>
            </a:r>
            <a:r>
              <a:rPr dirty="0"/>
              <a:t> </a:t>
            </a:r>
            <a:r>
              <a:rPr lang="it-IT" dirty="0"/>
              <a:t>MPMI</a:t>
            </a:r>
            <a:r>
              <a:rPr dirty="0"/>
              <a:t> </a:t>
            </a:r>
            <a:r>
              <a:rPr dirty="0" err="1"/>
              <a:t>utilizzano</a:t>
            </a:r>
            <a:r>
              <a:rPr dirty="0"/>
              <a:t> </a:t>
            </a:r>
            <a:r>
              <a:rPr dirty="0" err="1"/>
              <a:t>dispositivi</a:t>
            </a:r>
            <a:r>
              <a:rPr dirty="0"/>
              <a:t> </a:t>
            </a:r>
            <a:r>
              <a:rPr dirty="0" err="1"/>
              <a:t>IoT</a:t>
            </a:r>
            <a:r>
              <a:rPr dirty="0"/>
              <a:t> (Internet of Things), come </a:t>
            </a:r>
            <a:r>
              <a:rPr dirty="0" err="1"/>
              <a:t>telecamere</a:t>
            </a:r>
            <a:r>
              <a:rPr dirty="0"/>
              <a:t> </a:t>
            </a:r>
            <a:r>
              <a:rPr dirty="0" err="1"/>
              <a:t>intelligenti</a:t>
            </a:r>
            <a:r>
              <a:rPr dirty="0"/>
              <a:t> o </a:t>
            </a:r>
            <a:r>
              <a:rPr dirty="0" err="1"/>
              <a:t>sensori</a:t>
            </a:r>
            <a:r>
              <a:rPr dirty="0"/>
              <a:t>. Se non </a:t>
            </a:r>
            <a:r>
              <a:rPr dirty="0" err="1"/>
              <a:t>correttamente</a:t>
            </a:r>
            <a:r>
              <a:rPr dirty="0"/>
              <a:t> </a:t>
            </a:r>
            <a:r>
              <a:rPr dirty="0" err="1"/>
              <a:t>protetti</a:t>
            </a:r>
            <a:r>
              <a:rPr dirty="0"/>
              <a:t>, </a:t>
            </a:r>
            <a:r>
              <a:rPr dirty="0" err="1"/>
              <a:t>questi</a:t>
            </a:r>
            <a:r>
              <a:rPr dirty="0"/>
              <a:t> </a:t>
            </a:r>
            <a:r>
              <a:rPr dirty="0" err="1"/>
              <a:t>dispositivi</a:t>
            </a:r>
            <a:r>
              <a:rPr dirty="0"/>
              <a:t> </a:t>
            </a:r>
            <a:r>
              <a:rPr dirty="0" err="1"/>
              <a:t>possono</a:t>
            </a:r>
            <a:r>
              <a:rPr dirty="0"/>
              <a:t> </a:t>
            </a:r>
            <a:r>
              <a:rPr dirty="0" err="1"/>
              <a:t>diventare</a:t>
            </a:r>
            <a:r>
              <a:rPr dirty="0"/>
              <a:t> </a:t>
            </a:r>
            <a:r>
              <a:rPr dirty="0" err="1"/>
              <a:t>punti</a:t>
            </a:r>
            <a:r>
              <a:rPr dirty="0"/>
              <a:t> di </a:t>
            </a:r>
            <a:r>
              <a:rPr dirty="0" err="1"/>
              <a:t>ingresso</a:t>
            </a:r>
            <a:r>
              <a:rPr dirty="0"/>
              <a:t> per </a:t>
            </a:r>
            <a:r>
              <a:rPr dirty="0" err="1"/>
              <a:t>gli</a:t>
            </a:r>
            <a:r>
              <a:rPr dirty="0"/>
              <a:t> </a:t>
            </a:r>
            <a:r>
              <a:rPr dirty="0" err="1"/>
              <a:t>aggressori</a:t>
            </a:r>
            <a:r>
              <a:rPr dirty="0"/>
              <a:t> </a:t>
            </a:r>
            <a:r>
              <a:rPr lang="it-IT" dirty="0"/>
              <a:t>per</a:t>
            </a:r>
            <a:r>
              <a:rPr dirty="0"/>
              <a:t> </a:t>
            </a:r>
            <a:r>
              <a:rPr dirty="0" err="1"/>
              <a:t>infiltrarsi</a:t>
            </a:r>
            <a:r>
              <a:rPr dirty="0"/>
              <a:t> </a:t>
            </a:r>
            <a:r>
              <a:rPr dirty="0" err="1"/>
              <a:t>nella</a:t>
            </a:r>
            <a:r>
              <a:rPr dirty="0"/>
              <a:t> rete.</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a:t>Password </a:t>
            </a:r>
            <a:r>
              <a:rPr b="1" dirty="0" err="1"/>
              <a:t>deboli</a:t>
            </a:r>
            <a:r>
              <a:rPr b="1" dirty="0"/>
              <a:t> e </a:t>
            </a:r>
            <a:r>
              <a:rPr b="1" dirty="0" err="1"/>
              <a:t>autenticazione</a:t>
            </a:r>
            <a:r>
              <a:rPr dirty="0"/>
              <a:t>: </a:t>
            </a:r>
            <a:r>
              <a:rPr dirty="0" err="1"/>
              <a:t>Pratiche</a:t>
            </a:r>
            <a:r>
              <a:rPr dirty="0"/>
              <a:t> di password </a:t>
            </a:r>
            <a:r>
              <a:rPr dirty="0" err="1"/>
              <a:t>inadeguate</a:t>
            </a:r>
            <a:r>
              <a:rPr dirty="0"/>
              <a:t>, come </a:t>
            </a:r>
            <a:r>
              <a:rPr dirty="0" err="1"/>
              <a:t>l'uso</a:t>
            </a:r>
            <a:r>
              <a:rPr dirty="0"/>
              <a:t> di password </a:t>
            </a:r>
            <a:r>
              <a:rPr dirty="0" err="1"/>
              <a:t>facilmente</a:t>
            </a:r>
            <a:r>
              <a:rPr dirty="0"/>
              <a:t> </a:t>
            </a:r>
            <a:r>
              <a:rPr dirty="0" err="1"/>
              <a:t>indovinabili</a:t>
            </a:r>
            <a:r>
              <a:rPr dirty="0"/>
              <a:t> o </a:t>
            </a:r>
            <a:r>
              <a:rPr dirty="0" err="1"/>
              <a:t>il</a:t>
            </a:r>
            <a:r>
              <a:rPr dirty="0"/>
              <a:t> </a:t>
            </a:r>
            <a:r>
              <a:rPr dirty="0" err="1"/>
              <a:t>loro</a:t>
            </a:r>
            <a:r>
              <a:rPr dirty="0"/>
              <a:t> </a:t>
            </a:r>
            <a:r>
              <a:rPr dirty="0" err="1"/>
              <a:t>riutilizzo</a:t>
            </a:r>
            <a:r>
              <a:rPr dirty="0"/>
              <a:t> </a:t>
            </a:r>
            <a:r>
              <a:rPr dirty="0" err="1"/>
              <a:t>su</a:t>
            </a:r>
            <a:r>
              <a:rPr dirty="0"/>
              <a:t> </a:t>
            </a:r>
            <a:r>
              <a:rPr dirty="0" err="1"/>
              <a:t>più</a:t>
            </a:r>
            <a:r>
              <a:rPr dirty="0"/>
              <a:t> account, </a:t>
            </a:r>
            <a:r>
              <a:rPr dirty="0" err="1"/>
              <a:t>possono</a:t>
            </a:r>
            <a:r>
              <a:rPr dirty="0"/>
              <a:t> </a:t>
            </a:r>
            <a:r>
              <a:rPr dirty="0" err="1"/>
              <a:t>rendere</a:t>
            </a:r>
            <a:r>
              <a:rPr dirty="0"/>
              <a:t> le M</a:t>
            </a:r>
            <a:r>
              <a:rPr lang="it-IT" dirty="0"/>
              <a:t>PMI</a:t>
            </a:r>
            <a:r>
              <a:rPr dirty="0"/>
              <a:t> </a:t>
            </a:r>
            <a:r>
              <a:rPr dirty="0" err="1"/>
              <a:t>vulnerabili</a:t>
            </a:r>
            <a:r>
              <a:rPr dirty="0"/>
              <a:t> </a:t>
            </a:r>
            <a:r>
              <a:rPr dirty="0" err="1"/>
              <a:t>agli</a:t>
            </a:r>
            <a:r>
              <a:rPr dirty="0"/>
              <a:t> </a:t>
            </a:r>
            <a:r>
              <a:rPr dirty="0" err="1"/>
              <a:t>attacchi</a:t>
            </a:r>
            <a:r>
              <a:rPr dirty="0"/>
              <a:t> di </a:t>
            </a:r>
            <a:r>
              <a:rPr dirty="0" err="1"/>
              <a:t>forza</a:t>
            </a:r>
            <a:r>
              <a:rPr dirty="0"/>
              <a:t> </a:t>
            </a:r>
            <a:r>
              <a:rPr dirty="0" err="1"/>
              <a:t>bruta</a:t>
            </a:r>
            <a:r>
              <a:rPr dirty="0"/>
              <a:t> o al r</a:t>
            </a:r>
            <a:r>
              <a:rPr lang="it-IT" dirty="0" err="1"/>
              <a:t>iempimento</a:t>
            </a:r>
            <a:r>
              <a:rPr dirty="0"/>
              <a:t> </a:t>
            </a:r>
            <a:r>
              <a:rPr dirty="0" err="1"/>
              <a:t>delle</a:t>
            </a:r>
            <a:r>
              <a:rPr dirty="0"/>
              <a:t> </a:t>
            </a:r>
            <a:r>
              <a:rPr dirty="0" err="1"/>
              <a:t>credenziali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Violazioni</a:t>
            </a:r>
            <a:r>
              <a:rPr b="1" dirty="0"/>
              <a:t> </a:t>
            </a:r>
            <a:r>
              <a:rPr b="1" dirty="0" err="1"/>
              <a:t>dei</a:t>
            </a:r>
            <a:r>
              <a:rPr b="1" dirty="0"/>
              <a:t> </a:t>
            </a:r>
            <a:r>
              <a:rPr b="1" dirty="0" err="1"/>
              <a:t>dati</a:t>
            </a:r>
            <a:r>
              <a:rPr dirty="0"/>
              <a:t>: Le MPMI </a:t>
            </a:r>
            <a:r>
              <a:rPr dirty="0" err="1"/>
              <a:t>spesso</a:t>
            </a:r>
            <a:r>
              <a:rPr dirty="0"/>
              <a:t> </a:t>
            </a:r>
            <a:r>
              <a:rPr dirty="0" err="1"/>
              <a:t>raccolgono</a:t>
            </a:r>
            <a:r>
              <a:rPr dirty="0"/>
              <a:t> e </a:t>
            </a:r>
            <a:r>
              <a:rPr dirty="0" err="1"/>
              <a:t>memorizzano</a:t>
            </a:r>
            <a:r>
              <a:rPr dirty="0"/>
              <a:t> </a:t>
            </a:r>
            <a:r>
              <a:rPr dirty="0" err="1"/>
              <a:t>preziosi</a:t>
            </a:r>
            <a:r>
              <a:rPr dirty="0"/>
              <a:t> </a:t>
            </a:r>
            <a:r>
              <a:rPr dirty="0" err="1"/>
              <a:t>dati</a:t>
            </a:r>
            <a:r>
              <a:rPr dirty="0"/>
              <a:t> </a:t>
            </a:r>
            <a:r>
              <a:rPr dirty="0" err="1"/>
              <a:t>dei</a:t>
            </a:r>
            <a:r>
              <a:rPr dirty="0"/>
              <a:t> </a:t>
            </a:r>
            <a:r>
              <a:rPr dirty="0" err="1"/>
              <a:t>clienti</a:t>
            </a:r>
            <a:r>
              <a:rPr dirty="0"/>
              <a:t>. Se non </a:t>
            </a:r>
            <a:r>
              <a:rPr dirty="0" err="1"/>
              <a:t>adeguatamente</a:t>
            </a:r>
            <a:r>
              <a:rPr dirty="0"/>
              <a:t> </a:t>
            </a:r>
            <a:r>
              <a:rPr dirty="0" err="1"/>
              <a:t>protetto</a:t>
            </a:r>
            <a:r>
              <a:rPr dirty="0"/>
              <a:t>, </a:t>
            </a:r>
            <a:r>
              <a:rPr dirty="0" err="1"/>
              <a:t>una</a:t>
            </a:r>
            <a:r>
              <a:rPr dirty="0"/>
              <a:t> </a:t>
            </a:r>
            <a:r>
              <a:rPr dirty="0" err="1"/>
              <a:t>violazione</a:t>
            </a:r>
            <a:r>
              <a:rPr dirty="0"/>
              <a:t> </a:t>
            </a:r>
            <a:r>
              <a:rPr dirty="0" err="1"/>
              <a:t>dei</a:t>
            </a:r>
            <a:r>
              <a:rPr dirty="0"/>
              <a:t> </a:t>
            </a:r>
            <a:r>
              <a:rPr dirty="0" err="1"/>
              <a:t>dati</a:t>
            </a:r>
            <a:r>
              <a:rPr dirty="0"/>
              <a:t> </a:t>
            </a:r>
            <a:r>
              <a:rPr dirty="0" err="1"/>
              <a:t>potrebbe</a:t>
            </a:r>
            <a:r>
              <a:rPr dirty="0"/>
              <a:t> </a:t>
            </a:r>
            <a:r>
              <a:rPr dirty="0" err="1"/>
              <a:t>portare</a:t>
            </a:r>
            <a:r>
              <a:rPr dirty="0"/>
              <a:t> a </a:t>
            </a:r>
            <a:r>
              <a:rPr dirty="0" err="1"/>
              <a:t>danni</a:t>
            </a:r>
            <a:r>
              <a:rPr dirty="0"/>
              <a:t> </a:t>
            </a:r>
            <a:r>
              <a:rPr dirty="0" err="1"/>
              <a:t>alla</a:t>
            </a:r>
            <a:r>
              <a:rPr dirty="0"/>
              <a:t> </a:t>
            </a:r>
            <a:r>
              <a:rPr dirty="0" err="1"/>
              <a:t>reputazione</a:t>
            </a:r>
            <a:r>
              <a:rPr dirty="0"/>
              <a:t>, </a:t>
            </a:r>
            <a:r>
              <a:rPr dirty="0" err="1"/>
              <a:t>perdite</a:t>
            </a:r>
            <a:r>
              <a:rPr dirty="0"/>
              <a:t> </a:t>
            </a:r>
            <a:r>
              <a:rPr dirty="0" err="1"/>
              <a:t>finanziarie</a:t>
            </a:r>
            <a:r>
              <a:rPr dirty="0"/>
              <a:t> e </a:t>
            </a:r>
            <a:r>
              <a:rPr dirty="0" err="1"/>
              <a:t>conseguenze</a:t>
            </a:r>
            <a:r>
              <a:rPr dirty="0"/>
              <a:t> </a:t>
            </a:r>
            <a:r>
              <a:rPr dirty="0" err="1"/>
              <a:t>legali</a:t>
            </a:r>
            <a:r>
              <a:rPr dirty="0"/>
              <a:t>.</a:t>
            </a:r>
            <a:endParaRPr sz="1800" dirty="0">
              <a:effectLst/>
              <a:latin typeface="Calibri" panose="020F0502020204030204" pitchFamily="34" charset="0"/>
              <a:ea typeface="Yu Mincho" panose="02020400000000000000" pitchFamily="18" charset="-128"/>
              <a:cs typeface="Arial" panose="020B0604020202020204" pitchFamily="34" charset="0"/>
            </a:endParaRPr>
          </a:p>
          <a:p>
            <a:pPr marL="285750" indent="-285750">
              <a:lnSpc>
                <a:spcPct val="107000"/>
              </a:lnSpc>
              <a:spcAft>
                <a:spcPts val="800"/>
              </a:spcAft>
              <a:buClr>
                <a:srgbClr val="0AD995"/>
              </a:buClr>
              <a:buFont typeface="Wingdings" panose="05000000000000000000" pitchFamily="2" charset="2"/>
              <a:buChar char="§"/>
              <a:defRPr>
                <a:solidFill>
                  <a:srgbClr val="1B193E"/>
                </a:solidFill>
                <a:effectLst/>
                <a:latin typeface="Calibri" panose="020F0502020204030204" pitchFamily="34" charset="0"/>
                <a:ea typeface="Yu Mincho" panose="02020400000000000000" pitchFamily="18" charset="-128"/>
                <a:cs typeface="Arial" panose="020B0604020202020204" pitchFamily="34" charset="0"/>
              </a:defRPr>
            </a:pPr>
            <a:r>
              <a:rPr b="1" dirty="0" err="1"/>
              <a:t>Attacchi</a:t>
            </a:r>
            <a:r>
              <a:rPr b="1" dirty="0"/>
              <a:t> Denial of Service (</a:t>
            </a:r>
            <a:r>
              <a:rPr b="1" dirty="0" err="1"/>
              <a:t>DoS</a:t>
            </a:r>
            <a:r>
              <a:rPr b="1" dirty="0"/>
              <a:t>):</a:t>
            </a:r>
            <a:r>
              <a:rPr dirty="0"/>
              <a:t> </a:t>
            </a:r>
            <a:r>
              <a:rPr dirty="0" err="1"/>
              <a:t>Gli</a:t>
            </a:r>
            <a:r>
              <a:rPr dirty="0"/>
              <a:t> </a:t>
            </a:r>
            <a:r>
              <a:rPr dirty="0" err="1"/>
              <a:t>attacchi</a:t>
            </a:r>
            <a:r>
              <a:rPr dirty="0"/>
              <a:t> </a:t>
            </a:r>
            <a:r>
              <a:rPr lang="it-IT" dirty="0"/>
              <a:t>D</a:t>
            </a:r>
            <a:r>
              <a:rPr dirty="0"/>
              <a:t>o</a:t>
            </a:r>
            <a:r>
              <a:rPr lang="it-IT" dirty="0"/>
              <a:t>S</a:t>
            </a:r>
            <a:r>
              <a:rPr dirty="0"/>
              <a:t> </a:t>
            </a:r>
            <a:r>
              <a:rPr dirty="0" err="1"/>
              <a:t>travolgono</a:t>
            </a:r>
            <a:r>
              <a:rPr dirty="0"/>
              <a:t> </a:t>
            </a:r>
            <a:r>
              <a:rPr dirty="0" err="1"/>
              <a:t>i</a:t>
            </a:r>
            <a:r>
              <a:rPr dirty="0"/>
              <a:t> </a:t>
            </a:r>
            <a:r>
              <a:rPr dirty="0" err="1"/>
              <a:t>sistemi</a:t>
            </a:r>
            <a:r>
              <a:rPr dirty="0"/>
              <a:t> o la rete di </a:t>
            </a:r>
            <a:r>
              <a:rPr dirty="0" err="1"/>
              <a:t>un'organizzazione</a:t>
            </a:r>
            <a:r>
              <a:rPr dirty="0"/>
              <a:t> con </a:t>
            </a:r>
            <a:r>
              <a:rPr dirty="0" err="1"/>
              <a:t>un'ondata</a:t>
            </a:r>
            <a:r>
              <a:rPr dirty="0"/>
              <a:t> di </a:t>
            </a:r>
            <a:r>
              <a:rPr dirty="0" err="1"/>
              <a:t>traffico</a:t>
            </a:r>
            <a:r>
              <a:rPr dirty="0"/>
              <a:t>, </a:t>
            </a:r>
            <a:r>
              <a:rPr dirty="0" err="1"/>
              <a:t>causando</a:t>
            </a:r>
            <a:r>
              <a:rPr dirty="0"/>
              <a:t> </a:t>
            </a:r>
            <a:r>
              <a:rPr dirty="0" err="1"/>
              <a:t>interruzioni</a:t>
            </a:r>
            <a:r>
              <a:rPr dirty="0"/>
              <a:t> e tempi di </a:t>
            </a:r>
            <a:r>
              <a:rPr dirty="0" err="1"/>
              <a:t>inattività</a:t>
            </a:r>
            <a:r>
              <a:rPr dirty="0"/>
              <a:t>.</a:t>
            </a:r>
          </a:p>
        </p:txBody>
      </p:sp>
    </p:spTree>
    <p:extLst>
      <p:ext uri="{BB962C8B-B14F-4D97-AF65-F5344CB8AC3E}">
        <p14:creationId xmlns:p14="http://schemas.microsoft.com/office/powerpoint/2010/main" val="4245833088"/>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4328</Words>
  <Application>Microsoft Office PowerPoint</Application>
  <PresentationFormat>Panorámica</PresentationFormat>
  <Paragraphs>172</Paragraphs>
  <Slides>28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28</vt:i4>
      </vt:variant>
    </vt:vector>
  </HeadingPairs>
  <TitlesOfParts>
    <vt:vector size="33" baseType="lpstr">
      <vt:lpstr>Arial</vt:lpstr>
      <vt:lpstr>Calibri</vt:lpstr>
      <vt:lpstr>Symbol</vt:lpstr>
      <vt:lpstr>Wingdings</vt:lpstr>
      <vt:lpstr>DREAM corporate ppt</vt:lpstr>
      <vt:lpstr>Mantieni i tuoi dati al sicuro: Sicurezza informatica per le MPMI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Miriam IWS</cp:lastModifiedBy>
  <cp:revision>75</cp:revision>
  <dcterms:created xsi:type="dcterms:W3CDTF">2022-12-22T12:08:40Z</dcterms:created>
  <dcterms:modified xsi:type="dcterms:W3CDTF">2024-01-26T12:30:00Z</dcterms:modified>
</cp:coreProperties>
</file>