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embeddedFontLst>
    <p:embeddedFont>
      <p:font typeface="Inter" panose="020B0604020202020204" charset="0"/>
      <p:regular r:id="rId33"/>
      <p:bold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9" roundtripDataSignature="AMtx7miSml/rxUmr01iPIQLh8h151i6qx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51" autoAdjust="0"/>
    <p:restoredTop sz="94660"/>
  </p:normalViewPr>
  <p:slideViewPr>
    <p:cSldViewPr snapToGrid="0">
      <p:cViewPr varScale="1">
        <p:scale>
          <a:sx n="91" d="100"/>
          <a:sy n="91" d="100"/>
        </p:scale>
        <p:origin x="1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customschemas.google.com/relationships/presentationmetadata" Target="metadata"/><Relationship Id="rId21" Type="http://schemas.openxmlformats.org/officeDocument/2006/relationships/slide" Target="slides/slide20.xml"/><Relationship Id="rId34" Type="http://schemas.openxmlformats.org/officeDocument/2006/relationships/font" Target="fonts/font2.fntdata"/><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l-G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9" name="Google Shape;249;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8" name="Google Shape;258;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7" name="Google Shape;26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5" name="Google Shape;275;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3" name="Google Shape;283;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1" name="Google Shape;291;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8" name="Google Shape;298;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5" name="Google Shape;305;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2" name="Google Shape;312;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9" name="Google Shape;319;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5" name="Google Shape;335;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2" type="secHead">
  <p:cSld name="SECTION_HEADER">
    <p:spTree>
      <p:nvGrpSpPr>
        <p:cNvPr id="1" name="Shape 10"/>
        <p:cNvGrpSpPr/>
        <p:nvPr/>
      </p:nvGrpSpPr>
      <p:grpSpPr>
        <a:xfrm>
          <a:off x="0" y="0"/>
          <a:ext cx="0" cy="0"/>
          <a:chOff x="0" y="0"/>
          <a:chExt cx="0" cy="0"/>
        </a:xfrm>
      </p:grpSpPr>
      <p:sp>
        <p:nvSpPr>
          <p:cNvPr id="11" name="Google Shape;11;p32"/>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 name="Google Shape;12;p32"/>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rgbClr val="1B193E"/>
              </a:buClr>
              <a:buSzPts val="4000"/>
              <a:buFont typeface="Calibri"/>
              <a:buNone/>
              <a:defRPr sz="4000" b="1" i="0" u="none" strike="noStrike" cap="none">
                <a:solidFill>
                  <a:srgbClr val="1B193E"/>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pic>
        <p:nvPicPr>
          <p:cNvPr id="13" name="Google Shape;13;p32" descr="Imagen que contiene Logotipo  Descripción generada automáticamente"/>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3805636" y="581702"/>
            <a:ext cx="4416598" cy="2229084"/>
          </a:xfrm>
          <a:prstGeom prst="rect">
            <a:avLst/>
          </a:prstGeom>
          <a:noFill/>
          <a:ln>
            <a:noFill/>
          </a:ln>
        </p:spPr>
      </p:pic>
      <p:pic>
        <p:nvPicPr>
          <p:cNvPr id="14" name="Google Shape;14;p32" descr="Interfaz de usuario gráfica, Texto  Descripción generada automáticamente"/>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344230" y="6235578"/>
            <a:ext cx="2581713" cy="541631"/>
          </a:xfrm>
          <a:prstGeom prst="rect">
            <a:avLst/>
          </a:prstGeom>
          <a:noFill/>
          <a:ln>
            <a:noFill/>
          </a:ln>
        </p:spPr>
      </p:pic>
      <p:sp>
        <p:nvSpPr>
          <p:cNvPr id="15" name="Google Shape;15;p32"/>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1300">
                <a:solidFill>
                  <a:srgbClr val="F5F5F5"/>
                </a:solidFill>
                <a:latin typeface="Calibri"/>
                <a:ea typeface="Calibri"/>
                <a:cs typeface="Calibri"/>
                <a:sym typeface="Calibri"/>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per loro.</a:t>
            </a:r>
          </a:p>
        </p:txBody>
      </p:sp>
      <p:sp>
        <p:nvSpPr>
          <p:cNvPr id="16" name="Google Shape;16;p32"/>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defRPr sz="2000" b="1">
                <a:solidFill>
                  <a:srgbClr val="1B193E"/>
                </a:solidFill>
                <a:latin typeface="Calibri"/>
                <a:ea typeface="Calibri"/>
                <a:cs typeface="Calibri"/>
                <a:sym typeface="Calibri"/>
              </a:defRPr>
            </a:pPr>
            <a:r>
              <a:t>Digital-dream-lab.eu</a:t>
            </a:r>
            <a:endParaRPr sz="2000" b="1" i="0" u="none" strike="noStrike" cap="none">
              <a:solidFill>
                <a:srgbClr val="1B193E"/>
              </a:solidFill>
              <a:latin typeface="Calibri"/>
              <a:ea typeface="Calibri"/>
              <a:cs typeface="Calibri"/>
              <a:sym typeface="Calibri"/>
            </a:endParaRPr>
          </a:p>
        </p:txBody>
      </p:sp>
      <p:pic>
        <p:nvPicPr>
          <p:cNvPr id="17" name="Google Shape;17;p32"/>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811" y="388"/>
            <a:ext cx="742030" cy="1066800"/>
          </a:xfrm>
          <a:prstGeom prst="rect">
            <a:avLst/>
          </a:prstGeom>
          <a:noFill/>
          <a:ln>
            <a:noFill/>
          </a:ln>
        </p:spPr>
      </p:pic>
      <p:sp>
        <p:nvSpPr>
          <p:cNvPr id="18" name="Google Shape;18;p32"/>
          <p:cNvSpPr/>
          <p:nvPr/>
        </p:nvSpPr>
        <p:spPr>
          <a:xfrm>
            <a:off x="720438" y="-9099"/>
            <a:ext cx="11471562" cy="89890"/>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9" name="Google Shape;19;p32"/>
          <p:cNvPicPr preferRelativeResize="0"/>
          <p:nvPr/>
        </p:nvPicPr>
        <p:blipFill rotWithShape="1">
          <a:blip r:embed="rId5" cstate="email">
            <a:alphaModFix/>
            <a:extLst>
              <a:ext uri="{28A0092B-C50C-407E-A947-70E740481C1C}">
                <a14:useLocalDpi xmlns:a14="http://schemas.microsoft.com/office/drawing/2010/main"/>
              </a:ext>
            </a:extLst>
          </a:blip>
          <a:srcRect t="4618" b="1611"/>
          <a:stretch/>
        </p:blipFill>
        <p:spPr>
          <a:xfrm>
            <a:off x="11263678" y="5460155"/>
            <a:ext cx="928322" cy="1397846"/>
          </a:xfrm>
          <a:prstGeom prst="rect">
            <a:avLst/>
          </a:prstGeom>
          <a:noFill/>
          <a:ln>
            <a:noFill/>
          </a:ln>
        </p:spPr>
      </p:pic>
      <p:sp>
        <p:nvSpPr>
          <p:cNvPr id="20" name="Google Shape;20;p32"/>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rgbClr val="898990"/>
              </a:buClr>
              <a:buSzPts val="2000"/>
              <a:buFont typeface="Arial"/>
              <a:buNone/>
              <a:defRPr sz="2000" b="0" i="0" u="none" strike="noStrike" cap="none">
                <a:solidFill>
                  <a:srgbClr val="898990"/>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98990"/>
              </a:buClr>
              <a:buSzPts val="1800"/>
              <a:buFont typeface="Arial"/>
              <a:buNone/>
              <a:defRPr sz="1800" b="0" i="0" u="none" strike="noStrike" cap="none">
                <a:solidFill>
                  <a:srgbClr val="898990"/>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2">
  <p:cSld name="Slide 2">
    <p:spTree>
      <p:nvGrpSpPr>
        <p:cNvPr id="1" name="Shape 21"/>
        <p:cNvGrpSpPr/>
        <p:nvPr/>
      </p:nvGrpSpPr>
      <p:grpSpPr>
        <a:xfrm>
          <a:off x="0" y="0"/>
          <a:ext cx="0" cy="0"/>
          <a:chOff x="0" y="0"/>
          <a:chExt cx="0" cy="0"/>
        </a:xfrm>
      </p:grpSpPr>
      <p:pic>
        <p:nvPicPr>
          <p:cNvPr id="22" name="Google Shape;22;p33"/>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23" name="Google Shape;23;p33"/>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4" name="Google Shape;24;p33"/>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1300">
                <a:solidFill>
                  <a:srgbClr val="F5F5F5"/>
                </a:solidFill>
                <a:latin typeface="Calibri"/>
                <a:ea typeface="Calibri"/>
                <a:cs typeface="Calibri"/>
                <a:sym typeface="Calibri"/>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per loro.</a:t>
            </a:r>
          </a:p>
        </p:txBody>
      </p:sp>
      <p:pic>
        <p:nvPicPr>
          <p:cNvPr id="25" name="Google Shape;25;p33" descr="Interfaz de usuario gráfica, Texto  Descripción generada automáticamente"/>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344230" y="6235578"/>
            <a:ext cx="2581713" cy="541631"/>
          </a:xfrm>
          <a:prstGeom prst="rect">
            <a:avLst/>
          </a:prstGeom>
          <a:noFill/>
          <a:ln>
            <a:noFill/>
          </a:ln>
        </p:spPr>
      </p:pic>
      <p:sp>
        <p:nvSpPr>
          <p:cNvPr id="26" name="Google Shape;26;p3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27" name="Google Shape;27;p33" descr="Imagen que contiene Logotipo  Descripción generada automáticamente"/>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9651574" y="174444"/>
            <a:ext cx="2068953" cy="1044213"/>
          </a:xfrm>
          <a:prstGeom prst="rect">
            <a:avLst/>
          </a:prstGeom>
          <a:noFill/>
          <a:ln>
            <a:noFill/>
          </a:ln>
        </p:spPr>
      </p:pic>
      <p:cxnSp>
        <p:nvCxnSpPr>
          <p:cNvPr id="28" name="Google Shape;28;p33"/>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29" name="Google Shape;29;p33"/>
          <p:cNvSpPr txBox="1">
            <a:spLocks noGrp="1"/>
          </p:cNvSpPr>
          <p:nvPr>
            <p:ph type="body" idx="2"/>
          </p:nvPr>
        </p:nvSpPr>
        <p:spPr>
          <a:xfrm>
            <a:off x="52966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0" name="Google Shape;30;p33"/>
          <p:cNvPicPr preferRelativeResize="0"/>
          <p:nvPr/>
        </p:nvPicPr>
        <p:blipFill rotWithShape="1">
          <a:blip r:embed="rId5" cstate="email">
            <a:alphaModFix/>
            <a:extLst>
              <a:ext uri="{28A0092B-C50C-407E-A947-70E740481C1C}">
                <a14:useLocalDpi xmlns:a14="http://schemas.microsoft.com/office/drawing/2010/main"/>
              </a:ext>
            </a:extLst>
          </a:blip>
          <a:srcRect t="4618" b="1611"/>
          <a:stretch/>
        </p:blipFill>
        <p:spPr>
          <a:xfrm>
            <a:off x="11263678" y="5460155"/>
            <a:ext cx="928322" cy="1397846"/>
          </a:xfrm>
          <a:prstGeom prst="rect">
            <a:avLst/>
          </a:prstGeom>
          <a:noFill/>
          <a:ln>
            <a:noFill/>
          </a:ln>
        </p:spPr>
      </p:pic>
      <p:sp>
        <p:nvSpPr>
          <p:cNvPr id="31" name="Google Shape;31;p33"/>
          <p:cNvSpPr txBox="1">
            <a:spLocks noGrp="1"/>
          </p:cNvSpPr>
          <p:nvPr>
            <p:ph type="body" idx="3"/>
          </p:nvPr>
        </p:nvSpPr>
        <p:spPr>
          <a:xfrm>
            <a:off x="628002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lide 1">
  <p:cSld name="Slide 1">
    <p:spTree>
      <p:nvGrpSpPr>
        <p:cNvPr id="1" name="Shape 32"/>
        <p:cNvGrpSpPr/>
        <p:nvPr/>
      </p:nvGrpSpPr>
      <p:grpSpPr>
        <a:xfrm>
          <a:off x="0" y="0"/>
          <a:ext cx="0" cy="0"/>
          <a:chOff x="0" y="0"/>
          <a:chExt cx="0" cy="0"/>
        </a:xfrm>
      </p:grpSpPr>
      <p:sp>
        <p:nvSpPr>
          <p:cNvPr id="33" name="Google Shape;33;p34"/>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 name="Google Shape;34;p34"/>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1300">
                <a:solidFill>
                  <a:srgbClr val="F5F5F5"/>
                </a:solidFill>
                <a:latin typeface="Calibri"/>
                <a:ea typeface="Calibri"/>
                <a:cs typeface="Calibri"/>
                <a:sym typeface="Calibri"/>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per loro.</a:t>
            </a:r>
          </a:p>
        </p:txBody>
      </p:sp>
      <p:pic>
        <p:nvPicPr>
          <p:cNvPr id="35" name="Google Shape;35;p34" descr="Interfaz de usuario gráfica, Texto  Descripción generada automáticamente"/>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344230" y="6235578"/>
            <a:ext cx="2581713" cy="541631"/>
          </a:xfrm>
          <a:prstGeom prst="rect">
            <a:avLst/>
          </a:prstGeom>
          <a:noFill/>
          <a:ln>
            <a:noFill/>
          </a:ln>
        </p:spPr>
      </p:pic>
      <p:pic>
        <p:nvPicPr>
          <p:cNvPr id="36" name="Google Shape;36;p34" descr="Imagen que contiene Logotipo  Descripción generada automáticamente"/>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9651574" y="174444"/>
            <a:ext cx="2068953" cy="1044213"/>
          </a:xfrm>
          <a:prstGeom prst="rect">
            <a:avLst/>
          </a:prstGeom>
          <a:noFill/>
          <a:ln>
            <a:noFill/>
          </a:ln>
        </p:spPr>
      </p:pic>
      <p:cxnSp>
        <p:nvCxnSpPr>
          <p:cNvPr id="37" name="Google Shape;37;p34"/>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pic>
        <p:nvPicPr>
          <p:cNvPr id="38" name="Google Shape;38;p34"/>
          <p:cNvPicPr preferRelativeResize="0"/>
          <p:nvPr/>
        </p:nvPicPr>
        <p:blipFill rotWithShape="1">
          <a:blip r:embed="rId4">
            <a:alphaModFix/>
          </a:blip>
          <a:srcRect/>
          <a:stretch/>
        </p:blipFill>
        <p:spPr>
          <a:xfrm>
            <a:off x="-812" y="388"/>
            <a:ext cx="942975" cy="1066800"/>
          </a:xfrm>
          <a:prstGeom prst="rect">
            <a:avLst/>
          </a:prstGeom>
          <a:noFill/>
          <a:ln>
            <a:noFill/>
          </a:ln>
        </p:spPr>
      </p:pic>
      <p:sp>
        <p:nvSpPr>
          <p:cNvPr id="39" name="Google Shape;39;p34"/>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40" name="Google Shape;40;p34"/>
          <p:cNvPicPr preferRelativeResize="0"/>
          <p:nvPr/>
        </p:nvPicPr>
        <p:blipFill rotWithShape="1">
          <a:blip r:embed="rId5" cstate="email">
            <a:alphaModFix/>
            <a:extLst>
              <a:ext uri="{28A0092B-C50C-407E-A947-70E740481C1C}">
                <a14:useLocalDpi xmlns:a14="http://schemas.microsoft.com/office/drawing/2010/main"/>
              </a:ext>
            </a:extLst>
          </a:blip>
          <a:srcRect t="4618" b="1611"/>
          <a:stretch/>
        </p:blipFill>
        <p:spPr>
          <a:xfrm>
            <a:off x="11263678" y="5460155"/>
            <a:ext cx="928322" cy="1397846"/>
          </a:xfrm>
          <a:prstGeom prst="rect">
            <a:avLst/>
          </a:prstGeom>
          <a:noFill/>
          <a:ln>
            <a:noFill/>
          </a:ln>
        </p:spPr>
      </p:pic>
      <p:sp>
        <p:nvSpPr>
          <p:cNvPr id="41" name="Google Shape;41;p34"/>
          <p:cNvSpPr txBox="1">
            <a:spLocks noGrp="1"/>
          </p:cNvSpPr>
          <p:nvPr>
            <p:ph type="body" idx="2"/>
          </p:nvPr>
        </p:nvSpPr>
        <p:spPr>
          <a:xfrm>
            <a:off x="471472" y="1627957"/>
            <a:ext cx="11249055"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lide 5">
  <p:cSld name="Slide 5">
    <p:spTree>
      <p:nvGrpSpPr>
        <p:cNvPr id="1" name="Shape 42"/>
        <p:cNvGrpSpPr/>
        <p:nvPr/>
      </p:nvGrpSpPr>
      <p:grpSpPr>
        <a:xfrm>
          <a:off x="0" y="0"/>
          <a:ext cx="0" cy="0"/>
          <a:chOff x="0" y="0"/>
          <a:chExt cx="0" cy="0"/>
        </a:xfrm>
      </p:grpSpPr>
      <p:pic>
        <p:nvPicPr>
          <p:cNvPr id="43" name="Google Shape;43;p35"/>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44" name="Google Shape;44;p35"/>
          <p:cNvSpPr/>
          <p:nvPr/>
        </p:nvSpPr>
        <p:spPr>
          <a:xfrm>
            <a:off x="839788" y="457200"/>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 name="Google Shape;45;p35"/>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46" name="Google Shape;46;p35"/>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47" name="Google Shape;47;p35" descr="Interfaz de usuario gráfica, Texto  Descripción generada automáticamente"/>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344230" y="6235578"/>
            <a:ext cx="2581713" cy="541631"/>
          </a:xfrm>
          <a:prstGeom prst="rect">
            <a:avLst/>
          </a:prstGeom>
          <a:noFill/>
          <a:ln>
            <a:noFill/>
          </a:ln>
        </p:spPr>
      </p:pic>
      <p:sp>
        <p:nvSpPr>
          <p:cNvPr id="48" name="Google Shape;48;p35"/>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1300">
                <a:solidFill>
                  <a:srgbClr val="F5F5F5"/>
                </a:solidFill>
                <a:latin typeface="Calibri"/>
                <a:ea typeface="Calibri"/>
                <a:cs typeface="Calibri"/>
                <a:sym typeface="Calibri"/>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per loro.</a:t>
            </a:r>
          </a:p>
        </p:txBody>
      </p:sp>
      <p:pic>
        <p:nvPicPr>
          <p:cNvPr id="49" name="Google Shape;49;p35" descr="Logotipo  Descripción generada automáticamente con confianza media"/>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1871163" y="654892"/>
            <a:ext cx="1869481" cy="941339"/>
          </a:xfrm>
          <a:prstGeom prst="rect">
            <a:avLst/>
          </a:prstGeom>
          <a:noFill/>
          <a:ln>
            <a:noFill/>
          </a:ln>
        </p:spPr>
      </p:pic>
      <p:sp>
        <p:nvSpPr>
          <p:cNvPr id="50" name="Google Shape;50;p35"/>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ts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ts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1" name="Google Shape;51;p35"/>
          <p:cNvPicPr preferRelativeResize="0"/>
          <p:nvPr/>
        </p:nvPicPr>
        <p:blipFill rotWithShape="1">
          <a:blip r:embed="rId5" cstate="email">
            <a:alphaModFix/>
            <a:extLst>
              <a:ext uri="{28A0092B-C50C-407E-A947-70E740481C1C}">
                <a14:useLocalDpi xmlns:a14="http://schemas.microsoft.com/office/drawing/2010/main"/>
              </a:ext>
            </a:extLst>
          </a:blip>
          <a:srcRect t="4618" b="1611"/>
          <a:stretch/>
        </p:blipFill>
        <p:spPr>
          <a:xfrm>
            <a:off x="11263678" y="5460155"/>
            <a:ext cx="928322" cy="1397846"/>
          </a:xfrm>
          <a:prstGeom prst="rect">
            <a:avLst/>
          </a:prstGeom>
          <a:noFill/>
          <a:ln>
            <a:noFill/>
          </a:ln>
        </p:spPr>
      </p:pic>
      <p:sp>
        <p:nvSpPr>
          <p:cNvPr id="52" name="Google Shape;52;p35"/>
          <p:cNvSpPr txBox="1">
            <a:spLocks noGrp="1"/>
          </p:cNvSpPr>
          <p:nvPr>
            <p:ph type="body" idx="3"/>
          </p:nvPr>
        </p:nvSpPr>
        <p:spPr>
          <a:xfrm>
            <a:off x="5183188"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ts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lide 6">
  <p:cSld name="Slide 6">
    <p:spTree>
      <p:nvGrpSpPr>
        <p:cNvPr id="1" name="Shape 53"/>
        <p:cNvGrpSpPr/>
        <p:nvPr/>
      </p:nvGrpSpPr>
      <p:grpSpPr>
        <a:xfrm>
          <a:off x="0" y="0"/>
          <a:ext cx="0" cy="0"/>
          <a:chOff x="0" y="0"/>
          <a:chExt cx="0" cy="0"/>
        </a:xfrm>
      </p:grpSpPr>
      <p:sp>
        <p:nvSpPr>
          <p:cNvPr id="54" name="Google Shape;54;p36"/>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55" name="Google Shape;55;p36"/>
          <p:cNvPicPr preferRelativeResize="0"/>
          <p:nvPr/>
        </p:nvPicPr>
        <p:blipFill rotWithShape="1">
          <a:blip r:embed="rId2" cstate="email">
            <a:alphaModFix/>
            <a:extLst>
              <a:ext uri="{28A0092B-C50C-407E-A947-70E740481C1C}">
                <a14:useLocalDpi xmlns:a14="http://schemas.microsoft.com/office/drawing/2010/main"/>
              </a:ext>
            </a:extLst>
          </a:blip>
          <a:srcRect t="4618" b="1611"/>
          <a:stretch/>
        </p:blipFill>
        <p:spPr>
          <a:xfrm>
            <a:off x="11263678" y="5460155"/>
            <a:ext cx="928322" cy="1397846"/>
          </a:xfrm>
          <a:prstGeom prst="rect">
            <a:avLst/>
          </a:prstGeom>
          <a:noFill/>
          <a:ln>
            <a:noFill/>
          </a:ln>
        </p:spPr>
      </p:pic>
      <p:pic>
        <p:nvPicPr>
          <p:cNvPr id="56" name="Google Shape;56;p36"/>
          <p:cNvPicPr preferRelativeResize="0"/>
          <p:nvPr/>
        </p:nvPicPr>
        <p:blipFill rotWithShape="1">
          <a:blip r:embed="rId3">
            <a:alphaModFix/>
          </a:blip>
          <a:srcRect/>
          <a:stretch/>
        </p:blipFill>
        <p:spPr>
          <a:xfrm>
            <a:off x="-812" y="388"/>
            <a:ext cx="942975" cy="1066800"/>
          </a:xfrm>
          <a:prstGeom prst="rect">
            <a:avLst/>
          </a:prstGeom>
          <a:noFill/>
          <a:ln>
            <a:noFill/>
          </a:ln>
        </p:spPr>
      </p:pic>
      <p:sp>
        <p:nvSpPr>
          <p:cNvPr id="57" name="Google Shape;57;p36"/>
          <p:cNvSpPr/>
          <p:nvPr/>
        </p:nvSpPr>
        <p:spPr>
          <a:xfrm>
            <a:off x="7470798" y="457201"/>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8" name="Google Shape;58;p36"/>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r" rtl="0">
              <a:lnSpc>
                <a:spcPct val="90000"/>
              </a:lnSpc>
              <a:spcBef>
                <a:spcPts val="1000"/>
              </a:spcBef>
              <a:spcAft>
                <a:spcPts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pic>
        <p:nvPicPr>
          <p:cNvPr id="59" name="Google Shape;59;p36" descr="Logotipo  Descripción generada automáticamente con confianza media"/>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8500521" y="654893"/>
            <a:ext cx="1869481" cy="941339"/>
          </a:xfrm>
          <a:prstGeom prst="rect">
            <a:avLst/>
          </a:prstGeom>
          <a:noFill/>
          <a:ln>
            <a:noFill/>
          </a:ln>
        </p:spPr>
      </p:pic>
      <p:sp>
        <p:nvSpPr>
          <p:cNvPr id="60" name="Google Shape;60;p36"/>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lvl1pPr marL="457200" marR="0" lvl="0" indent="-228600" algn="r" rtl="0">
              <a:lnSpc>
                <a:spcPct val="90000"/>
              </a:lnSpc>
              <a:spcBef>
                <a:spcPts val="1000"/>
              </a:spcBef>
              <a:spcAft>
                <a:spcPts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ts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ts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1" name="Google Shape;61;p36"/>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ts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62" name="Google Shape;62;p36" descr="Interfaz de usuario gráfica, Texto  Descripción generada automáticamente"/>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344230" y="6235578"/>
            <a:ext cx="2581713" cy="541631"/>
          </a:xfrm>
          <a:prstGeom prst="rect">
            <a:avLst/>
          </a:prstGeom>
          <a:noFill/>
          <a:ln>
            <a:noFill/>
          </a:ln>
        </p:spPr>
      </p:pic>
      <p:sp>
        <p:nvSpPr>
          <p:cNvPr id="63" name="Google Shape;63;p36"/>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1300">
                <a:solidFill>
                  <a:srgbClr val="F5F5F5"/>
                </a:solidFill>
                <a:latin typeface="Calibri"/>
                <a:ea typeface="Calibri"/>
                <a:cs typeface="Calibri"/>
                <a:sym typeface="Calibri"/>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per loro.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lide 3">
  <p:cSld name="Slide 3">
    <p:spTree>
      <p:nvGrpSpPr>
        <p:cNvPr id="1" name="Shape 64"/>
        <p:cNvGrpSpPr/>
        <p:nvPr/>
      </p:nvGrpSpPr>
      <p:grpSpPr>
        <a:xfrm>
          <a:off x="0" y="0"/>
          <a:ext cx="0" cy="0"/>
          <a:chOff x="0" y="0"/>
          <a:chExt cx="0" cy="0"/>
        </a:xfrm>
      </p:grpSpPr>
      <p:pic>
        <p:nvPicPr>
          <p:cNvPr id="65" name="Google Shape;65;p37"/>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66" name="Google Shape;66;p37"/>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7" name="Google Shape;67;p37"/>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1300">
                <a:solidFill>
                  <a:srgbClr val="F5F5F5"/>
                </a:solidFill>
                <a:latin typeface="Calibri"/>
                <a:ea typeface="Calibri"/>
                <a:cs typeface="Calibri"/>
                <a:sym typeface="Calibri"/>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per loro.</a:t>
            </a:r>
          </a:p>
        </p:txBody>
      </p:sp>
      <p:pic>
        <p:nvPicPr>
          <p:cNvPr id="68" name="Google Shape;68;p37" descr="Interfaz de usuario gráfica, Texto  Descripción generada automáticamente"/>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344230" y="6235578"/>
            <a:ext cx="2581713" cy="541631"/>
          </a:xfrm>
          <a:prstGeom prst="rect">
            <a:avLst/>
          </a:prstGeom>
          <a:noFill/>
          <a:ln>
            <a:noFill/>
          </a:ln>
        </p:spPr>
      </p:pic>
      <p:sp>
        <p:nvSpPr>
          <p:cNvPr id="69" name="Google Shape;69;p37"/>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0" name="Google Shape;70;p37" descr="Imagen que contiene Logotipo  Descripción generada automáticamente"/>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9651574" y="174444"/>
            <a:ext cx="2068953" cy="1044213"/>
          </a:xfrm>
          <a:prstGeom prst="rect">
            <a:avLst/>
          </a:prstGeom>
          <a:noFill/>
          <a:ln>
            <a:noFill/>
          </a:ln>
        </p:spPr>
      </p:pic>
      <p:cxnSp>
        <p:nvCxnSpPr>
          <p:cNvPr id="71" name="Google Shape;71;p37"/>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72" name="Google Shape;72;p37"/>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3" name="Google Shape;73;p37"/>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4" name="Google Shape;74;p37"/>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5" name="Google Shape;75;p37"/>
          <p:cNvPicPr preferRelativeResize="0"/>
          <p:nvPr/>
        </p:nvPicPr>
        <p:blipFill rotWithShape="1">
          <a:blip r:embed="rId5" cstate="email">
            <a:alphaModFix/>
            <a:extLst>
              <a:ext uri="{28A0092B-C50C-407E-A947-70E740481C1C}">
                <a14:useLocalDpi xmlns:a14="http://schemas.microsoft.com/office/drawing/2010/main"/>
              </a:ext>
            </a:extLst>
          </a:blip>
          <a:srcRect t="4618" b="1611"/>
          <a:stretch/>
        </p:blipFill>
        <p:spPr>
          <a:xfrm>
            <a:off x="11263678" y="5460155"/>
            <a:ext cx="928322" cy="1397846"/>
          </a:xfrm>
          <a:prstGeom prst="rect">
            <a:avLst/>
          </a:prstGeom>
          <a:noFill/>
          <a:ln>
            <a:noFill/>
          </a:ln>
        </p:spPr>
      </p:pic>
      <p:sp>
        <p:nvSpPr>
          <p:cNvPr id="76" name="Google Shape;76;p37"/>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ver 1">
  <p:cSld name="Cover 1">
    <p:spTree>
      <p:nvGrpSpPr>
        <p:cNvPr id="1" name="Shape 77"/>
        <p:cNvGrpSpPr/>
        <p:nvPr/>
      </p:nvGrpSpPr>
      <p:grpSpPr>
        <a:xfrm>
          <a:off x="0" y="0"/>
          <a:ext cx="0" cy="0"/>
          <a:chOff x="0" y="0"/>
          <a:chExt cx="0" cy="0"/>
        </a:xfrm>
      </p:grpSpPr>
      <p:sp>
        <p:nvSpPr>
          <p:cNvPr id="78" name="Google Shape;78;p38"/>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79" name="Google Shape;79;p38" descr="Imagen que contiene Logotipo  Descripción generada automáticamente"/>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1122821" y="1323778"/>
            <a:ext cx="4416598" cy="2229084"/>
          </a:xfrm>
          <a:prstGeom prst="rect">
            <a:avLst/>
          </a:prstGeom>
          <a:noFill/>
          <a:ln>
            <a:noFill/>
          </a:ln>
        </p:spPr>
      </p:pic>
      <p:sp>
        <p:nvSpPr>
          <p:cNvPr id="80" name="Google Shape;80;p38"/>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defRPr sz="2000" b="1">
                <a:solidFill>
                  <a:srgbClr val="1B193E"/>
                </a:solidFill>
                <a:latin typeface="Calibri"/>
                <a:ea typeface="Calibri"/>
                <a:cs typeface="Calibri"/>
                <a:sym typeface="Calibri"/>
              </a:defRPr>
            </a:pPr>
            <a:r>
              <a:t>Digital-dream-lab.eu</a:t>
            </a:r>
            <a:endParaRPr sz="2000" b="1">
              <a:solidFill>
                <a:srgbClr val="1B193E"/>
              </a:solidFill>
              <a:latin typeface="Calibri"/>
              <a:ea typeface="Calibri"/>
              <a:cs typeface="Calibri"/>
              <a:sym typeface="Calibri"/>
            </a:endParaRPr>
          </a:p>
        </p:txBody>
      </p:sp>
      <p:sp>
        <p:nvSpPr>
          <p:cNvPr id="81" name="Google Shape;81;p38"/>
          <p:cNvSpPr txBox="1"/>
          <p:nvPr/>
        </p:nvSpPr>
        <p:spPr>
          <a:xfrm>
            <a:off x="135113" y="6160146"/>
            <a:ext cx="7352615"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1300">
                <a:solidFill>
                  <a:schemeClr val="lt1"/>
                </a:solidFill>
                <a:latin typeface="Calibri"/>
                <a:ea typeface="Calibri"/>
                <a:cs typeface="Calibri"/>
                <a:sym typeface="Calibri"/>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per loro.</a:t>
            </a:r>
          </a:p>
        </p:txBody>
      </p:sp>
      <p:sp>
        <p:nvSpPr>
          <p:cNvPr id="82" name="Google Shape;82;p38"/>
          <p:cNvSpPr/>
          <p:nvPr/>
        </p:nvSpPr>
        <p:spPr>
          <a:xfrm>
            <a:off x="0" y="-38151"/>
            <a:ext cx="12192000" cy="102062"/>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83" name="Google Shape;83;p38" descr="Texto  Descripción generada automáticamente"/>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264509" y="160233"/>
            <a:ext cx="2786332" cy="584559"/>
          </a:xfrm>
          <a:prstGeom prst="rect">
            <a:avLst/>
          </a:prstGeom>
          <a:noFill/>
          <a:ln>
            <a:noFill/>
          </a:ln>
        </p:spPr>
      </p:pic>
      <p:sp>
        <p:nvSpPr>
          <p:cNvPr id="84" name="Google Shape;84;p38"/>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5" name="Google Shape;85;p38"/>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86" name="Google Shape;86;p38"/>
          <p:cNvPicPr preferRelativeResize="0"/>
          <p:nvPr/>
        </p:nvPicPr>
        <p:blipFill rotWithShape="1">
          <a:blip r:embed="rId4">
            <a:alphaModFix/>
          </a:blip>
          <a:srcRect/>
          <a:stretch/>
        </p:blipFill>
        <p:spPr>
          <a:xfrm>
            <a:off x="7581900" y="990600"/>
            <a:ext cx="4610100" cy="5857875"/>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lide 4">
  <p:cSld name="Slide 4">
    <p:spTree>
      <p:nvGrpSpPr>
        <p:cNvPr id="1" name="Shape 87"/>
        <p:cNvGrpSpPr/>
        <p:nvPr/>
      </p:nvGrpSpPr>
      <p:grpSpPr>
        <a:xfrm>
          <a:off x="0" y="0"/>
          <a:ext cx="0" cy="0"/>
          <a:chOff x="0" y="0"/>
          <a:chExt cx="0" cy="0"/>
        </a:xfrm>
      </p:grpSpPr>
      <p:sp>
        <p:nvSpPr>
          <p:cNvPr id="88" name="Google Shape;88;p39"/>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89" name="Google Shape;89;p39"/>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pic>
        <p:nvPicPr>
          <p:cNvPr id="90" name="Google Shape;90;p39" descr="Interfaz de usuario gráfica, Texto&#10;&#10;Descripción generada automáticamente"/>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344230" y="6235578"/>
            <a:ext cx="2581713" cy="541631"/>
          </a:xfrm>
          <a:prstGeom prst="rect">
            <a:avLst/>
          </a:prstGeom>
          <a:noFill/>
          <a:ln>
            <a:noFill/>
          </a:ln>
        </p:spPr>
      </p:pic>
      <p:pic>
        <p:nvPicPr>
          <p:cNvPr id="91" name="Google Shape;91;p39" descr="Imagen que contiene Logotipo&#10;&#10;Descripción generada automáticamente"/>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9651574" y="174444"/>
            <a:ext cx="2068953" cy="1044213"/>
          </a:xfrm>
          <a:prstGeom prst="rect">
            <a:avLst/>
          </a:prstGeom>
          <a:noFill/>
          <a:ln>
            <a:noFill/>
          </a:ln>
        </p:spPr>
      </p:pic>
      <p:pic>
        <p:nvPicPr>
          <p:cNvPr id="92" name="Google Shape;92;p39"/>
          <p:cNvPicPr preferRelativeResize="0"/>
          <p:nvPr/>
        </p:nvPicPr>
        <p:blipFill rotWithShape="1">
          <a:blip r:embed="rId4">
            <a:alphaModFix/>
          </a:blip>
          <a:srcRect/>
          <a:stretch/>
        </p:blipFill>
        <p:spPr>
          <a:xfrm>
            <a:off x="-812" y="388"/>
            <a:ext cx="942975" cy="1066800"/>
          </a:xfrm>
          <a:prstGeom prst="rect">
            <a:avLst/>
          </a:prstGeom>
          <a:noFill/>
          <a:ln>
            <a:noFill/>
          </a:ln>
        </p:spPr>
      </p:pic>
      <p:pic>
        <p:nvPicPr>
          <p:cNvPr id="93" name="Google Shape;93;p39"/>
          <p:cNvPicPr preferRelativeResize="0"/>
          <p:nvPr/>
        </p:nvPicPr>
        <p:blipFill rotWithShape="1">
          <a:blip r:embed="rId5" cstate="email">
            <a:alphaModFix/>
            <a:extLst>
              <a:ext uri="{28A0092B-C50C-407E-A947-70E740481C1C}">
                <a14:useLocalDpi xmlns:a14="http://schemas.microsoft.com/office/drawing/2010/main"/>
              </a:ext>
            </a:extLst>
          </a:blip>
          <a:srcRect t="4618" b="1611"/>
          <a:stretch/>
        </p:blipFill>
        <p:spPr>
          <a:xfrm>
            <a:off x="11263678" y="5460155"/>
            <a:ext cx="928322" cy="139784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digital-dream-lab.eu/"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1B193E"/>
              </a:buClr>
              <a:buSzPts val="4000"/>
              <a:buFont typeface="Calibri"/>
              <a:buNone/>
            </a:pPr>
            <a:r>
              <a:t>[Design Thinking]</a:t>
            </a:r>
          </a:p>
        </p:txBody>
      </p:sp>
      <p:sp>
        <p:nvSpPr>
          <p:cNvPr id="99" name="Google Shape;99;p1"/>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1B193E"/>
              </a:buClr>
              <a:buSzPts val="2400"/>
              <a:buNone/>
            </a:pPr>
            <a:r>
              <a:t>Fornito da [Found.ation]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0"/>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t>Fase 2: Definire la sfida:</a:t>
            </a:r>
          </a:p>
        </p:txBody>
      </p:sp>
      <p:sp>
        <p:nvSpPr>
          <p:cNvPr id="176" name="Google Shape;176;p10"/>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dirty="0"/>
              <a:t>In </a:t>
            </a:r>
            <a:r>
              <a:rPr dirty="0" err="1"/>
              <a:t>questa</a:t>
            </a:r>
            <a:r>
              <a:rPr dirty="0"/>
              <a:t> </a:t>
            </a:r>
            <a:r>
              <a:rPr dirty="0" err="1"/>
              <a:t>fase</a:t>
            </a:r>
            <a:r>
              <a:rPr dirty="0"/>
              <a:t>, </a:t>
            </a:r>
            <a:r>
              <a:rPr dirty="0" err="1"/>
              <a:t>i</a:t>
            </a:r>
            <a:r>
              <a:rPr dirty="0"/>
              <a:t> </a:t>
            </a:r>
            <a:r>
              <a:rPr dirty="0" err="1"/>
              <a:t>partecipanti</a:t>
            </a:r>
            <a:r>
              <a:rPr dirty="0"/>
              <a:t> </a:t>
            </a:r>
            <a:r>
              <a:rPr dirty="0" err="1"/>
              <a:t>imparano</a:t>
            </a:r>
            <a:r>
              <a:rPr dirty="0"/>
              <a:t> </a:t>
            </a:r>
            <a:r>
              <a:rPr dirty="0" err="1"/>
              <a:t>l'importanza</a:t>
            </a:r>
            <a:r>
              <a:rPr dirty="0"/>
              <a:t> di </a:t>
            </a:r>
            <a:r>
              <a:rPr dirty="0" err="1"/>
              <a:t>inquadrare</a:t>
            </a:r>
            <a:r>
              <a:rPr dirty="0"/>
              <a:t> </a:t>
            </a:r>
            <a:r>
              <a:rPr dirty="0" err="1"/>
              <a:t>il</a:t>
            </a:r>
            <a:r>
              <a:rPr dirty="0"/>
              <a:t> </a:t>
            </a:r>
            <a:r>
              <a:rPr dirty="0" err="1"/>
              <a:t>problema</a:t>
            </a:r>
            <a:r>
              <a:rPr dirty="0"/>
              <a:t> o la </a:t>
            </a:r>
            <a:r>
              <a:rPr dirty="0" err="1"/>
              <a:t>sfida</a:t>
            </a:r>
            <a:r>
              <a:rPr dirty="0"/>
              <a:t> in </a:t>
            </a:r>
            <a:r>
              <a:rPr dirty="0" err="1"/>
              <a:t>modo</a:t>
            </a:r>
            <a:r>
              <a:rPr dirty="0"/>
              <a:t> </a:t>
            </a:r>
            <a:r>
              <a:rPr dirty="0" err="1"/>
              <a:t>incentrato</a:t>
            </a:r>
            <a:r>
              <a:rPr dirty="0"/>
              <a:t> </a:t>
            </a:r>
            <a:r>
              <a:rPr dirty="0" err="1"/>
              <a:t>sull'utente</a:t>
            </a:r>
            <a:r>
              <a:rPr dirty="0"/>
              <a:t>. </a:t>
            </a:r>
            <a:r>
              <a:rPr dirty="0" err="1"/>
              <a:t>Riformulando</a:t>
            </a:r>
            <a:r>
              <a:rPr dirty="0"/>
              <a:t> </a:t>
            </a:r>
            <a:r>
              <a:rPr dirty="0" err="1"/>
              <a:t>i</a:t>
            </a:r>
            <a:r>
              <a:rPr dirty="0"/>
              <a:t> </a:t>
            </a:r>
            <a:r>
              <a:rPr dirty="0" err="1"/>
              <a:t>problemi</a:t>
            </a:r>
            <a:r>
              <a:rPr dirty="0"/>
              <a:t> come </a:t>
            </a:r>
            <a:r>
              <a:rPr dirty="0" err="1"/>
              <a:t>opportunità</a:t>
            </a:r>
            <a:r>
              <a:rPr dirty="0"/>
              <a:t>, </a:t>
            </a:r>
            <a:r>
              <a:rPr dirty="0" err="1"/>
              <a:t>i</a:t>
            </a:r>
            <a:r>
              <a:rPr dirty="0"/>
              <a:t> </a:t>
            </a:r>
            <a:r>
              <a:rPr dirty="0" err="1"/>
              <a:t>partecipanti</a:t>
            </a:r>
            <a:r>
              <a:rPr dirty="0"/>
              <a:t> </a:t>
            </a:r>
            <a:r>
              <a:rPr dirty="0" err="1"/>
              <a:t>utilizzano</a:t>
            </a:r>
            <a:r>
              <a:rPr dirty="0"/>
              <a:t> </a:t>
            </a:r>
            <a:r>
              <a:rPr dirty="0" err="1"/>
              <a:t>tecniche</a:t>
            </a:r>
            <a:r>
              <a:rPr dirty="0"/>
              <a:t> come la </a:t>
            </a:r>
            <a:r>
              <a:rPr dirty="0" err="1"/>
              <a:t>creazione</a:t>
            </a:r>
            <a:r>
              <a:rPr dirty="0"/>
              <a:t> di </a:t>
            </a:r>
            <a:r>
              <a:rPr dirty="0" err="1"/>
              <a:t>dichiarazioni</a:t>
            </a:r>
            <a:r>
              <a:rPr dirty="0"/>
              <a:t> </a:t>
            </a:r>
            <a:r>
              <a:rPr lang="it-IT" dirty="0"/>
              <a:t>di problemi</a:t>
            </a:r>
            <a:r>
              <a:rPr dirty="0"/>
              <a:t> e lo </a:t>
            </a:r>
            <a:r>
              <a:rPr dirty="0" err="1"/>
              <a:t>sviluppo</a:t>
            </a:r>
            <a:r>
              <a:rPr dirty="0"/>
              <a:t> di p</a:t>
            </a:r>
            <a:r>
              <a:rPr lang="it-IT" dirty="0" err="1"/>
              <a:t>rofili</a:t>
            </a:r>
            <a:r>
              <a:rPr dirty="0"/>
              <a:t> </a:t>
            </a:r>
            <a:r>
              <a:rPr dirty="0" err="1"/>
              <a:t>utente</a:t>
            </a:r>
            <a:r>
              <a:rPr dirty="0"/>
              <a:t>. </a:t>
            </a:r>
            <a:r>
              <a:rPr dirty="0" err="1"/>
              <a:t>Definendo</a:t>
            </a:r>
            <a:r>
              <a:rPr dirty="0"/>
              <a:t> la </a:t>
            </a:r>
            <a:r>
              <a:rPr dirty="0" err="1"/>
              <a:t>sfida</a:t>
            </a:r>
            <a:r>
              <a:rPr dirty="0"/>
              <a:t> con </a:t>
            </a:r>
            <a:r>
              <a:rPr dirty="0" err="1"/>
              <a:t>una</a:t>
            </a:r>
            <a:r>
              <a:rPr dirty="0"/>
              <a:t> chiara </a:t>
            </a:r>
            <a:r>
              <a:rPr dirty="0" err="1"/>
              <a:t>comprensione</a:t>
            </a:r>
            <a:r>
              <a:rPr dirty="0"/>
              <a:t> </a:t>
            </a:r>
            <a:r>
              <a:rPr dirty="0" err="1"/>
              <a:t>della</a:t>
            </a:r>
            <a:r>
              <a:rPr dirty="0"/>
              <a:t> </a:t>
            </a:r>
            <a:r>
              <a:rPr dirty="0" err="1"/>
              <a:t>prospettiva</a:t>
            </a:r>
            <a:r>
              <a:rPr dirty="0"/>
              <a:t> </a:t>
            </a:r>
            <a:r>
              <a:rPr dirty="0" err="1"/>
              <a:t>degli</a:t>
            </a:r>
            <a:r>
              <a:rPr dirty="0"/>
              <a:t> </a:t>
            </a:r>
            <a:r>
              <a:rPr dirty="0" err="1"/>
              <a:t>utenti</a:t>
            </a:r>
            <a:r>
              <a:rPr dirty="0"/>
              <a:t>, </a:t>
            </a:r>
            <a:r>
              <a:rPr lang="it-IT" dirty="0"/>
              <a:t>i progettisti</a:t>
            </a:r>
            <a:r>
              <a:rPr dirty="0"/>
              <a:t> </a:t>
            </a:r>
            <a:r>
              <a:rPr dirty="0" err="1"/>
              <a:t>pon</a:t>
            </a:r>
            <a:r>
              <a:rPr lang="it-IT" dirty="0" err="1"/>
              <a:t>gono</a:t>
            </a:r>
            <a:r>
              <a:rPr dirty="0"/>
              <a:t> le </a:t>
            </a:r>
            <a:r>
              <a:rPr dirty="0" err="1"/>
              <a:t>basi</a:t>
            </a:r>
            <a:r>
              <a:rPr dirty="0"/>
              <a:t> per </a:t>
            </a:r>
            <a:r>
              <a:rPr dirty="0" err="1"/>
              <a:t>soluzioni</a:t>
            </a:r>
            <a:r>
              <a:rPr dirty="0"/>
              <a:t> innovative e </a:t>
            </a:r>
            <a:r>
              <a:rPr dirty="0" err="1"/>
              <a:t>pertinenti</a:t>
            </a:r>
            <a:r>
              <a:rPr dirty="0"/>
              <a:t>.</a:t>
            </a:r>
          </a:p>
        </p:txBody>
      </p:sp>
      <p:sp>
        <p:nvSpPr>
          <p:cNvPr id="177" name="Google Shape;177;p10"/>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t>1. Introduzione al Design Thinking</a:t>
            </a:r>
            <a:endParaRPr sz="2400"/>
          </a:p>
          <a:p>
            <a:pPr marL="0" lvl="0" indent="0" algn="l" rtl="0">
              <a:lnSpc>
                <a:spcPct val="90000"/>
              </a:lnSpc>
              <a:spcBef>
                <a:spcPts val="1000"/>
              </a:spcBef>
              <a:spcAft>
                <a:spcPts val="0"/>
              </a:spcAft>
              <a:buClr>
                <a:srgbClr val="1B193E"/>
              </a:buClr>
              <a:buSzPts val="2400"/>
              <a:buNone/>
              <a:defRPr sz="2400"/>
            </a:pPr>
            <a:r>
              <a:t>1.1 Il processo di Design Thinking</a:t>
            </a:r>
          </a:p>
        </p:txBody>
      </p:sp>
      <p:pic>
        <p:nvPicPr>
          <p:cNvPr id="178" name="Google Shape;178;p10"/>
          <p:cNvPicPr preferRelativeResize="0"/>
          <p:nvPr/>
        </p:nvPicPr>
        <p:blipFill>
          <a:blip r:embed="rId3">
            <a:alphaModFix/>
          </a:blip>
          <a:stretch>
            <a:fillRect/>
          </a:stretch>
        </p:blipFill>
        <p:spPr>
          <a:xfrm>
            <a:off x="2148850" y="2205040"/>
            <a:ext cx="1952625" cy="24479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1"/>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t>Fase 3: Ideazione:</a:t>
            </a:r>
          </a:p>
        </p:txBody>
      </p:sp>
      <p:sp>
        <p:nvSpPr>
          <p:cNvPr id="184" name="Google Shape;184;p11"/>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dirty="0" err="1"/>
              <a:t>L'ideazione</a:t>
            </a:r>
            <a:r>
              <a:rPr dirty="0"/>
              <a:t> è dove la </a:t>
            </a:r>
            <a:r>
              <a:rPr dirty="0" err="1"/>
              <a:t>creatività</a:t>
            </a:r>
            <a:r>
              <a:rPr dirty="0"/>
              <a:t> e </a:t>
            </a:r>
            <a:r>
              <a:rPr dirty="0" err="1"/>
              <a:t>il</a:t>
            </a:r>
            <a:r>
              <a:rPr dirty="0"/>
              <a:t> brainstorming </a:t>
            </a:r>
            <a:r>
              <a:rPr dirty="0" err="1"/>
              <a:t>sono</a:t>
            </a:r>
            <a:r>
              <a:rPr dirty="0"/>
              <a:t> al </a:t>
            </a:r>
            <a:r>
              <a:rPr dirty="0" err="1"/>
              <a:t>centro</a:t>
            </a:r>
            <a:r>
              <a:rPr dirty="0"/>
              <a:t> </a:t>
            </a:r>
            <a:r>
              <a:rPr dirty="0" err="1"/>
              <a:t>della</a:t>
            </a:r>
            <a:r>
              <a:rPr dirty="0"/>
              <a:t> </a:t>
            </a:r>
            <a:r>
              <a:rPr dirty="0" err="1"/>
              <a:t>scena</a:t>
            </a:r>
            <a:r>
              <a:rPr dirty="0"/>
              <a:t>. I </a:t>
            </a:r>
            <a:r>
              <a:rPr dirty="0" err="1"/>
              <a:t>partecipanti</a:t>
            </a:r>
            <a:r>
              <a:rPr dirty="0"/>
              <a:t> </a:t>
            </a:r>
            <a:r>
              <a:rPr dirty="0" err="1"/>
              <a:t>esplorano</a:t>
            </a:r>
            <a:r>
              <a:rPr dirty="0"/>
              <a:t> </a:t>
            </a:r>
            <a:r>
              <a:rPr dirty="0" err="1"/>
              <a:t>varie</a:t>
            </a:r>
            <a:r>
              <a:rPr dirty="0"/>
              <a:t> </a:t>
            </a:r>
            <a:r>
              <a:rPr dirty="0" err="1"/>
              <a:t>tecniche</a:t>
            </a:r>
            <a:r>
              <a:rPr dirty="0"/>
              <a:t> di </a:t>
            </a:r>
            <a:r>
              <a:rPr dirty="0" err="1"/>
              <a:t>ideazione</a:t>
            </a:r>
            <a:r>
              <a:rPr dirty="0"/>
              <a:t>, </a:t>
            </a:r>
            <a:r>
              <a:rPr dirty="0" err="1"/>
              <a:t>tra</a:t>
            </a:r>
            <a:r>
              <a:rPr dirty="0"/>
              <a:t> cui </a:t>
            </a:r>
            <a:r>
              <a:rPr dirty="0" err="1"/>
              <a:t>il</a:t>
            </a:r>
            <a:r>
              <a:rPr dirty="0"/>
              <a:t> brainstorming, la </a:t>
            </a:r>
            <a:r>
              <a:rPr dirty="0" err="1"/>
              <a:t>mappatura</a:t>
            </a:r>
            <a:r>
              <a:rPr dirty="0"/>
              <a:t> </a:t>
            </a:r>
            <a:r>
              <a:rPr dirty="0" err="1"/>
              <a:t>mentale</a:t>
            </a:r>
            <a:r>
              <a:rPr dirty="0"/>
              <a:t> e </a:t>
            </a:r>
            <a:r>
              <a:rPr dirty="0" err="1"/>
              <a:t>il</a:t>
            </a:r>
            <a:r>
              <a:rPr dirty="0"/>
              <a:t> </a:t>
            </a:r>
            <a:r>
              <a:rPr dirty="0" err="1"/>
              <a:t>metodo</a:t>
            </a:r>
            <a:r>
              <a:rPr dirty="0"/>
              <a:t> SCAMPER. L</a:t>
            </a:r>
            <a:r>
              <a:rPr lang="it-IT" dirty="0"/>
              <a:t>'</a:t>
            </a:r>
            <a:r>
              <a:rPr dirty="0" err="1"/>
              <a:t>obiettivo</a:t>
            </a:r>
            <a:r>
              <a:rPr dirty="0"/>
              <a:t> è </a:t>
            </a:r>
            <a:r>
              <a:rPr dirty="0" err="1"/>
              <a:t>quello</a:t>
            </a:r>
            <a:r>
              <a:rPr dirty="0"/>
              <a:t> di </a:t>
            </a:r>
            <a:r>
              <a:rPr dirty="0" err="1"/>
              <a:t>generare</a:t>
            </a:r>
            <a:r>
              <a:rPr dirty="0"/>
              <a:t> </a:t>
            </a:r>
            <a:r>
              <a:rPr dirty="0" err="1"/>
              <a:t>una</a:t>
            </a:r>
            <a:r>
              <a:rPr dirty="0"/>
              <a:t> </a:t>
            </a:r>
            <a:r>
              <a:rPr dirty="0" err="1"/>
              <a:t>moltitudine</a:t>
            </a:r>
            <a:r>
              <a:rPr dirty="0"/>
              <a:t> di </a:t>
            </a:r>
            <a:r>
              <a:rPr dirty="0" err="1"/>
              <a:t>idee</a:t>
            </a:r>
            <a:r>
              <a:rPr dirty="0"/>
              <a:t> innovative </a:t>
            </a:r>
            <a:r>
              <a:rPr dirty="0" err="1"/>
              <a:t>senza</a:t>
            </a:r>
            <a:r>
              <a:rPr dirty="0"/>
              <a:t> </a:t>
            </a:r>
            <a:r>
              <a:rPr dirty="0" err="1"/>
              <a:t>giudizio</a:t>
            </a:r>
            <a:r>
              <a:rPr dirty="0"/>
              <a:t>. Questa </a:t>
            </a:r>
            <a:r>
              <a:rPr dirty="0" err="1"/>
              <a:t>fase</a:t>
            </a:r>
            <a:r>
              <a:rPr dirty="0"/>
              <a:t> </a:t>
            </a:r>
            <a:r>
              <a:rPr dirty="0" err="1"/>
              <a:t>incoraggia</a:t>
            </a:r>
            <a:r>
              <a:rPr dirty="0"/>
              <a:t> </a:t>
            </a:r>
            <a:r>
              <a:rPr dirty="0" err="1"/>
              <a:t>il</a:t>
            </a:r>
            <a:r>
              <a:rPr dirty="0"/>
              <a:t> </a:t>
            </a:r>
            <a:r>
              <a:rPr dirty="0" err="1"/>
              <a:t>pensiero</a:t>
            </a:r>
            <a:r>
              <a:rPr dirty="0"/>
              <a:t> </a:t>
            </a:r>
            <a:r>
              <a:rPr dirty="0" err="1"/>
              <a:t>oltre</a:t>
            </a:r>
            <a:r>
              <a:rPr dirty="0"/>
              <a:t> </a:t>
            </a:r>
            <a:r>
              <a:rPr dirty="0" err="1"/>
              <a:t>i</a:t>
            </a:r>
            <a:r>
              <a:rPr dirty="0"/>
              <a:t> </a:t>
            </a:r>
            <a:r>
              <a:rPr dirty="0" err="1"/>
              <a:t>confini</a:t>
            </a:r>
            <a:r>
              <a:rPr dirty="0"/>
              <a:t> </a:t>
            </a:r>
            <a:r>
              <a:rPr dirty="0" err="1"/>
              <a:t>tradizionali</a:t>
            </a:r>
            <a:r>
              <a:rPr dirty="0"/>
              <a:t> e pone le </a:t>
            </a:r>
            <a:r>
              <a:rPr dirty="0" err="1"/>
              <a:t>basi</a:t>
            </a:r>
            <a:r>
              <a:rPr dirty="0"/>
              <a:t> per </a:t>
            </a:r>
            <a:r>
              <a:rPr lang="it-IT" dirty="0"/>
              <a:t>le fasi successive</a:t>
            </a:r>
            <a:r>
              <a:rPr dirty="0"/>
              <a:t> </a:t>
            </a:r>
            <a:r>
              <a:rPr lang="it-IT" dirty="0" err="1"/>
              <a:t>d</a:t>
            </a:r>
            <a:r>
              <a:rPr dirty="0"/>
              <a:t>el </a:t>
            </a:r>
            <a:r>
              <a:rPr dirty="0" err="1"/>
              <a:t>processo</a:t>
            </a:r>
            <a:r>
              <a:rPr dirty="0"/>
              <a:t> di </a:t>
            </a:r>
            <a:r>
              <a:rPr dirty="0" err="1"/>
              <a:t>progettazione</a:t>
            </a:r>
            <a:r>
              <a:rPr dirty="0"/>
              <a:t>.</a:t>
            </a:r>
          </a:p>
        </p:txBody>
      </p:sp>
      <p:sp>
        <p:nvSpPr>
          <p:cNvPr id="185" name="Google Shape;185;p11"/>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t>1. Introduzione al Design Thinking</a:t>
            </a:r>
            <a:endParaRPr sz="2400"/>
          </a:p>
          <a:p>
            <a:pPr marL="0" lvl="0" indent="0" algn="l" rtl="0">
              <a:lnSpc>
                <a:spcPct val="90000"/>
              </a:lnSpc>
              <a:spcBef>
                <a:spcPts val="1000"/>
              </a:spcBef>
              <a:spcAft>
                <a:spcPts val="0"/>
              </a:spcAft>
              <a:buClr>
                <a:srgbClr val="1B193E"/>
              </a:buClr>
              <a:buSzPts val="2400"/>
              <a:buNone/>
              <a:defRPr sz="2400"/>
            </a:pPr>
            <a:r>
              <a:t>1.1 Il processo di Design Thinking</a:t>
            </a:r>
          </a:p>
        </p:txBody>
      </p:sp>
      <p:pic>
        <p:nvPicPr>
          <p:cNvPr id="186" name="Google Shape;186;p11"/>
          <p:cNvPicPr preferRelativeResize="0"/>
          <p:nvPr/>
        </p:nvPicPr>
        <p:blipFill>
          <a:blip r:embed="rId3">
            <a:alphaModFix/>
          </a:blip>
          <a:stretch>
            <a:fillRect/>
          </a:stretch>
        </p:blipFill>
        <p:spPr>
          <a:xfrm>
            <a:off x="8600521" y="2166940"/>
            <a:ext cx="1885950" cy="2524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2"/>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t>Fase 4: Prototipazione:</a:t>
            </a:r>
          </a:p>
        </p:txBody>
      </p:sp>
      <p:sp>
        <p:nvSpPr>
          <p:cNvPr id="192" name="Google Shape;192;p12"/>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dirty="0" err="1"/>
              <a:t>Tradurre</a:t>
            </a:r>
            <a:r>
              <a:rPr dirty="0"/>
              <a:t> le </a:t>
            </a:r>
            <a:r>
              <a:rPr dirty="0" err="1"/>
              <a:t>idee</a:t>
            </a:r>
            <a:r>
              <a:rPr dirty="0"/>
              <a:t> in </a:t>
            </a:r>
            <a:r>
              <a:rPr dirty="0" err="1"/>
              <a:t>prototipi</a:t>
            </a:r>
            <a:r>
              <a:rPr dirty="0"/>
              <a:t> </a:t>
            </a:r>
            <a:r>
              <a:rPr dirty="0" err="1"/>
              <a:t>tangibili</a:t>
            </a:r>
            <a:r>
              <a:rPr dirty="0"/>
              <a:t> è un </a:t>
            </a:r>
            <a:r>
              <a:rPr dirty="0" err="1"/>
              <a:t>passo</a:t>
            </a:r>
            <a:r>
              <a:rPr dirty="0"/>
              <a:t> </a:t>
            </a:r>
            <a:r>
              <a:rPr dirty="0" err="1"/>
              <a:t>cruciale</a:t>
            </a:r>
            <a:r>
              <a:rPr dirty="0"/>
              <a:t> </a:t>
            </a:r>
            <a:r>
              <a:rPr dirty="0" err="1"/>
              <a:t>nel</a:t>
            </a:r>
            <a:r>
              <a:rPr dirty="0"/>
              <a:t> </a:t>
            </a:r>
            <a:r>
              <a:rPr dirty="0" err="1"/>
              <a:t>processo</a:t>
            </a:r>
            <a:r>
              <a:rPr dirty="0"/>
              <a:t> di Design Thinking. I </a:t>
            </a:r>
            <a:r>
              <a:rPr dirty="0" err="1"/>
              <a:t>partecipanti</a:t>
            </a:r>
            <a:r>
              <a:rPr dirty="0"/>
              <a:t> </a:t>
            </a:r>
            <a:r>
              <a:rPr dirty="0" err="1"/>
              <a:t>approfondiscono</a:t>
            </a:r>
            <a:r>
              <a:rPr dirty="0"/>
              <a:t> </a:t>
            </a:r>
            <a:r>
              <a:rPr dirty="0" err="1"/>
              <a:t>il</a:t>
            </a:r>
            <a:r>
              <a:rPr dirty="0"/>
              <a:t> </a:t>
            </a:r>
            <a:r>
              <a:rPr dirty="0" err="1"/>
              <a:t>mondo</a:t>
            </a:r>
            <a:r>
              <a:rPr dirty="0"/>
              <a:t> </a:t>
            </a:r>
            <a:r>
              <a:rPr dirty="0" err="1"/>
              <a:t>della</a:t>
            </a:r>
            <a:r>
              <a:rPr dirty="0"/>
              <a:t> </a:t>
            </a:r>
            <a:r>
              <a:rPr dirty="0" err="1"/>
              <a:t>prototipazione</a:t>
            </a:r>
            <a:r>
              <a:rPr dirty="0"/>
              <a:t>, </a:t>
            </a:r>
            <a:r>
              <a:rPr dirty="0" err="1"/>
              <a:t>esplorando</a:t>
            </a:r>
            <a:r>
              <a:rPr dirty="0"/>
              <a:t> </a:t>
            </a:r>
            <a:r>
              <a:rPr dirty="0" err="1"/>
              <a:t>diversi</a:t>
            </a:r>
            <a:r>
              <a:rPr dirty="0"/>
              <a:t> tipi </a:t>
            </a:r>
            <a:r>
              <a:rPr dirty="0" err="1"/>
              <a:t>che</a:t>
            </a:r>
            <a:r>
              <a:rPr dirty="0"/>
              <a:t> </a:t>
            </a:r>
            <a:r>
              <a:rPr dirty="0" err="1"/>
              <a:t>vanno</a:t>
            </a:r>
            <a:r>
              <a:rPr dirty="0"/>
              <a:t> </a:t>
            </a:r>
            <a:r>
              <a:rPr dirty="0" err="1"/>
              <a:t>dagli</a:t>
            </a:r>
            <a:r>
              <a:rPr dirty="0"/>
              <a:t> </a:t>
            </a:r>
            <a:r>
              <a:rPr dirty="0" err="1"/>
              <a:t>schizzi</a:t>
            </a:r>
            <a:r>
              <a:rPr dirty="0"/>
              <a:t> a </a:t>
            </a:r>
            <a:r>
              <a:rPr dirty="0" err="1"/>
              <a:t>bassa</a:t>
            </a:r>
            <a:r>
              <a:rPr dirty="0"/>
              <a:t> </a:t>
            </a:r>
            <a:r>
              <a:rPr dirty="0" err="1"/>
              <a:t>fedeltà</a:t>
            </a:r>
            <a:r>
              <a:rPr dirty="0"/>
              <a:t> </a:t>
            </a:r>
            <a:r>
              <a:rPr dirty="0" err="1"/>
              <a:t>ai</a:t>
            </a:r>
            <a:r>
              <a:rPr dirty="0"/>
              <a:t> </a:t>
            </a:r>
            <a:r>
              <a:rPr dirty="0" err="1"/>
              <a:t>modelli</a:t>
            </a:r>
            <a:r>
              <a:rPr dirty="0"/>
              <a:t> ad </a:t>
            </a:r>
            <a:r>
              <a:rPr dirty="0" err="1"/>
              <a:t>alta</a:t>
            </a:r>
            <a:r>
              <a:rPr dirty="0"/>
              <a:t> </a:t>
            </a:r>
            <a:r>
              <a:rPr dirty="0" err="1"/>
              <a:t>fedeltà</a:t>
            </a:r>
            <a:r>
              <a:rPr dirty="0"/>
              <a:t>. I </a:t>
            </a:r>
            <a:r>
              <a:rPr dirty="0" err="1"/>
              <a:t>prototipi</a:t>
            </a:r>
            <a:r>
              <a:rPr dirty="0"/>
              <a:t> </a:t>
            </a:r>
            <a:r>
              <a:rPr dirty="0" err="1"/>
              <a:t>servono</a:t>
            </a:r>
            <a:r>
              <a:rPr dirty="0"/>
              <a:t> come </a:t>
            </a:r>
            <a:r>
              <a:rPr dirty="0" err="1"/>
              <a:t>rappresentazioni</a:t>
            </a:r>
            <a:r>
              <a:rPr dirty="0"/>
              <a:t> </a:t>
            </a:r>
            <a:r>
              <a:rPr dirty="0" err="1"/>
              <a:t>tangibili</a:t>
            </a:r>
            <a:r>
              <a:rPr dirty="0"/>
              <a:t> di </a:t>
            </a:r>
            <a:r>
              <a:rPr dirty="0" err="1"/>
              <a:t>idee</a:t>
            </a:r>
            <a:r>
              <a:rPr dirty="0"/>
              <a:t>, </a:t>
            </a:r>
            <a:r>
              <a:rPr dirty="0" err="1"/>
              <a:t>facilitando</a:t>
            </a:r>
            <a:r>
              <a:rPr dirty="0"/>
              <a:t> </a:t>
            </a:r>
            <a:r>
              <a:rPr lang="it-IT" dirty="0"/>
              <a:t>i </a:t>
            </a:r>
            <a:r>
              <a:rPr dirty="0"/>
              <a:t>test e</a:t>
            </a:r>
            <a:r>
              <a:rPr lang="it-IT" dirty="0"/>
              <a:t> il perfezionamento</a:t>
            </a:r>
            <a:r>
              <a:rPr dirty="0"/>
              <a:t>.</a:t>
            </a:r>
            <a:r>
              <a:rPr lang="it-IT" dirty="0"/>
              <a:t> </a:t>
            </a:r>
            <a:r>
              <a:rPr dirty="0"/>
              <a:t>Questo </a:t>
            </a:r>
            <a:r>
              <a:rPr dirty="0" err="1"/>
              <a:t>approccio</a:t>
            </a:r>
            <a:r>
              <a:rPr dirty="0"/>
              <a:t> </a:t>
            </a:r>
            <a:r>
              <a:rPr dirty="0" err="1"/>
              <a:t>pratico</a:t>
            </a:r>
            <a:r>
              <a:rPr dirty="0"/>
              <a:t> </a:t>
            </a:r>
            <a:r>
              <a:rPr dirty="0" err="1"/>
              <a:t>incoraggia</a:t>
            </a:r>
            <a:r>
              <a:rPr dirty="0"/>
              <a:t> </a:t>
            </a:r>
            <a:r>
              <a:rPr dirty="0" err="1"/>
              <a:t>i</a:t>
            </a:r>
            <a:r>
              <a:rPr dirty="0"/>
              <a:t> p</a:t>
            </a:r>
            <a:r>
              <a:rPr lang="it-IT" dirty="0" err="1"/>
              <a:t>rogettisti</a:t>
            </a:r>
            <a:r>
              <a:rPr dirty="0"/>
              <a:t> a</a:t>
            </a:r>
            <a:r>
              <a:rPr lang="it-IT" dirty="0"/>
              <a:t>d</a:t>
            </a:r>
            <a:r>
              <a:rPr dirty="0"/>
              <a:t> </a:t>
            </a:r>
            <a:r>
              <a:rPr dirty="0" err="1"/>
              <a:t>andare</a:t>
            </a:r>
            <a:r>
              <a:rPr dirty="0"/>
              <a:t> </a:t>
            </a:r>
            <a:r>
              <a:rPr dirty="0" err="1"/>
              <a:t>oltre</a:t>
            </a:r>
            <a:r>
              <a:rPr dirty="0"/>
              <a:t> </a:t>
            </a:r>
            <a:r>
              <a:rPr dirty="0" err="1"/>
              <a:t>i</a:t>
            </a:r>
            <a:r>
              <a:rPr dirty="0"/>
              <a:t> </a:t>
            </a:r>
            <a:r>
              <a:rPr dirty="0" err="1"/>
              <a:t>concetti</a:t>
            </a:r>
            <a:r>
              <a:rPr dirty="0"/>
              <a:t> </a:t>
            </a:r>
            <a:r>
              <a:rPr dirty="0" err="1"/>
              <a:t>teorici</a:t>
            </a:r>
            <a:r>
              <a:rPr dirty="0"/>
              <a:t> </a:t>
            </a:r>
            <a:r>
              <a:rPr lang="it-IT" dirty="0"/>
              <a:t>verso</a:t>
            </a:r>
            <a:r>
              <a:rPr dirty="0"/>
              <a:t> </a:t>
            </a:r>
            <a:r>
              <a:rPr dirty="0" err="1"/>
              <a:t>soluzioni</a:t>
            </a:r>
            <a:r>
              <a:rPr dirty="0"/>
              <a:t> </a:t>
            </a:r>
            <a:r>
              <a:rPr dirty="0" err="1"/>
              <a:t>pratiche</a:t>
            </a:r>
            <a:r>
              <a:rPr dirty="0"/>
              <a:t> e testate </a:t>
            </a:r>
            <a:r>
              <a:rPr dirty="0" err="1"/>
              <a:t>dall'utente</a:t>
            </a:r>
            <a:r>
              <a:rPr dirty="0"/>
              <a:t>.</a:t>
            </a:r>
          </a:p>
        </p:txBody>
      </p:sp>
      <p:sp>
        <p:nvSpPr>
          <p:cNvPr id="193" name="Google Shape;193;p1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t>1. Introduzione al Design Thinking</a:t>
            </a:r>
            <a:endParaRPr sz="2400"/>
          </a:p>
          <a:p>
            <a:pPr marL="0" lvl="0" indent="0" algn="l" rtl="0">
              <a:lnSpc>
                <a:spcPct val="90000"/>
              </a:lnSpc>
              <a:spcBef>
                <a:spcPts val="1000"/>
              </a:spcBef>
              <a:spcAft>
                <a:spcPts val="0"/>
              </a:spcAft>
              <a:buClr>
                <a:srgbClr val="1B193E"/>
              </a:buClr>
              <a:buSzPts val="2400"/>
              <a:buNone/>
              <a:defRPr sz="2400"/>
            </a:pPr>
            <a:r>
              <a:t>1.1 Il processo di Design Thinking</a:t>
            </a:r>
          </a:p>
        </p:txBody>
      </p:sp>
      <p:pic>
        <p:nvPicPr>
          <p:cNvPr id="194" name="Google Shape;194;p12"/>
          <p:cNvPicPr preferRelativeResize="0"/>
          <p:nvPr/>
        </p:nvPicPr>
        <p:blipFill>
          <a:blip r:embed="rId3">
            <a:alphaModFix/>
          </a:blip>
          <a:stretch>
            <a:fillRect/>
          </a:stretch>
        </p:blipFill>
        <p:spPr>
          <a:xfrm>
            <a:off x="2103125" y="2200277"/>
            <a:ext cx="1895475" cy="24574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13"/>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t>Fase 5: Test e feedback:</a:t>
            </a:r>
          </a:p>
        </p:txBody>
      </p:sp>
      <p:sp>
        <p:nvSpPr>
          <p:cNvPr id="200" name="Google Shape;200;p1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t>1. Introduzione al Design Thinking</a:t>
            </a:r>
            <a:endParaRPr sz="2400"/>
          </a:p>
          <a:p>
            <a:pPr marL="0" lvl="0" indent="0" algn="l" rtl="0">
              <a:lnSpc>
                <a:spcPct val="90000"/>
              </a:lnSpc>
              <a:spcBef>
                <a:spcPts val="1000"/>
              </a:spcBef>
              <a:spcAft>
                <a:spcPts val="0"/>
              </a:spcAft>
              <a:buClr>
                <a:srgbClr val="1B193E"/>
              </a:buClr>
              <a:buSzPts val="2400"/>
              <a:buNone/>
              <a:defRPr sz="2400"/>
            </a:pPr>
            <a:r>
              <a:t>1.1 Il processo di Design Thinking</a:t>
            </a:r>
          </a:p>
        </p:txBody>
      </p:sp>
      <p:pic>
        <p:nvPicPr>
          <p:cNvPr id="201" name="Google Shape;201;p13"/>
          <p:cNvPicPr preferRelativeResize="0"/>
          <p:nvPr/>
        </p:nvPicPr>
        <p:blipFill>
          <a:blip r:embed="rId3">
            <a:alphaModFix/>
          </a:blip>
          <a:stretch>
            <a:fillRect/>
          </a:stretch>
        </p:blipFill>
        <p:spPr>
          <a:xfrm>
            <a:off x="8516396" y="2157415"/>
            <a:ext cx="1981200" cy="2543175"/>
          </a:xfrm>
          <a:prstGeom prst="rect">
            <a:avLst/>
          </a:prstGeom>
          <a:noFill/>
          <a:ln>
            <a:noFill/>
          </a:ln>
        </p:spPr>
      </p:pic>
      <p:sp>
        <p:nvSpPr>
          <p:cNvPr id="202" name="Google Shape;202;p13"/>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dirty="0"/>
              <a:t>I test </a:t>
            </a:r>
            <a:r>
              <a:rPr dirty="0" err="1"/>
              <a:t>degli</a:t>
            </a:r>
            <a:r>
              <a:rPr dirty="0"/>
              <a:t> </a:t>
            </a:r>
            <a:r>
              <a:rPr dirty="0" err="1"/>
              <a:t>utenti</a:t>
            </a:r>
            <a:r>
              <a:rPr dirty="0"/>
              <a:t> e la </a:t>
            </a:r>
            <a:r>
              <a:rPr dirty="0" err="1"/>
              <a:t>raccolta</a:t>
            </a:r>
            <a:r>
              <a:rPr dirty="0"/>
              <a:t> di feedback </a:t>
            </a:r>
            <a:r>
              <a:rPr dirty="0" err="1"/>
              <a:t>sono</a:t>
            </a:r>
            <a:r>
              <a:rPr dirty="0"/>
              <a:t> </a:t>
            </a:r>
            <a:r>
              <a:rPr dirty="0" err="1"/>
              <a:t>componenti</a:t>
            </a:r>
            <a:r>
              <a:rPr dirty="0"/>
              <a:t> </a:t>
            </a:r>
            <a:r>
              <a:rPr dirty="0" err="1"/>
              <a:t>fondamentali</a:t>
            </a:r>
            <a:r>
              <a:rPr dirty="0"/>
              <a:t> del </a:t>
            </a:r>
            <a:r>
              <a:rPr dirty="0" err="1"/>
              <a:t>processo</a:t>
            </a:r>
            <a:r>
              <a:rPr dirty="0"/>
              <a:t> di Design Thinking. I </a:t>
            </a:r>
            <a:r>
              <a:rPr dirty="0" err="1"/>
              <a:t>partecipanti</a:t>
            </a:r>
            <a:r>
              <a:rPr dirty="0"/>
              <a:t> </a:t>
            </a:r>
            <a:r>
              <a:rPr dirty="0" err="1"/>
              <a:t>imparano</a:t>
            </a:r>
            <a:r>
              <a:rPr dirty="0"/>
              <a:t> come </a:t>
            </a:r>
            <a:r>
              <a:rPr dirty="0" err="1"/>
              <a:t>raccogliere</a:t>
            </a:r>
            <a:r>
              <a:rPr dirty="0"/>
              <a:t> </a:t>
            </a:r>
            <a:r>
              <a:rPr dirty="0" err="1"/>
              <a:t>informazioni</a:t>
            </a:r>
            <a:r>
              <a:rPr dirty="0"/>
              <a:t> </a:t>
            </a:r>
            <a:r>
              <a:rPr dirty="0" err="1"/>
              <a:t>dagli</a:t>
            </a:r>
            <a:r>
              <a:rPr dirty="0"/>
              <a:t> </a:t>
            </a:r>
            <a:r>
              <a:rPr dirty="0" err="1"/>
              <a:t>utenti</a:t>
            </a:r>
            <a:r>
              <a:rPr dirty="0"/>
              <a:t> </a:t>
            </a:r>
            <a:r>
              <a:rPr dirty="0" err="1"/>
              <a:t>finali</a:t>
            </a:r>
            <a:r>
              <a:rPr dirty="0"/>
              <a:t> e </a:t>
            </a:r>
            <a:r>
              <a:rPr dirty="0" err="1"/>
              <a:t>utilizzarle</a:t>
            </a:r>
            <a:r>
              <a:rPr dirty="0"/>
              <a:t> per </a:t>
            </a:r>
            <a:r>
              <a:rPr dirty="0" err="1"/>
              <a:t>affinare</a:t>
            </a:r>
            <a:r>
              <a:rPr dirty="0"/>
              <a:t> e </a:t>
            </a:r>
            <a:r>
              <a:rPr lang="it-IT" dirty="0"/>
              <a:t>ripetere </a:t>
            </a:r>
            <a:r>
              <a:rPr dirty="0" err="1"/>
              <a:t>i</a:t>
            </a:r>
            <a:r>
              <a:rPr dirty="0"/>
              <a:t> </a:t>
            </a:r>
            <a:r>
              <a:rPr dirty="0" err="1"/>
              <a:t>loro</a:t>
            </a:r>
            <a:r>
              <a:rPr dirty="0"/>
              <a:t> </a:t>
            </a:r>
            <a:r>
              <a:rPr dirty="0" err="1"/>
              <a:t>prototipi</a:t>
            </a:r>
            <a:r>
              <a:rPr dirty="0"/>
              <a:t> e </a:t>
            </a:r>
            <a:r>
              <a:rPr dirty="0" err="1"/>
              <a:t>concetti</a:t>
            </a:r>
            <a:r>
              <a:rPr dirty="0"/>
              <a:t>. Questa </a:t>
            </a:r>
            <a:r>
              <a:rPr dirty="0" err="1"/>
              <a:t>fase</a:t>
            </a:r>
            <a:r>
              <a:rPr dirty="0"/>
              <a:t> </a:t>
            </a:r>
            <a:r>
              <a:rPr dirty="0" err="1"/>
              <a:t>sottolinea</a:t>
            </a:r>
            <a:r>
              <a:rPr dirty="0"/>
              <a:t> </a:t>
            </a:r>
            <a:r>
              <a:rPr dirty="0" err="1"/>
              <a:t>l'importanza</a:t>
            </a:r>
            <a:r>
              <a:rPr dirty="0"/>
              <a:t> </a:t>
            </a:r>
            <a:r>
              <a:rPr dirty="0" err="1"/>
              <a:t>della</a:t>
            </a:r>
            <a:r>
              <a:rPr dirty="0"/>
              <a:t> </a:t>
            </a:r>
            <a:r>
              <a:rPr dirty="0" err="1"/>
              <a:t>validazione</a:t>
            </a:r>
            <a:r>
              <a:rPr dirty="0"/>
              <a:t> del </a:t>
            </a:r>
            <a:r>
              <a:rPr dirty="0" err="1"/>
              <a:t>mondo</a:t>
            </a:r>
            <a:r>
              <a:rPr dirty="0"/>
              <a:t> </a:t>
            </a:r>
            <a:r>
              <a:rPr dirty="0" err="1"/>
              <a:t>reale</a:t>
            </a:r>
            <a:r>
              <a:rPr dirty="0"/>
              <a:t>, </a:t>
            </a:r>
            <a:r>
              <a:rPr dirty="0" err="1"/>
              <a:t>garantendo</a:t>
            </a:r>
            <a:r>
              <a:rPr dirty="0"/>
              <a:t> </a:t>
            </a:r>
            <a:r>
              <a:rPr dirty="0" err="1"/>
              <a:t>che</a:t>
            </a:r>
            <a:r>
              <a:rPr dirty="0"/>
              <a:t> le </a:t>
            </a:r>
            <a:r>
              <a:rPr dirty="0" err="1"/>
              <a:t>soluzioni</a:t>
            </a:r>
            <a:r>
              <a:rPr dirty="0"/>
              <a:t> non solo </a:t>
            </a:r>
            <a:r>
              <a:rPr dirty="0" err="1"/>
              <a:t>soddisfino</a:t>
            </a:r>
            <a:r>
              <a:rPr dirty="0"/>
              <a:t> le </a:t>
            </a:r>
            <a:r>
              <a:rPr dirty="0" err="1"/>
              <a:t>esigenze</a:t>
            </a:r>
            <a:r>
              <a:rPr dirty="0"/>
              <a:t> </a:t>
            </a:r>
            <a:r>
              <a:rPr dirty="0" err="1"/>
              <a:t>previste</a:t>
            </a:r>
            <a:r>
              <a:rPr dirty="0"/>
              <a:t>, ma </a:t>
            </a:r>
            <a:r>
              <a:rPr lang="it-IT" dirty="0"/>
              <a:t>siano anche in</a:t>
            </a:r>
            <a:r>
              <a:rPr dirty="0"/>
              <a:t> </a:t>
            </a:r>
            <a:r>
              <a:rPr lang="it-IT" dirty="0"/>
              <a:t>sintonia </a:t>
            </a:r>
            <a:r>
              <a:rPr dirty="0"/>
              <a:t>con </a:t>
            </a:r>
            <a:r>
              <a:rPr dirty="0" err="1"/>
              <a:t>gli</a:t>
            </a:r>
            <a:r>
              <a:rPr dirty="0"/>
              <a:t> </a:t>
            </a:r>
            <a:r>
              <a:rPr dirty="0" err="1"/>
              <a:t>utenti</a:t>
            </a:r>
            <a:r>
              <a:rPr dirty="0"/>
              <a:t> a </a:t>
            </a:r>
            <a:r>
              <a:rPr dirty="0" err="1"/>
              <a:t>livello</a:t>
            </a:r>
            <a:r>
              <a:rPr dirty="0"/>
              <a:t> </a:t>
            </a:r>
            <a:r>
              <a:rPr dirty="0" err="1"/>
              <a:t>pratico</a:t>
            </a:r>
            <a:r>
              <a:rPr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4"/>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t>1. Introduzione al Design Thinking</a:t>
            </a:r>
          </a:p>
        </p:txBody>
      </p:sp>
      <p:sp>
        <p:nvSpPr>
          <p:cNvPr id="208" name="Google Shape;208;p14"/>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ts val="0"/>
              </a:spcBef>
              <a:spcAft>
                <a:spcPts val="0"/>
              </a:spcAft>
              <a:buClr>
                <a:srgbClr val="F5F5F5"/>
              </a:buClr>
              <a:buSzPts val="2000"/>
              <a:buNone/>
            </a:pPr>
            <a:r>
              <a:t>1.2 Il processo di Design Thinking</a:t>
            </a:r>
          </a:p>
          <a:p>
            <a:pPr marL="0" lvl="0" indent="0" algn="r" rtl="0">
              <a:lnSpc>
                <a:spcPct val="90000"/>
              </a:lnSpc>
              <a:spcBef>
                <a:spcPts val="1000"/>
              </a:spcBef>
              <a:spcAft>
                <a:spcPts val="0"/>
              </a:spcAft>
              <a:buClr>
                <a:srgbClr val="F5F5F5"/>
              </a:buClr>
              <a:buSzPts val="2000"/>
              <a:buNone/>
            </a:pPr>
            <a:endParaRPr/>
          </a:p>
        </p:txBody>
      </p:sp>
      <p:sp>
        <p:nvSpPr>
          <p:cNvPr id="209" name="Google Shape;209;p14"/>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400"/>
              <a:buNone/>
              <a:defRPr b="1"/>
            </a:pPr>
            <a:r>
              <a:rPr dirty="0"/>
              <a:t>Natura </a:t>
            </a:r>
            <a:r>
              <a:rPr dirty="0" err="1"/>
              <a:t>iterativa</a:t>
            </a:r>
            <a:r>
              <a:rPr dirty="0"/>
              <a:t> del </a:t>
            </a:r>
            <a:r>
              <a:rPr lang="it-IT" dirty="0"/>
              <a:t>Design </a:t>
            </a:r>
            <a:r>
              <a:rPr lang="it-IT" dirty="0" err="1"/>
              <a:t>Thinking</a:t>
            </a:r>
            <a:r>
              <a:rPr dirty="0"/>
              <a:t>:</a:t>
            </a:r>
          </a:p>
          <a:p>
            <a:pPr marL="0" lvl="0" indent="0" algn="just" rtl="0">
              <a:lnSpc>
                <a:spcPct val="90000"/>
              </a:lnSpc>
              <a:spcBef>
                <a:spcPts val="1000"/>
              </a:spcBef>
              <a:spcAft>
                <a:spcPts val="0"/>
              </a:spcAft>
              <a:buClr>
                <a:srgbClr val="1B193E"/>
              </a:buClr>
              <a:buSzPts val="2000"/>
              <a:buNone/>
            </a:pPr>
            <a:endParaRPr sz="2000" dirty="0"/>
          </a:p>
          <a:p>
            <a:pPr marL="0" lvl="0" indent="0" algn="just" rtl="0">
              <a:lnSpc>
                <a:spcPct val="90000"/>
              </a:lnSpc>
              <a:spcBef>
                <a:spcPts val="1000"/>
              </a:spcBef>
              <a:spcAft>
                <a:spcPts val="0"/>
              </a:spcAft>
              <a:buClr>
                <a:srgbClr val="1B193E"/>
              </a:buClr>
              <a:buSzPts val="2000"/>
              <a:buNone/>
              <a:defRPr sz="2000"/>
            </a:pPr>
            <a:r>
              <a:rPr dirty="0"/>
              <a:t>Il Design Thinking non è un </a:t>
            </a:r>
            <a:r>
              <a:rPr dirty="0" err="1"/>
              <a:t>processo</a:t>
            </a:r>
            <a:r>
              <a:rPr dirty="0"/>
              <a:t> </a:t>
            </a:r>
            <a:r>
              <a:rPr dirty="0" err="1"/>
              <a:t>lineare</a:t>
            </a:r>
            <a:r>
              <a:rPr dirty="0"/>
              <a:t>, ma un </a:t>
            </a:r>
            <a:r>
              <a:rPr dirty="0" err="1"/>
              <a:t>processo</a:t>
            </a:r>
            <a:r>
              <a:rPr dirty="0"/>
              <a:t> </a:t>
            </a:r>
            <a:r>
              <a:rPr dirty="0" err="1"/>
              <a:t>iterativo</a:t>
            </a:r>
            <a:r>
              <a:rPr dirty="0"/>
              <a:t>. I </a:t>
            </a:r>
            <a:r>
              <a:rPr dirty="0" err="1"/>
              <a:t>partecipanti</a:t>
            </a:r>
            <a:r>
              <a:rPr dirty="0"/>
              <a:t> </a:t>
            </a:r>
            <a:r>
              <a:rPr dirty="0" err="1"/>
              <a:t>capiscono</a:t>
            </a:r>
            <a:r>
              <a:rPr dirty="0"/>
              <a:t> </a:t>
            </a:r>
            <a:r>
              <a:rPr dirty="0" err="1"/>
              <a:t>che</a:t>
            </a:r>
            <a:r>
              <a:rPr dirty="0"/>
              <a:t> la </a:t>
            </a:r>
            <a:r>
              <a:rPr dirty="0" err="1"/>
              <a:t>rivisitazione</a:t>
            </a:r>
            <a:r>
              <a:rPr dirty="0"/>
              <a:t> e la </a:t>
            </a:r>
            <a:r>
              <a:rPr dirty="0" err="1"/>
              <a:t>rielaborazione</a:t>
            </a:r>
            <a:r>
              <a:rPr dirty="0"/>
              <a:t> </a:t>
            </a:r>
            <a:r>
              <a:rPr dirty="0" err="1"/>
              <a:t>delle</a:t>
            </a:r>
            <a:r>
              <a:rPr dirty="0"/>
              <a:t> </a:t>
            </a:r>
            <a:r>
              <a:rPr dirty="0" err="1"/>
              <a:t>fasi</a:t>
            </a:r>
            <a:r>
              <a:rPr dirty="0"/>
              <a:t> non solo </a:t>
            </a:r>
            <a:r>
              <a:rPr lang="it-IT" dirty="0"/>
              <a:t>è</a:t>
            </a:r>
            <a:r>
              <a:rPr dirty="0"/>
              <a:t> </a:t>
            </a:r>
            <a:r>
              <a:rPr dirty="0" err="1"/>
              <a:t>accettabil</a:t>
            </a:r>
            <a:r>
              <a:rPr lang="it-IT" dirty="0"/>
              <a:t>e</a:t>
            </a:r>
            <a:r>
              <a:rPr dirty="0"/>
              <a:t> ma </a:t>
            </a:r>
            <a:r>
              <a:rPr dirty="0" err="1"/>
              <a:t>spesso</a:t>
            </a:r>
            <a:r>
              <a:rPr dirty="0"/>
              <a:t> </a:t>
            </a:r>
            <a:r>
              <a:rPr dirty="0" err="1"/>
              <a:t>necessari</a:t>
            </a:r>
            <a:r>
              <a:rPr lang="it-IT" dirty="0"/>
              <a:t>a</a:t>
            </a:r>
            <a:r>
              <a:rPr dirty="0"/>
              <a:t>. Con </a:t>
            </a:r>
            <a:r>
              <a:rPr dirty="0" err="1"/>
              <a:t>l'emergere</a:t>
            </a:r>
            <a:r>
              <a:rPr dirty="0"/>
              <a:t> di </a:t>
            </a:r>
            <a:r>
              <a:rPr dirty="0" err="1"/>
              <a:t>nuove</a:t>
            </a:r>
            <a:r>
              <a:rPr dirty="0"/>
              <a:t> </a:t>
            </a:r>
            <a:r>
              <a:rPr dirty="0" err="1"/>
              <a:t>intuizioni</a:t>
            </a:r>
            <a:r>
              <a:rPr dirty="0"/>
              <a:t>, la </a:t>
            </a:r>
            <a:r>
              <a:rPr dirty="0" err="1"/>
              <a:t>natura</a:t>
            </a:r>
            <a:r>
              <a:rPr dirty="0"/>
              <a:t> </a:t>
            </a:r>
            <a:r>
              <a:rPr dirty="0" err="1"/>
              <a:t>iterativa</a:t>
            </a:r>
            <a:r>
              <a:rPr dirty="0"/>
              <a:t> del Design Thinking </a:t>
            </a:r>
            <a:r>
              <a:rPr dirty="0" err="1"/>
              <a:t>consente</a:t>
            </a:r>
            <a:r>
              <a:rPr dirty="0"/>
              <a:t> un continuo </a:t>
            </a:r>
            <a:r>
              <a:rPr dirty="0" err="1"/>
              <a:t>miglioramento</a:t>
            </a:r>
            <a:r>
              <a:rPr dirty="0"/>
              <a:t> e </a:t>
            </a:r>
            <a:r>
              <a:rPr dirty="0" err="1"/>
              <a:t>adattamento</a:t>
            </a:r>
            <a:r>
              <a:rPr dirty="0"/>
              <a:t>. Questa </a:t>
            </a:r>
            <a:r>
              <a:rPr dirty="0" err="1"/>
              <a:t>flessibilità</a:t>
            </a:r>
            <a:r>
              <a:rPr dirty="0"/>
              <a:t> </a:t>
            </a:r>
            <a:r>
              <a:rPr dirty="0" err="1"/>
              <a:t>garantisce</a:t>
            </a:r>
            <a:r>
              <a:rPr dirty="0"/>
              <a:t> </a:t>
            </a:r>
            <a:r>
              <a:rPr dirty="0" err="1"/>
              <a:t>che</a:t>
            </a:r>
            <a:r>
              <a:rPr dirty="0"/>
              <a:t> la </a:t>
            </a:r>
            <a:r>
              <a:rPr dirty="0" err="1"/>
              <a:t>soluzione</a:t>
            </a:r>
            <a:r>
              <a:rPr dirty="0"/>
              <a:t> finale </a:t>
            </a:r>
            <a:r>
              <a:rPr dirty="0" err="1"/>
              <a:t>sia</a:t>
            </a:r>
            <a:r>
              <a:rPr dirty="0"/>
              <a:t> </a:t>
            </a:r>
            <a:r>
              <a:rPr dirty="0" err="1"/>
              <a:t>il</a:t>
            </a:r>
            <a:r>
              <a:rPr dirty="0"/>
              <a:t> </a:t>
            </a:r>
            <a:r>
              <a:rPr dirty="0" err="1"/>
              <a:t>risultato</a:t>
            </a:r>
            <a:r>
              <a:rPr dirty="0"/>
              <a:t> di un </a:t>
            </a:r>
            <a:r>
              <a:rPr dirty="0" err="1"/>
              <a:t>processo</a:t>
            </a:r>
            <a:r>
              <a:rPr dirty="0"/>
              <a:t> di </a:t>
            </a:r>
            <a:r>
              <a:rPr dirty="0" err="1"/>
              <a:t>progettazione</a:t>
            </a:r>
            <a:r>
              <a:rPr dirty="0"/>
              <a:t> </a:t>
            </a:r>
            <a:r>
              <a:rPr dirty="0" err="1"/>
              <a:t>dinamico</a:t>
            </a:r>
            <a:r>
              <a:rPr dirty="0"/>
              <a:t> e </a:t>
            </a:r>
            <a:r>
              <a:rPr dirty="0" err="1"/>
              <a:t>reattivo</a:t>
            </a:r>
            <a:r>
              <a:rPr dirty="0"/>
              <a:t>.</a:t>
            </a:r>
          </a:p>
          <a:p>
            <a:pPr marL="0" lvl="0" indent="0" algn="just" rtl="0">
              <a:lnSpc>
                <a:spcPct val="90000"/>
              </a:lnSpc>
              <a:spcBef>
                <a:spcPts val="1000"/>
              </a:spcBef>
              <a:spcAft>
                <a:spcPts val="0"/>
              </a:spcAft>
              <a:buClr>
                <a:srgbClr val="1B193E"/>
              </a:buClr>
              <a:buSzPts val="2000"/>
              <a:buNone/>
              <a:defRPr sz="2000"/>
            </a:pPr>
            <a:r>
              <a:rPr dirty="0" err="1"/>
              <a:t>Mentre</a:t>
            </a:r>
            <a:r>
              <a:rPr dirty="0"/>
              <a:t> </a:t>
            </a:r>
            <a:r>
              <a:rPr dirty="0" err="1"/>
              <a:t>i</a:t>
            </a:r>
            <a:r>
              <a:rPr dirty="0"/>
              <a:t> </a:t>
            </a:r>
            <a:r>
              <a:rPr dirty="0" err="1"/>
              <a:t>partecipanti</a:t>
            </a:r>
            <a:r>
              <a:rPr dirty="0"/>
              <a:t> </a:t>
            </a:r>
            <a:r>
              <a:rPr dirty="0" err="1"/>
              <a:t>navigano</a:t>
            </a:r>
            <a:r>
              <a:rPr dirty="0"/>
              <a:t> </a:t>
            </a:r>
            <a:r>
              <a:rPr dirty="0" err="1"/>
              <a:t>attraverso</a:t>
            </a:r>
            <a:r>
              <a:rPr dirty="0"/>
              <a:t> le </a:t>
            </a:r>
            <a:r>
              <a:rPr dirty="0" err="1"/>
              <a:t>fasi</a:t>
            </a:r>
            <a:r>
              <a:rPr dirty="0"/>
              <a:t> del </a:t>
            </a:r>
            <a:r>
              <a:rPr dirty="0" err="1"/>
              <a:t>processo</a:t>
            </a:r>
            <a:r>
              <a:rPr dirty="0"/>
              <a:t> di Design Thinking, </a:t>
            </a:r>
            <a:r>
              <a:rPr dirty="0" err="1"/>
              <a:t>sperimenteranno</a:t>
            </a:r>
            <a:r>
              <a:rPr dirty="0"/>
              <a:t> un </a:t>
            </a:r>
            <a:r>
              <a:rPr dirty="0" err="1"/>
              <a:t>viaggio</a:t>
            </a:r>
            <a:r>
              <a:rPr dirty="0"/>
              <a:t> </a:t>
            </a:r>
            <a:r>
              <a:rPr dirty="0" err="1"/>
              <a:t>trasformativo</a:t>
            </a:r>
            <a:r>
              <a:rPr dirty="0"/>
              <a:t> </a:t>
            </a:r>
            <a:r>
              <a:rPr dirty="0" err="1"/>
              <a:t>che</a:t>
            </a:r>
            <a:r>
              <a:rPr dirty="0"/>
              <a:t> </a:t>
            </a:r>
            <a:r>
              <a:rPr dirty="0" err="1"/>
              <a:t>promuove</a:t>
            </a:r>
            <a:r>
              <a:rPr dirty="0"/>
              <a:t> la </a:t>
            </a:r>
            <a:r>
              <a:rPr dirty="0" err="1"/>
              <a:t>creatività</a:t>
            </a:r>
            <a:r>
              <a:rPr dirty="0"/>
              <a:t>, </a:t>
            </a:r>
            <a:r>
              <a:rPr dirty="0" err="1"/>
              <a:t>l'empatia</a:t>
            </a:r>
            <a:r>
              <a:rPr dirty="0"/>
              <a:t> e </a:t>
            </a:r>
            <a:r>
              <a:rPr dirty="0" err="1"/>
              <a:t>l'innovazione</a:t>
            </a:r>
            <a:r>
              <a:rPr dirty="0"/>
              <a:t> </a:t>
            </a:r>
            <a:r>
              <a:rPr dirty="0" err="1"/>
              <a:t>incentrata</a:t>
            </a:r>
            <a:r>
              <a:rPr dirty="0"/>
              <a:t> </a:t>
            </a:r>
            <a:r>
              <a:rPr dirty="0" err="1"/>
              <a:t>sull'utente</a:t>
            </a:r>
            <a:r>
              <a:rPr dirty="0"/>
              <a:t>.</a:t>
            </a:r>
          </a:p>
          <a:p>
            <a:pPr marL="0" lvl="0" indent="0" algn="just"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15"/>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t>1. </a:t>
            </a:r>
            <a:r>
              <a:rPr sz="2000"/>
              <a:t>Introduzione al Design Thinking</a:t>
            </a:r>
          </a:p>
        </p:txBody>
      </p:sp>
      <p:sp>
        <p:nvSpPr>
          <p:cNvPr id="215" name="Google Shape;215;p15"/>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t>1.3 Definire le sfide e identificare le opportunità</a:t>
            </a:r>
          </a:p>
        </p:txBody>
      </p:sp>
      <p:sp>
        <p:nvSpPr>
          <p:cNvPr id="216" name="Google Shape;216;p15"/>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defRPr sz="1600"/>
            </a:pPr>
            <a:r>
              <a:rPr dirty="0"/>
              <a:t>Le </a:t>
            </a:r>
            <a:r>
              <a:rPr dirty="0" err="1"/>
              <a:t>fasi</a:t>
            </a:r>
            <a:r>
              <a:rPr dirty="0"/>
              <a:t> </a:t>
            </a:r>
            <a:r>
              <a:rPr dirty="0" err="1"/>
              <a:t>iniziali</a:t>
            </a:r>
            <a:r>
              <a:rPr dirty="0"/>
              <a:t> </a:t>
            </a:r>
            <a:r>
              <a:rPr dirty="0" err="1"/>
              <a:t>critiche</a:t>
            </a:r>
            <a:r>
              <a:rPr dirty="0"/>
              <a:t> del Design Thinking </a:t>
            </a:r>
            <a:r>
              <a:rPr dirty="0" err="1"/>
              <a:t>comportano</a:t>
            </a:r>
            <a:r>
              <a:rPr dirty="0"/>
              <a:t> </a:t>
            </a:r>
            <a:r>
              <a:rPr dirty="0" err="1"/>
              <a:t>l'inquadramento</a:t>
            </a:r>
            <a:r>
              <a:rPr dirty="0"/>
              <a:t> </a:t>
            </a:r>
            <a:r>
              <a:rPr dirty="0" err="1"/>
              <a:t>dei</a:t>
            </a:r>
            <a:r>
              <a:rPr dirty="0"/>
              <a:t> </a:t>
            </a:r>
            <a:r>
              <a:rPr dirty="0" err="1"/>
              <a:t>problemi</a:t>
            </a:r>
            <a:r>
              <a:rPr dirty="0"/>
              <a:t> in </a:t>
            </a:r>
            <a:r>
              <a:rPr dirty="0" err="1"/>
              <a:t>modo</a:t>
            </a:r>
            <a:r>
              <a:rPr dirty="0"/>
              <a:t> </a:t>
            </a:r>
            <a:r>
              <a:rPr dirty="0" err="1"/>
              <a:t>efficace</a:t>
            </a:r>
            <a:r>
              <a:rPr dirty="0"/>
              <a:t> e </a:t>
            </a:r>
            <a:r>
              <a:rPr dirty="0" err="1"/>
              <a:t>l'individuazione</a:t>
            </a:r>
            <a:r>
              <a:rPr dirty="0"/>
              <a:t> </a:t>
            </a:r>
            <a:r>
              <a:rPr dirty="0" err="1"/>
              <a:t>delle</a:t>
            </a:r>
            <a:r>
              <a:rPr dirty="0"/>
              <a:t> </a:t>
            </a:r>
            <a:r>
              <a:rPr dirty="0" err="1"/>
              <a:t>opportunità</a:t>
            </a:r>
            <a:r>
              <a:rPr dirty="0"/>
              <a:t> di </a:t>
            </a:r>
            <a:r>
              <a:rPr dirty="0" err="1"/>
              <a:t>innovazione</a:t>
            </a:r>
            <a:r>
              <a:rPr dirty="0"/>
              <a:t>.</a:t>
            </a:r>
          </a:p>
          <a:p>
            <a:pPr marL="0" lvl="0" indent="0" algn="just" rtl="0">
              <a:lnSpc>
                <a:spcPct val="90000"/>
              </a:lnSpc>
              <a:spcBef>
                <a:spcPts val="1000"/>
              </a:spcBef>
              <a:spcAft>
                <a:spcPts val="0"/>
              </a:spcAft>
              <a:buClr>
                <a:srgbClr val="1B193E"/>
              </a:buClr>
              <a:buSzPts val="1600"/>
              <a:buNone/>
            </a:pPr>
            <a:endParaRPr sz="1600" dirty="0"/>
          </a:p>
          <a:p>
            <a:pPr marL="342900" lvl="0" indent="-342900" algn="just" rtl="0">
              <a:lnSpc>
                <a:spcPct val="90000"/>
              </a:lnSpc>
              <a:spcBef>
                <a:spcPts val="1000"/>
              </a:spcBef>
              <a:spcAft>
                <a:spcPts val="0"/>
              </a:spcAft>
              <a:buClr>
                <a:srgbClr val="1B193E"/>
              </a:buClr>
              <a:buSzPts val="1600"/>
              <a:buAutoNum type="arabicPeriod"/>
              <a:defRPr sz="1600"/>
            </a:pPr>
            <a:r>
              <a:rPr b="1" dirty="0" err="1"/>
              <a:t>Efficace</a:t>
            </a:r>
            <a:r>
              <a:rPr b="1" dirty="0"/>
              <a:t> </a:t>
            </a:r>
            <a:r>
              <a:rPr b="1" dirty="0" err="1"/>
              <a:t>inquadra</a:t>
            </a:r>
            <a:r>
              <a:rPr lang="it-IT" b="1" dirty="0"/>
              <a:t>mento</a:t>
            </a:r>
            <a:r>
              <a:rPr b="1" dirty="0"/>
              <a:t> de</a:t>
            </a:r>
            <a:r>
              <a:rPr lang="it-IT" b="1" dirty="0"/>
              <a:t>l</a:t>
            </a:r>
            <a:r>
              <a:rPr b="1" dirty="0"/>
              <a:t> problem</a:t>
            </a:r>
            <a:r>
              <a:rPr lang="it-IT" b="1" dirty="0"/>
              <a:t>a</a:t>
            </a:r>
            <a:r>
              <a:rPr b="1" dirty="0"/>
              <a:t>:</a:t>
            </a:r>
            <a:r>
              <a:rPr dirty="0"/>
              <a:t> Il </a:t>
            </a:r>
            <a:r>
              <a:rPr dirty="0" err="1"/>
              <a:t>successo</a:t>
            </a:r>
            <a:r>
              <a:rPr dirty="0"/>
              <a:t> di </a:t>
            </a:r>
            <a:r>
              <a:rPr dirty="0" err="1"/>
              <a:t>qualsiasi</a:t>
            </a:r>
            <a:r>
              <a:rPr dirty="0"/>
              <a:t> </a:t>
            </a:r>
            <a:r>
              <a:rPr dirty="0" err="1"/>
              <a:t>sforzo</a:t>
            </a:r>
            <a:r>
              <a:rPr dirty="0"/>
              <a:t> </a:t>
            </a:r>
            <a:r>
              <a:rPr dirty="0" err="1"/>
              <a:t>progettuale</a:t>
            </a:r>
            <a:r>
              <a:rPr dirty="0"/>
              <a:t> </a:t>
            </a:r>
            <a:r>
              <a:rPr dirty="0" err="1"/>
              <a:t>dipende</a:t>
            </a:r>
            <a:r>
              <a:rPr dirty="0"/>
              <a:t> </a:t>
            </a:r>
            <a:r>
              <a:rPr dirty="0" err="1"/>
              <a:t>dalla</a:t>
            </a:r>
            <a:r>
              <a:rPr dirty="0"/>
              <a:t> </a:t>
            </a:r>
            <a:r>
              <a:rPr dirty="0" err="1"/>
              <a:t>chiarezza</a:t>
            </a:r>
            <a:r>
              <a:rPr dirty="0"/>
              <a:t> del </a:t>
            </a:r>
            <a:r>
              <a:rPr dirty="0" err="1"/>
              <a:t>problema</a:t>
            </a:r>
            <a:r>
              <a:rPr dirty="0"/>
              <a:t> da </a:t>
            </a:r>
            <a:r>
              <a:rPr dirty="0" err="1"/>
              <a:t>affrontare</a:t>
            </a:r>
            <a:r>
              <a:rPr dirty="0"/>
              <a:t>. I p</a:t>
            </a:r>
            <a:r>
              <a:rPr lang="it-IT" dirty="0" err="1"/>
              <a:t>rogettisti</a:t>
            </a:r>
            <a:r>
              <a:rPr lang="it-IT" dirty="0"/>
              <a:t> </a:t>
            </a:r>
            <a:r>
              <a:rPr dirty="0" err="1"/>
              <a:t>comprendono</a:t>
            </a:r>
            <a:r>
              <a:rPr dirty="0"/>
              <a:t> </a:t>
            </a:r>
            <a:r>
              <a:rPr dirty="0" err="1"/>
              <a:t>l'importanza</a:t>
            </a:r>
            <a:r>
              <a:rPr dirty="0"/>
              <a:t> di </a:t>
            </a:r>
            <a:r>
              <a:rPr lang="it-IT" dirty="0"/>
              <a:t>elaborare</a:t>
            </a:r>
            <a:r>
              <a:rPr dirty="0"/>
              <a:t> </a:t>
            </a:r>
            <a:r>
              <a:rPr dirty="0" err="1"/>
              <a:t>affermazioni</a:t>
            </a:r>
            <a:r>
              <a:rPr dirty="0"/>
              <a:t> </a:t>
            </a:r>
            <a:r>
              <a:rPr dirty="0" err="1"/>
              <a:t>problematiche</a:t>
            </a:r>
            <a:r>
              <a:rPr dirty="0"/>
              <a:t> </a:t>
            </a:r>
            <a:r>
              <a:rPr dirty="0" err="1"/>
              <a:t>che</a:t>
            </a:r>
            <a:r>
              <a:rPr dirty="0"/>
              <a:t> </a:t>
            </a:r>
            <a:r>
              <a:rPr dirty="0" err="1"/>
              <a:t>fungono</a:t>
            </a:r>
            <a:r>
              <a:rPr dirty="0"/>
              <a:t> da </a:t>
            </a:r>
            <a:r>
              <a:rPr dirty="0" err="1"/>
              <a:t>fari</a:t>
            </a:r>
            <a:r>
              <a:rPr dirty="0"/>
              <a:t>, </a:t>
            </a:r>
            <a:r>
              <a:rPr dirty="0" err="1"/>
              <a:t>guidando</a:t>
            </a:r>
            <a:r>
              <a:rPr dirty="0"/>
              <a:t> </a:t>
            </a:r>
            <a:r>
              <a:rPr dirty="0" err="1"/>
              <a:t>il</a:t>
            </a:r>
            <a:r>
              <a:rPr dirty="0"/>
              <a:t> </a:t>
            </a:r>
            <a:r>
              <a:rPr dirty="0" err="1"/>
              <a:t>processo</a:t>
            </a:r>
            <a:r>
              <a:rPr dirty="0"/>
              <a:t> </a:t>
            </a:r>
            <a:r>
              <a:rPr dirty="0" err="1"/>
              <a:t>creativo</a:t>
            </a:r>
            <a:r>
              <a:rPr dirty="0"/>
              <a:t>. </a:t>
            </a:r>
            <a:r>
              <a:rPr dirty="0" err="1"/>
              <a:t>Una</a:t>
            </a:r>
            <a:r>
              <a:rPr dirty="0"/>
              <a:t> </a:t>
            </a:r>
            <a:r>
              <a:rPr dirty="0" err="1"/>
              <a:t>dichiarazione</a:t>
            </a:r>
            <a:r>
              <a:rPr dirty="0"/>
              <a:t> d</a:t>
            </a:r>
            <a:r>
              <a:rPr lang="it-IT" dirty="0" err="1"/>
              <a:t>el</a:t>
            </a:r>
            <a:r>
              <a:rPr dirty="0"/>
              <a:t> </a:t>
            </a:r>
            <a:r>
              <a:rPr dirty="0" err="1"/>
              <a:t>problema</a:t>
            </a:r>
            <a:r>
              <a:rPr dirty="0"/>
              <a:t> ben </a:t>
            </a:r>
            <a:r>
              <a:rPr dirty="0" err="1"/>
              <a:t>strutturata</a:t>
            </a:r>
            <a:r>
              <a:rPr dirty="0"/>
              <a:t> è chiara, </a:t>
            </a:r>
            <a:r>
              <a:rPr dirty="0" err="1"/>
              <a:t>specifica</a:t>
            </a:r>
            <a:r>
              <a:rPr dirty="0"/>
              <a:t> e </a:t>
            </a:r>
            <a:r>
              <a:rPr dirty="0" err="1"/>
              <a:t>strettamente</a:t>
            </a:r>
            <a:r>
              <a:rPr dirty="0"/>
              <a:t> </a:t>
            </a:r>
            <a:r>
              <a:rPr dirty="0" err="1"/>
              <a:t>allineata</a:t>
            </a:r>
            <a:r>
              <a:rPr dirty="0"/>
              <a:t> </a:t>
            </a:r>
            <a:r>
              <a:rPr dirty="0" err="1"/>
              <a:t>alle</a:t>
            </a:r>
            <a:r>
              <a:rPr dirty="0"/>
              <a:t> </a:t>
            </a:r>
            <a:r>
              <a:rPr dirty="0" err="1"/>
              <a:t>esigenze</a:t>
            </a:r>
            <a:r>
              <a:rPr dirty="0"/>
              <a:t> e </a:t>
            </a:r>
            <a:r>
              <a:rPr dirty="0" err="1"/>
              <a:t>alle</a:t>
            </a:r>
            <a:r>
              <a:rPr dirty="0"/>
              <a:t> </a:t>
            </a:r>
            <a:r>
              <a:rPr dirty="0" err="1"/>
              <a:t>esperienze</a:t>
            </a:r>
            <a:r>
              <a:rPr dirty="0"/>
              <a:t> </a:t>
            </a:r>
            <a:r>
              <a:rPr dirty="0" err="1"/>
              <a:t>degli</a:t>
            </a:r>
            <a:r>
              <a:rPr dirty="0"/>
              <a:t> </a:t>
            </a:r>
            <a:r>
              <a:rPr dirty="0" err="1"/>
              <a:t>utenti</a:t>
            </a:r>
            <a:r>
              <a:rPr dirty="0"/>
              <a:t> </a:t>
            </a:r>
            <a:r>
              <a:rPr dirty="0" err="1"/>
              <a:t>finali</a:t>
            </a:r>
            <a:r>
              <a:rPr dirty="0"/>
              <a:t>. Serve da base </a:t>
            </a:r>
            <a:r>
              <a:rPr dirty="0" err="1"/>
              <a:t>su</a:t>
            </a:r>
            <a:r>
              <a:rPr dirty="0"/>
              <a:t> cui </a:t>
            </a:r>
            <a:r>
              <a:rPr dirty="0" err="1"/>
              <a:t>si</a:t>
            </a:r>
            <a:r>
              <a:rPr dirty="0"/>
              <a:t> </a:t>
            </a:r>
            <a:r>
              <a:rPr dirty="0" err="1"/>
              <a:t>costruiscono</a:t>
            </a:r>
            <a:r>
              <a:rPr dirty="0"/>
              <a:t> </a:t>
            </a:r>
            <a:r>
              <a:rPr dirty="0" err="1"/>
              <a:t>soluzioni</a:t>
            </a:r>
            <a:r>
              <a:rPr dirty="0"/>
              <a:t> innovative. </a:t>
            </a:r>
            <a:r>
              <a:rPr dirty="0" err="1"/>
              <a:t>Enfatizzando</a:t>
            </a:r>
            <a:r>
              <a:rPr dirty="0"/>
              <a:t> </a:t>
            </a:r>
            <a:r>
              <a:rPr dirty="0" err="1"/>
              <a:t>un'efficace</a:t>
            </a:r>
            <a:r>
              <a:rPr dirty="0"/>
              <a:t> </a:t>
            </a:r>
            <a:r>
              <a:rPr dirty="0" err="1"/>
              <a:t>inquadra</a:t>
            </a:r>
            <a:r>
              <a:rPr lang="it-IT" dirty="0"/>
              <a:t>mento</a:t>
            </a:r>
            <a:r>
              <a:rPr dirty="0"/>
              <a:t> </a:t>
            </a:r>
            <a:r>
              <a:rPr dirty="0" err="1"/>
              <a:t>dei</a:t>
            </a:r>
            <a:r>
              <a:rPr dirty="0"/>
              <a:t> </a:t>
            </a:r>
            <a:r>
              <a:rPr dirty="0" err="1"/>
              <a:t>problemi</a:t>
            </a:r>
            <a:r>
              <a:rPr dirty="0"/>
              <a:t>, le </a:t>
            </a:r>
            <a:r>
              <a:rPr dirty="0" err="1"/>
              <a:t>basi</a:t>
            </a:r>
            <a:r>
              <a:rPr dirty="0"/>
              <a:t> </a:t>
            </a:r>
            <a:r>
              <a:rPr dirty="0" err="1"/>
              <a:t>sono</a:t>
            </a:r>
            <a:r>
              <a:rPr dirty="0"/>
              <a:t> </a:t>
            </a:r>
            <a:r>
              <a:rPr dirty="0" err="1"/>
              <a:t>impostate</a:t>
            </a:r>
            <a:r>
              <a:rPr dirty="0"/>
              <a:t> per un </a:t>
            </a:r>
            <a:r>
              <a:rPr dirty="0" err="1"/>
              <a:t>percorso</a:t>
            </a:r>
            <a:r>
              <a:rPr dirty="0"/>
              <a:t> di Design Thinking </a:t>
            </a:r>
            <a:r>
              <a:rPr dirty="0" err="1"/>
              <a:t>che</a:t>
            </a:r>
            <a:r>
              <a:rPr dirty="0"/>
              <a:t> </a:t>
            </a:r>
            <a:r>
              <a:rPr dirty="0" err="1"/>
              <a:t>sia</a:t>
            </a:r>
            <a:r>
              <a:rPr dirty="0"/>
              <a:t> </a:t>
            </a:r>
            <a:r>
              <a:rPr dirty="0" err="1"/>
              <a:t>mirato</a:t>
            </a:r>
            <a:r>
              <a:rPr dirty="0"/>
              <a:t> e </a:t>
            </a:r>
            <a:r>
              <a:rPr dirty="0" err="1"/>
              <a:t>affronti</a:t>
            </a:r>
            <a:r>
              <a:rPr dirty="0"/>
              <a:t> </a:t>
            </a:r>
            <a:r>
              <a:rPr dirty="0" err="1"/>
              <a:t>direttamente</a:t>
            </a:r>
            <a:r>
              <a:rPr dirty="0"/>
              <a:t> le </a:t>
            </a:r>
            <a:r>
              <a:rPr dirty="0" err="1"/>
              <a:t>sfide</a:t>
            </a:r>
            <a:r>
              <a:rPr dirty="0"/>
              <a:t> </a:t>
            </a:r>
            <a:r>
              <a:rPr dirty="0" err="1"/>
              <a:t>affrontate</a:t>
            </a:r>
            <a:r>
              <a:rPr dirty="0"/>
              <a:t> </a:t>
            </a:r>
            <a:r>
              <a:rPr dirty="0" err="1"/>
              <a:t>dagli</a:t>
            </a:r>
            <a:r>
              <a:rPr dirty="0"/>
              <a:t> </a:t>
            </a:r>
            <a:r>
              <a:rPr dirty="0" err="1"/>
              <a:t>utenti</a:t>
            </a:r>
            <a:r>
              <a:rPr dirty="0"/>
              <a:t>.</a:t>
            </a:r>
          </a:p>
          <a:p>
            <a:pPr marL="342900" lvl="0" indent="-342900" algn="just" rtl="0">
              <a:lnSpc>
                <a:spcPct val="90000"/>
              </a:lnSpc>
              <a:spcBef>
                <a:spcPts val="1000"/>
              </a:spcBef>
              <a:spcAft>
                <a:spcPts val="0"/>
              </a:spcAft>
              <a:buClr>
                <a:srgbClr val="1B193E"/>
              </a:buClr>
              <a:buSzPts val="1600"/>
              <a:buAutoNum type="arabicPeriod"/>
              <a:defRPr sz="1600"/>
            </a:pPr>
            <a:r>
              <a:rPr b="1" dirty="0" err="1"/>
              <a:t>Empatia</a:t>
            </a:r>
            <a:r>
              <a:rPr b="1" dirty="0"/>
              <a:t> e </a:t>
            </a:r>
            <a:r>
              <a:rPr lang="it-IT" b="1" dirty="0" err="1"/>
              <a:t>Cedntralità</a:t>
            </a:r>
            <a:r>
              <a:rPr lang="it-IT" b="1" dirty="0"/>
              <a:t> dell’Utente</a:t>
            </a:r>
            <a:r>
              <a:rPr b="1" dirty="0"/>
              <a:t>:</a:t>
            </a:r>
            <a:r>
              <a:rPr dirty="0"/>
              <a:t> </a:t>
            </a:r>
            <a:r>
              <a:rPr dirty="0" err="1"/>
              <a:t>L'empatia</a:t>
            </a:r>
            <a:r>
              <a:rPr dirty="0"/>
              <a:t> è </a:t>
            </a:r>
            <a:r>
              <a:rPr dirty="0" err="1"/>
              <a:t>il</a:t>
            </a:r>
            <a:r>
              <a:rPr dirty="0"/>
              <a:t> </a:t>
            </a:r>
            <a:r>
              <a:rPr lang="it-IT" dirty="0"/>
              <a:t>cuore pulsante</a:t>
            </a:r>
            <a:r>
              <a:rPr dirty="0"/>
              <a:t> del Design Thinking. Per </a:t>
            </a:r>
            <a:r>
              <a:rPr dirty="0" err="1"/>
              <a:t>creare</a:t>
            </a:r>
            <a:r>
              <a:rPr dirty="0"/>
              <a:t> </a:t>
            </a:r>
            <a:r>
              <a:rPr dirty="0" err="1"/>
              <a:t>soluzioni</a:t>
            </a:r>
            <a:r>
              <a:rPr dirty="0"/>
              <a:t> </a:t>
            </a:r>
            <a:r>
              <a:rPr dirty="0" err="1"/>
              <a:t>che</a:t>
            </a:r>
            <a:r>
              <a:rPr dirty="0"/>
              <a:t> </a:t>
            </a:r>
            <a:r>
              <a:rPr lang="it-IT" dirty="0"/>
              <a:t>siano</a:t>
            </a:r>
            <a:r>
              <a:rPr dirty="0"/>
              <a:t> </a:t>
            </a:r>
            <a:r>
              <a:rPr dirty="0" err="1"/>
              <a:t>veramente</a:t>
            </a:r>
            <a:r>
              <a:rPr lang="it-IT" dirty="0"/>
              <a:t> in sintonia</a:t>
            </a:r>
            <a:r>
              <a:rPr dirty="0"/>
              <a:t> con </a:t>
            </a:r>
            <a:r>
              <a:rPr dirty="0" err="1"/>
              <a:t>gli</a:t>
            </a:r>
            <a:r>
              <a:rPr dirty="0"/>
              <a:t> </a:t>
            </a:r>
            <a:r>
              <a:rPr dirty="0" err="1"/>
              <a:t>utenti</a:t>
            </a:r>
            <a:r>
              <a:rPr dirty="0"/>
              <a:t> </a:t>
            </a:r>
            <a:r>
              <a:rPr dirty="0" err="1"/>
              <a:t>finali</a:t>
            </a:r>
            <a:r>
              <a:rPr dirty="0"/>
              <a:t>, </a:t>
            </a:r>
            <a:r>
              <a:rPr dirty="0" err="1"/>
              <a:t>i</a:t>
            </a:r>
            <a:r>
              <a:rPr dirty="0"/>
              <a:t> </a:t>
            </a:r>
            <a:r>
              <a:rPr dirty="0" err="1"/>
              <a:t>partecipanti</a:t>
            </a:r>
            <a:r>
              <a:rPr dirty="0"/>
              <a:t> </a:t>
            </a:r>
            <a:r>
              <a:rPr dirty="0" err="1"/>
              <a:t>approfondiscono</a:t>
            </a:r>
            <a:r>
              <a:rPr dirty="0"/>
              <a:t> </a:t>
            </a:r>
            <a:r>
              <a:rPr dirty="0" err="1"/>
              <a:t>l'arte</a:t>
            </a:r>
            <a:r>
              <a:rPr dirty="0"/>
              <a:t> di </a:t>
            </a:r>
            <a:r>
              <a:rPr dirty="0" err="1"/>
              <a:t>comprendere</a:t>
            </a:r>
            <a:r>
              <a:rPr dirty="0"/>
              <a:t> le </a:t>
            </a:r>
            <a:r>
              <a:rPr dirty="0" err="1"/>
              <a:t>loro</a:t>
            </a:r>
            <a:r>
              <a:rPr dirty="0"/>
              <a:t> </a:t>
            </a:r>
            <a:r>
              <a:rPr dirty="0" err="1"/>
              <a:t>prospettive</a:t>
            </a:r>
            <a:r>
              <a:rPr dirty="0"/>
              <a:t>. Le </a:t>
            </a:r>
            <a:r>
              <a:rPr dirty="0" err="1"/>
              <a:t>interviste</a:t>
            </a:r>
            <a:r>
              <a:rPr dirty="0"/>
              <a:t>, </a:t>
            </a:r>
            <a:r>
              <a:rPr dirty="0" err="1"/>
              <a:t>i</a:t>
            </a:r>
            <a:r>
              <a:rPr dirty="0"/>
              <a:t> </a:t>
            </a:r>
            <a:r>
              <a:rPr dirty="0" err="1"/>
              <a:t>sondaggi</a:t>
            </a:r>
            <a:r>
              <a:rPr dirty="0"/>
              <a:t> e le </a:t>
            </a:r>
            <a:r>
              <a:rPr dirty="0" err="1"/>
              <a:t>osservazioni</a:t>
            </a:r>
            <a:r>
              <a:rPr dirty="0"/>
              <a:t> </a:t>
            </a:r>
            <a:r>
              <a:rPr dirty="0" err="1"/>
              <a:t>degli</a:t>
            </a:r>
            <a:r>
              <a:rPr dirty="0"/>
              <a:t> </a:t>
            </a:r>
            <a:r>
              <a:rPr dirty="0" err="1"/>
              <a:t>utenti</a:t>
            </a:r>
            <a:r>
              <a:rPr dirty="0"/>
              <a:t> </a:t>
            </a:r>
            <a:r>
              <a:rPr dirty="0" err="1"/>
              <a:t>diventano</a:t>
            </a:r>
            <a:r>
              <a:rPr dirty="0"/>
              <a:t> </a:t>
            </a:r>
            <a:r>
              <a:rPr dirty="0" err="1"/>
              <a:t>strumenti</a:t>
            </a:r>
            <a:r>
              <a:rPr dirty="0"/>
              <a:t> per </a:t>
            </a:r>
            <a:r>
              <a:rPr dirty="0" err="1"/>
              <a:t>coltivare</a:t>
            </a:r>
            <a:r>
              <a:rPr dirty="0"/>
              <a:t> </a:t>
            </a:r>
            <a:r>
              <a:rPr dirty="0" err="1"/>
              <a:t>questa</a:t>
            </a:r>
            <a:r>
              <a:rPr dirty="0"/>
              <a:t> </a:t>
            </a:r>
            <a:r>
              <a:rPr dirty="0" err="1"/>
              <a:t>connessione</a:t>
            </a:r>
            <a:r>
              <a:rPr dirty="0"/>
              <a:t> </a:t>
            </a:r>
            <a:r>
              <a:rPr dirty="0" err="1"/>
              <a:t>empatica</a:t>
            </a:r>
            <a:r>
              <a:rPr dirty="0"/>
              <a:t>. </a:t>
            </a:r>
            <a:r>
              <a:rPr lang="it-IT" dirty="0"/>
              <a:t>Mettendosi</a:t>
            </a:r>
            <a:r>
              <a:rPr dirty="0"/>
              <a:t> </a:t>
            </a:r>
            <a:r>
              <a:rPr dirty="0" err="1"/>
              <a:t>nei</a:t>
            </a:r>
            <a:r>
              <a:rPr dirty="0"/>
              <a:t> panni </a:t>
            </a:r>
            <a:r>
              <a:rPr dirty="0" err="1"/>
              <a:t>degli</a:t>
            </a:r>
            <a:r>
              <a:rPr dirty="0"/>
              <a:t> </a:t>
            </a:r>
            <a:r>
              <a:rPr dirty="0" err="1"/>
              <a:t>utenti</a:t>
            </a:r>
            <a:r>
              <a:rPr dirty="0"/>
              <a:t>, </a:t>
            </a:r>
            <a:r>
              <a:rPr dirty="0" err="1"/>
              <a:t>i</a:t>
            </a:r>
            <a:r>
              <a:rPr dirty="0"/>
              <a:t> </a:t>
            </a:r>
            <a:r>
              <a:rPr lang="it-IT" dirty="0"/>
              <a:t>progettisti</a:t>
            </a:r>
            <a:r>
              <a:rPr dirty="0"/>
              <a:t> </a:t>
            </a:r>
            <a:r>
              <a:rPr dirty="0" err="1"/>
              <a:t>acquisiscono</a:t>
            </a:r>
            <a:r>
              <a:rPr dirty="0"/>
              <a:t> </a:t>
            </a:r>
            <a:r>
              <a:rPr dirty="0" err="1"/>
              <a:t>profonde</a:t>
            </a:r>
            <a:r>
              <a:rPr dirty="0"/>
              <a:t> </a:t>
            </a:r>
            <a:r>
              <a:rPr dirty="0" err="1"/>
              <a:t>intuizioni</a:t>
            </a:r>
            <a:r>
              <a:rPr dirty="0"/>
              <a:t> </a:t>
            </a:r>
            <a:r>
              <a:rPr dirty="0" err="1"/>
              <a:t>sulle</a:t>
            </a:r>
            <a:r>
              <a:rPr dirty="0"/>
              <a:t> </a:t>
            </a:r>
            <a:r>
              <a:rPr dirty="0" err="1"/>
              <a:t>loro</a:t>
            </a:r>
            <a:r>
              <a:rPr dirty="0"/>
              <a:t> </a:t>
            </a:r>
            <a:r>
              <a:rPr dirty="0" err="1"/>
              <a:t>sfide</a:t>
            </a:r>
            <a:r>
              <a:rPr dirty="0"/>
              <a:t>, </a:t>
            </a:r>
            <a:r>
              <a:rPr dirty="0" err="1"/>
              <a:t>preferenze</a:t>
            </a:r>
            <a:r>
              <a:rPr dirty="0"/>
              <a:t> e </a:t>
            </a:r>
            <a:r>
              <a:rPr dirty="0" err="1"/>
              <a:t>aspirazioni</a:t>
            </a:r>
            <a:r>
              <a:rPr dirty="0"/>
              <a:t>. Questa </a:t>
            </a:r>
            <a:r>
              <a:rPr dirty="0" err="1"/>
              <a:t>comprensione</a:t>
            </a:r>
            <a:r>
              <a:rPr dirty="0"/>
              <a:t> </a:t>
            </a:r>
            <a:r>
              <a:rPr dirty="0" err="1"/>
              <a:t>empatica</a:t>
            </a:r>
            <a:r>
              <a:rPr dirty="0"/>
              <a:t> è </a:t>
            </a:r>
            <a:r>
              <a:rPr dirty="0" err="1"/>
              <a:t>il</a:t>
            </a:r>
            <a:r>
              <a:rPr dirty="0"/>
              <a:t> </a:t>
            </a:r>
            <a:r>
              <a:rPr dirty="0" err="1"/>
              <a:t>catalizzatore</a:t>
            </a:r>
            <a:r>
              <a:rPr dirty="0"/>
              <a:t> di </a:t>
            </a:r>
            <a:r>
              <a:rPr dirty="0" err="1"/>
              <a:t>soluzioni</a:t>
            </a:r>
            <a:r>
              <a:rPr dirty="0"/>
              <a:t> </a:t>
            </a:r>
            <a:r>
              <a:rPr dirty="0" err="1"/>
              <a:t>incentrate</a:t>
            </a:r>
            <a:r>
              <a:rPr dirty="0"/>
              <a:t> </a:t>
            </a:r>
            <a:r>
              <a:rPr dirty="0" err="1"/>
              <a:t>sull'utente</a:t>
            </a:r>
            <a:r>
              <a:rPr dirty="0"/>
              <a:t> </a:t>
            </a:r>
            <a:r>
              <a:rPr dirty="0" err="1"/>
              <a:t>che</a:t>
            </a:r>
            <a:r>
              <a:rPr dirty="0"/>
              <a:t> </a:t>
            </a:r>
            <a:r>
              <a:rPr dirty="0" err="1"/>
              <a:t>vanno</a:t>
            </a:r>
            <a:r>
              <a:rPr dirty="0"/>
              <a:t> </a:t>
            </a:r>
            <a:r>
              <a:rPr dirty="0" err="1"/>
              <a:t>oltre</a:t>
            </a:r>
            <a:r>
              <a:rPr dirty="0"/>
              <a:t> </a:t>
            </a:r>
            <a:r>
              <a:rPr dirty="0" err="1"/>
              <a:t>i</a:t>
            </a:r>
            <a:r>
              <a:rPr dirty="0"/>
              <a:t> </a:t>
            </a:r>
            <a:r>
              <a:rPr dirty="0" err="1"/>
              <a:t>requisiti</a:t>
            </a:r>
            <a:r>
              <a:rPr dirty="0"/>
              <a:t> </a:t>
            </a:r>
            <a:r>
              <a:rPr dirty="0" err="1"/>
              <a:t>funzionali</a:t>
            </a:r>
            <a:r>
              <a:rPr dirty="0"/>
              <a:t> per </a:t>
            </a:r>
            <a:r>
              <a:rPr dirty="0" err="1"/>
              <a:t>soddisfare</a:t>
            </a:r>
            <a:r>
              <a:rPr dirty="0"/>
              <a:t> </a:t>
            </a:r>
            <a:r>
              <a:rPr dirty="0" err="1"/>
              <a:t>i</a:t>
            </a:r>
            <a:r>
              <a:rPr dirty="0"/>
              <a:t> </a:t>
            </a:r>
            <a:r>
              <a:rPr dirty="0" err="1"/>
              <a:t>bisogni</a:t>
            </a:r>
            <a:r>
              <a:rPr dirty="0"/>
              <a:t> </a:t>
            </a:r>
            <a:r>
              <a:rPr lang="it-IT" dirty="0"/>
              <a:t>reali</a:t>
            </a:r>
            <a:r>
              <a:rPr dirty="0"/>
              <a:t> </a:t>
            </a:r>
            <a:r>
              <a:rPr dirty="0" err="1"/>
              <a:t>delle</a:t>
            </a:r>
            <a:r>
              <a:rPr dirty="0"/>
              <a:t> </a:t>
            </a:r>
            <a:r>
              <a:rPr dirty="0" err="1"/>
              <a:t>persone</a:t>
            </a:r>
            <a:r>
              <a:rPr dirty="0"/>
              <a:t> </a:t>
            </a:r>
            <a:r>
              <a:rPr dirty="0" err="1"/>
              <a:t>servite</a:t>
            </a:r>
            <a:r>
              <a:rPr dirty="0"/>
              <a:t>.</a:t>
            </a:r>
            <a:endParaRPr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6"/>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t>1. </a:t>
            </a:r>
            <a:r>
              <a:rPr sz="2000"/>
              <a:t>Introduzione al Design Thinking</a:t>
            </a:r>
          </a:p>
        </p:txBody>
      </p:sp>
      <p:sp>
        <p:nvSpPr>
          <p:cNvPr id="222" name="Google Shape;222;p16"/>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t>1.3 Definire le sfide e identificare le opportunità</a:t>
            </a:r>
          </a:p>
        </p:txBody>
      </p:sp>
      <p:sp>
        <p:nvSpPr>
          <p:cNvPr id="223" name="Google Shape;223;p16"/>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pPr>
            <a:endParaRPr sz="1600" b="1" dirty="0"/>
          </a:p>
          <a:p>
            <a:pPr marL="0" lvl="0" indent="0" algn="just" rtl="0">
              <a:lnSpc>
                <a:spcPct val="90000"/>
              </a:lnSpc>
              <a:spcBef>
                <a:spcPts val="1000"/>
              </a:spcBef>
              <a:spcAft>
                <a:spcPts val="0"/>
              </a:spcAft>
              <a:buClr>
                <a:srgbClr val="1B193E"/>
              </a:buClr>
              <a:buSzPts val="1600"/>
              <a:buNone/>
            </a:pPr>
            <a:endParaRPr sz="1600" b="1" dirty="0"/>
          </a:p>
          <a:p>
            <a:pPr marL="0" lvl="0" indent="0" algn="just" rtl="0">
              <a:lnSpc>
                <a:spcPct val="90000"/>
              </a:lnSpc>
              <a:spcBef>
                <a:spcPts val="1000"/>
              </a:spcBef>
              <a:spcAft>
                <a:spcPts val="0"/>
              </a:spcAft>
              <a:buClr>
                <a:srgbClr val="1B193E"/>
              </a:buClr>
              <a:buSzPts val="1600"/>
              <a:buNone/>
              <a:defRPr sz="1600"/>
            </a:pPr>
            <a:r>
              <a:rPr b="1" dirty="0"/>
              <a:t>3. P</a:t>
            </a:r>
            <a:r>
              <a:rPr lang="it-IT" b="1" dirty="0" err="1"/>
              <a:t>rofili</a:t>
            </a:r>
            <a:r>
              <a:rPr b="1" dirty="0"/>
              <a:t> </a:t>
            </a:r>
            <a:r>
              <a:rPr b="1" dirty="0" err="1"/>
              <a:t>dell'utente</a:t>
            </a:r>
            <a:r>
              <a:rPr b="1" dirty="0"/>
              <a:t>:</a:t>
            </a:r>
            <a:r>
              <a:rPr dirty="0"/>
              <a:t> </a:t>
            </a:r>
            <a:r>
              <a:rPr lang="it-IT" dirty="0"/>
              <a:t>I profili dell’utente</a:t>
            </a:r>
            <a:r>
              <a:rPr dirty="0"/>
              <a:t> </a:t>
            </a:r>
            <a:r>
              <a:rPr dirty="0" err="1"/>
              <a:t>sono</a:t>
            </a:r>
            <a:r>
              <a:rPr dirty="0"/>
              <a:t> </a:t>
            </a:r>
            <a:r>
              <a:rPr dirty="0" err="1"/>
              <a:t>l'incarnazione</a:t>
            </a:r>
            <a:r>
              <a:rPr dirty="0"/>
              <a:t> del </a:t>
            </a:r>
            <a:r>
              <a:rPr dirty="0" err="1"/>
              <a:t>pensiero</a:t>
            </a:r>
            <a:r>
              <a:rPr dirty="0"/>
              <a:t> </a:t>
            </a:r>
            <a:r>
              <a:rPr dirty="0" err="1"/>
              <a:t>incentrato</a:t>
            </a:r>
            <a:r>
              <a:rPr dirty="0"/>
              <a:t> </a:t>
            </a:r>
            <a:r>
              <a:rPr dirty="0" err="1"/>
              <a:t>sull'utente</a:t>
            </a:r>
            <a:r>
              <a:rPr dirty="0"/>
              <a:t>. In </a:t>
            </a:r>
            <a:r>
              <a:rPr dirty="0" err="1"/>
              <a:t>questa</a:t>
            </a:r>
            <a:r>
              <a:rPr dirty="0"/>
              <a:t> </a:t>
            </a:r>
            <a:r>
              <a:rPr dirty="0" err="1"/>
              <a:t>fase</a:t>
            </a:r>
            <a:r>
              <a:rPr dirty="0"/>
              <a:t>, </a:t>
            </a:r>
            <a:r>
              <a:rPr dirty="0" err="1"/>
              <a:t>i</a:t>
            </a:r>
            <a:r>
              <a:rPr dirty="0"/>
              <a:t> </a:t>
            </a:r>
            <a:r>
              <a:rPr dirty="0" err="1"/>
              <a:t>partecipanti</a:t>
            </a:r>
            <a:r>
              <a:rPr dirty="0"/>
              <a:t> </a:t>
            </a:r>
            <a:r>
              <a:rPr dirty="0" err="1"/>
              <a:t>imparano</a:t>
            </a:r>
            <a:r>
              <a:rPr dirty="0"/>
              <a:t> a </a:t>
            </a:r>
            <a:r>
              <a:rPr dirty="0" err="1"/>
              <a:t>creare</a:t>
            </a:r>
            <a:r>
              <a:rPr dirty="0"/>
              <a:t> </a:t>
            </a:r>
            <a:r>
              <a:rPr dirty="0" err="1"/>
              <a:t>rappresentazioni</a:t>
            </a:r>
            <a:r>
              <a:rPr dirty="0"/>
              <a:t> </a:t>
            </a:r>
            <a:r>
              <a:rPr dirty="0" err="1"/>
              <a:t>immaginarie</a:t>
            </a:r>
            <a:r>
              <a:rPr dirty="0"/>
              <a:t> di </a:t>
            </a:r>
            <a:r>
              <a:rPr dirty="0" err="1"/>
              <a:t>utenti</a:t>
            </a:r>
            <a:r>
              <a:rPr dirty="0"/>
              <a:t> </a:t>
            </a:r>
            <a:r>
              <a:rPr dirty="0" err="1"/>
              <a:t>tipici</a:t>
            </a:r>
            <a:r>
              <a:rPr dirty="0"/>
              <a:t>, </a:t>
            </a:r>
            <a:r>
              <a:rPr dirty="0" err="1"/>
              <a:t>intrecciando</a:t>
            </a:r>
            <a:r>
              <a:rPr dirty="0"/>
              <a:t> </a:t>
            </a:r>
            <a:r>
              <a:rPr dirty="0" err="1"/>
              <a:t>informazioni</a:t>
            </a:r>
            <a:r>
              <a:rPr dirty="0"/>
              <a:t> </a:t>
            </a:r>
            <a:r>
              <a:rPr dirty="0" err="1"/>
              <a:t>demografiche</a:t>
            </a:r>
            <a:r>
              <a:rPr dirty="0"/>
              <a:t>, </a:t>
            </a:r>
            <a:r>
              <a:rPr dirty="0" err="1"/>
              <a:t>comportamenti</a:t>
            </a:r>
            <a:r>
              <a:rPr dirty="0"/>
              <a:t> e </a:t>
            </a:r>
            <a:r>
              <a:rPr dirty="0" err="1"/>
              <a:t>obiettivi</a:t>
            </a:r>
            <a:r>
              <a:rPr dirty="0"/>
              <a:t>. Quest</a:t>
            </a:r>
            <a:r>
              <a:rPr lang="it-IT" dirty="0"/>
              <a:t>i profili</a:t>
            </a:r>
            <a:r>
              <a:rPr dirty="0"/>
              <a:t> </a:t>
            </a:r>
            <a:r>
              <a:rPr dirty="0" err="1"/>
              <a:t>servono</a:t>
            </a:r>
            <a:r>
              <a:rPr dirty="0"/>
              <a:t> come </a:t>
            </a:r>
            <a:r>
              <a:rPr dirty="0" err="1"/>
              <a:t>archetipi</a:t>
            </a:r>
            <a:r>
              <a:rPr dirty="0"/>
              <a:t> </a:t>
            </a:r>
            <a:r>
              <a:rPr dirty="0" err="1"/>
              <a:t>che</a:t>
            </a:r>
            <a:r>
              <a:rPr dirty="0"/>
              <a:t> </a:t>
            </a:r>
            <a:r>
              <a:rPr dirty="0" err="1"/>
              <a:t>incapsulano</a:t>
            </a:r>
            <a:r>
              <a:rPr dirty="0"/>
              <a:t> le diverse </a:t>
            </a:r>
            <a:r>
              <a:rPr dirty="0" err="1"/>
              <a:t>esigenze</a:t>
            </a:r>
            <a:r>
              <a:rPr dirty="0"/>
              <a:t> e </a:t>
            </a:r>
            <a:r>
              <a:rPr dirty="0" err="1"/>
              <a:t>preferenze</a:t>
            </a:r>
            <a:r>
              <a:rPr dirty="0"/>
              <a:t> del </a:t>
            </a:r>
            <a:r>
              <a:rPr dirty="0" err="1"/>
              <a:t>pubblico</a:t>
            </a:r>
            <a:r>
              <a:rPr dirty="0"/>
              <a:t> di </a:t>
            </a:r>
            <a:r>
              <a:rPr dirty="0" err="1"/>
              <a:t>destinazione</a:t>
            </a:r>
            <a:r>
              <a:rPr dirty="0"/>
              <a:t>. </a:t>
            </a:r>
            <a:r>
              <a:rPr dirty="0" err="1"/>
              <a:t>Mettendo</a:t>
            </a:r>
            <a:r>
              <a:rPr dirty="0"/>
              <a:t> un </a:t>
            </a:r>
            <a:r>
              <a:rPr dirty="0" err="1"/>
              <a:t>volto</a:t>
            </a:r>
            <a:r>
              <a:rPr dirty="0"/>
              <a:t> e </a:t>
            </a:r>
            <a:r>
              <a:rPr dirty="0" err="1"/>
              <a:t>una</a:t>
            </a:r>
            <a:r>
              <a:rPr dirty="0"/>
              <a:t> </a:t>
            </a:r>
            <a:r>
              <a:rPr dirty="0" err="1"/>
              <a:t>storia</a:t>
            </a:r>
            <a:r>
              <a:rPr dirty="0"/>
              <a:t> </a:t>
            </a:r>
            <a:r>
              <a:rPr dirty="0" err="1"/>
              <a:t>agli</a:t>
            </a:r>
            <a:r>
              <a:rPr dirty="0"/>
              <a:t> </a:t>
            </a:r>
            <a:r>
              <a:rPr dirty="0" err="1"/>
              <a:t>utenti</a:t>
            </a:r>
            <a:r>
              <a:rPr dirty="0"/>
              <a:t>, </a:t>
            </a:r>
            <a:r>
              <a:rPr lang="it-IT" dirty="0"/>
              <a:t>i progettisti</a:t>
            </a:r>
            <a:r>
              <a:rPr dirty="0"/>
              <a:t> </a:t>
            </a:r>
            <a:r>
              <a:rPr dirty="0" err="1"/>
              <a:t>umanizza</a:t>
            </a:r>
            <a:r>
              <a:rPr lang="it-IT" dirty="0"/>
              <a:t>no</a:t>
            </a:r>
            <a:r>
              <a:rPr dirty="0"/>
              <a:t> </a:t>
            </a:r>
            <a:r>
              <a:rPr dirty="0" err="1"/>
              <a:t>il</a:t>
            </a:r>
            <a:r>
              <a:rPr dirty="0"/>
              <a:t> </a:t>
            </a:r>
            <a:r>
              <a:rPr dirty="0" err="1"/>
              <a:t>processo</a:t>
            </a:r>
            <a:r>
              <a:rPr dirty="0"/>
              <a:t> di </a:t>
            </a:r>
            <a:r>
              <a:rPr dirty="0" err="1"/>
              <a:t>progettazione</a:t>
            </a:r>
            <a:r>
              <a:rPr dirty="0"/>
              <a:t>, </a:t>
            </a:r>
            <a:r>
              <a:rPr dirty="0" err="1"/>
              <a:t>promuovendo</a:t>
            </a:r>
            <a:r>
              <a:rPr dirty="0"/>
              <a:t> </a:t>
            </a:r>
            <a:r>
              <a:rPr dirty="0" err="1"/>
              <a:t>una</a:t>
            </a:r>
            <a:r>
              <a:rPr dirty="0"/>
              <a:t> </a:t>
            </a:r>
            <a:r>
              <a:rPr dirty="0" err="1"/>
              <a:t>connessione</a:t>
            </a:r>
            <a:r>
              <a:rPr dirty="0"/>
              <a:t> </a:t>
            </a:r>
            <a:r>
              <a:rPr dirty="0" err="1"/>
              <a:t>più</a:t>
            </a:r>
            <a:r>
              <a:rPr dirty="0"/>
              <a:t> </a:t>
            </a:r>
            <a:r>
              <a:rPr dirty="0" err="1"/>
              <a:t>profonda</a:t>
            </a:r>
            <a:r>
              <a:rPr dirty="0"/>
              <a:t> con le </a:t>
            </a:r>
            <a:r>
              <a:rPr dirty="0" err="1"/>
              <a:t>persone</a:t>
            </a:r>
            <a:r>
              <a:rPr dirty="0"/>
              <a:t> </a:t>
            </a:r>
            <a:r>
              <a:rPr dirty="0" err="1"/>
              <a:t>che</a:t>
            </a:r>
            <a:r>
              <a:rPr dirty="0"/>
              <a:t> </a:t>
            </a:r>
            <a:r>
              <a:rPr dirty="0" err="1"/>
              <a:t>cercano</a:t>
            </a:r>
            <a:r>
              <a:rPr dirty="0"/>
              <a:t> di </a:t>
            </a:r>
            <a:r>
              <a:rPr dirty="0" err="1"/>
              <a:t>servire</a:t>
            </a:r>
            <a:r>
              <a:rPr dirty="0"/>
              <a:t>. </a:t>
            </a:r>
            <a:r>
              <a:rPr lang="it-IT" dirty="0"/>
              <a:t>I profili</a:t>
            </a:r>
            <a:r>
              <a:rPr dirty="0"/>
              <a:t> </a:t>
            </a:r>
            <a:r>
              <a:rPr dirty="0" err="1"/>
              <a:t>degli</a:t>
            </a:r>
            <a:r>
              <a:rPr dirty="0"/>
              <a:t> </a:t>
            </a:r>
            <a:r>
              <a:rPr dirty="0" err="1"/>
              <a:t>utenti</a:t>
            </a:r>
            <a:r>
              <a:rPr dirty="0"/>
              <a:t> </a:t>
            </a:r>
            <a:r>
              <a:rPr dirty="0" err="1"/>
              <a:t>diventano</a:t>
            </a:r>
            <a:r>
              <a:rPr dirty="0"/>
              <a:t> </a:t>
            </a:r>
            <a:r>
              <a:rPr dirty="0" err="1"/>
              <a:t>punti</a:t>
            </a:r>
            <a:r>
              <a:rPr dirty="0"/>
              <a:t> </a:t>
            </a:r>
            <a:r>
              <a:rPr lang="it-IT" dirty="0"/>
              <a:t>cardinali</a:t>
            </a:r>
            <a:r>
              <a:rPr dirty="0"/>
              <a:t>, </a:t>
            </a:r>
            <a:r>
              <a:rPr dirty="0" err="1"/>
              <a:t>guidando</a:t>
            </a:r>
            <a:r>
              <a:rPr dirty="0"/>
              <a:t> le </a:t>
            </a:r>
            <a:r>
              <a:rPr dirty="0" err="1"/>
              <a:t>decisioni</a:t>
            </a:r>
            <a:r>
              <a:rPr dirty="0"/>
              <a:t> e </a:t>
            </a:r>
            <a:r>
              <a:rPr dirty="0" err="1"/>
              <a:t>garantendo</a:t>
            </a:r>
            <a:r>
              <a:rPr dirty="0"/>
              <a:t> </a:t>
            </a:r>
            <a:r>
              <a:rPr dirty="0" err="1"/>
              <a:t>soluzioni</a:t>
            </a:r>
            <a:r>
              <a:rPr dirty="0"/>
              <a:t> </a:t>
            </a:r>
            <a:r>
              <a:rPr dirty="0" err="1"/>
              <a:t>che</a:t>
            </a:r>
            <a:r>
              <a:rPr dirty="0"/>
              <a:t> </a:t>
            </a:r>
            <a:r>
              <a:rPr dirty="0" err="1"/>
              <a:t>risuonano</a:t>
            </a:r>
            <a:r>
              <a:rPr dirty="0"/>
              <a:t> con </a:t>
            </a:r>
            <a:r>
              <a:rPr dirty="0" err="1"/>
              <a:t>il</a:t>
            </a:r>
            <a:r>
              <a:rPr dirty="0"/>
              <a:t> </a:t>
            </a:r>
            <a:r>
              <a:rPr dirty="0" err="1"/>
              <a:t>pubblico</a:t>
            </a:r>
            <a:r>
              <a:rPr dirty="0"/>
              <a:t> </a:t>
            </a:r>
            <a:r>
              <a:rPr dirty="0" err="1"/>
              <a:t>previsto</a:t>
            </a:r>
            <a:r>
              <a:rPr dirty="0"/>
              <a:t>.</a:t>
            </a:r>
            <a:endParaRPr sz="1600" dirty="0"/>
          </a:p>
          <a:p>
            <a:pPr marL="0" lvl="0" indent="0" algn="just" rtl="0">
              <a:lnSpc>
                <a:spcPct val="90000"/>
              </a:lnSpc>
              <a:spcBef>
                <a:spcPts val="1000"/>
              </a:spcBef>
              <a:spcAft>
                <a:spcPts val="0"/>
              </a:spcAft>
              <a:buClr>
                <a:srgbClr val="1B193E"/>
              </a:buClr>
              <a:buSzPts val="1600"/>
              <a:buNone/>
              <a:defRPr sz="1600"/>
            </a:pPr>
            <a:r>
              <a:rPr b="1" dirty="0"/>
              <a:t>4. </a:t>
            </a:r>
            <a:r>
              <a:rPr b="1" dirty="0" err="1"/>
              <a:t>Tecniche</a:t>
            </a:r>
            <a:r>
              <a:rPr b="1" dirty="0"/>
              <a:t> di </a:t>
            </a:r>
            <a:r>
              <a:rPr lang="it-IT" b="1" dirty="0"/>
              <a:t>Riformulazione dei problemi</a:t>
            </a:r>
            <a:r>
              <a:rPr b="1" dirty="0"/>
              <a:t>:</a:t>
            </a:r>
            <a:r>
              <a:rPr dirty="0"/>
              <a:t> </a:t>
            </a:r>
            <a:r>
              <a:rPr dirty="0" err="1"/>
              <a:t>L'innovazione</a:t>
            </a:r>
            <a:r>
              <a:rPr dirty="0"/>
              <a:t> </a:t>
            </a:r>
            <a:r>
              <a:rPr dirty="0" err="1"/>
              <a:t>inizia</a:t>
            </a:r>
            <a:r>
              <a:rPr dirty="0"/>
              <a:t> </a:t>
            </a:r>
            <a:r>
              <a:rPr dirty="0" err="1"/>
              <a:t>spesso</a:t>
            </a:r>
            <a:r>
              <a:rPr dirty="0"/>
              <a:t> con le </a:t>
            </a:r>
            <a:r>
              <a:rPr dirty="0" err="1"/>
              <a:t>domande</a:t>
            </a:r>
            <a:r>
              <a:rPr dirty="0"/>
              <a:t> </a:t>
            </a:r>
            <a:r>
              <a:rPr dirty="0" err="1"/>
              <a:t>giuste</a:t>
            </a:r>
            <a:r>
              <a:rPr dirty="0"/>
              <a:t>. I </a:t>
            </a:r>
            <a:r>
              <a:rPr dirty="0" err="1"/>
              <a:t>partecipanti</a:t>
            </a:r>
            <a:r>
              <a:rPr dirty="0"/>
              <a:t> </a:t>
            </a:r>
            <a:r>
              <a:rPr dirty="0" err="1"/>
              <a:t>vengono</a:t>
            </a:r>
            <a:r>
              <a:rPr dirty="0"/>
              <a:t> </a:t>
            </a:r>
            <a:r>
              <a:rPr dirty="0" err="1"/>
              <a:t>introdotti</a:t>
            </a:r>
            <a:r>
              <a:rPr dirty="0"/>
              <a:t> </a:t>
            </a:r>
            <a:r>
              <a:rPr dirty="0" err="1"/>
              <a:t>alle</a:t>
            </a:r>
            <a:r>
              <a:rPr dirty="0"/>
              <a:t> </a:t>
            </a:r>
            <a:r>
              <a:rPr dirty="0" err="1"/>
              <a:t>tecniche</a:t>
            </a:r>
            <a:r>
              <a:rPr dirty="0"/>
              <a:t> di </a:t>
            </a:r>
            <a:r>
              <a:rPr lang="it-IT" dirty="0"/>
              <a:t>ristrutturazione dei problemi</a:t>
            </a:r>
            <a:r>
              <a:rPr dirty="0"/>
              <a:t> </a:t>
            </a:r>
            <a:r>
              <a:rPr dirty="0" err="1"/>
              <a:t>che</a:t>
            </a:r>
            <a:r>
              <a:rPr dirty="0"/>
              <a:t> </a:t>
            </a:r>
            <a:r>
              <a:rPr dirty="0" err="1"/>
              <a:t>stimolano</a:t>
            </a:r>
            <a:r>
              <a:rPr dirty="0"/>
              <a:t> </a:t>
            </a:r>
            <a:r>
              <a:rPr dirty="0" err="1"/>
              <a:t>il</a:t>
            </a:r>
            <a:r>
              <a:rPr dirty="0"/>
              <a:t> </a:t>
            </a:r>
            <a:r>
              <a:rPr dirty="0" err="1"/>
              <a:t>pensiero</a:t>
            </a:r>
            <a:r>
              <a:rPr dirty="0"/>
              <a:t> </a:t>
            </a:r>
            <a:r>
              <a:rPr dirty="0" err="1"/>
              <a:t>creativo</a:t>
            </a:r>
            <a:r>
              <a:rPr dirty="0"/>
              <a:t>. Le </a:t>
            </a:r>
            <a:r>
              <a:rPr dirty="0" err="1"/>
              <a:t>domande</a:t>
            </a:r>
            <a:r>
              <a:rPr dirty="0"/>
              <a:t> "</a:t>
            </a:r>
            <a:r>
              <a:rPr lang="it-IT" dirty="0"/>
              <a:t>Come possiamo</a:t>
            </a:r>
            <a:r>
              <a:rPr dirty="0"/>
              <a:t>" (HMW) </a:t>
            </a:r>
            <a:r>
              <a:rPr dirty="0" err="1"/>
              <a:t>incoraggiano</a:t>
            </a:r>
            <a:r>
              <a:rPr dirty="0"/>
              <a:t> </a:t>
            </a:r>
            <a:r>
              <a:rPr dirty="0" err="1"/>
              <a:t>i</a:t>
            </a:r>
            <a:r>
              <a:rPr dirty="0"/>
              <a:t> </a:t>
            </a:r>
            <a:r>
              <a:rPr dirty="0" err="1"/>
              <a:t>partecipanti</a:t>
            </a:r>
            <a:r>
              <a:rPr dirty="0"/>
              <a:t> a </a:t>
            </a:r>
            <a:r>
              <a:rPr dirty="0" err="1"/>
              <a:t>esplorare</a:t>
            </a:r>
            <a:r>
              <a:rPr dirty="0"/>
              <a:t> le </a:t>
            </a:r>
            <a:r>
              <a:rPr dirty="0" err="1"/>
              <a:t>possibilità</a:t>
            </a:r>
            <a:r>
              <a:rPr dirty="0"/>
              <a:t>, </a:t>
            </a:r>
            <a:r>
              <a:rPr dirty="0" err="1"/>
              <a:t>definendo</a:t>
            </a:r>
            <a:r>
              <a:rPr dirty="0"/>
              <a:t> le </a:t>
            </a:r>
            <a:r>
              <a:rPr dirty="0" err="1"/>
              <a:t>sfide</a:t>
            </a:r>
            <a:r>
              <a:rPr dirty="0"/>
              <a:t> come </a:t>
            </a:r>
            <a:r>
              <a:rPr dirty="0" err="1"/>
              <a:t>opportunità</a:t>
            </a:r>
            <a:r>
              <a:rPr dirty="0"/>
              <a:t> di </a:t>
            </a:r>
            <a:r>
              <a:rPr dirty="0" err="1"/>
              <a:t>innovazione</a:t>
            </a:r>
            <a:r>
              <a:rPr dirty="0"/>
              <a:t>. </a:t>
            </a:r>
            <a:r>
              <a:rPr lang="it-IT" dirty="0"/>
              <a:t>Le s</a:t>
            </a:r>
            <a:r>
              <a:rPr dirty="0" err="1"/>
              <a:t>essioni</a:t>
            </a:r>
            <a:r>
              <a:rPr dirty="0"/>
              <a:t> di brainstorming </a:t>
            </a:r>
            <a:r>
              <a:rPr dirty="0" err="1"/>
              <a:t>scatenano</a:t>
            </a:r>
            <a:r>
              <a:rPr dirty="0"/>
              <a:t> un </a:t>
            </a:r>
            <a:r>
              <a:rPr dirty="0" err="1"/>
              <a:t>flusso</a:t>
            </a:r>
            <a:r>
              <a:rPr dirty="0"/>
              <a:t> di </a:t>
            </a:r>
            <a:r>
              <a:rPr dirty="0" err="1"/>
              <a:t>idee</a:t>
            </a:r>
            <a:r>
              <a:rPr dirty="0"/>
              <a:t> e </a:t>
            </a:r>
            <a:r>
              <a:rPr dirty="0" err="1"/>
              <a:t>l'uso</a:t>
            </a:r>
            <a:r>
              <a:rPr dirty="0"/>
              <a:t> di brief di </a:t>
            </a:r>
            <a:r>
              <a:rPr dirty="0" err="1"/>
              <a:t>progettazione</a:t>
            </a:r>
            <a:r>
              <a:rPr dirty="0"/>
              <a:t> </a:t>
            </a:r>
            <a:r>
              <a:rPr dirty="0" err="1"/>
              <a:t>aggiunge</a:t>
            </a:r>
            <a:r>
              <a:rPr dirty="0"/>
              <a:t> </a:t>
            </a:r>
            <a:r>
              <a:rPr dirty="0" err="1"/>
              <a:t>struttura</a:t>
            </a:r>
            <a:r>
              <a:rPr dirty="0"/>
              <a:t> al </a:t>
            </a:r>
            <a:r>
              <a:rPr dirty="0" err="1"/>
              <a:t>processo</a:t>
            </a:r>
            <a:r>
              <a:rPr dirty="0"/>
              <a:t> </a:t>
            </a:r>
            <a:r>
              <a:rPr dirty="0" err="1"/>
              <a:t>creativo</a:t>
            </a:r>
            <a:r>
              <a:rPr dirty="0"/>
              <a:t>. </a:t>
            </a:r>
            <a:r>
              <a:rPr dirty="0" err="1"/>
              <a:t>Adottando</a:t>
            </a:r>
            <a:r>
              <a:rPr dirty="0"/>
              <a:t> </a:t>
            </a:r>
            <a:r>
              <a:rPr dirty="0" err="1"/>
              <a:t>queste</a:t>
            </a:r>
            <a:r>
              <a:rPr dirty="0"/>
              <a:t> </a:t>
            </a:r>
            <a:r>
              <a:rPr dirty="0" err="1"/>
              <a:t>tecniche</a:t>
            </a:r>
            <a:r>
              <a:rPr dirty="0"/>
              <a:t>, </a:t>
            </a:r>
            <a:r>
              <a:rPr lang="it-IT" dirty="0"/>
              <a:t>i progettisti</a:t>
            </a:r>
            <a:r>
              <a:rPr dirty="0"/>
              <a:t> </a:t>
            </a:r>
            <a:r>
              <a:rPr dirty="0" err="1"/>
              <a:t>si</a:t>
            </a:r>
            <a:r>
              <a:rPr dirty="0"/>
              <a:t> </a:t>
            </a:r>
            <a:r>
              <a:rPr dirty="0" err="1"/>
              <a:t>libera</a:t>
            </a:r>
            <a:r>
              <a:rPr lang="it-IT" dirty="0"/>
              <a:t>no</a:t>
            </a:r>
            <a:r>
              <a:rPr dirty="0"/>
              <a:t> </a:t>
            </a:r>
            <a:r>
              <a:rPr dirty="0" err="1"/>
              <a:t>dalla</a:t>
            </a:r>
            <a:r>
              <a:rPr dirty="0"/>
              <a:t> </a:t>
            </a:r>
            <a:r>
              <a:rPr dirty="0" err="1"/>
              <a:t>risoluzione</a:t>
            </a:r>
            <a:r>
              <a:rPr lang="it-IT" dirty="0"/>
              <a:t> tradizionale</a:t>
            </a:r>
            <a:r>
              <a:rPr dirty="0"/>
              <a:t> </a:t>
            </a:r>
            <a:r>
              <a:rPr dirty="0" err="1"/>
              <a:t>dei</a:t>
            </a:r>
            <a:r>
              <a:rPr dirty="0"/>
              <a:t> </a:t>
            </a:r>
            <a:r>
              <a:rPr dirty="0" err="1"/>
              <a:t>problemi</a:t>
            </a:r>
            <a:r>
              <a:rPr dirty="0"/>
              <a:t>, </a:t>
            </a:r>
            <a:r>
              <a:rPr dirty="0" err="1"/>
              <a:t>sbloccando</a:t>
            </a:r>
            <a:r>
              <a:rPr dirty="0"/>
              <a:t> un </a:t>
            </a:r>
            <a:r>
              <a:rPr dirty="0" err="1"/>
              <a:t>regno</a:t>
            </a:r>
            <a:r>
              <a:rPr dirty="0"/>
              <a:t> di </a:t>
            </a:r>
            <a:r>
              <a:rPr dirty="0" err="1"/>
              <a:t>possibilità</a:t>
            </a:r>
            <a:r>
              <a:rPr dirty="0"/>
              <a:t> e </a:t>
            </a:r>
            <a:r>
              <a:rPr dirty="0" err="1"/>
              <a:t>aprendo</a:t>
            </a:r>
            <a:r>
              <a:rPr dirty="0"/>
              <a:t> la </a:t>
            </a:r>
            <a:r>
              <a:rPr dirty="0" err="1"/>
              <a:t>strada</a:t>
            </a:r>
            <a:r>
              <a:rPr dirty="0"/>
              <a:t> a </a:t>
            </a:r>
            <a:r>
              <a:rPr dirty="0" err="1"/>
              <a:t>soluzioni</a:t>
            </a:r>
            <a:r>
              <a:rPr dirty="0"/>
              <a:t> </a:t>
            </a:r>
            <a:r>
              <a:rPr dirty="0" err="1"/>
              <a:t>trasformative</a:t>
            </a:r>
            <a:r>
              <a:rPr dirty="0"/>
              <a:t>.</a:t>
            </a:r>
            <a:endParaRP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17"/>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t>1. </a:t>
            </a:r>
            <a:r>
              <a:rPr sz="2000"/>
              <a:t>Introduzione al Design Thinking</a:t>
            </a:r>
          </a:p>
        </p:txBody>
      </p:sp>
      <p:sp>
        <p:nvSpPr>
          <p:cNvPr id="229" name="Google Shape;229;p17"/>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t>1.3 Definire le sfide e identificare le opportunità</a:t>
            </a:r>
          </a:p>
        </p:txBody>
      </p:sp>
      <p:sp>
        <p:nvSpPr>
          <p:cNvPr id="230" name="Google Shape;230;p17"/>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defRPr sz="1600"/>
            </a:pPr>
            <a:r>
              <a:rPr b="1" dirty="0"/>
              <a:t>5. </a:t>
            </a:r>
            <a:r>
              <a:rPr b="1" dirty="0" err="1"/>
              <a:t>Identificare</a:t>
            </a:r>
            <a:r>
              <a:rPr b="1" dirty="0"/>
              <a:t> le </a:t>
            </a:r>
            <a:r>
              <a:rPr b="1" dirty="0" err="1"/>
              <a:t>opportunità</a:t>
            </a:r>
            <a:r>
              <a:rPr b="1" dirty="0"/>
              <a:t>:</a:t>
            </a:r>
            <a:r>
              <a:rPr dirty="0"/>
              <a:t> Il Design Thinking non </a:t>
            </a:r>
            <a:r>
              <a:rPr dirty="0" err="1"/>
              <a:t>si</a:t>
            </a:r>
            <a:r>
              <a:rPr dirty="0"/>
              <a:t> </a:t>
            </a:r>
            <a:r>
              <a:rPr dirty="0" err="1"/>
              <a:t>limita</a:t>
            </a:r>
            <a:r>
              <a:rPr dirty="0"/>
              <a:t> </a:t>
            </a:r>
            <a:r>
              <a:rPr dirty="0" err="1"/>
              <a:t>alla</a:t>
            </a:r>
            <a:r>
              <a:rPr dirty="0"/>
              <a:t> </a:t>
            </a:r>
            <a:r>
              <a:rPr dirty="0" err="1"/>
              <a:t>risoluzione</a:t>
            </a:r>
            <a:r>
              <a:rPr dirty="0"/>
              <a:t> </a:t>
            </a:r>
            <a:r>
              <a:rPr dirty="0" err="1"/>
              <a:t>dei</a:t>
            </a:r>
            <a:r>
              <a:rPr dirty="0"/>
              <a:t> </a:t>
            </a:r>
            <a:r>
              <a:rPr dirty="0" err="1"/>
              <a:t>problemi</a:t>
            </a:r>
            <a:r>
              <a:rPr dirty="0"/>
              <a:t>; è </a:t>
            </a:r>
            <a:r>
              <a:rPr dirty="0" err="1"/>
              <a:t>un'esplorazione</a:t>
            </a:r>
            <a:r>
              <a:rPr dirty="0"/>
              <a:t> </a:t>
            </a:r>
            <a:r>
              <a:rPr dirty="0" err="1"/>
              <a:t>proattiva</a:t>
            </a:r>
            <a:r>
              <a:rPr dirty="0"/>
              <a:t> </a:t>
            </a:r>
            <a:r>
              <a:rPr dirty="0" err="1"/>
              <a:t>delle</a:t>
            </a:r>
            <a:r>
              <a:rPr dirty="0"/>
              <a:t> </a:t>
            </a:r>
            <a:r>
              <a:rPr dirty="0" err="1"/>
              <a:t>opportunità</a:t>
            </a:r>
            <a:r>
              <a:rPr dirty="0"/>
              <a:t> per </a:t>
            </a:r>
            <a:r>
              <a:rPr dirty="0" err="1"/>
              <a:t>l'innovazione</a:t>
            </a:r>
            <a:r>
              <a:rPr dirty="0"/>
              <a:t>. I </a:t>
            </a:r>
            <a:r>
              <a:rPr dirty="0" err="1"/>
              <a:t>partecipanti</a:t>
            </a:r>
            <a:r>
              <a:rPr dirty="0"/>
              <a:t> </a:t>
            </a:r>
            <a:r>
              <a:rPr dirty="0" err="1"/>
              <a:t>imparano</a:t>
            </a:r>
            <a:r>
              <a:rPr dirty="0"/>
              <a:t> a </a:t>
            </a:r>
            <a:r>
              <a:rPr dirty="0" err="1"/>
              <a:t>vedere</a:t>
            </a:r>
            <a:r>
              <a:rPr dirty="0"/>
              <a:t> </a:t>
            </a:r>
            <a:r>
              <a:rPr dirty="0" err="1"/>
              <a:t>oltre</a:t>
            </a:r>
            <a:r>
              <a:rPr dirty="0"/>
              <a:t> le </a:t>
            </a:r>
            <a:r>
              <a:rPr dirty="0" err="1"/>
              <a:t>sfide</a:t>
            </a:r>
            <a:r>
              <a:rPr dirty="0"/>
              <a:t> immediate e a </a:t>
            </a:r>
            <a:r>
              <a:rPr dirty="0" err="1"/>
              <a:t>riconoscere</a:t>
            </a:r>
            <a:r>
              <a:rPr dirty="0"/>
              <a:t> le </a:t>
            </a:r>
            <a:r>
              <a:rPr dirty="0" err="1"/>
              <a:t>esigenze</a:t>
            </a:r>
            <a:r>
              <a:rPr dirty="0"/>
              <a:t> </a:t>
            </a:r>
            <a:r>
              <a:rPr dirty="0" err="1"/>
              <a:t>insoddisfatte</a:t>
            </a:r>
            <a:r>
              <a:rPr dirty="0"/>
              <a:t>. </a:t>
            </a:r>
            <a:r>
              <a:rPr dirty="0" err="1"/>
              <a:t>Adottando</a:t>
            </a:r>
            <a:r>
              <a:rPr dirty="0"/>
              <a:t> </a:t>
            </a:r>
            <a:r>
              <a:rPr dirty="0" err="1"/>
              <a:t>una</a:t>
            </a:r>
            <a:r>
              <a:rPr dirty="0"/>
              <a:t> </a:t>
            </a:r>
            <a:r>
              <a:rPr dirty="0" err="1"/>
              <a:t>mentalità</a:t>
            </a:r>
            <a:r>
              <a:rPr dirty="0"/>
              <a:t> </a:t>
            </a:r>
            <a:r>
              <a:rPr dirty="0" err="1"/>
              <a:t>che</a:t>
            </a:r>
            <a:r>
              <a:rPr dirty="0"/>
              <a:t> </a:t>
            </a:r>
            <a:r>
              <a:rPr dirty="0" err="1"/>
              <a:t>cerca</a:t>
            </a:r>
            <a:r>
              <a:rPr dirty="0"/>
              <a:t> </a:t>
            </a:r>
            <a:r>
              <a:rPr dirty="0" err="1"/>
              <a:t>attivamente</a:t>
            </a:r>
            <a:r>
              <a:rPr dirty="0"/>
              <a:t> </a:t>
            </a:r>
            <a:r>
              <a:rPr dirty="0" err="1"/>
              <a:t>opportunità</a:t>
            </a:r>
            <a:r>
              <a:rPr dirty="0"/>
              <a:t> di </a:t>
            </a:r>
            <a:r>
              <a:rPr dirty="0" err="1"/>
              <a:t>miglioramento</a:t>
            </a:r>
            <a:r>
              <a:rPr dirty="0"/>
              <a:t>, </a:t>
            </a:r>
            <a:r>
              <a:rPr dirty="0" err="1"/>
              <a:t>i</a:t>
            </a:r>
            <a:r>
              <a:rPr dirty="0"/>
              <a:t> </a:t>
            </a:r>
            <a:r>
              <a:rPr lang="it-IT" dirty="0"/>
              <a:t>progettisti</a:t>
            </a:r>
            <a:r>
              <a:rPr dirty="0"/>
              <a:t> </a:t>
            </a:r>
            <a:r>
              <a:rPr dirty="0" err="1"/>
              <a:t>diventano</a:t>
            </a:r>
            <a:r>
              <a:rPr dirty="0"/>
              <a:t> </a:t>
            </a:r>
            <a:r>
              <a:rPr dirty="0" err="1"/>
              <a:t>agenti</a:t>
            </a:r>
            <a:r>
              <a:rPr dirty="0"/>
              <a:t> di </a:t>
            </a:r>
            <a:r>
              <a:rPr dirty="0" err="1"/>
              <a:t>cambiamento</a:t>
            </a:r>
            <a:r>
              <a:rPr dirty="0"/>
              <a:t> </a:t>
            </a:r>
            <a:r>
              <a:rPr dirty="0" err="1"/>
              <a:t>positivo</a:t>
            </a:r>
            <a:r>
              <a:rPr dirty="0"/>
              <a:t>. Questo </a:t>
            </a:r>
            <a:r>
              <a:rPr dirty="0" err="1"/>
              <a:t>approccio</a:t>
            </a:r>
            <a:r>
              <a:rPr dirty="0"/>
              <a:t> </a:t>
            </a:r>
            <a:r>
              <a:rPr dirty="0" err="1"/>
              <a:t>proattivo</a:t>
            </a:r>
            <a:r>
              <a:rPr dirty="0"/>
              <a:t> </a:t>
            </a:r>
            <a:r>
              <a:rPr dirty="0" err="1"/>
              <a:t>garantisce</a:t>
            </a:r>
            <a:r>
              <a:rPr dirty="0"/>
              <a:t> </a:t>
            </a:r>
            <a:r>
              <a:rPr dirty="0" err="1"/>
              <a:t>che</a:t>
            </a:r>
            <a:r>
              <a:rPr dirty="0"/>
              <a:t> le </a:t>
            </a:r>
            <a:r>
              <a:rPr dirty="0" err="1"/>
              <a:t>soluzioni</a:t>
            </a:r>
            <a:r>
              <a:rPr dirty="0"/>
              <a:t> generate non solo </a:t>
            </a:r>
            <a:r>
              <a:rPr lang="it-IT" dirty="0" err="1"/>
              <a:t>risolvino</a:t>
            </a:r>
            <a:r>
              <a:rPr dirty="0"/>
              <a:t> </a:t>
            </a:r>
            <a:r>
              <a:rPr dirty="0" err="1"/>
              <a:t>i</a:t>
            </a:r>
            <a:r>
              <a:rPr dirty="0"/>
              <a:t> </a:t>
            </a:r>
            <a:r>
              <a:rPr dirty="0" err="1"/>
              <a:t>problemi</a:t>
            </a:r>
            <a:r>
              <a:rPr dirty="0"/>
              <a:t> </a:t>
            </a:r>
            <a:r>
              <a:rPr dirty="0" err="1"/>
              <a:t>esistenti</a:t>
            </a:r>
            <a:r>
              <a:rPr dirty="0"/>
              <a:t>, ma </a:t>
            </a:r>
            <a:r>
              <a:rPr dirty="0" err="1"/>
              <a:t>contribuiscano</a:t>
            </a:r>
            <a:r>
              <a:rPr dirty="0"/>
              <a:t> anche a un </a:t>
            </a:r>
            <a:r>
              <a:rPr dirty="0" err="1"/>
              <a:t>futuro</a:t>
            </a:r>
            <a:r>
              <a:rPr dirty="0"/>
              <a:t> in cui le </a:t>
            </a:r>
            <a:r>
              <a:rPr dirty="0" err="1"/>
              <a:t>esperienze</a:t>
            </a:r>
            <a:r>
              <a:rPr dirty="0"/>
              <a:t> </a:t>
            </a:r>
            <a:r>
              <a:rPr dirty="0" err="1"/>
              <a:t>degli</a:t>
            </a:r>
            <a:r>
              <a:rPr dirty="0"/>
              <a:t> </a:t>
            </a:r>
            <a:r>
              <a:rPr dirty="0" err="1"/>
              <a:t>utenti</a:t>
            </a:r>
            <a:r>
              <a:rPr dirty="0"/>
              <a:t> </a:t>
            </a:r>
            <a:r>
              <a:rPr dirty="0" err="1"/>
              <a:t>vengono</a:t>
            </a:r>
            <a:r>
              <a:rPr dirty="0"/>
              <a:t> </a:t>
            </a:r>
            <a:r>
              <a:rPr dirty="0" err="1"/>
              <a:t>continuamente</a:t>
            </a:r>
            <a:r>
              <a:rPr dirty="0"/>
              <a:t> </a:t>
            </a:r>
            <a:r>
              <a:rPr dirty="0" err="1"/>
              <a:t>migliorate</a:t>
            </a:r>
            <a:r>
              <a:rPr dirty="0"/>
              <a:t>.</a:t>
            </a:r>
          </a:p>
          <a:p>
            <a:pPr marL="0" lvl="0" indent="0" algn="just" rtl="0">
              <a:lnSpc>
                <a:spcPct val="90000"/>
              </a:lnSpc>
              <a:spcBef>
                <a:spcPts val="1000"/>
              </a:spcBef>
              <a:spcAft>
                <a:spcPts val="0"/>
              </a:spcAft>
              <a:buClr>
                <a:srgbClr val="1B193E"/>
              </a:buClr>
              <a:buSzPts val="1600"/>
              <a:buNone/>
              <a:defRPr sz="1600"/>
            </a:pPr>
            <a:r>
              <a:rPr b="1" dirty="0"/>
              <a:t>6. </a:t>
            </a:r>
            <a:r>
              <a:rPr b="1" dirty="0" err="1"/>
              <a:t>Esempi</a:t>
            </a:r>
            <a:r>
              <a:rPr b="1" dirty="0"/>
              <a:t> </a:t>
            </a:r>
            <a:r>
              <a:rPr b="1" dirty="0" err="1"/>
              <a:t>reali</a:t>
            </a:r>
            <a:r>
              <a:rPr b="1" dirty="0"/>
              <a:t>:</a:t>
            </a:r>
            <a:r>
              <a:rPr dirty="0"/>
              <a:t> La </a:t>
            </a:r>
            <a:r>
              <a:rPr dirty="0" err="1"/>
              <a:t>teoria</a:t>
            </a:r>
            <a:r>
              <a:rPr dirty="0"/>
              <a:t> </a:t>
            </a:r>
            <a:r>
              <a:rPr dirty="0" err="1"/>
              <a:t>prende</a:t>
            </a:r>
            <a:r>
              <a:rPr dirty="0"/>
              <a:t> vita </a:t>
            </a:r>
            <a:r>
              <a:rPr dirty="0" err="1"/>
              <a:t>attraverso</a:t>
            </a:r>
            <a:r>
              <a:rPr dirty="0"/>
              <a:t> </a:t>
            </a:r>
            <a:r>
              <a:rPr dirty="0" err="1"/>
              <a:t>esempi</a:t>
            </a:r>
            <a:r>
              <a:rPr dirty="0"/>
              <a:t> del </a:t>
            </a:r>
            <a:r>
              <a:rPr dirty="0" err="1"/>
              <a:t>mondo</a:t>
            </a:r>
            <a:r>
              <a:rPr dirty="0"/>
              <a:t> </a:t>
            </a:r>
            <a:r>
              <a:rPr dirty="0" err="1"/>
              <a:t>reale</a:t>
            </a:r>
            <a:r>
              <a:rPr dirty="0"/>
              <a:t>. I </a:t>
            </a:r>
            <a:r>
              <a:rPr dirty="0" err="1"/>
              <a:t>partecipanti</a:t>
            </a:r>
            <a:r>
              <a:rPr dirty="0"/>
              <a:t> </a:t>
            </a:r>
            <a:r>
              <a:rPr dirty="0" err="1"/>
              <a:t>esplorano</a:t>
            </a:r>
            <a:r>
              <a:rPr dirty="0"/>
              <a:t> </a:t>
            </a:r>
            <a:r>
              <a:rPr dirty="0" err="1"/>
              <a:t>casi</a:t>
            </a:r>
            <a:r>
              <a:rPr dirty="0"/>
              <a:t> di studio in cui </a:t>
            </a:r>
            <a:r>
              <a:rPr lang="it-IT" dirty="0"/>
              <a:t>un’efficace </a:t>
            </a:r>
            <a:r>
              <a:rPr lang="it-IT" dirty="0" err="1"/>
              <a:t>definizionen</a:t>
            </a:r>
            <a:r>
              <a:rPr lang="it-IT" dirty="0"/>
              <a:t> </a:t>
            </a:r>
            <a:r>
              <a:rPr dirty="0" err="1"/>
              <a:t>dei</a:t>
            </a:r>
            <a:r>
              <a:rPr dirty="0"/>
              <a:t> </a:t>
            </a:r>
            <a:r>
              <a:rPr dirty="0" err="1"/>
              <a:t>problemi</a:t>
            </a:r>
            <a:r>
              <a:rPr dirty="0"/>
              <a:t>  e </a:t>
            </a:r>
            <a:r>
              <a:rPr dirty="0" err="1"/>
              <a:t>il</a:t>
            </a:r>
            <a:r>
              <a:rPr dirty="0"/>
              <a:t> </a:t>
            </a:r>
            <a:r>
              <a:rPr dirty="0" err="1"/>
              <a:t>pensiero</a:t>
            </a:r>
            <a:r>
              <a:rPr dirty="0"/>
              <a:t> </a:t>
            </a:r>
            <a:r>
              <a:rPr dirty="0" err="1"/>
              <a:t>incentrato</a:t>
            </a:r>
            <a:r>
              <a:rPr dirty="0"/>
              <a:t> </a:t>
            </a:r>
            <a:r>
              <a:rPr dirty="0" err="1"/>
              <a:t>sull'utente</a:t>
            </a:r>
            <a:r>
              <a:rPr dirty="0"/>
              <a:t> </a:t>
            </a:r>
            <a:r>
              <a:rPr dirty="0" err="1"/>
              <a:t>hanno</a:t>
            </a:r>
            <a:r>
              <a:rPr dirty="0"/>
              <a:t> </a:t>
            </a:r>
            <a:r>
              <a:rPr dirty="0" err="1"/>
              <a:t>portato</a:t>
            </a:r>
            <a:r>
              <a:rPr dirty="0"/>
              <a:t> a </a:t>
            </a:r>
            <a:r>
              <a:rPr dirty="0" err="1"/>
              <a:t>successi</a:t>
            </a:r>
            <a:r>
              <a:rPr dirty="0"/>
              <a:t> </a:t>
            </a:r>
            <a:r>
              <a:rPr dirty="0" err="1"/>
              <a:t>tangibili</a:t>
            </a:r>
            <a:r>
              <a:rPr dirty="0"/>
              <a:t>. Dal </a:t>
            </a:r>
            <a:r>
              <a:rPr lang="it-IT" dirty="0"/>
              <a:t>progetto</a:t>
            </a:r>
            <a:r>
              <a:rPr dirty="0"/>
              <a:t> del </a:t>
            </a:r>
            <a:r>
              <a:rPr dirty="0" err="1"/>
              <a:t>prodotto</a:t>
            </a:r>
            <a:r>
              <a:rPr dirty="0"/>
              <a:t> </a:t>
            </a:r>
            <a:r>
              <a:rPr dirty="0" err="1"/>
              <a:t>all'innovazione</a:t>
            </a:r>
            <a:r>
              <a:rPr dirty="0"/>
              <a:t> </a:t>
            </a:r>
            <a:r>
              <a:rPr dirty="0" err="1"/>
              <a:t>sociale</a:t>
            </a:r>
            <a:r>
              <a:rPr dirty="0"/>
              <a:t>, </a:t>
            </a:r>
            <a:r>
              <a:rPr dirty="0" err="1"/>
              <a:t>questi</a:t>
            </a:r>
            <a:r>
              <a:rPr dirty="0"/>
              <a:t> </a:t>
            </a:r>
            <a:r>
              <a:rPr dirty="0" err="1"/>
              <a:t>esempi</a:t>
            </a:r>
            <a:r>
              <a:rPr dirty="0"/>
              <a:t> </a:t>
            </a:r>
            <a:r>
              <a:rPr dirty="0" err="1"/>
              <a:t>illustrano</a:t>
            </a:r>
            <a:r>
              <a:rPr dirty="0"/>
              <a:t> </a:t>
            </a:r>
            <a:r>
              <a:rPr dirty="0" err="1"/>
              <a:t>il</a:t>
            </a:r>
            <a:r>
              <a:rPr dirty="0"/>
              <a:t> </a:t>
            </a:r>
            <a:r>
              <a:rPr dirty="0" err="1"/>
              <a:t>potere</a:t>
            </a:r>
            <a:r>
              <a:rPr dirty="0"/>
              <a:t> </a:t>
            </a:r>
            <a:r>
              <a:rPr dirty="0" err="1"/>
              <a:t>trasformativo</a:t>
            </a:r>
            <a:r>
              <a:rPr dirty="0"/>
              <a:t> del Design Thinking in </a:t>
            </a:r>
            <a:r>
              <a:rPr dirty="0" err="1"/>
              <a:t>azione</a:t>
            </a:r>
            <a:r>
              <a:rPr dirty="0"/>
              <a:t>. </a:t>
            </a:r>
            <a:r>
              <a:rPr dirty="0" err="1"/>
              <a:t>Gli</a:t>
            </a:r>
            <a:r>
              <a:rPr dirty="0"/>
              <a:t> </a:t>
            </a:r>
            <a:r>
              <a:rPr dirty="0" err="1"/>
              <a:t>scenari</a:t>
            </a:r>
            <a:r>
              <a:rPr dirty="0"/>
              <a:t> del </a:t>
            </a:r>
            <a:r>
              <a:rPr dirty="0" err="1"/>
              <a:t>mondo</a:t>
            </a:r>
            <a:r>
              <a:rPr dirty="0"/>
              <a:t> </a:t>
            </a:r>
            <a:r>
              <a:rPr dirty="0" err="1"/>
              <a:t>reale</a:t>
            </a:r>
            <a:r>
              <a:rPr dirty="0"/>
              <a:t> </a:t>
            </a:r>
            <a:r>
              <a:rPr dirty="0" err="1"/>
              <a:t>forniscono</a:t>
            </a:r>
            <a:r>
              <a:rPr dirty="0"/>
              <a:t> </a:t>
            </a:r>
            <a:r>
              <a:rPr dirty="0" err="1"/>
              <a:t>ispirazione</a:t>
            </a:r>
            <a:r>
              <a:rPr dirty="0"/>
              <a:t> e </a:t>
            </a:r>
            <a:r>
              <a:rPr dirty="0" err="1"/>
              <a:t>fungono</a:t>
            </a:r>
            <a:r>
              <a:rPr dirty="0"/>
              <a:t> da </a:t>
            </a:r>
            <a:r>
              <a:rPr dirty="0" err="1"/>
              <a:t>prova</a:t>
            </a:r>
            <a:r>
              <a:rPr dirty="0"/>
              <a:t> </a:t>
            </a:r>
            <a:r>
              <a:rPr dirty="0" err="1"/>
              <a:t>che</a:t>
            </a:r>
            <a:r>
              <a:rPr dirty="0"/>
              <a:t> </a:t>
            </a:r>
            <a:r>
              <a:rPr dirty="0" err="1"/>
              <a:t>i</a:t>
            </a:r>
            <a:r>
              <a:rPr dirty="0"/>
              <a:t> </a:t>
            </a:r>
            <a:r>
              <a:rPr dirty="0" err="1"/>
              <a:t>principi</a:t>
            </a:r>
            <a:r>
              <a:rPr dirty="0"/>
              <a:t> </a:t>
            </a:r>
            <a:r>
              <a:rPr dirty="0" err="1"/>
              <a:t>esplorati</a:t>
            </a:r>
            <a:r>
              <a:rPr dirty="0"/>
              <a:t> in </a:t>
            </a:r>
            <a:r>
              <a:rPr dirty="0" err="1"/>
              <a:t>questa</a:t>
            </a:r>
            <a:r>
              <a:rPr dirty="0"/>
              <a:t> </a:t>
            </a:r>
            <a:r>
              <a:rPr dirty="0" err="1"/>
              <a:t>sezione</a:t>
            </a:r>
            <a:r>
              <a:rPr dirty="0"/>
              <a:t> non </a:t>
            </a:r>
            <a:r>
              <a:rPr dirty="0" err="1"/>
              <a:t>sono</a:t>
            </a:r>
            <a:r>
              <a:rPr dirty="0"/>
              <a:t> solo </a:t>
            </a:r>
            <a:r>
              <a:rPr dirty="0" err="1"/>
              <a:t>costrutti</a:t>
            </a:r>
            <a:r>
              <a:rPr dirty="0"/>
              <a:t> </a:t>
            </a:r>
            <a:r>
              <a:rPr dirty="0" err="1"/>
              <a:t>teorici</a:t>
            </a:r>
            <a:r>
              <a:rPr dirty="0"/>
              <a:t>, ma </a:t>
            </a:r>
            <a:r>
              <a:rPr dirty="0" err="1"/>
              <a:t>potenti</a:t>
            </a:r>
            <a:r>
              <a:rPr dirty="0"/>
              <a:t> </a:t>
            </a:r>
            <a:r>
              <a:rPr dirty="0" err="1"/>
              <a:t>strumenti</a:t>
            </a:r>
            <a:r>
              <a:rPr dirty="0"/>
              <a:t> per </a:t>
            </a:r>
            <a:r>
              <a:rPr dirty="0" err="1"/>
              <a:t>creare</a:t>
            </a:r>
            <a:r>
              <a:rPr dirty="0"/>
              <a:t> </a:t>
            </a:r>
            <a:r>
              <a:rPr dirty="0" err="1"/>
              <a:t>soluzioni</a:t>
            </a:r>
            <a:r>
              <a:rPr dirty="0"/>
              <a:t> </a:t>
            </a:r>
            <a:r>
              <a:rPr dirty="0" err="1"/>
              <a:t>significative</a:t>
            </a:r>
            <a:r>
              <a:rPr dirty="0"/>
              <a:t> e di </a:t>
            </a:r>
            <a:r>
              <a:rPr dirty="0" err="1"/>
              <a:t>impatto</a:t>
            </a:r>
            <a:r>
              <a:rPr dirty="0"/>
              <a:t> in </a:t>
            </a:r>
            <a:r>
              <a:rPr dirty="0" err="1"/>
              <a:t>una</a:t>
            </a:r>
            <a:r>
              <a:rPr dirty="0"/>
              <a:t> </a:t>
            </a:r>
            <a:r>
              <a:rPr dirty="0" err="1"/>
              <a:t>varietà</a:t>
            </a:r>
            <a:r>
              <a:rPr dirty="0"/>
              <a:t> di </a:t>
            </a:r>
            <a:r>
              <a:rPr dirty="0" err="1"/>
              <a:t>contesti</a:t>
            </a:r>
            <a:r>
              <a:rPr dirty="0"/>
              <a:t>.</a:t>
            </a:r>
          </a:p>
          <a:p>
            <a:pPr marL="0" lvl="0" indent="0" algn="just"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18"/>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t>Unità 2: Ideazione e prototipazione</a:t>
            </a:r>
          </a:p>
        </p:txBody>
      </p:sp>
      <p:sp>
        <p:nvSpPr>
          <p:cNvPr id="236" name="Google Shape;236;p18"/>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t>2.1 Tecniche di ideazione</a:t>
            </a:r>
          </a:p>
        </p:txBody>
      </p:sp>
      <p:sp>
        <p:nvSpPr>
          <p:cNvPr id="237" name="Google Shape;237;p18"/>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endParaRPr sz="2000"/>
          </a:p>
          <a:p>
            <a:pPr marL="0" lvl="0" indent="0" algn="just" rtl="0">
              <a:lnSpc>
                <a:spcPct val="90000"/>
              </a:lnSpc>
              <a:spcBef>
                <a:spcPts val="1000"/>
              </a:spcBef>
              <a:spcAft>
                <a:spcPts val="0"/>
              </a:spcAft>
              <a:buClr>
                <a:srgbClr val="1B193E"/>
              </a:buClr>
              <a:buSzPts val="2000"/>
              <a:buNone/>
              <a:defRPr sz="2000"/>
            </a:pPr>
            <a:r>
              <a:t>Questa sezione è incentrata sulla promozione della creatività e della generazione di idee attraverso varie tecniche di ideazione. Incoraggia i partecipanti a pensare fuori dagli schemi e a generare soluzioni innovative.</a:t>
            </a:r>
          </a:p>
          <a:p>
            <a:pPr marL="0" lvl="0" indent="0" algn="just" rtl="0">
              <a:lnSpc>
                <a:spcPct val="90000"/>
              </a:lnSpc>
              <a:spcBef>
                <a:spcPts val="1000"/>
              </a:spcBef>
              <a:spcAft>
                <a:spcPts val="0"/>
              </a:spcAft>
              <a:buClr>
                <a:srgbClr val="1B193E"/>
              </a:buClr>
              <a:buSzPts val="2000"/>
              <a:buNone/>
            </a:pPr>
            <a:endParaRPr sz="2000"/>
          </a:p>
          <a:p>
            <a:pPr marL="0" lvl="0" indent="0" algn="just" rtl="0">
              <a:lnSpc>
                <a:spcPct val="90000"/>
              </a:lnSpc>
              <a:spcBef>
                <a:spcPts val="1000"/>
              </a:spcBef>
              <a:spcAft>
                <a:spcPts val="0"/>
              </a:spcAft>
              <a:buClr>
                <a:srgbClr val="1B193E"/>
              </a:buClr>
              <a:buSzPts val="2000"/>
              <a:buNone/>
              <a:defRPr sz="2000"/>
            </a:pPr>
            <a:r>
              <a:rPr b="1"/>
              <a:t>L'ideazione</a:t>
            </a:r>
            <a:r>
              <a:t> è il battito cardiaco della creatività nel processo di Design Thinking. È la fase in cui si aprono le porte dell'immaginazione, consentendo la generazione di una vasta gamma di idee. I partecipanti capiranno il significato dell'ideazione come un passo cruciale nel Design Thinking. Questo processo creativo pone le basi per soluzioni innovative incoraggiando i partecipanti ad esplorare, sperimentare e pensare oltre i confini convenzionali.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9"/>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t>Brainstorming:</a:t>
            </a:r>
          </a:p>
        </p:txBody>
      </p:sp>
      <p:sp>
        <p:nvSpPr>
          <p:cNvPr id="243" name="Google Shape;243;p19"/>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t>Mappatura mentale:</a:t>
            </a:r>
          </a:p>
        </p:txBody>
      </p:sp>
      <p:sp>
        <p:nvSpPr>
          <p:cNvPr id="244" name="Google Shape;244;p19"/>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dirty="0" err="1"/>
              <a:t>Introducendo</a:t>
            </a:r>
            <a:r>
              <a:rPr dirty="0"/>
              <a:t> </a:t>
            </a:r>
            <a:r>
              <a:rPr dirty="0" err="1"/>
              <a:t>il</a:t>
            </a:r>
            <a:r>
              <a:rPr dirty="0"/>
              <a:t> brainstorming come </a:t>
            </a:r>
            <a:r>
              <a:rPr dirty="0" err="1"/>
              <a:t>una</a:t>
            </a:r>
            <a:r>
              <a:rPr dirty="0"/>
              <a:t> </a:t>
            </a:r>
            <a:r>
              <a:rPr dirty="0" err="1"/>
              <a:t>potente</a:t>
            </a:r>
            <a:r>
              <a:rPr dirty="0"/>
              <a:t> </a:t>
            </a:r>
            <a:r>
              <a:rPr dirty="0" err="1"/>
              <a:t>attività</a:t>
            </a:r>
            <a:r>
              <a:rPr dirty="0"/>
              <a:t> di </a:t>
            </a:r>
            <a:r>
              <a:rPr dirty="0" err="1"/>
              <a:t>gruppo</a:t>
            </a:r>
            <a:r>
              <a:rPr dirty="0"/>
              <a:t>, </a:t>
            </a:r>
            <a:r>
              <a:rPr dirty="0" err="1"/>
              <a:t>i</a:t>
            </a:r>
            <a:r>
              <a:rPr dirty="0"/>
              <a:t> </a:t>
            </a:r>
            <a:r>
              <a:rPr dirty="0" err="1"/>
              <a:t>partecipanti</a:t>
            </a:r>
            <a:r>
              <a:rPr dirty="0"/>
              <a:t> </a:t>
            </a:r>
            <a:r>
              <a:rPr dirty="0" err="1"/>
              <a:t>imparano</a:t>
            </a:r>
            <a:r>
              <a:rPr dirty="0"/>
              <a:t> come </a:t>
            </a:r>
            <a:r>
              <a:rPr dirty="0" err="1"/>
              <a:t>sbloccare</a:t>
            </a:r>
            <a:r>
              <a:rPr dirty="0"/>
              <a:t> la </a:t>
            </a:r>
            <a:r>
              <a:rPr dirty="0" err="1"/>
              <a:t>creatività</a:t>
            </a:r>
            <a:r>
              <a:rPr dirty="0"/>
              <a:t> </a:t>
            </a:r>
            <a:r>
              <a:rPr dirty="0" err="1"/>
              <a:t>collettiva</a:t>
            </a:r>
            <a:r>
              <a:rPr dirty="0"/>
              <a:t> di u</a:t>
            </a:r>
            <a:r>
              <a:rPr lang="it-IT" dirty="0" err="1"/>
              <a:t>na</a:t>
            </a:r>
            <a:r>
              <a:rPr lang="it-IT" dirty="0"/>
              <a:t> squadra</a:t>
            </a:r>
            <a:r>
              <a:rPr dirty="0"/>
              <a:t>. Le </a:t>
            </a:r>
            <a:r>
              <a:rPr dirty="0" err="1"/>
              <a:t>regole</a:t>
            </a:r>
            <a:r>
              <a:rPr dirty="0"/>
              <a:t> del brainstorming, come </a:t>
            </a:r>
            <a:r>
              <a:rPr dirty="0" err="1"/>
              <a:t>rinviare</a:t>
            </a:r>
            <a:r>
              <a:rPr dirty="0"/>
              <a:t> </a:t>
            </a:r>
            <a:r>
              <a:rPr dirty="0" err="1"/>
              <a:t>il</a:t>
            </a:r>
            <a:r>
              <a:rPr dirty="0"/>
              <a:t> </a:t>
            </a:r>
            <a:r>
              <a:rPr dirty="0" err="1"/>
              <a:t>giudizio</a:t>
            </a:r>
            <a:r>
              <a:rPr dirty="0"/>
              <a:t> e dare </a:t>
            </a:r>
            <a:r>
              <a:rPr dirty="0" err="1"/>
              <a:t>priorità</a:t>
            </a:r>
            <a:r>
              <a:rPr dirty="0"/>
              <a:t> </a:t>
            </a:r>
            <a:r>
              <a:rPr dirty="0" err="1"/>
              <a:t>alla</a:t>
            </a:r>
            <a:r>
              <a:rPr dirty="0"/>
              <a:t> </a:t>
            </a:r>
            <a:r>
              <a:rPr dirty="0" err="1"/>
              <a:t>quantità</a:t>
            </a:r>
            <a:r>
              <a:rPr dirty="0"/>
              <a:t> </a:t>
            </a:r>
            <a:r>
              <a:rPr dirty="0" err="1"/>
              <a:t>rispetto</a:t>
            </a:r>
            <a:r>
              <a:rPr dirty="0"/>
              <a:t> </a:t>
            </a:r>
            <a:r>
              <a:rPr dirty="0" err="1"/>
              <a:t>alla</a:t>
            </a:r>
            <a:r>
              <a:rPr dirty="0"/>
              <a:t> </a:t>
            </a:r>
            <a:r>
              <a:rPr dirty="0" err="1"/>
              <a:t>qualità</a:t>
            </a:r>
            <a:r>
              <a:rPr dirty="0"/>
              <a:t> </a:t>
            </a:r>
            <a:r>
              <a:rPr dirty="0" err="1"/>
              <a:t>inizialmente</a:t>
            </a:r>
            <a:r>
              <a:rPr dirty="0"/>
              <a:t>, </a:t>
            </a:r>
            <a:r>
              <a:rPr dirty="0" err="1"/>
              <a:t>creano</a:t>
            </a:r>
            <a:r>
              <a:rPr dirty="0"/>
              <a:t> un </a:t>
            </a:r>
            <a:r>
              <a:rPr dirty="0" err="1"/>
              <a:t>ambiente</a:t>
            </a:r>
            <a:r>
              <a:rPr dirty="0"/>
              <a:t> in cui le </a:t>
            </a:r>
            <a:r>
              <a:rPr dirty="0" err="1"/>
              <a:t>idee</a:t>
            </a:r>
            <a:r>
              <a:rPr dirty="0"/>
              <a:t> </a:t>
            </a:r>
            <a:r>
              <a:rPr dirty="0" err="1"/>
              <a:t>fluiscono</a:t>
            </a:r>
            <a:r>
              <a:rPr dirty="0"/>
              <a:t> </a:t>
            </a:r>
            <a:r>
              <a:rPr dirty="0" err="1"/>
              <a:t>liberamente</a:t>
            </a:r>
            <a:r>
              <a:rPr dirty="0"/>
              <a:t>. I </a:t>
            </a:r>
            <a:r>
              <a:rPr dirty="0" err="1"/>
              <a:t>partecipanti</a:t>
            </a:r>
            <a:r>
              <a:rPr dirty="0"/>
              <a:t> </a:t>
            </a:r>
            <a:r>
              <a:rPr dirty="0" err="1"/>
              <a:t>scoprono</a:t>
            </a:r>
            <a:r>
              <a:rPr dirty="0"/>
              <a:t> come </a:t>
            </a:r>
            <a:r>
              <a:rPr dirty="0" err="1"/>
              <a:t>questa</a:t>
            </a:r>
            <a:r>
              <a:rPr dirty="0"/>
              <a:t> </a:t>
            </a:r>
            <a:r>
              <a:rPr dirty="0" err="1"/>
              <a:t>tecnica</a:t>
            </a:r>
            <a:r>
              <a:rPr dirty="0"/>
              <a:t> </a:t>
            </a:r>
            <a:r>
              <a:rPr dirty="0" err="1"/>
              <a:t>strutturata</a:t>
            </a:r>
            <a:r>
              <a:rPr dirty="0"/>
              <a:t> ma </a:t>
            </a:r>
            <a:r>
              <a:rPr dirty="0" err="1"/>
              <a:t>liberat</a:t>
            </a:r>
            <a:r>
              <a:rPr lang="it-IT" dirty="0" err="1"/>
              <a:t>oria</a:t>
            </a:r>
            <a:r>
              <a:rPr dirty="0"/>
              <a:t> </a:t>
            </a:r>
            <a:r>
              <a:rPr dirty="0" err="1"/>
              <a:t>favorisca</a:t>
            </a:r>
            <a:r>
              <a:rPr dirty="0"/>
              <a:t> </a:t>
            </a:r>
            <a:r>
              <a:rPr dirty="0" err="1"/>
              <a:t>una</a:t>
            </a:r>
            <a:r>
              <a:rPr dirty="0"/>
              <a:t> </a:t>
            </a:r>
            <a:r>
              <a:rPr dirty="0" err="1"/>
              <a:t>cultura</a:t>
            </a:r>
            <a:r>
              <a:rPr dirty="0"/>
              <a:t> </a:t>
            </a:r>
            <a:r>
              <a:rPr dirty="0" err="1"/>
              <a:t>dell'espressione</a:t>
            </a:r>
            <a:r>
              <a:rPr dirty="0"/>
              <a:t> </a:t>
            </a:r>
            <a:r>
              <a:rPr dirty="0" err="1"/>
              <a:t>aperta</a:t>
            </a:r>
            <a:r>
              <a:rPr dirty="0"/>
              <a:t>, </a:t>
            </a:r>
            <a:r>
              <a:rPr dirty="0" err="1"/>
              <a:t>consentendo</a:t>
            </a:r>
            <a:r>
              <a:rPr dirty="0"/>
              <a:t> </a:t>
            </a:r>
            <a:r>
              <a:rPr dirty="0" err="1"/>
              <a:t>l'emergere</a:t>
            </a:r>
            <a:r>
              <a:rPr dirty="0"/>
              <a:t> di </a:t>
            </a:r>
            <a:r>
              <a:rPr dirty="0" err="1"/>
              <a:t>idee</a:t>
            </a:r>
            <a:r>
              <a:rPr dirty="0"/>
              <a:t> diverse e innovative.</a:t>
            </a:r>
          </a:p>
        </p:txBody>
      </p:sp>
      <p:sp>
        <p:nvSpPr>
          <p:cNvPr id="245" name="Google Shape;245;p19"/>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rPr dirty="0"/>
              <a:t>La </a:t>
            </a:r>
            <a:r>
              <a:rPr dirty="0" err="1"/>
              <a:t>mappatura</a:t>
            </a:r>
            <a:r>
              <a:rPr dirty="0"/>
              <a:t> </a:t>
            </a:r>
            <a:r>
              <a:rPr dirty="0" err="1"/>
              <a:t>mentale</a:t>
            </a:r>
            <a:r>
              <a:rPr dirty="0"/>
              <a:t> è </a:t>
            </a:r>
            <a:r>
              <a:rPr dirty="0" err="1"/>
              <a:t>una</a:t>
            </a:r>
            <a:r>
              <a:rPr dirty="0"/>
              <a:t> </a:t>
            </a:r>
            <a:r>
              <a:rPr dirty="0" err="1"/>
              <a:t>tecnica</a:t>
            </a:r>
            <a:r>
              <a:rPr dirty="0"/>
              <a:t> </a:t>
            </a:r>
            <a:r>
              <a:rPr dirty="0" err="1"/>
              <a:t>visiva</a:t>
            </a:r>
            <a:r>
              <a:rPr dirty="0"/>
              <a:t> </a:t>
            </a:r>
            <a:r>
              <a:rPr dirty="0" err="1"/>
              <a:t>che</a:t>
            </a:r>
            <a:r>
              <a:rPr dirty="0"/>
              <a:t> </a:t>
            </a:r>
            <a:r>
              <a:rPr dirty="0" err="1"/>
              <a:t>consente</a:t>
            </a:r>
            <a:r>
              <a:rPr dirty="0"/>
              <a:t> </a:t>
            </a:r>
            <a:r>
              <a:rPr dirty="0" err="1"/>
              <a:t>ai</a:t>
            </a:r>
            <a:r>
              <a:rPr dirty="0"/>
              <a:t> </a:t>
            </a:r>
            <a:r>
              <a:rPr dirty="0" err="1"/>
              <a:t>partecipanti</a:t>
            </a:r>
            <a:r>
              <a:rPr dirty="0"/>
              <a:t> di </a:t>
            </a:r>
            <a:r>
              <a:rPr dirty="0" err="1"/>
              <a:t>organizzare</a:t>
            </a:r>
            <a:r>
              <a:rPr dirty="0"/>
              <a:t> </a:t>
            </a:r>
            <a:r>
              <a:rPr dirty="0" err="1"/>
              <a:t>ed</a:t>
            </a:r>
            <a:r>
              <a:rPr dirty="0"/>
              <a:t> </a:t>
            </a:r>
            <a:r>
              <a:rPr dirty="0" err="1"/>
              <a:t>esplorare</a:t>
            </a:r>
            <a:r>
              <a:rPr dirty="0"/>
              <a:t> </a:t>
            </a:r>
            <a:r>
              <a:rPr dirty="0" err="1"/>
              <a:t>i</a:t>
            </a:r>
            <a:r>
              <a:rPr dirty="0"/>
              <a:t> </a:t>
            </a:r>
            <a:r>
              <a:rPr dirty="0" err="1"/>
              <a:t>loro</a:t>
            </a:r>
            <a:r>
              <a:rPr dirty="0"/>
              <a:t> </a:t>
            </a:r>
            <a:r>
              <a:rPr dirty="0" err="1"/>
              <a:t>pensieri</a:t>
            </a:r>
            <a:r>
              <a:rPr dirty="0"/>
              <a:t> in un </a:t>
            </a:r>
            <a:r>
              <a:rPr dirty="0" err="1"/>
              <a:t>formato</a:t>
            </a:r>
            <a:r>
              <a:rPr dirty="0"/>
              <a:t> non </a:t>
            </a:r>
            <a:r>
              <a:rPr dirty="0" err="1"/>
              <a:t>lineare</a:t>
            </a:r>
            <a:r>
              <a:rPr dirty="0"/>
              <a:t>. I </a:t>
            </a:r>
            <a:r>
              <a:rPr dirty="0" err="1"/>
              <a:t>partecipanti</a:t>
            </a:r>
            <a:r>
              <a:rPr dirty="0"/>
              <a:t> </a:t>
            </a:r>
            <a:r>
              <a:rPr dirty="0" err="1"/>
              <a:t>capiranno</a:t>
            </a:r>
            <a:r>
              <a:rPr dirty="0"/>
              <a:t> come le </a:t>
            </a:r>
            <a:r>
              <a:rPr dirty="0" err="1"/>
              <a:t>mappe</a:t>
            </a:r>
            <a:r>
              <a:rPr dirty="0"/>
              <a:t> </a:t>
            </a:r>
            <a:r>
              <a:rPr dirty="0" err="1"/>
              <a:t>mentali</a:t>
            </a:r>
            <a:r>
              <a:rPr dirty="0"/>
              <a:t> </a:t>
            </a:r>
            <a:r>
              <a:rPr dirty="0" err="1"/>
              <a:t>fungono</a:t>
            </a:r>
            <a:r>
              <a:rPr dirty="0"/>
              <a:t> da </a:t>
            </a:r>
            <a:r>
              <a:rPr dirty="0" err="1"/>
              <a:t>strumenti</a:t>
            </a:r>
            <a:r>
              <a:rPr dirty="0"/>
              <a:t> </a:t>
            </a:r>
            <a:r>
              <a:rPr dirty="0" err="1"/>
              <a:t>dinamici</a:t>
            </a:r>
            <a:r>
              <a:rPr dirty="0"/>
              <a:t> per </a:t>
            </a:r>
            <a:r>
              <a:rPr dirty="0" err="1"/>
              <a:t>scoprire</a:t>
            </a:r>
            <a:r>
              <a:rPr dirty="0"/>
              <a:t> le </a:t>
            </a:r>
            <a:r>
              <a:rPr dirty="0" err="1"/>
              <a:t>relazioni</a:t>
            </a:r>
            <a:r>
              <a:rPr dirty="0"/>
              <a:t> </a:t>
            </a:r>
            <a:r>
              <a:rPr dirty="0" err="1"/>
              <a:t>tra</a:t>
            </a:r>
            <a:r>
              <a:rPr dirty="0"/>
              <a:t> </a:t>
            </a:r>
            <a:r>
              <a:rPr dirty="0" err="1"/>
              <a:t>concetti</a:t>
            </a:r>
            <a:r>
              <a:rPr dirty="0"/>
              <a:t>, </a:t>
            </a:r>
            <a:r>
              <a:rPr dirty="0" err="1"/>
              <a:t>rivelare</a:t>
            </a:r>
            <a:r>
              <a:rPr dirty="0"/>
              <a:t> </a:t>
            </a:r>
            <a:r>
              <a:rPr dirty="0" err="1"/>
              <a:t>connessioni</a:t>
            </a:r>
            <a:r>
              <a:rPr dirty="0"/>
              <a:t> </a:t>
            </a:r>
            <a:r>
              <a:rPr dirty="0" err="1"/>
              <a:t>nascoste</a:t>
            </a:r>
            <a:r>
              <a:rPr dirty="0"/>
              <a:t> e </a:t>
            </a:r>
            <a:r>
              <a:rPr dirty="0" err="1"/>
              <a:t>stimolare</a:t>
            </a:r>
            <a:r>
              <a:rPr dirty="0"/>
              <a:t> </a:t>
            </a:r>
            <a:r>
              <a:rPr dirty="0" err="1"/>
              <a:t>il</a:t>
            </a:r>
            <a:r>
              <a:rPr dirty="0"/>
              <a:t> </a:t>
            </a:r>
            <a:r>
              <a:rPr dirty="0" err="1"/>
              <a:t>pensiero</a:t>
            </a:r>
            <a:r>
              <a:rPr dirty="0"/>
              <a:t> </a:t>
            </a:r>
            <a:r>
              <a:rPr dirty="0" err="1"/>
              <a:t>creativo</a:t>
            </a:r>
            <a:r>
              <a:rPr dirty="0"/>
              <a:t>. </a:t>
            </a:r>
            <a:r>
              <a:rPr dirty="0" err="1"/>
              <a:t>Mappando</a:t>
            </a:r>
            <a:r>
              <a:rPr dirty="0"/>
              <a:t> </a:t>
            </a:r>
            <a:r>
              <a:rPr dirty="0" err="1"/>
              <a:t>visivamente</a:t>
            </a:r>
            <a:r>
              <a:rPr dirty="0"/>
              <a:t> le </a:t>
            </a:r>
            <a:r>
              <a:rPr dirty="0" err="1"/>
              <a:t>idee</a:t>
            </a:r>
            <a:r>
              <a:rPr dirty="0"/>
              <a:t>, </a:t>
            </a:r>
            <a:r>
              <a:rPr dirty="0" err="1"/>
              <a:t>i</a:t>
            </a:r>
            <a:r>
              <a:rPr dirty="0"/>
              <a:t> </a:t>
            </a:r>
            <a:r>
              <a:rPr lang="it-IT" dirty="0"/>
              <a:t>progettisti</a:t>
            </a:r>
            <a:r>
              <a:rPr dirty="0"/>
              <a:t> </a:t>
            </a:r>
            <a:r>
              <a:rPr dirty="0" err="1"/>
              <a:t>ottengono</a:t>
            </a:r>
            <a:r>
              <a:rPr dirty="0"/>
              <a:t> </a:t>
            </a:r>
            <a:r>
              <a:rPr dirty="0" err="1"/>
              <a:t>una</a:t>
            </a:r>
            <a:r>
              <a:rPr dirty="0"/>
              <a:t> </a:t>
            </a:r>
            <a:r>
              <a:rPr dirty="0" err="1"/>
              <a:t>visione</a:t>
            </a:r>
            <a:r>
              <a:rPr dirty="0"/>
              <a:t> </a:t>
            </a:r>
            <a:r>
              <a:rPr dirty="0" err="1"/>
              <a:t>olistica</a:t>
            </a:r>
            <a:r>
              <a:rPr dirty="0"/>
              <a:t> </a:t>
            </a:r>
            <a:r>
              <a:rPr dirty="0" err="1"/>
              <a:t>delle</a:t>
            </a:r>
            <a:r>
              <a:rPr dirty="0"/>
              <a:t> </a:t>
            </a:r>
            <a:r>
              <a:rPr dirty="0" err="1"/>
              <a:t>potenziali</a:t>
            </a:r>
            <a:r>
              <a:rPr dirty="0"/>
              <a:t> </a:t>
            </a:r>
            <a:r>
              <a:rPr dirty="0" err="1"/>
              <a:t>soluzioni</a:t>
            </a:r>
            <a:r>
              <a:rPr dirty="0"/>
              <a:t> e </a:t>
            </a:r>
            <a:r>
              <a:rPr dirty="0" err="1"/>
              <a:t>delle</a:t>
            </a:r>
            <a:r>
              <a:rPr dirty="0"/>
              <a:t> </a:t>
            </a:r>
            <a:r>
              <a:rPr dirty="0" err="1"/>
              <a:t>loro</a:t>
            </a:r>
            <a:r>
              <a:rPr dirty="0"/>
              <a:t> </a:t>
            </a:r>
            <a:r>
              <a:rPr dirty="0" err="1"/>
              <a:t>interconnessioni</a:t>
            </a:r>
            <a:r>
              <a:rPr dirty="0"/>
              <a:t>.</a:t>
            </a:r>
          </a:p>
        </p:txBody>
      </p:sp>
      <p:sp>
        <p:nvSpPr>
          <p:cNvPr id="246" name="Google Shape;246;p1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rPr dirty="0"/>
              <a:t>2. </a:t>
            </a:r>
            <a:r>
              <a:rPr dirty="0" err="1"/>
              <a:t>Ideazione</a:t>
            </a:r>
            <a:r>
              <a:rPr dirty="0"/>
              <a:t> e </a:t>
            </a:r>
            <a:r>
              <a:rPr dirty="0" err="1"/>
              <a:t>prototipazione</a:t>
            </a:r>
            <a:endParaRPr lang="it-IT" dirty="0"/>
          </a:p>
          <a:p>
            <a:pPr marL="0" lvl="0" indent="0" algn="l" rtl="0">
              <a:lnSpc>
                <a:spcPct val="90000"/>
              </a:lnSpc>
              <a:spcBef>
                <a:spcPts val="0"/>
              </a:spcBef>
              <a:spcAft>
                <a:spcPts val="0"/>
              </a:spcAft>
              <a:buClr>
                <a:srgbClr val="1B193E"/>
              </a:buClr>
              <a:buSzPts val="2400"/>
              <a:buNone/>
              <a:defRPr sz="2400"/>
            </a:pPr>
            <a:r>
              <a:rPr b="0" dirty="0"/>
              <a:t>2.1 </a:t>
            </a:r>
            <a:r>
              <a:rPr b="0" dirty="0" err="1"/>
              <a:t>Tecniche</a:t>
            </a:r>
            <a:r>
              <a:rPr b="0" dirty="0"/>
              <a:t> di </a:t>
            </a:r>
            <a:r>
              <a:rPr b="0" dirty="0" err="1"/>
              <a:t>ideazione</a:t>
            </a:r>
            <a:endParaRPr sz="24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dirty="0" err="1"/>
              <a:t>Indice</a:t>
            </a:r>
            <a:endParaRPr dirty="0"/>
          </a:p>
        </p:txBody>
      </p:sp>
      <p:sp>
        <p:nvSpPr>
          <p:cNvPr id="105" name="Google Shape;105;p2"/>
          <p:cNvSpPr/>
          <p:nvPr/>
        </p:nvSpPr>
        <p:spPr>
          <a:xfrm>
            <a:off x="542494" y="2151561"/>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2"/>
          <p:cNvSpPr/>
          <p:nvPr/>
        </p:nvSpPr>
        <p:spPr>
          <a:xfrm>
            <a:off x="542494" y="3303000"/>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2"/>
          <p:cNvSpPr/>
          <p:nvPr/>
        </p:nvSpPr>
        <p:spPr>
          <a:xfrm>
            <a:off x="542494" y="4454439"/>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2"/>
          <p:cNvSpPr txBox="1"/>
          <p:nvPr/>
        </p:nvSpPr>
        <p:spPr>
          <a:xfrm>
            <a:off x="1013011" y="4381304"/>
            <a:ext cx="7127689" cy="1105096"/>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sz="2400" b="1" dirty="0" err="1"/>
              <a:t>Unità</a:t>
            </a:r>
            <a:r>
              <a:rPr sz="2400" b="1" dirty="0"/>
              <a:t> 3. </a:t>
            </a:r>
            <a:r>
              <a:rPr lang="it-IT" sz="2000" dirty="0"/>
              <a:t>Implementazione</a:t>
            </a:r>
            <a:r>
              <a:rPr sz="2000" dirty="0"/>
              <a:t> e </a:t>
            </a:r>
            <a:r>
              <a:rPr sz="2000" dirty="0" err="1"/>
              <a:t>impatto</a:t>
            </a:r>
            <a:endParaRPr lang="it-IT" sz="2000" dirty="0"/>
          </a:p>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lang="it-IT" b="0" i="0" u="none" strike="noStrike" cap="none" dirty="0">
                <a:solidFill>
                  <a:srgbClr val="1B193E"/>
                </a:solidFill>
                <a:latin typeface="Calibri"/>
                <a:ea typeface="Calibri"/>
                <a:cs typeface="Calibri"/>
                <a:sym typeface="Calibri"/>
              </a:rPr>
              <a:t>Sezione 3.1. Progettazione per l’Implementazione</a:t>
            </a:r>
          </a:p>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lang="it-IT" dirty="0">
                <a:solidFill>
                  <a:srgbClr val="1B193E"/>
                </a:solidFill>
                <a:latin typeface="Calibri"/>
                <a:ea typeface="Calibri"/>
                <a:cs typeface="Calibri"/>
                <a:sym typeface="Calibri"/>
              </a:rPr>
              <a:t>Sezione 3.2. Design </a:t>
            </a:r>
            <a:r>
              <a:rPr lang="it-IT" dirty="0" err="1">
                <a:solidFill>
                  <a:srgbClr val="1B193E"/>
                </a:solidFill>
                <a:latin typeface="Calibri"/>
                <a:ea typeface="Calibri"/>
                <a:cs typeface="Calibri"/>
                <a:sym typeface="Calibri"/>
              </a:rPr>
              <a:t>Thinking</a:t>
            </a:r>
            <a:r>
              <a:rPr lang="it-IT" dirty="0">
                <a:solidFill>
                  <a:srgbClr val="1B193E"/>
                </a:solidFill>
                <a:latin typeface="Calibri"/>
                <a:ea typeface="Calibri"/>
                <a:cs typeface="Calibri"/>
                <a:sym typeface="Calibri"/>
              </a:rPr>
              <a:t> e Innovazione Aziendale</a:t>
            </a:r>
          </a:p>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lang="it-IT" b="0" i="0" u="none" strike="noStrike" cap="none" dirty="0">
                <a:solidFill>
                  <a:srgbClr val="1B193E"/>
                </a:solidFill>
                <a:latin typeface="Calibri"/>
                <a:ea typeface="Calibri"/>
                <a:cs typeface="Calibri"/>
                <a:sym typeface="Calibri"/>
              </a:rPr>
              <a:t>Sezione 3.3. Misurazione e Valutazione dell’Impatto di Progettazione</a:t>
            </a:r>
            <a:endParaRPr b="0" i="0" u="none" strike="noStrike" cap="none" dirty="0">
              <a:solidFill>
                <a:srgbClr val="1B193E"/>
              </a:solidFill>
              <a:latin typeface="Calibri"/>
              <a:ea typeface="Calibri"/>
              <a:cs typeface="Calibri"/>
              <a:sym typeface="Calibri"/>
            </a:endParaRPr>
          </a:p>
        </p:txBody>
      </p:sp>
      <p:pic>
        <p:nvPicPr>
          <p:cNvPr id="109" name="Google Shape;109;p2" descr="Imagen que contiene lego, juguete, hombre  Descripción generada automáticamente"/>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7321363" y="1919453"/>
            <a:ext cx="4328143" cy="3019094"/>
          </a:xfrm>
          <a:prstGeom prst="rect">
            <a:avLst/>
          </a:prstGeom>
          <a:noFill/>
          <a:ln>
            <a:noFill/>
          </a:ln>
        </p:spPr>
      </p:pic>
      <p:sp>
        <p:nvSpPr>
          <p:cNvPr id="110" name="Google Shape;110;p2"/>
          <p:cNvSpPr txBox="1"/>
          <p:nvPr/>
        </p:nvSpPr>
        <p:spPr>
          <a:xfrm>
            <a:off x="1013012" y="3227524"/>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sz="2400" b="1" dirty="0" err="1"/>
              <a:t>Unità</a:t>
            </a:r>
            <a:r>
              <a:rPr sz="2400" b="1" dirty="0"/>
              <a:t> 2. </a:t>
            </a:r>
            <a:r>
              <a:rPr sz="2000" dirty="0" err="1"/>
              <a:t>Ideazione</a:t>
            </a:r>
            <a:r>
              <a:rPr sz="2000" dirty="0"/>
              <a:t> e </a:t>
            </a:r>
            <a:r>
              <a:rPr sz="2000" dirty="0" err="1"/>
              <a:t>prototipazione</a:t>
            </a:r>
            <a:endParaRPr lang="it-IT" sz="2000" dirty="0"/>
          </a:p>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lang="it-IT" b="0" i="0" u="none" strike="noStrike" cap="none" dirty="0">
                <a:solidFill>
                  <a:srgbClr val="1B193E"/>
                </a:solidFill>
                <a:latin typeface="Calibri"/>
                <a:ea typeface="Calibri"/>
                <a:cs typeface="Calibri"/>
                <a:sym typeface="Calibri"/>
              </a:rPr>
              <a:t>Sezione 2.1. Tecniche di Ideazione</a:t>
            </a:r>
          </a:p>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lang="it-IT" dirty="0">
                <a:solidFill>
                  <a:srgbClr val="1B193E"/>
                </a:solidFill>
                <a:latin typeface="Calibri"/>
                <a:ea typeface="Calibri"/>
                <a:cs typeface="Calibri"/>
                <a:sym typeface="Calibri"/>
              </a:rPr>
              <a:t>Sezione 2.2. Sviluppo del Concetto</a:t>
            </a:r>
          </a:p>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lang="it-IT" b="0" i="0" u="none" strike="noStrike" cap="none" dirty="0">
                <a:solidFill>
                  <a:srgbClr val="1B193E"/>
                </a:solidFill>
                <a:latin typeface="Calibri"/>
                <a:ea typeface="Calibri"/>
                <a:cs typeface="Calibri"/>
                <a:sym typeface="Calibri"/>
              </a:rPr>
              <a:t>Sezione 2.3. Prototipazione e Test</a:t>
            </a:r>
            <a:endParaRPr b="0" i="0" u="none" strike="noStrike" cap="none" dirty="0">
              <a:solidFill>
                <a:srgbClr val="1B193E"/>
              </a:solidFill>
              <a:latin typeface="Calibri"/>
              <a:ea typeface="Calibri"/>
              <a:cs typeface="Calibri"/>
              <a:sym typeface="Calibri"/>
            </a:endParaRPr>
          </a:p>
        </p:txBody>
      </p:sp>
      <p:sp>
        <p:nvSpPr>
          <p:cNvPr id="111" name="Google Shape;111;p2"/>
          <p:cNvSpPr txBox="1"/>
          <p:nvPr/>
        </p:nvSpPr>
        <p:spPr>
          <a:xfrm>
            <a:off x="1013012" y="2073743"/>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sz="2400" b="1" dirty="0" err="1"/>
              <a:t>Unità</a:t>
            </a:r>
            <a:r>
              <a:rPr sz="2400" b="1" dirty="0"/>
              <a:t> 1. </a:t>
            </a:r>
            <a:r>
              <a:rPr sz="2000" dirty="0" err="1"/>
              <a:t>Introduzione</a:t>
            </a:r>
            <a:r>
              <a:rPr sz="2000" dirty="0"/>
              <a:t> al Design Thinking</a:t>
            </a:r>
            <a:endParaRPr lang="it-IT" sz="2000" dirty="0"/>
          </a:p>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lang="it-IT" b="0" i="0" u="none" strike="noStrike" cap="none" dirty="0">
                <a:solidFill>
                  <a:srgbClr val="1B193E"/>
                </a:solidFill>
                <a:latin typeface="Calibri"/>
                <a:ea typeface="Calibri"/>
                <a:cs typeface="Calibri"/>
                <a:sym typeface="Calibri"/>
              </a:rPr>
              <a:t>Sezione 1.1. Cos’è il Design </a:t>
            </a:r>
            <a:r>
              <a:rPr lang="it-IT" b="0" i="0" u="none" strike="noStrike" cap="none" dirty="0" err="1">
                <a:solidFill>
                  <a:srgbClr val="1B193E"/>
                </a:solidFill>
                <a:latin typeface="Calibri"/>
                <a:ea typeface="Calibri"/>
                <a:cs typeface="Calibri"/>
                <a:sym typeface="Calibri"/>
              </a:rPr>
              <a:t>Thinking</a:t>
            </a:r>
            <a:r>
              <a:rPr lang="it-IT" b="0" i="0" u="none" strike="noStrike" cap="none" dirty="0">
                <a:solidFill>
                  <a:srgbClr val="1B193E"/>
                </a:solidFill>
                <a:latin typeface="Calibri"/>
                <a:ea typeface="Calibri"/>
                <a:cs typeface="Calibri"/>
                <a:sym typeface="Calibri"/>
              </a:rPr>
              <a:t>?</a:t>
            </a:r>
          </a:p>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lang="it-IT" dirty="0">
                <a:solidFill>
                  <a:srgbClr val="1B193E"/>
                </a:solidFill>
                <a:latin typeface="Calibri"/>
                <a:ea typeface="Calibri"/>
                <a:cs typeface="Calibri"/>
                <a:sym typeface="Calibri"/>
              </a:rPr>
              <a:t>Sezione 1.2. Il processo del Design </a:t>
            </a:r>
            <a:r>
              <a:rPr lang="it-IT" dirty="0" err="1">
                <a:solidFill>
                  <a:srgbClr val="1B193E"/>
                </a:solidFill>
                <a:latin typeface="Calibri"/>
                <a:ea typeface="Calibri"/>
                <a:cs typeface="Calibri"/>
                <a:sym typeface="Calibri"/>
              </a:rPr>
              <a:t>Thinking</a:t>
            </a:r>
            <a:endParaRPr lang="it-IT" dirty="0">
              <a:solidFill>
                <a:srgbClr val="1B193E"/>
              </a:solidFill>
              <a:latin typeface="Calibri"/>
              <a:ea typeface="Calibri"/>
              <a:cs typeface="Calibri"/>
              <a:sym typeface="Calibri"/>
            </a:endParaRPr>
          </a:p>
          <a:p>
            <a:pPr marL="0" marR="0" lvl="0" indent="0" algn="l" rtl="0">
              <a:lnSpc>
                <a:spcPct val="90000"/>
              </a:lnSpc>
              <a:spcBef>
                <a:spcPts val="0"/>
              </a:spcBef>
              <a:spcAft>
                <a:spcPts val="0"/>
              </a:spcAft>
              <a:buClr>
                <a:srgbClr val="1B193E"/>
              </a:buClr>
              <a:buSzPts val="2400"/>
              <a:buFont typeface="Arial"/>
              <a:buNone/>
              <a:defRPr>
                <a:solidFill>
                  <a:srgbClr val="1B193E"/>
                </a:solidFill>
                <a:latin typeface="Calibri"/>
                <a:ea typeface="Calibri"/>
                <a:cs typeface="Calibri"/>
                <a:sym typeface="Calibri"/>
              </a:defRPr>
            </a:pPr>
            <a:r>
              <a:rPr lang="it-IT" b="0" i="0" u="none" strike="noStrike" cap="none" dirty="0">
                <a:solidFill>
                  <a:srgbClr val="1B193E"/>
                </a:solidFill>
                <a:latin typeface="Calibri"/>
                <a:ea typeface="Calibri"/>
                <a:cs typeface="Calibri"/>
                <a:sym typeface="Calibri"/>
              </a:rPr>
              <a:t>Sezione 1.3. Definizione delle sfide e Individuazione delle opportunità</a:t>
            </a:r>
            <a:endParaRPr b="0" i="0" u="none" strike="noStrike" cap="none" dirty="0">
              <a:solidFill>
                <a:srgbClr val="1B193E"/>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0"/>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dirty="0" err="1"/>
              <a:t>Metodo</a:t>
            </a:r>
            <a:r>
              <a:rPr dirty="0"/>
              <a:t> </a:t>
            </a:r>
            <a:r>
              <a:rPr lang="it-IT" dirty="0"/>
              <a:t>SCAMPER</a:t>
            </a:r>
            <a:r>
              <a:rPr dirty="0"/>
              <a:t>:</a:t>
            </a:r>
          </a:p>
        </p:txBody>
      </p:sp>
      <p:sp>
        <p:nvSpPr>
          <p:cNvPr id="252" name="Google Shape;252;p20"/>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it-IT" dirty="0"/>
              <a:t>Quadro della storia</a:t>
            </a:r>
            <a:r>
              <a:rPr dirty="0"/>
              <a:t>:</a:t>
            </a:r>
          </a:p>
        </p:txBody>
      </p:sp>
      <p:sp>
        <p:nvSpPr>
          <p:cNvPr id="253" name="Google Shape;253;p20"/>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dirty="0"/>
              <a:t>Il </a:t>
            </a:r>
            <a:r>
              <a:rPr dirty="0" err="1"/>
              <a:t>metodo</a:t>
            </a:r>
            <a:r>
              <a:rPr dirty="0"/>
              <a:t> SCAMPER introduce un </a:t>
            </a:r>
            <a:r>
              <a:rPr dirty="0" err="1"/>
              <a:t>approccio</a:t>
            </a:r>
            <a:r>
              <a:rPr dirty="0"/>
              <a:t> </a:t>
            </a:r>
            <a:r>
              <a:rPr dirty="0" err="1"/>
              <a:t>strutturato</a:t>
            </a:r>
            <a:r>
              <a:rPr dirty="0"/>
              <a:t> </a:t>
            </a:r>
            <a:r>
              <a:rPr dirty="0" err="1"/>
              <a:t>alla</a:t>
            </a:r>
            <a:r>
              <a:rPr dirty="0"/>
              <a:t> </a:t>
            </a:r>
            <a:r>
              <a:rPr dirty="0" err="1"/>
              <a:t>risoluzione</a:t>
            </a:r>
            <a:r>
              <a:rPr lang="it-IT" dirty="0"/>
              <a:t> creativa</a:t>
            </a:r>
            <a:r>
              <a:rPr dirty="0"/>
              <a:t> </a:t>
            </a:r>
            <a:r>
              <a:rPr dirty="0" err="1"/>
              <a:t>dei</a:t>
            </a:r>
            <a:r>
              <a:rPr dirty="0"/>
              <a:t> </a:t>
            </a:r>
            <a:r>
              <a:rPr dirty="0" err="1"/>
              <a:t>problemi</a:t>
            </a:r>
            <a:r>
              <a:rPr dirty="0"/>
              <a:t>. I </a:t>
            </a:r>
            <a:r>
              <a:rPr dirty="0" err="1"/>
              <a:t>partecipanti</a:t>
            </a:r>
            <a:r>
              <a:rPr dirty="0"/>
              <a:t> </a:t>
            </a:r>
            <a:r>
              <a:rPr dirty="0" err="1"/>
              <a:t>approfondiranno</a:t>
            </a:r>
            <a:r>
              <a:rPr dirty="0"/>
              <a:t> </a:t>
            </a:r>
            <a:r>
              <a:rPr dirty="0" err="1"/>
              <a:t>ogni</a:t>
            </a:r>
            <a:r>
              <a:rPr dirty="0"/>
              <a:t> </a:t>
            </a:r>
            <a:r>
              <a:rPr dirty="0" err="1"/>
              <a:t>elemento</a:t>
            </a:r>
            <a:r>
              <a:rPr dirty="0"/>
              <a:t> </a:t>
            </a:r>
            <a:r>
              <a:rPr dirty="0" err="1"/>
              <a:t>dell'acronimo</a:t>
            </a:r>
            <a:r>
              <a:rPr dirty="0"/>
              <a:t> </a:t>
            </a:r>
            <a:r>
              <a:rPr lang="it-IT" dirty="0"/>
              <a:t>-</a:t>
            </a:r>
            <a:r>
              <a:rPr dirty="0"/>
              <a:t> S</a:t>
            </a:r>
            <a:r>
              <a:rPr lang="it-IT" dirty="0" err="1"/>
              <a:t>ostituisci</a:t>
            </a:r>
            <a:r>
              <a:rPr dirty="0"/>
              <a:t>, </a:t>
            </a:r>
            <a:r>
              <a:rPr dirty="0" err="1"/>
              <a:t>Combin</a:t>
            </a:r>
            <a:r>
              <a:rPr lang="it-IT" dirty="0"/>
              <a:t>a</a:t>
            </a:r>
            <a:r>
              <a:rPr dirty="0"/>
              <a:t>, Ada</a:t>
            </a:r>
            <a:r>
              <a:rPr lang="it-IT" dirty="0" err="1"/>
              <a:t>tta</a:t>
            </a:r>
            <a:r>
              <a:rPr dirty="0"/>
              <a:t>, </a:t>
            </a:r>
            <a:r>
              <a:rPr dirty="0" err="1"/>
              <a:t>Modifica</a:t>
            </a:r>
            <a:r>
              <a:rPr dirty="0"/>
              <a:t>, </a:t>
            </a:r>
            <a:r>
              <a:rPr lang="it-IT" dirty="0"/>
              <a:t>Riutilizza</a:t>
            </a:r>
            <a:r>
              <a:rPr dirty="0"/>
              <a:t>, </a:t>
            </a:r>
            <a:r>
              <a:rPr dirty="0" err="1"/>
              <a:t>Elimina</a:t>
            </a:r>
            <a:r>
              <a:rPr dirty="0"/>
              <a:t> e </a:t>
            </a:r>
            <a:r>
              <a:rPr lang="it-IT" dirty="0"/>
              <a:t>Inverti</a:t>
            </a:r>
            <a:r>
              <a:rPr dirty="0"/>
              <a:t> </a:t>
            </a:r>
            <a:r>
              <a:rPr lang="it-IT" dirty="0"/>
              <a:t>-</a:t>
            </a:r>
            <a:r>
              <a:rPr dirty="0"/>
              <a:t> e </a:t>
            </a:r>
            <a:r>
              <a:rPr dirty="0" err="1"/>
              <a:t>impareranno</a:t>
            </a:r>
            <a:r>
              <a:rPr dirty="0"/>
              <a:t> come </a:t>
            </a:r>
            <a:r>
              <a:rPr dirty="0" err="1"/>
              <a:t>applicarli</a:t>
            </a:r>
            <a:r>
              <a:rPr dirty="0"/>
              <a:t> per </a:t>
            </a:r>
            <a:r>
              <a:rPr dirty="0" err="1"/>
              <a:t>generare</a:t>
            </a:r>
            <a:r>
              <a:rPr dirty="0"/>
              <a:t> </a:t>
            </a:r>
            <a:r>
              <a:rPr dirty="0" err="1"/>
              <a:t>idee</a:t>
            </a:r>
            <a:r>
              <a:rPr dirty="0"/>
              <a:t> innovative. Questo </a:t>
            </a:r>
            <a:r>
              <a:rPr dirty="0" err="1"/>
              <a:t>metodo</a:t>
            </a:r>
            <a:r>
              <a:rPr dirty="0"/>
              <a:t> </a:t>
            </a:r>
            <a:r>
              <a:rPr dirty="0" err="1"/>
              <a:t>stimola</a:t>
            </a:r>
            <a:r>
              <a:rPr dirty="0"/>
              <a:t> la </a:t>
            </a:r>
            <a:r>
              <a:rPr dirty="0" err="1"/>
              <a:t>creatività</a:t>
            </a:r>
            <a:r>
              <a:rPr dirty="0"/>
              <a:t> </a:t>
            </a:r>
            <a:r>
              <a:rPr dirty="0" err="1"/>
              <a:t>incoraggiando</a:t>
            </a:r>
            <a:r>
              <a:rPr dirty="0"/>
              <a:t> </a:t>
            </a:r>
            <a:r>
              <a:rPr dirty="0" err="1"/>
              <a:t>i</a:t>
            </a:r>
            <a:r>
              <a:rPr dirty="0"/>
              <a:t> </a:t>
            </a:r>
            <a:r>
              <a:rPr dirty="0" err="1"/>
              <a:t>partecipanti</a:t>
            </a:r>
            <a:r>
              <a:rPr dirty="0"/>
              <a:t> ad </a:t>
            </a:r>
            <a:r>
              <a:rPr dirty="0" err="1"/>
              <a:t>affrontare</a:t>
            </a:r>
            <a:r>
              <a:rPr dirty="0"/>
              <a:t> le </a:t>
            </a:r>
            <a:r>
              <a:rPr dirty="0" err="1"/>
              <a:t>sfide</a:t>
            </a:r>
            <a:r>
              <a:rPr dirty="0"/>
              <a:t> da </a:t>
            </a:r>
            <a:r>
              <a:rPr dirty="0" err="1"/>
              <a:t>varie</a:t>
            </a:r>
            <a:r>
              <a:rPr dirty="0"/>
              <a:t> </a:t>
            </a:r>
            <a:r>
              <a:rPr dirty="0" err="1"/>
              <a:t>prospettive</a:t>
            </a:r>
            <a:r>
              <a:rPr dirty="0"/>
              <a:t>, </a:t>
            </a:r>
            <a:r>
              <a:rPr dirty="0" err="1"/>
              <a:t>aprendo</a:t>
            </a:r>
            <a:r>
              <a:rPr dirty="0"/>
              <a:t> le </a:t>
            </a:r>
            <a:r>
              <a:rPr dirty="0" err="1"/>
              <a:t>porte</a:t>
            </a:r>
            <a:r>
              <a:rPr dirty="0"/>
              <a:t> a </a:t>
            </a:r>
            <a:r>
              <a:rPr dirty="0" err="1"/>
              <a:t>soluzioni</a:t>
            </a:r>
            <a:r>
              <a:rPr dirty="0"/>
              <a:t> non </a:t>
            </a:r>
            <a:r>
              <a:rPr dirty="0" err="1"/>
              <a:t>convenzionali</a:t>
            </a:r>
            <a:r>
              <a:rPr dirty="0"/>
              <a:t> e </a:t>
            </a:r>
            <a:r>
              <a:rPr lang="it-IT" dirty="0"/>
              <a:t>creative</a:t>
            </a:r>
            <a:r>
              <a:rPr dirty="0"/>
              <a:t>.</a:t>
            </a:r>
          </a:p>
        </p:txBody>
      </p:sp>
      <p:sp>
        <p:nvSpPr>
          <p:cNvPr id="254" name="Google Shape;254;p20"/>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rPr lang="it-IT" dirty="0"/>
              <a:t>Le sequenze di immagini</a:t>
            </a:r>
            <a:r>
              <a:rPr dirty="0"/>
              <a:t> </a:t>
            </a:r>
            <a:r>
              <a:rPr dirty="0" err="1"/>
              <a:t>offrono</a:t>
            </a:r>
            <a:r>
              <a:rPr dirty="0"/>
              <a:t> un </a:t>
            </a:r>
            <a:r>
              <a:rPr dirty="0" err="1"/>
              <a:t>approccio</a:t>
            </a:r>
            <a:r>
              <a:rPr dirty="0"/>
              <a:t> </a:t>
            </a:r>
            <a:r>
              <a:rPr dirty="0" err="1"/>
              <a:t>narrativo</a:t>
            </a:r>
            <a:r>
              <a:rPr dirty="0"/>
              <a:t> </a:t>
            </a:r>
            <a:r>
              <a:rPr dirty="0" err="1"/>
              <a:t>alla</a:t>
            </a:r>
            <a:r>
              <a:rPr dirty="0"/>
              <a:t> </a:t>
            </a:r>
            <a:r>
              <a:rPr dirty="0" err="1"/>
              <a:t>visualizzazione</a:t>
            </a:r>
            <a:r>
              <a:rPr dirty="0"/>
              <a:t> di </a:t>
            </a:r>
            <a:r>
              <a:rPr dirty="0" err="1"/>
              <a:t>idee</a:t>
            </a:r>
            <a:r>
              <a:rPr dirty="0"/>
              <a:t> e </a:t>
            </a:r>
            <a:r>
              <a:rPr dirty="0" err="1"/>
              <a:t>concetti</a:t>
            </a:r>
            <a:r>
              <a:rPr dirty="0"/>
              <a:t>. I </a:t>
            </a:r>
            <a:r>
              <a:rPr dirty="0" err="1"/>
              <a:t>partecipanti</a:t>
            </a:r>
            <a:r>
              <a:rPr dirty="0"/>
              <a:t> </a:t>
            </a:r>
            <a:r>
              <a:rPr dirty="0" err="1"/>
              <a:t>esploreranno</a:t>
            </a:r>
            <a:r>
              <a:rPr dirty="0"/>
              <a:t> come </a:t>
            </a:r>
            <a:r>
              <a:rPr dirty="0" err="1"/>
              <a:t>questa</a:t>
            </a:r>
            <a:r>
              <a:rPr dirty="0"/>
              <a:t> </a:t>
            </a:r>
            <a:r>
              <a:rPr dirty="0" err="1"/>
              <a:t>tecnica</a:t>
            </a:r>
            <a:r>
              <a:rPr dirty="0"/>
              <a:t> </a:t>
            </a:r>
            <a:r>
              <a:rPr dirty="0" err="1"/>
              <a:t>aiuta</a:t>
            </a:r>
            <a:r>
              <a:rPr dirty="0"/>
              <a:t> a </a:t>
            </a:r>
            <a:r>
              <a:rPr dirty="0" err="1"/>
              <a:t>comprendere</a:t>
            </a:r>
            <a:r>
              <a:rPr dirty="0"/>
              <a:t> le </a:t>
            </a:r>
            <a:r>
              <a:rPr dirty="0" err="1"/>
              <a:t>esperienze</a:t>
            </a:r>
            <a:r>
              <a:rPr dirty="0"/>
              <a:t> </a:t>
            </a:r>
            <a:r>
              <a:rPr dirty="0" err="1"/>
              <a:t>degli</a:t>
            </a:r>
            <a:r>
              <a:rPr dirty="0"/>
              <a:t> </a:t>
            </a:r>
            <a:r>
              <a:rPr dirty="0" err="1"/>
              <a:t>utenti</a:t>
            </a:r>
            <a:r>
              <a:rPr dirty="0"/>
              <a:t> e </a:t>
            </a:r>
            <a:r>
              <a:rPr dirty="0" err="1"/>
              <a:t>gli</a:t>
            </a:r>
            <a:r>
              <a:rPr dirty="0"/>
              <a:t> </a:t>
            </a:r>
            <a:r>
              <a:rPr dirty="0" err="1"/>
              <a:t>scenari</a:t>
            </a:r>
            <a:r>
              <a:rPr dirty="0"/>
              <a:t> </a:t>
            </a:r>
            <a:r>
              <a:rPr dirty="0" err="1"/>
              <a:t>creando</a:t>
            </a:r>
            <a:r>
              <a:rPr dirty="0"/>
              <a:t> </a:t>
            </a:r>
            <a:r>
              <a:rPr dirty="0" err="1"/>
              <a:t>una</a:t>
            </a:r>
            <a:r>
              <a:rPr dirty="0"/>
              <a:t> </a:t>
            </a:r>
            <a:r>
              <a:rPr dirty="0" err="1"/>
              <a:t>trama</a:t>
            </a:r>
            <a:r>
              <a:rPr dirty="0"/>
              <a:t> </a:t>
            </a:r>
            <a:r>
              <a:rPr dirty="0" err="1"/>
              <a:t>visiva</a:t>
            </a:r>
            <a:r>
              <a:rPr dirty="0"/>
              <a:t>. </a:t>
            </a:r>
            <a:r>
              <a:rPr dirty="0" err="1"/>
              <a:t>Traducendo</a:t>
            </a:r>
            <a:r>
              <a:rPr dirty="0"/>
              <a:t> le </a:t>
            </a:r>
            <a:r>
              <a:rPr dirty="0" err="1"/>
              <a:t>idee</a:t>
            </a:r>
            <a:r>
              <a:rPr dirty="0"/>
              <a:t> in un </a:t>
            </a:r>
            <a:r>
              <a:rPr dirty="0" err="1"/>
              <a:t>formato</a:t>
            </a:r>
            <a:r>
              <a:rPr dirty="0"/>
              <a:t> </a:t>
            </a:r>
            <a:r>
              <a:rPr dirty="0" err="1"/>
              <a:t>narrativo</a:t>
            </a:r>
            <a:r>
              <a:rPr dirty="0"/>
              <a:t>, </a:t>
            </a:r>
            <a:r>
              <a:rPr lang="it-IT" dirty="0"/>
              <a:t>i progettisti</a:t>
            </a:r>
            <a:r>
              <a:rPr dirty="0"/>
              <a:t> p</a:t>
            </a:r>
            <a:r>
              <a:rPr lang="it-IT" dirty="0" err="1"/>
              <a:t>ossono</a:t>
            </a:r>
            <a:r>
              <a:rPr dirty="0"/>
              <a:t> </a:t>
            </a:r>
            <a:r>
              <a:rPr dirty="0" err="1"/>
              <a:t>identificare</a:t>
            </a:r>
            <a:r>
              <a:rPr dirty="0"/>
              <a:t> </a:t>
            </a:r>
            <a:r>
              <a:rPr dirty="0" err="1"/>
              <a:t>potenziali</a:t>
            </a:r>
            <a:r>
              <a:rPr dirty="0"/>
              <a:t> </a:t>
            </a:r>
            <a:r>
              <a:rPr dirty="0" err="1"/>
              <a:t>sfide</a:t>
            </a:r>
            <a:r>
              <a:rPr dirty="0"/>
              <a:t> e </a:t>
            </a:r>
            <a:r>
              <a:rPr dirty="0" err="1"/>
              <a:t>opportunità</a:t>
            </a:r>
            <a:r>
              <a:rPr dirty="0"/>
              <a:t>, </a:t>
            </a:r>
            <a:r>
              <a:rPr dirty="0" err="1"/>
              <a:t>portando</a:t>
            </a:r>
            <a:r>
              <a:rPr dirty="0"/>
              <a:t> a </a:t>
            </a:r>
            <a:r>
              <a:rPr dirty="0" err="1"/>
              <a:t>soluzioni</a:t>
            </a:r>
            <a:r>
              <a:rPr dirty="0"/>
              <a:t> </a:t>
            </a:r>
            <a:r>
              <a:rPr dirty="0" err="1"/>
              <a:t>più</a:t>
            </a:r>
            <a:r>
              <a:rPr dirty="0"/>
              <a:t> </a:t>
            </a:r>
            <a:r>
              <a:rPr dirty="0" err="1"/>
              <a:t>empatiche</a:t>
            </a:r>
            <a:r>
              <a:rPr dirty="0"/>
              <a:t> e </a:t>
            </a:r>
            <a:r>
              <a:rPr dirty="0" err="1"/>
              <a:t>centrate</a:t>
            </a:r>
            <a:r>
              <a:rPr dirty="0"/>
              <a:t> </a:t>
            </a:r>
            <a:r>
              <a:rPr dirty="0" err="1"/>
              <a:t>sull'utente</a:t>
            </a:r>
            <a:r>
              <a:rPr dirty="0"/>
              <a:t>.</a:t>
            </a:r>
          </a:p>
        </p:txBody>
      </p:sp>
      <p:sp>
        <p:nvSpPr>
          <p:cNvPr id="255" name="Google Shape;255;p20"/>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rPr dirty="0"/>
              <a:t>2. </a:t>
            </a:r>
            <a:r>
              <a:rPr dirty="0" err="1"/>
              <a:t>Ideazione</a:t>
            </a:r>
            <a:r>
              <a:rPr dirty="0"/>
              <a:t> e </a:t>
            </a:r>
            <a:r>
              <a:rPr dirty="0" err="1"/>
              <a:t>prototipazione</a:t>
            </a:r>
            <a:endParaRPr lang="it-IT" dirty="0"/>
          </a:p>
          <a:p>
            <a:pPr marL="0" lvl="0" indent="0" algn="l" rtl="0">
              <a:lnSpc>
                <a:spcPct val="90000"/>
              </a:lnSpc>
              <a:spcBef>
                <a:spcPts val="0"/>
              </a:spcBef>
              <a:spcAft>
                <a:spcPts val="0"/>
              </a:spcAft>
              <a:buClr>
                <a:srgbClr val="1B193E"/>
              </a:buClr>
              <a:buSzPts val="2400"/>
              <a:buNone/>
              <a:defRPr sz="2400"/>
            </a:pPr>
            <a:r>
              <a:rPr b="0" dirty="0"/>
              <a:t>2.1 </a:t>
            </a:r>
            <a:r>
              <a:rPr b="0" dirty="0" err="1"/>
              <a:t>Tecniche</a:t>
            </a:r>
            <a:r>
              <a:rPr b="0" dirty="0"/>
              <a:t> di </a:t>
            </a:r>
            <a:r>
              <a:rPr b="0" dirty="0" err="1"/>
              <a:t>ideazione</a:t>
            </a:r>
            <a:endParaRPr sz="24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21"/>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t>Ideazione collaborativa:</a:t>
            </a:r>
          </a:p>
        </p:txBody>
      </p:sp>
      <p:sp>
        <p:nvSpPr>
          <p:cNvPr id="261" name="Google Shape;261;p21"/>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t>Vincoli creativi:</a:t>
            </a:r>
          </a:p>
        </p:txBody>
      </p:sp>
      <p:sp>
        <p:nvSpPr>
          <p:cNvPr id="262" name="Google Shape;262;p21"/>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t>Evidenziando i benefici dell'ideazione collaborativa, i partecipanti imparano come riunire diverse prospettive e competenze migliora la creatività. I team interfunzionali sono enfatizzati come un mezzo per arricchire le sessioni di ideazione, garantendo un ampio spettro di idee che attingono da varie discipline e punti di vista. Questo approccio collaborativo migliora il potenziale di soluzioni innovative e multidimensionali.</a:t>
            </a:r>
          </a:p>
        </p:txBody>
      </p:sp>
      <p:sp>
        <p:nvSpPr>
          <p:cNvPr id="263" name="Google Shape;263;p21"/>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dirty="0"/>
              <a:t>Il </a:t>
            </a:r>
            <a:r>
              <a:rPr dirty="0" err="1"/>
              <a:t>concetto</a:t>
            </a:r>
            <a:r>
              <a:rPr dirty="0"/>
              <a:t> di </a:t>
            </a:r>
            <a:r>
              <a:rPr dirty="0" err="1"/>
              <a:t>applicare</a:t>
            </a:r>
            <a:r>
              <a:rPr dirty="0"/>
              <a:t> </a:t>
            </a:r>
            <a:r>
              <a:rPr dirty="0" err="1"/>
              <a:t>vincoli</a:t>
            </a:r>
            <a:r>
              <a:rPr dirty="0"/>
              <a:t> </a:t>
            </a:r>
            <a:r>
              <a:rPr dirty="0" err="1"/>
              <a:t>creativi</a:t>
            </a:r>
            <a:r>
              <a:rPr dirty="0"/>
              <a:t> è </a:t>
            </a:r>
            <a:r>
              <a:rPr dirty="0" err="1"/>
              <a:t>esplorato</a:t>
            </a:r>
            <a:r>
              <a:rPr dirty="0"/>
              <a:t> come un </a:t>
            </a:r>
            <a:r>
              <a:rPr dirty="0" err="1"/>
              <a:t>metodo</a:t>
            </a:r>
            <a:r>
              <a:rPr dirty="0"/>
              <a:t> per </a:t>
            </a:r>
            <a:r>
              <a:rPr dirty="0" err="1"/>
              <a:t>stimolare</a:t>
            </a:r>
            <a:r>
              <a:rPr dirty="0"/>
              <a:t> </a:t>
            </a:r>
            <a:r>
              <a:rPr dirty="0" err="1"/>
              <a:t>il</a:t>
            </a:r>
            <a:r>
              <a:rPr dirty="0"/>
              <a:t> </a:t>
            </a:r>
            <a:r>
              <a:rPr dirty="0" err="1"/>
              <a:t>pensiero</a:t>
            </a:r>
            <a:r>
              <a:rPr dirty="0"/>
              <a:t> </a:t>
            </a:r>
            <a:r>
              <a:rPr dirty="0" err="1"/>
              <a:t>innovativo</a:t>
            </a:r>
            <a:r>
              <a:rPr dirty="0"/>
              <a:t>. I </a:t>
            </a:r>
            <a:r>
              <a:rPr dirty="0" err="1"/>
              <a:t>partecipanti</a:t>
            </a:r>
            <a:r>
              <a:rPr dirty="0"/>
              <a:t> </a:t>
            </a:r>
            <a:r>
              <a:rPr dirty="0" err="1"/>
              <a:t>scoprono</a:t>
            </a:r>
            <a:r>
              <a:rPr dirty="0"/>
              <a:t> come </a:t>
            </a:r>
            <a:r>
              <a:rPr dirty="0" err="1"/>
              <a:t>i</a:t>
            </a:r>
            <a:r>
              <a:rPr dirty="0"/>
              <a:t> </a:t>
            </a:r>
            <a:r>
              <a:rPr dirty="0" err="1"/>
              <a:t>limiti</a:t>
            </a:r>
            <a:r>
              <a:rPr dirty="0"/>
              <a:t> </a:t>
            </a:r>
            <a:r>
              <a:rPr dirty="0" err="1"/>
              <a:t>possono</a:t>
            </a:r>
            <a:r>
              <a:rPr dirty="0"/>
              <a:t> </a:t>
            </a:r>
            <a:r>
              <a:rPr dirty="0" err="1"/>
              <a:t>fungere</a:t>
            </a:r>
            <a:r>
              <a:rPr dirty="0"/>
              <a:t> da </a:t>
            </a:r>
            <a:r>
              <a:rPr dirty="0" err="1"/>
              <a:t>catalizzatori</a:t>
            </a:r>
            <a:r>
              <a:rPr dirty="0"/>
              <a:t> per la </a:t>
            </a:r>
            <a:r>
              <a:rPr dirty="0" err="1"/>
              <a:t>creatività</a:t>
            </a:r>
            <a:r>
              <a:rPr dirty="0"/>
              <a:t>, </a:t>
            </a:r>
            <a:r>
              <a:rPr dirty="0" err="1"/>
              <a:t>spingendoli</a:t>
            </a:r>
            <a:r>
              <a:rPr dirty="0"/>
              <a:t> a </a:t>
            </a:r>
            <a:r>
              <a:rPr dirty="0" err="1"/>
              <a:t>pensare</a:t>
            </a:r>
            <a:r>
              <a:rPr dirty="0"/>
              <a:t> al di </a:t>
            </a:r>
            <a:r>
              <a:rPr dirty="0" err="1"/>
              <a:t>fuori</a:t>
            </a:r>
            <a:r>
              <a:rPr dirty="0"/>
              <a:t> </a:t>
            </a:r>
            <a:r>
              <a:rPr dirty="0" err="1"/>
              <a:t>dei</a:t>
            </a:r>
            <a:r>
              <a:rPr dirty="0"/>
              <a:t> </a:t>
            </a:r>
            <a:r>
              <a:rPr dirty="0" err="1"/>
              <a:t>soliti</a:t>
            </a:r>
            <a:r>
              <a:rPr dirty="0"/>
              <a:t> </a:t>
            </a:r>
            <a:r>
              <a:rPr dirty="0" err="1"/>
              <a:t>confini</a:t>
            </a:r>
            <a:r>
              <a:rPr dirty="0"/>
              <a:t>. I </a:t>
            </a:r>
            <a:r>
              <a:rPr dirty="0" err="1"/>
              <a:t>vincoli</a:t>
            </a:r>
            <a:r>
              <a:rPr dirty="0"/>
              <a:t> </a:t>
            </a:r>
            <a:r>
              <a:rPr dirty="0" err="1"/>
              <a:t>sono</a:t>
            </a:r>
            <a:r>
              <a:rPr dirty="0"/>
              <a:t> </a:t>
            </a:r>
            <a:r>
              <a:rPr dirty="0" err="1"/>
              <a:t>riformulati</a:t>
            </a:r>
            <a:r>
              <a:rPr dirty="0"/>
              <a:t> come </a:t>
            </a:r>
            <a:r>
              <a:rPr dirty="0" err="1"/>
              <a:t>opportunità</a:t>
            </a:r>
            <a:r>
              <a:rPr dirty="0"/>
              <a:t>, </a:t>
            </a:r>
            <a:r>
              <a:rPr dirty="0" err="1"/>
              <a:t>ispirando</a:t>
            </a:r>
            <a:r>
              <a:rPr dirty="0"/>
              <a:t> </a:t>
            </a:r>
            <a:r>
              <a:rPr lang="it-IT" dirty="0"/>
              <a:t>i progettisti</a:t>
            </a:r>
            <a:r>
              <a:rPr dirty="0"/>
              <a:t> a </a:t>
            </a:r>
            <a:r>
              <a:rPr dirty="0" err="1"/>
              <a:t>ideare</a:t>
            </a:r>
            <a:r>
              <a:rPr dirty="0"/>
              <a:t> </a:t>
            </a:r>
            <a:r>
              <a:rPr dirty="0" err="1"/>
              <a:t>soluzioni</a:t>
            </a:r>
            <a:r>
              <a:rPr dirty="0"/>
              <a:t> </a:t>
            </a:r>
            <a:r>
              <a:rPr dirty="0" err="1"/>
              <a:t>uniche</a:t>
            </a:r>
            <a:r>
              <a:rPr dirty="0"/>
              <a:t> e </a:t>
            </a:r>
            <a:r>
              <a:rPr lang="it-IT" dirty="0"/>
              <a:t>creative</a:t>
            </a:r>
            <a:r>
              <a:rPr dirty="0"/>
              <a:t> </a:t>
            </a:r>
            <a:r>
              <a:rPr dirty="0" err="1"/>
              <a:t>all'interno</a:t>
            </a:r>
            <a:r>
              <a:rPr dirty="0"/>
              <a:t> di </a:t>
            </a:r>
            <a:r>
              <a:rPr dirty="0" err="1"/>
              <a:t>parametri</a:t>
            </a:r>
            <a:r>
              <a:rPr dirty="0"/>
              <a:t> </a:t>
            </a:r>
            <a:r>
              <a:rPr dirty="0" err="1"/>
              <a:t>definiti</a:t>
            </a:r>
            <a:r>
              <a:rPr dirty="0"/>
              <a:t>.</a:t>
            </a:r>
          </a:p>
        </p:txBody>
      </p:sp>
      <p:sp>
        <p:nvSpPr>
          <p:cNvPr id="264" name="Google Shape;264;p21"/>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rPr dirty="0"/>
              <a:t>2. </a:t>
            </a:r>
            <a:r>
              <a:rPr dirty="0" err="1"/>
              <a:t>Ideazione</a:t>
            </a:r>
            <a:r>
              <a:rPr dirty="0"/>
              <a:t> e </a:t>
            </a:r>
            <a:r>
              <a:rPr dirty="0" err="1"/>
              <a:t>prototipazione</a:t>
            </a:r>
            <a:endParaRPr lang="it-IT" dirty="0"/>
          </a:p>
          <a:p>
            <a:pPr marL="0" lvl="0" indent="0" algn="l" rtl="0">
              <a:lnSpc>
                <a:spcPct val="90000"/>
              </a:lnSpc>
              <a:spcBef>
                <a:spcPts val="0"/>
              </a:spcBef>
              <a:spcAft>
                <a:spcPts val="0"/>
              </a:spcAft>
              <a:buClr>
                <a:srgbClr val="1B193E"/>
              </a:buClr>
              <a:buSzPts val="2400"/>
              <a:buNone/>
              <a:defRPr sz="2400"/>
            </a:pPr>
            <a:r>
              <a:rPr b="0" dirty="0"/>
              <a:t>2.1 </a:t>
            </a:r>
            <a:r>
              <a:rPr b="0" dirty="0" err="1"/>
              <a:t>Tecniche</a:t>
            </a:r>
            <a:r>
              <a:rPr b="0" dirty="0"/>
              <a:t> di </a:t>
            </a:r>
            <a:r>
              <a:rPr b="0" dirty="0" err="1"/>
              <a:t>ideazione</a:t>
            </a:r>
            <a:endParaRPr sz="2400"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22"/>
          <p:cNvSpPr txBox="1">
            <a:spLocks noGrp="1"/>
          </p:cNvSpPr>
          <p:nvPr>
            <p:ph type="body" idx="1"/>
          </p:nvPr>
        </p:nvSpPr>
        <p:spPr>
          <a:xfrm>
            <a:off x="812268" y="152400"/>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rPr dirty="0"/>
              <a:t>2. </a:t>
            </a:r>
            <a:r>
              <a:rPr dirty="0" err="1"/>
              <a:t>Ideazione</a:t>
            </a:r>
            <a:r>
              <a:rPr dirty="0"/>
              <a:t> e </a:t>
            </a:r>
            <a:r>
              <a:rPr dirty="0" err="1"/>
              <a:t>prototipazione</a:t>
            </a:r>
            <a:endParaRPr sz="2400" dirty="0"/>
          </a:p>
          <a:p>
            <a:pPr marL="0" lvl="0" indent="0" algn="l" rtl="0">
              <a:lnSpc>
                <a:spcPct val="90000"/>
              </a:lnSpc>
              <a:spcBef>
                <a:spcPts val="1000"/>
              </a:spcBef>
              <a:spcAft>
                <a:spcPts val="0"/>
              </a:spcAft>
              <a:buClr>
                <a:srgbClr val="1B193E"/>
              </a:buClr>
              <a:buSzPts val="2400"/>
              <a:buNone/>
              <a:defRPr sz="2400"/>
            </a:pPr>
            <a:r>
              <a:rPr b="0" dirty="0"/>
              <a:t>2.2 </a:t>
            </a:r>
            <a:r>
              <a:rPr b="0" dirty="0" err="1"/>
              <a:t>Sviluppo</a:t>
            </a:r>
            <a:r>
              <a:rPr b="0" dirty="0"/>
              <a:t> </a:t>
            </a:r>
            <a:r>
              <a:rPr b="0" dirty="0" err="1"/>
              <a:t>concettuale</a:t>
            </a:r>
            <a:endParaRPr sz="2400" b="0" dirty="0"/>
          </a:p>
        </p:txBody>
      </p:sp>
      <p:sp>
        <p:nvSpPr>
          <p:cNvPr id="270" name="Google Shape;270;p22"/>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71" name="Google Shape;271;p22"/>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72" name="Google Shape;272;p22"/>
          <p:cNvSpPr/>
          <p:nvPr/>
        </p:nvSpPr>
        <p:spPr>
          <a:xfrm>
            <a:off x="152400" y="976931"/>
            <a:ext cx="12039600" cy="526293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defRPr sz="1600">
                <a:solidFill>
                  <a:schemeClr val="dk1"/>
                </a:solidFill>
                <a:latin typeface="Calibri"/>
                <a:ea typeface="Calibri"/>
                <a:cs typeface="Calibri"/>
                <a:sym typeface="Calibri"/>
              </a:defRPr>
            </a:pPr>
            <a:r>
              <a:rPr dirty="0"/>
              <a:t>Lo </a:t>
            </a:r>
            <a:r>
              <a:rPr dirty="0" err="1"/>
              <a:t>sviluppo</a:t>
            </a:r>
            <a:r>
              <a:rPr dirty="0"/>
              <a:t> di </a:t>
            </a:r>
            <a:r>
              <a:rPr dirty="0" err="1"/>
              <a:t>concetti</a:t>
            </a:r>
            <a:r>
              <a:rPr dirty="0"/>
              <a:t> è </a:t>
            </a:r>
            <a:r>
              <a:rPr dirty="0" err="1"/>
              <a:t>una</a:t>
            </a:r>
            <a:r>
              <a:rPr dirty="0"/>
              <a:t> </a:t>
            </a:r>
            <a:r>
              <a:rPr dirty="0" err="1"/>
              <a:t>fase</a:t>
            </a:r>
            <a:r>
              <a:rPr dirty="0"/>
              <a:t> del </a:t>
            </a:r>
            <a:r>
              <a:rPr dirty="0" err="1"/>
              <a:t>processo</a:t>
            </a:r>
            <a:r>
              <a:rPr dirty="0"/>
              <a:t> di </a:t>
            </a:r>
            <a:r>
              <a:rPr dirty="0" err="1"/>
              <a:t>progettazione</a:t>
            </a:r>
            <a:r>
              <a:rPr dirty="0"/>
              <a:t> </a:t>
            </a:r>
            <a:r>
              <a:rPr dirty="0" err="1"/>
              <a:t>che</a:t>
            </a:r>
            <a:r>
              <a:rPr dirty="0"/>
              <a:t> </a:t>
            </a:r>
            <a:r>
              <a:rPr dirty="0" err="1"/>
              <a:t>prevede</a:t>
            </a:r>
            <a:r>
              <a:rPr dirty="0"/>
              <a:t> </a:t>
            </a:r>
            <a:r>
              <a:rPr lang="it-IT" dirty="0"/>
              <a:t>il perfezionamento</a:t>
            </a:r>
            <a:r>
              <a:rPr dirty="0"/>
              <a:t> e la </a:t>
            </a:r>
            <a:r>
              <a:rPr dirty="0" err="1"/>
              <a:t>strutturazione</a:t>
            </a:r>
            <a:r>
              <a:rPr dirty="0"/>
              <a:t> </a:t>
            </a:r>
            <a:r>
              <a:rPr dirty="0" err="1"/>
              <a:t>delle</a:t>
            </a:r>
            <a:r>
              <a:rPr dirty="0"/>
              <a:t> </a:t>
            </a:r>
            <a:r>
              <a:rPr dirty="0" err="1"/>
              <a:t>idee</a:t>
            </a:r>
            <a:r>
              <a:rPr dirty="0"/>
              <a:t> creative in </a:t>
            </a:r>
            <a:r>
              <a:rPr dirty="0" err="1"/>
              <a:t>concetti</a:t>
            </a:r>
            <a:r>
              <a:rPr dirty="0"/>
              <a:t> e </a:t>
            </a:r>
            <a:r>
              <a:rPr dirty="0" err="1"/>
              <a:t>soluzioni</a:t>
            </a:r>
            <a:r>
              <a:rPr dirty="0"/>
              <a:t> </a:t>
            </a:r>
            <a:r>
              <a:rPr dirty="0" err="1"/>
              <a:t>attuabili</a:t>
            </a:r>
            <a:r>
              <a:rPr dirty="0"/>
              <a:t>. Questa </a:t>
            </a:r>
            <a:r>
              <a:rPr dirty="0" err="1"/>
              <a:t>fase</a:t>
            </a:r>
            <a:r>
              <a:rPr dirty="0"/>
              <a:t> segue la </a:t>
            </a:r>
            <a:r>
              <a:rPr dirty="0" err="1"/>
              <a:t>fase</a:t>
            </a:r>
            <a:r>
              <a:rPr dirty="0"/>
              <a:t> di </a:t>
            </a:r>
            <a:r>
              <a:rPr dirty="0" err="1"/>
              <a:t>ideazione</a:t>
            </a:r>
            <a:r>
              <a:rPr dirty="0"/>
              <a:t>, in cui </a:t>
            </a:r>
            <a:r>
              <a:rPr dirty="0" err="1"/>
              <a:t>viene</a:t>
            </a:r>
            <a:r>
              <a:rPr dirty="0"/>
              <a:t> </a:t>
            </a:r>
            <a:r>
              <a:rPr dirty="0" err="1"/>
              <a:t>generata</a:t>
            </a:r>
            <a:r>
              <a:rPr dirty="0"/>
              <a:t> </a:t>
            </a:r>
            <a:r>
              <a:rPr dirty="0" err="1"/>
              <a:t>una</a:t>
            </a:r>
            <a:r>
              <a:rPr dirty="0"/>
              <a:t> </a:t>
            </a:r>
            <a:r>
              <a:rPr dirty="0" err="1"/>
              <a:t>vasta</a:t>
            </a:r>
            <a:r>
              <a:rPr dirty="0"/>
              <a:t> gamma di </a:t>
            </a:r>
            <a:r>
              <a:rPr dirty="0" err="1"/>
              <a:t>idee</a:t>
            </a:r>
            <a:r>
              <a:rPr dirty="0"/>
              <a:t>. </a:t>
            </a:r>
            <a:r>
              <a:rPr dirty="0" err="1"/>
              <a:t>L'obiettivo</a:t>
            </a:r>
            <a:r>
              <a:rPr dirty="0"/>
              <a:t> </a:t>
            </a:r>
            <a:r>
              <a:rPr dirty="0" err="1"/>
              <a:t>dello</a:t>
            </a:r>
            <a:r>
              <a:rPr dirty="0"/>
              <a:t> </a:t>
            </a:r>
            <a:r>
              <a:rPr dirty="0" err="1"/>
              <a:t>sviluppo</a:t>
            </a:r>
            <a:r>
              <a:rPr dirty="0"/>
              <a:t> </a:t>
            </a:r>
            <a:r>
              <a:rPr dirty="0" err="1"/>
              <a:t>dei</a:t>
            </a:r>
            <a:r>
              <a:rPr dirty="0"/>
              <a:t> </a:t>
            </a:r>
            <a:r>
              <a:rPr dirty="0" err="1"/>
              <a:t>concetti</a:t>
            </a:r>
            <a:r>
              <a:rPr dirty="0"/>
              <a:t> è </a:t>
            </a:r>
            <a:r>
              <a:rPr dirty="0" err="1"/>
              <a:t>quello</a:t>
            </a:r>
            <a:r>
              <a:rPr dirty="0"/>
              <a:t> di </a:t>
            </a:r>
            <a:r>
              <a:rPr dirty="0" err="1"/>
              <a:t>trasformare</a:t>
            </a:r>
            <a:r>
              <a:rPr dirty="0"/>
              <a:t> </a:t>
            </a:r>
            <a:r>
              <a:rPr dirty="0" err="1"/>
              <a:t>questi</a:t>
            </a:r>
            <a:r>
              <a:rPr dirty="0"/>
              <a:t> </a:t>
            </a:r>
            <a:r>
              <a:rPr dirty="0" err="1"/>
              <a:t>concetti</a:t>
            </a:r>
            <a:r>
              <a:rPr dirty="0"/>
              <a:t> </a:t>
            </a:r>
            <a:r>
              <a:rPr dirty="0" err="1"/>
              <a:t>creativi</a:t>
            </a:r>
            <a:r>
              <a:rPr dirty="0"/>
              <a:t> </a:t>
            </a:r>
            <a:r>
              <a:rPr dirty="0" err="1"/>
              <a:t>grezzi</a:t>
            </a:r>
            <a:r>
              <a:rPr dirty="0"/>
              <a:t> in </a:t>
            </a:r>
            <a:r>
              <a:rPr dirty="0" err="1"/>
              <a:t>soluzioni</a:t>
            </a:r>
            <a:r>
              <a:rPr dirty="0"/>
              <a:t> </a:t>
            </a:r>
            <a:r>
              <a:rPr dirty="0" err="1"/>
              <a:t>più</a:t>
            </a:r>
            <a:r>
              <a:rPr dirty="0"/>
              <a:t> </a:t>
            </a:r>
            <a:r>
              <a:rPr dirty="0" err="1"/>
              <a:t>tangibili</a:t>
            </a:r>
            <a:r>
              <a:rPr dirty="0"/>
              <a:t>, ben definite e </a:t>
            </a:r>
            <a:r>
              <a:rPr dirty="0" err="1"/>
              <a:t>incentrate</a:t>
            </a:r>
            <a:r>
              <a:rPr dirty="0"/>
              <a:t> </a:t>
            </a:r>
            <a:r>
              <a:rPr dirty="0" err="1"/>
              <a:t>sull'utente</a:t>
            </a:r>
            <a:r>
              <a:rPr dirty="0"/>
              <a:t>.</a:t>
            </a:r>
          </a:p>
          <a:p>
            <a:pPr marL="0" marR="0" lvl="0" indent="0" algn="just" rtl="0">
              <a:spcBef>
                <a:spcPts val="0"/>
              </a:spcBef>
              <a:spcAft>
                <a:spcPts val="0"/>
              </a:spcAft>
              <a:buNone/>
              <a:defRPr sz="1600">
                <a:solidFill>
                  <a:schemeClr val="dk1"/>
                </a:solidFill>
                <a:latin typeface="Calibri"/>
                <a:ea typeface="Calibri"/>
                <a:cs typeface="Calibri"/>
                <a:sym typeface="Calibri"/>
              </a:defRPr>
            </a:pPr>
            <a:r>
              <a:rPr b="1" dirty="0" err="1"/>
              <a:t>Perfezionare</a:t>
            </a:r>
            <a:r>
              <a:rPr b="1" dirty="0"/>
              <a:t> le </a:t>
            </a:r>
            <a:r>
              <a:rPr b="1" dirty="0" err="1"/>
              <a:t>idee</a:t>
            </a:r>
            <a:r>
              <a:rPr b="1" dirty="0"/>
              <a:t>:</a:t>
            </a:r>
            <a:r>
              <a:rPr dirty="0"/>
              <a:t> I </a:t>
            </a:r>
            <a:r>
              <a:rPr dirty="0" err="1"/>
              <a:t>concetti</a:t>
            </a:r>
            <a:r>
              <a:rPr dirty="0"/>
              <a:t> </a:t>
            </a:r>
            <a:r>
              <a:rPr dirty="0" err="1"/>
              <a:t>vengono</a:t>
            </a:r>
            <a:r>
              <a:rPr dirty="0"/>
              <a:t> </a:t>
            </a:r>
            <a:r>
              <a:rPr dirty="0" err="1"/>
              <a:t>esaminati</a:t>
            </a:r>
            <a:r>
              <a:rPr dirty="0"/>
              <a:t> e le </a:t>
            </a:r>
            <a:r>
              <a:rPr dirty="0" err="1"/>
              <a:t>idee</a:t>
            </a:r>
            <a:r>
              <a:rPr dirty="0"/>
              <a:t> </a:t>
            </a:r>
            <a:r>
              <a:rPr dirty="0" err="1"/>
              <a:t>più</a:t>
            </a:r>
            <a:r>
              <a:rPr dirty="0"/>
              <a:t> </a:t>
            </a:r>
            <a:r>
              <a:rPr dirty="0" err="1"/>
              <a:t>promettenti</a:t>
            </a:r>
            <a:r>
              <a:rPr dirty="0"/>
              <a:t> e innovative </a:t>
            </a:r>
            <a:r>
              <a:rPr dirty="0" err="1"/>
              <a:t>sono</a:t>
            </a:r>
            <a:r>
              <a:rPr dirty="0"/>
              <a:t> </a:t>
            </a:r>
            <a:r>
              <a:rPr dirty="0" err="1"/>
              <a:t>selezionate</a:t>
            </a:r>
            <a:r>
              <a:rPr dirty="0"/>
              <a:t> per un </a:t>
            </a:r>
            <a:r>
              <a:rPr dirty="0" err="1"/>
              <a:t>ulteriore</a:t>
            </a:r>
            <a:r>
              <a:rPr dirty="0"/>
              <a:t> </a:t>
            </a:r>
            <a:r>
              <a:rPr dirty="0" err="1"/>
              <a:t>sviluppo</a:t>
            </a:r>
            <a:r>
              <a:rPr dirty="0"/>
              <a:t>. </a:t>
            </a:r>
            <a:r>
              <a:rPr dirty="0" err="1"/>
              <a:t>Ciò</a:t>
            </a:r>
            <a:r>
              <a:rPr dirty="0"/>
              <a:t> </a:t>
            </a:r>
            <a:r>
              <a:rPr dirty="0" err="1"/>
              <a:t>implica</a:t>
            </a:r>
            <a:r>
              <a:rPr dirty="0"/>
              <a:t> </a:t>
            </a:r>
            <a:r>
              <a:rPr dirty="0" err="1"/>
              <a:t>considerare</a:t>
            </a:r>
            <a:r>
              <a:rPr dirty="0"/>
              <a:t> la </a:t>
            </a:r>
            <a:r>
              <a:rPr dirty="0" err="1"/>
              <a:t>praticità</a:t>
            </a:r>
            <a:r>
              <a:rPr dirty="0"/>
              <a:t>, la </a:t>
            </a:r>
            <a:r>
              <a:rPr dirty="0" err="1"/>
              <a:t>fattibilità</a:t>
            </a:r>
            <a:r>
              <a:rPr dirty="0"/>
              <a:t> e </a:t>
            </a:r>
            <a:r>
              <a:rPr dirty="0" err="1"/>
              <a:t>l'allineamento</a:t>
            </a:r>
            <a:r>
              <a:rPr dirty="0"/>
              <a:t> con </a:t>
            </a:r>
            <a:r>
              <a:rPr dirty="0" err="1"/>
              <a:t>gli</a:t>
            </a:r>
            <a:r>
              <a:rPr dirty="0"/>
              <a:t> </a:t>
            </a:r>
            <a:r>
              <a:rPr dirty="0" err="1"/>
              <a:t>obiettivi</a:t>
            </a:r>
            <a:r>
              <a:rPr dirty="0"/>
              <a:t> del </a:t>
            </a:r>
            <a:r>
              <a:rPr dirty="0" err="1"/>
              <a:t>progetto</a:t>
            </a:r>
            <a:r>
              <a:rPr dirty="0"/>
              <a:t>.</a:t>
            </a:r>
          </a:p>
          <a:p>
            <a:pPr marL="0" marR="0" lvl="0" indent="0" algn="just" rtl="0">
              <a:spcBef>
                <a:spcPts val="0"/>
              </a:spcBef>
              <a:spcAft>
                <a:spcPts val="0"/>
              </a:spcAft>
              <a:buNone/>
              <a:defRPr sz="1600">
                <a:solidFill>
                  <a:schemeClr val="dk1"/>
                </a:solidFill>
                <a:latin typeface="Calibri"/>
                <a:ea typeface="Calibri"/>
                <a:cs typeface="Calibri"/>
                <a:sym typeface="Calibri"/>
              </a:defRPr>
            </a:pPr>
            <a:r>
              <a:rPr b="1" dirty="0" err="1"/>
              <a:t>Soluzioni</a:t>
            </a:r>
            <a:r>
              <a:rPr b="1" dirty="0"/>
              <a:t> </a:t>
            </a:r>
            <a:r>
              <a:rPr b="1" dirty="0" err="1"/>
              <a:t>Strutturali</a:t>
            </a:r>
            <a:r>
              <a:rPr b="1" dirty="0"/>
              <a:t>:</a:t>
            </a:r>
            <a:r>
              <a:rPr dirty="0"/>
              <a:t> I </a:t>
            </a:r>
            <a:r>
              <a:rPr dirty="0" err="1"/>
              <a:t>concetti</a:t>
            </a:r>
            <a:r>
              <a:rPr dirty="0"/>
              <a:t> </a:t>
            </a:r>
            <a:r>
              <a:rPr dirty="0" err="1"/>
              <a:t>sono</a:t>
            </a:r>
            <a:r>
              <a:rPr dirty="0"/>
              <a:t> </a:t>
            </a:r>
            <a:r>
              <a:rPr dirty="0" err="1"/>
              <a:t>organizzati</a:t>
            </a:r>
            <a:r>
              <a:rPr dirty="0"/>
              <a:t> e </a:t>
            </a:r>
            <a:r>
              <a:rPr dirty="0" err="1"/>
              <a:t>strutturati</a:t>
            </a:r>
            <a:r>
              <a:rPr dirty="0"/>
              <a:t> per </a:t>
            </a:r>
            <a:r>
              <a:rPr dirty="0" err="1"/>
              <a:t>affrontare</a:t>
            </a:r>
            <a:r>
              <a:rPr dirty="0"/>
              <a:t> </a:t>
            </a:r>
            <a:r>
              <a:rPr dirty="0" err="1"/>
              <a:t>problemi</a:t>
            </a:r>
            <a:r>
              <a:rPr dirty="0"/>
              <a:t> o </a:t>
            </a:r>
            <a:r>
              <a:rPr dirty="0" err="1"/>
              <a:t>sfide</a:t>
            </a:r>
            <a:r>
              <a:rPr dirty="0"/>
              <a:t> </a:t>
            </a:r>
            <a:r>
              <a:rPr dirty="0" err="1"/>
              <a:t>specifiche</a:t>
            </a:r>
            <a:r>
              <a:rPr dirty="0"/>
              <a:t>. Questa </a:t>
            </a:r>
            <a:r>
              <a:rPr dirty="0" err="1"/>
              <a:t>fase</a:t>
            </a:r>
            <a:r>
              <a:rPr dirty="0"/>
              <a:t> </a:t>
            </a:r>
            <a:r>
              <a:rPr dirty="0" err="1"/>
              <a:t>può</a:t>
            </a:r>
            <a:r>
              <a:rPr dirty="0"/>
              <a:t> </a:t>
            </a:r>
            <a:r>
              <a:rPr dirty="0" err="1"/>
              <a:t>comportare</a:t>
            </a:r>
            <a:r>
              <a:rPr dirty="0"/>
              <a:t> la </a:t>
            </a:r>
            <a:r>
              <a:rPr dirty="0" err="1"/>
              <a:t>creazione</a:t>
            </a:r>
            <a:r>
              <a:rPr dirty="0"/>
              <a:t> di </a:t>
            </a:r>
            <a:r>
              <a:rPr dirty="0" err="1"/>
              <a:t>schemi</a:t>
            </a:r>
            <a:r>
              <a:rPr dirty="0"/>
              <a:t> </a:t>
            </a:r>
            <a:r>
              <a:rPr dirty="0" err="1"/>
              <a:t>dettagliati</a:t>
            </a:r>
            <a:r>
              <a:rPr dirty="0"/>
              <a:t>, </a:t>
            </a:r>
            <a:r>
              <a:rPr dirty="0" err="1"/>
              <a:t>quadri</a:t>
            </a:r>
            <a:r>
              <a:rPr dirty="0"/>
              <a:t> o </a:t>
            </a:r>
            <a:r>
              <a:rPr dirty="0" err="1"/>
              <a:t>rappresentazioni</a:t>
            </a:r>
            <a:r>
              <a:rPr dirty="0"/>
              <a:t> visive </a:t>
            </a:r>
            <a:r>
              <a:rPr dirty="0" err="1"/>
              <a:t>che</a:t>
            </a:r>
            <a:r>
              <a:rPr dirty="0"/>
              <a:t> </a:t>
            </a:r>
            <a:r>
              <a:rPr dirty="0" err="1"/>
              <a:t>mostrano</a:t>
            </a:r>
            <a:r>
              <a:rPr dirty="0"/>
              <a:t> come la </a:t>
            </a:r>
            <a:r>
              <a:rPr dirty="0" err="1"/>
              <a:t>soluzione</a:t>
            </a:r>
            <a:r>
              <a:rPr dirty="0"/>
              <a:t> </a:t>
            </a:r>
            <a:r>
              <a:rPr dirty="0" err="1"/>
              <a:t>funzionerà</a:t>
            </a:r>
            <a:r>
              <a:rPr dirty="0"/>
              <a:t> </a:t>
            </a:r>
            <a:r>
              <a:rPr dirty="0" err="1"/>
              <a:t>nella</a:t>
            </a:r>
            <a:r>
              <a:rPr dirty="0"/>
              <a:t> </a:t>
            </a:r>
            <a:r>
              <a:rPr dirty="0" err="1"/>
              <a:t>pratica</a:t>
            </a:r>
            <a:r>
              <a:rPr dirty="0"/>
              <a:t>.</a:t>
            </a:r>
          </a:p>
          <a:p>
            <a:pPr marL="0" marR="0" lvl="0" indent="0" algn="just" rtl="0">
              <a:spcBef>
                <a:spcPts val="0"/>
              </a:spcBef>
              <a:spcAft>
                <a:spcPts val="0"/>
              </a:spcAft>
              <a:buNone/>
              <a:defRPr sz="1600">
                <a:solidFill>
                  <a:schemeClr val="dk1"/>
                </a:solidFill>
                <a:latin typeface="Calibri"/>
                <a:ea typeface="Calibri"/>
                <a:cs typeface="Calibri"/>
                <a:sym typeface="Calibri"/>
              </a:defRPr>
            </a:pPr>
            <a:r>
              <a:rPr b="1" dirty="0" err="1"/>
              <a:t>Considera</a:t>
            </a:r>
            <a:r>
              <a:rPr lang="it-IT" b="1" dirty="0"/>
              <a:t>re</a:t>
            </a:r>
            <a:r>
              <a:rPr b="1" dirty="0"/>
              <a:t> le </a:t>
            </a:r>
            <a:r>
              <a:rPr b="1" dirty="0" err="1"/>
              <a:t>esigenze</a:t>
            </a:r>
            <a:r>
              <a:rPr b="1" dirty="0"/>
              <a:t> </a:t>
            </a:r>
            <a:r>
              <a:rPr b="1" dirty="0" err="1"/>
              <a:t>dell'utente</a:t>
            </a:r>
            <a:r>
              <a:rPr b="1" dirty="0"/>
              <a:t>:</a:t>
            </a:r>
            <a:r>
              <a:rPr dirty="0"/>
              <a:t> Il </a:t>
            </a:r>
            <a:r>
              <a:rPr dirty="0" err="1"/>
              <a:t>processo</a:t>
            </a:r>
            <a:r>
              <a:rPr dirty="0"/>
              <a:t> di </a:t>
            </a:r>
            <a:r>
              <a:rPr dirty="0" err="1"/>
              <a:t>sviluppo</a:t>
            </a:r>
            <a:r>
              <a:rPr dirty="0"/>
              <a:t> pone </a:t>
            </a:r>
            <a:r>
              <a:rPr dirty="0" err="1"/>
              <a:t>una</a:t>
            </a:r>
            <a:r>
              <a:rPr dirty="0"/>
              <a:t> forte </a:t>
            </a:r>
            <a:r>
              <a:rPr dirty="0" err="1"/>
              <a:t>enfasi</a:t>
            </a:r>
            <a:r>
              <a:rPr dirty="0"/>
              <a:t> </a:t>
            </a:r>
            <a:r>
              <a:rPr dirty="0" err="1"/>
              <a:t>sulla</a:t>
            </a:r>
            <a:r>
              <a:rPr dirty="0"/>
              <a:t> </a:t>
            </a:r>
            <a:r>
              <a:rPr dirty="0" err="1"/>
              <a:t>comprensione</a:t>
            </a:r>
            <a:r>
              <a:rPr dirty="0"/>
              <a:t> e </a:t>
            </a:r>
            <a:r>
              <a:rPr dirty="0" err="1"/>
              <a:t>sulla</a:t>
            </a:r>
            <a:r>
              <a:rPr dirty="0"/>
              <a:t> </a:t>
            </a:r>
            <a:r>
              <a:rPr dirty="0" err="1"/>
              <a:t>risposta</a:t>
            </a:r>
            <a:r>
              <a:rPr dirty="0"/>
              <a:t> </a:t>
            </a:r>
            <a:r>
              <a:rPr dirty="0" err="1"/>
              <a:t>alle</a:t>
            </a:r>
            <a:r>
              <a:rPr dirty="0"/>
              <a:t> </a:t>
            </a:r>
            <a:r>
              <a:rPr dirty="0" err="1"/>
              <a:t>esigenze</a:t>
            </a:r>
            <a:r>
              <a:rPr dirty="0"/>
              <a:t> </a:t>
            </a:r>
            <a:r>
              <a:rPr dirty="0" err="1"/>
              <a:t>degli</a:t>
            </a:r>
            <a:r>
              <a:rPr dirty="0"/>
              <a:t> </a:t>
            </a:r>
            <a:r>
              <a:rPr dirty="0" err="1"/>
              <a:t>utenti</a:t>
            </a:r>
            <a:r>
              <a:rPr dirty="0"/>
              <a:t> </a:t>
            </a:r>
            <a:r>
              <a:rPr dirty="0" err="1"/>
              <a:t>finali</a:t>
            </a:r>
            <a:r>
              <a:rPr dirty="0"/>
              <a:t>. </a:t>
            </a:r>
            <a:r>
              <a:rPr dirty="0" err="1"/>
              <a:t>Ciò</a:t>
            </a:r>
            <a:r>
              <a:rPr dirty="0"/>
              <a:t> </a:t>
            </a:r>
            <a:r>
              <a:rPr dirty="0" err="1"/>
              <a:t>comporta</a:t>
            </a:r>
            <a:r>
              <a:rPr dirty="0"/>
              <a:t> la </a:t>
            </a:r>
            <a:r>
              <a:rPr dirty="0" err="1"/>
              <a:t>rivisitazione</a:t>
            </a:r>
            <a:r>
              <a:rPr dirty="0"/>
              <a:t> d</a:t>
            </a:r>
            <a:r>
              <a:rPr lang="it-IT" dirty="0"/>
              <a:t>ei profili utente</a:t>
            </a:r>
            <a:r>
              <a:rPr dirty="0"/>
              <a:t>, </a:t>
            </a:r>
            <a:r>
              <a:rPr lang="it-IT" dirty="0"/>
              <a:t>dei percorsi degli utenti</a:t>
            </a:r>
            <a:r>
              <a:rPr dirty="0"/>
              <a:t> e </a:t>
            </a:r>
            <a:r>
              <a:rPr lang="it-IT" dirty="0"/>
              <a:t>degli </a:t>
            </a:r>
            <a:r>
              <a:rPr dirty="0" err="1"/>
              <a:t>scenari</a:t>
            </a:r>
            <a:r>
              <a:rPr dirty="0"/>
              <a:t> </a:t>
            </a:r>
            <a:r>
              <a:rPr lang="it-IT" dirty="0"/>
              <a:t>dell’</a:t>
            </a:r>
            <a:r>
              <a:rPr dirty="0" err="1"/>
              <a:t>utente</a:t>
            </a:r>
            <a:r>
              <a:rPr dirty="0"/>
              <a:t> per </a:t>
            </a:r>
            <a:r>
              <a:rPr dirty="0" err="1"/>
              <a:t>garantire</a:t>
            </a:r>
            <a:r>
              <a:rPr dirty="0"/>
              <a:t> </a:t>
            </a:r>
            <a:r>
              <a:rPr dirty="0" err="1"/>
              <a:t>che</a:t>
            </a:r>
            <a:r>
              <a:rPr dirty="0"/>
              <a:t> </a:t>
            </a:r>
            <a:r>
              <a:rPr dirty="0" err="1"/>
              <a:t>i</a:t>
            </a:r>
            <a:r>
              <a:rPr dirty="0"/>
              <a:t> </a:t>
            </a:r>
            <a:r>
              <a:rPr dirty="0" err="1"/>
              <a:t>concetti</a:t>
            </a:r>
            <a:r>
              <a:rPr dirty="0"/>
              <a:t> </a:t>
            </a:r>
            <a:r>
              <a:rPr dirty="0" err="1"/>
              <a:t>sviluppati</a:t>
            </a:r>
            <a:r>
              <a:rPr dirty="0"/>
              <a:t> </a:t>
            </a:r>
            <a:r>
              <a:rPr dirty="0" err="1"/>
              <a:t>siano</a:t>
            </a:r>
            <a:r>
              <a:rPr dirty="0"/>
              <a:t> </a:t>
            </a:r>
            <a:r>
              <a:rPr dirty="0" err="1"/>
              <a:t>incentrati</a:t>
            </a:r>
            <a:r>
              <a:rPr dirty="0"/>
              <a:t> </a:t>
            </a:r>
            <a:r>
              <a:rPr dirty="0" err="1"/>
              <a:t>sull'utente</a:t>
            </a:r>
            <a:r>
              <a:rPr dirty="0"/>
              <a:t>.</a:t>
            </a:r>
          </a:p>
          <a:p>
            <a:pPr marL="0" marR="0" lvl="0" indent="0" algn="just" rtl="0">
              <a:spcBef>
                <a:spcPts val="0"/>
              </a:spcBef>
              <a:spcAft>
                <a:spcPts val="0"/>
              </a:spcAft>
              <a:buNone/>
              <a:defRPr sz="1600">
                <a:solidFill>
                  <a:schemeClr val="dk1"/>
                </a:solidFill>
                <a:latin typeface="Calibri"/>
                <a:ea typeface="Calibri"/>
                <a:cs typeface="Calibri"/>
                <a:sym typeface="Calibri"/>
              </a:defRPr>
            </a:pPr>
            <a:r>
              <a:rPr b="1" dirty="0" err="1"/>
              <a:t>Crea</a:t>
            </a:r>
            <a:r>
              <a:rPr lang="it-IT" b="1" dirty="0"/>
              <a:t>re</a:t>
            </a:r>
            <a:r>
              <a:rPr b="1" dirty="0"/>
              <a:t> Briefs di </a:t>
            </a:r>
            <a:r>
              <a:rPr b="1" dirty="0" err="1"/>
              <a:t>progettazione</a:t>
            </a:r>
            <a:r>
              <a:rPr b="1" dirty="0"/>
              <a:t>:</a:t>
            </a:r>
            <a:r>
              <a:rPr dirty="0"/>
              <a:t> I brief di </a:t>
            </a:r>
            <a:r>
              <a:rPr dirty="0" err="1"/>
              <a:t>progettazione</a:t>
            </a:r>
            <a:r>
              <a:rPr dirty="0"/>
              <a:t> </a:t>
            </a:r>
            <a:r>
              <a:rPr dirty="0" err="1"/>
              <a:t>sono</a:t>
            </a:r>
            <a:r>
              <a:rPr dirty="0"/>
              <a:t> </a:t>
            </a:r>
            <a:r>
              <a:rPr dirty="0" err="1"/>
              <a:t>creati</a:t>
            </a:r>
            <a:r>
              <a:rPr dirty="0"/>
              <a:t> per </a:t>
            </a:r>
            <a:r>
              <a:rPr dirty="0" err="1"/>
              <a:t>fornire</a:t>
            </a:r>
            <a:r>
              <a:rPr dirty="0"/>
              <a:t> </a:t>
            </a:r>
            <a:r>
              <a:rPr dirty="0" err="1"/>
              <a:t>una</a:t>
            </a:r>
            <a:r>
              <a:rPr dirty="0"/>
              <a:t> </a:t>
            </a:r>
            <a:r>
              <a:rPr dirty="0" err="1"/>
              <a:t>descrizione</a:t>
            </a:r>
            <a:r>
              <a:rPr dirty="0"/>
              <a:t> chiara e </a:t>
            </a:r>
            <a:r>
              <a:rPr dirty="0" err="1"/>
              <a:t>concisa</a:t>
            </a:r>
            <a:r>
              <a:rPr dirty="0"/>
              <a:t> del </a:t>
            </a:r>
            <a:r>
              <a:rPr dirty="0" err="1"/>
              <a:t>problema</a:t>
            </a:r>
            <a:r>
              <a:rPr dirty="0"/>
              <a:t>, del </a:t>
            </a:r>
            <a:r>
              <a:rPr dirty="0" err="1"/>
              <a:t>pubblico</a:t>
            </a:r>
            <a:r>
              <a:rPr dirty="0"/>
              <a:t> di </a:t>
            </a:r>
            <a:r>
              <a:rPr dirty="0" err="1"/>
              <a:t>destinazione</a:t>
            </a:r>
            <a:r>
              <a:rPr dirty="0"/>
              <a:t> e </a:t>
            </a:r>
            <a:r>
              <a:rPr dirty="0" err="1"/>
              <a:t>della</a:t>
            </a:r>
            <a:r>
              <a:rPr dirty="0"/>
              <a:t> </a:t>
            </a:r>
            <a:r>
              <a:rPr dirty="0" err="1"/>
              <a:t>soluzione</a:t>
            </a:r>
            <a:r>
              <a:rPr dirty="0"/>
              <a:t> </a:t>
            </a:r>
            <a:r>
              <a:rPr dirty="0" err="1"/>
              <a:t>proposta</a:t>
            </a:r>
            <a:r>
              <a:rPr dirty="0"/>
              <a:t>. </a:t>
            </a:r>
            <a:r>
              <a:rPr dirty="0" err="1"/>
              <a:t>Questi</a:t>
            </a:r>
            <a:r>
              <a:rPr dirty="0"/>
              <a:t> brief </a:t>
            </a:r>
            <a:r>
              <a:rPr dirty="0" err="1"/>
              <a:t>fungono</a:t>
            </a:r>
            <a:r>
              <a:rPr dirty="0"/>
              <a:t> da </a:t>
            </a:r>
            <a:r>
              <a:rPr dirty="0" err="1"/>
              <a:t>documenti</a:t>
            </a:r>
            <a:r>
              <a:rPr dirty="0"/>
              <a:t> </a:t>
            </a:r>
            <a:r>
              <a:rPr dirty="0" err="1"/>
              <a:t>guida</a:t>
            </a:r>
            <a:r>
              <a:rPr dirty="0"/>
              <a:t> </a:t>
            </a:r>
            <a:r>
              <a:rPr dirty="0" err="1"/>
              <a:t>durante</a:t>
            </a:r>
            <a:r>
              <a:rPr dirty="0"/>
              <a:t> </a:t>
            </a:r>
            <a:r>
              <a:rPr dirty="0" err="1"/>
              <a:t>tutta</a:t>
            </a:r>
            <a:r>
              <a:rPr dirty="0"/>
              <a:t> la </a:t>
            </a:r>
            <a:r>
              <a:rPr dirty="0" err="1"/>
              <a:t>fase</a:t>
            </a:r>
            <a:r>
              <a:rPr dirty="0"/>
              <a:t> di </a:t>
            </a:r>
            <a:r>
              <a:rPr dirty="0" err="1"/>
              <a:t>sviluppo</a:t>
            </a:r>
            <a:r>
              <a:rPr dirty="0"/>
              <a:t> del </a:t>
            </a:r>
            <a:r>
              <a:rPr dirty="0" err="1"/>
              <a:t>concetto</a:t>
            </a:r>
            <a:r>
              <a:rPr dirty="0"/>
              <a:t>, </a:t>
            </a:r>
            <a:r>
              <a:rPr dirty="0" err="1"/>
              <a:t>garantendo</a:t>
            </a:r>
            <a:r>
              <a:rPr dirty="0"/>
              <a:t> </a:t>
            </a:r>
            <a:r>
              <a:rPr dirty="0" err="1"/>
              <a:t>una</a:t>
            </a:r>
            <a:r>
              <a:rPr dirty="0"/>
              <a:t> </a:t>
            </a:r>
            <a:r>
              <a:rPr dirty="0" err="1"/>
              <a:t>visione</a:t>
            </a:r>
            <a:r>
              <a:rPr dirty="0"/>
              <a:t> </a:t>
            </a:r>
            <a:r>
              <a:rPr dirty="0" err="1"/>
              <a:t>unificata</a:t>
            </a:r>
            <a:r>
              <a:rPr dirty="0"/>
              <a:t> e </a:t>
            </a:r>
            <a:r>
              <a:rPr dirty="0" err="1"/>
              <a:t>una</a:t>
            </a:r>
            <a:r>
              <a:rPr dirty="0"/>
              <a:t> </a:t>
            </a:r>
            <a:r>
              <a:rPr dirty="0" err="1"/>
              <a:t>comprensione</a:t>
            </a:r>
            <a:r>
              <a:rPr dirty="0"/>
              <a:t> </a:t>
            </a:r>
            <a:r>
              <a:rPr dirty="0" err="1"/>
              <a:t>tra</a:t>
            </a:r>
            <a:r>
              <a:rPr dirty="0"/>
              <a:t> </a:t>
            </a:r>
            <a:r>
              <a:rPr dirty="0" err="1"/>
              <a:t>i</a:t>
            </a:r>
            <a:r>
              <a:rPr dirty="0"/>
              <a:t> </a:t>
            </a:r>
            <a:r>
              <a:rPr dirty="0" err="1"/>
              <a:t>membri</a:t>
            </a:r>
            <a:r>
              <a:rPr dirty="0"/>
              <a:t> del team.</a:t>
            </a:r>
          </a:p>
          <a:p>
            <a:pPr marL="0" marR="0" lvl="0" indent="0" algn="just" rtl="0">
              <a:spcBef>
                <a:spcPts val="0"/>
              </a:spcBef>
              <a:spcAft>
                <a:spcPts val="0"/>
              </a:spcAft>
              <a:buNone/>
              <a:defRPr sz="1600">
                <a:solidFill>
                  <a:schemeClr val="dk1"/>
                </a:solidFill>
                <a:latin typeface="Calibri"/>
                <a:ea typeface="Calibri"/>
                <a:cs typeface="Calibri"/>
                <a:sym typeface="Calibri"/>
              </a:defRPr>
            </a:pPr>
            <a:r>
              <a:rPr b="1" dirty="0"/>
              <a:t>Dare </a:t>
            </a:r>
            <a:r>
              <a:rPr b="1" dirty="0" err="1"/>
              <a:t>priorità</a:t>
            </a:r>
            <a:r>
              <a:rPr b="1" dirty="0"/>
              <a:t> </a:t>
            </a:r>
            <a:r>
              <a:rPr b="1" dirty="0" err="1"/>
              <a:t>ai</a:t>
            </a:r>
            <a:r>
              <a:rPr b="1" dirty="0"/>
              <a:t> </a:t>
            </a:r>
            <a:r>
              <a:rPr b="1" dirty="0" err="1"/>
              <a:t>concetti</a:t>
            </a:r>
            <a:r>
              <a:rPr b="1" dirty="0"/>
              <a:t>:</a:t>
            </a:r>
            <a:r>
              <a:rPr dirty="0"/>
              <a:t> I </a:t>
            </a:r>
            <a:r>
              <a:rPr dirty="0" err="1"/>
              <a:t>concetti</a:t>
            </a:r>
            <a:r>
              <a:rPr dirty="0"/>
              <a:t> </a:t>
            </a:r>
            <a:r>
              <a:rPr dirty="0" err="1"/>
              <a:t>vengono</a:t>
            </a:r>
            <a:r>
              <a:rPr dirty="0"/>
              <a:t> </a:t>
            </a:r>
            <a:r>
              <a:rPr dirty="0" err="1"/>
              <a:t>valutati</a:t>
            </a:r>
            <a:r>
              <a:rPr dirty="0"/>
              <a:t> e </a:t>
            </a:r>
            <a:r>
              <a:rPr lang="it-IT" dirty="0"/>
              <a:t>assegnati</a:t>
            </a:r>
            <a:r>
              <a:rPr dirty="0"/>
              <a:t> in base a </a:t>
            </a:r>
            <a:r>
              <a:rPr dirty="0" err="1"/>
              <a:t>criteri</a:t>
            </a:r>
            <a:r>
              <a:rPr dirty="0"/>
              <a:t> </a:t>
            </a:r>
            <a:r>
              <a:rPr dirty="0" err="1"/>
              <a:t>quali</a:t>
            </a:r>
            <a:r>
              <a:rPr dirty="0"/>
              <a:t> </a:t>
            </a:r>
            <a:r>
              <a:rPr dirty="0" err="1"/>
              <a:t>fattibilità</a:t>
            </a:r>
            <a:r>
              <a:rPr dirty="0"/>
              <a:t>, </a:t>
            </a:r>
            <a:r>
              <a:rPr lang="it-IT" dirty="0"/>
              <a:t>opportunità</a:t>
            </a:r>
            <a:r>
              <a:rPr dirty="0"/>
              <a:t> e </a:t>
            </a:r>
            <a:r>
              <a:rPr lang="it-IT" dirty="0"/>
              <a:t>fattibilità</a:t>
            </a:r>
            <a:r>
              <a:rPr dirty="0"/>
              <a:t>. Questo </a:t>
            </a:r>
            <a:r>
              <a:rPr dirty="0" err="1"/>
              <a:t>passaggio</a:t>
            </a:r>
            <a:r>
              <a:rPr dirty="0"/>
              <a:t> </a:t>
            </a:r>
            <a:r>
              <a:rPr dirty="0" err="1"/>
              <a:t>aiuta</a:t>
            </a:r>
            <a:r>
              <a:rPr dirty="0"/>
              <a:t> a </a:t>
            </a:r>
            <a:r>
              <a:rPr dirty="0" err="1"/>
              <a:t>selezionare</a:t>
            </a:r>
            <a:r>
              <a:rPr dirty="0"/>
              <a:t> </a:t>
            </a:r>
            <a:r>
              <a:rPr dirty="0" err="1"/>
              <a:t>concetti</a:t>
            </a:r>
            <a:r>
              <a:rPr dirty="0"/>
              <a:t> non solo </a:t>
            </a:r>
            <a:r>
              <a:rPr dirty="0" err="1"/>
              <a:t>innovativi</a:t>
            </a:r>
            <a:r>
              <a:rPr dirty="0"/>
              <a:t>, ma anche </a:t>
            </a:r>
            <a:r>
              <a:rPr dirty="0" err="1"/>
              <a:t>pratici</a:t>
            </a:r>
            <a:r>
              <a:rPr dirty="0"/>
              <a:t> e </a:t>
            </a:r>
            <a:r>
              <a:rPr dirty="0" err="1"/>
              <a:t>realizzabili</a:t>
            </a:r>
            <a:r>
              <a:rPr dirty="0"/>
              <a:t> </a:t>
            </a:r>
            <a:r>
              <a:rPr dirty="0" err="1"/>
              <a:t>entro</a:t>
            </a:r>
            <a:r>
              <a:rPr dirty="0"/>
              <a:t> </a:t>
            </a:r>
            <a:r>
              <a:rPr dirty="0" err="1"/>
              <a:t>i</a:t>
            </a:r>
            <a:r>
              <a:rPr dirty="0"/>
              <a:t> </a:t>
            </a:r>
            <a:r>
              <a:rPr dirty="0" err="1"/>
              <a:t>limiti</a:t>
            </a:r>
            <a:r>
              <a:rPr dirty="0"/>
              <a:t> </a:t>
            </a:r>
            <a:r>
              <a:rPr dirty="0" err="1"/>
              <a:t>indicati</a:t>
            </a:r>
            <a:r>
              <a:rPr dirty="0"/>
              <a:t>.</a:t>
            </a:r>
          </a:p>
          <a:p>
            <a:pPr marL="0" marR="0" lvl="0" indent="0" algn="just" rtl="0">
              <a:spcBef>
                <a:spcPts val="0"/>
              </a:spcBef>
              <a:spcAft>
                <a:spcPts val="0"/>
              </a:spcAft>
              <a:buNone/>
              <a:defRPr sz="1600">
                <a:solidFill>
                  <a:schemeClr val="dk1"/>
                </a:solidFill>
                <a:latin typeface="Calibri"/>
                <a:ea typeface="Calibri"/>
                <a:cs typeface="Calibri"/>
                <a:sym typeface="Calibri"/>
              </a:defRPr>
            </a:pPr>
            <a:r>
              <a:rPr b="1" dirty="0" err="1"/>
              <a:t>Allinearsi</a:t>
            </a:r>
            <a:r>
              <a:rPr b="1" dirty="0"/>
              <a:t> con la </a:t>
            </a:r>
            <a:r>
              <a:rPr b="1" dirty="0" err="1"/>
              <a:t>prototipazione</a:t>
            </a:r>
            <a:r>
              <a:rPr b="1" dirty="0"/>
              <a:t>:</a:t>
            </a:r>
            <a:r>
              <a:rPr dirty="0"/>
              <a:t> Si </a:t>
            </a:r>
            <a:r>
              <a:rPr dirty="0" err="1"/>
              <a:t>tiene</a:t>
            </a:r>
            <a:r>
              <a:rPr dirty="0"/>
              <a:t> </a:t>
            </a:r>
            <a:r>
              <a:rPr dirty="0" err="1"/>
              <a:t>conto</a:t>
            </a:r>
            <a:r>
              <a:rPr dirty="0"/>
              <a:t> di come </a:t>
            </a:r>
            <a:r>
              <a:rPr dirty="0" err="1"/>
              <a:t>i</a:t>
            </a:r>
            <a:r>
              <a:rPr dirty="0"/>
              <a:t> </a:t>
            </a:r>
            <a:r>
              <a:rPr dirty="0" err="1"/>
              <a:t>concetti</a:t>
            </a:r>
            <a:r>
              <a:rPr dirty="0"/>
              <a:t> </a:t>
            </a:r>
            <a:r>
              <a:rPr dirty="0" err="1"/>
              <a:t>passeranno</a:t>
            </a:r>
            <a:r>
              <a:rPr dirty="0"/>
              <a:t> in </a:t>
            </a:r>
            <a:r>
              <a:rPr dirty="0" err="1"/>
              <a:t>prototipi</a:t>
            </a:r>
            <a:r>
              <a:rPr dirty="0"/>
              <a:t> </a:t>
            </a:r>
            <a:r>
              <a:rPr dirty="0" err="1"/>
              <a:t>tangibili</a:t>
            </a:r>
            <a:r>
              <a:rPr dirty="0"/>
              <a:t> </a:t>
            </a:r>
            <a:r>
              <a:rPr dirty="0" err="1"/>
              <a:t>durante</a:t>
            </a:r>
            <a:r>
              <a:rPr dirty="0"/>
              <a:t> la </a:t>
            </a:r>
            <a:r>
              <a:rPr dirty="0" err="1"/>
              <a:t>fase</a:t>
            </a:r>
            <a:r>
              <a:rPr dirty="0"/>
              <a:t> di </a:t>
            </a:r>
            <a:r>
              <a:rPr dirty="0" err="1"/>
              <a:t>prototipazione</a:t>
            </a:r>
            <a:r>
              <a:rPr dirty="0"/>
              <a:t>. Questo </a:t>
            </a:r>
            <a:r>
              <a:rPr dirty="0" err="1"/>
              <a:t>allineamento</a:t>
            </a:r>
            <a:r>
              <a:rPr dirty="0"/>
              <a:t> </a:t>
            </a:r>
            <a:r>
              <a:rPr dirty="0" err="1"/>
              <a:t>garantisce</a:t>
            </a:r>
            <a:r>
              <a:rPr dirty="0"/>
              <a:t> </a:t>
            </a:r>
            <a:r>
              <a:rPr dirty="0" err="1"/>
              <a:t>che</a:t>
            </a:r>
            <a:r>
              <a:rPr dirty="0"/>
              <a:t> la </a:t>
            </a:r>
            <a:r>
              <a:rPr dirty="0" err="1"/>
              <a:t>soluzione</a:t>
            </a:r>
            <a:r>
              <a:rPr dirty="0"/>
              <a:t> </a:t>
            </a:r>
            <a:r>
              <a:rPr dirty="0" err="1"/>
              <a:t>progettata</a:t>
            </a:r>
            <a:r>
              <a:rPr dirty="0"/>
              <a:t> </a:t>
            </a:r>
            <a:r>
              <a:rPr dirty="0" err="1"/>
              <a:t>sia</a:t>
            </a:r>
            <a:r>
              <a:rPr dirty="0"/>
              <a:t> </a:t>
            </a:r>
            <a:r>
              <a:rPr dirty="0" err="1"/>
              <a:t>accuratamente</a:t>
            </a:r>
            <a:r>
              <a:rPr dirty="0"/>
              <a:t> </a:t>
            </a:r>
            <a:r>
              <a:rPr dirty="0" err="1"/>
              <a:t>tradotta</a:t>
            </a:r>
            <a:r>
              <a:rPr dirty="0"/>
              <a:t> in </a:t>
            </a:r>
            <a:r>
              <a:rPr dirty="0" err="1"/>
              <a:t>una</a:t>
            </a:r>
            <a:r>
              <a:rPr dirty="0"/>
              <a:t> forma </a:t>
            </a:r>
            <a:r>
              <a:rPr dirty="0" err="1"/>
              <a:t>fisica</a:t>
            </a:r>
            <a:r>
              <a:rPr dirty="0"/>
              <a:t> o </a:t>
            </a:r>
            <a:r>
              <a:rPr dirty="0" err="1"/>
              <a:t>digitale</a:t>
            </a:r>
            <a:r>
              <a:rPr dirty="0"/>
              <a:t> </a:t>
            </a:r>
            <a:r>
              <a:rPr dirty="0" err="1"/>
              <a:t>che</a:t>
            </a:r>
            <a:r>
              <a:rPr dirty="0"/>
              <a:t> </a:t>
            </a:r>
            <a:r>
              <a:rPr dirty="0" err="1"/>
              <a:t>può</a:t>
            </a:r>
            <a:r>
              <a:rPr dirty="0"/>
              <a:t> </a:t>
            </a:r>
            <a:r>
              <a:rPr dirty="0" err="1"/>
              <a:t>essere</a:t>
            </a:r>
            <a:r>
              <a:rPr dirty="0"/>
              <a:t> </a:t>
            </a:r>
            <a:r>
              <a:rPr dirty="0" err="1"/>
              <a:t>testata</a:t>
            </a:r>
            <a:r>
              <a:rPr dirty="0"/>
              <a:t> e </a:t>
            </a:r>
            <a:r>
              <a:rPr dirty="0" err="1"/>
              <a:t>perfezionata</a:t>
            </a:r>
            <a:r>
              <a:rPr dirty="0"/>
              <a:t>.</a:t>
            </a:r>
          </a:p>
          <a:p>
            <a:pPr marL="0" marR="0" lvl="0" indent="0" algn="just" rtl="0">
              <a:spcBef>
                <a:spcPts val="0"/>
              </a:spcBef>
              <a:spcAft>
                <a:spcPts val="0"/>
              </a:spcAft>
              <a:buNone/>
              <a:defRPr sz="1600">
                <a:solidFill>
                  <a:schemeClr val="dk1"/>
                </a:solidFill>
                <a:latin typeface="Calibri"/>
                <a:ea typeface="Calibri"/>
                <a:cs typeface="Calibri"/>
                <a:sym typeface="Calibri"/>
              </a:defRPr>
            </a:pPr>
            <a:r>
              <a:rPr b="1" dirty="0" err="1"/>
              <a:t>Iterare</a:t>
            </a:r>
            <a:r>
              <a:rPr b="1" dirty="0"/>
              <a:t> e </a:t>
            </a:r>
            <a:r>
              <a:rPr b="1" dirty="0" err="1"/>
              <a:t>perfezionare</a:t>
            </a:r>
            <a:r>
              <a:rPr b="1" dirty="0"/>
              <a:t>:</a:t>
            </a:r>
            <a:r>
              <a:rPr dirty="0"/>
              <a:t> Il </a:t>
            </a:r>
            <a:r>
              <a:rPr dirty="0" err="1"/>
              <a:t>processo</a:t>
            </a:r>
            <a:r>
              <a:rPr dirty="0"/>
              <a:t> di </a:t>
            </a:r>
            <a:r>
              <a:rPr dirty="0" err="1"/>
              <a:t>sviluppo</a:t>
            </a:r>
            <a:r>
              <a:rPr dirty="0"/>
              <a:t> del </a:t>
            </a:r>
            <a:r>
              <a:rPr dirty="0" err="1"/>
              <a:t>concetto</a:t>
            </a:r>
            <a:r>
              <a:rPr dirty="0"/>
              <a:t> è </a:t>
            </a:r>
            <a:r>
              <a:rPr dirty="0" err="1"/>
              <a:t>iterativo</a:t>
            </a:r>
            <a:r>
              <a:rPr dirty="0"/>
              <a:t>, </a:t>
            </a:r>
            <a:r>
              <a:rPr dirty="0" err="1"/>
              <a:t>il</a:t>
            </a:r>
            <a:r>
              <a:rPr dirty="0"/>
              <a:t> </a:t>
            </a:r>
            <a:r>
              <a:rPr dirty="0" err="1"/>
              <a:t>che</a:t>
            </a:r>
            <a:r>
              <a:rPr dirty="0"/>
              <a:t> </a:t>
            </a:r>
            <a:r>
              <a:rPr dirty="0" err="1"/>
              <a:t>significa</a:t>
            </a:r>
            <a:r>
              <a:rPr dirty="0"/>
              <a:t> </a:t>
            </a:r>
            <a:r>
              <a:rPr dirty="0" err="1"/>
              <a:t>che</a:t>
            </a:r>
            <a:r>
              <a:rPr dirty="0"/>
              <a:t> </a:t>
            </a:r>
            <a:r>
              <a:rPr dirty="0" err="1"/>
              <a:t>i</a:t>
            </a:r>
            <a:r>
              <a:rPr dirty="0"/>
              <a:t> </a:t>
            </a:r>
            <a:r>
              <a:rPr dirty="0" err="1"/>
              <a:t>concetti</a:t>
            </a:r>
            <a:r>
              <a:rPr dirty="0"/>
              <a:t> </a:t>
            </a:r>
            <a:r>
              <a:rPr dirty="0" err="1"/>
              <a:t>possono</a:t>
            </a:r>
            <a:r>
              <a:rPr dirty="0"/>
              <a:t> </a:t>
            </a:r>
            <a:r>
              <a:rPr dirty="0" err="1"/>
              <a:t>evolversi</a:t>
            </a:r>
            <a:r>
              <a:rPr dirty="0"/>
              <a:t> e </a:t>
            </a:r>
            <a:r>
              <a:rPr dirty="0" err="1"/>
              <a:t>cambiare</a:t>
            </a:r>
            <a:r>
              <a:rPr dirty="0"/>
              <a:t> </a:t>
            </a:r>
            <a:r>
              <a:rPr dirty="0" err="1"/>
              <a:t>sulla</a:t>
            </a:r>
            <a:r>
              <a:rPr dirty="0"/>
              <a:t> base di feedback, test e </a:t>
            </a:r>
            <a:r>
              <a:rPr dirty="0" err="1"/>
              <a:t>ulteriori</a:t>
            </a:r>
            <a:r>
              <a:rPr dirty="0"/>
              <a:t> </a:t>
            </a:r>
            <a:r>
              <a:rPr dirty="0" err="1"/>
              <a:t>approfondimenti</a:t>
            </a:r>
            <a:r>
              <a:rPr dirty="0"/>
              <a:t> </a:t>
            </a:r>
            <a:r>
              <a:rPr dirty="0" err="1"/>
              <a:t>ottenuti</a:t>
            </a:r>
            <a:r>
              <a:rPr dirty="0"/>
              <a:t> </a:t>
            </a:r>
            <a:r>
              <a:rPr dirty="0" err="1"/>
              <a:t>dalle</a:t>
            </a:r>
            <a:r>
              <a:rPr dirty="0"/>
              <a:t> </a:t>
            </a:r>
            <a:r>
              <a:rPr dirty="0" err="1"/>
              <a:t>parti</a:t>
            </a:r>
            <a:r>
              <a:rPr dirty="0"/>
              <a:t> </a:t>
            </a:r>
            <a:r>
              <a:rPr dirty="0" err="1"/>
              <a:t>interessate</a:t>
            </a:r>
            <a:r>
              <a:rPr dirty="0"/>
              <a:t> e </a:t>
            </a:r>
            <a:r>
              <a:rPr dirty="0" err="1"/>
              <a:t>dagli</a:t>
            </a:r>
            <a:r>
              <a:rPr dirty="0"/>
              <a:t> </a:t>
            </a:r>
            <a:r>
              <a:rPr dirty="0" err="1"/>
              <a:t>utenti</a:t>
            </a:r>
            <a:r>
              <a:rPr dirty="0"/>
              <a:t> </a:t>
            </a:r>
            <a:r>
              <a:rPr dirty="0" err="1"/>
              <a:t>finali</a:t>
            </a:r>
            <a:r>
              <a:rPr dirty="0"/>
              <a:t>. Questa </a:t>
            </a:r>
            <a:r>
              <a:rPr dirty="0" err="1"/>
              <a:t>flessibilità</a:t>
            </a:r>
            <a:r>
              <a:rPr dirty="0"/>
              <a:t> </a:t>
            </a:r>
            <a:r>
              <a:rPr dirty="0" err="1"/>
              <a:t>consente</a:t>
            </a:r>
            <a:r>
              <a:rPr dirty="0"/>
              <a:t> un </a:t>
            </a:r>
            <a:r>
              <a:rPr dirty="0" err="1"/>
              <a:t>miglioramento</a:t>
            </a:r>
            <a:r>
              <a:rPr dirty="0"/>
              <a:t> continuo e </a:t>
            </a:r>
            <a:r>
              <a:rPr dirty="0" err="1"/>
              <a:t>l'ottimizzazione</a:t>
            </a:r>
            <a:r>
              <a:rPr dirty="0"/>
              <a:t> </a:t>
            </a:r>
            <a:r>
              <a:rPr dirty="0" err="1"/>
              <a:t>delle</a:t>
            </a:r>
            <a:r>
              <a:rPr dirty="0"/>
              <a:t> </a:t>
            </a:r>
            <a:r>
              <a:rPr dirty="0" err="1"/>
              <a:t>soluzioni</a:t>
            </a:r>
            <a:r>
              <a:rPr dirty="0"/>
              <a:t> </a:t>
            </a:r>
            <a:r>
              <a:rPr dirty="0" err="1"/>
              <a:t>proposte</a:t>
            </a:r>
            <a:r>
              <a:rPr dirty="0"/>
              <a:t>.</a:t>
            </a:r>
            <a:endParaRPr sz="1600" dirty="0">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2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rPr dirty="0"/>
              <a:t>2. </a:t>
            </a:r>
            <a:r>
              <a:rPr dirty="0" err="1"/>
              <a:t>Ideazione</a:t>
            </a:r>
            <a:r>
              <a:rPr dirty="0"/>
              <a:t> e </a:t>
            </a:r>
            <a:r>
              <a:rPr dirty="0" err="1"/>
              <a:t>prototipazione</a:t>
            </a:r>
            <a:endParaRPr sz="2400" dirty="0"/>
          </a:p>
          <a:p>
            <a:pPr marL="0" lvl="0" indent="0" algn="l" rtl="0">
              <a:lnSpc>
                <a:spcPct val="90000"/>
              </a:lnSpc>
              <a:spcBef>
                <a:spcPts val="1000"/>
              </a:spcBef>
              <a:spcAft>
                <a:spcPts val="0"/>
              </a:spcAft>
              <a:buClr>
                <a:srgbClr val="1B193E"/>
              </a:buClr>
              <a:buSzPts val="2400"/>
              <a:buNone/>
              <a:defRPr sz="2400"/>
            </a:pPr>
            <a:r>
              <a:rPr b="0" dirty="0"/>
              <a:t>2.2 </a:t>
            </a:r>
            <a:r>
              <a:rPr b="0" dirty="0" err="1"/>
              <a:t>Sviluppo</a:t>
            </a:r>
            <a:r>
              <a:rPr b="0" dirty="0"/>
              <a:t> </a:t>
            </a:r>
            <a:r>
              <a:rPr b="0" dirty="0" err="1"/>
              <a:t>concettuale</a:t>
            </a:r>
            <a:endParaRPr sz="2400" b="0" dirty="0"/>
          </a:p>
        </p:txBody>
      </p:sp>
      <p:sp>
        <p:nvSpPr>
          <p:cNvPr id="278" name="Google Shape;278;p23"/>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79" name="Google Shape;279;p23"/>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80" name="Google Shape;280;p23"/>
          <p:cNvSpPr/>
          <p:nvPr/>
        </p:nvSpPr>
        <p:spPr>
          <a:xfrm>
            <a:off x="211183" y="1275852"/>
            <a:ext cx="11327674" cy="4955162"/>
          </a:xfrm>
          <a:prstGeom prst="rect">
            <a:avLst/>
          </a:prstGeom>
          <a:noFill/>
          <a:ln>
            <a:noFill/>
          </a:ln>
        </p:spPr>
        <p:txBody>
          <a:bodyPr spcFirstLastPara="1" wrap="square" lIns="91425" tIns="45700" rIns="91425" bIns="45700" anchor="ctr" anchorCtr="0">
            <a:spAutoFit/>
          </a:bodyPr>
          <a:lstStyle/>
          <a:p>
            <a:pPr marL="228600" marR="0" lvl="0" indent="-228600" algn="just" rtl="0">
              <a:lnSpc>
                <a:spcPct val="100000"/>
              </a:lnSpc>
              <a:spcBef>
                <a:spcPts val="0"/>
              </a:spcBef>
              <a:spcAft>
                <a:spcPts val="0"/>
              </a:spcAft>
              <a:buClr>
                <a:schemeClr val="dk1"/>
              </a:buClr>
              <a:buSzPts val="1200"/>
              <a:buFont typeface="Arial"/>
              <a:buAutoNum type="arabicPeriod"/>
              <a:defRPr sz="1200">
                <a:solidFill>
                  <a:schemeClr val="dk1"/>
                </a:solidFill>
                <a:latin typeface="Arial"/>
                <a:ea typeface="Arial"/>
                <a:cs typeface="Arial"/>
                <a:sym typeface="Arial"/>
              </a:defRPr>
            </a:pPr>
            <a:r>
              <a:rPr b="1" dirty="0" err="1"/>
              <a:t>Processo</a:t>
            </a:r>
            <a:r>
              <a:rPr b="1" dirty="0"/>
              <a:t> di </a:t>
            </a:r>
            <a:r>
              <a:rPr b="1" dirty="0" err="1"/>
              <a:t>sviluppo</a:t>
            </a:r>
            <a:r>
              <a:rPr b="1" dirty="0"/>
              <a:t> del </a:t>
            </a:r>
            <a:r>
              <a:rPr b="1" dirty="0" err="1"/>
              <a:t>concetto</a:t>
            </a:r>
            <a:r>
              <a:rPr b="1" dirty="0"/>
              <a:t>:</a:t>
            </a:r>
            <a:r>
              <a:rPr dirty="0"/>
              <a:t> Lo </a:t>
            </a:r>
            <a:r>
              <a:rPr dirty="0" err="1"/>
              <a:t>sviluppo</a:t>
            </a:r>
            <a:r>
              <a:rPr dirty="0"/>
              <a:t> </a:t>
            </a:r>
            <a:r>
              <a:rPr dirty="0" err="1"/>
              <a:t>dei</a:t>
            </a:r>
            <a:r>
              <a:rPr dirty="0"/>
              <a:t> </a:t>
            </a:r>
            <a:r>
              <a:rPr dirty="0" err="1"/>
              <a:t>concetti</a:t>
            </a:r>
            <a:r>
              <a:rPr dirty="0"/>
              <a:t> è la </a:t>
            </a:r>
            <a:r>
              <a:rPr dirty="0" err="1"/>
              <a:t>fase</a:t>
            </a:r>
            <a:r>
              <a:rPr dirty="0"/>
              <a:t> </a:t>
            </a:r>
            <a:r>
              <a:rPr dirty="0" err="1"/>
              <a:t>successiva</a:t>
            </a:r>
            <a:r>
              <a:rPr dirty="0"/>
              <a:t> </a:t>
            </a:r>
            <a:r>
              <a:rPr dirty="0" err="1"/>
              <a:t>all'ideazione</a:t>
            </a:r>
            <a:r>
              <a:rPr dirty="0"/>
              <a:t> in cui le </a:t>
            </a:r>
            <a:r>
              <a:rPr dirty="0" err="1"/>
              <a:t>idee</a:t>
            </a:r>
            <a:r>
              <a:rPr dirty="0"/>
              <a:t> </a:t>
            </a:r>
            <a:r>
              <a:rPr dirty="0" err="1"/>
              <a:t>sono</a:t>
            </a:r>
            <a:r>
              <a:rPr dirty="0"/>
              <a:t> </a:t>
            </a:r>
            <a:r>
              <a:rPr lang="it-IT" dirty="0"/>
              <a:t>perfezionate</a:t>
            </a:r>
            <a:r>
              <a:rPr dirty="0"/>
              <a:t> e </a:t>
            </a:r>
            <a:r>
              <a:rPr dirty="0" err="1"/>
              <a:t>strutturate</a:t>
            </a:r>
            <a:r>
              <a:rPr dirty="0"/>
              <a:t> in </a:t>
            </a:r>
            <a:r>
              <a:rPr dirty="0" err="1"/>
              <a:t>concetti</a:t>
            </a:r>
            <a:r>
              <a:rPr dirty="0"/>
              <a:t> e </a:t>
            </a:r>
            <a:r>
              <a:rPr dirty="0" err="1"/>
              <a:t>soluzioni</a:t>
            </a:r>
            <a:r>
              <a:rPr dirty="0"/>
              <a:t> </a:t>
            </a:r>
            <a:r>
              <a:rPr dirty="0" err="1"/>
              <a:t>attuabili</a:t>
            </a:r>
            <a:r>
              <a:rPr dirty="0"/>
              <a:t>. </a:t>
            </a:r>
            <a:r>
              <a:rPr dirty="0" err="1"/>
              <a:t>Funge</a:t>
            </a:r>
            <a:r>
              <a:rPr dirty="0"/>
              <a:t> da </a:t>
            </a:r>
            <a:r>
              <a:rPr dirty="0" err="1"/>
              <a:t>ponte</a:t>
            </a:r>
            <a:r>
              <a:rPr dirty="0"/>
              <a:t> </a:t>
            </a:r>
            <a:r>
              <a:rPr dirty="0" err="1"/>
              <a:t>critico</a:t>
            </a:r>
            <a:r>
              <a:rPr dirty="0"/>
              <a:t> </a:t>
            </a:r>
            <a:r>
              <a:rPr dirty="0" err="1"/>
              <a:t>tra</a:t>
            </a:r>
            <a:r>
              <a:rPr dirty="0"/>
              <a:t> la </a:t>
            </a:r>
            <a:r>
              <a:rPr dirty="0" err="1"/>
              <a:t>generazione</a:t>
            </a:r>
            <a:r>
              <a:rPr dirty="0"/>
              <a:t> </a:t>
            </a:r>
            <a:r>
              <a:rPr dirty="0" err="1"/>
              <a:t>creativa</a:t>
            </a:r>
            <a:r>
              <a:rPr dirty="0"/>
              <a:t> di </a:t>
            </a:r>
            <a:r>
              <a:rPr dirty="0" err="1"/>
              <a:t>idee</a:t>
            </a:r>
            <a:r>
              <a:rPr dirty="0"/>
              <a:t> e la </a:t>
            </a:r>
            <a:r>
              <a:rPr dirty="0" err="1"/>
              <a:t>successiva</a:t>
            </a:r>
            <a:r>
              <a:rPr dirty="0"/>
              <a:t> </a:t>
            </a:r>
            <a:r>
              <a:rPr dirty="0" err="1"/>
              <a:t>fase</a:t>
            </a:r>
            <a:r>
              <a:rPr dirty="0"/>
              <a:t> di </a:t>
            </a:r>
            <a:r>
              <a:rPr dirty="0" err="1"/>
              <a:t>prototipazione</a:t>
            </a:r>
            <a:r>
              <a:rPr dirty="0"/>
              <a:t>.</a:t>
            </a:r>
            <a:endParaRPr sz="1200" b="0" i="0" u="none" strike="noStrike" cap="none" dirty="0">
              <a:solidFill>
                <a:schemeClr val="dk1"/>
              </a:solidFill>
              <a:latin typeface="Arial"/>
              <a:ea typeface="Arial"/>
              <a:cs typeface="Arial"/>
              <a:sym typeface="Arial"/>
            </a:endParaRPr>
          </a:p>
          <a:p>
            <a:pPr marL="228600" marR="0" lvl="0" indent="-152400" algn="just" rtl="0">
              <a:lnSpc>
                <a:spcPct val="100000"/>
              </a:lnSpc>
              <a:spcBef>
                <a:spcPts val="0"/>
              </a:spcBef>
              <a:spcAft>
                <a:spcPts val="0"/>
              </a:spcAft>
              <a:buClr>
                <a:schemeClr val="dk1"/>
              </a:buClr>
              <a:buSzPts val="1200"/>
              <a:buFont typeface="Arial"/>
              <a:buNone/>
            </a:pP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defRPr sz="1200">
                <a:solidFill>
                  <a:schemeClr val="dk1"/>
                </a:solidFill>
                <a:latin typeface="Arial"/>
                <a:ea typeface="Arial"/>
                <a:cs typeface="Arial"/>
                <a:sym typeface="Arial"/>
              </a:defRPr>
            </a:pPr>
            <a:r>
              <a:rPr b="1" dirty="0"/>
              <a:t>2. P</a:t>
            </a:r>
            <a:r>
              <a:rPr lang="it-IT" b="1" dirty="0" err="1"/>
              <a:t>rofili</a:t>
            </a:r>
            <a:r>
              <a:rPr b="1" dirty="0"/>
              <a:t> e </a:t>
            </a:r>
            <a:r>
              <a:rPr b="1" dirty="0" err="1"/>
              <a:t>bisogni</a:t>
            </a:r>
            <a:r>
              <a:rPr b="1" dirty="0"/>
              <a:t> </a:t>
            </a:r>
            <a:r>
              <a:rPr b="1" dirty="0" err="1"/>
              <a:t>dell'utente</a:t>
            </a:r>
            <a:r>
              <a:rPr b="1" dirty="0"/>
              <a:t>:</a:t>
            </a:r>
            <a:r>
              <a:rPr dirty="0"/>
              <a:t> </a:t>
            </a:r>
            <a:r>
              <a:rPr lang="it-IT" dirty="0"/>
              <a:t>I profili</a:t>
            </a:r>
            <a:r>
              <a:rPr dirty="0"/>
              <a:t> </a:t>
            </a:r>
            <a:r>
              <a:rPr dirty="0" err="1"/>
              <a:t>degli</a:t>
            </a:r>
            <a:r>
              <a:rPr dirty="0"/>
              <a:t> </a:t>
            </a:r>
            <a:r>
              <a:rPr dirty="0" err="1"/>
              <a:t>utenti</a:t>
            </a:r>
            <a:r>
              <a:rPr dirty="0"/>
              <a:t> e le </a:t>
            </a:r>
            <a:r>
              <a:rPr dirty="0" err="1"/>
              <a:t>loro</a:t>
            </a:r>
            <a:r>
              <a:rPr dirty="0"/>
              <a:t> </a:t>
            </a:r>
            <a:r>
              <a:rPr dirty="0" err="1"/>
              <a:t>esigenze</a:t>
            </a:r>
            <a:r>
              <a:rPr dirty="0"/>
              <a:t> </a:t>
            </a:r>
            <a:r>
              <a:rPr dirty="0" err="1"/>
              <a:t>costituiscono</a:t>
            </a:r>
            <a:r>
              <a:rPr dirty="0"/>
              <a:t> la base per lo </a:t>
            </a:r>
            <a:r>
              <a:rPr dirty="0" err="1"/>
              <a:t>sviluppo</a:t>
            </a:r>
            <a:r>
              <a:rPr dirty="0"/>
              <a:t> di </a:t>
            </a:r>
            <a:r>
              <a:rPr dirty="0" err="1"/>
              <a:t>concetti</a:t>
            </a:r>
            <a:r>
              <a:rPr dirty="0"/>
              <a:t> </a:t>
            </a:r>
            <a:r>
              <a:rPr dirty="0" err="1"/>
              <a:t>incentrati</a:t>
            </a:r>
            <a:r>
              <a:rPr dirty="0"/>
              <a:t> </a:t>
            </a:r>
            <a:r>
              <a:rPr dirty="0" err="1"/>
              <a:t>sull'utente</a:t>
            </a:r>
            <a:r>
              <a:rPr dirty="0"/>
              <a:t>. </a:t>
            </a:r>
            <a:r>
              <a:rPr dirty="0" err="1"/>
              <a:t>Comprendendo</a:t>
            </a:r>
            <a:r>
              <a:rPr dirty="0"/>
              <a:t> </a:t>
            </a:r>
            <a:r>
              <a:rPr dirty="0" err="1"/>
              <a:t>il</a:t>
            </a:r>
            <a:r>
              <a:rPr dirty="0"/>
              <a:t> </a:t>
            </a:r>
            <a:r>
              <a:rPr dirty="0" err="1"/>
              <a:t>pubblico</a:t>
            </a:r>
            <a:r>
              <a:rPr dirty="0"/>
              <a:t> di </a:t>
            </a:r>
            <a:r>
              <a:rPr dirty="0" err="1"/>
              <a:t>destinazione</a:t>
            </a:r>
            <a:r>
              <a:rPr dirty="0"/>
              <a:t> e le </a:t>
            </a:r>
            <a:r>
              <a:rPr dirty="0" err="1"/>
              <a:t>loro</a:t>
            </a:r>
            <a:r>
              <a:rPr dirty="0"/>
              <a:t> </a:t>
            </a:r>
            <a:r>
              <a:rPr dirty="0" err="1"/>
              <a:t>esigenze</a:t>
            </a:r>
            <a:r>
              <a:rPr dirty="0"/>
              <a:t>, </a:t>
            </a:r>
            <a:r>
              <a:rPr dirty="0" err="1"/>
              <a:t>i</a:t>
            </a:r>
            <a:r>
              <a:rPr dirty="0"/>
              <a:t> </a:t>
            </a:r>
            <a:r>
              <a:rPr dirty="0" err="1"/>
              <a:t>concetti</a:t>
            </a:r>
            <a:r>
              <a:rPr dirty="0"/>
              <a:t> </a:t>
            </a:r>
            <a:r>
              <a:rPr dirty="0" err="1"/>
              <a:t>possono</a:t>
            </a:r>
            <a:r>
              <a:rPr dirty="0"/>
              <a:t> </a:t>
            </a:r>
            <a:r>
              <a:rPr dirty="0" err="1"/>
              <a:t>essere</a:t>
            </a:r>
            <a:r>
              <a:rPr dirty="0"/>
              <a:t> </a:t>
            </a:r>
            <a:r>
              <a:rPr dirty="0" err="1"/>
              <a:t>personalizzati</a:t>
            </a:r>
            <a:r>
              <a:rPr dirty="0"/>
              <a:t> per </a:t>
            </a:r>
            <a:r>
              <a:rPr dirty="0" err="1"/>
              <a:t>affrontare</a:t>
            </a:r>
            <a:r>
              <a:rPr dirty="0"/>
              <a:t> </a:t>
            </a:r>
            <a:r>
              <a:rPr dirty="0" err="1"/>
              <a:t>sfide</a:t>
            </a:r>
            <a:r>
              <a:rPr dirty="0"/>
              <a:t> </a:t>
            </a:r>
            <a:r>
              <a:rPr dirty="0" err="1"/>
              <a:t>reali</a:t>
            </a:r>
            <a:r>
              <a:rPr dirty="0"/>
              <a:t> e </a:t>
            </a:r>
            <a:r>
              <a:rPr lang="it-IT" dirty="0"/>
              <a:t>entrare in risonanza</a:t>
            </a:r>
            <a:r>
              <a:rPr dirty="0"/>
              <a:t> con </a:t>
            </a:r>
            <a:r>
              <a:rPr dirty="0" err="1"/>
              <a:t>gli</a:t>
            </a:r>
            <a:r>
              <a:rPr dirty="0"/>
              <a:t> </a:t>
            </a:r>
            <a:r>
              <a:rPr dirty="0" err="1"/>
              <a:t>utenti</a:t>
            </a:r>
            <a:r>
              <a:rPr dirty="0"/>
              <a:t> </a:t>
            </a:r>
            <a:r>
              <a:rPr dirty="0" err="1"/>
              <a:t>previsti</a:t>
            </a:r>
            <a:r>
              <a:rPr dirty="0"/>
              <a:t>.</a:t>
            </a:r>
            <a:endParaRPr sz="1200"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pP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defRPr sz="1200">
                <a:solidFill>
                  <a:schemeClr val="dk1"/>
                </a:solidFill>
                <a:latin typeface="Arial"/>
                <a:ea typeface="Arial"/>
                <a:cs typeface="Arial"/>
                <a:sym typeface="Arial"/>
              </a:defRPr>
            </a:pPr>
            <a:r>
              <a:rPr b="1" dirty="0"/>
              <a:t>3. Storyboarding e </a:t>
            </a:r>
            <a:r>
              <a:rPr b="1" dirty="0" err="1"/>
              <a:t>scenari</a:t>
            </a:r>
            <a:r>
              <a:rPr b="1" dirty="0"/>
              <a:t> </a:t>
            </a:r>
            <a:r>
              <a:rPr b="1" dirty="0" err="1"/>
              <a:t>utente</a:t>
            </a:r>
            <a:r>
              <a:rPr b="1" dirty="0"/>
              <a:t>:</a:t>
            </a:r>
            <a:r>
              <a:rPr dirty="0"/>
              <a:t> L</a:t>
            </a:r>
            <a:r>
              <a:rPr lang="it-IT" dirty="0"/>
              <a:t>a narrazione</a:t>
            </a:r>
            <a:r>
              <a:rPr dirty="0"/>
              <a:t> e </a:t>
            </a:r>
            <a:r>
              <a:rPr dirty="0" err="1"/>
              <a:t>gli</a:t>
            </a:r>
            <a:r>
              <a:rPr dirty="0"/>
              <a:t> </a:t>
            </a:r>
            <a:r>
              <a:rPr dirty="0" err="1"/>
              <a:t>scenari</a:t>
            </a:r>
            <a:r>
              <a:rPr dirty="0"/>
              <a:t> </a:t>
            </a:r>
            <a:r>
              <a:rPr dirty="0" err="1"/>
              <a:t>utente</a:t>
            </a:r>
            <a:r>
              <a:rPr dirty="0"/>
              <a:t> </a:t>
            </a:r>
            <a:r>
              <a:rPr dirty="0" err="1"/>
              <a:t>contribuiscono</a:t>
            </a:r>
            <a:r>
              <a:rPr dirty="0"/>
              <a:t> a </a:t>
            </a:r>
            <a:r>
              <a:rPr dirty="0" err="1"/>
              <a:t>visualizzare</a:t>
            </a:r>
            <a:r>
              <a:rPr dirty="0"/>
              <a:t> come </a:t>
            </a:r>
            <a:r>
              <a:rPr dirty="0" err="1"/>
              <a:t>i</a:t>
            </a:r>
            <a:r>
              <a:rPr dirty="0"/>
              <a:t> </a:t>
            </a:r>
            <a:r>
              <a:rPr dirty="0" err="1"/>
              <a:t>concetti</a:t>
            </a:r>
            <a:r>
              <a:rPr dirty="0"/>
              <a:t> </a:t>
            </a:r>
            <a:r>
              <a:rPr dirty="0" err="1"/>
              <a:t>affronteranno</a:t>
            </a:r>
            <a:r>
              <a:rPr dirty="0"/>
              <a:t> le </a:t>
            </a:r>
            <a:r>
              <a:rPr dirty="0" err="1"/>
              <a:t>esigenze</a:t>
            </a:r>
            <a:r>
              <a:rPr dirty="0"/>
              <a:t> e le </a:t>
            </a:r>
            <a:r>
              <a:rPr dirty="0" err="1"/>
              <a:t>sfide</a:t>
            </a:r>
            <a:r>
              <a:rPr dirty="0"/>
              <a:t> </a:t>
            </a:r>
            <a:r>
              <a:rPr dirty="0" err="1"/>
              <a:t>degli</a:t>
            </a:r>
            <a:r>
              <a:rPr dirty="0"/>
              <a:t> </a:t>
            </a:r>
            <a:r>
              <a:rPr dirty="0" err="1"/>
              <a:t>utenti</a:t>
            </a:r>
            <a:r>
              <a:rPr dirty="0"/>
              <a:t> </a:t>
            </a:r>
            <a:r>
              <a:rPr dirty="0" err="1"/>
              <a:t>finali</a:t>
            </a:r>
            <a:r>
              <a:rPr dirty="0"/>
              <a:t>. </a:t>
            </a:r>
            <a:r>
              <a:rPr lang="it-IT" dirty="0"/>
              <a:t>I narratori</a:t>
            </a:r>
            <a:r>
              <a:rPr dirty="0"/>
              <a:t> </a:t>
            </a:r>
            <a:r>
              <a:rPr dirty="0" err="1"/>
              <a:t>forniscono</a:t>
            </a:r>
            <a:r>
              <a:rPr dirty="0"/>
              <a:t> </a:t>
            </a:r>
            <a:r>
              <a:rPr dirty="0" err="1"/>
              <a:t>una</a:t>
            </a:r>
            <a:r>
              <a:rPr dirty="0"/>
              <a:t> </a:t>
            </a:r>
            <a:r>
              <a:rPr dirty="0" err="1"/>
              <a:t>rappresentazione</a:t>
            </a:r>
            <a:r>
              <a:rPr dirty="0"/>
              <a:t> </a:t>
            </a:r>
            <a:r>
              <a:rPr dirty="0" err="1"/>
              <a:t>visiva</a:t>
            </a:r>
            <a:r>
              <a:rPr dirty="0"/>
              <a:t> del </a:t>
            </a:r>
            <a:r>
              <a:rPr dirty="0" err="1"/>
              <a:t>viaggio</a:t>
            </a:r>
            <a:r>
              <a:rPr dirty="0"/>
              <a:t> </a:t>
            </a:r>
            <a:r>
              <a:rPr dirty="0" err="1"/>
              <a:t>dell'utente</a:t>
            </a:r>
            <a:r>
              <a:rPr dirty="0"/>
              <a:t>, </a:t>
            </a:r>
            <a:r>
              <a:rPr dirty="0" err="1"/>
              <a:t>offrendo</a:t>
            </a:r>
            <a:r>
              <a:rPr dirty="0"/>
              <a:t> </a:t>
            </a:r>
            <a:r>
              <a:rPr dirty="0" err="1"/>
              <a:t>approfondimenti</a:t>
            </a:r>
            <a:r>
              <a:rPr dirty="0"/>
              <a:t> </a:t>
            </a:r>
            <a:r>
              <a:rPr dirty="0" err="1"/>
              <a:t>sull'applicazione</a:t>
            </a:r>
            <a:r>
              <a:rPr dirty="0"/>
              <a:t> </a:t>
            </a:r>
            <a:r>
              <a:rPr dirty="0" err="1"/>
              <a:t>pratica</a:t>
            </a:r>
            <a:r>
              <a:rPr dirty="0"/>
              <a:t> </a:t>
            </a:r>
            <a:r>
              <a:rPr dirty="0" err="1"/>
              <a:t>dei</a:t>
            </a:r>
            <a:r>
              <a:rPr dirty="0"/>
              <a:t> </a:t>
            </a:r>
            <a:r>
              <a:rPr dirty="0" err="1"/>
              <a:t>concetti</a:t>
            </a:r>
            <a:r>
              <a:rPr dirty="0"/>
              <a:t>.</a:t>
            </a: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pP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defRPr sz="1200">
                <a:solidFill>
                  <a:schemeClr val="dk1"/>
                </a:solidFill>
                <a:latin typeface="Arial"/>
                <a:ea typeface="Arial"/>
                <a:cs typeface="Arial"/>
                <a:sym typeface="Arial"/>
              </a:defRPr>
            </a:pPr>
            <a:r>
              <a:rPr b="1" dirty="0"/>
              <a:t>4. Brief di </a:t>
            </a:r>
            <a:r>
              <a:rPr b="1" dirty="0" err="1"/>
              <a:t>progettazione</a:t>
            </a:r>
            <a:r>
              <a:rPr b="1" dirty="0"/>
              <a:t>:</a:t>
            </a:r>
            <a:r>
              <a:rPr dirty="0"/>
              <a:t> I brief di </a:t>
            </a:r>
            <a:r>
              <a:rPr dirty="0" err="1"/>
              <a:t>progettazione</a:t>
            </a:r>
            <a:r>
              <a:rPr dirty="0"/>
              <a:t> </a:t>
            </a:r>
            <a:r>
              <a:rPr dirty="0" err="1"/>
              <a:t>forniscono</a:t>
            </a:r>
            <a:r>
              <a:rPr dirty="0"/>
              <a:t> </a:t>
            </a:r>
            <a:r>
              <a:rPr dirty="0" err="1"/>
              <a:t>uno</a:t>
            </a:r>
            <a:r>
              <a:rPr dirty="0"/>
              <a:t> schema </a:t>
            </a:r>
            <a:r>
              <a:rPr dirty="0" err="1"/>
              <a:t>strutturato</a:t>
            </a:r>
            <a:r>
              <a:rPr dirty="0"/>
              <a:t> del </a:t>
            </a:r>
            <a:r>
              <a:rPr dirty="0" err="1"/>
              <a:t>problema</a:t>
            </a:r>
            <a:r>
              <a:rPr dirty="0"/>
              <a:t>, </a:t>
            </a:r>
            <a:r>
              <a:rPr dirty="0" err="1"/>
              <a:t>il</a:t>
            </a:r>
            <a:r>
              <a:rPr dirty="0"/>
              <a:t> </a:t>
            </a:r>
            <a:r>
              <a:rPr dirty="0" err="1"/>
              <a:t>pubblico</a:t>
            </a:r>
            <a:r>
              <a:rPr dirty="0"/>
              <a:t> di </a:t>
            </a:r>
            <a:r>
              <a:rPr dirty="0" err="1"/>
              <a:t>destinazione</a:t>
            </a:r>
            <a:r>
              <a:rPr dirty="0"/>
              <a:t> e la </a:t>
            </a:r>
            <a:r>
              <a:rPr dirty="0" err="1"/>
              <a:t>soluzione</a:t>
            </a:r>
            <a:r>
              <a:rPr dirty="0"/>
              <a:t> </a:t>
            </a:r>
            <a:r>
              <a:rPr dirty="0" err="1"/>
              <a:t>proposta</a:t>
            </a:r>
            <a:r>
              <a:rPr dirty="0"/>
              <a:t>. </a:t>
            </a:r>
            <a:r>
              <a:rPr dirty="0" err="1"/>
              <a:t>L'elaborazione</a:t>
            </a:r>
            <a:r>
              <a:rPr dirty="0"/>
              <a:t> di brief di </a:t>
            </a:r>
            <a:r>
              <a:rPr dirty="0" err="1"/>
              <a:t>progettazione</a:t>
            </a:r>
            <a:r>
              <a:rPr dirty="0"/>
              <a:t> </a:t>
            </a:r>
            <a:r>
              <a:rPr dirty="0" err="1"/>
              <a:t>efficaci</a:t>
            </a:r>
            <a:r>
              <a:rPr dirty="0"/>
              <a:t> </a:t>
            </a:r>
            <a:r>
              <a:rPr dirty="0" err="1"/>
              <a:t>guida</a:t>
            </a:r>
            <a:r>
              <a:rPr dirty="0"/>
              <a:t> la </a:t>
            </a:r>
            <a:r>
              <a:rPr dirty="0" err="1"/>
              <a:t>fase</a:t>
            </a:r>
            <a:r>
              <a:rPr dirty="0"/>
              <a:t> di </a:t>
            </a:r>
            <a:r>
              <a:rPr dirty="0" err="1"/>
              <a:t>sviluppo</a:t>
            </a:r>
            <a:r>
              <a:rPr dirty="0"/>
              <a:t> del </a:t>
            </a:r>
            <a:r>
              <a:rPr dirty="0" err="1"/>
              <a:t>concetto</a:t>
            </a:r>
            <a:r>
              <a:rPr dirty="0"/>
              <a:t>, </a:t>
            </a:r>
            <a:r>
              <a:rPr dirty="0" err="1"/>
              <a:t>garantendo</a:t>
            </a:r>
            <a:r>
              <a:rPr dirty="0"/>
              <a:t> </a:t>
            </a:r>
            <a:r>
              <a:rPr dirty="0" err="1"/>
              <a:t>una</a:t>
            </a:r>
            <a:r>
              <a:rPr dirty="0"/>
              <a:t> </a:t>
            </a:r>
            <a:r>
              <a:rPr lang="it-IT" dirty="0"/>
              <a:t>tabella di marcia</a:t>
            </a:r>
            <a:r>
              <a:rPr dirty="0"/>
              <a:t> chiara e </a:t>
            </a:r>
            <a:r>
              <a:rPr dirty="0" err="1"/>
              <a:t>concisa</a:t>
            </a:r>
            <a:r>
              <a:rPr dirty="0"/>
              <a:t> per </a:t>
            </a:r>
            <a:r>
              <a:rPr dirty="0" err="1"/>
              <a:t>il</a:t>
            </a:r>
            <a:r>
              <a:rPr dirty="0"/>
              <a:t> team.</a:t>
            </a: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pP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defRPr sz="1200">
                <a:solidFill>
                  <a:schemeClr val="dk1"/>
                </a:solidFill>
                <a:latin typeface="Arial"/>
                <a:ea typeface="Arial"/>
                <a:cs typeface="Arial"/>
                <a:sym typeface="Arial"/>
              </a:defRPr>
            </a:pPr>
            <a:r>
              <a:rPr b="1" dirty="0"/>
              <a:t>5. </a:t>
            </a:r>
            <a:r>
              <a:rPr b="1" dirty="0" err="1"/>
              <a:t>Priorità</a:t>
            </a:r>
            <a:r>
              <a:rPr b="1" dirty="0"/>
              <a:t> e </a:t>
            </a:r>
            <a:r>
              <a:rPr b="1" dirty="0" err="1"/>
              <a:t>fattibilità</a:t>
            </a:r>
            <a:r>
              <a:rPr b="1" dirty="0"/>
              <a:t>:</a:t>
            </a:r>
            <a:r>
              <a:rPr dirty="0"/>
              <a:t> La </a:t>
            </a:r>
            <a:r>
              <a:rPr dirty="0" err="1"/>
              <a:t>priorità</a:t>
            </a:r>
            <a:r>
              <a:rPr dirty="0"/>
              <a:t> </a:t>
            </a:r>
            <a:r>
              <a:rPr dirty="0" err="1"/>
              <a:t>si</a:t>
            </a:r>
            <a:r>
              <a:rPr dirty="0"/>
              <a:t> </a:t>
            </a:r>
            <a:r>
              <a:rPr dirty="0" err="1"/>
              <a:t>basa</a:t>
            </a:r>
            <a:r>
              <a:rPr dirty="0"/>
              <a:t> </a:t>
            </a:r>
            <a:r>
              <a:rPr dirty="0" err="1"/>
              <a:t>su</a:t>
            </a:r>
            <a:r>
              <a:rPr dirty="0"/>
              <a:t> </a:t>
            </a:r>
            <a:r>
              <a:rPr dirty="0" err="1"/>
              <a:t>criteri</a:t>
            </a:r>
            <a:r>
              <a:rPr dirty="0"/>
              <a:t> di </a:t>
            </a:r>
            <a:r>
              <a:rPr dirty="0" err="1"/>
              <a:t>fattibilità</a:t>
            </a:r>
            <a:r>
              <a:rPr dirty="0"/>
              <a:t>, </a:t>
            </a:r>
            <a:r>
              <a:rPr dirty="0" err="1"/>
              <a:t>desiderabilità</a:t>
            </a:r>
            <a:r>
              <a:rPr dirty="0"/>
              <a:t> e </a:t>
            </a:r>
            <a:r>
              <a:rPr dirty="0" err="1"/>
              <a:t>redditività</a:t>
            </a:r>
            <a:r>
              <a:rPr dirty="0"/>
              <a:t>. </a:t>
            </a:r>
            <a:r>
              <a:rPr dirty="0" err="1"/>
              <a:t>Valutare</a:t>
            </a:r>
            <a:r>
              <a:rPr dirty="0"/>
              <a:t> la </a:t>
            </a:r>
            <a:r>
              <a:rPr dirty="0" err="1"/>
              <a:t>fattibilità</a:t>
            </a:r>
            <a:r>
              <a:rPr dirty="0"/>
              <a:t> di </a:t>
            </a:r>
            <a:r>
              <a:rPr dirty="0" err="1"/>
              <a:t>implementare</a:t>
            </a:r>
            <a:r>
              <a:rPr dirty="0"/>
              <a:t> </a:t>
            </a:r>
            <a:r>
              <a:rPr dirty="0" err="1"/>
              <a:t>ogni</a:t>
            </a:r>
            <a:r>
              <a:rPr dirty="0"/>
              <a:t> </a:t>
            </a:r>
            <a:r>
              <a:rPr dirty="0" err="1"/>
              <a:t>concetto</a:t>
            </a:r>
            <a:r>
              <a:rPr dirty="0"/>
              <a:t> </a:t>
            </a:r>
            <a:r>
              <a:rPr dirty="0" err="1"/>
              <a:t>all'interno</a:t>
            </a:r>
            <a:r>
              <a:rPr dirty="0"/>
              <a:t> di </a:t>
            </a:r>
            <a:r>
              <a:rPr dirty="0" err="1"/>
              <a:t>risorse</a:t>
            </a:r>
            <a:r>
              <a:rPr dirty="0"/>
              <a:t> e </a:t>
            </a:r>
            <a:r>
              <a:rPr dirty="0" err="1"/>
              <a:t>vincoli</a:t>
            </a:r>
            <a:r>
              <a:rPr dirty="0"/>
              <a:t> </a:t>
            </a:r>
            <a:r>
              <a:rPr dirty="0" err="1"/>
              <a:t>organizzativi</a:t>
            </a:r>
            <a:r>
              <a:rPr dirty="0"/>
              <a:t> </a:t>
            </a:r>
            <a:r>
              <a:rPr dirty="0" err="1"/>
              <a:t>garantisce</a:t>
            </a:r>
            <a:r>
              <a:rPr dirty="0"/>
              <a:t> </a:t>
            </a:r>
            <a:r>
              <a:rPr dirty="0" err="1"/>
              <a:t>che</a:t>
            </a:r>
            <a:r>
              <a:rPr dirty="0"/>
              <a:t> </a:t>
            </a:r>
            <a:r>
              <a:rPr dirty="0" err="1"/>
              <a:t>i</a:t>
            </a:r>
            <a:r>
              <a:rPr dirty="0"/>
              <a:t> </a:t>
            </a:r>
            <a:r>
              <a:rPr dirty="0" err="1"/>
              <a:t>concetti</a:t>
            </a:r>
            <a:r>
              <a:rPr dirty="0"/>
              <a:t> </a:t>
            </a:r>
            <a:r>
              <a:rPr dirty="0" err="1"/>
              <a:t>selezionati</a:t>
            </a:r>
            <a:r>
              <a:rPr dirty="0"/>
              <a:t> per un </a:t>
            </a:r>
            <a:r>
              <a:rPr dirty="0" err="1"/>
              <a:t>ulteriore</a:t>
            </a:r>
            <a:r>
              <a:rPr dirty="0"/>
              <a:t> </a:t>
            </a:r>
            <a:r>
              <a:rPr dirty="0" err="1"/>
              <a:t>sviluppo</a:t>
            </a:r>
            <a:r>
              <a:rPr dirty="0"/>
              <a:t> </a:t>
            </a:r>
            <a:r>
              <a:rPr dirty="0" err="1"/>
              <a:t>siano</a:t>
            </a:r>
            <a:r>
              <a:rPr dirty="0"/>
              <a:t> </a:t>
            </a:r>
            <a:r>
              <a:rPr dirty="0" err="1"/>
              <a:t>allineati</a:t>
            </a:r>
            <a:r>
              <a:rPr dirty="0"/>
              <a:t> con le </a:t>
            </a:r>
            <a:r>
              <a:rPr dirty="0" err="1"/>
              <a:t>realtà</a:t>
            </a:r>
            <a:r>
              <a:rPr dirty="0"/>
              <a:t> </a:t>
            </a:r>
            <a:r>
              <a:rPr dirty="0" err="1"/>
              <a:t>pratiche</a:t>
            </a:r>
            <a:r>
              <a:rPr dirty="0"/>
              <a:t>.</a:t>
            </a: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pP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defRPr sz="1200">
                <a:solidFill>
                  <a:schemeClr val="dk1"/>
                </a:solidFill>
                <a:latin typeface="Arial"/>
                <a:ea typeface="Arial"/>
                <a:cs typeface="Arial"/>
                <a:sym typeface="Arial"/>
              </a:defRPr>
            </a:pPr>
            <a:r>
              <a:rPr b="1" dirty="0"/>
              <a:t>6. </a:t>
            </a:r>
            <a:r>
              <a:rPr b="1" dirty="0" err="1"/>
              <a:t>Considerazioni</a:t>
            </a:r>
            <a:r>
              <a:rPr b="1" dirty="0"/>
              <a:t> </a:t>
            </a:r>
            <a:r>
              <a:rPr lang="it-IT" b="1" dirty="0"/>
              <a:t>sulla</a:t>
            </a:r>
            <a:r>
              <a:rPr b="1" dirty="0"/>
              <a:t> </a:t>
            </a:r>
            <a:r>
              <a:rPr b="1" dirty="0" err="1"/>
              <a:t>prototipazione</a:t>
            </a:r>
            <a:r>
              <a:rPr b="1" dirty="0"/>
              <a:t>:</a:t>
            </a:r>
            <a:r>
              <a:rPr dirty="0"/>
              <a:t> È </a:t>
            </a:r>
            <a:r>
              <a:rPr dirty="0" err="1"/>
              <a:t>fondamentale</a:t>
            </a:r>
            <a:r>
              <a:rPr dirty="0"/>
              <a:t> </a:t>
            </a:r>
            <a:r>
              <a:rPr dirty="0" err="1"/>
              <a:t>considerare</a:t>
            </a:r>
            <a:r>
              <a:rPr dirty="0"/>
              <a:t> come </a:t>
            </a:r>
            <a:r>
              <a:rPr dirty="0" err="1"/>
              <a:t>i</a:t>
            </a:r>
            <a:r>
              <a:rPr dirty="0"/>
              <a:t> </a:t>
            </a:r>
            <a:r>
              <a:rPr dirty="0" err="1"/>
              <a:t>concetti</a:t>
            </a:r>
            <a:r>
              <a:rPr dirty="0"/>
              <a:t> </a:t>
            </a:r>
            <a:r>
              <a:rPr dirty="0" err="1"/>
              <a:t>si</a:t>
            </a:r>
            <a:r>
              <a:rPr dirty="0"/>
              <a:t> </a:t>
            </a:r>
            <a:r>
              <a:rPr dirty="0" err="1"/>
              <a:t>trasformeranno</a:t>
            </a:r>
            <a:r>
              <a:rPr dirty="0"/>
              <a:t> in </a:t>
            </a:r>
            <a:r>
              <a:rPr dirty="0" err="1"/>
              <a:t>prototipi</a:t>
            </a:r>
            <a:r>
              <a:rPr dirty="0"/>
              <a:t> </a:t>
            </a:r>
            <a:r>
              <a:rPr dirty="0" err="1"/>
              <a:t>tangibili</a:t>
            </a:r>
            <a:r>
              <a:rPr dirty="0"/>
              <a:t>. </a:t>
            </a:r>
            <a:r>
              <a:rPr dirty="0" err="1"/>
              <a:t>Allineare</a:t>
            </a:r>
            <a:r>
              <a:rPr dirty="0"/>
              <a:t> </a:t>
            </a:r>
            <a:r>
              <a:rPr dirty="0" err="1"/>
              <a:t>i</a:t>
            </a:r>
            <a:r>
              <a:rPr dirty="0"/>
              <a:t> </a:t>
            </a:r>
            <a:r>
              <a:rPr dirty="0" err="1"/>
              <a:t>concetti</a:t>
            </a:r>
            <a:r>
              <a:rPr dirty="0"/>
              <a:t> con la </a:t>
            </a:r>
            <a:r>
              <a:rPr dirty="0" err="1"/>
              <a:t>prossima</a:t>
            </a:r>
            <a:r>
              <a:rPr dirty="0"/>
              <a:t> </a:t>
            </a:r>
            <a:r>
              <a:rPr dirty="0" err="1"/>
              <a:t>fase</a:t>
            </a:r>
            <a:r>
              <a:rPr dirty="0"/>
              <a:t> di </a:t>
            </a:r>
            <a:r>
              <a:rPr dirty="0" err="1"/>
              <a:t>prototipazione</a:t>
            </a:r>
            <a:r>
              <a:rPr dirty="0"/>
              <a:t> </a:t>
            </a:r>
            <a:r>
              <a:rPr dirty="0" err="1"/>
              <a:t>garantisce</a:t>
            </a:r>
            <a:r>
              <a:rPr dirty="0"/>
              <a:t> </a:t>
            </a:r>
            <a:r>
              <a:rPr dirty="0" err="1"/>
              <a:t>che</a:t>
            </a:r>
            <a:r>
              <a:rPr dirty="0"/>
              <a:t> la </a:t>
            </a:r>
            <a:r>
              <a:rPr dirty="0" err="1"/>
              <a:t>soluzione</a:t>
            </a:r>
            <a:r>
              <a:rPr dirty="0"/>
              <a:t> </a:t>
            </a:r>
            <a:r>
              <a:rPr dirty="0" err="1"/>
              <a:t>prevista</a:t>
            </a:r>
            <a:r>
              <a:rPr dirty="0"/>
              <a:t> </a:t>
            </a:r>
            <a:r>
              <a:rPr dirty="0" err="1"/>
              <a:t>sia</a:t>
            </a:r>
            <a:r>
              <a:rPr dirty="0"/>
              <a:t> </a:t>
            </a:r>
            <a:r>
              <a:rPr dirty="0" err="1"/>
              <a:t>tradotta</a:t>
            </a:r>
            <a:r>
              <a:rPr dirty="0"/>
              <a:t> </a:t>
            </a:r>
            <a:r>
              <a:rPr dirty="0" err="1"/>
              <a:t>fedelmente</a:t>
            </a:r>
            <a:r>
              <a:rPr dirty="0"/>
              <a:t> in </a:t>
            </a:r>
            <a:r>
              <a:rPr dirty="0" err="1"/>
              <a:t>una</a:t>
            </a:r>
            <a:r>
              <a:rPr dirty="0"/>
              <a:t> forma </a:t>
            </a:r>
            <a:r>
              <a:rPr dirty="0" err="1"/>
              <a:t>tangibile</a:t>
            </a:r>
            <a:r>
              <a:rPr dirty="0"/>
              <a:t> e </a:t>
            </a:r>
            <a:r>
              <a:rPr dirty="0" err="1"/>
              <a:t>testata</a:t>
            </a:r>
            <a:r>
              <a:rPr dirty="0"/>
              <a:t> </a:t>
            </a:r>
            <a:r>
              <a:rPr dirty="0" err="1"/>
              <a:t>dall'utente</a:t>
            </a:r>
            <a:r>
              <a:rPr dirty="0"/>
              <a:t>.</a:t>
            </a: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pP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defRPr sz="1200">
                <a:solidFill>
                  <a:schemeClr val="dk1"/>
                </a:solidFill>
                <a:latin typeface="Arial"/>
                <a:ea typeface="Arial"/>
                <a:cs typeface="Arial"/>
                <a:sym typeface="Arial"/>
              </a:defRPr>
            </a:pPr>
            <a:r>
              <a:rPr b="1" dirty="0"/>
              <a:t>7. </a:t>
            </a:r>
            <a:r>
              <a:rPr lang="it-IT" b="1" dirty="0"/>
              <a:t>Perfezionamento</a:t>
            </a:r>
            <a:r>
              <a:rPr b="1" dirty="0"/>
              <a:t> </a:t>
            </a:r>
            <a:r>
              <a:rPr b="1" dirty="0" err="1"/>
              <a:t>iterativ</a:t>
            </a:r>
            <a:r>
              <a:rPr lang="it-IT" b="1" dirty="0"/>
              <a:t>o</a:t>
            </a:r>
            <a:r>
              <a:rPr b="1" dirty="0"/>
              <a:t>:</a:t>
            </a:r>
            <a:r>
              <a:rPr dirty="0"/>
              <a:t> Lo </a:t>
            </a:r>
            <a:r>
              <a:rPr dirty="0" err="1"/>
              <a:t>sviluppo</a:t>
            </a:r>
            <a:r>
              <a:rPr dirty="0"/>
              <a:t> del </a:t>
            </a:r>
            <a:r>
              <a:rPr dirty="0" err="1"/>
              <a:t>concetto</a:t>
            </a:r>
            <a:r>
              <a:rPr dirty="0"/>
              <a:t> è </a:t>
            </a:r>
            <a:r>
              <a:rPr dirty="0" err="1"/>
              <a:t>intrinsecamente</a:t>
            </a:r>
            <a:r>
              <a:rPr dirty="0"/>
              <a:t> </a:t>
            </a:r>
            <a:r>
              <a:rPr dirty="0" err="1"/>
              <a:t>iterativo</a:t>
            </a:r>
            <a:r>
              <a:rPr dirty="0"/>
              <a:t>. I </a:t>
            </a:r>
            <a:r>
              <a:rPr dirty="0" err="1"/>
              <a:t>concetti</a:t>
            </a:r>
            <a:r>
              <a:rPr dirty="0"/>
              <a:t> </a:t>
            </a:r>
            <a:r>
              <a:rPr dirty="0" err="1"/>
              <a:t>si</a:t>
            </a:r>
            <a:r>
              <a:rPr dirty="0"/>
              <a:t> </a:t>
            </a:r>
            <a:r>
              <a:rPr dirty="0" err="1"/>
              <a:t>evolvono</a:t>
            </a:r>
            <a:r>
              <a:rPr dirty="0"/>
              <a:t> </a:t>
            </a:r>
            <a:r>
              <a:rPr dirty="0" err="1"/>
              <a:t>attraverso</a:t>
            </a:r>
            <a:r>
              <a:rPr dirty="0"/>
              <a:t> feedback e test, </a:t>
            </a:r>
            <a:r>
              <a:rPr dirty="0" err="1"/>
              <a:t>consentendo</a:t>
            </a:r>
            <a:r>
              <a:rPr dirty="0"/>
              <a:t> un continuo </a:t>
            </a:r>
            <a:r>
              <a:rPr dirty="0" err="1"/>
              <a:t>perfezionamento</a:t>
            </a:r>
            <a:r>
              <a:rPr dirty="0"/>
              <a:t>. La </a:t>
            </a:r>
            <a:r>
              <a:rPr dirty="0" err="1"/>
              <a:t>flessibilità</a:t>
            </a:r>
            <a:r>
              <a:rPr dirty="0"/>
              <a:t> di </a:t>
            </a:r>
            <a:r>
              <a:rPr dirty="0" err="1"/>
              <a:t>iterare</a:t>
            </a:r>
            <a:r>
              <a:rPr dirty="0"/>
              <a:t> </a:t>
            </a:r>
            <a:r>
              <a:rPr dirty="0" err="1"/>
              <a:t>sulla</a:t>
            </a:r>
            <a:r>
              <a:rPr dirty="0"/>
              <a:t> base </a:t>
            </a:r>
            <a:r>
              <a:rPr dirty="0" err="1"/>
              <a:t>delle</a:t>
            </a:r>
            <a:r>
              <a:rPr dirty="0"/>
              <a:t> </a:t>
            </a:r>
            <a:r>
              <a:rPr dirty="0" err="1"/>
              <a:t>informazioni</a:t>
            </a:r>
            <a:r>
              <a:rPr dirty="0"/>
              <a:t> </a:t>
            </a:r>
            <a:r>
              <a:rPr dirty="0" err="1"/>
              <a:t>acquisite</a:t>
            </a:r>
            <a:r>
              <a:rPr dirty="0"/>
              <a:t> </a:t>
            </a:r>
            <a:r>
              <a:rPr dirty="0" err="1"/>
              <a:t>dagli</a:t>
            </a:r>
            <a:r>
              <a:rPr dirty="0"/>
              <a:t> </a:t>
            </a:r>
            <a:r>
              <a:rPr dirty="0" err="1"/>
              <a:t>utenti</a:t>
            </a:r>
            <a:r>
              <a:rPr dirty="0"/>
              <a:t> </a:t>
            </a:r>
            <a:r>
              <a:rPr dirty="0" err="1"/>
              <a:t>finali</a:t>
            </a:r>
            <a:r>
              <a:rPr dirty="0"/>
              <a:t> </a:t>
            </a:r>
            <a:r>
              <a:rPr dirty="0" err="1"/>
              <a:t>garantisce</a:t>
            </a:r>
            <a:r>
              <a:rPr dirty="0"/>
              <a:t> </a:t>
            </a:r>
            <a:r>
              <a:rPr dirty="0" err="1"/>
              <a:t>una</a:t>
            </a:r>
            <a:r>
              <a:rPr dirty="0"/>
              <a:t> continua </a:t>
            </a:r>
            <a:r>
              <a:rPr dirty="0" err="1"/>
              <a:t>ottimizzazione</a:t>
            </a:r>
            <a:r>
              <a:rPr dirty="0"/>
              <a:t> per la </a:t>
            </a:r>
            <a:r>
              <a:rPr dirty="0" err="1"/>
              <a:t>soddisfazione</a:t>
            </a:r>
            <a:r>
              <a:rPr dirty="0"/>
              <a:t> e </a:t>
            </a:r>
            <a:r>
              <a:rPr dirty="0" err="1"/>
              <a:t>l'efficacia</a:t>
            </a:r>
            <a:r>
              <a:rPr dirty="0"/>
              <a:t> </a:t>
            </a:r>
            <a:r>
              <a:rPr dirty="0" err="1"/>
              <a:t>degli</a:t>
            </a:r>
            <a:r>
              <a:rPr dirty="0"/>
              <a:t> </a:t>
            </a:r>
            <a:r>
              <a:rPr dirty="0" err="1"/>
              <a:t>utenti</a:t>
            </a:r>
            <a:r>
              <a:rPr dirty="0"/>
              <a:t>.</a:t>
            </a: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pPr>
            <a:endParaRPr sz="12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200"/>
              <a:buFont typeface="Arial"/>
              <a:buNone/>
              <a:defRPr sz="1200">
                <a:solidFill>
                  <a:schemeClr val="dk1"/>
                </a:solidFill>
                <a:latin typeface="Arial"/>
                <a:ea typeface="Arial"/>
                <a:cs typeface="Arial"/>
                <a:sym typeface="Arial"/>
              </a:defRPr>
            </a:pPr>
            <a:r>
              <a:rPr b="1" dirty="0"/>
              <a:t>8. </a:t>
            </a:r>
            <a:r>
              <a:rPr b="1" dirty="0" err="1"/>
              <a:t>Applicazione</a:t>
            </a:r>
            <a:r>
              <a:rPr b="1" dirty="0"/>
              <a:t> </a:t>
            </a:r>
            <a:r>
              <a:rPr b="1" dirty="0" err="1"/>
              <a:t>pratica</a:t>
            </a:r>
            <a:r>
              <a:rPr b="1" dirty="0"/>
              <a:t>:</a:t>
            </a:r>
            <a:r>
              <a:rPr dirty="0"/>
              <a:t> La </a:t>
            </a:r>
            <a:r>
              <a:rPr dirty="0" err="1"/>
              <a:t>sezione</a:t>
            </a:r>
            <a:r>
              <a:rPr dirty="0"/>
              <a:t> </a:t>
            </a:r>
            <a:r>
              <a:rPr dirty="0" err="1"/>
              <a:t>si</a:t>
            </a:r>
            <a:r>
              <a:rPr dirty="0"/>
              <a:t> conclude con </a:t>
            </a:r>
            <a:r>
              <a:rPr dirty="0" err="1"/>
              <a:t>esercizi</a:t>
            </a:r>
            <a:r>
              <a:rPr dirty="0"/>
              <a:t> </a:t>
            </a:r>
            <a:r>
              <a:rPr dirty="0" err="1"/>
              <a:t>pratici</a:t>
            </a:r>
            <a:r>
              <a:rPr dirty="0"/>
              <a:t> e </a:t>
            </a:r>
            <a:r>
              <a:rPr dirty="0" err="1"/>
              <a:t>studi</a:t>
            </a:r>
            <a:r>
              <a:rPr dirty="0"/>
              <a:t> di </a:t>
            </a:r>
            <a:r>
              <a:rPr dirty="0" err="1"/>
              <a:t>casi</a:t>
            </a:r>
            <a:r>
              <a:rPr dirty="0"/>
              <a:t>. La </a:t>
            </a:r>
            <a:r>
              <a:rPr dirty="0" err="1"/>
              <a:t>creazione</a:t>
            </a:r>
            <a:r>
              <a:rPr dirty="0"/>
              <a:t> di </a:t>
            </a:r>
            <a:r>
              <a:rPr lang="it-IT" dirty="0"/>
              <a:t>bozzetti concettuali</a:t>
            </a:r>
            <a:r>
              <a:rPr dirty="0"/>
              <a:t>, </a:t>
            </a:r>
            <a:r>
              <a:rPr lang="it-IT" dirty="0"/>
              <a:t>narrazioni</a:t>
            </a:r>
            <a:r>
              <a:rPr dirty="0"/>
              <a:t> e brief di </a:t>
            </a:r>
            <a:r>
              <a:rPr dirty="0" err="1"/>
              <a:t>progettazione</a:t>
            </a:r>
            <a:r>
              <a:rPr dirty="0"/>
              <a:t> per </a:t>
            </a:r>
            <a:r>
              <a:rPr dirty="0" err="1"/>
              <a:t>idee</a:t>
            </a:r>
            <a:r>
              <a:rPr dirty="0"/>
              <a:t> </a:t>
            </a:r>
            <a:r>
              <a:rPr dirty="0" err="1"/>
              <a:t>selezionate</a:t>
            </a:r>
            <a:r>
              <a:rPr dirty="0"/>
              <a:t> </a:t>
            </a:r>
            <a:r>
              <a:rPr dirty="0" err="1"/>
              <a:t>consente</a:t>
            </a:r>
            <a:r>
              <a:rPr dirty="0"/>
              <a:t> </a:t>
            </a:r>
            <a:r>
              <a:rPr dirty="0" err="1"/>
              <a:t>l'applicazione</a:t>
            </a:r>
            <a:r>
              <a:rPr dirty="0"/>
              <a:t> </a:t>
            </a:r>
            <a:r>
              <a:rPr dirty="0" err="1"/>
              <a:t>pratica</a:t>
            </a:r>
            <a:r>
              <a:rPr dirty="0"/>
              <a:t> </a:t>
            </a:r>
            <a:r>
              <a:rPr dirty="0" err="1"/>
              <a:t>dei</a:t>
            </a:r>
            <a:r>
              <a:rPr dirty="0"/>
              <a:t> </a:t>
            </a:r>
            <a:r>
              <a:rPr dirty="0" err="1"/>
              <a:t>principi</a:t>
            </a:r>
            <a:r>
              <a:rPr dirty="0"/>
              <a:t> di </a:t>
            </a:r>
            <a:r>
              <a:rPr dirty="0" err="1"/>
              <a:t>sviluppo</a:t>
            </a:r>
            <a:r>
              <a:rPr dirty="0"/>
              <a:t> del </a:t>
            </a:r>
            <a:r>
              <a:rPr dirty="0" err="1"/>
              <a:t>concetto</a:t>
            </a:r>
            <a:r>
              <a:rPr dirty="0"/>
              <a:t>, </a:t>
            </a:r>
            <a:r>
              <a:rPr dirty="0" err="1"/>
              <a:t>preparando</a:t>
            </a:r>
            <a:r>
              <a:rPr dirty="0"/>
              <a:t> le </a:t>
            </a:r>
            <a:r>
              <a:rPr dirty="0" err="1"/>
              <a:t>fasi</a:t>
            </a:r>
            <a:r>
              <a:rPr dirty="0"/>
              <a:t> successive del </a:t>
            </a:r>
            <a:r>
              <a:rPr dirty="0" err="1"/>
              <a:t>processo</a:t>
            </a:r>
            <a:r>
              <a:rPr dirty="0"/>
              <a:t> di Design Thinking.</a:t>
            </a:r>
          </a:p>
          <a:p>
            <a:pPr marL="0" marR="0" lvl="0" indent="0" algn="just" rtl="0">
              <a:lnSpc>
                <a:spcPct val="100000"/>
              </a:lnSpc>
              <a:spcBef>
                <a:spcPts val="0"/>
              </a:spcBef>
              <a:spcAft>
                <a:spcPts val="0"/>
              </a:spcAft>
              <a:buClr>
                <a:schemeClr val="dk1"/>
              </a:buClr>
              <a:buSzPts val="1000"/>
              <a:buFont typeface="Arial"/>
              <a:buNone/>
            </a:pPr>
            <a:br>
              <a:rPr lang="el-GR" sz="1000" b="0" i="0" u="none" strike="noStrike" cap="none" dirty="0">
                <a:solidFill>
                  <a:schemeClr val="dk1"/>
                </a:solidFill>
                <a:latin typeface="Arial"/>
                <a:ea typeface="Arial"/>
                <a:cs typeface="Arial"/>
                <a:sym typeface="Arial"/>
              </a:rPr>
            </a:b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24"/>
          <p:cNvSpPr txBox="1">
            <a:spLocks noGrp="1"/>
          </p:cNvSpPr>
          <p:nvPr>
            <p:ph type="body" idx="1"/>
          </p:nvPr>
        </p:nvSpPr>
        <p:spPr>
          <a:xfrm>
            <a:off x="733138" y="22360"/>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rPr dirty="0"/>
              <a:t>2. </a:t>
            </a:r>
            <a:r>
              <a:rPr dirty="0" err="1"/>
              <a:t>Ideazione</a:t>
            </a:r>
            <a:r>
              <a:rPr dirty="0"/>
              <a:t> e </a:t>
            </a:r>
            <a:r>
              <a:rPr dirty="0" err="1"/>
              <a:t>prototipazione</a:t>
            </a:r>
            <a:endParaRPr sz="2400" dirty="0"/>
          </a:p>
          <a:p>
            <a:pPr marL="0" lvl="0" indent="0" algn="l" rtl="0">
              <a:lnSpc>
                <a:spcPct val="90000"/>
              </a:lnSpc>
              <a:spcBef>
                <a:spcPts val="1000"/>
              </a:spcBef>
              <a:spcAft>
                <a:spcPts val="0"/>
              </a:spcAft>
              <a:buClr>
                <a:srgbClr val="1B193E"/>
              </a:buClr>
              <a:buSzPts val="2400"/>
              <a:buNone/>
              <a:defRPr sz="2400"/>
            </a:pPr>
            <a:r>
              <a:rPr b="0" dirty="0"/>
              <a:t>2.3 </a:t>
            </a:r>
            <a:r>
              <a:rPr b="0" dirty="0" err="1"/>
              <a:t>Prototipazione</a:t>
            </a:r>
            <a:r>
              <a:rPr b="0" dirty="0"/>
              <a:t> e test</a:t>
            </a:r>
            <a:endParaRPr sz="2400" b="0" dirty="0"/>
          </a:p>
        </p:txBody>
      </p:sp>
      <p:sp>
        <p:nvSpPr>
          <p:cNvPr id="286" name="Google Shape;286;p24"/>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87" name="Google Shape;287;p24"/>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88" name="Google Shape;288;p24"/>
          <p:cNvSpPr/>
          <p:nvPr/>
        </p:nvSpPr>
        <p:spPr>
          <a:xfrm>
            <a:off x="152400" y="716849"/>
            <a:ext cx="11772900" cy="5878492"/>
          </a:xfrm>
          <a:prstGeom prst="rect">
            <a:avLst/>
          </a:prstGeom>
          <a:noFill/>
          <a:ln>
            <a:noFill/>
          </a:ln>
        </p:spPr>
        <p:txBody>
          <a:bodyPr spcFirstLastPara="1" wrap="square" lIns="91425" tIns="45700" rIns="91425" bIns="45700" anchor="ctr" anchorCtr="0">
            <a:spAutoFit/>
          </a:bodyPr>
          <a:lstStyle/>
          <a:p>
            <a:pPr marL="0" marR="0" lvl="0" indent="0" algn="just" rtl="0">
              <a:spcBef>
                <a:spcPts val="0"/>
              </a:spcBef>
              <a:spcAft>
                <a:spcPts val="0"/>
              </a:spcAft>
              <a:buNone/>
              <a:defRPr sz="1200">
                <a:solidFill>
                  <a:schemeClr val="dk1"/>
                </a:solidFill>
                <a:latin typeface="Arial"/>
                <a:ea typeface="Arial"/>
                <a:cs typeface="Arial"/>
                <a:sym typeface="Arial"/>
              </a:defRPr>
            </a:pPr>
            <a:r>
              <a:rPr b="1" dirty="0"/>
              <a:t>1. </a:t>
            </a:r>
            <a:r>
              <a:rPr b="1" dirty="0" err="1"/>
              <a:t>Introduzione</a:t>
            </a:r>
            <a:r>
              <a:rPr b="1" dirty="0"/>
              <a:t> </a:t>
            </a:r>
            <a:r>
              <a:rPr b="1" dirty="0" err="1"/>
              <a:t>alla</a:t>
            </a:r>
            <a:r>
              <a:rPr b="1" dirty="0"/>
              <a:t> </a:t>
            </a:r>
            <a:r>
              <a:rPr b="1" dirty="0" err="1"/>
              <a:t>prototipazione</a:t>
            </a:r>
            <a:r>
              <a:rPr b="1" dirty="0"/>
              <a:t>:</a:t>
            </a:r>
            <a:r>
              <a:rPr dirty="0"/>
              <a:t> La </a:t>
            </a:r>
            <a:r>
              <a:rPr dirty="0" err="1"/>
              <a:t>prototipazione</a:t>
            </a:r>
            <a:r>
              <a:rPr dirty="0"/>
              <a:t> è la </a:t>
            </a:r>
            <a:r>
              <a:rPr dirty="0" err="1"/>
              <a:t>realizzazione</a:t>
            </a:r>
            <a:r>
              <a:rPr dirty="0"/>
              <a:t> </a:t>
            </a:r>
            <a:r>
              <a:rPr dirty="0" err="1"/>
              <a:t>pratica</a:t>
            </a:r>
            <a:r>
              <a:rPr dirty="0"/>
              <a:t> di </a:t>
            </a:r>
            <a:r>
              <a:rPr dirty="0" err="1"/>
              <a:t>concetti</a:t>
            </a:r>
            <a:r>
              <a:rPr dirty="0"/>
              <a:t>, </a:t>
            </a:r>
            <a:r>
              <a:rPr dirty="0" err="1"/>
              <a:t>creando</a:t>
            </a:r>
            <a:r>
              <a:rPr dirty="0"/>
              <a:t> </a:t>
            </a:r>
            <a:r>
              <a:rPr dirty="0" err="1"/>
              <a:t>rappresentazioni</a:t>
            </a:r>
            <a:r>
              <a:rPr dirty="0"/>
              <a:t> </a:t>
            </a:r>
            <a:r>
              <a:rPr dirty="0" err="1"/>
              <a:t>tangibili</a:t>
            </a:r>
            <a:r>
              <a:rPr dirty="0"/>
              <a:t> per la </a:t>
            </a:r>
            <a:r>
              <a:rPr dirty="0" err="1"/>
              <a:t>sperimentazione</a:t>
            </a:r>
            <a:r>
              <a:rPr dirty="0"/>
              <a:t> </a:t>
            </a:r>
            <a:r>
              <a:rPr dirty="0" err="1"/>
              <a:t>visiva</a:t>
            </a:r>
            <a:r>
              <a:rPr dirty="0"/>
              <a:t> o </a:t>
            </a:r>
            <a:r>
              <a:rPr dirty="0" err="1"/>
              <a:t>funzionale</a:t>
            </a:r>
            <a:r>
              <a:rPr dirty="0"/>
              <a:t> </a:t>
            </a:r>
            <a:r>
              <a:rPr dirty="0" err="1"/>
              <a:t>delle</a:t>
            </a:r>
            <a:r>
              <a:rPr dirty="0"/>
              <a:t> </a:t>
            </a:r>
            <a:r>
              <a:rPr dirty="0" err="1"/>
              <a:t>idee</a:t>
            </a:r>
            <a:r>
              <a:rPr dirty="0"/>
              <a:t>. </a:t>
            </a:r>
            <a:r>
              <a:rPr dirty="0" err="1"/>
              <a:t>Permette</a:t>
            </a:r>
            <a:r>
              <a:rPr dirty="0"/>
              <a:t> </a:t>
            </a:r>
            <a:r>
              <a:rPr dirty="0" err="1"/>
              <a:t>ai</a:t>
            </a:r>
            <a:r>
              <a:rPr dirty="0"/>
              <a:t> </a:t>
            </a:r>
            <a:r>
              <a:rPr dirty="0" err="1"/>
              <a:t>progettisti</a:t>
            </a:r>
            <a:r>
              <a:rPr dirty="0"/>
              <a:t> di </a:t>
            </a:r>
            <a:r>
              <a:rPr dirty="0" err="1"/>
              <a:t>andare</a:t>
            </a:r>
            <a:r>
              <a:rPr dirty="0"/>
              <a:t> </a:t>
            </a:r>
            <a:r>
              <a:rPr dirty="0" err="1"/>
              <a:t>oltre</a:t>
            </a:r>
            <a:r>
              <a:rPr dirty="0"/>
              <a:t> </a:t>
            </a:r>
            <a:r>
              <a:rPr dirty="0" err="1"/>
              <a:t>i</a:t>
            </a:r>
            <a:r>
              <a:rPr dirty="0"/>
              <a:t> </a:t>
            </a:r>
            <a:r>
              <a:rPr dirty="0" err="1"/>
              <a:t>concetti</a:t>
            </a:r>
            <a:r>
              <a:rPr dirty="0"/>
              <a:t> </a:t>
            </a:r>
            <a:r>
              <a:rPr dirty="0" err="1"/>
              <a:t>astratti</a:t>
            </a:r>
            <a:r>
              <a:rPr dirty="0"/>
              <a:t> e dare vita </a:t>
            </a:r>
            <a:r>
              <a:rPr dirty="0" err="1"/>
              <a:t>alle</a:t>
            </a:r>
            <a:r>
              <a:rPr dirty="0"/>
              <a:t> </a:t>
            </a:r>
            <a:r>
              <a:rPr dirty="0" err="1"/>
              <a:t>idee</a:t>
            </a:r>
            <a:r>
              <a:rPr dirty="0"/>
              <a:t> in </a:t>
            </a:r>
            <a:r>
              <a:rPr dirty="0" err="1"/>
              <a:t>una</a:t>
            </a:r>
            <a:r>
              <a:rPr dirty="0"/>
              <a:t> forma </a:t>
            </a:r>
            <a:r>
              <a:rPr dirty="0" err="1"/>
              <a:t>tangibile</a:t>
            </a:r>
            <a:r>
              <a:rPr dirty="0"/>
              <a:t>. È </a:t>
            </a:r>
            <a:r>
              <a:rPr dirty="0" err="1"/>
              <a:t>essenziale</a:t>
            </a:r>
            <a:r>
              <a:rPr dirty="0"/>
              <a:t> </a:t>
            </a:r>
            <a:r>
              <a:rPr dirty="0" err="1"/>
              <a:t>notare</a:t>
            </a:r>
            <a:r>
              <a:rPr dirty="0"/>
              <a:t> </a:t>
            </a:r>
            <a:r>
              <a:rPr dirty="0" err="1"/>
              <a:t>che</a:t>
            </a:r>
            <a:r>
              <a:rPr dirty="0"/>
              <a:t> </a:t>
            </a:r>
            <a:r>
              <a:rPr dirty="0" err="1"/>
              <a:t>i</a:t>
            </a:r>
            <a:r>
              <a:rPr dirty="0"/>
              <a:t> </a:t>
            </a:r>
            <a:r>
              <a:rPr dirty="0" err="1"/>
              <a:t>prototipi</a:t>
            </a:r>
            <a:r>
              <a:rPr dirty="0"/>
              <a:t> </a:t>
            </a:r>
            <a:r>
              <a:rPr dirty="0" err="1"/>
              <a:t>possono</a:t>
            </a:r>
            <a:r>
              <a:rPr dirty="0"/>
              <a:t> </a:t>
            </a:r>
            <a:r>
              <a:rPr dirty="0" err="1"/>
              <a:t>variare</a:t>
            </a:r>
            <a:r>
              <a:rPr dirty="0"/>
              <a:t> in </a:t>
            </a:r>
            <a:r>
              <a:rPr dirty="0" err="1"/>
              <a:t>fedeltà</a:t>
            </a:r>
            <a:r>
              <a:rPr dirty="0"/>
              <a:t>, </a:t>
            </a:r>
            <a:r>
              <a:rPr dirty="0" err="1"/>
              <a:t>dagli</a:t>
            </a:r>
            <a:r>
              <a:rPr dirty="0"/>
              <a:t> </a:t>
            </a:r>
            <a:r>
              <a:rPr dirty="0" err="1"/>
              <a:t>schizzi</a:t>
            </a:r>
            <a:r>
              <a:rPr dirty="0"/>
              <a:t> a </a:t>
            </a:r>
            <a:r>
              <a:rPr dirty="0" err="1"/>
              <a:t>bassa</a:t>
            </a:r>
            <a:r>
              <a:rPr dirty="0"/>
              <a:t> </a:t>
            </a:r>
            <a:r>
              <a:rPr dirty="0" err="1"/>
              <a:t>fedeltà</a:t>
            </a:r>
            <a:r>
              <a:rPr dirty="0"/>
              <a:t> </a:t>
            </a:r>
            <a:r>
              <a:rPr dirty="0" err="1"/>
              <a:t>ai</a:t>
            </a:r>
            <a:r>
              <a:rPr dirty="0"/>
              <a:t> </a:t>
            </a:r>
            <a:r>
              <a:rPr dirty="0" err="1"/>
              <a:t>modelli</a:t>
            </a:r>
            <a:r>
              <a:rPr dirty="0"/>
              <a:t> ad </a:t>
            </a:r>
            <a:r>
              <a:rPr dirty="0" err="1"/>
              <a:t>alta</a:t>
            </a:r>
            <a:r>
              <a:rPr dirty="0"/>
              <a:t> </a:t>
            </a:r>
            <a:r>
              <a:rPr dirty="0" err="1"/>
              <a:t>fedeltà</a:t>
            </a:r>
            <a:r>
              <a:rPr dirty="0"/>
              <a:t>, a </a:t>
            </a:r>
            <a:r>
              <a:rPr dirty="0" err="1"/>
              <a:t>seconda</a:t>
            </a:r>
            <a:r>
              <a:rPr dirty="0"/>
              <a:t> </a:t>
            </a:r>
            <a:r>
              <a:rPr dirty="0" err="1"/>
              <a:t>della</a:t>
            </a:r>
            <a:r>
              <a:rPr dirty="0"/>
              <a:t> </a:t>
            </a:r>
            <a:r>
              <a:rPr dirty="0" err="1"/>
              <a:t>fase</a:t>
            </a:r>
            <a:r>
              <a:rPr dirty="0"/>
              <a:t> di </a:t>
            </a:r>
            <a:r>
              <a:rPr dirty="0" err="1"/>
              <a:t>sviluppo</a:t>
            </a:r>
            <a:r>
              <a:rPr dirty="0"/>
              <a:t> e </a:t>
            </a:r>
            <a:r>
              <a:rPr dirty="0" err="1"/>
              <a:t>degli</a:t>
            </a:r>
            <a:r>
              <a:rPr dirty="0"/>
              <a:t> </a:t>
            </a:r>
            <a:r>
              <a:rPr dirty="0" err="1"/>
              <a:t>obiettivi</a:t>
            </a:r>
            <a:r>
              <a:rPr dirty="0"/>
              <a:t> </a:t>
            </a:r>
            <a:r>
              <a:rPr dirty="0" err="1"/>
              <a:t>specifici</a:t>
            </a:r>
            <a:r>
              <a:rPr dirty="0"/>
              <a:t> </a:t>
            </a:r>
            <a:r>
              <a:rPr dirty="0" err="1"/>
              <a:t>dei</a:t>
            </a:r>
            <a:r>
              <a:rPr dirty="0"/>
              <a:t> test.</a:t>
            </a:r>
          </a:p>
          <a:p>
            <a:pPr marL="0" marR="0" lvl="0" indent="0" algn="just" rtl="0">
              <a:spcBef>
                <a:spcPts val="0"/>
              </a:spcBef>
              <a:spcAft>
                <a:spcPts val="0"/>
              </a:spcAft>
              <a:buNone/>
              <a:defRPr sz="1200">
                <a:solidFill>
                  <a:schemeClr val="dk1"/>
                </a:solidFill>
                <a:latin typeface="Arial"/>
                <a:ea typeface="Arial"/>
                <a:cs typeface="Arial"/>
                <a:sym typeface="Arial"/>
              </a:defRPr>
            </a:pPr>
            <a:r>
              <a:rPr b="1" dirty="0"/>
              <a:t>2. Tipi di </a:t>
            </a:r>
            <a:r>
              <a:rPr b="1" dirty="0" err="1"/>
              <a:t>prototipi</a:t>
            </a:r>
            <a:r>
              <a:rPr b="1" dirty="0"/>
              <a:t>:</a:t>
            </a:r>
            <a:r>
              <a:rPr dirty="0"/>
              <a:t> </a:t>
            </a:r>
            <a:r>
              <a:rPr dirty="0" err="1"/>
              <a:t>Esplorando</a:t>
            </a:r>
            <a:r>
              <a:rPr dirty="0"/>
              <a:t> </a:t>
            </a:r>
            <a:r>
              <a:rPr dirty="0" err="1"/>
              <a:t>vari</a:t>
            </a:r>
            <a:r>
              <a:rPr dirty="0"/>
              <a:t> tipi di </a:t>
            </a:r>
            <a:r>
              <a:rPr dirty="0" err="1"/>
              <a:t>prototipi</a:t>
            </a:r>
            <a:r>
              <a:rPr dirty="0"/>
              <a:t>, </a:t>
            </a:r>
            <a:r>
              <a:rPr dirty="0" err="1"/>
              <a:t>i</a:t>
            </a:r>
            <a:r>
              <a:rPr dirty="0"/>
              <a:t> </a:t>
            </a:r>
            <a:r>
              <a:rPr dirty="0" err="1"/>
              <a:t>partecipanti</a:t>
            </a:r>
            <a:r>
              <a:rPr dirty="0"/>
              <a:t> </a:t>
            </a:r>
            <a:r>
              <a:rPr dirty="0" err="1"/>
              <a:t>incontreranno</a:t>
            </a:r>
            <a:r>
              <a:rPr dirty="0"/>
              <a:t> </a:t>
            </a:r>
            <a:r>
              <a:rPr dirty="0" err="1"/>
              <a:t>prototipi</a:t>
            </a:r>
            <a:r>
              <a:rPr dirty="0"/>
              <a:t> di carta,</a:t>
            </a:r>
            <a:r>
              <a:rPr lang="it-IT" dirty="0"/>
              <a:t>bozze</a:t>
            </a:r>
            <a:r>
              <a:rPr dirty="0"/>
              <a:t>, </a:t>
            </a:r>
            <a:r>
              <a:rPr dirty="0" err="1"/>
              <a:t>modelli</a:t>
            </a:r>
            <a:r>
              <a:rPr dirty="0"/>
              <a:t> e </a:t>
            </a:r>
            <a:r>
              <a:rPr dirty="0" err="1"/>
              <a:t>prototipi</a:t>
            </a:r>
            <a:r>
              <a:rPr dirty="0"/>
              <a:t> </a:t>
            </a:r>
            <a:r>
              <a:rPr dirty="0" err="1"/>
              <a:t>funzionali</a:t>
            </a:r>
            <a:r>
              <a:rPr dirty="0"/>
              <a:t>. </a:t>
            </a:r>
            <a:r>
              <a:rPr dirty="0" err="1"/>
              <a:t>Ogni</a:t>
            </a:r>
            <a:r>
              <a:rPr dirty="0"/>
              <a:t> </a:t>
            </a:r>
            <a:r>
              <a:rPr dirty="0" err="1"/>
              <a:t>tipo</a:t>
            </a:r>
            <a:r>
              <a:rPr dirty="0"/>
              <a:t> ha </a:t>
            </a:r>
            <a:r>
              <a:rPr dirty="0" err="1"/>
              <a:t>i</a:t>
            </a:r>
            <a:r>
              <a:rPr dirty="0"/>
              <a:t> </a:t>
            </a:r>
            <a:r>
              <a:rPr dirty="0" err="1"/>
              <a:t>suoi</a:t>
            </a:r>
            <a:r>
              <a:rPr dirty="0"/>
              <a:t> </a:t>
            </a:r>
            <a:r>
              <a:rPr dirty="0" err="1"/>
              <a:t>vantaggi</a:t>
            </a:r>
            <a:r>
              <a:rPr dirty="0"/>
              <a:t> e </a:t>
            </a:r>
            <a:r>
              <a:rPr dirty="0" err="1"/>
              <a:t>i</a:t>
            </a:r>
            <a:r>
              <a:rPr dirty="0"/>
              <a:t> </a:t>
            </a:r>
            <a:r>
              <a:rPr dirty="0" err="1"/>
              <a:t>casi</a:t>
            </a:r>
            <a:r>
              <a:rPr dirty="0"/>
              <a:t> </a:t>
            </a:r>
            <a:r>
              <a:rPr dirty="0" err="1"/>
              <a:t>d'uso</a:t>
            </a:r>
            <a:r>
              <a:rPr dirty="0"/>
              <a:t> </a:t>
            </a:r>
            <a:r>
              <a:rPr dirty="0" err="1"/>
              <a:t>appropriati</a:t>
            </a:r>
            <a:r>
              <a:rPr dirty="0"/>
              <a:t>. Ad </a:t>
            </a:r>
            <a:r>
              <a:rPr dirty="0" err="1"/>
              <a:t>esempio</a:t>
            </a:r>
            <a:r>
              <a:rPr dirty="0"/>
              <a:t>, </a:t>
            </a:r>
            <a:r>
              <a:rPr dirty="0" err="1"/>
              <a:t>i</a:t>
            </a:r>
            <a:r>
              <a:rPr dirty="0"/>
              <a:t> </a:t>
            </a:r>
            <a:r>
              <a:rPr dirty="0" err="1"/>
              <a:t>prototipi</a:t>
            </a:r>
            <a:r>
              <a:rPr dirty="0"/>
              <a:t> a </a:t>
            </a:r>
            <a:r>
              <a:rPr dirty="0" err="1"/>
              <a:t>bassa</a:t>
            </a:r>
            <a:r>
              <a:rPr dirty="0"/>
              <a:t> </a:t>
            </a:r>
            <a:r>
              <a:rPr dirty="0" err="1"/>
              <a:t>fedeltà</a:t>
            </a:r>
            <a:r>
              <a:rPr dirty="0"/>
              <a:t> come </a:t>
            </a:r>
            <a:r>
              <a:rPr dirty="0" err="1"/>
              <a:t>gli</a:t>
            </a:r>
            <a:r>
              <a:rPr dirty="0"/>
              <a:t> </a:t>
            </a:r>
            <a:r>
              <a:rPr dirty="0" err="1"/>
              <a:t>schizzi</a:t>
            </a:r>
            <a:r>
              <a:rPr dirty="0"/>
              <a:t> di carta </a:t>
            </a:r>
            <a:r>
              <a:rPr dirty="0" err="1"/>
              <a:t>sono</a:t>
            </a:r>
            <a:r>
              <a:rPr dirty="0"/>
              <a:t> </a:t>
            </a:r>
            <a:r>
              <a:rPr dirty="0" err="1"/>
              <a:t>rapidi</a:t>
            </a:r>
            <a:r>
              <a:rPr dirty="0"/>
              <a:t> e </a:t>
            </a:r>
            <a:r>
              <a:rPr dirty="0" err="1"/>
              <a:t>convenienti</a:t>
            </a:r>
            <a:r>
              <a:rPr dirty="0"/>
              <a:t> per </a:t>
            </a:r>
            <a:r>
              <a:rPr dirty="0" err="1"/>
              <a:t>l'ideazione</a:t>
            </a:r>
            <a:r>
              <a:rPr dirty="0"/>
              <a:t> in </a:t>
            </a:r>
            <a:r>
              <a:rPr dirty="0" err="1"/>
              <a:t>fase</a:t>
            </a:r>
            <a:r>
              <a:rPr dirty="0"/>
              <a:t> </a:t>
            </a:r>
            <a:r>
              <a:rPr dirty="0" err="1"/>
              <a:t>iniziale</a:t>
            </a:r>
            <a:r>
              <a:rPr dirty="0"/>
              <a:t>, </a:t>
            </a:r>
            <a:r>
              <a:rPr dirty="0" err="1"/>
              <a:t>mentre</a:t>
            </a:r>
            <a:r>
              <a:rPr dirty="0"/>
              <a:t> </a:t>
            </a:r>
            <a:r>
              <a:rPr dirty="0" err="1"/>
              <a:t>i</a:t>
            </a:r>
            <a:r>
              <a:rPr dirty="0"/>
              <a:t> </a:t>
            </a:r>
            <a:r>
              <a:rPr dirty="0" err="1"/>
              <a:t>prototipi</a:t>
            </a:r>
            <a:r>
              <a:rPr dirty="0"/>
              <a:t> ad </a:t>
            </a:r>
            <a:r>
              <a:rPr dirty="0" err="1"/>
              <a:t>alta</a:t>
            </a:r>
            <a:r>
              <a:rPr dirty="0"/>
              <a:t> </a:t>
            </a:r>
            <a:r>
              <a:rPr dirty="0" err="1"/>
              <a:t>fedeltà</a:t>
            </a:r>
            <a:r>
              <a:rPr dirty="0"/>
              <a:t> </a:t>
            </a:r>
            <a:r>
              <a:rPr dirty="0" err="1"/>
              <a:t>forniscono</a:t>
            </a:r>
            <a:r>
              <a:rPr dirty="0"/>
              <a:t> </a:t>
            </a:r>
            <a:r>
              <a:rPr dirty="0" err="1"/>
              <a:t>una</a:t>
            </a:r>
            <a:r>
              <a:rPr dirty="0"/>
              <a:t> </a:t>
            </a:r>
            <a:r>
              <a:rPr dirty="0" err="1"/>
              <a:t>rappresentazione</a:t>
            </a:r>
            <a:r>
              <a:rPr dirty="0"/>
              <a:t> </a:t>
            </a:r>
            <a:r>
              <a:rPr dirty="0" err="1"/>
              <a:t>più</a:t>
            </a:r>
            <a:r>
              <a:rPr dirty="0"/>
              <a:t> </a:t>
            </a:r>
            <a:r>
              <a:rPr dirty="0" err="1"/>
              <a:t>realistica</a:t>
            </a:r>
            <a:r>
              <a:rPr dirty="0"/>
              <a:t> del </a:t>
            </a:r>
            <a:r>
              <a:rPr dirty="0" err="1"/>
              <a:t>prodotto</a:t>
            </a:r>
            <a:r>
              <a:rPr dirty="0"/>
              <a:t> finale.</a:t>
            </a:r>
          </a:p>
          <a:p>
            <a:pPr marL="0" marR="0" lvl="0" indent="0" algn="just" rtl="0">
              <a:spcBef>
                <a:spcPts val="0"/>
              </a:spcBef>
              <a:spcAft>
                <a:spcPts val="0"/>
              </a:spcAft>
              <a:buNone/>
              <a:defRPr sz="1200">
                <a:solidFill>
                  <a:schemeClr val="dk1"/>
                </a:solidFill>
                <a:latin typeface="Arial"/>
                <a:ea typeface="Arial"/>
                <a:cs typeface="Arial"/>
                <a:sym typeface="Arial"/>
              </a:defRPr>
            </a:pPr>
            <a:r>
              <a:rPr b="1" dirty="0"/>
              <a:t>3. </a:t>
            </a:r>
            <a:r>
              <a:rPr b="1" dirty="0" err="1"/>
              <a:t>Strumenti</a:t>
            </a:r>
            <a:r>
              <a:rPr b="1" dirty="0"/>
              <a:t> di </a:t>
            </a:r>
            <a:r>
              <a:rPr b="1" dirty="0" err="1"/>
              <a:t>prototipazione</a:t>
            </a:r>
            <a:r>
              <a:rPr b="1" dirty="0"/>
              <a:t> e software:</a:t>
            </a:r>
            <a:r>
              <a:rPr dirty="0"/>
              <a:t> </a:t>
            </a:r>
            <a:r>
              <a:rPr dirty="0" err="1"/>
              <a:t>Introducendo</a:t>
            </a:r>
            <a:r>
              <a:rPr dirty="0"/>
              <a:t> </a:t>
            </a:r>
            <a:r>
              <a:rPr dirty="0" err="1"/>
              <a:t>strumenti</a:t>
            </a:r>
            <a:r>
              <a:rPr dirty="0"/>
              <a:t> di </a:t>
            </a:r>
            <a:r>
              <a:rPr dirty="0" err="1"/>
              <a:t>prototipazione</a:t>
            </a:r>
            <a:r>
              <a:rPr dirty="0"/>
              <a:t> e software come Adobe XD, Sketch e </a:t>
            </a:r>
            <a:r>
              <a:rPr dirty="0" err="1"/>
              <a:t>Figma</a:t>
            </a:r>
            <a:r>
              <a:rPr dirty="0"/>
              <a:t>, </a:t>
            </a:r>
            <a:r>
              <a:rPr dirty="0" err="1"/>
              <a:t>i</a:t>
            </a:r>
            <a:r>
              <a:rPr dirty="0"/>
              <a:t> </a:t>
            </a:r>
            <a:r>
              <a:rPr dirty="0" err="1"/>
              <a:t>partecipanti</a:t>
            </a:r>
            <a:r>
              <a:rPr dirty="0"/>
              <a:t> </a:t>
            </a:r>
            <a:r>
              <a:rPr dirty="0" err="1"/>
              <a:t>impareranno</a:t>
            </a:r>
            <a:r>
              <a:rPr dirty="0"/>
              <a:t> come </a:t>
            </a:r>
            <a:r>
              <a:rPr dirty="0" err="1"/>
              <a:t>i</a:t>
            </a:r>
            <a:r>
              <a:rPr dirty="0"/>
              <a:t> </a:t>
            </a:r>
            <a:r>
              <a:rPr dirty="0" err="1"/>
              <a:t>prototipi</a:t>
            </a:r>
            <a:r>
              <a:rPr dirty="0"/>
              <a:t> </a:t>
            </a:r>
            <a:r>
              <a:rPr dirty="0" err="1"/>
              <a:t>digitali</a:t>
            </a:r>
            <a:r>
              <a:rPr dirty="0"/>
              <a:t> </a:t>
            </a:r>
            <a:r>
              <a:rPr dirty="0" err="1"/>
              <a:t>possono</a:t>
            </a:r>
            <a:r>
              <a:rPr dirty="0"/>
              <a:t> </a:t>
            </a:r>
            <a:r>
              <a:rPr dirty="0" err="1"/>
              <a:t>essere</a:t>
            </a:r>
            <a:r>
              <a:rPr dirty="0"/>
              <a:t> </a:t>
            </a:r>
            <a:r>
              <a:rPr dirty="0" err="1"/>
              <a:t>creati</a:t>
            </a:r>
            <a:r>
              <a:rPr dirty="0"/>
              <a:t> in </a:t>
            </a:r>
            <a:r>
              <a:rPr dirty="0" err="1"/>
              <a:t>modo</a:t>
            </a:r>
            <a:r>
              <a:rPr dirty="0"/>
              <a:t> </a:t>
            </a:r>
            <a:r>
              <a:rPr dirty="0" err="1"/>
              <a:t>efficiente</a:t>
            </a:r>
            <a:r>
              <a:rPr dirty="0"/>
              <a:t>. </a:t>
            </a:r>
            <a:r>
              <a:rPr dirty="0" err="1"/>
              <a:t>Questi</a:t>
            </a:r>
            <a:r>
              <a:rPr dirty="0"/>
              <a:t> </a:t>
            </a:r>
            <a:r>
              <a:rPr dirty="0" err="1"/>
              <a:t>strumenti</a:t>
            </a:r>
            <a:r>
              <a:rPr dirty="0"/>
              <a:t> </a:t>
            </a:r>
            <a:r>
              <a:rPr dirty="0" err="1"/>
              <a:t>migliorano</a:t>
            </a:r>
            <a:r>
              <a:rPr dirty="0"/>
              <a:t> la </a:t>
            </a:r>
            <a:r>
              <a:rPr dirty="0" err="1"/>
              <a:t>collaborazione</a:t>
            </a:r>
            <a:r>
              <a:rPr dirty="0"/>
              <a:t>, </a:t>
            </a:r>
            <a:r>
              <a:rPr dirty="0" err="1"/>
              <a:t>semplificano</a:t>
            </a:r>
            <a:r>
              <a:rPr dirty="0"/>
              <a:t> </a:t>
            </a:r>
            <a:r>
              <a:rPr dirty="0" err="1"/>
              <a:t>il</a:t>
            </a:r>
            <a:r>
              <a:rPr dirty="0"/>
              <a:t> </a:t>
            </a:r>
            <a:r>
              <a:rPr dirty="0" err="1"/>
              <a:t>processo</a:t>
            </a:r>
            <a:r>
              <a:rPr dirty="0"/>
              <a:t> di </a:t>
            </a:r>
            <a:r>
              <a:rPr dirty="0" err="1"/>
              <a:t>progettazione</a:t>
            </a:r>
            <a:r>
              <a:rPr dirty="0"/>
              <a:t> e </a:t>
            </a:r>
            <a:r>
              <a:rPr dirty="0" err="1"/>
              <a:t>facilitano</a:t>
            </a:r>
            <a:r>
              <a:rPr dirty="0"/>
              <a:t> la </a:t>
            </a:r>
            <a:r>
              <a:rPr dirty="0" err="1"/>
              <a:t>creazione</a:t>
            </a:r>
            <a:r>
              <a:rPr dirty="0"/>
              <a:t> di </a:t>
            </a:r>
            <a:r>
              <a:rPr dirty="0" err="1"/>
              <a:t>prototipi</a:t>
            </a:r>
            <a:r>
              <a:rPr dirty="0"/>
              <a:t> </a:t>
            </a:r>
            <a:r>
              <a:rPr dirty="0" err="1"/>
              <a:t>interattivi</a:t>
            </a:r>
            <a:r>
              <a:rPr dirty="0"/>
              <a:t> e </a:t>
            </a:r>
            <a:r>
              <a:rPr dirty="0" err="1"/>
              <a:t>dinamici</a:t>
            </a:r>
            <a:r>
              <a:rPr dirty="0"/>
              <a:t>.</a:t>
            </a:r>
          </a:p>
          <a:p>
            <a:pPr marL="0" marR="0" lvl="0" indent="0" algn="just" rtl="0">
              <a:spcBef>
                <a:spcPts val="0"/>
              </a:spcBef>
              <a:spcAft>
                <a:spcPts val="0"/>
              </a:spcAft>
              <a:buNone/>
              <a:defRPr sz="1200">
                <a:solidFill>
                  <a:schemeClr val="dk1"/>
                </a:solidFill>
                <a:latin typeface="Arial"/>
                <a:ea typeface="Arial"/>
                <a:cs typeface="Arial"/>
                <a:sym typeface="Arial"/>
              </a:defRPr>
            </a:pPr>
            <a:r>
              <a:rPr b="1" dirty="0"/>
              <a:t>4. Test </a:t>
            </a:r>
            <a:r>
              <a:rPr b="1" dirty="0" err="1"/>
              <a:t>utente</a:t>
            </a:r>
            <a:r>
              <a:rPr b="1" dirty="0"/>
              <a:t> e feedback:</a:t>
            </a:r>
            <a:r>
              <a:rPr dirty="0"/>
              <a:t> </a:t>
            </a:r>
            <a:r>
              <a:rPr dirty="0" err="1"/>
              <a:t>Sottolineando</a:t>
            </a:r>
            <a:r>
              <a:rPr dirty="0"/>
              <a:t> </a:t>
            </a:r>
            <a:r>
              <a:rPr dirty="0" err="1"/>
              <a:t>l'importanza</a:t>
            </a:r>
            <a:r>
              <a:rPr dirty="0"/>
              <a:t> di </a:t>
            </a:r>
            <a:r>
              <a:rPr dirty="0" err="1"/>
              <a:t>coinvolgere</a:t>
            </a:r>
            <a:r>
              <a:rPr dirty="0"/>
              <a:t> </a:t>
            </a:r>
            <a:r>
              <a:rPr dirty="0" err="1"/>
              <a:t>gli</a:t>
            </a:r>
            <a:r>
              <a:rPr dirty="0"/>
              <a:t> </a:t>
            </a:r>
            <a:r>
              <a:rPr dirty="0" err="1"/>
              <a:t>utenti</a:t>
            </a:r>
            <a:r>
              <a:rPr dirty="0"/>
              <a:t> </a:t>
            </a:r>
            <a:r>
              <a:rPr dirty="0" err="1"/>
              <a:t>finali</a:t>
            </a:r>
            <a:r>
              <a:rPr dirty="0"/>
              <a:t> </a:t>
            </a:r>
            <a:r>
              <a:rPr dirty="0" err="1"/>
              <a:t>nel</a:t>
            </a:r>
            <a:r>
              <a:rPr dirty="0"/>
              <a:t> </a:t>
            </a:r>
            <a:r>
              <a:rPr dirty="0" err="1"/>
              <a:t>processo</a:t>
            </a:r>
            <a:r>
              <a:rPr dirty="0"/>
              <a:t> di test, </a:t>
            </a:r>
            <a:r>
              <a:rPr dirty="0" err="1"/>
              <a:t>i</a:t>
            </a:r>
            <a:r>
              <a:rPr dirty="0"/>
              <a:t> </a:t>
            </a:r>
            <a:r>
              <a:rPr dirty="0" err="1"/>
              <a:t>partecipanti</a:t>
            </a:r>
            <a:r>
              <a:rPr dirty="0"/>
              <a:t> </a:t>
            </a:r>
            <a:r>
              <a:rPr dirty="0" err="1"/>
              <a:t>capiranno</a:t>
            </a:r>
            <a:r>
              <a:rPr dirty="0"/>
              <a:t> </a:t>
            </a:r>
            <a:r>
              <a:rPr dirty="0" err="1"/>
              <a:t>che</a:t>
            </a:r>
            <a:r>
              <a:rPr dirty="0"/>
              <a:t> </a:t>
            </a:r>
            <a:r>
              <a:rPr dirty="0" err="1"/>
              <a:t>il</a:t>
            </a:r>
            <a:r>
              <a:rPr dirty="0"/>
              <a:t> test </a:t>
            </a:r>
            <a:r>
              <a:rPr dirty="0" err="1"/>
              <a:t>degli</a:t>
            </a:r>
            <a:r>
              <a:rPr dirty="0"/>
              <a:t> </a:t>
            </a:r>
            <a:r>
              <a:rPr dirty="0" err="1"/>
              <a:t>utenti</a:t>
            </a:r>
            <a:r>
              <a:rPr dirty="0"/>
              <a:t> è un </a:t>
            </a:r>
            <a:r>
              <a:rPr dirty="0" err="1"/>
              <a:t>passo</a:t>
            </a:r>
            <a:r>
              <a:rPr dirty="0"/>
              <a:t> </a:t>
            </a:r>
            <a:r>
              <a:rPr dirty="0" err="1"/>
              <a:t>fondamentale</a:t>
            </a:r>
            <a:r>
              <a:rPr dirty="0"/>
              <a:t> per </a:t>
            </a:r>
            <a:r>
              <a:rPr dirty="0" err="1"/>
              <a:t>convalidare</a:t>
            </a:r>
            <a:r>
              <a:rPr dirty="0"/>
              <a:t> </a:t>
            </a:r>
            <a:r>
              <a:rPr dirty="0" err="1"/>
              <a:t>l'efficacia</a:t>
            </a:r>
            <a:r>
              <a:rPr dirty="0"/>
              <a:t> del </a:t>
            </a:r>
            <a:r>
              <a:rPr dirty="0" err="1"/>
              <a:t>progetto</a:t>
            </a:r>
            <a:r>
              <a:rPr dirty="0"/>
              <a:t>. I test </a:t>
            </a:r>
            <a:r>
              <a:rPr dirty="0" err="1"/>
              <a:t>degli</a:t>
            </a:r>
            <a:r>
              <a:rPr dirty="0"/>
              <a:t> </a:t>
            </a:r>
            <a:r>
              <a:rPr dirty="0" err="1"/>
              <a:t>utenti</a:t>
            </a:r>
            <a:r>
              <a:rPr dirty="0"/>
              <a:t> </a:t>
            </a:r>
            <a:r>
              <a:rPr dirty="0" err="1"/>
              <a:t>consentono</a:t>
            </a:r>
            <a:r>
              <a:rPr dirty="0"/>
              <a:t> di </a:t>
            </a:r>
            <a:r>
              <a:rPr dirty="0" err="1"/>
              <a:t>identificare</a:t>
            </a:r>
            <a:r>
              <a:rPr dirty="0"/>
              <a:t> </a:t>
            </a:r>
            <a:r>
              <a:rPr dirty="0" err="1"/>
              <a:t>i</a:t>
            </a:r>
            <a:r>
              <a:rPr dirty="0"/>
              <a:t> </a:t>
            </a:r>
            <a:r>
              <a:rPr dirty="0" err="1"/>
              <a:t>problemi</a:t>
            </a:r>
            <a:r>
              <a:rPr dirty="0"/>
              <a:t> di </a:t>
            </a:r>
            <a:r>
              <a:rPr dirty="0" err="1"/>
              <a:t>usabilità</a:t>
            </a:r>
            <a:r>
              <a:rPr dirty="0"/>
              <a:t>, </a:t>
            </a:r>
            <a:r>
              <a:rPr dirty="0" err="1"/>
              <a:t>raccogliere</a:t>
            </a:r>
            <a:r>
              <a:rPr dirty="0"/>
              <a:t> feedback </a:t>
            </a:r>
            <a:r>
              <a:rPr dirty="0" err="1"/>
              <a:t>preziosi</a:t>
            </a:r>
            <a:r>
              <a:rPr dirty="0"/>
              <a:t> e </a:t>
            </a:r>
            <a:r>
              <a:rPr dirty="0" err="1"/>
              <a:t>garantire</a:t>
            </a:r>
            <a:r>
              <a:rPr dirty="0"/>
              <a:t> </a:t>
            </a:r>
            <a:r>
              <a:rPr dirty="0" err="1"/>
              <a:t>che</a:t>
            </a:r>
            <a:r>
              <a:rPr dirty="0"/>
              <a:t> </a:t>
            </a:r>
            <a:r>
              <a:rPr dirty="0" err="1"/>
              <a:t>il</a:t>
            </a:r>
            <a:r>
              <a:rPr dirty="0"/>
              <a:t> </a:t>
            </a:r>
            <a:r>
              <a:rPr dirty="0" err="1"/>
              <a:t>prodotto</a:t>
            </a:r>
            <a:r>
              <a:rPr dirty="0"/>
              <a:t> finale </a:t>
            </a:r>
            <a:r>
              <a:rPr dirty="0" err="1"/>
              <a:t>sia</a:t>
            </a:r>
            <a:r>
              <a:rPr dirty="0"/>
              <a:t> in </a:t>
            </a:r>
            <a:r>
              <a:rPr dirty="0" err="1"/>
              <a:t>linea</a:t>
            </a:r>
            <a:r>
              <a:rPr dirty="0"/>
              <a:t> con le </a:t>
            </a:r>
            <a:r>
              <a:rPr dirty="0" err="1"/>
              <a:t>aspettative</a:t>
            </a:r>
            <a:r>
              <a:rPr dirty="0"/>
              <a:t> e le </a:t>
            </a:r>
            <a:r>
              <a:rPr dirty="0" err="1"/>
              <a:t>esigenze</a:t>
            </a:r>
            <a:r>
              <a:rPr dirty="0"/>
              <a:t> </a:t>
            </a:r>
            <a:r>
              <a:rPr dirty="0" err="1"/>
              <a:t>degli</a:t>
            </a:r>
            <a:r>
              <a:rPr dirty="0"/>
              <a:t> </a:t>
            </a:r>
            <a:r>
              <a:rPr dirty="0" err="1"/>
              <a:t>utenti</a:t>
            </a:r>
            <a:r>
              <a:rPr dirty="0"/>
              <a:t>.</a:t>
            </a:r>
          </a:p>
          <a:p>
            <a:pPr marL="0" marR="0" lvl="0" indent="0" algn="just" rtl="0">
              <a:spcBef>
                <a:spcPts val="0"/>
              </a:spcBef>
              <a:spcAft>
                <a:spcPts val="0"/>
              </a:spcAft>
              <a:buNone/>
              <a:defRPr sz="1200">
                <a:solidFill>
                  <a:schemeClr val="dk1"/>
                </a:solidFill>
                <a:latin typeface="Arial"/>
                <a:ea typeface="Arial"/>
                <a:cs typeface="Arial"/>
                <a:sym typeface="Arial"/>
              </a:defRPr>
            </a:pPr>
            <a:r>
              <a:rPr b="1" dirty="0"/>
              <a:t>5. </a:t>
            </a:r>
            <a:r>
              <a:rPr b="1" dirty="0" err="1"/>
              <a:t>Creazione</a:t>
            </a:r>
            <a:r>
              <a:rPr b="1" dirty="0"/>
              <a:t> di </a:t>
            </a:r>
            <a:r>
              <a:rPr b="1" dirty="0" err="1"/>
              <a:t>scenari</a:t>
            </a:r>
            <a:r>
              <a:rPr b="1" dirty="0"/>
              <a:t> di </a:t>
            </a:r>
            <a:r>
              <a:rPr b="1" dirty="0" err="1"/>
              <a:t>prova</a:t>
            </a:r>
            <a:r>
              <a:rPr b="1" dirty="0"/>
              <a:t>:</a:t>
            </a:r>
            <a:r>
              <a:rPr dirty="0"/>
              <a:t> I </a:t>
            </a:r>
            <a:r>
              <a:rPr dirty="0" err="1"/>
              <a:t>partecipanti</a:t>
            </a:r>
            <a:r>
              <a:rPr dirty="0"/>
              <a:t> </a:t>
            </a:r>
            <a:r>
              <a:rPr dirty="0" err="1"/>
              <a:t>impareranno</a:t>
            </a:r>
            <a:r>
              <a:rPr dirty="0"/>
              <a:t> come </a:t>
            </a:r>
            <a:r>
              <a:rPr dirty="0" err="1"/>
              <a:t>progettare</a:t>
            </a:r>
            <a:r>
              <a:rPr dirty="0"/>
              <a:t> </a:t>
            </a:r>
            <a:r>
              <a:rPr dirty="0" err="1"/>
              <a:t>scenari</a:t>
            </a:r>
            <a:r>
              <a:rPr dirty="0"/>
              <a:t> di </a:t>
            </a:r>
            <a:r>
              <a:rPr lang="it-IT" dirty="0"/>
              <a:t>prova</a:t>
            </a:r>
            <a:r>
              <a:rPr dirty="0"/>
              <a:t> e </a:t>
            </a:r>
            <a:r>
              <a:rPr dirty="0" err="1"/>
              <a:t>attività</a:t>
            </a:r>
            <a:r>
              <a:rPr dirty="0"/>
              <a:t> per </a:t>
            </a:r>
            <a:r>
              <a:rPr dirty="0" err="1"/>
              <a:t>i</a:t>
            </a:r>
            <a:r>
              <a:rPr dirty="0"/>
              <a:t> test </a:t>
            </a:r>
            <a:r>
              <a:rPr dirty="0" err="1"/>
              <a:t>degli</a:t>
            </a:r>
            <a:r>
              <a:rPr dirty="0"/>
              <a:t> </a:t>
            </a:r>
            <a:r>
              <a:rPr dirty="0" err="1"/>
              <a:t>utenti</a:t>
            </a:r>
            <a:r>
              <a:rPr dirty="0"/>
              <a:t>. </a:t>
            </a:r>
            <a:r>
              <a:rPr dirty="0" err="1"/>
              <a:t>Strutturare</a:t>
            </a:r>
            <a:r>
              <a:rPr dirty="0"/>
              <a:t> le </a:t>
            </a:r>
            <a:r>
              <a:rPr dirty="0" err="1"/>
              <a:t>sessioni</a:t>
            </a:r>
            <a:r>
              <a:rPr dirty="0"/>
              <a:t> di test </a:t>
            </a:r>
            <a:r>
              <a:rPr dirty="0" err="1"/>
              <a:t>degli</a:t>
            </a:r>
            <a:r>
              <a:rPr dirty="0"/>
              <a:t> </a:t>
            </a:r>
            <a:r>
              <a:rPr dirty="0" err="1"/>
              <a:t>utenti</a:t>
            </a:r>
            <a:r>
              <a:rPr dirty="0"/>
              <a:t> con </a:t>
            </a:r>
            <a:r>
              <a:rPr dirty="0" err="1"/>
              <a:t>scenari</a:t>
            </a:r>
            <a:r>
              <a:rPr dirty="0"/>
              <a:t> ben </a:t>
            </a:r>
            <a:r>
              <a:rPr dirty="0" err="1"/>
              <a:t>definiti</a:t>
            </a:r>
            <a:r>
              <a:rPr dirty="0"/>
              <a:t> </a:t>
            </a:r>
            <a:r>
              <a:rPr dirty="0" err="1"/>
              <a:t>consente</a:t>
            </a:r>
            <a:r>
              <a:rPr dirty="0"/>
              <a:t> la </a:t>
            </a:r>
            <a:r>
              <a:rPr dirty="0" err="1"/>
              <a:t>raccolta</a:t>
            </a:r>
            <a:r>
              <a:rPr dirty="0"/>
              <a:t> di </a:t>
            </a:r>
            <a:r>
              <a:rPr dirty="0" err="1"/>
              <a:t>approfondimenti</a:t>
            </a:r>
            <a:r>
              <a:rPr dirty="0"/>
              <a:t> </a:t>
            </a:r>
            <a:r>
              <a:rPr dirty="0" err="1"/>
              <a:t>specifici</a:t>
            </a:r>
            <a:r>
              <a:rPr dirty="0"/>
              <a:t>, </a:t>
            </a:r>
            <a:r>
              <a:rPr dirty="0" err="1"/>
              <a:t>assicurando</a:t>
            </a:r>
            <a:r>
              <a:rPr dirty="0"/>
              <a:t> </a:t>
            </a:r>
            <a:r>
              <a:rPr dirty="0" err="1"/>
              <a:t>che</a:t>
            </a:r>
            <a:r>
              <a:rPr dirty="0"/>
              <a:t> </a:t>
            </a:r>
            <a:r>
              <a:rPr dirty="0" err="1"/>
              <a:t>il</a:t>
            </a:r>
            <a:r>
              <a:rPr dirty="0"/>
              <a:t> </a:t>
            </a:r>
            <a:r>
              <a:rPr dirty="0" err="1"/>
              <a:t>processo</a:t>
            </a:r>
            <a:r>
              <a:rPr dirty="0"/>
              <a:t> di test </a:t>
            </a:r>
            <a:r>
              <a:rPr dirty="0" err="1"/>
              <a:t>sia</a:t>
            </a:r>
            <a:r>
              <a:rPr dirty="0"/>
              <a:t> </a:t>
            </a:r>
            <a:r>
              <a:rPr dirty="0" err="1"/>
              <a:t>focalizzato</a:t>
            </a:r>
            <a:r>
              <a:rPr dirty="0"/>
              <a:t> e </a:t>
            </a:r>
            <a:r>
              <a:rPr dirty="0" err="1"/>
              <a:t>fornisca</a:t>
            </a:r>
            <a:r>
              <a:rPr dirty="0"/>
              <a:t> un feedback </a:t>
            </a:r>
            <a:r>
              <a:rPr dirty="0" err="1"/>
              <a:t>significativo</a:t>
            </a:r>
            <a:r>
              <a:rPr dirty="0"/>
              <a:t>.</a:t>
            </a:r>
          </a:p>
          <a:p>
            <a:pPr marL="0" marR="0" lvl="0" indent="0" algn="just" rtl="0">
              <a:spcBef>
                <a:spcPts val="0"/>
              </a:spcBef>
              <a:spcAft>
                <a:spcPts val="0"/>
              </a:spcAft>
              <a:buNone/>
              <a:defRPr sz="1200">
                <a:solidFill>
                  <a:schemeClr val="dk1"/>
                </a:solidFill>
                <a:latin typeface="Arial"/>
                <a:ea typeface="Arial"/>
                <a:cs typeface="Arial"/>
                <a:sym typeface="Arial"/>
              </a:defRPr>
            </a:pPr>
            <a:r>
              <a:rPr b="1" dirty="0"/>
              <a:t>6. </a:t>
            </a:r>
            <a:r>
              <a:rPr b="1" dirty="0" err="1"/>
              <a:t>Prototipazione</a:t>
            </a:r>
            <a:r>
              <a:rPr b="1" dirty="0"/>
              <a:t> </a:t>
            </a:r>
            <a:r>
              <a:rPr b="1" dirty="0" err="1"/>
              <a:t>iterativa</a:t>
            </a:r>
            <a:r>
              <a:rPr b="1" dirty="0"/>
              <a:t>:</a:t>
            </a:r>
            <a:r>
              <a:rPr dirty="0"/>
              <a:t> </a:t>
            </a:r>
            <a:r>
              <a:rPr dirty="0" err="1"/>
              <a:t>Evidenziando</a:t>
            </a:r>
            <a:r>
              <a:rPr dirty="0"/>
              <a:t> la </a:t>
            </a:r>
            <a:r>
              <a:rPr dirty="0" err="1"/>
              <a:t>natura</a:t>
            </a:r>
            <a:r>
              <a:rPr dirty="0"/>
              <a:t> </a:t>
            </a:r>
            <a:r>
              <a:rPr dirty="0" err="1"/>
              <a:t>iterativa</a:t>
            </a:r>
            <a:r>
              <a:rPr dirty="0"/>
              <a:t> del </a:t>
            </a:r>
            <a:r>
              <a:rPr dirty="0" err="1"/>
              <a:t>processo</a:t>
            </a:r>
            <a:r>
              <a:rPr dirty="0"/>
              <a:t> di </a:t>
            </a:r>
            <a:r>
              <a:rPr dirty="0" err="1"/>
              <a:t>prototipazione</a:t>
            </a:r>
            <a:r>
              <a:rPr dirty="0"/>
              <a:t>, </a:t>
            </a:r>
            <a:r>
              <a:rPr dirty="0" err="1"/>
              <a:t>i</a:t>
            </a:r>
            <a:r>
              <a:rPr dirty="0"/>
              <a:t> </a:t>
            </a:r>
            <a:r>
              <a:rPr dirty="0" err="1"/>
              <a:t>partecipanti</a:t>
            </a:r>
            <a:r>
              <a:rPr dirty="0"/>
              <a:t> </a:t>
            </a:r>
            <a:r>
              <a:rPr dirty="0" err="1"/>
              <a:t>capiranno</a:t>
            </a:r>
            <a:r>
              <a:rPr dirty="0"/>
              <a:t> </a:t>
            </a:r>
            <a:r>
              <a:rPr dirty="0" err="1"/>
              <a:t>che</a:t>
            </a:r>
            <a:r>
              <a:rPr dirty="0"/>
              <a:t> </a:t>
            </a:r>
            <a:r>
              <a:rPr dirty="0" err="1"/>
              <a:t>i</a:t>
            </a:r>
            <a:r>
              <a:rPr dirty="0"/>
              <a:t> </a:t>
            </a:r>
            <a:r>
              <a:rPr dirty="0" err="1"/>
              <a:t>prototipi</a:t>
            </a:r>
            <a:r>
              <a:rPr dirty="0"/>
              <a:t> </a:t>
            </a:r>
            <a:r>
              <a:rPr dirty="0" err="1"/>
              <a:t>sono</a:t>
            </a:r>
            <a:r>
              <a:rPr lang="it-IT" dirty="0"/>
              <a:t>perfezionati</a:t>
            </a:r>
            <a:r>
              <a:rPr dirty="0"/>
              <a:t> in base al feedback </a:t>
            </a:r>
            <a:r>
              <a:rPr dirty="0" err="1"/>
              <a:t>degli</a:t>
            </a:r>
            <a:r>
              <a:rPr dirty="0"/>
              <a:t> </a:t>
            </a:r>
            <a:r>
              <a:rPr dirty="0" err="1"/>
              <a:t>utenti</a:t>
            </a:r>
            <a:r>
              <a:rPr dirty="0"/>
              <a:t>. La </a:t>
            </a:r>
            <a:r>
              <a:rPr dirty="0" err="1"/>
              <a:t>prototipazione</a:t>
            </a:r>
            <a:r>
              <a:rPr dirty="0"/>
              <a:t> </a:t>
            </a:r>
            <a:r>
              <a:rPr dirty="0" err="1"/>
              <a:t>iterativa</a:t>
            </a:r>
            <a:r>
              <a:rPr dirty="0"/>
              <a:t> </a:t>
            </a:r>
            <a:r>
              <a:rPr dirty="0" err="1"/>
              <a:t>consente</a:t>
            </a:r>
            <a:r>
              <a:rPr dirty="0"/>
              <a:t> </a:t>
            </a:r>
            <a:r>
              <a:rPr dirty="0" err="1"/>
              <a:t>continui</a:t>
            </a:r>
            <a:r>
              <a:rPr dirty="0"/>
              <a:t> </a:t>
            </a:r>
            <a:r>
              <a:rPr dirty="0" err="1"/>
              <a:t>miglioramenti</a:t>
            </a:r>
            <a:r>
              <a:rPr dirty="0"/>
              <a:t> </a:t>
            </a:r>
            <a:r>
              <a:rPr dirty="0" err="1"/>
              <a:t>alla</a:t>
            </a:r>
            <a:r>
              <a:rPr dirty="0"/>
              <a:t> </a:t>
            </a:r>
            <a:r>
              <a:rPr dirty="0" err="1"/>
              <a:t>progettazione</a:t>
            </a:r>
            <a:r>
              <a:rPr dirty="0"/>
              <a:t>, </a:t>
            </a:r>
            <a:r>
              <a:rPr dirty="0" err="1"/>
              <a:t>assicurando</a:t>
            </a:r>
            <a:r>
              <a:rPr dirty="0"/>
              <a:t> </a:t>
            </a:r>
            <a:r>
              <a:rPr dirty="0" err="1"/>
              <a:t>che</a:t>
            </a:r>
            <a:r>
              <a:rPr dirty="0"/>
              <a:t> </a:t>
            </a:r>
            <a:r>
              <a:rPr dirty="0" err="1"/>
              <a:t>ogni</a:t>
            </a:r>
            <a:r>
              <a:rPr dirty="0"/>
              <a:t> </a:t>
            </a:r>
            <a:r>
              <a:rPr dirty="0" err="1"/>
              <a:t>iterazione</a:t>
            </a:r>
            <a:r>
              <a:rPr dirty="0"/>
              <a:t> </a:t>
            </a:r>
            <a:r>
              <a:rPr dirty="0" err="1"/>
              <a:t>porti</a:t>
            </a:r>
            <a:r>
              <a:rPr dirty="0"/>
              <a:t> la </a:t>
            </a:r>
            <a:r>
              <a:rPr dirty="0" err="1"/>
              <a:t>soluzione</a:t>
            </a:r>
            <a:r>
              <a:rPr dirty="0"/>
              <a:t> </a:t>
            </a:r>
            <a:r>
              <a:rPr dirty="0" err="1"/>
              <a:t>più</a:t>
            </a:r>
            <a:r>
              <a:rPr dirty="0"/>
              <a:t> </a:t>
            </a:r>
            <a:r>
              <a:rPr dirty="0" err="1"/>
              <a:t>vicina</a:t>
            </a:r>
            <a:r>
              <a:rPr dirty="0"/>
              <a:t> a </a:t>
            </a:r>
            <a:r>
              <a:rPr dirty="0" err="1"/>
              <a:t>soddisfare</a:t>
            </a:r>
            <a:r>
              <a:rPr dirty="0"/>
              <a:t> le </a:t>
            </a:r>
            <a:r>
              <a:rPr dirty="0" err="1"/>
              <a:t>esigenze</a:t>
            </a:r>
            <a:r>
              <a:rPr dirty="0"/>
              <a:t> e le </a:t>
            </a:r>
            <a:r>
              <a:rPr dirty="0" err="1"/>
              <a:t>aspettative</a:t>
            </a:r>
            <a:r>
              <a:rPr dirty="0"/>
              <a:t> </a:t>
            </a:r>
            <a:r>
              <a:rPr dirty="0" err="1"/>
              <a:t>degli</a:t>
            </a:r>
            <a:r>
              <a:rPr dirty="0"/>
              <a:t> </a:t>
            </a:r>
            <a:r>
              <a:rPr dirty="0" err="1"/>
              <a:t>utenti</a:t>
            </a:r>
            <a:r>
              <a:rPr dirty="0"/>
              <a:t>.</a:t>
            </a:r>
          </a:p>
          <a:p>
            <a:pPr marL="0" marR="0" lvl="0" indent="0" algn="just" rtl="0">
              <a:spcBef>
                <a:spcPts val="0"/>
              </a:spcBef>
              <a:spcAft>
                <a:spcPts val="0"/>
              </a:spcAft>
              <a:buNone/>
              <a:defRPr sz="1200">
                <a:solidFill>
                  <a:schemeClr val="dk1"/>
                </a:solidFill>
                <a:latin typeface="Arial"/>
                <a:ea typeface="Arial"/>
                <a:cs typeface="Arial"/>
                <a:sym typeface="Arial"/>
              </a:defRPr>
            </a:pPr>
            <a:r>
              <a:rPr b="1" dirty="0"/>
              <a:t>7. </a:t>
            </a:r>
            <a:r>
              <a:rPr b="1" dirty="0" err="1"/>
              <a:t>Principi</a:t>
            </a:r>
            <a:r>
              <a:rPr b="1" dirty="0"/>
              <a:t> di </a:t>
            </a:r>
            <a:r>
              <a:rPr b="1" dirty="0" err="1"/>
              <a:t>usabilità</a:t>
            </a:r>
            <a:r>
              <a:rPr b="1" dirty="0"/>
              <a:t>:</a:t>
            </a:r>
            <a:r>
              <a:rPr dirty="0"/>
              <a:t> </a:t>
            </a:r>
            <a:r>
              <a:rPr dirty="0" err="1"/>
              <a:t>Introducendo</a:t>
            </a:r>
            <a:r>
              <a:rPr dirty="0"/>
              <a:t> </a:t>
            </a:r>
            <a:r>
              <a:rPr dirty="0" err="1"/>
              <a:t>principi</a:t>
            </a:r>
            <a:r>
              <a:rPr dirty="0"/>
              <a:t> </a:t>
            </a:r>
            <a:r>
              <a:rPr dirty="0" err="1"/>
              <a:t>fondamentali</a:t>
            </a:r>
            <a:r>
              <a:rPr dirty="0"/>
              <a:t> di </a:t>
            </a:r>
            <a:r>
              <a:rPr dirty="0" err="1"/>
              <a:t>usabilità</a:t>
            </a:r>
            <a:r>
              <a:rPr dirty="0"/>
              <a:t>, come la </a:t>
            </a:r>
            <a:r>
              <a:rPr dirty="0" err="1"/>
              <a:t>semplicità</a:t>
            </a:r>
            <a:r>
              <a:rPr dirty="0"/>
              <a:t>, la </a:t>
            </a:r>
            <a:r>
              <a:rPr dirty="0" err="1"/>
              <a:t>coerenza</a:t>
            </a:r>
            <a:r>
              <a:rPr dirty="0"/>
              <a:t> e </a:t>
            </a:r>
            <a:r>
              <a:rPr dirty="0" err="1"/>
              <a:t>il</a:t>
            </a:r>
            <a:r>
              <a:rPr dirty="0"/>
              <a:t> feedback, </a:t>
            </a:r>
            <a:r>
              <a:rPr dirty="0" err="1"/>
              <a:t>ai</a:t>
            </a:r>
            <a:r>
              <a:rPr dirty="0"/>
              <a:t> </a:t>
            </a:r>
            <a:r>
              <a:rPr dirty="0" err="1"/>
              <a:t>partecipanti</a:t>
            </a:r>
            <a:r>
              <a:rPr dirty="0"/>
              <a:t> v</a:t>
            </a:r>
            <a:r>
              <a:rPr lang="it-IT" dirty="0" err="1"/>
              <a:t>engono</a:t>
            </a:r>
            <a:r>
              <a:rPr lang="it-IT" dirty="0"/>
              <a:t> ricordati</a:t>
            </a:r>
            <a:r>
              <a:rPr dirty="0"/>
              <a:t> </a:t>
            </a:r>
            <a:r>
              <a:rPr dirty="0" err="1"/>
              <a:t>gli</a:t>
            </a:r>
            <a:r>
              <a:rPr dirty="0"/>
              <a:t> </a:t>
            </a:r>
            <a:r>
              <a:rPr dirty="0" err="1"/>
              <a:t>elementi</a:t>
            </a:r>
            <a:r>
              <a:rPr dirty="0"/>
              <a:t> </a:t>
            </a:r>
            <a:r>
              <a:rPr dirty="0" err="1"/>
              <a:t>fondamentali</a:t>
            </a:r>
            <a:r>
              <a:rPr dirty="0"/>
              <a:t> </a:t>
            </a:r>
            <a:r>
              <a:rPr dirty="0" err="1"/>
              <a:t>che</a:t>
            </a:r>
            <a:r>
              <a:rPr dirty="0"/>
              <a:t> </a:t>
            </a:r>
            <a:r>
              <a:rPr dirty="0" err="1"/>
              <a:t>contribuiscono</a:t>
            </a:r>
            <a:r>
              <a:rPr dirty="0"/>
              <a:t> a </a:t>
            </a:r>
            <a:r>
              <a:rPr dirty="0" err="1"/>
              <a:t>un'esperienza</a:t>
            </a:r>
            <a:r>
              <a:rPr dirty="0"/>
              <a:t> </a:t>
            </a:r>
            <a:r>
              <a:rPr dirty="0" err="1"/>
              <a:t>utente</a:t>
            </a:r>
            <a:r>
              <a:rPr dirty="0"/>
              <a:t> </a:t>
            </a:r>
            <a:r>
              <a:rPr dirty="0" err="1"/>
              <a:t>positiva</a:t>
            </a:r>
            <a:r>
              <a:rPr dirty="0"/>
              <a:t>. </a:t>
            </a:r>
            <a:r>
              <a:rPr dirty="0" err="1"/>
              <a:t>Considerare</a:t>
            </a:r>
            <a:r>
              <a:rPr dirty="0"/>
              <a:t> </a:t>
            </a:r>
            <a:r>
              <a:rPr dirty="0" err="1"/>
              <a:t>questi</a:t>
            </a:r>
            <a:r>
              <a:rPr dirty="0"/>
              <a:t> </a:t>
            </a:r>
            <a:r>
              <a:rPr dirty="0" err="1"/>
              <a:t>principi</a:t>
            </a:r>
            <a:r>
              <a:rPr dirty="0"/>
              <a:t> </a:t>
            </a:r>
            <a:r>
              <a:rPr dirty="0" err="1"/>
              <a:t>durante</a:t>
            </a:r>
            <a:r>
              <a:rPr dirty="0"/>
              <a:t> la </a:t>
            </a:r>
            <a:r>
              <a:rPr dirty="0" err="1"/>
              <a:t>prototipazione</a:t>
            </a:r>
            <a:r>
              <a:rPr dirty="0"/>
              <a:t> </a:t>
            </a:r>
            <a:r>
              <a:rPr dirty="0" err="1"/>
              <a:t>garantisce</a:t>
            </a:r>
            <a:r>
              <a:rPr dirty="0"/>
              <a:t> </a:t>
            </a:r>
            <a:r>
              <a:rPr dirty="0" err="1"/>
              <a:t>che</a:t>
            </a:r>
            <a:r>
              <a:rPr dirty="0"/>
              <a:t> </a:t>
            </a:r>
            <a:r>
              <a:rPr dirty="0" err="1"/>
              <a:t>il</a:t>
            </a:r>
            <a:r>
              <a:rPr dirty="0"/>
              <a:t> </a:t>
            </a:r>
            <a:r>
              <a:rPr dirty="0" err="1"/>
              <a:t>prodotto</a:t>
            </a:r>
            <a:r>
              <a:rPr dirty="0"/>
              <a:t> finale </a:t>
            </a:r>
            <a:r>
              <a:rPr dirty="0" err="1"/>
              <a:t>sia</a:t>
            </a:r>
            <a:r>
              <a:rPr dirty="0"/>
              <a:t> non solo </a:t>
            </a:r>
            <a:r>
              <a:rPr dirty="0" err="1"/>
              <a:t>funzionale</a:t>
            </a:r>
            <a:r>
              <a:rPr dirty="0"/>
              <a:t>, ma anche facile da </a:t>
            </a:r>
            <a:r>
              <a:rPr dirty="0" err="1"/>
              <a:t>usare</a:t>
            </a:r>
            <a:r>
              <a:rPr dirty="0"/>
              <a:t> e </a:t>
            </a:r>
            <a:r>
              <a:rPr dirty="0" err="1"/>
              <a:t>intuitivo</a:t>
            </a:r>
            <a:r>
              <a:rPr dirty="0"/>
              <a:t>.</a:t>
            </a:r>
          </a:p>
          <a:p>
            <a:pPr marL="0" marR="0" lvl="0" indent="0" algn="just" rtl="0">
              <a:spcBef>
                <a:spcPts val="0"/>
              </a:spcBef>
              <a:spcAft>
                <a:spcPts val="0"/>
              </a:spcAft>
              <a:buNone/>
              <a:defRPr sz="1200">
                <a:solidFill>
                  <a:schemeClr val="dk1"/>
                </a:solidFill>
                <a:latin typeface="Arial"/>
                <a:ea typeface="Arial"/>
                <a:cs typeface="Arial"/>
                <a:sym typeface="Arial"/>
              </a:defRPr>
            </a:pPr>
            <a:r>
              <a:rPr b="1" dirty="0"/>
              <a:t>8. </a:t>
            </a:r>
            <a:r>
              <a:rPr b="1" dirty="0" err="1"/>
              <a:t>Raccolta</a:t>
            </a:r>
            <a:r>
              <a:rPr b="1" dirty="0"/>
              <a:t> e </a:t>
            </a:r>
            <a:r>
              <a:rPr b="1" dirty="0" err="1"/>
              <a:t>analisi</a:t>
            </a:r>
            <a:r>
              <a:rPr b="1" dirty="0"/>
              <a:t> di feedback:</a:t>
            </a:r>
            <a:r>
              <a:rPr dirty="0"/>
              <a:t> I </a:t>
            </a:r>
            <a:r>
              <a:rPr dirty="0" err="1"/>
              <a:t>partecipanti</a:t>
            </a:r>
            <a:r>
              <a:rPr dirty="0"/>
              <a:t> </a:t>
            </a:r>
            <a:r>
              <a:rPr dirty="0" err="1"/>
              <a:t>impareranno</a:t>
            </a:r>
            <a:r>
              <a:rPr dirty="0"/>
              <a:t> come </a:t>
            </a:r>
            <a:r>
              <a:rPr dirty="0" err="1"/>
              <a:t>raccogliere</a:t>
            </a:r>
            <a:r>
              <a:rPr dirty="0"/>
              <a:t> feedback </a:t>
            </a:r>
            <a:r>
              <a:rPr dirty="0" err="1"/>
              <a:t>degli</a:t>
            </a:r>
            <a:r>
              <a:rPr dirty="0"/>
              <a:t> </a:t>
            </a:r>
            <a:r>
              <a:rPr dirty="0" err="1"/>
              <a:t>utenti</a:t>
            </a:r>
            <a:r>
              <a:rPr dirty="0"/>
              <a:t>, </a:t>
            </a:r>
            <a:r>
              <a:rPr dirty="0" err="1"/>
              <a:t>documentare</a:t>
            </a:r>
            <a:r>
              <a:rPr dirty="0"/>
              <a:t> le </a:t>
            </a:r>
            <a:r>
              <a:rPr dirty="0" err="1"/>
              <a:t>osservazioni</a:t>
            </a:r>
            <a:r>
              <a:rPr dirty="0"/>
              <a:t> e </a:t>
            </a:r>
            <a:r>
              <a:rPr dirty="0" err="1"/>
              <a:t>analizzare</a:t>
            </a:r>
            <a:r>
              <a:rPr dirty="0"/>
              <a:t> </a:t>
            </a:r>
            <a:r>
              <a:rPr dirty="0" err="1"/>
              <a:t>i</a:t>
            </a:r>
            <a:r>
              <a:rPr dirty="0"/>
              <a:t> </a:t>
            </a:r>
            <a:r>
              <a:rPr dirty="0" err="1"/>
              <a:t>risultati</a:t>
            </a:r>
            <a:r>
              <a:rPr dirty="0"/>
              <a:t> </a:t>
            </a:r>
            <a:r>
              <a:rPr dirty="0" err="1"/>
              <a:t>delle</a:t>
            </a:r>
            <a:r>
              <a:rPr dirty="0"/>
              <a:t> </a:t>
            </a:r>
            <a:r>
              <a:rPr dirty="0" err="1"/>
              <a:t>sessioni</a:t>
            </a:r>
            <a:r>
              <a:rPr dirty="0"/>
              <a:t> di test </a:t>
            </a:r>
            <a:r>
              <a:rPr dirty="0" err="1"/>
              <a:t>degli</a:t>
            </a:r>
            <a:r>
              <a:rPr dirty="0"/>
              <a:t> </a:t>
            </a:r>
            <a:r>
              <a:rPr dirty="0" err="1"/>
              <a:t>utenti</a:t>
            </a:r>
            <a:r>
              <a:rPr dirty="0"/>
              <a:t>. </a:t>
            </a:r>
            <a:r>
              <a:rPr dirty="0" err="1"/>
              <a:t>Vengono</a:t>
            </a:r>
            <a:r>
              <a:rPr dirty="0"/>
              <a:t> </a:t>
            </a:r>
            <a:r>
              <a:rPr dirty="0" err="1"/>
              <a:t>discusse</a:t>
            </a:r>
            <a:r>
              <a:rPr dirty="0"/>
              <a:t> </a:t>
            </a:r>
            <a:r>
              <a:rPr dirty="0" err="1"/>
              <a:t>tecniche</a:t>
            </a:r>
            <a:r>
              <a:rPr dirty="0"/>
              <a:t> per </a:t>
            </a:r>
            <a:r>
              <a:rPr dirty="0" err="1"/>
              <a:t>sintetizzare</a:t>
            </a:r>
            <a:r>
              <a:rPr dirty="0"/>
              <a:t> e dare </a:t>
            </a:r>
            <a:r>
              <a:rPr dirty="0" err="1"/>
              <a:t>priorità</a:t>
            </a:r>
            <a:r>
              <a:rPr dirty="0"/>
              <a:t> al feedback, </a:t>
            </a:r>
            <a:r>
              <a:rPr dirty="0" err="1"/>
              <a:t>consentendo</a:t>
            </a:r>
            <a:r>
              <a:rPr dirty="0"/>
              <a:t> </a:t>
            </a:r>
            <a:r>
              <a:rPr dirty="0" err="1"/>
              <a:t>ai</a:t>
            </a:r>
            <a:r>
              <a:rPr dirty="0"/>
              <a:t> </a:t>
            </a:r>
            <a:r>
              <a:rPr dirty="0" err="1"/>
              <a:t>progettisti</a:t>
            </a:r>
            <a:r>
              <a:rPr dirty="0"/>
              <a:t> di </a:t>
            </a:r>
            <a:r>
              <a:rPr dirty="0" err="1"/>
              <a:t>distillare</a:t>
            </a:r>
            <a:r>
              <a:rPr dirty="0"/>
              <a:t> </a:t>
            </a:r>
            <a:r>
              <a:rPr dirty="0" err="1"/>
              <a:t>intuizioni</a:t>
            </a:r>
            <a:r>
              <a:rPr dirty="0"/>
              <a:t> </a:t>
            </a:r>
            <a:r>
              <a:rPr dirty="0" err="1"/>
              <a:t>attuabili</a:t>
            </a:r>
            <a:r>
              <a:rPr dirty="0"/>
              <a:t> </a:t>
            </a:r>
            <a:r>
              <a:rPr dirty="0" err="1"/>
              <a:t>che</a:t>
            </a:r>
            <a:r>
              <a:rPr dirty="0"/>
              <a:t> </a:t>
            </a:r>
            <a:r>
              <a:rPr dirty="0" err="1"/>
              <a:t>guidano</a:t>
            </a:r>
            <a:r>
              <a:rPr dirty="0"/>
              <a:t> </a:t>
            </a:r>
            <a:r>
              <a:rPr dirty="0" err="1"/>
              <a:t>ulteriori</a:t>
            </a:r>
            <a:r>
              <a:rPr dirty="0"/>
              <a:t> </a:t>
            </a:r>
            <a:r>
              <a:rPr dirty="0" err="1"/>
              <a:t>iterazioni</a:t>
            </a:r>
            <a:r>
              <a:rPr dirty="0"/>
              <a:t>.</a:t>
            </a:r>
          </a:p>
          <a:p>
            <a:pPr marL="0" marR="0" lvl="0" indent="0" algn="just" rtl="0">
              <a:spcBef>
                <a:spcPts val="0"/>
              </a:spcBef>
              <a:spcAft>
                <a:spcPts val="0"/>
              </a:spcAft>
              <a:buNone/>
              <a:defRPr sz="1200">
                <a:solidFill>
                  <a:schemeClr val="dk1"/>
                </a:solidFill>
                <a:latin typeface="Arial"/>
                <a:ea typeface="Arial"/>
                <a:cs typeface="Arial"/>
                <a:sym typeface="Arial"/>
              </a:defRPr>
            </a:pPr>
            <a:r>
              <a:rPr b="1" dirty="0"/>
              <a:t>9. </a:t>
            </a:r>
            <a:r>
              <a:rPr b="1" dirty="0" err="1"/>
              <a:t>Raffinatezza</a:t>
            </a:r>
            <a:r>
              <a:rPr b="1" dirty="0"/>
              <a:t> e </a:t>
            </a:r>
            <a:r>
              <a:rPr b="1" dirty="0" err="1"/>
              <a:t>Iterazione</a:t>
            </a:r>
            <a:r>
              <a:rPr b="1" dirty="0"/>
              <a:t>:</a:t>
            </a:r>
            <a:r>
              <a:rPr dirty="0"/>
              <a:t> </a:t>
            </a:r>
            <a:r>
              <a:rPr dirty="0" err="1"/>
              <a:t>Sottolineando</a:t>
            </a:r>
            <a:r>
              <a:rPr dirty="0"/>
              <a:t> </a:t>
            </a:r>
            <a:r>
              <a:rPr dirty="0" err="1"/>
              <a:t>l'importanza</a:t>
            </a:r>
            <a:r>
              <a:rPr dirty="0"/>
              <a:t> di </a:t>
            </a:r>
            <a:r>
              <a:rPr dirty="0" err="1"/>
              <a:t>utilizzare</a:t>
            </a:r>
            <a:r>
              <a:rPr dirty="0"/>
              <a:t> </a:t>
            </a:r>
            <a:r>
              <a:rPr dirty="0" err="1"/>
              <a:t>il</a:t>
            </a:r>
            <a:r>
              <a:rPr dirty="0"/>
              <a:t> feedback </a:t>
            </a:r>
            <a:r>
              <a:rPr dirty="0" err="1"/>
              <a:t>degli</a:t>
            </a:r>
            <a:r>
              <a:rPr dirty="0"/>
              <a:t> </a:t>
            </a:r>
            <a:r>
              <a:rPr dirty="0" err="1"/>
              <a:t>utenti</a:t>
            </a:r>
            <a:r>
              <a:rPr dirty="0"/>
              <a:t> per </a:t>
            </a:r>
            <a:r>
              <a:rPr dirty="0" err="1"/>
              <a:t>il</a:t>
            </a:r>
            <a:r>
              <a:rPr dirty="0"/>
              <a:t> </a:t>
            </a:r>
            <a:r>
              <a:rPr dirty="0" err="1"/>
              <a:t>perfezionamento</a:t>
            </a:r>
            <a:r>
              <a:rPr dirty="0"/>
              <a:t>, </a:t>
            </a:r>
            <a:r>
              <a:rPr dirty="0" err="1"/>
              <a:t>i</a:t>
            </a:r>
            <a:r>
              <a:rPr dirty="0"/>
              <a:t> </a:t>
            </a:r>
            <a:r>
              <a:rPr dirty="0" err="1"/>
              <a:t>partecipanti</a:t>
            </a:r>
            <a:r>
              <a:rPr dirty="0"/>
              <a:t> </a:t>
            </a:r>
            <a:r>
              <a:rPr dirty="0" err="1"/>
              <a:t>sono</a:t>
            </a:r>
            <a:r>
              <a:rPr dirty="0"/>
              <a:t> </a:t>
            </a:r>
            <a:r>
              <a:rPr dirty="0" err="1"/>
              <a:t>incoraggiati</a:t>
            </a:r>
            <a:r>
              <a:rPr dirty="0"/>
              <a:t> a </a:t>
            </a:r>
            <a:r>
              <a:rPr dirty="0" err="1"/>
              <a:t>iterare</a:t>
            </a:r>
            <a:r>
              <a:rPr dirty="0"/>
              <a:t> e </a:t>
            </a:r>
            <a:r>
              <a:rPr dirty="0" err="1"/>
              <a:t>migliorare</a:t>
            </a:r>
            <a:r>
              <a:rPr dirty="0"/>
              <a:t> </a:t>
            </a:r>
            <a:r>
              <a:rPr dirty="0" err="1"/>
              <a:t>i</a:t>
            </a:r>
            <a:r>
              <a:rPr dirty="0"/>
              <a:t> </a:t>
            </a:r>
            <a:r>
              <a:rPr dirty="0" err="1"/>
              <a:t>loro</a:t>
            </a:r>
            <a:r>
              <a:rPr dirty="0"/>
              <a:t> </a:t>
            </a:r>
            <a:r>
              <a:rPr dirty="0" err="1"/>
              <a:t>progetti</a:t>
            </a:r>
            <a:r>
              <a:rPr dirty="0"/>
              <a:t> </a:t>
            </a:r>
            <a:r>
              <a:rPr dirty="0" err="1"/>
              <a:t>sulla</a:t>
            </a:r>
            <a:r>
              <a:rPr dirty="0"/>
              <a:t> base </a:t>
            </a:r>
            <a:r>
              <a:rPr dirty="0" err="1"/>
              <a:t>dei</a:t>
            </a:r>
            <a:r>
              <a:rPr dirty="0"/>
              <a:t> </a:t>
            </a:r>
            <a:r>
              <a:rPr dirty="0" err="1"/>
              <a:t>risultati</a:t>
            </a:r>
            <a:r>
              <a:rPr dirty="0"/>
              <a:t> </a:t>
            </a:r>
            <a:r>
              <a:rPr dirty="0" err="1"/>
              <a:t>dei</a:t>
            </a:r>
            <a:r>
              <a:rPr dirty="0"/>
              <a:t> test. Il </a:t>
            </a:r>
            <a:r>
              <a:rPr dirty="0" err="1"/>
              <a:t>processo</a:t>
            </a:r>
            <a:r>
              <a:rPr dirty="0"/>
              <a:t> di </a:t>
            </a:r>
            <a:r>
              <a:rPr dirty="0" err="1"/>
              <a:t>perfezionamento</a:t>
            </a:r>
            <a:r>
              <a:rPr dirty="0"/>
              <a:t> e </a:t>
            </a:r>
            <a:r>
              <a:rPr dirty="0" err="1"/>
              <a:t>iterazione</a:t>
            </a:r>
            <a:r>
              <a:rPr dirty="0"/>
              <a:t> </a:t>
            </a:r>
            <a:r>
              <a:rPr dirty="0" err="1"/>
              <a:t>garantisce</a:t>
            </a:r>
            <a:r>
              <a:rPr dirty="0"/>
              <a:t> </a:t>
            </a:r>
            <a:r>
              <a:rPr dirty="0" err="1"/>
              <a:t>che</a:t>
            </a:r>
            <a:r>
              <a:rPr dirty="0"/>
              <a:t> la </a:t>
            </a:r>
            <a:r>
              <a:rPr dirty="0" err="1"/>
              <a:t>soluzione</a:t>
            </a:r>
            <a:r>
              <a:rPr dirty="0"/>
              <a:t> finale </a:t>
            </a:r>
            <a:r>
              <a:rPr dirty="0" err="1"/>
              <a:t>sia</a:t>
            </a:r>
            <a:r>
              <a:rPr dirty="0"/>
              <a:t> ben </a:t>
            </a:r>
            <a:r>
              <a:rPr dirty="0" err="1"/>
              <a:t>adattata</a:t>
            </a:r>
            <a:r>
              <a:rPr dirty="0"/>
              <a:t> </a:t>
            </a:r>
            <a:r>
              <a:rPr dirty="0" err="1"/>
              <a:t>alle</a:t>
            </a:r>
            <a:r>
              <a:rPr dirty="0"/>
              <a:t> </a:t>
            </a:r>
            <a:r>
              <a:rPr dirty="0" err="1"/>
              <a:t>esigenze</a:t>
            </a:r>
            <a:r>
              <a:rPr dirty="0"/>
              <a:t> e </a:t>
            </a:r>
            <a:r>
              <a:rPr dirty="0" err="1"/>
              <a:t>alle</a:t>
            </a:r>
            <a:r>
              <a:rPr dirty="0"/>
              <a:t> </a:t>
            </a:r>
            <a:r>
              <a:rPr dirty="0" err="1"/>
              <a:t>preferenze</a:t>
            </a:r>
            <a:r>
              <a:rPr dirty="0"/>
              <a:t> </a:t>
            </a:r>
            <a:r>
              <a:rPr dirty="0" err="1"/>
              <a:t>dell'utente</a:t>
            </a:r>
            <a:r>
              <a:rPr dirty="0"/>
              <a:t>.</a:t>
            </a:r>
          </a:p>
          <a:p>
            <a:pPr marL="0" marR="0" lvl="0" indent="0" algn="just" rtl="0">
              <a:spcBef>
                <a:spcPts val="0"/>
              </a:spcBef>
              <a:spcAft>
                <a:spcPts val="0"/>
              </a:spcAft>
              <a:buNone/>
              <a:defRPr sz="1200">
                <a:solidFill>
                  <a:schemeClr val="dk1"/>
                </a:solidFill>
                <a:latin typeface="Arial"/>
                <a:ea typeface="Arial"/>
                <a:cs typeface="Arial"/>
                <a:sym typeface="Arial"/>
              </a:defRPr>
            </a:pPr>
            <a:r>
              <a:rPr b="1" dirty="0"/>
              <a:t>10. </a:t>
            </a:r>
            <a:r>
              <a:rPr b="1" dirty="0" err="1"/>
              <a:t>Esercitazioni</a:t>
            </a:r>
            <a:r>
              <a:rPr b="1" dirty="0"/>
              <a:t> </a:t>
            </a:r>
            <a:r>
              <a:rPr b="1" dirty="0" err="1"/>
              <a:t>pratiche</a:t>
            </a:r>
            <a:r>
              <a:rPr b="1" dirty="0"/>
              <a:t> di </a:t>
            </a:r>
            <a:r>
              <a:rPr b="1" dirty="0" err="1"/>
              <a:t>prototipazione</a:t>
            </a:r>
            <a:r>
              <a:rPr b="1" dirty="0"/>
              <a:t>:</a:t>
            </a:r>
            <a:r>
              <a:rPr dirty="0"/>
              <a:t> </a:t>
            </a:r>
            <a:r>
              <a:rPr dirty="0" err="1"/>
              <a:t>Incorporando</a:t>
            </a:r>
            <a:r>
              <a:rPr dirty="0"/>
              <a:t> </a:t>
            </a:r>
            <a:r>
              <a:rPr dirty="0" err="1"/>
              <a:t>esercizi</a:t>
            </a:r>
            <a:r>
              <a:rPr dirty="0"/>
              <a:t> </a:t>
            </a:r>
            <a:r>
              <a:rPr dirty="0" err="1"/>
              <a:t>pratici</a:t>
            </a:r>
            <a:r>
              <a:rPr dirty="0"/>
              <a:t>, </a:t>
            </a:r>
            <a:r>
              <a:rPr dirty="0" err="1"/>
              <a:t>i</a:t>
            </a:r>
            <a:r>
              <a:rPr dirty="0"/>
              <a:t> </a:t>
            </a:r>
            <a:r>
              <a:rPr dirty="0" err="1"/>
              <a:t>partecipanti</a:t>
            </a:r>
            <a:r>
              <a:rPr dirty="0"/>
              <a:t> </a:t>
            </a:r>
            <a:r>
              <a:rPr dirty="0" err="1"/>
              <a:t>si</a:t>
            </a:r>
            <a:r>
              <a:rPr dirty="0"/>
              <a:t> </a:t>
            </a:r>
            <a:r>
              <a:rPr dirty="0" err="1"/>
              <a:t>impegnano</a:t>
            </a:r>
            <a:r>
              <a:rPr dirty="0"/>
              <a:t> </a:t>
            </a:r>
            <a:r>
              <a:rPr dirty="0" err="1"/>
              <a:t>nella</a:t>
            </a:r>
            <a:r>
              <a:rPr dirty="0"/>
              <a:t> </a:t>
            </a:r>
            <a:r>
              <a:rPr dirty="0" err="1"/>
              <a:t>creazione</a:t>
            </a:r>
            <a:r>
              <a:rPr dirty="0"/>
              <a:t> di </a:t>
            </a:r>
            <a:r>
              <a:rPr dirty="0" err="1"/>
              <a:t>prototipi</a:t>
            </a:r>
            <a:r>
              <a:rPr dirty="0"/>
              <a:t> e </a:t>
            </a:r>
            <a:r>
              <a:rPr dirty="0" err="1"/>
              <a:t>nella</a:t>
            </a:r>
            <a:r>
              <a:rPr dirty="0"/>
              <a:t> </a:t>
            </a:r>
            <a:r>
              <a:rPr dirty="0" err="1"/>
              <a:t>conduzione</a:t>
            </a:r>
            <a:r>
              <a:rPr dirty="0"/>
              <a:t> di test </a:t>
            </a:r>
            <a:r>
              <a:rPr dirty="0" err="1"/>
              <a:t>degli</a:t>
            </a:r>
            <a:r>
              <a:rPr dirty="0"/>
              <a:t> </a:t>
            </a:r>
            <a:r>
              <a:rPr dirty="0" err="1"/>
              <a:t>utenti</a:t>
            </a:r>
            <a:r>
              <a:rPr dirty="0"/>
              <a:t>. </a:t>
            </a:r>
            <a:r>
              <a:rPr dirty="0" err="1"/>
              <a:t>Questi</a:t>
            </a:r>
            <a:r>
              <a:rPr dirty="0"/>
              <a:t> </a:t>
            </a:r>
            <a:r>
              <a:rPr dirty="0" err="1"/>
              <a:t>esercizi</a:t>
            </a:r>
            <a:r>
              <a:rPr dirty="0"/>
              <a:t> </a:t>
            </a:r>
            <a:r>
              <a:rPr dirty="0" err="1"/>
              <a:t>possono</a:t>
            </a:r>
            <a:r>
              <a:rPr dirty="0"/>
              <a:t> </a:t>
            </a:r>
            <a:r>
              <a:rPr dirty="0" err="1"/>
              <a:t>includere</a:t>
            </a:r>
            <a:r>
              <a:rPr dirty="0"/>
              <a:t> la </a:t>
            </a:r>
            <a:r>
              <a:rPr dirty="0" err="1"/>
              <a:t>creazione</a:t>
            </a:r>
            <a:r>
              <a:rPr dirty="0"/>
              <a:t> di </a:t>
            </a:r>
            <a:r>
              <a:rPr dirty="0" err="1"/>
              <a:t>prototipi</a:t>
            </a:r>
            <a:r>
              <a:rPr dirty="0"/>
              <a:t> </a:t>
            </a:r>
            <a:r>
              <a:rPr dirty="0" err="1"/>
              <a:t>cartacei</a:t>
            </a:r>
            <a:r>
              <a:rPr dirty="0"/>
              <a:t> a </a:t>
            </a:r>
            <a:r>
              <a:rPr dirty="0" err="1"/>
              <a:t>bassa</a:t>
            </a:r>
            <a:r>
              <a:rPr dirty="0"/>
              <a:t> </a:t>
            </a:r>
            <a:r>
              <a:rPr dirty="0" err="1"/>
              <a:t>fedeltà</a:t>
            </a:r>
            <a:r>
              <a:rPr dirty="0"/>
              <a:t> o </a:t>
            </a:r>
            <a:r>
              <a:rPr dirty="0" err="1"/>
              <a:t>prototipi</a:t>
            </a:r>
            <a:r>
              <a:rPr dirty="0"/>
              <a:t> </a:t>
            </a:r>
            <a:r>
              <a:rPr dirty="0" err="1"/>
              <a:t>digitali</a:t>
            </a:r>
            <a:r>
              <a:rPr dirty="0"/>
              <a:t> </a:t>
            </a:r>
            <a:r>
              <a:rPr dirty="0" err="1"/>
              <a:t>utilizzando</a:t>
            </a:r>
            <a:r>
              <a:rPr dirty="0"/>
              <a:t> software di </a:t>
            </a:r>
            <a:r>
              <a:rPr dirty="0" err="1"/>
              <a:t>prototipazione</a:t>
            </a:r>
            <a:r>
              <a:rPr dirty="0"/>
              <a:t>. </a:t>
            </a:r>
            <a:r>
              <a:rPr dirty="0" err="1"/>
              <a:t>L'applicazione</a:t>
            </a:r>
            <a:r>
              <a:rPr dirty="0"/>
              <a:t> </a:t>
            </a:r>
            <a:r>
              <a:rPr dirty="0" err="1"/>
              <a:t>pratica</a:t>
            </a:r>
            <a:r>
              <a:rPr dirty="0"/>
              <a:t> </a:t>
            </a:r>
            <a:r>
              <a:rPr dirty="0" err="1"/>
              <a:t>consente</a:t>
            </a:r>
            <a:r>
              <a:rPr dirty="0"/>
              <a:t> </a:t>
            </a:r>
            <a:r>
              <a:rPr dirty="0" err="1"/>
              <a:t>ai</a:t>
            </a:r>
            <a:r>
              <a:rPr dirty="0"/>
              <a:t> </a:t>
            </a:r>
            <a:r>
              <a:rPr dirty="0" err="1"/>
              <a:t>partecipanti</a:t>
            </a:r>
            <a:r>
              <a:rPr dirty="0"/>
              <a:t> di </a:t>
            </a:r>
            <a:r>
              <a:rPr dirty="0" err="1"/>
              <a:t>applicare</a:t>
            </a:r>
            <a:r>
              <a:rPr dirty="0"/>
              <a:t> </a:t>
            </a:r>
            <a:r>
              <a:rPr dirty="0" err="1"/>
              <a:t>conoscenze</a:t>
            </a:r>
            <a:r>
              <a:rPr dirty="0"/>
              <a:t> </a:t>
            </a:r>
            <a:r>
              <a:rPr dirty="0" err="1"/>
              <a:t>teoriche</a:t>
            </a:r>
            <a:r>
              <a:rPr dirty="0"/>
              <a:t>, </a:t>
            </a:r>
            <a:r>
              <a:rPr dirty="0" err="1"/>
              <a:t>rafforzando</a:t>
            </a:r>
            <a:r>
              <a:rPr dirty="0"/>
              <a:t> le </a:t>
            </a:r>
            <a:r>
              <a:rPr dirty="0" err="1"/>
              <a:t>loro</a:t>
            </a:r>
            <a:r>
              <a:rPr dirty="0"/>
              <a:t> </a:t>
            </a:r>
            <a:r>
              <a:rPr dirty="0" err="1"/>
              <a:t>capacità</a:t>
            </a:r>
            <a:r>
              <a:rPr dirty="0"/>
              <a:t> di </a:t>
            </a:r>
            <a:r>
              <a:rPr dirty="0" err="1"/>
              <a:t>prototipazione</a:t>
            </a:r>
            <a:r>
              <a:rPr dirty="0"/>
              <a:t> e test.</a:t>
            </a:r>
          </a:p>
          <a:p>
            <a:pPr marL="0" marR="0" lvl="0" indent="0" algn="just" rtl="0">
              <a:lnSpc>
                <a:spcPct val="100000"/>
              </a:lnSpc>
              <a:spcBef>
                <a:spcPts val="0"/>
              </a:spcBef>
              <a:spcAft>
                <a:spcPts val="0"/>
              </a:spcAft>
              <a:buClr>
                <a:schemeClr val="dk1"/>
              </a:buClr>
              <a:buSzPts val="1000"/>
              <a:buFont typeface="Arial"/>
              <a:buNone/>
            </a:pPr>
            <a:br>
              <a:rPr lang="el-GR" sz="1000" b="0" i="0" u="none" strike="noStrike" cap="none" dirty="0">
                <a:solidFill>
                  <a:schemeClr val="dk1"/>
                </a:solidFill>
                <a:latin typeface="Arial"/>
                <a:ea typeface="Arial"/>
                <a:cs typeface="Arial"/>
                <a:sym typeface="Arial"/>
              </a:rPr>
            </a:b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25"/>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t>3. Implementazione e feedback</a:t>
            </a:r>
          </a:p>
        </p:txBody>
      </p:sp>
      <p:sp>
        <p:nvSpPr>
          <p:cNvPr id="294" name="Google Shape;294;p25"/>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t>3.1 Progettazione per l'implementazione</a:t>
            </a:r>
          </a:p>
        </p:txBody>
      </p:sp>
      <p:sp>
        <p:nvSpPr>
          <p:cNvPr id="295" name="Google Shape;295;p25"/>
          <p:cNvSpPr txBox="1">
            <a:spLocks noGrp="1"/>
          </p:cNvSpPr>
          <p:nvPr>
            <p:ph type="body" idx="3"/>
          </p:nvPr>
        </p:nvSpPr>
        <p:spPr>
          <a:xfrm>
            <a:off x="4963886" y="215900"/>
            <a:ext cx="6979298" cy="54038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Clr>
                <a:srgbClr val="1B193E"/>
              </a:buClr>
              <a:buSzPts val="1800"/>
              <a:buNone/>
              <a:defRPr sz="1800"/>
            </a:pPr>
            <a:r>
              <a:rPr lang="it-IT" dirty="0"/>
              <a:t>La Progettazione per l’Implementazione</a:t>
            </a:r>
            <a:r>
              <a:rPr dirty="0"/>
              <a:t> è la </a:t>
            </a:r>
            <a:r>
              <a:rPr dirty="0" err="1"/>
              <a:t>fase</a:t>
            </a:r>
            <a:r>
              <a:rPr dirty="0"/>
              <a:t> </a:t>
            </a:r>
            <a:r>
              <a:rPr dirty="0" err="1"/>
              <a:t>che</a:t>
            </a:r>
            <a:r>
              <a:rPr dirty="0"/>
              <a:t> segue </a:t>
            </a:r>
            <a:r>
              <a:rPr dirty="0" err="1"/>
              <a:t>l'ideazione</a:t>
            </a:r>
            <a:r>
              <a:rPr dirty="0"/>
              <a:t> e lo </a:t>
            </a:r>
            <a:r>
              <a:rPr dirty="0" err="1"/>
              <a:t>sviluppo</a:t>
            </a:r>
            <a:r>
              <a:rPr dirty="0"/>
              <a:t> </a:t>
            </a:r>
            <a:r>
              <a:rPr dirty="0" err="1"/>
              <a:t>concettuale</a:t>
            </a:r>
            <a:r>
              <a:rPr dirty="0"/>
              <a:t>, </a:t>
            </a:r>
            <a:r>
              <a:rPr dirty="0" err="1"/>
              <a:t>concentrandosi</a:t>
            </a:r>
            <a:r>
              <a:rPr dirty="0"/>
              <a:t> </a:t>
            </a:r>
            <a:r>
              <a:rPr dirty="0" err="1"/>
              <a:t>sulla</a:t>
            </a:r>
            <a:r>
              <a:rPr dirty="0"/>
              <a:t> </a:t>
            </a:r>
            <a:r>
              <a:rPr dirty="0" err="1"/>
              <a:t>trasformazione</a:t>
            </a:r>
            <a:r>
              <a:rPr dirty="0"/>
              <a:t> di </a:t>
            </a:r>
            <a:r>
              <a:rPr dirty="0" err="1"/>
              <a:t>idee</a:t>
            </a:r>
            <a:r>
              <a:rPr dirty="0"/>
              <a:t> innovative in </a:t>
            </a:r>
            <a:r>
              <a:rPr dirty="0" err="1"/>
              <a:t>piani</a:t>
            </a:r>
            <a:r>
              <a:rPr dirty="0"/>
              <a:t> </a:t>
            </a:r>
            <a:r>
              <a:rPr dirty="0" err="1"/>
              <a:t>attuabili</a:t>
            </a:r>
            <a:r>
              <a:rPr dirty="0"/>
              <a:t>. </a:t>
            </a:r>
            <a:r>
              <a:rPr dirty="0" err="1"/>
              <a:t>Colma</a:t>
            </a:r>
            <a:r>
              <a:rPr dirty="0"/>
              <a:t> </a:t>
            </a:r>
            <a:r>
              <a:rPr dirty="0" err="1"/>
              <a:t>il</a:t>
            </a:r>
            <a:r>
              <a:rPr dirty="0"/>
              <a:t> </a:t>
            </a:r>
            <a:r>
              <a:rPr dirty="0" err="1"/>
              <a:t>divario</a:t>
            </a:r>
            <a:r>
              <a:rPr dirty="0"/>
              <a:t> </a:t>
            </a:r>
            <a:r>
              <a:rPr dirty="0" err="1"/>
              <a:t>tra</a:t>
            </a:r>
            <a:r>
              <a:rPr dirty="0"/>
              <a:t> le </a:t>
            </a:r>
            <a:r>
              <a:rPr dirty="0" err="1"/>
              <a:t>fasi</a:t>
            </a:r>
            <a:r>
              <a:rPr dirty="0"/>
              <a:t> creative del Design Thinking e </a:t>
            </a:r>
            <a:r>
              <a:rPr dirty="0" err="1"/>
              <a:t>i</a:t>
            </a:r>
            <a:r>
              <a:rPr dirty="0"/>
              <a:t> </a:t>
            </a:r>
            <a:r>
              <a:rPr dirty="0" err="1"/>
              <a:t>passi</a:t>
            </a:r>
            <a:r>
              <a:rPr dirty="0"/>
              <a:t> </a:t>
            </a:r>
            <a:r>
              <a:rPr dirty="0" err="1"/>
              <a:t>pratici</a:t>
            </a:r>
            <a:r>
              <a:rPr dirty="0"/>
              <a:t> </a:t>
            </a:r>
            <a:r>
              <a:rPr dirty="0" err="1"/>
              <a:t>necessari</a:t>
            </a:r>
            <a:r>
              <a:rPr dirty="0"/>
              <a:t> per dare vita </a:t>
            </a:r>
            <a:r>
              <a:rPr dirty="0" err="1"/>
              <a:t>alle</a:t>
            </a:r>
            <a:r>
              <a:rPr dirty="0"/>
              <a:t> </a:t>
            </a:r>
            <a:r>
              <a:rPr dirty="0" err="1"/>
              <a:t>soluzioni</a:t>
            </a:r>
            <a:r>
              <a:rPr dirty="0"/>
              <a:t>. </a:t>
            </a:r>
            <a:endParaRPr lang="it-IT" dirty="0"/>
          </a:p>
          <a:p>
            <a:pPr marL="0" lvl="0" indent="0" algn="l" rtl="0">
              <a:lnSpc>
                <a:spcPct val="90000"/>
              </a:lnSpc>
              <a:spcBef>
                <a:spcPts val="1000"/>
              </a:spcBef>
              <a:spcAft>
                <a:spcPts val="0"/>
              </a:spcAft>
              <a:buClr>
                <a:srgbClr val="1B193E"/>
              </a:buClr>
              <a:buSzPts val="1800"/>
              <a:buNone/>
              <a:defRPr sz="1800"/>
            </a:pPr>
            <a:r>
              <a:rPr b="1" dirty="0" err="1"/>
              <a:t>Allineamento</a:t>
            </a:r>
            <a:r>
              <a:rPr b="1" dirty="0"/>
              <a:t> con </a:t>
            </a:r>
            <a:r>
              <a:rPr b="1" dirty="0" err="1"/>
              <a:t>gli</a:t>
            </a:r>
            <a:r>
              <a:rPr b="1" dirty="0"/>
              <a:t> </a:t>
            </a:r>
            <a:r>
              <a:rPr b="1" dirty="0" err="1"/>
              <a:t>obiettivi</a:t>
            </a:r>
            <a:r>
              <a:rPr b="1" dirty="0"/>
              <a:t> </a:t>
            </a:r>
            <a:r>
              <a:rPr b="1" dirty="0" err="1"/>
              <a:t>organizzativi</a:t>
            </a:r>
            <a:r>
              <a:rPr b="1" dirty="0"/>
              <a:t>:</a:t>
            </a:r>
            <a:r>
              <a:rPr dirty="0"/>
              <a:t> </a:t>
            </a:r>
            <a:r>
              <a:rPr dirty="0" err="1"/>
              <a:t>Sottolineando</a:t>
            </a:r>
            <a:r>
              <a:rPr dirty="0"/>
              <a:t> </a:t>
            </a:r>
            <a:r>
              <a:rPr dirty="0" err="1"/>
              <a:t>l'allineamento</a:t>
            </a:r>
            <a:r>
              <a:rPr dirty="0"/>
              <a:t>, </a:t>
            </a:r>
            <a:r>
              <a:rPr dirty="0" err="1"/>
              <a:t>viene</a:t>
            </a:r>
            <a:r>
              <a:rPr dirty="0"/>
              <a:t> </a:t>
            </a:r>
            <a:r>
              <a:rPr dirty="0" err="1"/>
              <a:t>evidenziata</a:t>
            </a:r>
            <a:r>
              <a:rPr dirty="0"/>
              <a:t> </a:t>
            </a:r>
            <a:r>
              <a:rPr dirty="0" err="1"/>
              <a:t>l'importanza</a:t>
            </a:r>
            <a:r>
              <a:rPr dirty="0"/>
              <a:t> di </a:t>
            </a:r>
            <a:r>
              <a:rPr dirty="0" err="1"/>
              <a:t>garantire</a:t>
            </a:r>
            <a:r>
              <a:rPr dirty="0"/>
              <a:t> </a:t>
            </a:r>
            <a:r>
              <a:rPr dirty="0" err="1"/>
              <a:t>che</a:t>
            </a:r>
            <a:r>
              <a:rPr dirty="0"/>
              <a:t> le </a:t>
            </a:r>
            <a:r>
              <a:rPr dirty="0" err="1"/>
              <a:t>soluzioni</a:t>
            </a:r>
            <a:r>
              <a:rPr dirty="0"/>
              <a:t> di Design Thinking </a:t>
            </a:r>
            <a:r>
              <a:rPr dirty="0" err="1"/>
              <a:t>siano</a:t>
            </a:r>
            <a:r>
              <a:rPr dirty="0"/>
              <a:t> in </a:t>
            </a:r>
            <a:r>
              <a:rPr dirty="0" err="1"/>
              <a:t>linea</a:t>
            </a:r>
            <a:r>
              <a:rPr dirty="0"/>
              <a:t> con </a:t>
            </a:r>
            <a:r>
              <a:rPr dirty="0" err="1"/>
              <a:t>gli</a:t>
            </a:r>
            <a:r>
              <a:rPr dirty="0"/>
              <a:t> </a:t>
            </a:r>
            <a:r>
              <a:rPr lang="it-IT" dirty="0"/>
              <a:t>scopi</a:t>
            </a:r>
            <a:r>
              <a:rPr dirty="0"/>
              <a:t> e </a:t>
            </a:r>
            <a:r>
              <a:rPr dirty="0" err="1"/>
              <a:t>gli</a:t>
            </a:r>
            <a:r>
              <a:rPr dirty="0"/>
              <a:t> </a:t>
            </a:r>
            <a:r>
              <a:rPr dirty="0" err="1"/>
              <a:t>obiettivi</a:t>
            </a:r>
            <a:r>
              <a:rPr dirty="0"/>
              <a:t> </a:t>
            </a:r>
            <a:r>
              <a:rPr dirty="0" err="1"/>
              <a:t>più</a:t>
            </a:r>
            <a:r>
              <a:rPr dirty="0"/>
              <a:t> </a:t>
            </a:r>
            <a:r>
              <a:rPr dirty="0" err="1"/>
              <a:t>ampi</a:t>
            </a:r>
            <a:r>
              <a:rPr dirty="0"/>
              <a:t> </a:t>
            </a:r>
            <a:r>
              <a:rPr dirty="0" err="1"/>
              <a:t>dell'organizzazione</a:t>
            </a:r>
            <a:r>
              <a:rPr dirty="0"/>
              <a:t>. Questo </a:t>
            </a:r>
            <a:r>
              <a:rPr dirty="0" err="1"/>
              <a:t>allineamento</a:t>
            </a:r>
            <a:r>
              <a:rPr dirty="0"/>
              <a:t> </a:t>
            </a:r>
            <a:r>
              <a:rPr dirty="0" err="1"/>
              <a:t>strategico</a:t>
            </a:r>
            <a:r>
              <a:rPr dirty="0"/>
              <a:t> </a:t>
            </a:r>
            <a:r>
              <a:rPr dirty="0" err="1"/>
              <a:t>garantisce</a:t>
            </a:r>
            <a:r>
              <a:rPr dirty="0"/>
              <a:t> </a:t>
            </a:r>
            <a:r>
              <a:rPr dirty="0" err="1"/>
              <a:t>che</a:t>
            </a:r>
            <a:r>
              <a:rPr dirty="0"/>
              <a:t> le </a:t>
            </a:r>
            <a:r>
              <a:rPr dirty="0" err="1"/>
              <a:t>iniziative</a:t>
            </a:r>
            <a:r>
              <a:rPr dirty="0"/>
              <a:t> </a:t>
            </a:r>
            <a:r>
              <a:rPr dirty="0" err="1"/>
              <a:t>contribuiscano</a:t>
            </a:r>
            <a:r>
              <a:rPr dirty="0"/>
              <a:t> in </a:t>
            </a:r>
            <a:r>
              <a:rPr dirty="0" err="1"/>
              <a:t>modo</a:t>
            </a:r>
            <a:r>
              <a:rPr dirty="0"/>
              <a:t> </a:t>
            </a:r>
            <a:r>
              <a:rPr dirty="0" err="1"/>
              <a:t>significativo</a:t>
            </a:r>
            <a:r>
              <a:rPr dirty="0"/>
              <a:t> </a:t>
            </a:r>
            <a:r>
              <a:rPr dirty="0" err="1"/>
              <a:t>alla</a:t>
            </a:r>
            <a:r>
              <a:rPr dirty="0"/>
              <a:t> </a:t>
            </a:r>
            <a:r>
              <a:rPr dirty="0" err="1"/>
              <a:t>direzione</a:t>
            </a:r>
            <a:r>
              <a:rPr dirty="0"/>
              <a:t> e </a:t>
            </a:r>
            <a:r>
              <a:rPr dirty="0" err="1"/>
              <a:t>alla</a:t>
            </a:r>
            <a:r>
              <a:rPr dirty="0"/>
              <a:t> </a:t>
            </a:r>
            <a:r>
              <a:rPr dirty="0" err="1"/>
              <a:t>visione</a:t>
            </a:r>
            <a:r>
              <a:rPr dirty="0"/>
              <a:t> </a:t>
            </a:r>
            <a:r>
              <a:rPr dirty="0" err="1"/>
              <a:t>dell'organizzazione</a:t>
            </a:r>
            <a:r>
              <a:rPr dirty="0"/>
              <a:t>.</a:t>
            </a:r>
            <a:endParaRPr sz="1800" dirty="0"/>
          </a:p>
          <a:p>
            <a:pPr marL="0" lvl="0" indent="0" algn="l" rtl="0">
              <a:lnSpc>
                <a:spcPct val="90000"/>
              </a:lnSpc>
              <a:spcBef>
                <a:spcPts val="1000"/>
              </a:spcBef>
              <a:spcAft>
                <a:spcPts val="0"/>
              </a:spcAft>
              <a:buClr>
                <a:srgbClr val="1B193E"/>
              </a:buClr>
              <a:buSzPts val="1800"/>
              <a:buNone/>
              <a:defRPr sz="1800"/>
            </a:pPr>
            <a:r>
              <a:rPr b="1" dirty="0" err="1"/>
              <a:t>Assegnazione</a:t>
            </a:r>
            <a:r>
              <a:rPr b="1" dirty="0"/>
              <a:t> </a:t>
            </a:r>
            <a:r>
              <a:rPr b="1" dirty="0" err="1"/>
              <a:t>delle</a:t>
            </a:r>
            <a:r>
              <a:rPr b="1" dirty="0"/>
              <a:t> </a:t>
            </a:r>
            <a:r>
              <a:rPr b="1" dirty="0" err="1"/>
              <a:t>risorse</a:t>
            </a:r>
            <a:r>
              <a:rPr b="1" dirty="0"/>
              <a:t>:</a:t>
            </a:r>
            <a:r>
              <a:rPr dirty="0"/>
              <a:t> </a:t>
            </a:r>
            <a:r>
              <a:rPr dirty="0" err="1"/>
              <a:t>Discutendo</a:t>
            </a:r>
            <a:r>
              <a:rPr dirty="0"/>
              <a:t> di </a:t>
            </a:r>
            <a:r>
              <a:rPr dirty="0" err="1"/>
              <a:t>allocazione</a:t>
            </a:r>
            <a:r>
              <a:rPr dirty="0"/>
              <a:t> </a:t>
            </a:r>
            <a:r>
              <a:rPr dirty="0" err="1"/>
              <a:t>delle</a:t>
            </a:r>
            <a:r>
              <a:rPr dirty="0"/>
              <a:t> </a:t>
            </a:r>
            <a:r>
              <a:rPr dirty="0" err="1"/>
              <a:t>risorse</a:t>
            </a:r>
            <a:r>
              <a:rPr dirty="0"/>
              <a:t>, </a:t>
            </a:r>
            <a:r>
              <a:rPr dirty="0" err="1"/>
              <a:t>l'attenzione</a:t>
            </a:r>
            <a:r>
              <a:rPr dirty="0"/>
              <a:t> </a:t>
            </a:r>
            <a:r>
              <a:rPr dirty="0" err="1"/>
              <a:t>si</a:t>
            </a:r>
            <a:r>
              <a:rPr dirty="0"/>
              <a:t> </a:t>
            </a:r>
            <a:r>
              <a:rPr dirty="0" err="1"/>
              <a:t>concentra</a:t>
            </a:r>
            <a:r>
              <a:rPr dirty="0"/>
              <a:t> </a:t>
            </a:r>
            <a:r>
              <a:rPr dirty="0" err="1"/>
              <a:t>su</a:t>
            </a:r>
            <a:r>
              <a:rPr dirty="0"/>
              <a:t> </a:t>
            </a:r>
            <a:r>
              <a:rPr dirty="0" err="1"/>
              <a:t>una</a:t>
            </a:r>
            <a:r>
              <a:rPr dirty="0"/>
              <a:t> </a:t>
            </a:r>
            <a:r>
              <a:rPr dirty="0" err="1"/>
              <a:t>gestione</a:t>
            </a:r>
            <a:r>
              <a:rPr dirty="0"/>
              <a:t> </a:t>
            </a:r>
            <a:r>
              <a:rPr dirty="0" err="1"/>
              <a:t>efficace</a:t>
            </a:r>
            <a:r>
              <a:rPr dirty="0"/>
              <a:t> del tempo, del budget e del </a:t>
            </a:r>
            <a:r>
              <a:rPr dirty="0" err="1"/>
              <a:t>personale</a:t>
            </a:r>
            <a:r>
              <a:rPr dirty="0"/>
              <a:t> per </a:t>
            </a:r>
            <a:r>
              <a:rPr dirty="0" err="1"/>
              <a:t>supportare</a:t>
            </a:r>
            <a:r>
              <a:rPr dirty="0"/>
              <a:t> </a:t>
            </a:r>
            <a:r>
              <a:rPr dirty="0" err="1"/>
              <a:t>l'implementazione</a:t>
            </a:r>
            <a:r>
              <a:rPr dirty="0"/>
              <a:t> </a:t>
            </a:r>
            <a:r>
              <a:rPr dirty="0" err="1"/>
              <a:t>delle</a:t>
            </a:r>
            <a:r>
              <a:rPr dirty="0"/>
              <a:t> </a:t>
            </a:r>
            <a:r>
              <a:rPr dirty="0" err="1"/>
              <a:t>soluzioni</a:t>
            </a:r>
            <a:r>
              <a:rPr dirty="0"/>
              <a:t> di Design Thinking. </a:t>
            </a:r>
            <a:r>
              <a:rPr dirty="0" err="1"/>
              <a:t>Vengono</a:t>
            </a:r>
            <a:r>
              <a:rPr dirty="0"/>
              <a:t> </a:t>
            </a:r>
            <a:r>
              <a:rPr dirty="0" err="1"/>
              <a:t>esplorate</a:t>
            </a:r>
            <a:r>
              <a:rPr dirty="0"/>
              <a:t> </a:t>
            </a:r>
            <a:r>
              <a:rPr dirty="0" err="1"/>
              <a:t>strategie</a:t>
            </a:r>
            <a:r>
              <a:rPr dirty="0"/>
              <a:t> per </a:t>
            </a:r>
            <a:r>
              <a:rPr dirty="0" err="1"/>
              <a:t>ottimizzare</a:t>
            </a:r>
            <a:r>
              <a:rPr dirty="0"/>
              <a:t> e </a:t>
            </a:r>
            <a:r>
              <a:rPr dirty="0" err="1"/>
              <a:t>sfruttare</a:t>
            </a:r>
            <a:r>
              <a:rPr dirty="0"/>
              <a:t> le </a:t>
            </a:r>
            <a:r>
              <a:rPr dirty="0" err="1"/>
              <a:t>risorse</a:t>
            </a:r>
            <a:r>
              <a:rPr dirty="0"/>
              <a:t> per </a:t>
            </a:r>
            <a:r>
              <a:rPr dirty="0" err="1"/>
              <a:t>garantire</a:t>
            </a:r>
            <a:r>
              <a:rPr dirty="0"/>
              <a:t> </a:t>
            </a:r>
            <a:r>
              <a:rPr dirty="0" err="1"/>
              <a:t>un'attuazione</a:t>
            </a:r>
            <a:r>
              <a:rPr dirty="0"/>
              <a:t> </a:t>
            </a:r>
            <a:r>
              <a:rPr dirty="0" err="1"/>
              <a:t>efficiente</a:t>
            </a:r>
            <a:r>
              <a:rPr dirty="0"/>
              <a:t> e di </a:t>
            </a:r>
            <a:r>
              <a:rPr dirty="0" err="1"/>
              <a:t>successo</a:t>
            </a:r>
            <a:r>
              <a:rPr dirty="0"/>
              <a:t>.</a:t>
            </a:r>
          </a:p>
          <a:p>
            <a:pPr marL="0" lvl="0" indent="0" algn="l" rtl="0">
              <a:lnSpc>
                <a:spcPct val="90000"/>
              </a:lnSpc>
              <a:spcBef>
                <a:spcPts val="1000"/>
              </a:spcBef>
              <a:spcAft>
                <a:spcPts val="0"/>
              </a:spcAft>
              <a:buClr>
                <a:srgbClr val="1B193E"/>
              </a:buClr>
              <a:buSzPts val="1800"/>
              <a:buNone/>
              <a:defRPr sz="1800"/>
            </a:pPr>
            <a:r>
              <a:rPr b="1" dirty="0" err="1"/>
              <a:t>Pianificazione</a:t>
            </a:r>
            <a:r>
              <a:rPr b="1" dirty="0"/>
              <a:t> del </a:t>
            </a:r>
            <a:r>
              <a:rPr b="1" dirty="0" err="1"/>
              <a:t>progetto</a:t>
            </a:r>
            <a:r>
              <a:rPr b="1" dirty="0"/>
              <a:t>:</a:t>
            </a:r>
            <a:r>
              <a:rPr dirty="0"/>
              <a:t> </a:t>
            </a:r>
            <a:r>
              <a:rPr dirty="0" err="1"/>
              <a:t>Introducendo</a:t>
            </a:r>
            <a:r>
              <a:rPr dirty="0"/>
              <a:t> la </a:t>
            </a:r>
            <a:r>
              <a:rPr dirty="0" err="1"/>
              <a:t>pianificazione</a:t>
            </a:r>
            <a:r>
              <a:rPr dirty="0"/>
              <a:t> del </a:t>
            </a:r>
            <a:r>
              <a:rPr dirty="0" err="1"/>
              <a:t>progetto</a:t>
            </a:r>
            <a:r>
              <a:rPr dirty="0"/>
              <a:t>, </a:t>
            </a:r>
            <a:r>
              <a:rPr dirty="0" err="1"/>
              <a:t>vengono</a:t>
            </a:r>
            <a:r>
              <a:rPr dirty="0"/>
              <a:t> </a:t>
            </a:r>
            <a:r>
              <a:rPr dirty="0" err="1"/>
              <a:t>enfatizzati</a:t>
            </a:r>
            <a:r>
              <a:rPr dirty="0"/>
              <a:t> </a:t>
            </a:r>
            <a:r>
              <a:rPr dirty="0" err="1"/>
              <a:t>gli</a:t>
            </a:r>
            <a:r>
              <a:rPr dirty="0"/>
              <a:t> </a:t>
            </a:r>
            <a:r>
              <a:rPr dirty="0" err="1"/>
              <a:t>elementi</a:t>
            </a:r>
            <a:r>
              <a:rPr dirty="0"/>
              <a:t> </a:t>
            </a:r>
            <a:r>
              <a:rPr dirty="0" err="1"/>
              <a:t>essenziali</a:t>
            </a:r>
            <a:r>
              <a:rPr dirty="0"/>
              <a:t> per </a:t>
            </a:r>
            <a:r>
              <a:rPr dirty="0" err="1"/>
              <a:t>definire</a:t>
            </a:r>
            <a:r>
              <a:rPr dirty="0"/>
              <a:t> </a:t>
            </a:r>
            <a:r>
              <a:rPr dirty="0" err="1"/>
              <a:t>gli</a:t>
            </a:r>
            <a:r>
              <a:rPr dirty="0"/>
              <a:t> </a:t>
            </a:r>
            <a:r>
              <a:rPr dirty="0" err="1"/>
              <a:t>ambiti</a:t>
            </a:r>
            <a:r>
              <a:rPr dirty="0"/>
              <a:t> del </a:t>
            </a:r>
            <a:r>
              <a:rPr dirty="0" err="1"/>
              <a:t>progetto</a:t>
            </a:r>
            <a:r>
              <a:rPr dirty="0"/>
              <a:t>, </a:t>
            </a:r>
            <a:r>
              <a:rPr dirty="0" err="1"/>
              <a:t>stabilire</a:t>
            </a:r>
            <a:r>
              <a:rPr dirty="0"/>
              <a:t> le </a:t>
            </a:r>
            <a:r>
              <a:rPr dirty="0" err="1"/>
              <a:t>tempistiche</a:t>
            </a:r>
            <a:r>
              <a:rPr dirty="0"/>
              <a:t> e </a:t>
            </a:r>
            <a:r>
              <a:rPr dirty="0" err="1"/>
              <a:t>identificare</a:t>
            </a:r>
            <a:r>
              <a:rPr dirty="0"/>
              <a:t> le </a:t>
            </a:r>
            <a:r>
              <a:rPr dirty="0" err="1"/>
              <a:t>tappe</a:t>
            </a:r>
            <a:r>
              <a:rPr dirty="0"/>
              <a:t> </a:t>
            </a:r>
            <a:r>
              <a:rPr dirty="0" err="1"/>
              <a:t>fondamentali</a:t>
            </a:r>
            <a:r>
              <a:rPr dirty="0"/>
              <a:t>. La </a:t>
            </a:r>
            <a:r>
              <a:rPr dirty="0" err="1"/>
              <a:t>creazione</a:t>
            </a:r>
            <a:r>
              <a:rPr dirty="0"/>
              <a:t> di un piano di </a:t>
            </a:r>
            <a:r>
              <a:rPr dirty="0" err="1"/>
              <a:t>progetto</a:t>
            </a:r>
            <a:r>
              <a:rPr dirty="0"/>
              <a:t> </a:t>
            </a:r>
            <a:r>
              <a:rPr dirty="0" err="1"/>
              <a:t>completo</a:t>
            </a:r>
            <a:r>
              <a:rPr dirty="0"/>
              <a:t> </a:t>
            </a:r>
            <a:r>
              <a:rPr dirty="0" err="1"/>
              <a:t>diventa</a:t>
            </a:r>
            <a:r>
              <a:rPr dirty="0"/>
              <a:t> un </a:t>
            </a:r>
            <a:r>
              <a:rPr dirty="0" err="1"/>
              <a:t>obiettivo</a:t>
            </a:r>
            <a:r>
              <a:rPr dirty="0"/>
              <a:t> </a:t>
            </a:r>
            <a:r>
              <a:rPr dirty="0" err="1"/>
              <a:t>chiave</a:t>
            </a:r>
            <a:r>
              <a:rPr dirty="0"/>
              <a:t>, </a:t>
            </a:r>
            <a:r>
              <a:rPr dirty="0" err="1"/>
              <a:t>delineando</a:t>
            </a:r>
            <a:r>
              <a:rPr dirty="0"/>
              <a:t> </a:t>
            </a:r>
            <a:r>
              <a:rPr dirty="0" err="1"/>
              <a:t>i</a:t>
            </a:r>
            <a:r>
              <a:rPr dirty="0"/>
              <a:t> </a:t>
            </a:r>
            <a:r>
              <a:rPr dirty="0" err="1"/>
              <a:t>passaggi</a:t>
            </a:r>
            <a:r>
              <a:rPr dirty="0"/>
              <a:t> </a:t>
            </a:r>
            <a:r>
              <a:rPr dirty="0" err="1"/>
              <a:t>necessari</a:t>
            </a:r>
            <a:r>
              <a:rPr dirty="0"/>
              <a:t> per </a:t>
            </a:r>
            <a:r>
              <a:rPr dirty="0" err="1"/>
              <a:t>l'implementazione</a:t>
            </a:r>
            <a:r>
              <a:rPr dirty="0"/>
              <a:t> di </a:t>
            </a:r>
            <a:r>
              <a:rPr dirty="0" err="1"/>
              <a:t>successo</a:t>
            </a:r>
            <a:r>
              <a:rPr dirty="0"/>
              <a:t> </a:t>
            </a:r>
            <a:r>
              <a:rPr dirty="0" err="1"/>
              <a:t>delle</a:t>
            </a:r>
            <a:r>
              <a:rPr dirty="0"/>
              <a:t> </a:t>
            </a:r>
            <a:r>
              <a:rPr dirty="0" err="1"/>
              <a:t>soluzioni</a:t>
            </a:r>
            <a:r>
              <a:rPr dirty="0"/>
              <a:t> di Design Thinking.</a:t>
            </a:r>
          </a:p>
          <a:p>
            <a:pPr marL="0" lvl="0" indent="0" algn="just" rtl="0">
              <a:lnSpc>
                <a:spcPct val="90000"/>
              </a:lnSpc>
              <a:spcBef>
                <a:spcPts val="1000"/>
              </a:spcBef>
              <a:spcAft>
                <a:spcPts val="0"/>
              </a:spcAft>
              <a:buClr>
                <a:srgbClr val="1B193E"/>
              </a:buClr>
              <a:buSzPts val="2400"/>
              <a:buNone/>
            </a:pPr>
            <a:endParaRPr dirty="0"/>
          </a:p>
          <a:p>
            <a:pPr marL="0" lvl="0" indent="0" algn="just" rtl="0">
              <a:lnSpc>
                <a:spcPct val="90000"/>
              </a:lnSpc>
              <a:spcBef>
                <a:spcPts val="100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26"/>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t>3. Implementazione e feedback</a:t>
            </a:r>
          </a:p>
        </p:txBody>
      </p:sp>
      <p:sp>
        <p:nvSpPr>
          <p:cNvPr id="301" name="Google Shape;301;p26"/>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t>3.1 Progettazione per l'implementazione</a:t>
            </a:r>
          </a:p>
        </p:txBody>
      </p:sp>
      <p:sp>
        <p:nvSpPr>
          <p:cNvPr id="302" name="Google Shape;302;p26"/>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800"/>
              <a:buNone/>
              <a:defRPr sz="1800"/>
            </a:pPr>
            <a:r>
              <a:rPr b="1" dirty="0" err="1"/>
              <a:t>Collaborazione</a:t>
            </a:r>
            <a:r>
              <a:rPr b="1" dirty="0"/>
              <a:t> </a:t>
            </a:r>
            <a:r>
              <a:rPr lang="it-IT" b="1" dirty="0"/>
              <a:t>inter</a:t>
            </a:r>
            <a:r>
              <a:rPr b="1" dirty="0" err="1"/>
              <a:t>funzionale</a:t>
            </a:r>
            <a:r>
              <a:rPr b="1" dirty="0"/>
              <a:t>:</a:t>
            </a:r>
            <a:r>
              <a:rPr dirty="0"/>
              <a:t> </a:t>
            </a:r>
            <a:r>
              <a:rPr dirty="0" err="1"/>
              <a:t>Sottolineando</a:t>
            </a:r>
            <a:r>
              <a:rPr dirty="0"/>
              <a:t> la </a:t>
            </a:r>
            <a:r>
              <a:rPr dirty="0" err="1"/>
              <a:t>collaborazione</a:t>
            </a:r>
            <a:r>
              <a:rPr dirty="0"/>
              <a:t>, </a:t>
            </a:r>
            <a:r>
              <a:rPr dirty="0" err="1"/>
              <a:t>viene</a:t>
            </a:r>
            <a:r>
              <a:rPr dirty="0"/>
              <a:t> </a:t>
            </a:r>
            <a:r>
              <a:rPr dirty="0" err="1"/>
              <a:t>evidenziata</a:t>
            </a:r>
            <a:r>
              <a:rPr dirty="0"/>
              <a:t> </a:t>
            </a:r>
            <a:r>
              <a:rPr dirty="0" err="1"/>
              <a:t>l'importanza</a:t>
            </a:r>
            <a:r>
              <a:rPr dirty="0"/>
              <a:t> del </a:t>
            </a:r>
            <a:r>
              <a:rPr dirty="0" err="1"/>
              <a:t>lavoro</a:t>
            </a:r>
            <a:r>
              <a:rPr dirty="0"/>
              <a:t> di </a:t>
            </a:r>
            <a:r>
              <a:rPr dirty="0" err="1"/>
              <a:t>squadra</a:t>
            </a:r>
            <a:r>
              <a:rPr dirty="0"/>
              <a:t> </a:t>
            </a:r>
            <a:r>
              <a:rPr dirty="0" err="1"/>
              <a:t>interfunzionale</a:t>
            </a:r>
            <a:r>
              <a:rPr dirty="0"/>
              <a:t> </a:t>
            </a:r>
            <a:r>
              <a:rPr dirty="0" err="1"/>
              <a:t>durante</a:t>
            </a:r>
            <a:r>
              <a:rPr dirty="0"/>
              <a:t> la </a:t>
            </a:r>
            <a:r>
              <a:rPr dirty="0" err="1"/>
              <a:t>fase</a:t>
            </a:r>
            <a:r>
              <a:rPr dirty="0"/>
              <a:t> di </a:t>
            </a:r>
            <a:r>
              <a:rPr dirty="0" err="1"/>
              <a:t>attuazione</a:t>
            </a:r>
            <a:r>
              <a:rPr dirty="0"/>
              <a:t>. La </a:t>
            </a:r>
            <a:r>
              <a:rPr dirty="0" err="1"/>
              <a:t>collaborazione</a:t>
            </a:r>
            <a:r>
              <a:rPr dirty="0"/>
              <a:t> </a:t>
            </a:r>
            <a:r>
              <a:rPr dirty="0" err="1"/>
              <a:t>tra</a:t>
            </a:r>
            <a:r>
              <a:rPr dirty="0"/>
              <a:t> </a:t>
            </a:r>
            <a:r>
              <a:rPr dirty="0" err="1"/>
              <a:t>vari</a:t>
            </a:r>
            <a:r>
              <a:rPr dirty="0"/>
              <a:t> </a:t>
            </a:r>
            <a:r>
              <a:rPr dirty="0" err="1"/>
              <a:t>dipartimenti</a:t>
            </a:r>
            <a:r>
              <a:rPr dirty="0"/>
              <a:t> e </a:t>
            </a:r>
            <a:r>
              <a:rPr lang="it-IT" dirty="0"/>
              <a:t>le parti interessate</a:t>
            </a:r>
            <a:r>
              <a:rPr dirty="0"/>
              <a:t> è </a:t>
            </a:r>
            <a:r>
              <a:rPr dirty="0" err="1"/>
              <a:t>fondamentale</a:t>
            </a:r>
            <a:r>
              <a:rPr dirty="0"/>
              <a:t> per un </a:t>
            </a:r>
            <a:r>
              <a:rPr dirty="0" err="1"/>
              <a:t>approccio</a:t>
            </a:r>
            <a:r>
              <a:rPr dirty="0"/>
              <a:t> </a:t>
            </a:r>
            <a:r>
              <a:rPr dirty="0" err="1"/>
              <a:t>olistico</a:t>
            </a:r>
            <a:r>
              <a:rPr dirty="0"/>
              <a:t> </a:t>
            </a:r>
            <a:r>
              <a:rPr dirty="0" err="1"/>
              <a:t>che</a:t>
            </a:r>
            <a:r>
              <a:rPr dirty="0"/>
              <a:t> </a:t>
            </a:r>
            <a:r>
              <a:rPr dirty="0" err="1"/>
              <a:t>garantisca</a:t>
            </a:r>
            <a:r>
              <a:rPr dirty="0"/>
              <a:t> </a:t>
            </a:r>
            <a:r>
              <a:rPr dirty="0" err="1"/>
              <a:t>che</a:t>
            </a:r>
            <a:r>
              <a:rPr dirty="0"/>
              <a:t> le </a:t>
            </a:r>
            <a:r>
              <a:rPr dirty="0" err="1"/>
              <a:t>soluzioni</a:t>
            </a:r>
            <a:r>
              <a:rPr dirty="0"/>
              <a:t> di Design Thinking </a:t>
            </a:r>
            <a:r>
              <a:rPr dirty="0" err="1"/>
              <a:t>siano</a:t>
            </a:r>
            <a:r>
              <a:rPr dirty="0"/>
              <a:t> </a:t>
            </a:r>
            <a:r>
              <a:rPr dirty="0" err="1"/>
              <a:t>effettivamente</a:t>
            </a:r>
            <a:r>
              <a:rPr dirty="0"/>
              <a:t> </a:t>
            </a:r>
            <a:r>
              <a:rPr dirty="0" err="1"/>
              <a:t>portate</a:t>
            </a:r>
            <a:r>
              <a:rPr dirty="0"/>
              <a:t> a </a:t>
            </a:r>
            <a:r>
              <a:rPr lang="it-IT" dirty="0"/>
              <a:t>compimento</a:t>
            </a:r>
            <a:r>
              <a:rPr dirty="0"/>
              <a:t>.</a:t>
            </a:r>
          </a:p>
          <a:p>
            <a:pPr marL="0" lvl="0" indent="0" algn="just" rtl="0">
              <a:lnSpc>
                <a:spcPct val="90000"/>
              </a:lnSpc>
              <a:spcBef>
                <a:spcPts val="1000"/>
              </a:spcBef>
              <a:spcAft>
                <a:spcPts val="0"/>
              </a:spcAft>
              <a:buClr>
                <a:srgbClr val="1B193E"/>
              </a:buClr>
              <a:buSzPts val="1800"/>
              <a:buNone/>
              <a:defRPr sz="1800"/>
            </a:pPr>
            <a:r>
              <a:rPr b="1" dirty="0" err="1"/>
              <a:t>Gestione</a:t>
            </a:r>
            <a:r>
              <a:rPr b="1" dirty="0"/>
              <a:t> del </a:t>
            </a:r>
            <a:r>
              <a:rPr b="1" dirty="0" err="1"/>
              <a:t>cambiamento</a:t>
            </a:r>
            <a:r>
              <a:rPr b="1" dirty="0"/>
              <a:t>:</a:t>
            </a:r>
            <a:r>
              <a:rPr dirty="0"/>
              <a:t> </a:t>
            </a:r>
            <a:r>
              <a:rPr dirty="0" err="1"/>
              <a:t>Affronta</a:t>
            </a:r>
            <a:r>
              <a:rPr lang="it-IT" dirty="0" err="1"/>
              <a:t>ndo</a:t>
            </a:r>
            <a:r>
              <a:rPr dirty="0"/>
              <a:t> le </a:t>
            </a:r>
            <a:r>
              <a:rPr dirty="0" err="1"/>
              <a:t>sfide</a:t>
            </a:r>
            <a:r>
              <a:rPr dirty="0"/>
              <a:t> del </a:t>
            </a:r>
            <a:r>
              <a:rPr dirty="0" err="1"/>
              <a:t>cambiamento</a:t>
            </a:r>
            <a:r>
              <a:rPr dirty="0"/>
              <a:t> </a:t>
            </a:r>
            <a:r>
              <a:rPr dirty="0" err="1"/>
              <a:t>organizzativo</a:t>
            </a:r>
            <a:r>
              <a:rPr dirty="0"/>
              <a:t>, </a:t>
            </a:r>
            <a:r>
              <a:rPr dirty="0" err="1"/>
              <a:t>vengono</a:t>
            </a:r>
            <a:r>
              <a:rPr dirty="0"/>
              <a:t> </a:t>
            </a:r>
            <a:r>
              <a:rPr dirty="0" err="1"/>
              <a:t>discusse</a:t>
            </a:r>
            <a:r>
              <a:rPr dirty="0"/>
              <a:t> </a:t>
            </a:r>
            <a:r>
              <a:rPr dirty="0" err="1"/>
              <a:t>strategie</a:t>
            </a:r>
            <a:r>
              <a:rPr dirty="0"/>
              <a:t> per </a:t>
            </a:r>
            <a:r>
              <a:rPr dirty="0" err="1"/>
              <a:t>gestire</a:t>
            </a:r>
            <a:r>
              <a:rPr dirty="0"/>
              <a:t> la </a:t>
            </a:r>
            <a:r>
              <a:rPr dirty="0" err="1"/>
              <a:t>resistenza</a:t>
            </a:r>
            <a:r>
              <a:rPr dirty="0"/>
              <a:t> e </a:t>
            </a:r>
            <a:r>
              <a:rPr dirty="0" err="1"/>
              <a:t>garantire</a:t>
            </a:r>
            <a:r>
              <a:rPr dirty="0"/>
              <a:t> </a:t>
            </a:r>
            <a:r>
              <a:rPr dirty="0" err="1"/>
              <a:t>una</a:t>
            </a:r>
            <a:r>
              <a:rPr dirty="0"/>
              <a:t> </a:t>
            </a:r>
            <a:r>
              <a:rPr dirty="0" err="1"/>
              <a:t>transizione</a:t>
            </a:r>
            <a:r>
              <a:rPr dirty="0"/>
              <a:t> </a:t>
            </a:r>
            <a:r>
              <a:rPr dirty="0" err="1"/>
              <a:t>fluida</a:t>
            </a:r>
            <a:r>
              <a:rPr dirty="0"/>
              <a:t> </a:t>
            </a:r>
            <a:r>
              <a:rPr dirty="0" err="1"/>
              <a:t>durante</a:t>
            </a:r>
            <a:r>
              <a:rPr dirty="0"/>
              <a:t> </a:t>
            </a:r>
            <a:r>
              <a:rPr dirty="0" err="1"/>
              <a:t>l'implementazione</a:t>
            </a:r>
            <a:r>
              <a:rPr dirty="0"/>
              <a:t> di </a:t>
            </a:r>
            <a:r>
              <a:rPr dirty="0" err="1"/>
              <a:t>soluzioni</a:t>
            </a:r>
            <a:r>
              <a:rPr dirty="0"/>
              <a:t> innovative. La </a:t>
            </a:r>
            <a:r>
              <a:rPr dirty="0" err="1"/>
              <a:t>gestione</a:t>
            </a:r>
            <a:r>
              <a:rPr dirty="0"/>
              <a:t> del </a:t>
            </a:r>
            <a:r>
              <a:rPr dirty="0" err="1"/>
              <a:t>cambiamento</a:t>
            </a:r>
            <a:r>
              <a:rPr dirty="0"/>
              <a:t> </a:t>
            </a:r>
            <a:r>
              <a:rPr dirty="0" err="1"/>
              <a:t>diventa</a:t>
            </a:r>
            <a:r>
              <a:rPr dirty="0"/>
              <a:t> un </a:t>
            </a:r>
            <a:r>
              <a:rPr dirty="0" err="1"/>
              <a:t>aspetto</a:t>
            </a:r>
            <a:r>
              <a:rPr dirty="0"/>
              <a:t> </a:t>
            </a:r>
            <a:r>
              <a:rPr dirty="0" err="1"/>
              <a:t>critico</a:t>
            </a:r>
            <a:r>
              <a:rPr dirty="0"/>
              <a:t> </a:t>
            </a:r>
            <a:r>
              <a:rPr dirty="0" err="1"/>
              <a:t>dell'integrazione</a:t>
            </a:r>
            <a:r>
              <a:rPr dirty="0"/>
              <a:t> con </a:t>
            </a:r>
            <a:r>
              <a:rPr dirty="0" err="1"/>
              <a:t>successo</a:t>
            </a:r>
            <a:r>
              <a:rPr dirty="0"/>
              <a:t> del Design Thinking </a:t>
            </a:r>
            <a:r>
              <a:rPr dirty="0" err="1"/>
              <a:t>nei</a:t>
            </a:r>
            <a:r>
              <a:rPr dirty="0"/>
              <a:t> </a:t>
            </a:r>
            <a:r>
              <a:rPr dirty="0" err="1"/>
              <a:t>processi</a:t>
            </a:r>
            <a:r>
              <a:rPr dirty="0"/>
              <a:t> </a:t>
            </a:r>
            <a:r>
              <a:rPr dirty="0" err="1"/>
              <a:t>organizzativi</a:t>
            </a:r>
            <a:r>
              <a:rPr dirty="0"/>
              <a:t>.</a:t>
            </a:r>
          </a:p>
          <a:p>
            <a:pPr marL="0" lvl="0" indent="0" algn="just" rtl="0">
              <a:lnSpc>
                <a:spcPct val="90000"/>
              </a:lnSpc>
              <a:spcBef>
                <a:spcPts val="1000"/>
              </a:spcBef>
              <a:spcAft>
                <a:spcPts val="0"/>
              </a:spcAft>
              <a:buClr>
                <a:srgbClr val="1B193E"/>
              </a:buClr>
              <a:buSzPts val="1800"/>
              <a:buNone/>
              <a:defRPr sz="1800"/>
            </a:pPr>
            <a:r>
              <a:rPr b="1" dirty="0" err="1"/>
              <a:t>Valutazione</a:t>
            </a:r>
            <a:r>
              <a:rPr b="1" dirty="0"/>
              <a:t> del </a:t>
            </a:r>
            <a:r>
              <a:rPr b="1" dirty="0" err="1"/>
              <a:t>rischio</a:t>
            </a:r>
            <a:r>
              <a:rPr b="1" dirty="0"/>
              <a:t>:</a:t>
            </a:r>
            <a:r>
              <a:rPr dirty="0"/>
              <a:t> </a:t>
            </a:r>
            <a:r>
              <a:rPr dirty="0" err="1"/>
              <a:t>Spiegando</a:t>
            </a:r>
            <a:r>
              <a:rPr dirty="0"/>
              <a:t> </a:t>
            </a:r>
            <a:r>
              <a:rPr dirty="0" err="1"/>
              <a:t>l'importanza</a:t>
            </a:r>
            <a:r>
              <a:rPr dirty="0"/>
              <a:t> </a:t>
            </a:r>
            <a:r>
              <a:rPr dirty="0" err="1"/>
              <a:t>della</a:t>
            </a:r>
            <a:r>
              <a:rPr dirty="0"/>
              <a:t> </a:t>
            </a:r>
            <a:r>
              <a:rPr dirty="0" err="1"/>
              <a:t>valutazione</a:t>
            </a:r>
            <a:r>
              <a:rPr dirty="0"/>
              <a:t> del </a:t>
            </a:r>
            <a:r>
              <a:rPr dirty="0" err="1"/>
              <a:t>rischio</a:t>
            </a:r>
            <a:r>
              <a:rPr dirty="0"/>
              <a:t>, </a:t>
            </a:r>
            <a:r>
              <a:rPr dirty="0" err="1"/>
              <a:t>l'attenzione</a:t>
            </a:r>
            <a:r>
              <a:rPr dirty="0"/>
              <a:t> è </a:t>
            </a:r>
            <a:r>
              <a:rPr dirty="0" err="1"/>
              <a:t>rivolta</a:t>
            </a:r>
            <a:r>
              <a:rPr dirty="0"/>
              <a:t> </a:t>
            </a:r>
            <a:r>
              <a:rPr dirty="0" err="1"/>
              <a:t>all'individuazione</a:t>
            </a:r>
            <a:r>
              <a:rPr dirty="0"/>
              <a:t> di </a:t>
            </a:r>
            <a:r>
              <a:rPr dirty="0" err="1"/>
              <a:t>potenziali</a:t>
            </a:r>
            <a:r>
              <a:rPr dirty="0"/>
              <a:t> </a:t>
            </a:r>
            <a:r>
              <a:rPr dirty="0" err="1"/>
              <a:t>sfide</a:t>
            </a:r>
            <a:r>
              <a:rPr dirty="0"/>
              <a:t> o </a:t>
            </a:r>
            <a:r>
              <a:rPr dirty="0" err="1"/>
              <a:t>ostacoli</a:t>
            </a:r>
            <a:r>
              <a:rPr dirty="0"/>
              <a:t> </a:t>
            </a:r>
            <a:r>
              <a:rPr dirty="0" err="1"/>
              <a:t>all'attuazione</a:t>
            </a:r>
            <a:r>
              <a:rPr dirty="0"/>
              <a:t>. </a:t>
            </a:r>
            <a:r>
              <a:rPr dirty="0" err="1"/>
              <a:t>Vengono</a:t>
            </a:r>
            <a:r>
              <a:rPr dirty="0"/>
              <a:t> </a:t>
            </a:r>
            <a:r>
              <a:rPr dirty="0" err="1"/>
              <a:t>esaminate</a:t>
            </a:r>
            <a:r>
              <a:rPr dirty="0"/>
              <a:t> </a:t>
            </a:r>
            <a:r>
              <a:rPr dirty="0" err="1"/>
              <a:t>strategie</a:t>
            </a:r>
            <a:r>
              <a:rPr dirty="0"/>
              <a:t> per </a:t>
            </a:r>
            <a:r>
              <a:rPr dirty="0" err="1"/>
              <a:t>attenuare</a:t>
            </a:r>
            <a:r>
              <a:rPr dirty="0"/>
              <a:t> </a:t>
            </a:r>
            <a:r>
              <a:rPr dirty="0" err="1"/>
              <a:t>i</a:t>
            </a:r>
            <a:r>
              <a:rPr dirty="0"/>
              <a:t> </a:t>
            </a:r>
            <a:r>
              <a:rPr dirty="0" err="1"/>
              <a:t>rischi</a:t>
            </a:r>
            <a:r>
              <a:rPr dirty="0"/>
              <a:t> e </a:t>
            </a:r>
            <a:r>
              <a:rPr dirty="0" err="1"/>
              <a:t>pianificare</a:t>
            </a:r>
            <a:r>
              <a:rPr dirty="0"/>
              <a:t> </a:t>
            </a:r>
            <a:r>
              <a:rPr lang="it-IT" dirty="0"/>
              <a:t>gli imprevisti</a:t>
            </a:r>
            <a:r>
              <a:rPr dirty="0"/>
              <a:t>, </a:t>
            </a:r>
            <a:r>
              <a:rPr dirty="0" err="1"/>
              <a:t>garantendo</a:t>
            </a:r>
            <a:r>
              <a:rPr dirty="0"/>
              <a:t> un </a:t>
            </a:r>
            <a:r>
              <a:rPr dirty="0" err="1"/>
              <a:t>approccio</a:t>
            </a:r>
            <a:r>
              <a:rPr dirty="0"/>
              <a:t> </a:t>
            </a:r>
            <a:r>
              <a:rPr dirty="0" err="1"/>
              <a:t>proattivo</a:t>
            </a:r>
            <a:r>
              <a:rPr dirty="0"/>
              <a:t> </a:t>
            </a:r>
            <a:r>
              <a:rPr dirty="0" err="1"/>
              <a:t>alle</a:t>
            </a:r>
            <a:r>
              <a:rPr dirty="0"/>
              <a:t> </a:t>
            </a:r>
            <a:r>
              <a:rPr dirty="0" err="1"/>
              <a:t>sfide</a:t>
            </a:r>
            <a:r>
              <a:rPr dirty="0"/>
              <a:t>.</a:t>
            </a:r>
          </a:p>
          <a:p>
            <a:pPr marL="0" lvl="0" indent="0" algn="just" rtl="0">
              <a:lnSpc>
                <a:spcPct val="90000"/>
              </a:lnSpc>
              <a:spcBef>
                <a:spcPts val="1000"/>
              </a:spcBef>
              <a:spcAft>
                <a:spcPts val="0"/>
              </a:spcAft>
              <a:buClr>
                <a:srgbClr val="1B193E"/>
              </a:buClr>
              <a:buSzPts val="1800"/>
              <a:buNone/>
              <a:defRPr sz="1800"/>
            </a:pPr>
            <a:r>
              <a:rPr b="1" dirty="0" err="1"/>
              <a:t>Monitoraggio</a:t>
            </a:r>
            <a:r>
              <a:rPr b="1" dirty="0"/>
              <a:t> e </a:t>
            </a:r>
            <a:r>
              <a:rPr b="1" dirty="0" err="1"/>
              <a:t>valutazione</a:t>
            </a:r>
            <a:r>
              <a:rPr b="1" dirty="0"/>
              <a:t>:</a:t>
            </a:r>
            <a:r>
              <a:rPr dirty="0"/>
              <a:t> Si </a:t>
            </a:r>
            <a:r>
              <a:rPr dirty="0" err="1"/>
              <a:t>sottolinea</a:t>
            </a:r>
            <a:r>
              <a:rPr dirty="0"/>
              <a:t> la </a:t>
            </a:r>
            <a:r>
              <a:rPr dirty="0" err="1"/>
              <a:t>necessità</a:t>
            </a:r>
            <a:r>
              <a:rPr dirty="0"/>
              <a:t> di </a:t>
            </a:r>
            <a:r>
              <a:rPr dirty="0" err="1"/>
              <a:t>definire</a:t>
            </a:r>
            <a:r>
              <a:rPr dirty="0"/>
              <a:t> </a:t>
            </a:r>
            <a:r>
              <a:rPr dirty="0" err="1"/>
              <a:t>indicatori</a:t>
            </a:r>
            <a:r>
              <a:rPr dirty="0"/>
              <a:t> </a:t>
            </a:r>
            <a:r>
              <a:rPr dirty="0" err="1"/>
              <a:t>chiave</a:t>
            </a:r>
            <a:r>
              <a:rPr dirty="0"/>
              <a:t> di </a:t>
            </a:r>
            <a:r>
              <a:rPr dirty="0" err="1"/>
              <a:t>prestazione</a:t>
            </a:r>
            <a:r>
              <a:rPr dirty="0"/>
              <a:t> (KPI) e </a:t>
            </a:r>
            <a:r>
              <a:rPr dirty="0" err="1"/>
              <a:t>metriche</a:t>
            </a:r>
            <a:r>
              <a:rPr dirty="0"/>
              <a:t> di </a:t>
            </a:r>
            <a:r>
              <a:rPr dirty="0" err="1"/>
              <a:t>valutazione</a:t>
            </a:r>
            <a:r>
              <a:rPr dirty="0"/>
              <a:t>. </a:t>
            </a:r>
            <a:r>
              <a:rPr dirty="0" err="1"/>
              <a:t>Ciò</a:t>
            </a:r>
            <a:r>
              <a:rPr dirty="0"/>
              <a:t> </a:t>
            </a:r>
            <a:r>
              <a:rPr dirty="0" err="1"/>
              <a:t>garantisce</a:t>
            </a:r>
            <a:r>
              <a:rPr dirty="0"/>
              <a:t> </a:t>
            </a:r>
            <a:r>
              <a:rPr dirty="0" err="1"/>
              <a:t>una</a:t>
            </a:r>
            <a:r>
              <a:rPr dirty="0"/>
              <a:t> </a:t>
            </a:r>
            <a:r>
              <a:rPr dirty="0" err="1"/>
              <a:t>misurazione</a:t>
            </a:r>
            <a:r>
              <a:rPr dirty="0"/>
              <a:t> continua </a:t>
            </a:r>
            <a:r>
              <a:rPr dirty="0" err="1"/>
              <a:t>dei</a:t>
            </a:r>
            <a:r>
              <a:rPr dirty="0"/>
              <a:t> </a:t>
            </a:r>
            <a:r>
              <a:rPr dirty="0" err="1"/>
              <a:t>progressi</a:t>
            </a:r>
            <a:r>
              <a:rPr dirty="0"/>
              <a:t> e del </a:t>
            </a:r>
            <a:r>
              <a:rPr dirty="0" err="1"/>
              <a:t>successo</a:t>
            </a:r>
            <a:r>
              <a:rPr dirty="0"/>
              <a:t> </a:t>
            </a:r>
            <a:r>
              <a:rPr dirty="0" err="1"/>
              <a:t>durante</a:t>
            </a:r>
            <a:r>
              <a:rPr dirty="0"/>
              <a:t> </a:t>
            </a:r>
            <a:r>
              <a:rPr dirty="0" err="1"/>
              <a:t>l'implementazione</a:t>
            </a:r>
            <a:r>
              <a:rPr dirty="0"/>
              <a:t> </a:t>
            </a:r>
            <a:r>
              <a:rPr dirty="0" err="1"/>
              <a:t>delle</a:t>
            </a:r>
            <a:r>
              <a:rPr dirty="0"/>
              <a:t> </a:t>
            </a:r>
            <a:r>
              <a:rPr dirty="0" err="1"/>
              <a:t>iniziative</a:t>
            </a:r>
            <a:r>
              <a:rPr dirty="0"/>
              <a:t> di Design Thinking.</a:t>
            </a:r>
          </a:p>
          <a:p>
            <a:pPr marL="0" lvl="0" indent="0" algn="just" rtl="0">
              <a:lnSpc>
                <a:spcPct val="90000"/>
              </a:lnSpc>
              <a:spcBef>
                <a:spcPts val="1000"/>
              </a:spcBef>
              <a:spcAft>
                <a:spcPts val="0"/>
              </a:spcAft>
              <a:buClr>
                <a:srgbClr val="1B193E"/>
              </a:buClr>
              <a:buSzPts val="2400"/>
              <a:buNone/>
            </a:pPr>
            <a:endParaRPr dirty="0"/>
          </a:p>
          <a:p>
            <a:pPr marL="0" lvl="0" indent="0" algn="just" rtl="0">
              <a:lnSpc>
                <a:spcPct val="90000"/>
              </a:lnSpc>
              <a:spcBef>
                <a:spcPts val="100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27"/>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t>3. Implementazione e feedback</a:t>
            </a:r>
          </a:p>
        </p:txBody>
      </p:sp>
      <p:sp>
        <p:nvSpPr>
          <p:cNvPr id="308" name="Google Shape;308;p27"/>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t>3.1 Progettazione per l'implementazione</a:t>
            </a:r>
          </a:p>
        </p:txBody>
      </p:sp>
      <p:sp>
        <p:nvSpPr>
          <p:cNvPr id="309" name="Google Shape;309;p27"/>
          <p:cNvSpPr txBox="1">
            <a:spLocks noGrp="1"/>
          </p:cNvSpPr>
          <p:nvPr>
            <p:ph type="body" idx="3"/>
          </p:nvPr>
        </p:nvSpPr>
        <p:spPr>
          <a:xfrm>
            <a:off x="4998720" y="979715"/>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800"/>
              <a:buNone/>
              <a:defRPr sz="1800"/>
            </a:pPr>
            <a:r>
              <a:rPr b="1" dirty="0" err="1"/>
              <a:t>Comunicazione</a:t>
            </a:r>
            <a:r>
              <a:rPr b="1" dirty="0"/>
              <a:t> e </a:t>
            </a:r>
            <a:r>
              <a:rPr b="1" dirty="0" err="1"/>
              <a:t>rendicontazione</a:t>
            </a:r>
            <a:r>
              <a:rPr b="1" dirty="0"/>
              <a:t>:</a:t>
            </a:r>
            <a:r>
              <a:rPr dirty="0"/>
              <a:t> </a:t>
            </a:r>
            <a:r>
              <a:rPr dirty="0" err="1"/>
              <a:t>Sottolineando</a:t>
            </a:r>
            <a:r>
              <a:rPr dirty="0"/>
              <a:t> </a:t>
            </a:r>
            <a:r>
              <a:rPr dirty="0" err="1"/>
              <a:t>l'importanza</a:t>
            </a:r>
            <a:r>
              <a:rPr dirty="0"/>
              <a:t> di </a:t>
            </a:r>
            <a:r>
              <a:rPr dirty="0" err="1"/>
              <a:t>una</a:t>
            </a:r>
            <a:r>
              <a:rPr dirty="0"/>
              <a:t> </a:t>
            </a:r>
            <a:r>
              <a:rPr dirty="0" err="1"/>
              <a:t>comunicazione</a:t>
            </a:r>
            <a:r>
              <a:rPr dirty="0"/>
              <a:t> chiara, </a:t>
            </a:r>
            <a:r>
              <a:rPr dirty="0" err="1"/>
              <a:t>l'attenzione</a:t>
            </a:r>
            <a:r>
              <a:rPr dirty="0"/>
              <a:t> è </a:t>
            </a:r>
            <a:r>
              <a:rPr dirty="0" err="1"/>
              <a:t>rivolta</a:t>
            </a:r>
            <a:r>
              <a:rPr dirty="0"/>
              <a:t> al </a:t>
            </a:r>
            <a:r>
              <a:rPr dirty="0" err="1"/>
              <a:t>mantenimento</a:t>
            </a:r>
            <a:r>
              <a:rPr dirty="0"/>
              <a:t> di </a:t>
            </a:r>
            <a:r>
              <a:rPr dirty="0" err="1"/>
              <a:t>canali</a:t>
            </a:r>
            <a:r>
              <a:rPr dirty="0"/>
              <a:t> di </a:t>
            </a:r>
            <a:r>
              <a:rPr dirty="0" err="1"/>
              <a:t>comunicazione</a:t>
            </a:r>
            <a:r>
              <a:rPr dirty="0"/>
              <a:t> </a:t>
            </a:r>
            <a:r>
              <a:rPr dirty="0" err="1"/>
              <a:t>efficaci</a:t>
            </a:r>
            <a:r>
              <a:rPr dirty="0"/>
              <a:t> </a:t>
            </a:r>
            <a:r>
              <a:rPr dirty="0" err="1"/>
              <a:t>durante</a:t>
            </a:r>
            <a:r>
              <a:rPr dirty="0"/>
              <a:t> </a:t>
            </a:r>
            <a:r>
              <a:rPr dirty="0" err="1"/>
              <a:t>tutta</a:t>
            </a:r>
            <a:r>
              <a:rPr dirty="0"/>
              <a:t> la </a:t>
            </a:r>
            <a:r>
              <a:rPr dirty="0" err="1"/>
              <a:t>fase</a:t>
            </a:r>
            <a:r>
              <a:rPr dirty="0"/>
              <a:t> di </a:t>
            </a:r>
            <a:r>
              <a:rPr lang="it-IT" dirty="0"/>
              <a:t>implementazione</a:t>
            </a:r>
            <a:r>
              <a:rPr dirty="0"/>
              <a:t>. La </a:t>
            </a:r>
            <a:r>
              <a:rPr dirty="0" err="1"/>
              <a:t>creazione</a:t>
            </a:r>
            <a:r>
              <a:rPr dirty="0"/>
              <a:t> di </a:t>
            </a:r>
            <a:r>
              <a:rPr dirty="0" err="1"/>
              <a:t>relazioni</a:t>
            </a:r>
            <a:r>
              <a:rPr dirty="0"/>
              <a:t> </a:t>
            </a:r>
            <a:r>
              <a:rPr dirty="0" err="1"/>
              <a:t>periodiche</a:t>
            </a:r>
            <a:r>
              <a:rPr dirty="0"/>
              <a:t> </a:t>
            </a:r>
            <a:r>
              <a:rPr dirty="0" err="1"/>
              <a:t>sullo</a:t>
            </a:r>
            <a:r>
              <a:rPr dirty="0"/>
              <a:t> </a:t>
            </a:r>
            <a:r>
              <a:rPr dirty="0" err="1"/>
              <a:t>stato</a:t>
            </a:r>
            <a:r>
              <a:rPr dirty="0"/>
              <a:t> di </a:t>
            </a:r>
            <a:r>
              <a:rPr dirty="0" err="1"/>
              <a:t>avanzamento</a:t>
            </a:r>
            <a:r>
              <a:rPr dirty="0"/>
              <a:t> e la </a:t>
            </a:r>
            <a:r>
              <a:rPr dirty="0" err="1"/>
              <a:t>comunicazione</a:t>
            </a:r>
            <a:r>
              <a:rPr dirty="0"/>
              <a:t> </a:t>
            </a:r>
            <a:r>
              <a:rPr dirty="0" err="1"/>
              <a:t>degli</a:t>
            </a:r>
            <a:r>
              <a:rPr dirty="0"/>
              <a:t> aggiornamenti </a:t>
            </a:r>
            <a:r>
              <a:rPr dirty="0" err="1"/>
              <a:t>alle</a:t>
            </a:r>
            <a:r>
              <a:rPr dirty="0"/>
              <a:t> </a:t>
            </a:r>
            <a:r>
              <a:rPr dirty="0" err="1"/>
              <a:t>parti</a:t>
            </a:r>
            <a:r>
              <a:rPr dirty="0"/>
              <a:t> </a:t>
            </a:r>
            <a:r>
              <a:rPr dirty="0" err="1"/>
              <a:t>interessate</a:t>
            </a:r>
            <a:r>
              <a:rPr dirty="0"/>
              <a:t> </a:t>
            </a:r>
            <a:r>
              <a:rPr dirty="0" err="1"/>
              <a:t>garantisce</a:t>
            </a:r>
            <a:r>
              <a:rPr dirty="0"/>
              <a:t> </a:t>
            </a:r>
            <a:r>
              <a:rPr dirty="0" err="1"/>
              <a:t>trasparenza</a:t>
            </a:r>
            <a:r>
              <a:rPr dirty="0"/>
              <a:t> e </a:t>
            </a:r>
            <a:r>
              <a:rPr dirty="0" err="1"/>
              <a:t>coinvolgimento</a:t>
            </a:r>
            <a:r>
              <a:rPr dirty="0"/>
              <a:t> </a:t>
            </a:r>
            <a:r>
              <a:rPr dirty="0" err="1"/>
              <a:t>delle</a:t>
            </a:r>
            <a:r>
              <a:rPr dirty="0"/>
              <a:t> </a:t>
            </a:r>
            <a:r>
              <a:rPr dirty="0" err="1"/>
              <a:t>parti</a:t>
            </a:r>
            <a:r>
              <a:rPr dirty="0"/>
              <a:t> </a:t>
            </a:r>
            <a:r>
              <a:rPr dirty="0" err="1"/>
              <a:t>interessate</a:t>
            </a:r>
            <a:r>
              <a:rPr dirty="0"/>
              <a:t>.</a:t>
            </a:r>
          </a:p>
          <a:p>
            <a:pPr marL="0" lvl="0" indent="0" algn="just" rtl="0">
              <a:lnSpc>
                <a:spcPct val="90000"/>
              </a:lnSpc>
              <a:spcBef>
                <a:spcPts val="1000"/>
              </a:spcBef>
              <a:spcAft>
                <a:spcPts val="0"/>
              </a:spcAft>
              <a:buClr>
                <a:srgbClr val="1B193E"/>
              </a:buClr>
              <a:buSzPts val="1800"/>
              <a:buNone/>
              <a:defRPr sz="1800"/>
            </a:pPr>
            <a:r>
              <a:rPr b="1" dirty="0" err="1"/>
              <a:t>Documentazione</a:t>
            </a:r>
            <a:r>
              <a:rPr b="1" dirty="0"/>
              <a:t> e </a:t>
            </a:r>
            <a:r>
              <a:rPr b="1" dirty="0" err="1"/>
              <a:t>trasferimento</a:t>
            </a:r>
            <a:r>
              <a:rPr b="1" dirty="0"/>
              <a:t> di </a:t>
            </a:r>
            <a:r>
              <a:rPr b="1" dirty="0" err="1"/>
              <a:t>conoscenze</a:t>
            </a:r>
            <a:r>
              <a:rPr b="1" dirty="0"/>
              <a:t>:</a:t>
            </a:r>
            <a:r>
              <a:rPr dirty="0"/>
              <a:t> </a:t>
            </a:r>
            <a:r>
              <a:rPr dirty="0" err="1"/>
              <a:t>Sottolineando</a:t>
            </a:r>
            <a:r>
              <a:rPr dirty="0"/>
              <a:t> la </a:t>
            </a:r>
            <a:r>
              <a:rPr dirty="0" err="1"/>
              <a:t>documentazione</a:t>
            </a:r>
            <a:r>
              <a:rPr dirty="0"/>
              <a:t>, </a:t>
            </a:r>
            <a:r>
              <a:rPr dirty="0" err="1"/>
              <a:t>viene</a:t>
            </a:r>
            <a:r>
              <a:rPr dirty="0"/>
              <a:t> </a:t>
            </a:r>
            <a:r>
              <a:rPr dirty="0" err="1"/>
              <a:t>sottolineata</a:t>
            </a:r>
            <a:r>
              <a:rPr dirty="0"/>
              <a:t> </a:t>
            </a:r>
            <a:r>
              <a:rPr dirty="0" err="1"/>
              <a:t>l'importanza</a:t>
            </a:r>
            <a:r>
              <a:rPr dirty="0"/>
              <a:t> di </a:t>
            </a:r>
            <a:r>
              <a:rPr dirty="0" err="1"/>
              <a:t>catturare</a:t>
            </a:r>
            <a:r>
              <a:rPr dirty="0"/>
              <a:t> </a:t>
            </a:r>
            <a:r>
              <a:rPr dirty="0" err="1"/>
              <a:t>il</a:t>
            </a:r>
            <a:r>
              <a:rPr dirty="0"/>
              <a:t> </a:t>
            </a:r>
            <a:r>
              <a:rPr dirty="0" err="1"/>
              <a:t>processo</a:t>
            </a:r>
            <a:r>
              <a:rPr dirty="0"/>
              <a:t> di </a:t>
            </a:r>
            <a:r>
              <a:rPr lang="it-IT" dirty="0"/>
              <a:t>implementazione</a:t>
            </a:r>
            <a:r>
              <a:rPr dirty="0"/>
              <a:t>, le </a:t>
            </a:r>
            <a:r>
              <a:rPr dirty="0" err="1"/>
              <a:t>lezioni</a:t>
            </a:r>
            <a:r>
              <a:rPr dirty="0"/>
              <a:t> </a:t>
            </a:r>
            <a:r>
              <a:rPr dirty="0" err="1"/>
              <a:t>apprese</a:t>
            </a:r>
            <a:r>
              <a:rPr dirty="0"/>
              <a:t> e le </a:t>
            </a:r>
            <a:r>
              <a:rPr dirty="0" err="1"/>
              <a:t>migliori</a:t>
            </a:r>
            <a:r>
              <a:rPr dirty="0"/>
              <a:t> </a:t>
            </a:r>
            <a:r>
              <a:rPr dirty="0" err="1"/>
              <a:t>pratiche</a:t>
            </a:r>
            <a:r>
              <a:rPr dirty="0"/>
              <a:t>. </a:t>
            </a:r>
            <a:r>
              <a:rPr dirty="0" err="1"/>
              <a:t>Facilitare</a:t>
            </a:r>
            <a:r>
              <a:rPr dirty="0"/>
              <a:t> </a:t>
            </a:r>
            <a:r>
              <a:rPr dirty="0" err="1"/>
              <a:t>il</a:t>
            </a:r>
            <a:r>
              <a:rPr dirty="0"/>
              <a:t> </a:t>
            </a:r>
            <a:r>
              <a:rPr dirty="0" err="1"/>
              <a:t>trasferimento</a:t>
            </a:r>
            <a:r>
              <a:rPr dirty="0"/>
              <a:t> di </a:t>
            </a:r>
            <a:r>
              <a:rPr dirty="0" err="1"/>
              <a:t>conoscenze</a:t>
            </a:r>
            <a:r>
              <a:rPr dirty="0"/>
              <a:t> </a:t>
            </a:r>
            <a:r>
              <a:rPr dirty="0" err="1"/>
              <a:t>all'interno</a:t>
            </a:r>
            <a:r>
              <a:rPr dirty="0"/>
              <a:t> </a:t>
            </a:r>
            <a:r>
              <a:rPr dirty="0" err="1"/>
              <a:t>dell'organizzazione</a:t>
            </a:r>
            <a:r>
              <a:rPr dirty="0"/>
              <a:t> </a:t>
            </a:r>
            <a:r>
              <a:rPr dirty="0" err="1"/>
              <a:t>garantisce</a:t>
            </a:r>
            <a:r>
              <a:rPr dirty="0"/>
              <a:t> </a:t>
            </a:r>
            <a:r>
              <a:rPr dirty="0" err="1"/>
              <a:t>che</a:t>
            </a:r>
            <a:r>
              <a:rPr dirty="0"/>
              <a:t> le </a:t>
            </a:r>
            <a:r>
              <a:rPr dirty="0" err="1"/>
              <a:t>conoscenze</a:t>
            </a:r>
            <a:r>
              <a:rPr dirty="0"/>
              <a:t> </a:t>
            </a:r>
            <a:r>
              <a:rPr dirty="0" err="1"/>
              <a:t>acquisite</a:t>
            </a:r>
            <a:r>
              <a:rPr dirty="0"/>
              <a:t> </a:t>
            </a:r>
            <a:r>
              <a:rPr dirty="0" err="1"/>
              <a:t>durante</a:t>
            </a:r>
            <a:r>
              <a:rPr dirty="0"/>
              <a:t> la </a:t>
            </a:r>
            <a:r>
              <a:rPr dirty="0" err="1"/>
              <a:t>fase</a:t>
            </a:r>
            <a:r>
              <a:rPr dirty="0"/>
              <a:t> di </a:t>
            </a:r>
            <a:r>
              <a:rPr dirty="0" err="1"/>
              <a:t>implementazione</a:t>
            </a:r>
            <a:r>
              <a:rPr dirty="0"/>
              <a:t> </a:t>
            </a:r>
            <a:r>
              <a:rPr dirty="0" err="1"/>
              <a:t>siano</a:t>
            </a:r>
            <a:r>
              <a:rPr dirty="0"/>
              <a:t> </a:t>
            </a:r>
            <a:r>
              <a:rPr dirty="0" err="1"/>
              <a:t>condivise</a:t>
            </a:r>
            <a:r>
              <a:rPr dirty="0"/>
              <a:t> e </a:t>
            </a:r>
            <a:r>
              <a:rPr dirty="0" err="1"/>
              <a:t>mantenute</a:t>
            </a:r>
            <a:r>
              <a:rPr dirty="0"/>
              <a:t>.</a:t>
            </a:r>
          </a:p>
          <a:p>
            <a:pPr marL="0" lvl="0" indent="0" algn="just" rtl="0">
              <a:lnSpc>
                <a:spcPct val="90000"/>
              </a:lnSpc>
              <a:spcBef>
                <a:spcPts val="1000"/>
              </a:spcBef>
              <a:spcAft>
                <a:spcPts val="0"/>
              </a:spcAft>
              <a:buClr>
                <a:srgbClr val="1B193E"/>
              </a:buClr>
              <a:buSzPts val="1800"/>
              <a:buNone/>
              <a:defRPr sz="1800"/>
            </a:pPr>
            <a:r>
              <a:rPr b="1" dirty="0" err="1"/>
              <a:t>Applicazione</a:t>
            </a:r>
            <a:r>
              <a:rPr b="1" dirty="0"/>
              <a:t> </a:t>
            </a:r>
            <a:r>
              <a:rPr b="1" dirty="0" err="1"/>
              <a:t>pratica</a:t>
            </a:r>
            <a:r>
              <a:rPr b="1" dirty="0"/>
              <a:t>:</a:t>
            </a:r>
            <a:r>
              <a:rPr dirty="0"/>
              <a:t> </a:t>
            </a:r>
            <a:r>
              <a:rPr dirty="0" err="1"/>
              <a:t>Includendo</a:t>
            </a:r>
            <a:r>
              <a:rPr dirty="0"/>
              <a:t> </a:t>
            </a:r>
            <a:r>
              <a:rPr dirty="0" err="1"/>
              <a:t>studi</a:t>
            </a:r>
            <a:r>
              <a:rPr dirty="0"/>
              <a:t> di </a:t>
            </a:r>
            <a:r>
              <a:rPr dirty="0" err="1"/>
              <a:t>casi</a:t>
            </a:r>
            <a:r>
              <a:rPr dirty="0"/>
              <a:t> </a:t>
            </a:r>
            <a:r>
              <a:rPr dirty="0" err="1"/>
              <a:t>ed</a:t>
            </a:r>
            <a:r>
              <a:rPr dirty="0"/>
              <a:t> </a:t>
            </a:r>
            <a:r>
              <a:rPr dirty="0" err="1"/>
              <a:t>esercizi</a:t>
            </a:r>
            <a:r>
              <a:rPr dirty="0"/>
              <a:t> </a:t>
            </a:r>
            <a:r>
              <a:rPr dirty="0" err="1"/>
              <a:t>pratici</a:t>
            </a:r>
            <a:r>
              <a:rPr dirty="0"/>
              <a:t>, </a:t>
            </a:r>
            <a:r>
              <a:rPr dirty="0" err="1"/>
              <a:t>l'accento</a:t>
            </a:r>
            <a:r>
              <a:rPr dirty="0"/>
              <a:t> è </a:t>
            </a:r>
            <a:r>
              <a:rPr dirty="0" err="1"/>
              <a:t>sullo</a:t>
            </a:r>
            <a:r>
              <a:rPr dirty="0"/>
              <a:t> </a:t>
            </a:r>
            <a:r>
              <a:rPr dirty="0" err="1"/>
              <a:t>sviluppo</a:t>
            </a:r>
            <a:r>
              <a:rPr dirty="0"/>
              <a:t> di </a:t>
            </a:r>
            <a:r>
              <a:rPr dirty="0" err="1"/>
              <a:t>piani</a:t>
            </a:r>
            <a:r>
              <a:rPr dirty="0"/>
              <a:t> di </a:t>
            </a:r>
            <a:r>
              <a:rPr dirty="0" err="1"/>
              <a:t>implementazione</a:t>
            </a:r>
            <a:r>
              <a:rPr dirty="0"/>
              <a:t> per </a:t>
            </a:r>
            <a:r>
              <a:rPr dirty="0" err="1"/>
              <a:t>soluzioni</a:t>
            </a:r>
            <a:r>
              <a:rPr dirty="0"/>
              <a:t> di Design Thinking </a:t>
            </a:r>
            <a:r>
              <a:rPr dirty="0" err="1"/>
              <a:t>pertinenti</a:t>
            </a:r>
            <a:r>
              <a:rPr dirty="0"/>
              <a:t> per le </a:t>
            </a:r>
            <a:r>
              <a:rPr dirty="0" err="1"/>
              <a:t>organizzazioni</a:t>
            </a:r>
            <a:r>
              <a:rPr dirty="0"/>
              <a:t>. </a:t>
            </a:r>
            <a:r>
              <a:rPr dirty="0" err="1"/>
              <a:t>L'applicazione</a:t>
            </a:r>
            <a:r>
              <a:rPr dirty="0"/>
              <a:t> </a:t>
            </a:r>
            <a:r>
              <a:rPr dirty="0" err="1"/>
              <a:t>pratica</a:t>
            </a:r>
            <a:r>
              <a:rPr dirty="0"/>
              <a:t> </a:t>
            </a:r>
            <a:r>
              <a:rPr dirty="0" err="1"/>
              <a:t>consente</a:t>
            </a:r>
            <a:r>
              <a:rPr dirty="0"/>
              <a:t> </a:t>
            </a:r>
            <a:r>
              <a:rPr dirty="0" err="1"/>
              <a:t>l'applicazione</a:t>
            </a:r>
            <a:r>
              <a:rPr dirty="0"/>
              <a:t> di </a:t>
            </a:r>
            <a:r>
              <a:rPr dirty="0" err="1"/>
              <a:t>conoscenze</a:t>
            </a:r>
            <a:r>
              <a:rPr dirty="0"/>
              <a:t> </a:t>
            </a:r>
            <a:r>
              <a:rPr dirty="0" err="1"/>
              <a:t>teoriche</a:t>
            </a:r>
            <a:r>
              <a:rPr dirty="0"/>
              <a:t>, </a:t>
            </a:r>
            <a:r>
              <a:rPr dirty="0" err="1"/>
              <a:t>garantendo</a:t>
            </a:r>
            <a:r>
              <a:rPr dirty="0"/>
              <a:t> la </a:t>
            </a:r>
            <a:r>
              <a:rPr dirty="0" err="1"/>
              <a:t>disponibilità</a:t>
            </a:r>
            <a:r>
              <a:rPr dirty="0"/>
              <a:t> a </a:t>
            </a:r>
            <a:r>
              <a:rPr dirty="0" err="1"/>
              <a:t>navigare</a:t>
            </a:r>
            <a:r>
              <a:rPr dirty="0"/>
              <a:t> </a:t>
            </a:r>
            <a:r>
              <a:rPr dirty="0" err="1"/>
              <a:t>nelle</a:t>
            </a:r>
            <a:r>
              <a:rPr dirty="0"/>
              <a:t> </a:t>
            </a:r>
            <a:r>
              <a:rPr dirty="0" err="1"/>
              <a:t>complessità</a:t>
            </a:r>
            <a:r>
              <a:rPr dirty="0"/>
              <a:t> </a:t>
            </a:r>
            <a:r>
              <a:rPr dirty="0" err="1"/>
              <a:t>dell'implementazione</a:t>
            </a:r>
            <a:r>
              <a:rPr dirty="0"/>
              <a:t> di </a:t>
            </a:r>
            <a:r>
              <a:rPr dirty="0" err="1"/>
              <a:t>soluzioni</a:t>
            </a:r>
            <a:r>
              <a:rPr dirty="0"/>
              <a:t> innovative.</a:t>
            </a:r>
          </a:p>
          <a:p>
            <a:pPr marL="0" lvl="0" indent="0" algn="just" rtl="0">
              <a:lnSpc>
                <a:spcPct val="90000"/>
              </a:lnSpc>
              <a:spcBef>
                <a:spcPts val="1000"/>
              </a:spcBef>
              <a:spcAft>
                <a:spcPts val="0"/>
              </a:spcAft>
              <a:buClr>
                <a:srgbClr val="1B193E"/>
              </a:buClr>
              <a:buSzPts val="2400"/>
              <a:buNone/>
            </a:pPr>
            <a:endParaRPr dirty="0"/>
          </a:p>
          <a:p>
            <a:pPr marL="0" lvl="0" indent="0" algn="just" rtl="0">
              <a:lnSpc>
                <a:spcPct val="90000"/>
              </a:lnSpc>
              <a:spcBef>
                <a:spcPts val="100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28"/>
          <p:cNvSpPr txBox="1">
            <a:spLocks noGrp="1"/>
          </p:cNvSpPr>
          <p:nvPr>
            <p:ph type="body" idx="4"/>
          </p:nvPr>
        </p:nvSpPr>
        <p:spPr>
          <a:xfrm>
            <a:off x="112243" y="1395563"/>
            <a:ext cx="5091128"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defRPr sz="1600" b="1"/>
            </a:pPr>
            <a:r>
              <a:rPr dirty="0"/>
              <a:t>1. </a:t>
            </a:r>
            <a:r>
              <a:rPr dirty="0" err="1"/>
              <a:t>L'importanza</a:t>
            </a:r>
            <a:r>
              <a:rPr dirty="0"/>
              <a:t> </a:t>
            </a:r>
            <a:r>
              <a:rPr dirty="0" err="1"/>
              <a:t>della</a:t>
            </a:r>
            <a:r>
              <a:rPr dirty="0"/>
              <a:t> </a:t>
            </a:r>
            <a:r>
              <a:rPr dirty="0" err="1"/>
              <a:t>misura</a:t>
            </a:r>
            <a:r>
              <a:rPr dirty="0"/>
              <a:t>:</a:t>
            </a:r>
            <a:endParaRPr sz="1600" dirty="0"/>
          </a:p>
          <a:p>
            <a:pPr marL="0" lvl="0" indent="0" algn="just" rtl="0">
              <a:lnSpc>
                <a:spcPct val="90000"/>
              </a:lnSpc>
              <a:spcBef>
                <a:spcPts val="1000"/>
              </a:spcBef>
              <a:spcAft>
                <a:spcPts val="0"/>
              </a:spcAft>
              <a:buClr>
                <a:srgbClr val="1B193E"/>
              </a:buClr>
              <a:buSzPts val="1600"/>
              <a:buNone/>
              <a:defRPr sz="1600"/>
            </a:pPr>
            <a:r>
              <a:rPr dirty="0" err="1"/>
              <a:t>Sottolineare</a:t>
            </a:r>
            <a:r>
              <a:rPr dirty="0"/>
              <a:t> </a:t>
            </a:r>
            <a:r>
              <a:rPr dirty="0" err="1"/>
              <a:t>l'importanza</a:t>
            </a:r>
            <a:r>
              <a:rPr dirty="0"/>
              <a:t> </a:t>
            </a:r>
            <a:r>
              <a:rPr dirty="0" err="1"/>
              <a:t>critica</a:t>
            </a:r>
            <a:r>
              <a:rPr dirty="0"/>
              <a:t> di </a:t>
            </a:r>
            <a:r>
              <a:rPr dirty="0" err="1"/>
              <a:t>misurare</a:t>
            </a:r>
            <a:r>
              <a:rPr dirty="0"/>
              <a:t> </a:t>
            </a:r>
            <a:r>
              <a:rPr dirty="0" err="1"/>
              <a:t>l'impatto</a:t>
            </a:r>
            <a:r>
              <a:rPr dirty="0"/>
              <a:t> </a:t>
            </a:r>
            <a:r>
              <a:rPr dirty="0" err="1"/>
              <a:t>delle</a:t>
            </a:r>
            <a:r>
              <a:rPr dirty="0"/>
              <a:t> </a:t>
            </a:r>
            <a:r>
              <a:rPr dirty="0" err="1"/>
              <a:t>iniziative</a:t>
            </a:r>
            <a:r>
              <a:rPr dirty="0"/>
              <a:t> di Design Thinking per </a:t>
            </a:r>
            <a:r>
              <a:rPr dirty="0" err="1"/>
              <a:t>garantire</a:t>
            </a:r>
            <a:r>
              <a:rPr dirty="0"/>
              <a:t> </a:t>
            </a:r>
            <a:r>
              <a:rPr dirty="0" err="1"/>
              <a:t>l'allineamento</a:t>
            </a:r>
            <a:r>
              <a:rPr dirty="0"/>
              <a:t> con </a:t>
            </a:r>
            <a:r>
              <a:rPr dirty="0" err="1"/>
              <a:t>gli</a:t>
            </a:r>
            <a:r>
              <a:rPr dirty="0"/>
              <a:t> </a:t>
            </a:r>
            <a:r>
              <a:rPr dirty="0" err="1"/>
              <a:t>obiettivi</a:t>
            </a:r>
            <a:r>
              <a:rPr dirty="0"/>
              <a:t> </a:t>
            </a:r>
            <a:r>
              <a:rPr dirty="0" err="1"/>
              <a:t>organizzativi</a:t>
            </a:r>
            <a:r>
              <a:rPr dirty="0"/>
              <a:t> e </a:t>
            </a:r>
            <a:r>
              <a:rPr dirty="0" err="1"/>
              <a:t>giustificare</a:t>
            </a:r>
            <a:r>
              <a:rPr dirty="0"/>
              <a:t> </a:t>
            </a:r>
            <a:r>
              <a:rPr dirty="0" err="1"/>
              <a:t>gli</a:t>
            </a:r>
            <a:r>
              <a:rPr dirty="0"/>
              <a:t> </a:t>
            </a:r>
            <a:r>
              <a:rPr dirty="0" err="1"/>
              <a:t>investimenti</a:t>
            </a:r>
            <a:r>
              <a:rPr dirty="0"/>
              <a:t> </a:t>
            </a:r>
            <a:r>
              <a:rPr dirty="0" err="1"/>
              <a:t>nel</a:t>
            </a:r>
            <a:r>
              <a:rPr dirty="0"/>
              <a:t> </a:t>
            </a:r>
            <a:r>
              <a:rPr dirty="0" err="1"/>
              <a:t>processo</a:t>
            </a:r>
            <a:r>
              <a:rPr dirty="0"/>
              <a:t> di </a:t>
            </a:r>
            <a:r>
              <a:rPr dirty="0" err="1"/>
              <a:t>progettazione</a:t>
            </a:r>
            <a:r>
              <a:rPr dirty="0"/>
              <a:t>.</a:t>
            </a:r>
          </a:p>
          <a:p>
            <a:pPr marL="0" lvl="0" indent="0" algn="just" rtl="0">
              <a:lnSpc>
                <a:spcPct val="90000"/>
              </a:lnSpc>
              <a:spcBef>
                <a:spcPts val="1000"/>
              </a:spcBef>
              <a:spcAft>
                <a:spcPts val="0"/>
              </a:spcAft>
              <a:buClr>
                <a:srgbClr val="1B193E"/>
              </a:buClr>
              <a:buSzPts val="1600"/>
              <a:buNone/>
              <a:defRPr sz="1600" b="1"/>
            </a:pPr>
            <a:r>
              <a:rPr dirty="0"/>
              <a:t>2. </a:t>
            </a:r>
            <a:r>
              <a:rPr dirty="0" err="1"/>
              <a:t>Definizione</a:t>
            </a:r>
            <a:r>
              <a:rPr dirty="0"/>
              <a:t> di </a:t>
            </a:r>
            <a:r>
              <a:rPr dirty="0" err="1"/>
              <a:t>indicatori</a:t>
            </a:r>
            <a:r>
              <a:rPr dirty="0"/>
              <a:t> </a:t>
            </a:r>
            <a:r>
              <a:rPr dirty="0" err="1"/>
              <a:t>chiave</a:t>
            </a:r>
            <a:r>
              <a:rPr dirty="0"/>
              <a:t> di </a:t>
            </a:r>
            <a:r>
              <a:rPr dirty="0" err="1"/>
              <a:t>prestazione</a:t>
            </a:r>
            <a:r>
              <a:rPr dirty="0"/>
              <a:t> (KPI):</a:t>
            </a:r>
            <a:endParaRPr sz="1600" dirty="0"/>
          </a:p>
          <a:p>
            <a:pPr marL="0" lvl="0" indent="0" algn="just" rtl="0">
              <a:lnSpc>
                <a:spcPct val="90000"/>
              </a:lnSpc>
              <a:spcBef>
                <a:spcPts val="1000"/>
              </a:spcBef>
              <a:spcAft>
                <a:spcPts val="0"/>
              </a:spcAft>
              <a:buClr>
                <a:srgbClr val="1B193E"/>
              </a:buClr>
              <a:buSzPts val="1600"/>
              <a:buNone/>
              <a:defRPr sz="1600"/>
            </a:pPr>
            <a:r>
              <a:rPr dirty="0" err="1"/>
              <a:t>Spiegare</a:t>
            </a:r>
            <a:r>
              <a:rPr dirty="0"/>
              <a:t> </a:t>
            </a:r>
            <a:r>
              <a:rPr dirty="0" err="1"/>
              <a:t>il</a:t>
            </a:r>
            <a:r>
              <a:rPr dirty="0"/>
              <a:t> </a:t>
            </a:r>
            <a:r>
              <a:rPr dirty="0" err="1"/>
              <a:t>processo</a:t>
            </a:r>
            <a:r>
              <a:rPr dirty="0"/>
              <a:t> di </a:t>
            </a:r>
            <a:r>
              <a:rPr dirty="0" err="1"/>
              <a:t>identificazione</a:t>
            </a:r>
            <a:r>
              <a:rPr dirty="0"/>
              <a:t> e </a:t>
            </a:r>
            <a:r>
              <a:rPr dirty="0" err="1"/>
              <a:t>definizione</a:t>
            </a:r>
            <a:r>
              <a:rPr dirty="0"/>
              <a:t> di KPI </a:t>
            </a:r>
            <a:r>
              <a:rPr dirty="0" err="1"/>
              <a:t>specifici</a:t>
            </a:r>
            <a:r>
              <a:rPr dirty="0"/>
              <a:t> </a:t>
            </a:r>
            <a:r>
              <a:rPr dirty="0" err="1"/>
              <a:t>cruciali</a:t>
            </a:r>
            <a:r>
              <a:rPr dirty="0"/>
              <a:t> per </a:t>
            </a:r>
            <a:r>
              <a:rPr dirty="0" err="1"/>
              <a:t>misurare</a:t>
            </a:r>
            <a:r>
              <a:rPr dirty="0"/>
              <a:t> </a:t>
            </a:r>
            <a:r>
              <a:rPr dirty="0" err="1"/>
              <a:t>il</a:t>
            </a:r>
            <a:r>
              <a:rPr dirty="0"/>
              <a:t> </a:t>
            </a:r>
            <a:r>
              <a:rPr dirty="0" err="1"/>
              <a:t>successo</a:t>
            </a:r>
            <a:r>
              <a:rPr dirty="0"/>
              <a:t> </a:t>
            </a:r>
            <a:r>
              <a:rPr dirty="0" err="1"/>
              <a:t>dei</a:t>
            </a:r>
            <a:r>
              <a:rPr dirty="0"/>
              <a:t> </a:t>
            </a:r>
            <a:r>
              <a:rPr dirty="0" err="1"/>
              <a:t>progetti</a:t>
            </a:r>
            <a:r>
              <a:rPr dirty="0"/>
              <a:t> di Design Thinking, </a:t>
            </a:r>
            <a:r>
              <a:rPr dirty="0" err="1"/>
              <a:t>stabilendo</a:t>
            </a:r>
            <a:r>
              <a:rPr dirty="0"/>
              <a:t> </a:t>
            </a:r>
            <a:r>
              <a:rPr dirty="0" err="1"/>
              <a:t>obiettivi</a:t>
            </a:r>
            <a:r>
              <a:rPr dirty="0"/>
              <a:t> </a:t>
            </a:r>
            <a:r>
              <a:rPr dirty="0" err="1"/>
              <a:t>chiari</a:t>
            </a:r>
            <a:r>
              <a:rPr dirty="0"/>
              <a:t> e </a:t>
            </a:r>
            <a:r>
              <a:rPr dirty="0" err="1"/>
              <a:t>misurabili</a:t>
            </a:r>
            <a:r>
              <a:rPr dirty="0"/>
              <a:t> in </a:t>
            </a:r>
            <a:r>
              <a:rPr dirty="0" err="1"/>
              <a:t>linea</a:t>
            </a:r>
            <a:r>
              <a:rPr dirty="0"/>
              <a:t> con </a:t>
            </a:r>
            <a:r>
              <a:rPr dirty="0" err="1"/>
              <a:t>gli</a:t>
            </a:r>
            <a:r>
              <a:rPr dirty="0"/>
              <a:t> </a:t>
            </a:r>
            <a:r>
              <a:rPr dirty="0" err="1"/>
              <a:t>obiettivi</a:t>
            </a:r>
            <a:r>
              <a:rPr dirty="0"/>
              <a:t> del </a:t>
            </a:r>
            <a:r>
              <a:rPr dirty="0" err="1"/>
              <a:t>progetto</a:t>
            </a:r>
            <a:r>
              <a:rPr dirty="0"/>
              <a:t>.</a:t>
            </a:r>
          </a:p>
          <a:p>
            <a:pPr marL="0" lvl="0" indent="0" algn="just" rtl="0">
              <a:lnSpc>
                <a:spcPct val="90000"/>
              </a:lnSpc>
              <a:spcBef>
                <a:spcPts val="1000"/>
              </a:spcBef>
              <a:spcAft>
                <a:spcPts val="0"/>
              </a:spcAft>
              <a:buClr>
                <a:srgbClr val="1B193E"/>
              </a:buClr>
              <a:buSzPts val="1600"/>
              <a:buNone/>
              <a:defRPr sz="1600" b="1"/>
            </a:pPr>
            <a:r>
              <a:rPr dirty="0"/>
              <a:t>3. </a:t>
            </a:r>
            <a:r>
              <a:rPr dirty="0" err="1"/>
              <a:t>Raccolta</a:t>
            </a:r>
            <a:r>
              <a:rPr dirty="0"/>
              <a:t> e </a:t>
            </a:r>
            <a:r>
              <a:rPr dirty="0" err="1"/>
              <a:t>analisi</a:t>
            </a:r>
            <a:r>
              <a:rPr dirty="0"/>
              <a:t> </a:t>
            </a:r>
            <a:r>
              <a:rPr dirty="0" err="1"/>
              <a:t>dei</a:t>
            </a:r>
            <a:r>
              <a:rPr dirty="0"/>
              <a:t> </a:t>
            </a:r>
            <a:r>
              <a:rPr dirty="0" err="1"/>
              <a:t>dati</a:t>
            </a:r>
            <a:r>
              <a:rPr dirty="0"/>
              <a:t>:</a:t>
            </a:r>
            <a:endParaRPr sz="1600" dirty="0"/>
          </a:p>
          <a:p>
            <a:pPr marL="0" lvl="0" indent="0" algn="just" rtl="0">
              <a:lnSpc>
                <a:spcPct val="90000"/>
              </a:lnSpc>
              <a:spcBef>
                <a:spcPts val="1000"/>
              </a:spcBef>
              <a:spcAft>
                <a:spcPts val="0"/>
              </a:spcAft>
              <a:buClr>
                <a:srgbClr val="1B193E"/>
              </a:buClr>
              <a:buSzPts val="1600"/>
              <a:buNone/>
              <a:defRPr sz="1600"/>
            </a:pPr>
            <a:r>
              <a:rPr dirty="0" err="1"/>
              <a:t>Discutere</a:t>
            </a:r>
            <a:r>
              <a:rPr dirty="0"/>
              <a:t> </a:t>
            </a:r>
            <a:r>
              <a:rPr dirty="0" err="1"/>
              <a:t>vari</a:t>
            </a:r>
            <a:r>
              <a:rPr dirty="0"/>
              <a:t> </a:t>
            </a:r>
            <a:r>
              <a:rPr dirty="0" err="1"/>
              <a:t>metodi</a:t>
            </a:r>
            <a:r>
              <a:rPr dirty="0"/>
              <a:t> e </a:t>
            </a:r>
            <a:r>
              <a:rPr dirty="0" err="1"/>
              <a:t>strumenti</a:t>
            </a:r>
            <a:r>
              <a:rPr dirty="0"/>
              <a:t> per </a:t>
            </a:r>
            <a:r>
              <a:rPr dirty="0" err="1"/>
              <a:t>raccogliere</a:t>
            </a:r>
            <a:r>
              <a:rPr dirty="0"/>
              <a:t> </a:t>
            </a:r>
            <a:r>
              <a:rPr dirty="0" err="1"/>
              <a:t>dati</a:t>
            </a:r>
            <a:r>
              <a:rPr dirty="0"/>
              <a:t> </a:t>
            </a:r>
            <a:r>
              <a:rPr dirty="0" err="1"/>
              <a:t>rilevanti</a:t>
            </a:r>
            <a:r>
              <a:rPr dirty="0"/>
              <a:t> per </a:t>
            </a:r>
            <a:r>
              <a:rPr dirty="0" err="1"/>
              <a:t>tracciare</a:t>
            </a:r>
            <a:r>
              <a:rPr dirty="0"/>
              <a:t> </a:t>
            </a:r>
            <a:r>
              <a:rPr dirty="0" err="1"/>
              <a:t>i</a:t>
            </a:r>
            <a:r>
              <a:rPr dirty="0"/>
              <a:t> KPI </a:t>
            </a:r>
            <a:r>
              <a:rPr dirty="0" err="1"/>
              <a:t>stabiliti</a:t>
            </a:r>
            <a:r>
              <a:rPr dirty="0"/>
              <a:t>, </a:t>
            </a:r>
            <a:r>
              <a:rPr dirty="0" err="1"/>
              <a:t>esplorare</a:t>
            </a:r>
            <a:r>
              <a:rPr dirty="0"/>
              <a:t> le </a:t>
            </a:r>
            <a:r>
              <a:rPr dirty="0" err="1"/>
              <a:t>tecniche</a:t>
            </a:r>
            <a:r>
              <a:rPr dirty="0"/>
              <a:t> per </a:t>
            </a:r>
            <a:r>
              <a:rPr dirty="0" err="1"/>
              <a:t>l'analisi</a:t>
            </a:r>
            <a:r>
              <a:rPr dirty="0"/>
              <a:t> </a:t>
            </a:r>
            <a:r>
              <a:rPr dirty="0" err="1"/>
              <a:t>dei</a:t>
            </a:r>
            <a:r>
              <a:rPr dirty="0"/>
              <a:t> </a:t>
            </a:r>
            <a:r>
              <a:rPr dirty="0" err="1"/>
              <a:t>dati</a:t>
            </a:r>
            <a:r>
              <a:rPr dirty="0"/>
              <a:t> per </a:t>
            </a:r>
            <a:r>
              <a:rPr dirty="0" err="1"/>
              <a:t>ottenere</a:t>
            </a:r>
            <a:r>
              <a:rPr dirty="0"/>
              <a:t> </a:t>
            </a:r>
            <a:r>
              <a:rPr dirty="0" err="1"/>
              <a:t>approfondimenti</a:t>
            </a:r>
            <a:r>
              <a:rPr dirty="0"/>
              <a:t> </a:t>
            </a:r>
            <a:r>
              <a:rPr dirty="0" err="1"/>
              <a:t>sulle</a:t>
            </a:r>
            <a:r>
              <a:rPr dirty="0"/>
              <a:t> </a:t>
            </a:r>
            <a:r>
              <a:rPr dirty="0" err="1"/>
              <a:t>prestazioni</a:t>
            </a:r>
            <a:r>
              <a:rPr dirty="0"/>
              <a:t> e </a:t>
            </a:r>
            <a:r>
              <a:rPr dirty="0" err="1"/>
              <a:t>l'efficacia</a:t>
            </a:r>
            <a:r>
              <a:rPr dirty="0"/>
              <a:t> </a:t>
            </a:r>
            <a:r>
              <a:rPr dirty="0" err="1"/>
              <a:t>complessiva</a:t>
            </a:r>
            <a:r>
              <a:rPr dirty="0"/>
              <a:t> </a:t>
            </a:r>
            <a:r>
              <a:rPr dirty="0" err="1"/>
              <a:t>delle</a:t>
            </a:r>
            <a:r>
              <a:rPr dirty="0"/>
              <a:t> </a:t>
            </a:r>
            <a:r>
              <a:rPr dirty="0" err="1"/>
              <a:t>iniziative</a:t>
            </a:r>
            <a:r>
              <a:rPr dirty="0"/>
              <a:t> di Design Thinking.</a:t>
            </a:r>
          </a:p>
          <a:p>
            <a:pPr marL="0" lvl="0" indent="0" algn="just" rtl="0">
              <a:lnSpc>
                <a:spcPct val="90000"/>
              </a:lnSpc>
              <a:spcBef>
                <a:spcPts val="1000"/>
              </a:spcBef>
              <a:spcAft>
                <a:spcPts val="0"/>
              </a:spcAft>
              <a:buClr>
                <a:srgbClr val="1B193E"/>
              </a:buClr>
              <a:buSzPts val="2000"/>
              <a:buNone/>
            </a:pPr>
            <a:endParaRPr dirty="0"/>
          </a:p>
        </p:txBody>
      </p:sp>
      <p:sp>
        <p:nvSpPr>
          <p:cNvPr id="315" name="Google Shape;315;p28"/>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rPr dirty="0"/>
              <a:t>3. </a:t>
            </a:r>
            <a:r>
              <a:rPr dirty="0" err="1"/>
              <a:t>Implementazione</a:t>
            </a:r>
            <a:r>
              <a:rPr dirty="0"/>
              <a:t> e feedback</a:t>
            </a:r>
            <a:endParaRPr sz="2400" dirty="0"/>
          </a:p>
          <a:p>
            <a:pPr marL="0" lvl="0" indent="0" algn="l" rtl="0">
              <a:lnSpc>
                <a:spcPct val="90000"/>
              </a:lnSpc>
              <a:spcBef>
                <a:spcPts val="1000"/>
              </a:spcBef>
              <a:spcAft>
                <a:spcPts val="0"/>
              </a:spcAft>
              <a:buClr>
                <a:srgbClr val="1B193E"/>
              </a:buClr>
              <a:buSzPts val="2400"/>
              <a:buNone/>
              <a:defRPr sz="2400"/>
            </a:pPr>
            <a:r>
              <a:rPr b="0" dirty="0"/>
              <a:t>3.2 </a:t>
            </a:r>
            <a:r>
              <a:rPr b="0" dirty="0" err="1"/>
              <a:t>Misurazione</a:t>
            </a:r>
            <a:r>
              <a:rPr b="0" dirty="0"/>
              <a:t> e </a:t>
            </a:r>
            <a:r>
              <a:rPr b="0" dirty="0" err="1"/>
              <a:t>valutazione</a:t>
            </a:r>
            <a:r>
              <a:rPr b="0" dirty="0"/>
              <a:t> </a:t>
            </a:r>
            <a:r>
              <a:rPr b="0" dirty="0" err="1"/>
              <a:t>dell'impatto</a:t>
            </a:r>
            <a:r>
              <a:rPr b="0" dirty="0"/>
              <a:t> </a:t>
            </a:r>
            <a:r>
              <a:rPr b="0" dirty="0" err="1"/>
              <a:t>della</a:t>
            </a:r>
            <a:r>
              <a:rPr b="0" dirty="0"/>
              <a:t> </a:t>
            </a:r>
            <a:r>
              <a:rPr b="0" dirty="0" err="1"/>
              <a:t>progettazione</a:t>
            </a:r>
            <a:endParaRPr sz="2400" b="0" dirty="0"/>
          </a:p>
        </p:txBody>
      </p:sp>
      <p:sp>
        <p:nvSpPr>
          <p:cNvPr id="316" name="Google Shape;316;p28"/>
          <p:cNvSpPr/>
          <p:nvPr/>
        </p:nvSpPr>
        <p:spPr>
          <a:xfrm>
            <a:off x="5203371" y="1395563"/>
            <a:ext cx="6988629" cy="480127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defRPr sz="1600" b="1">
                <a:solidFill>
                  <a:schemeClr val="dk1"/>
                </a:solidFill>
                <a:latin typeface="Arial"/>
                <a:ea typeface="Arial"/>
                <a:cs typeface="Arial"/>
                <a:sym typeface="Arial"/>
              </a:defRPr>
            </a:pPr>
            <a:r>
              <a:rPr dirty="0"/>
              <a:t>4. </a:t>
            </a:r>
            <a:r>
              <a:rPr dirty="0" err="1"/>
              <a:t>Valutazione</a:t>
            </a:r>
            <a:r>
              <a:rPr dirty="0"/>
              <a:t> </a:t>
            </a:r>
            <a:r>
              <a:rPr dirty="0" err="1"/>
              <a:t>qualitativa</a:t>
            </a:r>
            <a:r>
              <a:rPr dirty="0"/>
              <a:t>:</a:t>
            </a:r>
          </a:p>
          <a:p>
            <a:pPr marL="0" marR="0" lvl="0" indent="0" algn="just" rtl="0">
              <a:spcBef>
                <a:spcPts val="0"/>
              </a:spcBef>
              <a:spcAft>
                <a:spcPts val="0"/>
              </a:spcAft>
              <a:buNone/>
            </a:pPr>
            <a:endParaRPr sz="1600" dirty="0">
              <a:solidFill>
                <a:schemeClr val="dk1"/>
              </a:solidFill>
              <a:latin typeface="Arial"/>
              <a:ea typeface="Arial"/>
              <a:cs typeface="Arial"/>
              <a:sym typeface="Arial"/>
            </a:endParaRPr>
          </a:p>
          <a:p>
            <a:pPr marL="0" marR="0" lvl="0" indent="0" algn="just" rtl="0">
              <a:spcBef>
                <a:spcPts val="0"/>
              </a:spcBef>
              <a:spcAft>
                <a:spcPts val="0"/>
              </a:spcAft>
              <a:buClr>
                <a:schemeClr val="dk1"/>
              </a:buClr>
              <a:buSzPts val="1600"/>
              <a:buFont typeface="Arial"/>
              <a:buNone/>
              <a:defRPr sz="1600" b="1">
                <a:solidFill>
                  <a:schemeClr val="dk1"/>
                </a:solidFill>
                <a:latin typeface="Arial"/>
                <a:ea typeface="Arial"/>
                <a:cs typeface="Arial"/>
                <a:sym typeface="Arial"/>
              </a:defRPr>
            </a:pPr>
            <a:r>
              <a:rPr dirty="0" err="1"/>
              <a:t>Evidenziare</a:t>
            </a:r>
            <a:r>
              <a:rPr dirty="0"/>
              <a:t> </a:t>
            </a:r>
            <a:r>
              <a:rPr dirty="0" err="1"/>
              <a:t>il</a:t>
            </a:r>
            <a:r>
              <a:rPr dirty="0"/>
              <a:t> </a:t>
            </a:r>
            <a:r>
              <a:rPr dirty="0" err="1"/>
              <a:t>valore</a:t>
            </a:r>
            <a:r>
              <a:rPr dirty="0"/>
              <a:t> </a:t>
            </a:r>
            <a:r>
              <a:rPr dirty="0" err="1"/>
              <a:t>dei</a:t>
            </a:r>
            <a:r>
              <a:rPr dirty="0"/>
              <a:t> </a:t>
            </a:r>
            <a:r>
              <a:rPr dirty="0" err="1"/>
              <a:t>metodi</a:t>
            </a:r>
            <a:r>
              <a:rPr dirty="0"/>
              <a:t> di </a:t>
            </a:r>
            <a:r>
              <a:rPr dirty="0" err="1"/>
              <a:t>valutazione</a:t>
            </a:r>
            <a:r>
              <a:rPr dirty="0"/>
              <a:t> </a:t>
            </a:r>
            <a:r>
              <a:rPr dirty="0" err="1"/>
              <a:t>qualitativa</a:t>
            </a:r>
            <a:r>
              <a:rPr dirty="0"/>
              <a:t> </a:t>
            </a:r>
            <a:r>
              <a:rPr dirty="0" err="1"/>
              <a:t>nel</a:t>
            </a:r>
            <a:r>
              <a:rPr lang="it-IT" dirty="0"/>
              <a:t> comprendere </a:t>
            </a:r>
            <a:r>
              <a:rPr dirty="0" err="1"/>
              <a:t>l'impatto</a:t>
            </a:r>
            <a:r>
              <a:rPr dirty="0"/>
              <a:t> </a:t>
            </a:r>
            <a:r>
              <a:rPr dirty="0" err="1"/>
              <a:t>delle</a:t>
            </a:r>
            <a:r>
              <a:rPr dirty="0"/>
              <a:t> </a:t>
            </a:r>
            <a:r>
              <a:rPr dirty="0" err="1"/>
              <a:t>soluzioni</a:t>
            </a:r>
            <a:r>
              <a:rPr dirty="0"/>
              <a:t> di Design Thinking </a:t>
            </a:r>
            <a:r>
              <a:rPr dirty="0" err="1"/>
              <a:t>sulle</a:t>
            </a:r>
            <a:r>
              <a:rPr dirty="0"/>
              <a:t> </a:t>
            </a:r>
            <a:r>
              <a:rPr dirty="0" err="1"/>
              <a:t>esperienze</a:t>
            </a:r>
            <a:r>
              <a:rPr dirty="0"/>
              <a:t> </a:t>
            </a:r>
            <a:r>
              <a:rPr dirty="0" err="1"/>
              <a:t>degli</a:t>
            </a:r>
            <a:r>
              <a:rPr dirty="0"/>
              <a:t> </a:t>
            </a:r>
            <a:r>
              <a:rPr dirty="0" err="1"/>
              <a:t>utenti</a:t>
            </a:r>
            <a:r>
              <a:rPr dirty="0"/>
              <a:t>, </a:t>
            </a:r>
            <a:r>
              <a:rPr dirty="0" err="1"/>
              <a:t>comprendendo</a:t>
            </a:r>
            <a:r>
              <a:rPr dirty="0"/>
              <a:t> feedback </a:t>
            </a:r>
            <a:r>
              <a:rPr dirty="0" err="1"/>
              <a:t>degli</a:t>
            </a:r>
            <a:r>
              <a:rPr dirty="0"/>
              <a:t> </a:t>
            </a:r>
            <a:r>
              <a:rPr dirty="0" err="1"/>
              <a:t>utenti</a:t>
            </a:r>
            <a:r>
              <a:rPr dirty="0"/>
              <a:t>, </a:t>
            </a:r>
            <a:r>
              <a:rPr dirty="0" err="1"/>
              <a:t>sondaggi</a:t>
            </a:r>
            <a:r>
              <a:rPr dirty="0"/>
              <a:t> </a:t>
            </a:r>
            <a:r>
              <a:rPr lang="it-IT" dirty="0"/>
              <a:t>sulla</a:t>
            </a:r>
            <a:r>
              <a:rPr dirty="0"/>
              <a:t> </a:t>
            </a:r>
            <a:r>
              <a:rPr dirty="0" err="1"/>
              <a:t>soddisfazione</a:t>
            </a:r>
            <a:r>
              <a:rPr dirty="0"/>
              <a:t> e </a:t>
            </a:r>
            <a:r>
              <a:rPr dirty="0" err="1"/>
              <a:t>dati</a:t>
            </a:r>
            <a:r>
              <a:rPr dirty="0"/>
              <a:t> </a:t>
            </a:r>
            <a:r>
              <a:rPr dirty="0" err="1"/>
              <a:t>qualitativi</a:t>
            </a:r>
            <a:r>
              <a:rPr dirty="0"/>
              <a:t>.</a:t>
            </a:r>
            <a:endParaRPr lang="it-IT" dirty="0"/>
          </a:p>
          <a:p>
            <a:pPr marL="0" marR="0" lvl="0" indent="0" algn="just" rtl="0">
              <a:spcBef>
                <a:spcPts val="0"/>
              </a:spcBef>
              <a:spcAft>
                <a:spcPts val="0"/>
              </a:spcAft>
              <a:buClr>
                <a:schemeClr val="dk1"/>
              </a:buClr>
              <a:buSzPts val="1600"/>
              <a:buFont typeface="Arial"/>
              <a:buNone/>
              <a:defRPr sz="1600" b="1">
                <a:solidFill>
                  <a:schemeClr val="dk1"/>
                </a:solidFill>
                <a:latin typeface="Arial"/>
                <a:ea typeface="Arial"/>
                <a:cs typeface="Arial"/>
                <a:sym typeface="Arial"/>
              </a:defRPr>
            </a:pPr>
            <a:endParaRPr lang="it-IT" dirty="0"/>
          </a:p>
          <a:p>
            <a:pPr marL="0" marR="0" lvl="0" indent="0" algn="just" rtl="0">
              <a:spcBef>
                <a:spcPts val="0"/>
              </a:spcBef>
              <a:spcAft>
                <a:spcPts val="0"/>
              </a:spcAft>
              <a:buClr>
                <a:schemeClr val="dk1"/>
              </a:buClr>
              <a:buSzPts val="1600"/>
              <a:buFont typeface="Arial"/>
              <a:buNone/>
              <a:defRPr sz="1600" b="1">
                <a:solidFill>
                  <a:schemeClr val="dk1"/>
                </a:solidFill>
                <a:latin typeface="Arial"/>
                <a:ea typeface="Arial"/>
                <a:cs typeface="Arial"/>
                <a:sym typeface="Arial"/>
              </a:defRPr>
            </a:pPr>
            <a:r>
              <a:rPr dirty="0"/>
              <a:t>5. </a:t>
            </a:r>
            <a:r>
              <a:rPr dirty="0" err="1"/>
              <a:t>Metriche</a:t>
            </a:r>
            <a:r>
              <a:rPr dirty="0"/>
              <a:t> quantitative:</a:t>
            </a:r>
            <a:endParaRPr sz="1600" dirty="0">
              <a:solidFill>
                <a:schemeClr val="dk1"/>
              </a:solidFill>
              <a:latin typeface="Arial"/>
              <a:ea typeface="Arial"/>
              <a:cs typeface="Arial"/>
              <a:sym typeface="Arial"/>
            </a:endParaRPr>
          </a:p>
          <a:p>
            <a:pPr marL="0" marR="0" lvl="0" indent="0" algn="just" rtl="0">
              <a:spcBef>
                <a:spcPts val="0"/>
              </a:spcBef>
              <a:spcAft>
                <a:spcPts val="0"/>
              </a:spcAft>
              <a:buNone/>
            </a:pPr>
            <a:endParaRPr sz="1600" dirty="0">
              <a:solidFill>
                <a:schemeClr val="dk1"/>
              </a:solidFill>
              <a:latin typeface="Arial"/>
              <a:ea typeface="Arial"/>
              <a:cs typeface="Arial"/>
              <a:sym typeface="Arial"/>
            </a:endParaRPr>
          </a:p>
          <a:p>
            <a:pPr marL="0" marR="0" lvl="0" indent="-101600" algn="just" rtl="0">
              <a:spcBef>
                <a:spcPts val="0"/>
              </a:spcBef>
              <a:spcAft>
                <a:spcPts val="0"/>
              </a:spcAft>
              <a:buClr>
                <a:schemeClr val="dk1"/>
              </a:buClr>
              <a:buSzPts val="1600"/>
              <a:buFont typeface="Arial"/>
              <a:buChar char="•"/>
              <a:defRPr sz="1600">
                <a:solidFill>
                  <a:schemeClr val="dk1"/>
                </a:solidFill>
                <a:latin typeface="Arial"/>
                <a:ea typeface="Arial"/>
                <a:cs typeface="Arial"/>
                <a:sym typeface="Arial"/>
              </a:defRPr>
            </a:pPr>
            <a:r>
              <a:rPr dirty="0" err="1"/>
              <a:t>Introdurre</a:t>
            </a:r>
            <a:r>
              <a:rPr dirty="0"/>
              <a:t> </a:t>
            </a:r>
            <a:r>
              <a:rPr dirty="0" err="1"/>
              <a:t>varie</a:t>
            </a:r>
            <a:r>
              <a:rPr dirty="0"/>
              <a:t> </a:t>
            </a:r>
            <a:r>
              <a:rPr dirty="0" err="1"/>
              <a:t>metriche</a:t>
            </a:r>
            <a:r>
              <a:rPr dirty="0"/>
              <a:t> quantitative per </a:t>
            </a:r>
            <a:r>
              <a:rPr dirty="0" err="1"/>
              <a:t>misurare</a:t>
            </a:r>
            <a:r>
              <a:rPr dirty="0"/>
              <a:t> </a:t>
            </a:r>
            <a:r>
              <a:rPr dirty="0" err="1"/>
              <a:t>l'impatto</a:t>
            </a:r>
            <a:r>
              <a:rPr dirty="0"/>
              <a:t> del Design Thinking, </a:t>
            </a:r>
            <a:r>
              <a:rPr dirty="0" err="1"/>
              <a:t>tra</a:t>
            </a:r>
            <a:r>
              <a:rPr dirty="0"/>
              <a:t> cui </a:t>
            </a:r>
            <a:r>
              <a:rPr dirty="0" err="1"/>
              <a:t>misurazioni</a:t>
            </a:r>
            <a:r>
              <a:rPr dirty="0"/>
              <a:t> relative </a:t>
            </a:r>
            <a:r>
              <a:rPr dirty="0" err="1"/>
              <a:t>alla</a:t>
            </a:r>
            <a:r>
              <a:rPr dirty="0"/>
              <a:t> </a:t>
            </a:r>
            <a:r>
              <a:rPr dirty="0" err="1"/>
              <a:t>generazione</a:t>
            </a:r>
            <a:r>
              <a:rPr dirty="0"/>
              <a:t> di </a:t>
            </a:r>
            <a:r>
              <a:rPr dirty="0" err="1"/>
              <a:t>entrate</a:t>
            </a:r>
            <a:r>
              <a:rPr dirty="0"/>
              <a:t>, </a:t>
            </a:r>
            <a:r>
              <a:rPr dirty="0" err="1"/>
              <a:t>risparmi</a:t>
            </a:r>
            <a:r>
              <a:rPr dirty="0"/>
              <a:t> sui </a:t>
            </a:r>
            <a:r>
              <a:rPr dirty="0" err="1"/>
              <a:t>costi</a:t>
            </a:r>
            <a:r>
              <a:rPr dirty="0"/>
              <a:t>, </a:t>
            </a:r>
            <a:r>
              <a:rPr dirty="0" err="1"/>
              <a:t>miglioramenti</a:t>
            </a:r>
            <a:r>
              <a:rPr dirty="0"/>
              <a:t> </a:t>
            </a:r>
            <a:r>
              <a:rPr dirty="0" err="1"/>
              <a:t>dell'efficienza</a:t>
            </a:r>
            <a:r>
              <a:rPr dirty="0"/>
              <a:t> e </a:t>
            </a:r>
            <a:r>
              <a:rPr dirty="0" err="1"/>
              <a:t>maggiore</a:t>
            </a:r>
            <a:r>
              <a:rPr dirty="0"/>
              <a:t> </a:t>
            </a:r>
            <a:r>
              <a:rPr dirty="0" err="1"/>
              <a:t>coinvolgimento</a:t>
            </a:r>
            <a:r>
              <a:rPr dirty="0"/>
              <a:t> </a:t>
            </a:r>
            <a:r>
              <a:rPr dirty="0" err="1"/>
              <a:t>dei</a:t>
            </a:r>
            <a:r>
              <a:rPr dirty="0"/>
              <a:t> </a:t>
            </a:r>
            <a:r>
              <a:rPr dirty="0" err="1"/>
              <a:t>clienti</a:t>
            </a:r>
            <a:r>
              <a:rPr dirty="0"/>
              <a:t>.</a:t>
            </a:r>
          </a:p>
          <a:p>
            <a:pPr marL="0" marR="0" lvl="0" indent="0" algn="just" rtl="0">
              <a:spcBef>
                <a:spcPts val="0"/>
              </a:spcBef>
              <a:spcAft>
                <a:spcPts val="0"/>
              </a:spcAft>
              <a:buNone/>
              <a:defRPr sz="1600" b="1">
                <a:solidFill>
                  <a:schemeClr val="dk1"/>
                </a:solidFill>
                <a:latin typeface="Arial"/>
                <a:ea typeface="Arial"/>
                <a:cs typeface="Arial"/>
                <a:sym typeface="Arial"/>
              </a:defRPr>
            </a:pPr>
            <a:endParaRPr lang="it-IT" dirty="0"/>
          </a:p>
          <a:p>
            <a:pPr marL="0" marR="0" lvl="0" indent="0" algn="just" rtl="0">
              <a:spcBef>
                <a:spcPts val="0"/>
              </a:spcBef>
              <a:spcAft>
                <a:spcPts val="0"/>
              </a:spcAft>
              <a:buNone/>
              <a:defRPr sz="1600" b="1">
                <a:solidFill>
                  <a:schemeClr val="dk1"/>
                </a:solidFill>
                <a:latin typeface="Arial"/>
                <a:ea typeface="Arial"/>
                <a:cs typeface="Arial"/>
                <a:sym typeface="Arial"/>
              </a:defRPr>
            </a:pPr>
            <a:r>
              <a:rPr dirty="0"/>
              <a:t>6. </a:t>
            </a:r>
            <a:r>
              <a:rPr dirty="0" err="1"/>
              <a:t>Analisi</a:t>
            </a:r>
            <a:r>
              <a:rPr dirty="0"/>
              <a:t> </a:t>
            </a:r>
            <a:r>
              <a:rPr dirty="0" err="1"/>
              <a:t>comparativa</a:t>
            </a:r>
            <a:r>
              <a:rPr dirty="0"/>
              <a:t>:</a:t>
            </a:r>
          </a:p>
          <a:p>
            <a:pPr marL="0" marR="0" lvl="0" indent="0" algn="just" rtl="0">
              <a:spcBef>
                <a:spcPts val="0"/>
              </a:spcBef>
              <a:spcAft>
                <a:spcPts val="0"/>
              </a:spcAft>
              <a:buNone/>
            </a:pPr>
            <a:endParaRPr sz="1600" dirty="0">
              <a:solidFill>
                <a:schemeClr val="dk1"/>
              </a:solidFill>
              <a:latin typeface="Arial"/>
              <a:ea typeface="Arial"/>
              <a:cs typeface="Arial"/>
              <a:sym typeface="Arial"/>
            </a:endParaRPr>
          </a:p>
          <a:p>
            <a:pPr marL="0" marR="0" lvl="0" indent="-101600" algn="just" rtl="0">
              <a:spcBef>
                <a:spcPts val="0"/>
              </a:spcBef>
              <a:spcAft>
                <a:spcPts val="0"/>
              </a:spcAft>
              <a:buClr>
                <a:schemeClr val="dk1"/>
              </a:buClr>
              <a:buSzPts val="1600"/>
              <a:buFont typeface="Arial"/>
              <a:buChar char="•"/>
              <a:defRPr>
                <a:solidFill>
                  <a:schemeClr val="dk1"/>
                </a:solidFill>
                <a:latin typeface="Arial"/>
                <a:ea typeface="Arial"/>
                <a:cs typeface="Arial"/>
                <a:sym typeface="Arial"/>
              </a:defRPr>
            </a:pPr>
            <a:r>
              <a:rPr sz="1600" dirty="0" err="1"/>
              <a:t>Spiegare</a:t>
            </a:r>
            <a:r>
              <a:rPr sz="1600" dirty="0"/>
              <a:t> </a:t>
            </a:r>
            <a:r>
              <a:rPr sz="1600" dirty="0" err="1"/>
              <a:t>il</a:t>
            </a:r>
            <a:r>
              <a:rPr sz="1600" dirty="0"/>
              <a:t> </a:t>
            </a:r>
            <a:r>
              <a:rPr sz="1600" dirty="0" err="1"/>
              <a:t>concetto</a:t>
            </a:r>
            <a:r>
              <a:rPr sz="1600" dirty="0"/>
              <a:t> di </a:t>
            </a:r>
            <a:r>
              <a:rPr lang="it-IT" sz="1600" dirty="0"/>
              <a:t>analisi comparativa</a:t>
            </a:r>
            <a:r>
              <a:rPr sz="1600" dirty="0"/>
              <a:t> e </a:t>
            </a:r>
            <a:r>
              <a:rPr sz="1600" dirty="0" err="1"/>
              <a:t>il</a:t>
            </a:r>
            <a:r>
              <a:rPr sz="1600" dirty="0"/>
              <a:t> </a:t>
            </a:r>
            <a:r>
              <a:rPr sz="1600" dirty="0" err="1"/>
              <a:t>suo</a:t>
            </a:r>
            <a:r>
              <a:rPr sz="1600" dirty="0"/>
              <a:t> </a:t>
            </a:r>
            <a:r>
              <a:rPr sz="1600" dirty="0" err="1"/>
              <a:t>ruolo</a:t>
            </a:r>
            <a:r>
              <a:rPr sz="1600" dirty="0"/>
              <a:t> </a:t>
            </a:r>
            <a:r>
              <a:rPr sz="1600" dirty="0" err="1"/>
              <a:t>nella</a:t>
            </a:r>
            <a:r>
              <a:rPr sz="1600" dirty="0"/>
              <a:t> </a:t>
            </a:r>
            <a:r>
              <a:rPr sz="1600" dirty="0" err="1"/>
              <a:t>valutazione</a:t>
            </a:r>
            <a:r>
              <a:rPr sz="1600" dirty="0"/>
              <a:t> </a:t>
            </a:r>
            <a:r>
              <a:rPr sz="1600" dirty="0" err="1"/>
              <a:t>delle</a:t>
            </a:r>
            <a:r>
              <a:rPr sz="1600" dirty="0"/>
              <a:t> </a:t>
            </a:r>
            <a:r>
              <a:rPr sz="1600" dirty="0" err="1"/>
              <a:t>prestazioni</a:t>
            </a:r>
            <a:r>
              <a:rPr sz="1600" dirty="0"/>
              <a:t> </a:t>
            </a:r>
            <a:r>
              <a:rPr sz="1600" dirty="0" err="1"/>
              <a:t>delle</a:t>
            </a:r>
            <a:r>
              <a:rPr sz="1600" dirty="0"/>
              <a:t> </a:t>
            </a:r>
            <a:r>
              <a:rPr sz="1600" dirty="0" err="1"/>
              <a:t>iniziative</a:t>
            </a:r>
            <a:r>
              <a:rPr sz="1600" dirty="0"/>
              <a:t> di Design Thinking. </a:t>
            </a:r>
            <a:r>
              <a:rPr sz="1600" dirty="0" err="1"/>
              <a:t>Ciò</a:t>
            </a:r>
            <a:r>
              <a:rPr sz="1600" dirty="0"/>
              <a:t> </a:t>
            </a:r>
            <a:r>
              <a:rPr sz="1600" dirty="0" err="1"/>
              <a:t>comporta</a:t>
            </a:r>
            <a:r>
              <a:rPr sz="1600" dirty="0"/>
              <a:t> </a:t>
            </a:r>
            <a:r>
              <a:rPr sz="1600" dirty="0" err="1"/>
              <a:t>il</a:t>
            </a:r>
            <a:r>
              <a:rPr sz="1600" dirty="0"/>
              <a:t> </a:t>
            </a:r>
            <a:r>
              <a:rPr sz="1600" dirty="0" err="1"/>
              <a:t>confronto</a:t>
            </a:r>
            <a:r>
              <a:rPr sz="1600" dirty="0"/>
              <a:t> </a:t>
            </a:r>
            <a:r>
              <a:rPr sz="1600" dirty="0" err="1"/>
              <a:t>dei</a:t>
            </a:r>
            <a:r>
              <a:rPr sz="1600" dirty="0"/>
              <a:t> </a:t>
            </a:r>
            <a:r>
              <a:rPr sz="1600" dirty="0" err="1"/>
              <a:t>progetti</a:t>
            </a:r>
            <a:r>
              <a:rPr sz="1600" dirty="0"/>
              <a:t> con </a:t>
            </a:r>
            <a:r>
              <a:rPr sz="1600" dirty="0" err="1"/>
              <a:t>gli</a:t>
            </a:r>
            <a:r>
              <a:rPr sz="1600" dirty="0"/>
              <a:t> standard </a:t>
            </a:r>
            <a:r>
              <a:rPr sz="1600" dirty="0" err="1"/>
              <a:t>industriali</a:t>
            </a:r>
            <a:r>
              <a:rPr sz="1600" dirty="0"/>
              <a:t> o</a:t>
            </a:r>
            <a:r>
              <a:rPr lang="it-IT" sz="1600" dirty="0"/>
              <a:t> con i</a:t>
            </a:r>
            <a:r>
              <a:rPr sz="1600" dirty="0"/>
              <a:t> </a:t>
            </a:r>
            <a:r>
              <a:rPr sz="1600" dirty="0" err="1"/>
              <a:t>concorrenti</a:t>
            </a:r>
            <a:r>
              <a:rPr sz="1600" dirty="0"/>
              <a:t> per </a:t>
            </a:r>
            <a:r>
              <a:rPr sz="1600" dirty="0" err="1"/>
              <a:t>valutare</a:t>
            </a:r>
            <a:r>
              <a:rPr sz="1600" dirty="0"/>
              <a:t> le </a:t>
            </a:r>
            <a:r>
              <a:rPr sz="1600" dirty="0" err="1"/>
              <a:t>prestazioni</a:t>
            </a:r>
            <a:r>
              <a:rPr sz="1600" dirty="0"/>
              <a:t> relative</a:t>
            </a:r>
            <a:r>
              <a:rPr sz="1800" dirty="0"/>
              <a:t>.</a:t>
            </a:r>
            <a:endParaRPr sz="1800" b="0" i="0" dirty="0">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2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t>Riassumendo</a:t>
            </a:r>
          </a:p>
        </p:txBody>
      </p:sp>
      <p:sp>
        <p:nvSpPr>
          <p:cNvPr id="322" name="Google Shape;322;p29"/>
          <p:cNvSpPr txBox="1">
            <a:spLocks noGrp="1"/>
          </p:cNvSpPr>
          <p:nvPr>
            <p:ph type="body" idx="2"/>
          </p:nvPr>
        </p:nvSpPr>
        <p:spPr>
          <a:xfrm>
            <a:off x="615472" y="1586406"/>
            <a:ext cx="4211594" cy="1079732"/>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200"/>
              <a:buNone/>
              <a:defRPr sz="1200"/>
            </a:pPr>
            <a:r>
              <a:rPr dirty="0"/>
              <a:t>Il Design Thinking è un </a:t>
            </a:r>
            <a:r>
              <a:rPr dirty="0" err="1"/>
              <a:t>approccio</a:t>
            </a:r>
            <a:r>
              <a:rPr dirty="0"/>
              <a:t> di </a:t>
            </a:r>
            <a:r>
              <a:rPr lang="it-IT" dirty="0"/>
              <a:t>risoluzione di problemi</a:t>
            </a:r>
            <a:r>
              <a:rPr dirty="0"/>
              <a:t> </a:t>
            </a:r>
            <a:r>
              <a:rPr dirty="0" err="1"/>
              <a:t>creativo</a:t>
            </a:r>
            <a:r>
              <a:rPr dirty="0"/>
              <a:t> </a:t>
            </a:r>
            <a:r>
              <a:rPr dirty="0" err="1"/>
              <a:t>incentrato</a:t>
            </a:r>
            <a:r>
              <a:rPr dirty="0"/>
              <a:t> </a:t>
            </a:r>
            <a:r>
              <a:rPr dirty="0" err="1"/>
              <a:t>sull'uomo</a:t>
            </a:r>
            <a:r>
              <a:rPr dirty="0"/>
              <a:t> </a:t>
            </a:r>
            <a:r>
              <a:rPr dirty="0" err="1"/>
              <a:t>che</a:t>
            </a:r>
            <a:r>
              <a:rPr dirty="0"/>
              <a:t> </a:t>
            </a:r>
            <a:r>
              <a:rPr dirty="0" err="1"/>
              <a:t>enfatizza</a:t>
            </a:r>
            <a:r>
              <a:rPr dirty="0"/>
              <a:t> </a:t>
            </a:r>
            <a:r>
              <a:rPr dirty="0" err="1"/>
              <a:t>l'empatia</a:t>
            </a:r>
            <a:r>
              <a:rPr dirty="0"/>
              <a:t>, </a:t>
            </a:r>
            <a:r>
              <a:rPr dirty="0" err="1"/>
              <a:t>l'iterazione</a:t>
            </a:r>
            <a:r>
              <a:rPr dirty="0"/>
              <a:t> e </a:t>
            </a:r>
            <a:r>
              <a:rPr dirty="0" err="1"/>
              <a:t>l'inquadra</a:t>
            </a:r>
            <a:r>
              <a:rPr lang="it-IT" dirty="0"/>
              <a:t>mento</a:t>
            </a:r>
            <a:r>
              <a:rPr dirty="0"/>
              <a:t> </a:t>
            </a:r>
            <a:r>
              <a:rPr dirty="0" err="1"/>
              <a:t>dei</a:t>
            </a:r>
            <a:r>
              <a:rPr dirty="0"/>
              <a:t> </a:t>
            </a:r>
            <a:r>
              <a:rPr dirty="0" err="1"/>
              <a:t>problemi</a:t>
            </a:r>
            <a:r>
              <a:rPr dirty="0"/>
              <a:t> </a:t>
            </a:r>
            <a:r>
              <a:rPr dirty="0" err="1"/>
              <a:t>olistici</a:t>
            </a:r>
            <a:r>
              <a:rPr dirty="0"/>
              <a:t>. Si è </a:t>
            </a:r>
            <a:r>
              <a:rPr dirty="0" err="1"/>
              <a:t>evoluto</a:t>
            </a:r>
            <a:r>
              <a:rPr dirty="0"/>
              <a:t> </a:t>
            </a:r>
            <a:r>
              <a:rPr dirty="0" err="1"/>
              <a:t>oltre</a:t>
            </a:r>
            <a:r>
              <a:rPr dirty="0"/>
              <a:t> le sue </a:t>
            </a:r>
            <a:r>
              <a:rPr dirty="0" err="1"/>
              <a:t>origini</a:t>
            </a:r>
            <a:r>
              <a:rPr dirty="0"/>
              <a:t> di </a:t>
            </a:r>
            <a:r>
              <a:rPr dirty="0" err="1"/>
              <a:t>progettazione</a:t>
            </a:r>
            <a:r>
              <a:rPr dirty="0"/>
              <a:t>, </a:t>
            </a:r>
            <a:r>
              <a:rPr dirty="0" err="1"/>
              <a:t>trovando</a:t>
            </a:r>
            <a:r>
              <a:rPr dirty="0"/>
              <a:t> </a:t>
            </a:r>
            <a:r>
              <a:rPr dirty="0" err="1"/>
              <a:t>applicazioni</a:t>
            </a:r>
            <a:r>
              <a:rPr dirty="0"/>
              <a:t> in </a:t>
            </a:r>
            <a:r>
              <a:rPr dirty="0" err="1"/>
              <a:t>diversi</a:t>
            </a:r>
            <a:r>
              <a:rPr dirty="0"/>
              <a:t> </a:t>
            </a:r>
            <a:r>
              <a:rPr dirty="0" err="1"/>
              <a:t>settori</a:t>
            </a:r>
            <a:r>
              <a:rPr dirty="0"/>
              <a:t> come </a:t>
            </a:r>
            <a:r>
              <a:rPr dirty="0" err="1"/>
              <a:t>il</a:t>
            </a:r>
            <a:r>
              <a:rPr dirty="0"/>
              <a:t> business, </a:t>
            </a:r>
            <a:r>
              <a:rPr dirty="0" err="1"/>
              <a:t>l'istruzione</a:t>
            </a:r>
            <a:r>
              <a:rPr dirty="0"/>
              <a:t> e </a:t>
            </a:r>
            <a:r>
              <a:rPr dirty="0" err="1"/>
              <a:t>l'assistenza</a:t>
            </a:r>
            <a:r>
              <a:rPr dirty="0"/>
              <a:t> sanitaria. I </a:t>
            </a:r>
            <a:r>
              <a:rPr dirty="0" err="1"/>
              <a:t>principi</a:t>
            </a:r>
            <a:r>
              <a:rPr dirty="0"/>
              <a:t> </a:t>
            </a:r>
            <a:r>
              <a:rPr dirty="0" err="1"/>
              <a:t>fondamentali</a:t>
            </a:r>
            <a:r>
              <a:rPr dirty="0"/>
              <a:t> </a:t>
            </a:r>
            <a:r>
              <a:rPr dirty="0" err="1"/>
              <a:t>includono</a:t>
            </a:r>
            <a:r>
              <a:rPr dirty="0"/>
              <a:t> </a:t>
            </a:r>
            <a:r>
              <a:rPr dirty="0" err="1"/>
              <a:t>una</a:t>
            </a:r>
            <a:r>
              <a:rPr dirty="0"/>
              <a:t> </a:t>
            </a:r>
            <a:r>
              <a:rPr dirty="0" err="1"/>
              <a:t>profonda</a:t>
            </a:r>
            <a:r>
              <a:rPr dirty="0"/>
              <a:t> </a:t>
            </a:r>
            <a:r>
              <a:rPr dirty="0" err="1"/>
              <a:t>attenzione</a:t>
            </a:r>
            <a:r>
              <a:rPr dirty="0"/>
              <a:t> </a:t>
            </a:r>
            <a:r>
              <a:rPr dirty="0" err="1"/>
              <a:t>alla</a:t>
            </a:r>
            <a:r>
              <a:rPr dirty="0"/>
              <a:t> </a:t>
            </a:r>
            <a:r>
              <a:rPr dirty="0" err="1"/>
              <a:t>comprensione</a:t>
            </a:r>
            <a:r>
              <a:rPr dirty="0"/>
              <a:t> e </a:t>
            </a:r>
            <a:r>
              <a:rPr dirty="0" err="1"/>
              <a:t>all'empatia</a:t>
            </a:r>
            <a:r>
              <a:rPr dirty="0"/>
              <a:t> con </a:t>
            </a:r>
            <a:r>
              <a:rPr dirty="0" err="1"/>
              <a:t>gli</a:t>
            </a:r>
            <a:r>
              <a:rPr dirty="0"/>
              <a:t> </a:t>
            </a:r>
            <a:r>
              <a:rPr dirty="0" err="1"/>
              <a:t>utenti</a:t>
            </a:r>
            <a:r>
              <a:rPr dirty="0"/>
              <a:t>, un </a:t>
            </a:r>
            <a:r>
              <a:rPr dirty="0" err="1"/>
              <a:t>processo</a:t>
            </a:r>
            <a:r>
              <a:rPr dirty="0"/>
              <a:t> </a:t>
            </a:r>
            <a:r>
              <a:rPr dirty="0" err="1"/>
              <a:t>iterativo</a:t>
            </a:r>
            <a:r>
              <a:rPr dirty="0"/>
              <a:t> e un </a:t>
            </a:r>
            <a:r>
              <a:rPr dirty="0" err="1"/>
              <a:t>approccio</a:t>
            </a:r>
            <a:r>
              <a:rPr dirty="0"/>
              <a:t> </a:t>
            </a:r>
            <a:r>
              <a:rPr dirty="0" err="1"/>
              <a:t>olistico</a:t>
            </a:r>
            <a:r>
              <a:rPr dirty="0"/>
              <a:t> </a:t>
            </a:r>
            <a:r>
              <a:rPr dirty="0" err="1"/>
              <a:t>ai</a:t>
            </a:r>
            <a:r>
              <a:rPr dirty="0"/>
              <a:t> </a:t>
            </a:r>
            <a:r>
              <a:rPr dirty="0" err="1"/>
              <a:t>problemi</a:t>
            </a:r>
            <a:r>
              <a:rPr dirty="0"/>
              <a:t> di </a:t>
            </a:r>
            <a:r>
              <a:rPr dirty="0" err="1"/>
              <a:t>inquadra</a:t>
            </a:r>
            <a:r>
              <a:rPr lang="it-IT" dirty="0"/>
              <a:t>mento</a:t>
            </a:r>
            <a:r>
              <a:rPr dirty="0"/>
              <a:t>. La </a:t>
            </a:r>
            <a:r>
              <a:rPr dirty="0" err="1"/>
              <a:t>sua</a:t>
            </a:r>
            <a:r>
              <a:rPr dirty="0"/>
              <a:t> </a:t>
            </a:r>
            <a:r>
              <a:rPr dirty="0" err="1"/>
              <a:t>versatilità</a:t>
            </a:r>
            <a:r>
              <a:rPr dirty="0"/>
              <a:t> </a:t>
            </a:r>
            <a:r>
              <a:rPr dirty="0" err="1"/>
              <a:t>ed</a:t>
            </a:r>
            <a:r>
              <a:rPr dirty="0"/>
              <a:t> </a:t>
            </a:r>
            <a:r>
              <a:rPr dirty="0" err="1"/>
              <a:t>efficacia</a:t>
            </a:r>
            <a:r>
              <a:rPr dirty="0"/>
              <a:t> </a:t>
            </a:r>
            <a:r>
              <a:rPr dirty="0" err="1"/>
              <a:t>sono</a:t>
            </a:r>
            <a:r>
              <a:rPr dirty="0"/>
              <a:t> </a:t>
            </a:r>
            <a:r>
              <a:rPr dirty="0" err="1"/>
              <a:t>evidenti</a:t>
            </a:r>
            <a:r>
              <a:rPr dirty="0"/>
              <a:t> </a:t>
            </a:r>
            <a:r>
              <a:rPr dirty="0" err="1"/>
              <a:t>attraverso</a:t>
            </a:r>
            <a:r>
              <a:rPr dirty="0"/>
              <a:t> </a:t>
            </a:r>
            <a:r>
              <a:rPr dirty="0" err="1"/>
              <a:t>applicazioni</a:t>
            </a:r>
            <a:r>
              <a:rPr dirty="0"/>
              <a:t> di </a:t>
            </a:r>
            <a:r>
              <a:rPr dirty="0" err="1"/>
              <a:t>successo</a:t>
            </a:r>
            <a:r>
              <a:rPr dirty="0"/>
              <a:t> in </a:t>
            </a:r>
            <a:r>
              <a:rPr dirty="0" err="1"/>
              <a:t>vari</a:t>
            </a:r>
            <a:r>
              <a:rPr dirty="0"/>
              <a:t> </a:t>
            </a:r>
            <a:r>
              <a:rPr dirty="0" err="1"/>
              <a:t>settori</a:t>
            </a:r>
            <a:r>
              <a:rPr dirty="0"/>
              <a:t>.</a:t>
            </a:r>
            <a:endParaRPr sz="1200" dirty="0"/>
          </a:p>
        </p:txBody>
      </p:sp>
      <p:pic>
        <p:nvPicPr>
          <p:cNvPr id="323" name="Google Shape;323;p29" descr="Una caricatura de una persona  Descripción generada automáticamente con confianza baja"/>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4836948" y="2434466"/>
            <a:ext cx="2815985" cy="2529475"/>
          </a:xfrm>
          <a:prstGeom prst="rect">
            <a:avLst/>
          </a:prstGeom>
          <a:noFill/>
          <a:ln>
            <a:noFill/>
          </a:ln>
        </p:spPr>
      </p:pic>
      <p:sp>
        <p:nvSpPr>
          <p:cNvPr id="324" name="Google Shape;324;p29"/>
          <p:cNvSpPr txBox="1"/>
          <p:nvPr/>
        </p:nvSpPr>
        <p:spPr>
          <a:xfrm>
            <a:off x="615472" y="3485618"/>
            <a:ext cx="4211594" cy="1079732"/>
          </a:xfrm>
          <a:prstGeom prst="rect">
            <a:avLst/>
          </a:prstGeom>
          <a:noFill/>
          <a:ln>
            <a:noFill/>
          </a:ln>
        </p:spPr>
        <p:txBody>
          <a:bodyPr spcFirstLastPara="1" wrap="square" lIns="91425" tIns="45700" rIns="91425" bIns="45700" anchor="t" anchorCtr="0">
            <a:noAutofit/>
          </a:bodyPr>
          <a:lstStyle/>
          <a:p>
            <a:pPr marL="0" marR="0" lvl="0" indent="0" algn="just" rtl="0">
              <a:lnSpc>
                <a:spcPct val="90000"/>
              </a:lnSpc>
              <a:spcBef>
                <a:spcPts val="0"/>
              </a:spcBef>
              <a:spcAft>
                <a:spcPts val="0"/>
              </a:spcAft>
              <a:buClr>
                <a:srgbClr val="1B193E"/>
              </a:buClr>
              <a:buSzPts val="1200"/>
              <a:buFont typeface="Arial"/>
              <a:buNone/>
              <a:defRPr sz="1200">
                <a:solidFill>
                  <a:srgbClr val="1B193E"/>
                </a:solidFill>
                <a:latin typeface="Calibri"/>
                <a:ea typeface="Calibri"/>
                <a:cs typeface="Calibri"/>
                <a:sym typeface="Calibri"/>
              </a:defRPr>
            </a:pPr>
            <a:r>
              <a:t>La fase di ideazione è evidenziata per il suo significato come processo creativo nel generare una vasta gamma di idee. Tecniche come brainstorming, SCAMPER e storyboarding sono introdotte per incoraggiare il pensiero creativo. Il corso sottolinea lo sviluppo di concetti strutturati e la prototipazione iterativa, illustrando l'importanza di trasformare le idee in soluzioni tangibili. Inoltre, l'attenzione ai principi di usabilità e ai test pratici garantisce lo sviluppo di soluzioni di facile utilizzo ed efficaci.</a:t>
            </a:r>
            <a:endParaRPr sz="1200">
              <a:solidFill>
                <a:srgbClr val="1B193E"/>
              </a:solidFill>
              <a:latin typeface="Calibri"/>
              <a:ea typeface="Calibri"/>
              <a:cs typeface="Calibri"/>
              <a:sym typeface="Calibri"/>
            </a:endParaRPr>
          </a:p>
        </p:txBody>
      </p:sp>
      <p:sp>
        <p:nvSpPr>
          <p:cNvPr id="325" name="Google Shape;325;p29"/>
          <p:cNvSpPr txBox="1"/>
          <p:nvPr/>
        </p:nvSpPr>
        <p:spPr>
          <a:xfrm>
            <a:off x="7794305" y="1586406"/>
            <a:ext cx="3434702" cy="1079732"/>
          </a:xfrm>
          <a:prstGeom prst="rect">
            <a:avLst/>
          </a:prstGeom>
          <a:noFill/>
          <a:ln>
            <a:noFill/>
          </a:ln>
        </p:spPr>
        <p:txBody>
          <a:bodyPr spcFirstLastPara="1" wrap="square" lIns="91425" tIns="45700" rIns="91425" bIns="45700" anchor="t" anchorCtr="0">
            <a:noAutofit/>
          </a:bodyPr>
          <a:lstStyle/>
          <a:p>
            <a:pPr marL="0" marR="0" lvl="0" indent="0" algn="just" rtl="0">
              <a:lnSpc>
                <a:spcPct val="90000"/>
              </a:lnSpc>
              <a:spcBef>
                <a:spcPts val="0"/>
              </a:spcBef>
              <a:spcAft>
                <a:spcPts val="0"/>
              </a:spcAft>
              <a:buClr>
                <a:srgbClr val="1B193E"/>
              </a:buClr>
              <a:buSzPts val="1200"/>
              <a:buFont typeface="Arial"/>
              <a:buNone/>
              <a:defRPr sz="1200">
                <a:solidFill>
                  <a:srgbClr val="1B193E"/>
                </a:solidFill>
                <a:latin typeface="Calibri"/>
                <a:ea typeface="Calibri"/>
                <a:cs typeface="Calibri"/>
                <a:sym typeface="Calibri"/>
              </a:defRPr>
            </a:pPr>
            <a:r>
              <a:rPr dirty="0"/>
              <a:t>Il </a:t>
            </a:r>
            <a:r>
              <a:rPr dirty="0" err="1"/>
              <a:t>corso</a:t>
            </a:r>
            <a:r>
              <a:rPr dirty="0"/>
              <a:t> introduce la </a:t>
            </a:r>
            <a:r>
              <a:rPr dirty="0" err="1"/>
              <a:t>fase</a:t>
            </a:r>
            <a:r>
              <a:rPr dirty="0"/>
              <a:t> "</a:t>
            </a:r>
            <a:r>
              <a:rPr dirty="0" err="1"/>
              <a:t>Progettazione</a:t>
            </a:r>
            <a:r>
              <a:rPr dirty="0"/>
              <a:t> per </a:t>
            </a:r>
            <a:r>
              <a:rPr dirty="0" err="1"/>
              <a:t>l'implementazione</a:t>
            </a:r>
            <a:r>
              <a:rPr dirty="0"/>
              <a:t>", </a:t>
            </a:r>
            <a:r>
              <a:rPr dirty="0" err="1"/>
              <a:t>sottolineando</a:t>
            </a:r>
            <a:r>
              <a:rPr dirty="0"/>
              <a:t> la </a:t>
            </a:r>
            <a:r>
              <a:rPr dirty="0" err="1"/>
              <a:t>transizione</a:t>
            </a:r>
            <a:r>
              <a:rPr dirty="0"/>
              <a:t> </a:t>
            </a:r>
            <a:r>
              <a:rPr dirty="0" err="1"/>
              <a:t>dall'ideazione</a:t>
            </a:r>
            <a:r>
              <a:rPr dirty="0"/>
              <a:t> </a:t>
            </a:r>
            <a:r>
              <a:rPr dirty="0" err="1"/>
              <a:t>ai</a:t>
            </a:r>
            <a:r>
              <a:rPr dirty="0"/>
              <a:t> </a:t>
            </a:r>
            <a:r>
              <a:rPr dirty="0" err="1"/>
              <a:t>piani</a:t>
            </a:r>
            <a:r>
              <a:rPr dirty="0"/>
              <a:t> </a:t>
            </a:r>
            <a:r>
              <a:rPr dirty="0" err="1"/>
              <a:t>attuabili</a:t>
            </a:r>
            <a:r>
              <a:rPr dirty="0"/>
              <a:t>. La </a:t>
            </a:r>
            <a:r>
              <a:rPr dirty="0" err="1"/>
              <a:t>collaborazione</a:t>
            </a:r>
            <a:r>
              <a:rPr dirty="0"/>
              <a:t> </a:t>
            </a:r>
            <a:r>
              <a:rPr dirty="0" err="1"/>
              <a:t>interfunzionale</a:t>
            </a:r>
            <a:r>
              <a:rPr dirty="0"/>
              <a:t> e </a:t>
            </a:r>
            <a:r>
              <a:rPr dirty="0" err="1"/>
              <a:t>il</a:t>
            </a:r>
            <a:r>
              <a:rPr dirty="0"/>
              <a:t> </a:t>
            </a:r>
            <a:r>
              <a:rPr dirty="0" err="1"/>
              <a:t>lavoro</a:t>
            </a:r>
            <a:r>
              <a:rPr dirty="0"/>
              <a:t> di </a:t>
            </a:r>
            <a:r>
              <a:rPr dirty="0" err="1"/>
              <a:t>squadra</a:t>
            </a:r>
            <a:r>
              <a:rPr dirty="0"/>
              <a:t> </a:t>
            </a:r>
            <a:r>
              <a:rPr dirty="0" err="1"/>
              <a:t>sono</a:t>
            </a:r>
            <a:r>
              <a:rPr dirty="0"/>
              <a:t> </a:t>
            </a:r>
            <a:r>
              <a:rPr dirty="0" err="1"/>
              <a:t>sottolineati</a:t>
            </a:r>
            <a:r>
              <a:rPr dirty="0"/>
              <a:t> come </a:t>
            </a:r>
            <a:r>
              <a:rPr dirty="0" err="1"/>
              <a:t>elementi</a:t>
            </a:r>
            <a:r>
              <a:rPr dirty="0"/>
              <a:t> </a:t>
            </a:r>
            <a:r>
              <a:rPr dirty="0" err="1"/>
              <a:t>cruciali</a:t>
            </a:r>
            <a:r>
              <a:rPr dirty="0"/>
              <a:t> in </a:t>
            </a:r>
            <a:r>
              <a:rPr dirty="0" err="1"/>
              <a:t>questa</a:t>
            </a:r>
            <a:r>
              <a:rPr dirty="0"/>
              <a:t> </a:t>
            </a:r>
            <a:r>
              <a:rPr dirty="0" err="1"/>
              <a:t>fase</a:t>
            </a:r>
            <a:r>
              <a:rPr dirty="0"/>
              <a:t>. Il </a:t>
            </a:r>
            <a:r>
              <a:rPr dirty="0" err="1"/>
              <a:t>monitoraggio</a:t>
            </a:r>
            <a:r>
              <a:rPr dirty="0"/>
              <a:t> continuo, la </a:t>
            </a:r>
            <a:r>
              <a:rPr dirty="0" err="1"/>
              <a:t>valutazione</a:t>
            </a:r>
            <a:r>
              <a:rPr dirty="0"/>
              <a:t> </a:t>
            </a:r>
            <a:r>
              <a:rPr dirty="0" err="1"/>
              <a:t>dei</a:t>
            </a:r>
            <a:r>
              <a:rPr dirty="0"/>
              <a:t> </a:t>
            </a:r>
            <a:r>
              <a:rPr dirty="0" err="1"/>
              <a:t>rischi</a:t>
            </a:r>
            <a:r>
              <a:rPr dirty="0"/>
              <a:t> e la </a:t>
            </a:r>
            <a:r>
              <a:rPr dirty="0" err="1"/>
              <a:t>valutazione</a:t>
            </a:r>
            <a:r>
              <a:rPr dirty="0"/>
              <a:t> </a:t>
            </a:r>
            <a:r>
              <a:rPr dirty="0" err="1"/>
              <a:t>sono</a:t>
            </a:r>
            <a:r>
              <a:rPr dirty="0"/>
              <a:t> </a:t>
            </a:r>
            <a:r>
              <a:rPr dirty="0" err="1"/>
              <a:t>evidenziati</a:t>
            </a:r>
            <a:r>
              <a:rPr dirty="0"/>
              <a:t> per </a:t>
            </a:r>
            <a:r>
              <a:rPr dirty="0" err="1"/>
              <a:t>garantire</a:t>
            </a:r>
            <a:r>
              <a:rPr dirty="0"/>
              <a:t> </a:t>
            </a:r>
            <a:r>
              <a:rPr dirty="0" err="1"/>
              <a:t>il</a:t>
            </a:r>
            <a:r>
              <a:rPr dirty="0"/>
              <a:t> </a:t>
            </a:r>
            <a:r>
              <a:rPr dirty="0" err="1"/>
              <a:t>successo</a:t>
            </a:r>
            <a:r>
              <a:rPr dirty="0"/>
              <a:t> </a:t>
            </a:r>
            <a:r>
              <a:rPr dirty="0" err="1"/>
              <a:t>dell'esecuzione</a:t>
            </a:r>
            <a:r>
              <a:rPr dirty="0"/>
              <a:t> </a:t>
            </a:r>
            <a:r>
              <a:rPr dirty="0" err="1"/>
              <a:t>delle</a:t>
            </a:r>
            <a:r>
              <a:rPr dirty="0"/>
              <a:t> </a:t>
            </a:r>
            <a:r>
              <a:rPr dirty="0" err="1"/>
              <a:t>soluzioni</a:t>
            </a:r>
            <a:r>
              <a:rPr dirty="0"/>
              <a:t> di Design Thinking. </a:t>
            </a:r>
            <a:r>
              <a:rPr dirty="0" err="1"/>
              <a:t>Viene</a:t>
            </a:r>
            <a:r>
              <a:rPr dirty="0"/>
              <a:t> </a:t>
            </a:r>
            <a:r>
              <a:rPr dirty="0" err="1"/>
              <a:t>sottolineata</a:t>
            </a:r>
            <a:r>
              <a:rPr dirty="0"/>
              <a:t> </a:t>
            </a:r>
            <a:r>
              <a:rPr dirty="0" err="1"/>
              <a:t>l'importanza</a:t>
            </a:r>
            <a:r>
              <a:rPr dirty="0"/>
              <a:t> </a:t>
            </a:r>
            <a:r>
              <a:rPr dirty="0" err="1"/>
              <a:t>della</a:t>
            </a:r>
            <a:r>
              <a:rPr dirty="0"/>
              <a:t> </a:t>
            </a:r>
            <a:r>
              <a:rPr dirty="0" err="1"/>
              <a:t>misurazione</a:t>
            </a:r>
            <a:r>
              <a:rPr dirty="0"/>
              <a:t>, </a:t>
            </a:r>
            <a:r>
              <a:rPr dirty="0" err="1"/>
              <a:t>che</a:t>
            </a:r>
            <a:r>
              <a:rPr dirty="0"/>
              <a:t> </a:t>
            </a:r>
            <a:r>
              <a:rPr dirty="0" err="1"/>
              <a:t>comprende</a:t>
            </a:r>
            <a:r>
              <a:rPr dirty="0"/>
              <a:t> la </a:t>
            </a:r>
            <a:r>
              <a:rPr dirty="0" err="1"/>
              <a:t>definizione</a:t>
            </a:r>
            <a:r>
              <a:rPr dirty="0"/>
              <a:t> di KPI, </a:t>
            </a:r>
            <a:r>
              <a:rPr dirty="0" err="1"/>
              <a:t>i</a:t>
            </a:r>
            <a:r>
              <a:rPr dirty="0"/>
              <a:t> </a:t>
            </a:r>
            <a:r>
              <a:rPr dirty="0" err="1"/>
              <a:t>metodi</a:t>
            </a:r>
            <a:r>
              <a:rPr dirty="0"/>
              <a:t> di </a:t>
            </a:r>
            <a:r>
              <a:rPr dirty="0" err="1"/>
              <a:t>valutazione</a:t>
            </a:r>
            <a:r>
              <a:rPr dirty="0"/>
              <a:t> </a:t>
            </a:r>
            <a:r>
              <a:rPr dirty="0" err="1"/>
              <a:t>qualitativa</a:t>
            </a:r>
            <a:r>
              <a:rPr dirty="0"/>
              <a:t>/</a:t>
            </a:r>
            <a:r>
              <a:rPr dirty="0" err="1"/>
              <a:t>quantitativa</a:t>
            </a:r>
            <a:r>
              <a:rPr dirty="0"/>
              <a:t> e </a:t>
            </a:r>
            <a:r>
              <a:rPr dirty="0" err="1"/>
              <a:t>l'applicazione</a:t>
            </a:r>
            <a:r>
              <a:rPr dirty="0"/>
              <a:t> </a:t>
            </a:r>
            <a:r>
              <a:rPr dirty="0" err="1"/>
              <a:t>pratica</a:t>
            </a:r>
            <a:r>
              <a:rPr dirty="0"/>
              <a:t> per </a:t>
            </a:r>
            <a:r>
              <a:rPr dirty="0" err="1"/>
              <a:t>valutare</a:t>
            </a:r>
            <a:r>
              <a:rPr dirty="0"/>
              <a:t> </a:t>
            </a:r>
            <a:r>
              <a:rPr dirty="0" err="1"/>
              <a:t>l'impatto</a:t>
            </a:r>
            <a:r>
              <a:rPr dirty="0"/>
              <a:t> e </a:t>
            </a:r>
            <a:r>
              <a:rPr dirty="0" err="1"/>
              <a:t>il</a:t>
            </a:r>
            <a:r>
              <a:rPr dirty="0"/>
              <a:t> </a:t>
            </a:r>
            <a:r>
              <a:rPr dirty="0" err="1"/>
              <a:t>successo</a:t>
            </a:r>
            <a:r>
              <a:rPr dirty="0"/>
              <a:t> </a:t>
            </a:r>
            <a:r>
              <a:rPr dirty="0" err="1"/>
              <a:t>delle</a:t>
            </a:r>
            <a:r>
              <a:rPr dirty="0"/>
              <a:t> </a:t>
            </a:r>
            <a:r>
              <a:rPr dirty="0" err="1"/>
              <a:t>iniziative</a:t>
            </a:r>
            <a:r>
              <a:rPr dirty="0"/>
              <a:t>.</a:t>
            </a:r>
            <a:endParaRPr sz="1200" dirty="0">
              <a:solidFill>
                <a:srgbClr val="1B193E"/>
              </a:solidFill>
              <a:latin typeface="Calibri"/>
              <a:ea typeface="Calibri"/>
              <a:cs typeface="Calibri"/>
              <a:sym typeface="Calibri"/>
            </a:endParaRPr>
          </a:p>
        </p:txBody>
      </p:sp>
      <p:sp>
        <p:nvSpPr>
          <p:cNvPr id="326" name="Google Shape;326;p29"/>
          <p:cNvSpPr txBox="1"/>
          <p:nvPr/>
        </p:nvSpPr>
        <p:spPr>
          <a:xfrm>
            <a:off x="8434766" y="4223935"/>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000"/>
              <a:buFont typeface="Arial"/>
              <a:buNone/>
            </a:pPr>
            <a:endParaRPr sz="2000">
              <a:solidFill>
                <a:srgbClr val="1B193E"/>
              </a:solidFill>
              <a:latin typeface="Calibri"/>
              <a:ea typeface="Calibri"/>
              <a:cs typeface="Calibri"/>
              <a:sym typeface="Calibri"/>
            </a:endParaRPr>
          </a:p>
        </p:txBody>
      </p:sp>
      <p:sp>
        <p:nvSpPr>
          <p:cNvPr id="327" name="Google Shape;327;p29"/>
          <p:cNvSpPr/>
          <p:nvPr/>
        </p:nvSpPr>
        <p:spPr>
          <a:xfrm>
            <a:off x="7508933" y="1679374"/>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8" name="Google Shape;328;p29"/>
          <p:cNvSpPr/>
          <p:nvPr/>
        </p:nvSpPr>
        <p:spPr>
          <a:xfrm>
            <a:off x="7650305" y="3821143"/>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9" name="Google Shape;329;p29"/>
          <p:cNvSpPr/>
          <p:nvPr/>
        </p:nvSpPr>
        <p:spPr>
          <a:xfrm>
            <a:off x="471472" y="1660870"/>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0" name="Google Shape;330;p29"/>
          <p:cNvSpPr/>
          <p:nvPr/>
        </p:nvSpPr>
        <p:spPr>
          <a:xfrm>
            <a:off x="471472" y="3527405"/>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1" name="Google Shape;331;p29"/>
          <p:cNvSpPr/>
          <p:nvPr/>
        </p:nvSpPr>
        <p:spPr>
          <a:xfrm>
            <a:off x="7818702" y="3717446"/>
            <a:ext cx="4239948" cy="2492990"/>
          </a:xfrm>
          <a:prstGeom prst="rect">
            <a:avLst/>
          </a:prstGeom>
          <a:noFill/>
          <a:ln>
            <a:noFill/>
          </a:ln>
        </p:spPr>
        <p:txBody>
          <a:bodyPr spcFirstLastPara="1" wrap="square" lIns="91425" tIns="45700" rIns="91425" bIns="45700" anchor="ctr" anchorCtr="0">
            <a:spAutoFit/>
          </a:bodyPr>
          <a:lstStyle/>
          <a:p>
            <a:pPr marL="0" marR="0" lvl="0" indent="0" algn="just" rtl="0">
              <a:lnSpc>
                <a:spcPct val="100000"/>
              </a:lnSpc>
              <a:spcBef>
                <a:spcPts val="0"/>
              </a:spcBef>
              <a:spcAft>
                <a:spcPts val="0"/>
              </a:spcAft>
              <a:buClr>
                <a:srgbClr val="1B193E"/>
              </a:buClr>
              <a:buSzPts val="1200"/>
              <a:buFont typeface="Calibri"/>
              <a:buNone/>
              <a:defRPr sz="1200">
                <a:solidFill>
                  <a:srgbClr val="1B193E"/>
                </a:solidFill>
                <a:latin typeface="Calibri"/>
                <a:ea typeface="Calibri"/>
                <a:cs typeface="Calibri"/>
                <a:sym typeface="Calibri"/>
              </a:defRPr>
            </a:pPr>
            <a:r>
              <a:rPr dirty="0"/>
              <a:t>Il </a:t>
            </a:r>
            <a:r>
              <a:rPr dirty="0" err="1"/>
              <a:t>corso</a:t>
            </a:r>
            <a:r>
              <a:rPr dirty="0"/>
              <a:t> </a:t>
            </a:r>
            <a:r>
              <a:rPr dirty="0" err="1"/>
              <a:t>sottolinea</a:t>
            </a:r>
            <a:r>
              <a:rPr dirty="0"/>
              <a:t> </a:t>
            </a:r>
            <a:r>
              <a:rPr dirty="0" err="1"/>
              <a:t>l'aspetto</a:t>
            </a:r>
            <a:r>
              <a:rPr dirty="0"/>
              <a:t> </a:t>
            </a:r>
            <a:r>
              <a:rPr dirty="0" err="1"/>
              <a:t>critico</a:t>
            </a:r>
            <a:r>
              <a:rPr dirty="0"/>
              <a:t> </a:t>
            </a:r>
            <a:r>
              <a:rPr dirty="0" err="1"/>
              <a:t>della</a:t>
            </a:r>
            <a:r>
              <a:rPr dirty="0"/>
              <a:t> </a:t>
            </a:r>
            <a:r>
              <a:rPr dirty="0" err="1"/>
              <a:t>misurazione</a:t>
            </a:r>
            <a:r>
              <a:rPr dirty="0"/>
              <a:t> </a:t>
            </a:r>
            <a:r>
              <a:rPr dirty="0" err="1"/>
              <a:t>dell'impatto</a:t>
            </a:r>
            <a:r>
              <a:rPr dirty="0"/>
              <a:t> </a:t>
            </a:r>
            <a:r>
              <a:rPr dirty="0" err="1"/>
              <a:t>delle</a:t>
            </a:r>
            <a:r>
              <a:rPr dirty="0"/>
              <a:t> </a:t>
            </a:r>
            <a:r>
              <a:rPr dirty="0" err="1"/>
              <a:t>iniziative</a:t>
            </a:r>
            <a:r>
              <a:rPr dirty="0"/>
              <a:t> di Design Thinking per </a:t>
            </a:r>
            <a:r>
              <a:rPr dirty="0" err="1"/>
              <a:t>l'allineamento</a:t>
            </a:r>
            <a:r>
              <a:rPr dirty="0"/>
              <a:t> con </a:t>
            </a:r>
            <a:r>
              <a:rPr dirty="0" err="1"/>
              <a:t>gli</a:t>
            </a:r>
            <a:r>
              <a:rPr dirty="0"/>
              <a:t> </a:t>
            </a:r>
            <a:r>
              <a:rPr dirty="0" err="1"/>
              <a:t>obiettivi</a:t>
            </a:r>
            <a:r>
              <a:rPr dirty="0"/>
              <a:t> </a:t>
            </a:r>
            <a:r>
              <a:rPr dirty="0" err="1"/>
              <a:t>organizzativi</a:t>
            </a:r>
            <a:r>
              <a:rPr dirty="0"/>
              <a:t> e la </a:t>
            </a:r>
            <a:r>
              <a:rPr dirty="0" err="1"/>
              <a:t>giustificazione</a:t>
            </a:r>
            <a:r>
              <a:rPr dirty="0"/>
              <a:t> </a:t>
            </a:r>
            <a:r>
              <a:rPr dirty="0" err="1"/>
              <a:t>degli</a:t>
            </a:r>
            <a:r>
              <a:rPr dirty="0"/>
              <a:t> </a:t>
            </a:r>
            <a:r>
              <a:rPr dirty="0" err="1"/>
              <a:t>sforzi</a:t>
            </a:r>
            <a:r>
              <a:rPr dirty="0"/>
              <a:t>. Esso </a:t>
            </a:r>
            <a:r>
              <a:rPr dirty="0" err="1"/>
              <a:t>copre</a:t>
            </a:r>
            <a:r>
              <a:rPr dirty="0"/>
              <a:t> </a:t>
            </a:r>
            <a:r>
              <a:rPr dirty="0" err="1"/>
              <a:t>l'identificazione</a:t>
            </a:r>
            <a:r>
              <a:rPr dirty="0"/>
              <a:t> e la </a:t>
            </a:r>
            <a:r>
              <a:rPr dirty="0" err="1"/>
              <a:t>definizione</a:t>
            </a:r>
            <a:r>
              <a:rPr dirty="0"/>
              <a:t> di </a:t>
            </a:r>
            <a:r>
              <a:rPr dirty="0" err="1"/>
              <a:t>indicatori</a:t>
            </a:r>
            <a:r>
              <a:rPr dirty="0"/>
              <a:t> </a:t>
            </a:r>
            <a:r>
              <a:rPr dirty="0" err="1"/>
              <a:t>chiave</a:t>
            </a:r>
            <a:r>
              <a:rPr dirty="0"/>
              <a:t> di </a:t>
            </a:r>
            <a:r>
              <a:rPr dirty="0" err="1"/>
              <a:t>prestazione</a:t>
            </a:r>
            <a:r>
              <a:rPr dirty="0"/>
              <a:t> (KPI) come </a:t>
            </a:r>
            <a:r>
              <a:rPr dirty="0" err="1"/>
              <a:t>metriche</a:t>
            </a:r>
            <a:r>
              <a:rPr dirty="0"/>
              <a:t> </a:t>
            </a:r>
            <a:r>
              <a:rPr dirty="0" err="1"/>
              <a:t>essenziali</a:t>
            </a:r>
            <a:r>
              <a:rPr dirty="0"/>
              <a:t> per </a:t>
            </a:r>
            <a:r>
              <a:rPr dirty="0" err="1"/>
              <a:t>misurare</a:t>
            </a:r>
            <a:r>
              <a:rPr dirty="0"/>
              <a:t> </a:t>
            </a:r>
            <a:r>
              <a:rPr dirty="0" err="1"/>
              <a:t>il</a:t>
            </a:r>
            <a:r>
              <a:rPr dirty="0"/>
              <a:t> </a:t>
            </a:r>
            <a:r>
              <a:rPr dirty="0" err="1"/>
              <a:t>successo</a:t>
            </a:r>
            <a:r>
              <a:rPr dirty="0"/>
              <a:t> del </a:t>
            </a:r>
            <a:r>
              <a:rPr dirty="0" err="1"/>
              <a:t>progetto</a:t>
            </a:r>
            <a:r>
              <a:rPr dirty="0"/>
              <a:t>. I </a:t>
            </a:r>
            <a:r>
              <a:rPr dirty="0" err="1"/>
              <a:t>partecipanti</a:t>
            </a:r>
            <a:r>
              <a:rPr dirty="0"/>
              <a:t> </a:t>
            </a:r>
            <a:r>
              <a:rPr dirty="0" err="1"/>
              <a:t>vengono</a:t>
            </a:r>
            <a:r>
              <a:rPr dirty="0"/>
              <a:t> </a:t>
            </a:r>
            <a:r>
              <a:rPr dirty="0" err="1"/>
              <a:t>introdotti</a:t>
            </a:r>
            <a:r>
              <a:rPr dirty="0"/>
              <a:t> a </a:t>
            </a:r>
            <a:r>
              <a:rPr dirty="0" err="1"/>
              <a:t>vari</a:t>
            </a:r>
            <a:r>
              <a:rPr dirty="0"/>
              <a:t> </a:t>
            </a:r>
            <a:r>
              <a:rPr dirty="0" err="1"/>
              <a:t>metodi</a:t>
            </a:r>
            <a:r>
              <a:rPr dirty="0"/>
              <a:t> e </a:t>
            </a:r>
            <a:r>
              <a:rPr dirty="0" err="1"/>
              <a:t>strumenti</a:t>
            </a:r>
            <a:r>
              <a:rPr dirty="0"/>
              <a:t> per </a:t>
            </a:r>
            <a:r>
              <a:rPr dirty="0" err="1"/>
              <a:t>una</a:t>
            </a:r>
            <a:r>
              <a:rPr dirty="0"/>
              <a:t> </a:t>
            </a:r>
            <a:r>
              <a:rPr dirty="0" err="1"/>
              <a:t>raccolta</a:t>
            </a:r>
            <a:r>
              <a:rPr dirty="0"/>
              <a:t> e </a:t>
            </a:r>
            <a:r>
              <a:rPr dirty="0" err="1"/>
              <a:t>analisi</a:t>
            </a:r>
            <a:r>
              <a:rPr dirty="0"/>
              <a:t> </a:t>
            </a:r>
            <a:r>
              <a:rPr dirty="0" err="1"/>
              <a:t>dei</a:t>
            </a:r>
            <a:r>
              <a:rPr dirty="0"/>
              <a:t> </a:t>
            </a:r>
            <a:r>
              <a:rPr dirty="0" err="1"/>
              <a:t>dati</a:t>
            </a:r>
            <a:r>
              <a:rPr dirty="0"/>
              <a:t> </a:t>
            </a:r>
            <a:r>
              <a:rPr dirty="0" err="1"/>
              <a:t>efficaci</a:t>
            </a:r>
            <a:r>
              <a:rPr dirty="0"/>
              <a:t> per </a:t>
            </a:r>
            <a:r>
              <a:rPr dirty="0" err="1"/>
              <a:t>ottenere</a:t>
            </a:r>
            <a:r>
              <a:rPr dirty="0"/>
              <a:t> </a:t>
            </a:r>
            <a:r>
              <a:rPr dirty="0" err="1"/>
              <a:t>informazioni</a:t>
            </a:r>
            <a:r>
              <a:rPr dirty="0"/>
              <a:t> </a:t>
            </a:r>
            <a:r>
              <a:rPr dirty="0" err="1"/>
              <a:t>sulle</a:t>
            </a:r>
            <a:r>
              <a:rPr dirty="0"/>
              <a:t> </a:t>
            </a:r>
            <a:r>
              <a:rPr dirty="0" err="1"/>
              <a:t>prestazioni</a:t>
            </a:r>
            <a:r>
              <a:rPr dirty="0"/>
              <a:t> e </a:t>
            </a:r>
            <a:r>
              <a:rPr dirty="0" err="1"/>
              <a:t>l'efficacia</a:t>
            </a:r>
            <a:r>
              <a:rPr dirty="0"/>
              <a:t> </a:t>
            </a:r>
            <a:r>
              <a:rPr dirty="0" err="1"/>
              <a:t>delle</a:t>
            </a:r>
            <a:r>
              <a:rPr dirty="0"/>
              <a:t> </a:t>
            </a:r>
            <a:r>
              <a:rPr dirty="0" err="1"/>
              <a:t>iniziative</a:t>
            </a:r>
            <a:r>
              <a:rPr dirty="0"/>
              <a:t>. </a:t>
            </a:r>
            <a:r>
              <a:rPr dirty="0" err="1"/>
              <a:t>Altri</a:t>
            </a:r>
            <a:r>
              <a:rPr dirty="0"/>
              <a:t> </a:t>
            </a:r>
            <a:r>
              <a:rPr dirty="0" err="1"/>
              <a:t>argomenti</a:t>
            </a:r>
            <a:r>
              <a:rPr dirty="0"/>
              <a:t> </a:t>
            </a:r>
            <a:r>
              <a:rPr dirty="0" err="1"/>
              <a:t>includono</a:t>
            </a:r>
            <a:r>
              <a:rPr dirty="0"/>
              <a:t> </a:t>
            </a:r>
            <a:r>
              <a:rPr lang="it-IT" dirty="0"/>
              <a:t>l’analisi comparativa</a:t>
            </a:r>
            <a:r>
              <a:rPr dirty="0"/>
              <a:t> </a:t>
            </a:r>
            <a:r>
              <a:rPr dirty="0" err="1"/>
              <a:t>rispetto</a:t>
            </a:r>
            <a:r>
              <a:rPr dirty="0"/>
              <a:t> </a:t>
            </a:r>
            <a:r>
              <a:rPr dirty="0" err="1"/>
              <a:t>agli</a:t>
            </a:r>
            <a:r>
              <a:rPr dirty="0"/>
              <a:t> standard del </a:t>
            </a:r>
            <a:r>
              <a:rPr dirty="0" err="1"/>
              <a:t>settore</a:t>
            </a:r>
            <a:r>
              <a:rPr dirty="0"/>
              <a:t>, la </a:t>
            </a:r>
            <a:r>
              <a:rPr dirty="0" err="1"/>
              <a:t>creazione</a:t>
            </a:r>
            <a:r>
              <a:rPr dirty="0"/>
              <a:t> di </a:t>
            </a:r>
            <a:r>
              <a:rPr dirty="0" err="1"/>
              <a:t>cicli</a:t>
            </a:r>
            <a:r>
              <a:rPr dirty="0"/>
              <a:t> di feedback, la </a:t>
            </a:r>
            <a:r>
              <a:rPr dirty="0" err="1"/>
              <a:t>segnalazione</a:t>
            </a:r>
            <a:r>
              <a:rPr dirty="0"/>
              <a:t> </a:t>
            </a:r>
            <a:r>
              <a:rPr dirty="0" err="1"/>
              <a:t>dei</a:t>
            </a:r>
            <a:r>
              <a:rPr dirty="0"/>
              <a:t> </a:t>
            </a:r>
            <a:r>
              <a:rPr dirty="0" err="1"/>
              <a:t>risultati</a:t>
            </a:r>
            <a:r>
              <a:rPr dirty="0"/>
              <a:t> e </a:t>
            </a:r>
            <a:r>
              <a:rPr dirty="0" err="1"/>
              <a:t>l'applicazione</a:t>
            </a:r>
            <a:r>
              <a:rPr dirty="0"/>
              <a:t> </a:t>
            </a:r>
            <a:r>
              <a:rPr dirty="0" err="1"/>
              <a:t>pratica</a:t>
            </a:r>
            <a:r>
              <a:rPr dirty="0"/>
              <a:t> </a:t>
            </a:r>
            <a:r>
              <a:rPr dirty="0" err="1"/>
              <a:t>dei</a:t>
            </a:r>
            <a:r>
              <a:rPr dirty="0"/>
              <a:t> KPI per </a:t>
            </a:r>
            <a:r>
              <a:rPr dirty="0" err="1"/>
              <a:t>valutare</a:t>
            </a:r>
            <a:r>
              <a:rPr dirty="0"/>
              <a:t> e </a:t>
            </a:r>
            <a:r>
              <a:rPr dirty="0" err="1"/>
              <a:t>migliorare</a:t>
            </a:r>
            <a:r>
              <a:rPr dirty="0"/>
              <a:t> </a:t>
            </a:r>
            <a:r>
              <a:rPr dirty="0" err="1"/>
              <a:t>l'impatto</a:t>
            </a:r>
            <a:r>
              <a:rPr dirty="0"/>
              <a:t> </a:t>
            </a:r>
            <a:r>
              <a:rPr dirty="0" err="1"/>
              <a:t>dei</a:t>
            </a:r>
            <a:r>
              <a:rPr dirty="0"/>
              <a:t> </a:t>
            </a:r>
            <a:r>
              <a:rPr dirty="0" err="1"/>
              <a:t>progetti</a:t>
            </a:r>
            <a:r>
              <a:rPr dirty="0"/>
              <a:t> di Design Thinking.</a:t>
            </a:r>
          </a:p>
          <a:p>
            <a:pPr marL="0" marR="0" lvl="0" indent="0" algn="l" rtl="0">
              <a:lnSpc>
                <a:spcPct val="100000"/>
              </a:lnSpc>
              <a:spcBef>
                <a:spcPts val="0"/>
              </a:spcBef>
              <a:spcAft>
                <a:spcPts val="0"/>
              </a:spcAft>
              <a:buClr>
                <a:schemeClr val="dk1"/>
              </a:buClr>
              <a:buSzPts val="1200"/>
              <a:buFont typeface="Arial"/>
              <a:buNone/>
            </a:pPr>
            <a:endParaRPr sz="1200" dirty="0">
              <a:solidFill>
                <a:srgbClr val="1B193E"/>
              </a:solidFill>
              <a:latin typeface="Calibri"/>
              <a:ea typeface="Calibri"/>
              <a:cs typeface="Calibri"/>
              <a:sym typeface="Calibri"/>
            </a:endParaRPr>
          </a:p>
        </p:txBody>
      </p:sp>
      <p:sp>
        <p:nvSpPr>
          <p:cNvPr id="332" name="Google Shape;332;p29"/>
          <p:cNvSpPr/>
          <p:nvPr/>
        </p:nvSpPr>
        <p:spPr>
          <a:xfrm>
            <a:off x="8600535" y="4351885"/>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dirty="0" err="1"/>
              <a:t>Obiettivi</a:t>
            </a:r>
            <a:r>
              <a:rPr dirty="0"/>
              <a:t> </a:t>
            </a:r>
            <a:r>
              <a:rPr lang="it-IT" dirty="0"/>
              <a:t>formativi</a:t>
            </a:r>
            <a:endParaRPr dirty="0"/>
          </a:p>
        </p:txBody>
      </p:sp>
      <p:sp>
        <p:nvSpPr>
          <p:cNvPr id="117" name="Google Shape;117;p3"/>
          <p:cNvSpPr/>
          <p:nvPr/>
        </p:nvSpPr>
        <p:spPr>
          <a:xfrm>
            <a:off x="345472" y="1914464"/>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8" name="Google Shape;118;p3"/>
          <p:cNvSpPr txBox="1"/>
          <p:nvPr/>
        </p:nvSpPr>
        <p:spPr>
          <a:xfrm>
            <a:off x="749310" y="1854057"/>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1600"/>
              <a:buFont typeface="Arial"/>
              <a:buNone/>
              <a:defRPr sz="1600">
                <a:solidFill>
                  <a:srgbClr val="1B193E"/>
                </a:solidFill>
                <a:latin typeface="Calibri"/>
                <a:ea typeface="Calibri"/>
                <a:cs typeface="Calibri"/>
                <a:sym typeface="Calibri"/>
              </a:defRPr>
            </a:pPr>
            <a:r>
              <a:rPr b="1" dirty="0" err="1"/>
              <a:t>Progettazione</a:t>
            </a:r>
            <a:r>
              <a:rPr b="1" dirty="0"/>
              <a:t> per l'</a:t>
            </a:r>
            <a:r>
              <a:rPr lang="it-IT" b="1" dirty="0"/>
              <a:t>implementazione</a:t>
            </a:r>
            <a:r>
              <a:rPr b="1" dirty="0"/>
              <a:t>:</a:t>
            </a:r>
            <a:r>
              <a:rPr dirty="0"/>
              <a:t> I </a:t>
            </a:r>
            <a:r>
              <a:rPr dirty="0" err="1"/>
              <a:t>partecipanti</a:t>
            </a:r>
            <a:r>
              <a:rPr dirty="0"/>
              <a:t> </a:t>
            </a:r>
            <a:r>
              <a:rPr dirty="0" err="1"/>
              <a:t>impareranno</a:t>
            </a:r>
            <a:r>
              <a:rPr dirty="0"/>
              <a:t> a </a:t>
            </a:r>
            <a:r>
              <a:rPr dirty="0" err="1"/>
              <a:t>progettare</a:t>
            </a:r>
            <a:r>
              <a:rPr dirty="0"/>
              <a:t> e </a:t>
            </a:r>
            <a:r>
              <a:rPr dirty="0" err="1"/>
              <a:t>pianificare</a:t>
            </a:r>
            <a:r>
              <a:rPr dirty="0"/>
              <a:t> </a:t>
            </a:r>
            <a:r>
              <a:rPr dirty="0" err="1"/>
              <a:t>strategie</a:t>
            </a:r>
            <a:r>
              <a:rPr dirty="0"/>
              <a:t> di </a:t>
            </a:r>
            <a:r>
              <a:rPr dirty="0" err="1"/>
              <a:t>implementazione</a:t>
            </a:r>
            <a:r>
              <a:rPr dirty="0"/>
              <a:t> </a:t>
            </a:r>
            <a:r>
              <a:rPr dirty="0" err="1"/>
              <a:t>efficaci</a:t>
            </a:r>
            <a:r>
              <a:rPr dirty="0"/>
              <a:t> per </a:t>
            </a:r>
            <a:r>
              <a:rPr dirty="0" err="1"/>
              <a:t>integrare</a:t>
            </a:r>
            <a:r>
              <a:rPr dirty="0"/>
              <a:t> </a:t>
            </a:r>
            <a:r>
              <a:rPr dirty="0" err="1"/>
              <a:t>i</a:t>
            </a:r>
            <a:r>
              <a:rPr dirty="0"/>
              <a:t> </a:t>
            </a:r>
            <a:r>
              <a:rPr dirty="0" err="1"/>
              <a:t>principi</a:t>
            </a:r>
            <a:r>
              <a:rPr dirty="0"/>
              <a:t> del Design Thinking </a:t>
            </a:r>
            <a:r>
              <a:rPr dirty="0" err="1"/>
              <a:t>nelle</a:t>
            </a:r>
            <a:r>
              <a:rPr dirty="0"/>
              <a:t> </a:t>
            </a:r>
            <a:r>
              <a:rPr dirty="0" err="1"/>
              <a:t>operazioni</a:t>
            </a:r>
            <a:r>
              <a:rPr dirty="0"/>
              <a:t> </a:t>
            </a:r>
            <a:r>
              <a:rPr dirty="0" err="1"/>
              <a:t>delle</a:t>
            </a:r>
            <a:r>
              <a:rPr dirty="0"/>
              <a:t> </a:t>
            </a:r>
            <a:r>
              <a:rPr dirty="0" err="1"/>
              <a:t>loro</a:t>
            </a:r>
            <a:r>
              <a:rPr dirty="0"/>
              <a:t> M</a:t>
            </a:r>
            <a:r>
              <a:rPr lang="it-IT" dirty="0"/>
              <a:t>PMI</a:t>
            </a:r>
            <a:r>
              <a:rPr dirty="0"/>
              <a:t>. </a:t>
            </a:r>
            <a:r>
              <a:rPr dirty="0" err="1"/>
              <a:t>Saranno</a:t>
            </a:r>
            <a:r>
              <a:rPr dirty="0"/>
              <a:t> in </a:t>
            </a:r>
            <a:r>
              <a:rPr dirty="0" err="1"/>
              <a:t>grado</a:t>
            </a:r>
            <a:r>
              <a:rPr dirty="0"/>
              <a:t> di </a:t>
            </a:r>
            <a:r>
              <a:rPr dirty="0" err="1"/>
              <a:t>sviluppare</a:t>
            </a:r>
            <a:r>
              <a:rPr dirty="0"/>
              <a:t> </a:t>
            </a:r>
            <a:r>
              <a:rPr dirty="0" err="1"/>
              <a:t>piani</a:t>
            </a:r>
            <a:r>
              <a:rPr dirty="0"/>
              <a:t> </a:t>
            </a:r>
            <a:r>
              <a:rPr dirty="0" err="1"/>
              <a:t>attuabili</a:t>
            </a:r>
            <a:r>
              <a:rPr dirty="0"/>
              <a:t> per dare vita a </a:t>
            </a:r>
            <a:r>
              <a:rPr dirty="0" err="1"/>
              <a:t>idee</a:t>
            </a:r>
            <a:r>
              <a:rPr dirty="0"/>
              <a:t> innovative.</a:t>
            </a:r>
            <a:endParaRPr sz="1600" b="0" i="0" u="none" strike="noStrike" cap="none" dirty="0">
              <a:solidFill>
                <a:srgbClr val="1B193E"/>
              </a:solidFill>
              <a:latin typeface="Calibri"/>
              <a:ea typeface="Calibri"/>
              <a:cs typeface="Calibri"/>
              <a:sym typeface="Calibri"/>
            </a:endParaRPr>
          </a:p>
        </p:txBody>
      </p:sp>
      <p:sp>
        <p:nvSpPr>
          <p:cNvPr id="119" name="Google Shape;119;p3"/>
          <p:cNvSpPr/>
          <p:nvPr/>
        </p:nvSpPr>
        <p:spPr>
          <a:xfrm>
            <a:off x="345472" y="3048968"/>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345472" y="4183472"/>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3"/>
          <p:cNvSpPr txBox="1"/>
          <p:nvPr/>
        </p:nvSpPr>
        <p:spPr>
          <a:xfrm>
            <a:off x="749309" y="2939712"/>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1600"/>
              <a:buFont typeface="Arial"/>
              <a:buNone/>
              <a:defRPr sz="1600">
                <a:solidFill>
                  <a:srgbClr val="1B193E"/>
                </a:solidFill>
                <a:latin typeface="Calibri"/>
                <a:ea typeface="Calibri"/>
                <a:cs typeface="Calibri"/>
                <a:sym typeface="Calibri"/>
              </a:defRPr>
            </a:pPr>
            <a:r>
              <a:rPr b="1" dirty="0" err="1"/>
              <a:t>Innovazione</a:t>
            </a:r>
            <a:r>
              <a:rPr b="1" dirty="0"/>
              <a:t> </a:t>
            </a:r>
            <a:r>
              <a:rPr b="1" dirty="0" err="1"/>
              <a:t>aziendale</a:t>
            </a:r>
            <a:r>
              <a:rPr b="1" dirty="0"/>
              <a:t>:</a:t>
            </a:r>
            <a:r>
              <a:rPr dirty="0"/>
              <a:t> Questo modulo </a:t>
            </a:r>
            <a:r>
              <a:rPr dirty="0" err="1"/>
              <a:t>mira</a:t>
            </a:r>
            <a:r>
              <a:rPr dirty="0"/>
              <a:t> a </a:t>
            </a:r>
            <a:r>
              <a:rPr dirty="0" err="1"/>
              <a:t>infondere</a:t>
            </a:r>
            <a:r>
              <a:rPr dirty="0"/>
              <a:t> </a:t>
            </a:r>
            <a:r>
              <a:rPr dirty="0" err="1"/>
              <a:t>una</a:t>
            </a:r>
            <a:r>
              <a:rPr dirty="0"/>
              <a:t> </a:t>
            </a:r>
            <a:r>
              <a:rPr dirty="0" err="1"/>
              <a:t>profonda</a:t>
            </a:r>
            <a:r>
              <a:rPr dirty="0"/>
              <a:t> </a:t>
            </a:r>
            <a:r>
              <a:rPr dirty="0" err="1"/>
              <a:t>comprensione</a:t>
            </a:r>
            <a:r>
              <a:rPr dirty="0"/>
              <a:t> di come </a:t>
            </a:r>
            <a:r>
              <a:rPr dirty="0" err="1"/>
              <a:t>il</a:t>
            </a:r>
            <a:r>
              <a:rPr dirty="0"/>
              <a:t> Design Thinking </a:t>
            </a:r>
            <a:r>
              <a:rPr dirty="0" err="1"/>
              <a:t>può</a:t>
            </a:r>
            <a:r>
              <a:rPr dirty="0"/>
              <a:t> </a:t>
            </a:r>
            <a:r>
              <a:rPr dirty="0" err="1"/>
              <a:t>catalizzare</a:t>
            </a:r>
            <a:r>
              <a:rPr dirty="0"/>
              <a:t> </a:t>
            </a:r>
            <a:r>
              <a:rPr dirty="0" err="1"/>
              <a:t>l'innovazione</a:t>
            </a:r>
            <a:r>
              <a:rPr dirty="0"/>
              <a:t> </a:t>
            </a:r>
            <a:r>
              <a:rPr dirty="0" err="1"/>
              <a:t>aziendale</a:t>
            </a:r>
            <a:r>
              <a:rPr dirty="0"/>
              <a:t>. I </a:t>
            </a:r>
            <a:r>
              <a:rPr dirty="0" err="1"/>
              <a:t>partecipanti</a:t>
            </a:r>
            <a:r>
              <a:rPr dirty="0"/>
              <a:t> </a:t>
            </a:r>
            <a:r>
              <a:rPr dirty="0" err="1"/>
              <a:t>identificheranno</a:t>
            </a:r>
            <a:r>
              <a:rPr dirty="0"/>
              <a:t> le </a:t>
            </a:r>
            <a:r>
              <a:rPr dirty="0" err="1"/>
              <a:t>opportunità</a:t>
            </a:r>
            <a:r>
              <a:rPr dirty="0"/>
              <a:t> di </a:t>
            </a:r>
            <a:r>
              <a:rPr dirty="0" err="1"/>
              <a:t>innovazione</a:t>
            </a:r>
            <a:r>
              <a:rPr dirty="0"/>
              <a:t> </a:t>
            </a:r>
            <a:r>
              <a:rPr dirty="0" err="1"/>
              <a:t>all'interno</a:t>
            </a:r>
            <a:r>
              <a:rPr dirty="0"/>
              <a:t> </a:t>
            </a:r>
            <a:r>
              <a:rPr dirty="0" err="1"/>
              <a:t>delle</a:t>
            </a:r>
            <a:r>
              <a:rPr dirty="0"/>
              <a:t> </a:t>
            </a:r>
            <a:r>
              <a:rPr dirty="0" err="1"/>
              <a:t>loro</a:t>
            </a:r>
            <a:r>
              <a:rPr dirty="0"/>
              <a:t> </a:t>
            </a:r>
            <a:r>
              <a:rPr dirty="0" err="1"/>
              <a:t>organizzazioni</a:t>
            </a:r>
            <a:r>
              <a:rPr dirty="0"/>
              <a:t> </a:t>
            </a:r>
            <a:r>
              <a:rPr dirty="0" err="1"/>
              <a:t>ed</a:t>
            </a:r>
            <a:r>
              <a:rPr dirty="0"/>
              <a:t> </a:t>
            </a:r>
            <a:r>
              <a:rPr dirty="0" err="1"/>
              <a:t>esploreranno</a:t>
            </a:r>
            <a:r>
              <a:rPr dirty="0"/>
              <a:t> </a:t>
            </a:r>
            <a:r>
              <a:rPr dirty="0" err="1"/>
              <a:t>modi</a:t>
            </a:r>
            <a:r>
              <a:rPr dirty="0"/>
              <a:t> per </a:t>
            </a:r>
            <a:r>
              <a:rPr dirty="0" err="1"/>
              <a:t>sfruttare</a:t>
            </a:r>
            <a:r>
              <a:rPr dirty="0"/>
              <a:t> </a:t>
            </a:r>
            <a:r>
              <a:rPr dirty="0" err="1"/>
              <a:t>il</a:t>
            </a:r>
            <a:r>
              <a:rPr dirty="0"/>
              <a:t> Design Thinking per </a:t>
            </a:r>
            <a:r>
              <a:rPr lang="it-IT" dirty="0"/>
              <a:t>favorire</a:t>
            </a:r>
            <a:r>
              <a:rPr dirty="0"/>
              <a:t> la </a:t>
            </a:r>
            <a:r>
              <a:rPr dirty="0" err="1"/>
              <a:t>crescita</a:t>
            </a:r>
            <a:r>
              <a:rPr dirty="0"/>
              <a:t> e </a:t>
            </a:r>
            <a:r>
              <a:rPr dirty="0" err="1"/>
              <a:t>il</a:t>
            </a:r>
            <a:r>
              <a:rPr dirty="0"/>
              <a:t> </a:t>
            </a:r>
            <a:r>
              <a:rPr dirty="0" err="1"/>
              <a:t>vantaggio</a:t>
            </a:r>
            <a:r>
              <a:rPr dirty="0"/>
              <a:t> </a:t>
            </a:r>
            <a:r>
              <a:rPr dirty="0" err="1"/>
              <a:t>competitivo</a:t>
            </a:r>
            <a:r>
              <a:rPr dirty="0"/>
              <a:t>.</a:t>
            </a:r>
            <a:endParaRPr sz="1600" b="0" i="0" u="none" strike="noStrike" cap="none" dirty="0">
              <a:solidFill>
                <a:srgbClr val="1B193E"/>
              </a:solidFill>
              <a:latin typeface="Calibri"/>
              <a:ea typeface="Calibri"/>
              <a:cs typeface="Calibri"/>
              <a:sym typeface="Calibri"/>
            </a:endParaRPr>
          </a:p>
        </p:txBody>
      </p:sp>
      <p:sp>
        <p:nvSpPr>
          <p:cNvPr id="122" name="Google Shape;122;p3"/>
          <p:cNvSpPr txBox="1"/>
          <p:nvPr/>
        </p:nvSpPr>
        <p:spPr>
          <a:xfrm>
            <a:off x="749309" y="4073351"/>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1600"/>
              <a:buFont typeface="Arial"/>
              <a:buNone/>
              <a:defRPr sz="1600">
                <a:solidFill>
                  <a:srgbClr val="1B193E"/>
                </a:solidFill>
                <a:latin typeface="Calibri"/>
                <a:ea typeface="Calibri"/>
                <a:cs typeface="Calibri"/>
                <a:sym typeface="Calibri"/>
              </a:defRPr>
            </a:pPr>
            <a:r>
              <a:rPr b="1" dirty="0" err="1"/>
              <a:t>Misurazione</a:t>
            </a:r>
            <a:r>
              <a:rPr b="1" dirty="0"/>
              <a:t> e </a:t>
            </a:r>
            <a:r>
              <a:rPr b="1" dirty="0" err="1"/>
              <a:t>valutazione</a:t>
            </a:r>
            <a:r>
              <a:rPr b="1" dirty="0"/>
              <a:t> </a:t>
            </a:r>
            <a:r>
              <a:rPr b="1" dirty="0" err="1"/>
              <a:t>dell'impatto</a:t>
            </a:r>
            <a:r>
              <a:rPr b="1" dirty="0"/>
              <a:t> di </a:t>
            </a:r>
            <a:r>
              <a:rPr b="1" dirty="0" err="1"/>
              <a:t>progettazione</a:t>
            </a:r>
            <a:r>
              <a:rPr b="1" dirty="0"/>
              <a:t>:</a:t>
            </a:r>
            <a:r>
              <a:rPr dirty="0"/>
              <a:t> </a:t>
            </a:r>
            <a:r>
              <a:rPr dirty="0" err="1"/>
              <a:t>Gli</a:t>
            </a:r>
            <a:r>
              <a:rPr dirty="0"/>
              <a:t> </a:t>
            </a:r>
            <a:r>
              <a:rPr dirty="0" err="1"/>
              <a:t>studenti</a:t>
            </a:r>
            <a:r>
              <a:rPr dirty="0"/>
              <a:t> </a:t>
            </a:r>
            <a:r>
              <a:rPr dirty="0" err="1"/>
              <a:t>acquisiranno</a:t>
            </a:r>
            <a:r>
              <a:rPr dirty="0"/>
              <a:t> le </a:t>
            </a:r>
            <a:r>
              <a:rPr dirty="0" err="1"/>
              <a:t>competenze</a:t>
            </a:r>
            <a:r>
              <a:rPr dirty="0"/>
              <a:t> per </a:t>
            </a:r>
            <a:r>
              <a:rPr dirty="0" err="1"/>
              <a:t>misurare</a:t>
            </a:r>
            <a:r>
              <a:rPr dirty="0"/>
              <a:t> e </a:t>
            </a:r>
            <a:r>
              <a:rPr dirty="0" err="1"/>
              <a:t>valutare</a:t>
            </a:r>
            <a:r>
              <a:rPr dirty="0"/>
              <a:t> </a:t>
            </a:r>
            <a:r>
              <a:rPr dirty="0" err="1"/>
              <a:t>l'impatto</a:t>
            </a:r>
            <a:r>
              <a:rPr dirty="0"/>
              <a:t> del Design Thinking </a:t>
            </a:r>
            <a:r>
              <a:rPr dirty="0" err="1"/>
              <a:t>sulla</a:t>
            </a:r>
            <a:r>
              <a:rPr dirty="0"/>
              <a:t> </a:t>
            </a:r>
            <a:r>
              <a:rPr dirty="0" err="1"/>
              <a:t>loro</a:t>
            </a:r>
            <a:r>
              <a:rPr dirty="0"/>
              <a:t> </a:t>
            </a:r>
            <a:r>
              <a:rPr dirty="0" err="1"/>
              <a:t>attività</a:t>
            </a:r>
            <a:r>
              <a:rPr dirty="0"/>
              <a:t>. </a:t>
            </a:r>
            <a:r>
              <a:rPr dirty="0" err="1"/>
              <a:t>Ciò</a:t>
            </a:r>
            <a:r>
              <a:rPr dirty="0"/>
              <a:t> include la </a:t>
            </a:r>
            <a:r>
              <a:rPr dirty="0" err="1"/>
              <a:t>valutazione</a:t>
            </a:r>
            <a:r>
              <a:rPr dirty="0"/>
              <a:t> </a:t>
            </a:r>
            <a:r>
              <a:rPr dirty="0" err="1"/>
              <a:t>dell'efficacia</a:t>
            </a:r>
            <a:r>
              <a:rPr dirty="0"/>
              <a:t> </a:t>
            </a:r>
            <a:r>
              <a:rPr dirty="0" err="1"/>
              <a:t>delle</a:t>
            </a:r>
            <a:r>
              <a:rPr dirty="0"/>
              <a:t> </a:t>
            </a:r>
            <a:r>
              <a:rPr dirty="0" err="1"/>
              <a:t>soluzioni</a:t>
            </a:r>
            <a:r>
              <a:rPr dirty="0"/>
              <a:t> </a:t>
            </a:r>
            <a:r>
              <a:rPr dirty="0" err="1"/>
              <a:t>implementate</a:t>
            </a:r>
            <a:r>
              <a:rPr dirty="0"/>
              <a:t> e la </a:t>
            </a:r>
            <a:r>
              <a:rPr dirty="0" err="1"/>
              <a:t>determinazione</a:t>
            </a:r>
            <a:r>
              <a:rPr dirty="0"/>
              <a:t> del </a:t>
            </a:r>
            <a:r>
              <a:rPr dirty="0" err="1"/>
              <a:t>loro</a:t>
            </a:r>
            <a:r>
              <a:rPr dirty="0"/>
              <a:t> ROI, </a:t>
            </a:r>
            <a:r>
              <a:rPr dirty="0" err="1"/>
              <a:t>consentendo</a:t>
            </a:r>
            <a:r>
              <a:rPr dirty="0"/>
              <a:t> un </a:t>
            </a:r>
            <a:r>
              <a:rPr dirty="0" err="1"/>
              <a:t>processo</a:t>
            </a:r>
            <a:r>
              <a:rPr dirty="0"/>
              <a:t> </a:t>
            </a:r>
            <a:r>
              <a:rPr dirty="0" err="1"/>
              <a:t>decisionale</a:t>
            </a:r>
            <a:r>
              <a:rPr dirty="0"/>
              <a:t> </a:t>
            </a:r>
            <a:r>
              <a:rPr dirty="0" err="1"/>
              <a:t>basato</a:t>
            </a:r>
            <a:r>
              <a:rPr dirty="0"/>
              <a:t> sui </a:t>
            </a:r>
            <a:r>
              <a:rPr dirty="0" err="1"/>
              <a:t>dati</a:t>
            </a:r>
            <a:r>
              <a:rPr dirty="0"/>
              <a:t>.</a:t>
            </a:r>
            <a:endParaRPr sz="1600" b="0" i="0" u="none" strike="noStrike" cap="none" dirty="0">
              <a:solidFill>
                <a:srgbClr val="1B193E"/>
              </a:solidFill>
              <a:latin typeface="Calibri"/>
              <a:ea typeface="Calibri"/>
              <a:cs typeface="Calibri"/>
              <a:sym typeface="Calibri"/>
            </a:endParaRPr>
          </a:p>
        </p:txBody>
      </p:sp>
      <p:sp>
        <p:nvSpPr>
          <p:cNvPr id="123" name="Google Shape;123;p3"/>
          <p:cNvSpPr txBox="1"/>
          <p:nvPr/>
        </p:nvSpPr>
        <p:spPr>
          <a:xfrm>
            <a:off x="471472" y="1464755"/>
            <a:ext cx="7170273" cy="48267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defRPr sz="2400">
                <a:solidFill>
                  <a:srgbClr val="1B193E"/>
                </a:solidFill>
                <a:latin typeface="Calibri"/>
                <a:ea typeface="Calibri"/>
                <a:cs typeface="Calibri"/>
                <a:sym typeface="Calibri"/>
              </a:defRPr>
            </a:pPr>
            <a:r>
              <a:t>Alla fine di questo modulo, sarai in grado di:</a:t>
            </a:r>
          </a:p>
        </p:txBody>
      </p:sp>
      <p:pic>
        <p:nvPicPr>
          <p:cNvPr id="124" name="Google Shape;124;p3" descr="Imagen que contiene lego, juguete, computadora  Descripción generada automáticamente"/>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7919583" y="2240837"/>
            <a:ext cx="3612510" cy="2755144"/>
          </a:xfrm>
          <a:prstGeom prst="rect">
            <a:avLst/>
          </a:prstGeom>
          <a:noFill/>
          <a:ln>
            <a:noFill/>
          </a:ln>
        </p:spPr>
      </p:pic>
      <p:sp>
        <p:nvSpPr>
          <p:cNvPr id="125" name="Google Shape;125;p3"/>
          <p:cNvSpPr/>
          <p:nvPr/>
        </p:nvSpPr>
        <p:spPr>
          <a:xfrm>
            <a:off x="345472" y="5191976"/>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6" name="Google Shape;126;p3"/>
          <p:cNvSpPr/>
          <p:nvPr/>
        </p:nvSpPr>
        <p:spPr>
          <a:xfrm>
            <a:off x="749308" y="5106159"/>
            <a:ext cx="7851227"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defRPr sz="1600">
                <a:solidFill>
                  <a:srgbClr val="1B193E"/>
                </a:solidFill>
                <a:latin typeface="Calibri"/>
                <a:ea typeface="Calibri"/>
                <a:cs typeface="Calibri"/>
                <a:sym typeface="Calibri"/>
              </a:defRPr>
            </a:pPr>
            <a:r>
              <a:rPr b="1" dirty="0"/>
              <a:t>Design Thinking in </a:t>
            </a:r>
            <a:r>
              <a:rPr b="1" dirty="0" err="1"/>
              <a:t>Pratica</a:t>
            </a:r>
            <a:r>
              <a:rPr b="1" dirty="0"/>
              <a:t>:</a:t>
            </a:r>
            <a:r>
              <a:rPr dirty="0"/>
              <a:t> </a:t>
            </a:r>
            <a:r>
              <a:rPr dirty="0" err="1"/>
              <a:t>L'applicazione</a:t>
            </a:r>
            <a:r>
              <a:rPr dirty="0"/>
              <a:t> </a:t>
            </a:r>
            <a:r>
              <a:rPr dirty="0" err="1"/>
              <a:t>pratica</a:t>
            </a:r>
            <a:r>
              <a:rPr dirty="0"/>
              <a:t> è un </a:t>
            </a:r>
            <a:r>
              <a:rPr lang="it-IT" dirty="0"/>
              <a:t>obiettivo</a:t>
            </a:r>
            <a:r>
              <a:rPr dirty="0"/>
              <a:t> </a:t>
            </a:r>
            <a:r>
              <a:rPr dirty="0" err="1"/>
              <a:t>chiave</a:t>
            </a:r>
            <a:r>
              <a:rPr dirty="0"/>
              <a:t>, con </a:t>
            </a:r>
            <a:r>
              <a:rPr dirty="0" err="1"/>
              <a:t>casi</a:t>
            </a:r>
            <a:r>
              <a:rPr dirty="0"/>
              <a:t> di </a:t>
            </a:r>
            <a:r>
              <a:rPr dirty="0" err="1"/>
              <a:t>studi</a:t>
            </a:r>
            <a:r>
              <a:rPr lang="it-IT" dirty="0"/>
              <a:t> reali</a:t>
            </a:r>
            <a:r>
              <a:rPr dirty="0"/>
              <a:t> </a:t>
            </a:r>
            <a:r>
              <a:rPr dirty="0" err="1"/>
              <a:t>ed</a:t>
            </a:r>
            <a:r>
              <a:rPr dirty="0"/>
              <a:t> </a:t>
            </a:r>
            <a:r>
              <a:rPr dirty="0" err="1"/>
              <a:t>esercizi</a:t>
            </a:r>
            <a:r>
              <a:rPr dirty="0"/>
              <a:t> per </a:t>
            </a:r>
            <a:r>
              <a:rPr dirty="0" err="1"/>
              <a:t>illustrare</a:t>
            </a:r>
            <a:r>
              <a:rPr dirty="0"/>
              <a:t> </a:t>
            </a:r>
            <a:r>
              <a:rPr dirty="0" err="1"/>
              <a:t>l'applicazione</a:t>
            </a:r>
            <a:r>
              <a:rPr dirty="0"/>
              <a:t> del Design Thinking in </a:t>
            </a:r>
            <a:r>
              <a:rPr dirty="0" err="1"/>
              <a:t>vari</a:t>
            </a:r>
            <a:r>
              <a:rPr dirty="0"/>
              <a:t> </a:t>
            </a:r>
            <a:r>
              <a:rPr dirty="0" err="1"/>
              <a:t>scenari</a:t>
            </a:r>
            <a:r>
              <a:rPr dirty="0"/>
              <a:t> </a:t>
            </a:r>
            <a:r>
              <a:rPr lang="it-IT" dirty="0"/>
              <a:t>aziendali</a:t>
            </a:r>
            <a:r>
              <a:rPr dirty="0"/>
              <a:t>. I </a:t>
            </a:r>
            <a:r>
              <a:rPr dirty="0" err="1"/>
              <a:t>partecipanti</a:t>
            </a:r>
            <a:r>
              <a:rPr dirty="0"/>
              <a:t> </a:t>
            </a:r>
            <a:r>
              <a:rPr dirty="0" err="1"/>
              <a:t>acquisiranno</a:t>
            </a:r>
            <a:r>
              <a:rPr dirty="0"/>
              <a:t> </a:t>
            </a:r>
            <a:r>
              <a:rPr dirty="0" err="1"/>
              <a:t>esperienza</a:t>
            </a:r>
            <a:r>
              <a:rPr dirty="0"/>
              <a:t> </a:t>
            </a:r>
            <a:r>
              <a:rPr dirty="0" err="1"/>
              <a:t>pratica</a:t>
            </a:r>
            <a:r>
              <a:rPr dirty="0"/>
              <a:t> </a:t>
            </a:r>
            <a:r>
              <a:rPr dirty="0" err="1"/>
              <a:t>nell'implementazione</a:t>
            </a:r>
            <a:r>
              <a:rPr dirty="0"/>
              <a:t> </a:t>
            </a:r>
            <a:r>
              <a:rPr dirty="0" err="1"/>
              <a:t>delle</a:t>
            </a:r>
            <a:r>
              <a:rPr dirty="0"/>
              <a:t> </a:t>
            </a:r>
            <a:r>
              <a:rPr dirty="0" err="1"/>
              <a:t>metodologie</a:t>
            </a:r>
            <a:r>
              <a:rPr dirty="0"/>
              <a:t> di Design Thinking </a:t>
            </a:r>
            <a:r>
              <a:rPr dirty="0" err="1"/>
              <a:t>nelle</a:t>
            </a:r>
            <a:r>
              <a:rPr dirty="0"/>
              <a:t> </a:t>
            </a:r>
            <a:r>
              <a:rPr dirty="0" err="1"/>
              <a:t>loro</a:t>
            </a:r>
            <a:r>
              <a:rPr dirty="0"/>
              <a:t> M</a:t>
            </a:r>
            <a:r>
              <a:rPr lang="it-IT" dirty="0"/>
              <a:t>PMI</a:t>
            </a:r>
            <a:r>
              <a:rPr dirty="0"/>
              <a:t>.</a:t>
            </a:r>
            <a:endParaRPr sz="1600" dirty="0">
              <a:solidFill>
                <a:schemeClr val="dk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30"/>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t>Grazie!</a:t>
            </a:r>
          </a:p>
        </p:txBody>
      </p:sp>
      <p:sp>
        <p:nvSpPr>
          <p:cNvPr id="338" name="Google Shape;338;p30"/>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t>Continua a imparare su </a:t>
            </a:r>
            <a:r>
              <a:rPr u="sng">
                <a:solidFill>
                  <a:schemeClr val="hlink"/>
                </a:solidFill>
                <a:hlinkClick r:id="rId3"/>
              </a:rPr>
              <a:t>www.digital-dream-lab.eu</a:t>
            </a:r>
            <a: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rPr dirty="0"/>
              <a:t>1. </a:t>
            </a:r>
            <a:r>
              <a:rPr dirty="0" err="1"/>
              <a:t>Introduzione</a:t>
            </a:r>
            <a:r>
              <a:rPr dirty="0"/>
              <a:t> al Design Thinking</a:t>
            </a:r>
            <a:endParaRPr sz="2400" dirty="0"/>
          </a:p>
          <a:p>
            <a:pPr marL="0" lvl="0" indent="0" algn="l" rtl="0">
              <a:lnSpc>
                <a:spcPct val="90000"/>
              </a:lnSpc>
              <a:spcBef>
                <a:spcPts val="1000"/>
              </a:spcBef>
              <a:spcAft>
                <a:spcPts val="0"/>
              </a:spcAft>
              <a:buClr>
                <a:srgbClr val="1B193E"/>
              </a:buClr>
              <a:buSzPts val="2400"/>
              <a:buNone/>
              <a:defRPr sz="2400" b="0"/>
            </a:pPr>
            <a:r>
              <a:rPr dirty="0"/>
              <a:t>1.1 </a:t>
            </a:r>
            <a:r>
              <a:rPr dirty="0" err="1"/>
              <a:t>Che</a:t>
            </a:r>
            <a:r>
              <a:rPr dirty="0"/>
              <a:t> </a:t>
            </a:r>
            <a:r>
              <a:rPr dirty="0" err="1"/>
              <a:t>cos'è</a:t>
            </a:r>
            <a:r>
              <a:rPr dirty="0"/>
              <a:t> </a:t>
            </a:r>
            <a:r>
              <a:rPr dirty="0" err="1"/>
              <a:t>il</a:t>
            </a:r>
            <a:r>
              <a:rPr dirty="0"/>
              <a:t> Design Thinking?</a:t>
            </a:r>
          </a:p>
        </p:txBody>
      </p:sp>
      <p:sp>
        <p:nvSpPr>
          <p:cNvPr id="132" name="Google Shape;132;p4"/>
          <p:cNvSpPr txBox="1">
            <a:spLocks noGrp="1"/>
          </p:cNvSpPr>
          <p:nvPr>
            <p:ph type="body" idx="2"/>
          </p:nvPr>
        </p:nvSpPr>
        <p:spPr>
          <a:xfrm>
            <a:off x="471472" y="1478667"/>
            <a:ext cx="11249055" cy="41957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1600"/>
              <a:buNone/>
              <a:defRPr sz="1600" b="1"/>
            </a:pPr>
            <a:r>
              <a:rPr dirty="0" err="1"/>
              <a:t>Introduzione</a:t>
            </a:r>
            <a:r>
              <a:rPr dirty="0"/>
              <a:t> al Design Thinking: Un </a:t>
            </a:r>
            <a:r>
              <a:rPr dirty="0" err="1"/>
              <a:t>approccio</a:t>
            </a:r>
            <a:r>
              <a:rPr dirty="0"/>
              <a:t> </a:t>
            </a:r>
            <a:r>
              <a:rPr dirty="0" err="1"/>
              <a:t>centrato</a:t>
            </a:r>
            <a:r>
              <a:rPr dirty="0"/>
              <a:t> </a:t>
            </a:r>
            <a:r>
              <a:rPr dirty="0" err="1"/>
              <a:t>sull</a:t>
            </a:r>
            <a:r>
              <a:rPr lang="it-IT" dirty="0"/>
              <a:t>'</a:t>
            </a:r>
            <a:r>
              <a:rPr dirty="0" err="1"/>
              <a:t>uomo</a:t>
            </a:r>
            <a:r>
              <a:rPr dirty="0"/>
              <a:t> </a:t>
            </a:r>
            <a:r>
              <a:rPr dirty="0" err="1"/>
              <a:t>alla</a:t>
            </a:r>
            <a:r>
              <a:rPr dirty="0"/>
              <a:t> </a:t>
            </a:r>
            <a:r>
              <a:rPr dirty="0" err="1"/>
              <a:t>risoluzione</a:t>
            </a:r>
            <a:r>
              <a:rPr lang="it-IT" dirty="0"/>
              <a:t> creativa</a:t>
            </a:r>
            <a:r>
              <a:rPr dirty="0"/>
              <a:t> </a:t>
            </a:r>
            <a:r>
              <a:rPr dirty="0" err="1"/>
              <a:t>dei</a:t>
            </a:r>
            <a:r>
              <a:rPr dirty="0"/>
              <a:t> </a:t>
            </a:r>
            <a:r>
              <a:rPr dirty="0" err="1"/>
              <a:t>problemi</a:t>
            </a:r>
            <a:r>
              <a:rPr dirty="0"/>
              <a:t> </a:t>
            </a:r>
            <a:endParaRPr sz="1600" dirty="0"/>
          </a:p>
          <a:p>
            <a:pPr marL="0" lvl="0" indent="0" algn="l" rtl="0">
              <a:lnSpc>
                <a:spcPct val="90000"/>
              </a:lnSpc>
              <a:spcBef>
                <a:spcPts val="1000"/>
              </a:spcBef>
              <a:spcAft>
                <a:spcPts val="0"/>
              </a:spcAft>
              <a:buClr>
                <a:srgbClr val="1B193E"/>
              </a:buClr>
              <a:buSzPts val="1600"/>
              <a:buNone/>
              <a:defRPr sz="1600"/>
            </a:pPr>
            <a:r>
              <a:rPr b="1" dirty="0"/>
              <a:t>Il Design Thinking</a:t>
            </a:r>
            <a:r>
              <a:rPr dirty="0"/>
              <a:t> è un </a:t>
            </a:r>
            <a:r>
              <a:rPr dirty="0" err="1"/>
              <a:t>approccio</a:t>
            </a:r>
            <a:r>
              <a:rPr dirty="0"/>
              <a:t> </a:t>
            </a:r>
            <a:r>
              <a:rPr dirty="0" err="1"/>
              <a:t>dinamico</a:t>
            </a:r>
            <a:r>
              <a:rPr dirty="0"/>
              <a:t> e </a:t>
            </a:r>
            <a:r>
              <a:rPr dirty="0" err="1"/>
              <a:t>centrato</a:t>
            </a:r>
            <a:r>
              <a:rPr dirty="0"/>
              <a:t> </a:t>
            </a:r>
            <a:r>
              <a:rPr dirty="0" err="1"/>
              <a:t>sull'uomo</a:t>
            </a:r>
            <a:r>
              <a:rPr dirty="0"/>
              <a:t> </a:t>
            </a:r>
            <a:r>
              <a:rPr dirty="0" err="1"/>
              <a:t>che</a:t>
            </a:r>
            <a:r>
              <a:rPr dirty="0"/>
              <a:t> pone le </a:t>
            </a:r>
            <a:r>
              <a:rPr dirty="0" err="1"/>
              <a:t>persone</a:t>
            </a:r>
            <a:r>
              <a:rPr dirty="0"/>
              <a:t> al </a:t>
            </a:r>
            <a:r>
              <a:rPr dirty="0" err="1"/>
              <a:t>centro</a:t>
            </a:r>
            <a:r>
              <a:rPr dirty="0"/>
              <a:t> del </a:t>
            </a:r>
            <a:r>
              <a:rPr dirty="0" err="1"/>
              <a:t>processo</a:t>
            </a:r>
            <a:r>
              <a:rPr dirty="0"/>
              <a:t> di </a:t>
            </a:r>
            <a:r>
              <a:rPr dirty="0" err="1"/>
              <a:t>progettazione</a:t>
            </a:r>
            <a:r>
              <a:rPr dirty="0"/>
              <a:t>. Si </a:t>
            </a:r>
            <a:r>
              <a:rPr dirty="0" err="1"/>
              <a:t>tratta</a:t>
            </a:r>
            <a:r>
              <a:rPr dirty="0"/>
              <a:t> di </a:t>
            </a:r>
            <a:r>
              <a:rPr dirty="0" err="1"/>
              <a:t>qualcosa</a:t>
            </a:r>
            <a:r>
              <a:rPr dirty="0"/>
              <a:t> di </a:t>
            </a:r>
            <a:r>
              <a:rPr dirty="0" err="1"/>
              <a:t>più</a:t>
            </a:r>
            <a:r>
              <a:rPr dirty="0"/>
              <a:t> di </a:t>
            </a:r>
            <a:r>
              <a:rPr dirty="0" err="1"/>
              <a:t>una</a:t>
            </a:r>
            <a:r>
              <a:rPr dirty="0"/>
              <a:t> </a:t>
            </a:r>
            <a:r>
              <a:rPr dirty="0" err="1"/>
              <a:t>semplice</a:t>
            </a:r>
            <a:r>
              <a:rPr dirty="0"/>
              <a:t> </a:t>
            </a:r>
            <a:r>
              <a:rPr dirty="0" err="1"/>
              <a:t>metodologia</a:t>
            </a:r>
            <a:r>
              <a:rPr dirty="0"/>
              <a:t>; è </a:t>
            </a:r>
            <a:r>
              <a:rPr dirty="0" err="1"/>
              <a:t>una</a:t>
            </a:r>
            <a:r>
              <a:rPr dirty="0"/>
              <a:t> </a:t>
            </a:r>
            <a:r>
              <a:rPr dirty="0" err="1"/>
              <a:t>mentalità</a:t>
            </a:r>
            <a:r>
              <a:rPr dirty="0"/>
              <a:t> </a:t>
            </a:r>
            <a:r>
              <a:rPr dirty="0" err="1"/>
              <a:t>che</a:t>
            </a:r>
            <a:r>
              <a:rPr dirty="0"/>
              <a:t> </a:t>
            </a:r>
            <a:r>
              <a:rPr dirty="0" err="1"/>
              <a:t>dà</a:t>
            </a:r>
            <a:r>
              <a:rPr dirty="0"/>
              <a:t> </a:t>
            </a:r>
            <a:r>
              <a:rPr dirty="0" err="1"/>
              <a:t>priorità</a:t>
            </a:r>
            <a:r>
              <a:rPr dirty="0"/>
              <a:t> </a:t>
            </a:r>
            <a:r>
              <a:rPr dirty="0" err="1"/>
              <a:t>all'empatia</a:t>
            </a:r>
            <a:r>
              <a:rPr dirty="0"/>
              <a:t>, </a:t>
            </a:r>
            <a:r>
              <a:rPr dirty="0" err="1"/>
              <a:t>alla</a:t>
            </a:r>
            <a:r>
              <a:rPr dirty="0"/>
              <a:t> </a:t>
            </a:r>
            <a:r>
              <a:rPr dirty="0" err="1"/>
              <a:t>collaborazione</a:t>
            </a:r>
            <a:r>
              <a:rPr dirty="0"/>
              <a:t> e </a:t>
            </a:r>
            <a:r>
              <a:rPr dirty="0" err="1"/>
              <a:t>all'iterazione</a:t>
            </a:r>
            <a:r>
              <a:rPr dirty="0"/>
              <a:t> per </a:t>
            </a:r>
            <a:r>
              <a:rPr dirty="0" err="1"/>
              <a:t>affrontare</a:t>
            </a:r>
            <a:r>
              <a:rPr dirty="0"/>
              <a:t> </a:t>
            </a:r>
            <a:r>
              <a:rPr dirty="0" err="1"/>
              <a:t>problemi</a:t>
            </a:r>
            <a:r>
              <a:rPr dirty="0"/>
              <a:t> </a:t>
            </a:r>
            <a:r>
              <a:rPr dirty="0" err="1"/>
              <a:t>complessi</a:t>
            </a:r>
            <a:r>
              <a:rPr dirty="0"/>
              <a:t> e </a:t>
            </a:r>
            <a:r>
              <a:rPr dirty="0" err="1"/>
              <a:t>generare</a:t>
            </a:r>
            <a:r>
              <a:rPr dirty="0"/>
              <a:t> </a:t>
            </a:r>
            <a:r>
              <a:rPr dirty="0" err="1"/>
              <a:t>soluzioni</a:t>
            </a:r>
            <a:r>
              <a:rPr dirty="0"/>
              <a:t> innovative.</a:t>
            </a:r>
          </a:p>
          <a:p>
            <a:pPr marL="0" lvl="0" indent="0" algn="l" rtl="0">
              <a:lnSpc>
                <a:spcPct val="90000"/>
              </a:lnSpc>
              <a:spcBef>
                <a:spcPts val="1000"/>
              </a:spcBef>
              <a:spcAft>
                <a:spcPts val="0"/>
              </a:spcAft>
              <a:buClr>
                <a:srgbClr val="1B193E"/>
              </a:buClr>
              <a:buSzPts val="1600"/>
              <a:buNone/>
              <a:defRPr sz="1600"/>
            </a:pPr>
            <a:r>
              <a:rPr dirty="0"/>
              <a:t>Al </a:t>
            </a:r>
            <a:r>
              <a:rPr dirty="0" err="1"/>
              <a:t>centro</a:t>
            </a:r>
            <a:r>
              <a:rPr dirty="0"/>
              <a:t> </a:t>
            </a:r>
            <a:r>
              <a:rPr dirty="0" err="1"/>
              <a:t>c'è</a:t>
            </a:r>
            <a:r>
              <a:rPr dirty="0"/>
              <a:t> la </a:t>
            </a:r>
            <a:r>
              <a:rPr dirty="0" err="1"/>
              <a:t>comprensione</a:t>
            </a:r>
            <a:r>
              <a:rPr dirty="0"/>
              <a:t> de</a:t>
            </a:r>
            <a:r>
              <a:rPr lang="it-IT" dirty="0"/>
              <a:t>i bisogni</a:t>
            </a:r>
            <a:r>
              <a:rPr dirty="0"/>
              <a:t> e </a:t>
            </a:r>
            <a:r>
              <a:rPr dirty="0" err="1"/>
              <a:t>delle</a:t>
            </a:r>
            <a:r>
              <a:rPr dirty="0"/>
              <a:t> </a:t>
            </a:r>
            <a:r>
              <a:rPr dirty="0" err="1"/>
              <a:t>esperienze</a:t>
            </a:r>
            <a:r>
              <a:rPr dirty="0"/>
              <a:t> </a:t>
            </a:r>
            <a:r>
              <a:rPr dirty="0" err="1"/>
              <a:t>degli</a:t>
            </a:r>
            <a:r>
              <a:rPr dirty="0"/>
              <a:t> </a:t>
            </a:r>
            <a:r>
              <a:rPr dirty="0" err="1"/>
              <a:t>utenti</a:t>
            </a:r>
            <a:r>
              <a:rPr dirty="0"/>
              <a:t> </a:t>
            </a:r>
            <a:r>
              <a:rPr dirty="0" err="1"/>
              <a:t>finali</a:t>
            </a:r>
            <a:r>
              <a:rPr dirty="0"/>
              <a:t>. </a:t>
            </a:r>
            <a:r>
              <a:rPr lang="it-IT" dirty="0"/>
              <a:t>Si i</a:t>
            </a:r>
            <a:r>
              <a:rPr dirty="0" err="1"/>
              <a:t>nizia</a:t>
            </a:r>
            <a:r>
              <a:rPr dirty="0"/>
              <a:t> con </a:t>
            </a:r>
            <a:r>
              <a:rPr lang="it-IT" dirty="0"/>
              <a:t>entrando in </a:t>
            </a:r>
            <a:r>
              <a:rPr dirty="0" err="1"/>
              <a:t>empatia</a:t>
            </a:r>
            <a:r>
              <a:rPr dirty="0"/>
              <a:t> con </a:t>
            </a:r>
            <a:r>
              <a:rPr dirty="0" err="1"/>
              <a:t>loro</a:t>
            </a:r>
            <a:r>
              <a:rPr dirty="0"/>
              <a:t>, </a:t>
            </a:r>
            <a:r>
              <a:rPr dirty="0" err="1"/>
              <a:t>acquisendo</a:t>
            </a:r>
            <a:r>
              <a:rPr dirty="0"/>
              <a:t> </a:t>
            </a:r>
            <a:r>
              <a:rPr dirty="0" err="1"/>
              <a:t>profonde</a:t>
            </a:r>
            <a:r>
              <a:rPr lang="it-IT" dirty="0"/>
              <a:t> visioni</a:t>
            </a:r>
            <a:r>
              <a:rPr dirty="0"/>
              <a:t> </a:t>
            </a:r>
            <a:r>
              <a:rPr dirty="0" err="1"/>
              <a:t>sulle</a:t>
            </a:r>
            <a:r>
              <a:rPr dirty="0"/>
              <a:t> </a:t>
            </a:r>
            <a:r>
              <a:rPr dirty="0" err="1"/>
              <a:t>loro</a:t>
            </a:r>
            <a:r>
              <a:rPr dirty="0"/>
              <a:t> </a:t>
            </a:r>
            <a:r>
              <a:rPr dirty="0" err="1"/>
              <a:t>sfide</a:t>
            </a:r>
            <a:r>
              <a:rPr dirty="0"/>
              <a:t> e </a:t>
            </a:r>
            <a:r>
              <a:rPr dirty="0" err="1"/>
              <a:t>sviluppando</a:t>
            </a:r>
            <a:r>
              <a:rPr dirty="0"/>
              <a:t> </a:t>
            </a:r>
            <a:r>
              <a:rPr dirty="0" err="1"/>
              <a:t>una</a:t>
            </a:r>
            <a:r>
              <a:rPr dirty="0"/>
              <a:t> </a:t>
            </a:r>
            <a:r>
              <a:rPr dirty="0" err="1"/>
              <a:t>profonda</a:t>
            </a:r>
            <a:r>
              <a:rPr dirty="0"/>
              <a:t> </a:t>
            </a:r>
            <a:r>
              <a:rPr dirty="0" err="1"/>
              <a:t>comprensione</a:t>
            </a:r>
            <a:r>
              <a:rPr dirty="0"/>
              <a:t> del </a:t>
            </a:r>
            <a:r>
              <a:rPr dirty="0" err="1"/>
              <a:t>contesto</a:t>
            </a:r>
            <a:r>
              <a:rPr dirty="0"/>
              <a:t> in cui </a:t>
            </a:r>
            <a:r>
              <a:rPr dirty="0" err="1"/>
              <a:t>operano</a:t>
            </a:r>
            <a:r>
              <a:rPr dirty="0"/>
              <a:t>. Questa </a:t>
            </a:r>
            <a:r>
              <a:rPr dirty="0" err="1"/>
              <a:t>comprensione</a:t>
            </a:r>
            <a:r>
              <a:rPr dirty="0"/>
              <a:t> </a:t>
            </a:r>
            <a:r>
              <a:rPr dirty="0" err="1"/>
              <a:t>empatica</a:t>
            </a:r>
            <a:r>
              <a:rPr dirty="0"/>
              <a:t> serve da base per </a:t>
            </a:r>
            <a:r>
              <a:rPr dirty="0" err="1"/>
              <a:t>l'intero</a:t>
            </a:r>
            <a:r>
              <a:rPr dirty="0"/>
              <a:t> </a:t>
            </a:r>
            <a:r>
              <a:rPr dirty="0" err="1"/>
              <a:t>processo</a:t>
            </a:r>
            <a:r>
              <a:rPr dirty="0"/>
              <a:t> di </a:t>
            </a:r>
            <a:r>
              <a:rPr dirty="0" err="1"/>
              <a:t>progettazione</a:t>
            </a:r>
            <a:r>
              <a:rPr dirty="0"/>
              <a:t>.</a:t>
            </a:r>
          </a:p>
          <a:p>
            <a:pPr marL="0" lvl="0" indent="0" algn="l" rtl="0">
              <a:lnSpc>
                <a:spcPct val="90000"/>
              </a:lnSpc>
              <a:spcBef>
                <a:spcPts val="1000"/>
              </a:spcBef>
              <a:spcAft>
                <a:spcPts val="0"/>
              </a:spcAft>
              <a:buClr>
                <a:srgbClr val="1B193E"/>
              </a:buClr>
              <a:buSzPts val="1600"/>
              <a:buNone/>
              <a:defRPr sz="1600"/>
            </a:pPr>
            <a:r>
              <a:rPr dirty="0"/>
              <a:t>La </a:t>
            </a:r>
            <a:r>
              <a:rPr dirty="0" err="1"/>
              <a:t>collaborazione</a:t>
            </a:r>
            <a:r>
              <a:rPr dirty="0"/>
              <a:t> è un </a:t>
            </a:r>
            <a:r>
              <a:rPr dirty="0" err="1"/>
              <a:t>altro</a:t>
            </a:r>
            <a:r>
              <a:rPr dirty="0"/>
              <a:t> </a:t>
            </a:r>
            <a:r>
              <a:rPr dirty="0" err="1"/>
              <a:t>pilastro</a:t>
            </a:r>
            <a:r>
              <a:rPr dirty="0"/>
              <a:t> </a:t>
            </a:r>
            <a:r>
              <a:rPr dirty="0" err="1"/>
              <a:t>chiave</a:t>
            </a:r>
            <a:r>
              <a:rPr dirty="0"/>
              <a:t> del </a:t>
            </a:r>
            <a:r>
              <a:rPr b="1" dirty="0"/>
              <a:t>Design Thinking</a:t>
            </a:r>
            <a:r>
              <a:rPr dirty="0"/>
              <a:t>. </a:t>
            </a:r>
            <a:r>
              <a:rPr dirty="0" err="1"/>
              <a:t>Riconosce</a:t>
            </a:r>
            <a:r>
              <a:rPr dirty="0"/>
              <a:t> </a:t>
            </a:r>
            <a:r>
              <a:rPr dirty="0" err="1"/>
              <a:t>che</a:t>
            </a:r>
            <a:r>
              <a:rPr dirty="0"/>
              <a:t> </a:t>
            </a:r>
            <a:r>
              <a:rPr dirty="0" err="1"/>
              <a:t>prospettive</a:t>
            </a:r>
            <a:r>
              <a:rPr dirty="0"/>
              <a:t> diverse </a:t>
            </a:r>
            <a:r>
              <a:rPr dirty="0" err="1"/>
              <a:t>portano</a:t>
            </a:r>
            <a:r>
              <a:rPr dirty="0"/>
              <a:t> a </a:t>
            </a:r>
            <a:r>
              <a:rPr dirty="0" err="1"/>
              <a:t>soluzioni</a:t>
            </a:r>
            <a:r>
              <a:rPr dirty="0"/>
              <a:t> </a:t>
            </a:r>
            <a:r>
              <a:rPr dirty="0" err="1"/>
              <a:t>più</a:t>
            </a:r>
            <a:r>
              <a:rPr dirty="0"/>
              <a:t> </a:t>
            </a:r>
            <a:r>
              <a:rPr dirty="0" err="1"/>
              <a:t>ricche</a:t>
            </a:r>
            <a:r>
              <a:rPr dirty="0"/>
              <a:t>. </a:t>
            </a:r>
            <a:r>
              <a:rPr lang="it-IT" dirty="0"/>
              <a:t>Il </a:t>
            </a:r>
            <a:r>
              <a:rPr b="1" dirty="0"/>
              <a:t>Design Thinking</a:t>
            </a:r>
            <a:r>
              <a:rPr dirty="0"/>
              <a:t> </a:t>
            </a:r>
            <a:r>
              <a:rPr dirty="0" err="1"/>
              <a:t>incoraggia</a:t>
            </a:r>
            <a:r>
              <a:rPr dirty="0"/>
              <a:t> </a:t>
            </a:r>
            <a:r>
              <a:rPr dirty="0" err="1"/>
              <a:t>i</a:t>
            </a:r>
            <a:r>
              <a:rPr dirty="0"/>
              <a:t> team </a:t>
            </a:r>
            <a:r>
              <a:rPr dirty="0" err="1"/>
              <a:t>interdisciplinari</a:t>
            </a:r>
            <a:r>
              <a:rPr dirty="0"/>
              <a:t> a </a:t>
            </a:r>
            <a:r>
              <a:rPr dirty="0" err="1"/>
              <a:t>lavorare</a:t>
            </a:r>
            <a:r>
              <a:rPr dirty="0"/>
              <a:t> </a:t>
            </a:r>
            <a:r>
              <a:rPr dirty="0" err="1"/>
              <a:t>insieme</a:t>
            </a:r>
            <a:r>
              <a:rPr dirty="0"/>
              <a:t>, </a:t>
            </a:r>
            <a:r>
              <a:rPr lang="it-IT" dirty="0"/>
              <a:t>apportando</a:t>
            </a:r>
            <a:r>
              <a:rPr dirty="0"/>
              <a:t> </a:t>
            </a:r>
            <a:r>
              <a:rPr dirty="0" err="1"/>
              <a:t>competenze</a:t>
            </a:r>
            <a:r>
              <a:rPr dirty="0"/>
              <a:t>, </a:t>
            </a:r>
            <a:r>
              <a:rPr lang="it-IT" dirty="0"/>
              <a:t>abilità</a:t>
            </a:r>
            <a:r>
              <a:rPr dirty="0"/>
              <a:t> e </a:t>
            </a:r>
            <a:r>
              <a:rPr dirty="0" err="1"/>
              <a:t>punti</a:t>
            </a:r>
            <a:r>
              <a:rPr dirty="0"/>
              <a:t> di vista</a:t>
            </a:r>
            <a:r>
              <a:rPr lang="it-IT" dirty="0"/>
              <a:t> diversi</a:t>
            </a:r>
            <a:r>
              <a:rPr dirty="0"/>
              <a:t>. </a:t>
            </a:r>
            <a:r>
              <a:rPr dirty="0" err="1"/>
              <a:t>Promuovendo</a:t>
            </a:r>
            <a:r>
              <a:rPr dirty="0"/>
              <a:t> un </a:t>
            </a:r>
            <a:r>
              <a:rPr dirty="0" err="1"/>
              <a:t>ambiente</a:t>
            </a:r>
            <a:r>
              <a:rPr dirty="0"/>
              <a:t> </a:t>
            </a:r>
            <a:r>
              <a:rPr dirty="0" err="1"/>
              <a:t>collaborativo</a:t>
            </a:r>
            <a:r>
              <a:rPr dirty="0"/>
              <a:t>, </a:t>
            </a:r>
            <a:r>
              <a:rPr dirty="0" err="1"/>
              <a:t>garantisce</a:t>
            </a:r>
            <a:r>
              <a:rPr dirty="0"/>
              <a:t> </a:t>
            </a:r>
            <a:r>
              <a:rPr dirty="0" err="1"/>
              <a:t>che</a:t>
            </a:r>
            <a:r>
              <a:rPr dirty="0"/>
              <a:t> le </a:t>
            </a:r>
            <a:r>
              <a:rPr dirty="0" err="1"/>
              <a:t>soluzioni</a:t>
            </a:r>
            <a:r>
              <a:rPr dirty="0"/>
              <a:t> generate </a:t>
            </a:r>
            <a:r>
              <a:rPr dirty="0" err="1"/>
              <a:t>siano</a:t>
            </a:r>
            <a:r>
              <a:rPr dirty="0"/>
              <a:t> complete e </a:t>
            </a:r>
            <a:r>
              <a:rPr lang="it-IT" dirty="0"/>
              <a:t>considerino</a:t>
            </a:r>
            <a:r>
              <a:rPr dirty="0"/>
              <a:t> </a:t>
            </a:r>
            <a:r>
              <a:rPr dirty="0" err="1"/>
              <a:t>più</a:t>
            </a:r>
            <a:r>
              <a:rPr dirty="0"/>
              <a:t> </a:t>
            </a:r>
            <a:r>
              <a:rPr dirty="0" err="1"/>
              <a:t>angol</a:t>
            </a:r>
            <a:r>
              <a:rPr lang="it-IT" dirty="0"/>
              <a:t>azioni</a:t>
            </a:r>
            <a:r>
              <a:rPr dirty="0"/>
              <a:t>.</a:t>
            </a:r>
          </a:p>
          <a:p>
            <a:pPr marL="0" lvl="0" indent="0" algn="l" rtl="0">
              <a:lnSpc>
                <a:spcPct val="90000"/>
              </a:lnSpc>
              <a:spcBef>
                <a:spcPts val="1000"/>
              </a:spcBef>
              <a:spcAft>
                <a:spcPts val="0"/>
              </a:spcAft>
              <a:buClr>
                <a:srgbClr val="1B193E"/>
              </a:buClr>
              <a:buSzPts val="1600"/>
              <a:buNone/>
              <a:defRPr sz="1600"/>
            </a:pPr>
            <a:r>
              <a:rPr dirty="0"/>
              <a:t>La </a:t>
            </a:r>
            <a:r>
              <a:rPr dirty="0" err="1"/>
              <a:t>natura</a:t>
            </a:r>
            <a:r>
              <a:rPr dirty="0"/>
              <a:t> </a:t>
            </a:r>
            <a:r>
              <a:rPr dirty="0" err="1"/>
              <a:t>iterativa</a:t>
            </a:r>
            <a:r>
              <a:rPr dirty="0"/>
              <a:t> la distingue </a:t>
            </a:r>
            <a:r>
              <a:rPr dirty="0" err="1"/>
              <a:t>dagli</a:t>
            </a:r>
            <a:r>
              <a:rPr dirty="0"/>
              <a:t> </a:t>
            </a:r>
            <a:r>
              <a:rPr dirty="0" err="1"/>
              <a:t>approcci</a:t>
            </a:r>
            <a:r>
              <a:rPr dirty="0"/>
              <a:t> </a:t>
            </a:r>
            <a:r>
              <a:rPr dirty="0" err="1"/>
              <a:t>tradizionali</a:t>
            </a:r>
            <a:r>
              <a:rPr dirty="0"/>
              <a:t> di </a:t>
            </a:r>
            <a:r>
              <a:rPr lang="it-IT" dirty="0"/>
              <a:t>risoluzione dei problemi</a:t>
            </a:r>
            <a:r>
              <a:rPr dirty="0"/>
              <a:t>. </a:t>
            </a:r>
            <a:r>
              <a:rPr dirty="0" err="1"/>
              <a:t>Invece</a:t>
            </a:r>
            <a:r>
              <a:rPr dirty="0"/>
              <a:t> di </a:t>
            </a:r>
            <a:r>
              <a:rPr dirty="0" err="1"/>
              <a:t>perseguire</a:t>
            </a:r>
            <a:r>
              <a:rPr dirty="0"/>
              <a:t> un </a:t>
            </a:r>
            <a:r>
              <a:rPr dirty="0" err="1"/>
              <a:t>percorso</a:t>
            </a:r>
            <a:r>
              <a:rPr dirty="0"/>
              <a:t> </a:t>
            </a:r>
            <a:r>
              <a:rPr dirty="0" err="1"/>
              <a:t>lineare</a:t>
            </a:r>
            <a:r>
              <a:rPr dirty="0"/>
              <a:t>, </a:t>
            </a:r>
            <a:r>
              <a:rPr dirty="0" err="1"/>
              <a:t>il</a:t>
            </a:r>
            <a:r>
              <a:rPr dirty="0"/>
              <a:t> Design Thinking </a:t>
            </a:r>
            <a:r>
              <a:rPr dirty="0" err="1"/>
              <a:t>prevede</a:t>
            </a:r>
            <a:r>
              <a:rPr dirty="0"/>
              <a:t> un </a:t>
            </a:r>
            <a:r>
              <a:rPr dirty="0" err="1"/>
              <a:t>ciclo</a:t>
            </a:r>
            <a:r>
              <a:rPr dirty="0"/>
              <a:t> di </a:t>
            </a:r>
            <a:r>
              <a:rPr dirty="0" err="1"/>
              <a:t>prototipazione</a:t>
            </a:r>
            <a:r>
              <a:rPr dirty="0"/>
              <a:t>, test e </a:t>
            </a:r>
            <a:r>
              <a:rPr lang="it-IT" dirty="0"/>
              <a:t>perfezionamento</a:t>
            </a:r>
            <a:r>
              <a:rPr dirty="0"/>
              <a:t> </a:t>
            </a:r>
            <a:r>
              <a:rPr dirty="0" err="1"/>
              <a:t>delle</a:t>
            </a:r>
            <a:r>
              <a:rPr dirty="0"/>
              <a:t> </a:t>
            </a:r>
            <a:r>
              <a:rPr dirty="0" err="1"/>
              <a:t>idee</a:t>
            </a:r>
            <a:r>
              <a:rPr dirty="0"/>
              <a:t>. Questo </a:t>
            </a:r>
            <a:r>
              <a:rPr dirty="0" err="1"/>
              <a:t>costante</a:t>
            </a:r>
            <a:r>
              <a:rPr dirty="0"/>
              <a:t> </a:t>
            </a:r>
            <a:r>
              <a:rPr dirty="0" err="1"/>
              <a:t>perfezionamento</a:t>
            </a:r>
            <a:r>
              <a:rPr dirty="0"/>
              <a:t> </a:t>
            </a:r>
            <a:r>
              <a:rPr dirty="0" err="1"/>
              <a:t>si</a:t>
            </a:r>
            <a:r>
              <a:rPr dirty="0"/>
              <a:t> </a:t>
            </a:r>
            <a:r>
              <a:rPr dirty="0" err="1"/>
              <a:t>basa</a:t>
            </a:r>
            <a:r>
              <a:rPr dirty="0"/>
              <a:t> </a:t>
            </a:r>
            <a:r>
              <a:rPr dirty="0" err="1"/>
              <a:t>sul</a:t>
            </a:r>
            <a:r>
              <a:rPr dirty="0"/>
              <a:t> feedback </a:t>
            </a:r>
            <a:r>
              <a:rPr dirty="0" err="1"/>
              <a:t>ricevuto</a:t>
            </a:r>
            <a:r>
              <a:rPr dirty="0"/>
              <a:t> </a:t>
            </a:r>
            <a:r>
              <a:rPr dirty="0" err="1"/>
              <a:t>dagli</a:t>
            </a:r>
            <a:r>
              <a:rPr dirty="0"/>
              <a:t> </a:t>
            </a:r>
            <a:r>
              <a:rPr dirty="0" err="1"/>
              <a:t>utenti</a:t>
            </a:r>
            <a:r>
              <a:rPr dirty="0"/>
              <a:t> </a:t>
            </a:r>
            <a:r>
              <a:rPr dirty="0" err="1"/>
              <a:t>finali</a:t>
            </a:r>
            <a:r>
              <a:rPr dirty="0"/>
              <a:t>, </a:t>
            </a:r>
            <a:r>
              <a:rPr dirty="0" err="1"/>
              <a:t>consentendo</a:t>
            </a:r>
            <a:r>
              <a:rPr dirty="0"/>
              <a:t> </a:t>
            </a:r>
            <a:r>
              <a:rPr dirty="0" err="1"/>
              <a:t>il</a:t>
            </a:r>
            <a:r>
              <a:rPr dirty="0"/>
              <a:t> </a:t>
            </a:r>
            <a:r>
              <a:rPr dirty="0" err="1"/>
              <a:t>miglioramento</a:t>
            </a:r>
            <a:r>
              <a:rPr dirty="0"/>
              <a:t> e </a:t>
            </a:r>
            <a:r>
              <a:rPr dirty="0" err="1"/>
              <a:t>l'adattamento</a:t>
            </a:r>
            <a:r>
              <a:rPr dirty="0"/>
              <a:t> </a:t>
            </a:r>
            <a:r>
              <a:rPr dirty="0" err="1"/>
              <a:t>continui</a:t>
            </a:r>
            <a:r>
              <a:rPr dirty="0"/>
              <a:t>.</a:t>
            </a:r>
          </a:p>
          <a:p>
            <a:pPr marL="0" lvl="0" indent="0" algn="l" rtl="0">
              <a:lnSpc>
                <a:spcPct val="90000"/>
              </a:lnSpc>
              <a:spcBef>
                <a:spcPts val="1000"/>
              </a:spcBef>
              <a:spcAft>
                <a:spcPts val="0"/>
              </a:spcAft>
              <a:buClr>
                <a:srgbClr val="1B193E"/>
              </a:buClr>
              <a:buSzPts val="1600"/>
              <a:buNone/>
              <a:defRPr sz="1600"/>
            </a:pPr>
            <a:r>
              <a:rPr dirty="0"/>
              <a:t>In </a:t>
            </a:r>
            <a:r>
              <a:rPr dirty="0" err="1"/>
              <a:t>sostanza</a:t>
            </a:r>
            <a:r>
              <a:rPr dirty="0"/>
              <a:t>, </a:t>
            </a:r>
            <a:r>
              <a:rPr dirty="0" err="1"/>
              <a:t>il</a:t>
            </a:r>
            <a:r>
              <a:rPr dirty="0"/>
              <a:t> Design Thinking non è </a:t>
            </a:r>
            <a:r>
              <a:rPr dirty="0" err="1"/>
              <a:t>limitato</a:t>
            </a:r>
            <a:r>
              <a:rPr dirty="0"/>
              <a:t> a</a:t>
            </a:r>
            <a:r>
              <a:rPr lang="it-IT" dirty="0"/>
              <a:t>gli ideatori</a:t>
            </a:r>
            <a:r>
              <a:rPr dirty="0"/>
              <a:t> o</a:t>
            </a:r>
            <a:r>
              <a:rPr lang="it-IT" dirty="0"/>
              <a:t> ai</a:t>
            </a:r>
            <a:r>
              <a:rPr dirty="0"/>
              <a:t> </a:t>
            </a:r>
            <a:r>
              <a:rPr dirty="0" err="1"/>
              <a:t>professionisti</a:t>
            </a:r>
            <a:r>
              <a:rPr dirty="0"/>
              <a:t> </a:t>
            </a:r>
            <a:r>
              <a:rPr dirty="0" err="1"/>
              <a:t>creativi</a:t>
            </a:r>
            <a:r>
              <a:rPr dirty="0"/>
              <a:t>; </a:t>
            </a:r>
            <a:r>
              <a:rPr dirty="0" err="1"/>
              <a:t>si</a:t>
            </a:r>
            <a:r>
              <a:rPr dirty="0"/>
              <a:t> </a:t>
            </a:r>
            <a:r>
              <a:rPr dirty="0" err="1"/>
              <a:t>tratta</a:t>
            </a:r>
            <a:r>
              <a:rPr dirty="0"/>
              <a:t> di </a:t>
            </a:r>
            <a:r>
              <a:rPr dirty="0" err="1"/>
              <a:t>una</a:t>
            </a:r>
            <a:r>
              <a:rPr dirty="0"/>
              <a:t> </a:t>
            </a:r>
            <a:r>
              <a:rPr dirty="0" err="1"/>
              <a:t>mentalità</a:t>
            </a:r>
            <a:r>
              <a:rPr dirty="0"/>
              <a:t> </a:t>
            </a:r>
            <a:r>
              <a:rPr dirty="0" err="1"/>
              <a:t>che</a:t>
            </a:r>
            <a:r>
              <a:rPr dirty="0"/>
              <a:t> </a:t>
            </a:r>
            <a:r>
              <a:rPr dirty="0" err="1"/>
              <a:t>può</a:t>
            </a:r>
            <a:r>
              <a:rPr dirty="0"/>
              <a:t> </a:t>
            </a:r>
            <a:r>
              <a:rPr dirty="0" err="1"/>
              <a:t>essere</a:t>
            </a:r>
            <a:r>
              <a:rPr dirty="0"/>
              <a:t> </a:t>
            </a:r>
            <a:r>
              <a:rPr dirty="0" err="1"/>
              <a:t>applicata</a:t>
            </a:r>
            <a:r>
              <a:rPr dirty="0"/>
              <a:t> in </a:t>
            </a:r>
            <a:r>
              <a:rPr dirty="0" err="1"/>
              <a:t>tutte</a:t>
            </a:r>
            <a:r>
              <a:rPr dirty="0"/>
              <a:t> le discipline. </a:t>
            </a:r>
            <a:r>
              <a:rPr dirty="0" err="1"/>
              <a:t>Che</a:t>
            </a:r>
            <a:r>
              <a:rPr dirty="0"/>
              <a:t> </a:t>
            </a:r>
            <a:r>
              <a:rPr dirty="0" err="1"/>
              <a:t>si</a:t>
            </a:r>
            <a:r>
              <a:rPr dirty="0"/>
              <a:t> </a:t>
            </a:r>
            <a:r>
              <a:rPr dirty="0" err="1"/>
              <a:t>tratti</a:t>
            </a:r>
            <a:r>
              <a:rPr dirty="0"/>
              <a:t> di </a:t>
            </a:r>
            <a:r>
              <a:rPr dirty="0" err="1"/>
              <a:t>risolvere</a:t>
            </a:r>
            <a:r>
              <a:rPr dirty="0"/>
              <a:t> le </a:t>
            </a:r>
            <a:r>
              <a:rPr dirty="0" err="1"/>
              <a:t>sfide</a:t>
            </a:r>
            <a:r>
              <a:rPr dirty="0"/>
              <a:t> </a:t>
            </a:r>
            <a:r>
              <a:rPr dirty="0" err="1"/>
              <a:t>aziendali</a:t>
            </a:r>
            <a:r>
              <a:rPr dirty="0"/>
              <a:t>, </a:t>
            </a:r>
            <a:r>
              <a:rPr dirty="0" err="1"/>
              <a:t>sviluppare</a:t>
            </a:r>
            <a:r>
              <a:rPr dirty="0"/>
              <a:t> </a:t>
            </a:r>
            <a:r>
              <a:rPr dirty="0" err="1"/>
              <a:t>prodotti</a:t>
            </a:r>
            <a:r>
              <a:rPr dirty="0"/>
              <a:t> o </a:t>
            </a:r>
            <a:r>
              <a:rPr dirty="0" err="1"/>
              <a:t>migliorare</a:t>
            </a:r>
            <a:r>
              <a:rPr dirty="0"/>
              <a:t> </a:t>
            </a:r>
            <a:r>
              <a:rPr dirty="0" err="1"/>
              <a:t>i</a:t>
            </a:r>
            <a:r>
              <a:rPr dirty="0"/>
              <a:t> </a:t>
            </a:r>
            <a:r>
              <a:rPr dirty="0" err="1"/>
              <a:t>servizi</a:t>
            </a:r>
            <a:r>
              <a:rPr dirty="0"/>
              <a:t>, </a:t>
            </a:r>
            <a:r>
              <a:rPr lang="it-IT" dirty="0"/>
              <a:t>il </a:t>
            </a:r>
            <a:r>
              <a:rPr dirty="0"/>
              <a:t>Design Thinking </a:t>
            </a:r>
            <a:r>
              <a:rPr dirty="0" err="1"/>
              <a:t>offre</a:t>
            </a:r>
            <a:r>
              <a:rPr dirty="0"/>
              <a:t> un </a:t>
            </a:r>
            <a:r>
              <a:rPr dirty="0" err="1"/>
              <a:t>quadro</a:t>
            </a:r>
            <a:r>
              <a:rPr dirty="0"/>
              <a:t> </a:t>
            </a:r>
            <a:r>
              <a:rPr dirty="0" err="1"/>
              <a:t>strutturato</a:t>
            </a:r>
            <a:r>
              <a:rPr dirty="0"/>
              <a:t> ma </a:t>
            </a:r>
            <a:r>
              <a:rPr dirty="0" err="1"/>
              <a:t>flessibile</a:t>
            </a:r>
            <a:r>
              <a:rPr dirty="0"/>
              <a:t> </a:t>
            </a:r>
            <a:r>
              <a:rPr dirty="0" err="1"/>
              <a:t>che</a:t>
            </a:r>
            <a:r>
              <a:rPr dirty="0"/>
              <a:t> </a:t>
            </a:r>
            <a:r>
              <a:rPr dirty="0" err="1"/>
              <a:t>incoraggia</a:t>
            </a:r>
            <a:r>
              <a:rPr dirty="0"/>
              <a:t> la </a:t>
            </a:r>
            <a:r>
              <a:rPr dirty="0" err="1"/>
              <a:t>risoluzione</a:t>
            </a:r>
            <a:r>
              <a:rPr lang="it-IT" dirty="0"/>
              <a:t> creativa</a:t>
            </a:r>
            <a:r>
              <a:rPr dirty="0"/>
              <a:t> </a:t>
            </a:r>
            <a:r>
              <a:rPr dirty="0" err="1"/>
              <a:t>dei</a:t>
            </a:r>
            <a:r>
              <a:rPr dirty="0"/>
              <a:t> </a:t>
            </a:r>
            <a:r>
              <a:rPr dirty="0" err="1"/>
              <a:t>problemi</a:t>
            </a:r>
            <a:r>
              <a:rPr dirty="0"/>
              <a:t>  e </a:t>
            </a:r>
            <a:r>
              <a:rPr dirty="0" err="1"/>
              <a:t>l'innovazione</a:t>
            </a:r>
            <a:r>
              <a:rPr dirty="0"/>
              <a:t>. </a:t>
            </a:r>
            <a:r>
              <a:rPr dirty="0" err="1"/>
              <a:t>Mentre</a:t>
            </a:r>
            <a:r>
              <a:rPr dirty="0"/>
              <a:t> </a:t>
            </a:r>
            <a:r>
              <a:rPr dirty="0" err="1"/>
              <a:t>approfondiamo</a:t>
            </a:r>
            <a:r>
              <a:rPr dirty="0"/>
              <a:t> </a:t>
            </a:r>
            <a:r>
              <a:rPr dirty="0" err="1"/>
              <a:t>i</a:t>
            </a:r>
            <a:r>
              <a:rPr dirty="0"/>
              <a:t> </a:t>
            </a:r>
            <a:r>
              <a:rPr dirty="0" err="1"/>
              <a:t>principi</a:t>
            </a:r>
            <a:r>
              <a:rPr dirty="0"/>
              <a:t> e le </a:t>
            </a:r>
            <a:r>
              <a:rPr dirty="0" err="1"/>
              <a:t>fasi</a:t>
            </a:r>
            <a:r>
              <a:rPr dirty="0"/>
              <a:t> del Design Thinking, la </a:t>
            </a:r>
            <a:r>
              <a:rPr dirty="0" err="1"/>
              <a:t>potenza</a:t>
            </a:r>
            <a:r>
              <a:rPr dirty="0"/>
              <a:t> e la </a:t>
            </a:r>
            <a:r>
              <a:rPr dirty="0" err="1"/>
              <a:t>versatilità</a:t>
            </a:r>
            <a:r>
              <a:rPr dirty="0"/>
              <a:t> di questo </a:t>
            </a:r>
            <a:r>
              <a:rPr dirty="0" err="1"/>
              <a:t>approccio</a:t>
            </a:r>
            <a:r>
              <a:rPr dirty="0"/>
              <a:t> </a:t>
            </a:r>
            <a:r>
              <a:rPr dirty="0" err="1"/>
              <a:t>diventeranno</a:t>
            </a:r>
            <a:r>
              <a:rPr dirty="0"/>
              <a:t> </a:t>
            </a:r>
            <a:r>
              <a:rPr dirty="0" err="1"/>
              <a:t>sempre</a:t>
            </a:r>
            <a:r>
              <a:rPr dirty="0"/>
              <a:t> </a:t>
            </a:r>
            <a:r>
              <a:rPr dirty="0" err="1"/>
              <a:t>più</a:t>
            </a:r>
            <a:r>
              <a:rPr dirty="0"/>
              <a:t> </a:t>
            </a:r>
            <a:r>
              <a:rPr dirty="0" err="1"/>
              <a:t>evidenti</a:t>
            </a:r>
            <a:r>
              <a:rPr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5"/>
          <p:cNvSpPr txBox="1">
            <a:spLocks noGrp="1"/>
          </p:cNvSpPr>
          <p:nvPr>
            <p:ph type="body" idx="2"/>
          </p:nvPr>
        </p:nvSpPr>
        <p:spPr>
          <a:xfrm>
            <a:off x="-1" y="1070027"/>
            <a:ext cx="5438235" cy="4675358"/>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800"/>
              <a:buNone/>
              <a:defRPr sz="1800"/>
            </a:pPr>
            <a:r>
              <a:rPr dirty="0"/>
              <a:t>Design Thinking </a:t>
            </a:r>
            <a:r>
              <a:rPr dirty="0" err="1"/>
              <a:t>affonda</a:t>
            </a:r>
            <a:r>
              <a:rPr dirty="0"/>
              <a:t> le sue </a:t>
            </a:r>
            <a:r>
              <a:rPr dirty="0" err="1"/>
              <a:t>radici</a:t>
            </a:r>
            <a:r>
              <a:rPr dirty="0"/>
              <a:t> </a:t>
            </a:r>
            <a:r>
              <a:rPr dirty="0" err="1"/>
              <a:t>nella</a:t>
            </a:r>
            <a:r>
              <a:rPr dirty="0"/>
              <a:t> </a:t>
            </a:r>
            <a:r>
              <a:rPr dirty="0" err="1"/>
              <a:t>metà</a:t>
            </a:r>
            <a:r>
              <a:rPr dirty="0"/>
              <a:t> del XX </a:t>
            </a:r>
            <a:r>
              <a:rPr dirty="0" err="1"/>
              <a:t>secolo</a:t>
            </a:r>
            <a:r>
              <a:rPr dirty="0"/>
              <a:t>, </a:t>
            </a:r>
            <a:r>
              <a:rPr dirty="0" err="1"/>
              <a:t>principalmente</a:t>
            </a:r>
            <a:r>
              <a:rPr dirty="0"/>
              <a:t> </a:t>
            </a:r>
            <a:r>
              <a:rPr dirty="0" err="1"/>
              <a:t>nel</a:t>
            </a:r>
            <a:r>
              <a:rPr dirty="0"/>
              <a:t> campo d</a:t>
            </a:r>
            <a:r>
              <a:rPr lang="it-IT" dirty="0" err="1"/>
              <a:t>ellla</a:t>
            </a:r>
            <a:r>
              <a:rPr lang="it-IT" dirty="0"/>
              <a:t> progettazione</a:t>
            </a:r>
            <a:r>
              <a:rPr dirty="0"/>
              <a:t>. Il </a:t>
            </a:r>
            <a:r>
              <a:rPr dirty="0" err="1"/>
              <a:t>termine</a:t>
            </a:r>
            <a:r>
              <a:rPr dirty="0"/>
              <a:t> ha </a:t>
            </a:r>
            <a:r>
              <a:rPr dirty="0" err="1"/>
              <a:t>guadagnato</a:t>
            </a:r>
            <a:r>
              <a:rPr dirty="0"/>
              <a:t> </a:t>
            </a:r>
            <a:r>
              <a:rPr dirty="0" err="1"/>
              <a:t>importanza</a:t>
            </a:r>
            <a:r>
              <a:rPr dirty="0"/>
              <a:t> </a:t>
            </a:r>
            <a:r>
              <a:rPr dirty="0" err="1"/>
              <a:t>negli</a:t>
            </a:r>
            <a:r>
              <a:rPr dirty="0"/>
              <a:t> anni'60 e'70, con </a:t>
            </a:r>
            <a:r>
              <a:rPr dirty="0" err="1"/>
              <a:t>teorici</a:t>
            </a:r>
            <a:r>
              <a:rPr dirty="0"/>
              <a:t> de</a:t>
            </a:r>
            <a:r>
              <a:rPr lang="it-IT" dirty="0"/>
              <a:t>la progettazione</a:t>
            </a:r>
            <a:r>
              <a:rPr dirty="0"/>
              <a:t> e </a:t>
            </a:r>
            <a:r>
              <a:rPr dirty="0" err="1"/>
              <a:t>professionisti</a:t>
            </a:r>
            <a:r>
              <a:rPr dirty="0"/>
              <a:t> come Herbert A. Simon e Robert </a:t>
            </a:r>
            <a:r>
              <a:rPr dirty="0" err="1"/>
              <a:t>McKim</a:t>
            </a:r>
            <a:r>
              <a:rPr dirty="0"/>
              <a:t> </a:t>
            </a:r>
            <a:r>
              <a:rPr dirty="0" err="1"/>
              <a:t>che</a:t>
            </a:r>
            <a:r>
              <a:rPr dirty="0"/>
              <a:t> </a:t>
            </a:r>
            <a:r>
              <a:rPr dirty="0" err="1"/>
              <a:t>esplorano</a:t>
            </a:r>
            <a:r>
              <a:rPr dirty="0"/>
              <a:t> </a:t>
            </a:r>
            <a:r>
              <a:rPr dirty="0" err="1"/>
              <a:t>modi</a:t>
            </a:r>
            <a:r>
              <a:rPr dirty="0"/>
              <a:t> per </a:t>
            </a:r>
            <a:r>
              <a:rPr dirty="0" err="1"/>
              <a:t>migliorare</a:t>
            </a:r>
            <a:r>
              <a:rPr dirty="0"/>
              <a:t> la </a:t>
            </a:r>
            <a:r>
              <a:rPr dirty="0" err="1"/>
              <a:t>creatività</a:t>
            </a:r>
            <a:r>
              <a:rPr dirty="0"/>
              <a:t> e la </a:t>
            </a:r>
            <a:r>
              <a:rPr dirty="0" err="1"/>
              <a:t>risoluzione</a:t>
            </a:r>
            <a:r>
              <a:rPr dirty="0"/>
              <a:t> </a:t>
            </a:r>
            <a:r>
              <a:rPr dirty="0" err="1"/>
              <a:t>dei</a:t>
            </a:r>
            <a:r>
              <a:rPr dirty="0"/>
              <a:t> </a:t>
            </a:r>
            <a:r>
              <a:rPr dirty="0" err="1"/>
              <a:t>problemi</a:t>
            </a:r>
            <a:r>
              <a:rPr dirty="0"/>
              <a:t>. </a:t>
            </a:r>
            <a:r>
              <a:rPr dirty="0" err="1"/>
              <a:t>Tuttavia</a:t>
            </a:r>
            <a:r>
              <a:rPr dirty="0"/>
              <a:t>, è </a:t>
            </a:r>
            <a:r>
              <a:rPr dirty="0" err="1"/>
              <a:t>stata</a:t>
            </a:r>
            <a:r>
              <a:rPr dirty="0"/>
              <a:t> la </a:t>
            </a:r>
            <a:r>
              <a:rPr dirty="0" err="1"/>
              <a:t>collaborazione</a:t>
            </a:r>
            <a:r>
              <a:rPr dirty="0"/>
              <a:t> </a:t>
            </a:r>
            <a:r>
              <a:rPr dirty="0" err="1"/>
              <a:t>tra</a:t>
            </a:r>
            <a:r>
              <a:rPr dirty="0"/>
              <a:t> l</a:t>
            </a:r>
            <a:r>
              <a:rPr lang="it-IT" dirty="0"/>
              <a:t>o studio</a:t>
            </a:r>
            <a:r>
              <a:rPr dirty="0"/>
              <a:t> di design IDEO e la Stanford University </a:t>
            </a:r>
            <a:r>
              <a:rPr dirty="0" err="1"/>
              <a:t>negli</a:t>
            </a:r>
            <a:r>
              <a:rPr dirty="0"/>
              <a:t> anni'90 </a:t>
            </a:r>
            <a:r>
              <a:rPr dirty="0" err="1"/>
              <a:t>che</a:t>
            </a:r>
            <a:r>
              <a:rPr dirty="0"/>
              <a:t> ha </a:t>
            </a:r>
            <a:r>
              <a:rPr dirty="0" err="1"/>
              <a:t>spinto</a:t>
            </a:r>
            <a:r>
              <a:rPr dirty="0"/>
              <a:t> </a:t>
            </a:r>
            <a:r>
              <a:rPr dirty="0" err="1"/>
              <a:t>il</a:t>
            </a:r>
            <a:r>
              <a:rPr dirty="0"/>
              <a:t> Design Thinking </a:t>
            </a:r>
            <a:r>
              <a:rPr dirty="0" err="1"/>
              <a:t>nella</a:t>
            </a:r>
            <a:r>
              <a:rPr dirty="0"/>
              <a:t> </a:t>
            </a:r>
            <a:r>
              <a:rPr dirty="0" err="1"/>
              <a:t>coscienza</a:t>
            </a:r>
            <a:r>
              <a:rPr dirty="0"/>
              <a:t> </a:t>
            </a:r>
            <a:r>
              <a:rPr dirty="0" err="1"/>
              <a:t>tradizionale</a:t>
            </a:r>
            <a:r>
              <a:rPr dirty="0"/>
              <a:t>.</a:t>
            </a:r>
          </a:p>
          <a:p>
            <a:pPr marL="0" lvl="0" indent="0" algn="just" rtl="0">
              <a:lnSpc>
                <a:spcPct val="90000"/>
              </a:lnSpc>
              <a:spcBef>
                <a:spcPts val="1000"/>
              </a:spcBef>
              <a:spcAft>
                <a:spcPts val="0"/>
              </a:spcAft>
              <a:buClr>
                <a:srgbClr val="1B193E"/>
              </a:buClr>
              <a:buSzPts val="1800"/>
              <a:buNone/>
              <a:defRPr sz="1800"/>
            </a:pPr>
            <a:r>
              <a:rPr lang="it-IT" dirty="0"/>
              <a:t>Il </a:t>
            </a:r>
            <a:r>
              <a:rPr dirty="0"/>
              <a:t>Design Thinking </a:t>
            </a:r>
            <a:r>
              <a:rPr dirty="0" err="1"/>
              <a:t>si</a:t>
            </a:r>
            <a:r>
              <a:rPr dirty="0"/>
              <a:t> è </a:t>
            </a:r>
            <a:r>
              <a:rPr dirty="0" err="1"/>
              <a:t>espanso</a:t>
            </a:r>
            <a:r>
              <a:rPr dirty="0"/>
              <a:t> </a:t>
            </a:r>
            <a:r>
              <a:rPr dirty="0" err="1"/>
              <a:t>oltre</a:t>
            </a:r>
            <a:r>
              <a:rPr dirty="0"/>
              <a:t> le sue </a:t>
            </a:r>
            <a:r>
              <a:rPr dirty="0" err="1"/>
              <a:t>origini</a:t>
            </a:r>
            <a:r>
              <a:rPr dirty="0"/>
              <a:t> </a:t>
            </a:r>
            <a:r>
              <a:rPr dirty="0" err="1"/>
              <a:t>incentrate</a:t>
            </a:r>
            <a:r>
              <a:rPr dirty="0"/>
              <a:t> </a:t>
            </a:r>
            <a:r>
              <a:rPr dirty="0" err="1"/>
              <a:t>sul</a:t>
            </a:r>
            <a:r>
              <a:rPr dirty="0"/>
              <a:t> design, </a:t>
            </a:r>
            <a:r>
              <a:rPr dirty="0" err="1"/>
              <a:t>trovando</a:t>
            </a:r>
            <a:r>
              <a:rPr dirty="0"/>
              <a:t> </a:t>
            </a:r>
            <a:r>
              <a:rPr dirty="0" err="1"/>
              <a:t>applicazioni</a:t>
            </a:r>
            <a:r>
              <a:rPr dirty="0"/>
              <a:t> in </a:t>
            </a:r>
            <a:r>
              <a:rPr dirty="0" err="1"/>
              <a:t>diversi</a:t>
            </a:r>
            <a:r>
              <a:rPr dirty="0"/>
              <a:t> </a:t>
            </a:r>
            <a:r>
              <a:rPr dirty="0" err="1"/>
              <a:t>campi</a:t>
            </a:r>
            <a:r>
              <a:rPr dirty="0"/>
              <a:t>. </a:t>
            </a:r>
            <a:r>
              <a:rPr dirty="0" err="1"/>
              <a:t>Inizialmente</a:t>
            </a:r>
            <a:r>
              <a:rPr dirty="0"/>
              <a:t>, è </a:t>
            </a:r>
            <a:r>
              <a:rPr dirty="0" err="1"/>
              <a:t>stato</a:t>
            </a:r>
            <a:r>
              <a:rPr dirty="0"/>
              <a:t> a</a:t>
            </a:r>
            <a:r>
              <a:rPr lang="it-IT" dirty="0"/>
              <a:t>dottato</a:t>
            </a:r>
            <a:r>
              <a:rPr dirty="0"/>
              <a:t> da</a:t>
            </a:r>
            <a:r>
              <a:rPr lang="it-IT" dirty="0"/>
              <a:t>i</a:t>
            </a:r>
            <a:r>
              <a:rPr dirty="0"/>
              <a:t> </a:t>
            </a:r>
            <a:r>
              <a:rPr dirty="0" err="1"/>
              <a:t>settori</a:t>
            </a:r>
            <a:r>
              <a:rPr dirty="0"/>
              <a:t> </a:t>
            </a:r>
            <a:r>
              <a:rPr dirty="0" err="1"/>
              <a:t>aziendali</a:t>
            </a:r>
            <a:r>
              <a:rPr dirty="0"/>
              <a:t> e </a:t>
            </a:r>
            <a:r>
              <a:rPr dirty="0" err="1"/>
              <a:t>tecnologici</a:t>
            </a:r>
            <a:r>
              <a:rPr dirty="0"/>
              <a:t> </a:t>
            </a:r>
            <a:r>
              <a:rPr dirty="0" err="1"/>
              <a:t>alla</a:t>
            </a:r>
            <a:r>
              <a:rPr dirty="0"/>
              <a:t> </a:t>
            </a:r>
            <a:r>
              <a:rPr dirty="0" err="1"/>
              <a:t>ricerca</a:t>
            </a:r>
            <a:r>
              <a:rPr dirty="0"/>
              <a:t> di </a:t>
            </a:r>
            <a:r>
              <a:rPr dirty="0" err="1"/>
              <a:t>soluzioni</a:t>
            </a:r>
            <a:r>
              <a:rPr dirty="0"/>
              <a:t> innovative. </a:t>
            </a:r>
            <a:r>
              <a:rPr dirty="0" err="1"/>
              <a:t>Nel</a:t>
            </a:r>
            <a:r>
              <a:rPr dirty="0"/>
              <a:t> </a:t>
            </a:r>
            <a:r>
              <a:rPr dirty="0" err="1"/>
              <a:t>corso</a:t>
            </a:r>
            <a:r>
              <a:rPr dirty="0"/>
              <a:t> del tempo, la </a:t>
            </a:r>
            <a:r>
              <a:rPr dirty="0" err="1"/>
              <a:t>sua</a:t>
            </a:r>
            <a:r>
              <a:rPr dirty="0"/>
              <a:t> influenza </a:t>
            </a:r>
            <a:r>
              <a:rPr dirty="0" err="1"/>
              <a:t>si</a:t>
            </a:r>
            <a:r>
              <a:rPr dirty="0"/>
              <a:t> è </a:t>
            </a:r>
            <a:r>
              <a:rPr lang="it-IT" dirty="0"/>
              <a:t>estesa</a:t>
            </a:r>
            <a:r>
              <a:rPr dirty="0"/>
              <a:t> </a:t>
            </a:r>
            <a:r>
              <a:rPr dirty="0" err="1"/>
              <a:t>all'istruzione</a:t>
            </a:r>
            <a:r>
              <a:rPr dirty="0"/>
              <a:t>, </a:t>
            </a:r>
            <a:r>
              <a:rPr dirty="0" err="1"/>
              <a:t>all'assistenza</a:t>
            </a:r>
            <a:r>
              <a:rPr dirty="0"/>
              <a:t> sanitaria, al </a:t>
            </a:r>
            <a:r>
              <a:rPr dirty="0" err="1"/>
              <a:t>governo</a:t>
            </a:r>
            <a:r>
              <a:rPr dirty="0"/>
              <a:t> e </a:t>
            </a:r>
            <a:r>
              <a:rPr dirty="0" err="1"/>
              <a:t>oltre</a:t>
            </a:r>
            <a:r>
              <a:rPr dirty="0"/>
              <a:t>.</a:t>
            </a:r>
            <a:r>
              <a:rPr lang="it-IT" dirty="0"/>
              <a:t> </a:t>
            </a:r>
            <a:r>
              <a:rPr dirty="0"/>
              <a:t>Questa </a:t>
            </a:r>
            <a:r>
              <a:rPr dirty="0" err="1"/>
              <a:t>evoluzione</a:t>
            </a:r>
            <a:r>
              <a:rPr dirty="0"/>
              <a:t> </a:t>
            </a:r>
            <a:r>
              <a:rPr dirty="0" err="1"/>
              <a:t>riflette</a:t>
            </a:r>
            <a:r>
              <a:rPr dirty="0"/>
              <a:t> un </a:t>
            </a:r>
            <a:r>
              <a:rPr dirty="0" err="1"/>
              <a:t>crescente</a:t>
            </a:r>
            <a:r>
              <a:rPr dirty="0"/>
              <a:t> </a:t>
            </a:r>
            <a:r>
              <a:rPr dirty="0" err="1"/>
              <a:t>riconoscimento</a:t>
            </a:r>
            <a:r>
              <a:rPr dirty="0"/>
              <a:t> </a:t>
            </a:r>
            <a:r>
              <a:rPr dirty="0" err="1"/>
              <a:t>dell'efficacia</a:t>
            </a:r>
            <a:r>
              <a:rPr dirty="0"/>
              <a:t> </a:t>
            </a:r>
            <a:r>
              <a:rPr dirty="0" err="1"/>
              <a:t>dell'approccio</a:t>
            </a:r>
            <a:r>
              <a:rPr dirty="0"/>
              <a:t> </a:t>
            </a:r>
            <a:r>
              <a:rPr dirty="0" err="1"/>
              <a:t>nell'affrontare</a:t>
            </a:r>
            <a:r>
              <a:rPr dirty="0"/>
              <a:t> </a:t>
            </a:r>
            <a:r>
              <a:rPr dirty="0" err="1"/>
              <a:t>sfide</a:t>
            </a:r>
            <a:r>
              <a:rPr dirty="0"/>
              <a:t> </a:t>
            </a:r>
            <a:r>
              <a:rPr dirty="0" err="1"/>
              <a:t>complesse</a:t>
            </a:r>
            <a:r>
              <a:rPr dirty="0"/>
              <a:t> in </a:t>
            </a:r>
            <a:r>
              <a:rPr dirty="0" err="1"/>
              <a:t>vari</a:t>
            </a:r>
            <a:r>
              <a:rPr dirty="0"/>
              <a:t> </a:t>
            </a:r>
            <a:r>
              <a:rPr dirty="0" err="1"/>
              <a:t>settori</a:t>
            </a:r>
            <a:endParaRPr dirty="0"/>
          </a:p>
        </p:txBody>
      </p:sp>
      <p:sp>
        <p:nvSpPr>
          <p:cNvPr id="138" name="Google Shape;138;p5"/>
          <p:cNvSpPr txBox="1">
            <a:spLocks noGrp="1"/>
          </p:cNvSpPr>
          <p:nvPr>
            <p:ph type="body" idx="1"/>
          </p:nvPr>
        </p:nvSpPr>
        <p:spPr>
          <a:xfrm>
            <a:off x="585772" y="24549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rPr dirty="0"/>
              <a:t>1. </a:t>
            </a:r>
            <a:r>
              <a:rPr dirty="0" err="1"/>
              <a:t>Introduzione</a:t>
            </a:r>
            <a:r>
              <a:rPr dirty="0"/>
              <a:t> al Design Thinking</a:t>
            </a:r>
            <a:endParaRPr sz="2400" dirty="0"/>
          </a:p>
          <a:p>
            <a:pPr marL="0" lvl="0" indent="0" algn="l" rtl="0">
              <a:lnSpc>
                <a:spcPct val="90000"/>
              </a:lnSpc>
              <a:spcBef>
                <a:spcPts val="1000"/>
              </a:spcBef>
              <a:spcAft>
                <a:spcPts val="0"/>
              </a:spcAft>
              <a:buClr>
                <a:srgbClr val="1B193E"/>
              </a:buClr>
              <a:buSzPts val="2400"/>
              <a:buNone/>
              <a:defRPr sz="2400"/>
            </a:pPr>
            <a:r>
              <a:rPr dirty="0"/>
              <a:t>1.1 </a:t>
            </a:r>
            <a:r>
              <a:rPr dirty="0" err="1"/>
              <a:t>Che</a:t>
            </a:r>
            <a:r>
              <a:rPr dirty="0"/>
              <a:t> </a:t>
            </a:r>
            <a:r>
              <a:rPr dirty="0" err="1"/>
              <a:t>cos'è</a:t>
            </a:r>
            <a:r>
              <a:rPr dirty="0"/>
              <a:t> </a:t>
            </a:r>
            <a:r>
              <a:rPr dirty="0" err="1"/>
              <a:t>il</a:t>
            </a:r>
            <a:r>
              <a:rPr dirty="0"/>
              <a:t> Design Thinking?</a:t>
            </a:r>
            <a:endParaRPr sz="2400" b="0" dirty="0"/>
          </a:p>
        </p:txBody>
      </p:sp>
      <p:sp>
        <p:nvSpPr>
          <p:cNvPr id="139" name="Google Shape;139;p5"/>
          <p:cNvSpPr txBox="1">
            <a:spLocks noGrp="1"/>
          </p:cNvSpPr>
          <p:nvPr>
            <p:ph type="body" idx="3"/>
          </p:nvPr>
        </p:nvSpPr>
        <p:spPr>
          <a:xfrm>
            <a:off x="5438234" y="1070027"/>
            <a:ext cx="6639465" cy="5203773"/>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800"/>
              <a:buNone/>
              <a:defRPr sz="1800"/>
            </a:pPr>
            <a:r>
              <a:rPr lang="it-IT" dirty="0"/>
              <a:t>Il </a:t>
            </a:r>
            <a:r>
              <a:rPr dirty="0"/>
              <a:t>Design Thinking </a:t>
            </a:r>
            <a:r>
              <a:rPr dirty="0" err="1"/>
              <a:t>si</a:t>
            </a:r>
            <a:r>
              <a:rPr dirty="0"/>
              <a:t> distingue </a:t>
            </a:r>
            <a:r>
              <a:rPr dirty="0" err="1"/>
              <a:t>dai</a:t>
            </a:r>
            <a:r>
              <a:rPr dirty="0"/>
              <a:t> </a:t>
            </a:r>
            <a:r>
              <a:rPr dirty="0" err="1"/>
              <a:t>metodi</a:t>
            </a:r>
            <a:r>
              <a:rPr dirty="0"/>
              <a:t> </a:t>
            </a:r>
            <a:r>
              <a:rPr dirty="0" err="1"/>
              <a:t>tradizionali</a:t>
            </a:r>
            <a:r>
              <a:rPr dirty="0"/>
              <a:t> di </a:t>
            </a:r>
            <a:r>
              <a:rPr dirty="0" err="1"/>
              <a:t>risoluzione</a:t>
            </a:r>
            <a:r>
              <a:rPr dirty="0"/>
              <a:t> </a:t>
            </a:r>
            <a:r>
              <a:rPr dirty="0" err="1"/>
              <a:t>dei</a:t>
            </a:r>
            <a:r>
              <a:rPr dirty="0"/>
              <a:t> </a:t>
            </a:r>
            <a:r>
              <a:rPr dirty="0" err="1"/>
              <a:t>problemi</a:t>
            </a:r>
            <a:r>
              <a:rPr dirty="0"/>
              <a:t>, in </a:t>
            </a:r>
            <a:r>
              <a:rPr dirty="0" err="1"/>
              <a:t>particolare</a:t>
            </a:r>
            <a:r>
              <a:rPr dirty="0"/>
              <a:t> </a:t>
            </a:r>
            <a:r>
              <a:rPr dirty="0" err="1"/>
              <a:t>dagli</a:t>
            </a:r>
            <a:r>
              <a:rPr dirty="0"/>
              <a:t> </a:t>
            </a:r>
            <a:r>
              <a:rPr dirty="0" err="1"/>
              <a:t>approcci</a:t>
            </a:r>
            <a:r>
              <a:rPr dirty="0"/>
              <a:t> </a:t>
            </a:r>
            <a:r>
              <a:rPr dirty="0" err="1"/>
              <a:t>analitici</a:t>
            </a:r>
            <a:r>
              <a:rPr dirty="0"/>
              <a:t>, per la </a:t>
            </a:r>
            <a:r>
              <a:rPr dirty="0" err="1"/>
              <a:t>sua</a:t>
            </a:r>
            <a:r>
              <a:rPr dirty="0"/>
              <a:t> </a:t>
            </a:r>
            <a:r>
              <a:rPr dirty="0" err="1"/>
              <a:t>particolare</a:t>
            </a:r>
            <a:r>
              <a:rPr dirty="0"/>
              <a:t> </a:t>
            </a:r>
            <a:r>
              <a:rPr dirty="0" err="1"/>
              <a:t>enfasi</a:t>
            </a:r>
            <a:r>
              <a:rPr dirty="0"/>
              <a:t> </a:t>
            </a:r>
            <a:r>
              <a:rPr dirty="0" err="1"/>
              <a:t>sulla</a:t>
            </a:r>
            <a:r>
              <a:rPr dirty="0"/>
              <a:t> </a:t>
            </a:r>
            <a:r>
              <a:rPr dirty="0" err="1"/>
              <a:t>centralità</a:t>
            </a:r>
            <a:r>
              <a:rPr dirty="0"/>
              <a:t> </a:t>
            </a:r>
            <a:r>
              <a:rPr dirty="0" err="1"/>
              <a:t>dell'utente</a:t>
            </a:r>
            <a:r>
              <a:rPr dirty="0"/>
              <a:t> e </a:t>
            </a:r>
            <a:r>
              <a:rPr dirty="0" err="1"/>
              <a:t>sulla</a:t>
            </a:r>
            <a:r>
              <a:rPr dirty="0"/>
              <a:t> </a:t>
            </a:r>
            <a:r>
              <a:rPr dirty="0" err="1"/>
              <a:t>sperimentazione</a:t>
            </a:r>
            <a:r>
              <a:rPr dirty="0"/>
              <a:t>.</a:t>
            </a:r>
          </a:p>
          <a:p>
            <a:pPr marL="0" lvl="0" indent="0" algn="just" rtl="0">
              <a:lnSpc>
                <a:spcPct val="90000"/>
              </a:lnSpc>
              <a:spcBef>
                <a:spcPts val="1000"/>
              </a:spcBef>
              <a:spcAft>
                <a:spcPts val="0"/>
              </a:spcAft>
              <a:buClr>
                <a:srgbClr val="1B193E"/>
              </a:buClr>
              <a:buSzPts val="1800"/>
              <a:buNone/>
              <a:defRPr sz="1800"/>
            </a:pPr>
            <a:r>
              <a:rPr lang="it-IT" b="1" dirty="0"/>
              <a:t>Natura Incentrata sull’Utente</a:t>
            </a:r>
            <a:r>
              <a:rPr b="1" dirty="0"/>
              <a:t>:</a:t>
            </a:r>
            <a:r>
              <a:rPr dirty="0"/>
              <a:t> </a:t>
            </a:r>
            <a:r>
              <a:rPr dirty="0" err="1"/>
              <a:t>Mentre</a:t>
            </a:r>
            <a:r>
              <a:rPr dirty="0"/>
              <a:t> la </a:t>
            </a:r>
            <a:r>
              <a:rPr dirty="0" err="1"/>
              <a:t>risoluzione</a:t>
            </a:r>
            <a:r>
              <a:rPr dirty="0"/>
              <a:t> </a:t>
            </a:r>
            <a:r>
              <a:rPr dirty="0" err="1"/>
              <a:t>dei</a:t>
            </a:r>
            <a:r>
              <a:rPr dirty="0"/>
              <a:t> </a:t>
            </a:r>
            <a:r>
              <a:rPr dirty="0" err="1"/>
              <a:t>problemi</a:t>
            </a:r>
            <a:r>
              <a:rPr dirty="0"/>
              <a:t> </a:t>
            </a:r>
            <a:r>
              <a:rPr dirty="0" err="1"/>
              <a:t>tradizionale</a:t>
            </a:r>
            <a:r>
              <a:rPr dirty="0"/>
              <a:t> </a:t>
            </a:r>
            <a:r>
              <a:rPr dirty="0" err="1"/>
              <a:t>inizia</a:t>
            </a:r>
            <a:r>
              <a:rPr dirty="0"/>
              <a:t> </a:t>
            </a:r>
            <a:r>
              <a:rPr dirty="0" err="1"/>
              <a:t>spesso</a:t>
            </a:r>
            <a:r>
              <a:rPr dirty="0"/>
              <a:t> con la </a:t>
            </a:r>
            <a:r>
              <a:rPr dirty="0" err="1"/>
              <a:t>definizione</a:t>
            </a:r>
            <a:r>
              <a:rPr dirty="0"/>
              <a:t> del </a:t>
            </a:r>
            <a:r>
              <a:rPr dirty="0" err="1"/>
              <a:t>problema</a:t>
            </a:r>
            <a:r>
              <a:rPr dirty="0"/>
              <a:t> da un </a:t>
            </a:r>
            <a:r>
              <a:rPr dirty="0" err="1"/>
              <a:t>punto</a:t>
            </a:r>
            <a:r>
              <a:rPr dirty="0"/>
              <a:t> di vista </a:t>
            </a:r>
            <a:r>
              <a:rPr dirty="0" err="1"/>
              <a:t>tecnico</a:t>
            </a:r>
            <a:r>
              <a:rPr dirty="0"/>
              <a:t> o </a:t>
            </a:r>
            <a:r>
              <a:rPr dirty="0" err="1"/>
              <a:t>organizzativo</a:t>
            </a:r>
            <a:r>
              <a:rPr dirty="0"/>
              <a:t>, </a:t>
            </a:r>
            <a:r>
              <a:rPr dirty="0" err="1"/>
              <a:t>il</a:t>
            </a:r>
            <a:r>
              <a:rPr dirty="0"/>
              <a:t> Design Thinking pone </a:t>
            </a:r>
            <a:r>
              <a:rPr dirty="0" err="1"/>
              <a:t>l'utente</a:t>
            </a:r>
            <a:r>
              <a:rPr dirty="0"/>
              <a:t> in prima </a:t>
            </a:r>
            <a:r>
              <a:rPr dirty="0" err="1"/>
              <a:t>linea</a:t>
            </a:r>
            <a:r>
              <a:rPr dirty="0"/>
              <a:t>. </a:t>
            </a:r>
            <a:r>
              <a:rPr dirty="0" err="1"/>
              <a:t>Inizia</a:t>
            </a:r>
            <a:r>
              <a:rPr dirty="0"/>
              <a:t> con </a:t>
            </a:r>
            <a:r>
              <a:rPr dirty="0" err="1"/>
              <a:t>l'empatia</a:t>
            </a:r>
            <a:r>
              <a:rPr dirty="0"/>
              <a:t> con </a:t>
            </a:r>
            <a:r>
              <a:rPr dirty="0" err="1"/>
              <a:t>gli</a:t>
            </a:r>
            <a:r>
              <a:rPr dirty="0"/>
              <a:t> </a:t>
            </a:r>
            <a:r>
              <a:rPr dirty="0" err="1"/>
              <a:t>utenti</a:t>
            </a:r>
            <a:r>
              <a:rPr dirty="0"/>
              <a:t> </a:t>
            </a:r>
            <a:r>
              <a:rPr dirty="0" err="1"/>
              <a:t>finali</a:t>
            </a:r>
            <a:r>
              <a:rPr dirty="0"/>
              <a:t>, </a:t>
            </a:r>
            <a:r>
              <a:rPr dirty="0" err="1"/>
              <a:t>comprendendo</a:t>
            </a:r>
            <a:r>
              <a:rPr dirty="0"/>
              <a:t> </a:t>
            </a:r>
            <a:r>
              <a:rPr dirty="0" err="1"/>
              <a:t>i</a:t>
            </a:r>
            <a:r>
              <a:rPr dirty="0"/>
              <a:t> </a:t>
            </a:r>
            <a:r>
              <a:rPr dirty="0" err="1"/>
              <a:t>loro</a:t>
            </a:r>
            <a:r>
              <a:rPr dirty="0"/>
              <a:t> </a:t>
            </a:r>
            <a:r>
              <a:rPr dirty="0" err="1"/>
              <a:t>bisogni</a:t>
            </a:r>
            <a:r>
              <a:rPr dirty="0"/>
              <a:t>, </a:t>
            </a:r>
            <a:r>
              <a:rPr dirty="0" err="1"/>
              <a:t>desideri</a:t>
            </a:r>
            <a:r>
              <a:rPr dirty="0"/>
              <a:t> e </a:t>
            </a:r>
            <a:r>
              <a:rPr dirty="0" err="1"/>
              <a:t>punti</a:t>
            </a:r>
            <a:r>
              <a:rPr dirty="0"/>
              <a:t> </a:t>
            </a:r>
            <a:r>
              <a:rPr lang="it-IT" dirty="0"/>
              <a:t>deboli</a:t>
            </a:r>
            <a:r>
              <a:rPr dirty="0"/>
              <a:t>. Questo </a:t>
            </a:r>
            <a:r>
              <a:rPr dirty="0" err="1"/>
              <a:t>approccio</a:t>
            </a:r>
            <a:r>
              <a:rPr dirty="0"/>
              <a:t> </a:t>
            </a:r>
            <a:r>
              <a:rPr dirty="0" err="1"/>
              <a:t>centrato</a:t>
            </a:r>
            <a:r>
              <a:rPr dirty="0"/>
              <a:t> </a:t>
            </a:r>
            <a:r>
              <a:rPr dirty="0" err="1"/>
              <a:t>sull'uomo</a:t>
            </a:r>
            <a:r>
              <a:rPr dirty="0"/>
              <a:t> </a:t>
            </a:r>
            <a:r>
              <a:rPr dirty="0" err="1"/>
              <a:t>garantisce</a:t>
            </a:r>
            <a:r>
              <a:rPr dirty="0"/>
              <a:t> </a:t>
            </a:r>
            <a:r>
              <a:rPr dirty="0" err="1"/>
              <a:t>che</a:t>
            </a:r>
            <a:r>
              <a:rPr dirty="0"/>
              <a:t> le </a:t>
            </a:r>
            <a:r>
              <a:rPr dirty="0" err="1"/>
              <a:t>soluzioni</a:t>
            </a:r>
            <a:r>
              <a:rPr dirty="0"/>
              <a:t> non </a:t>
            </a:r>
            <a:r>
              <a:rPr dirty="0" err="1"/>
              <a:t>siano</a:t>
            </a:r>
            <a:r>
              <a:rPr dirty="0"/>
              <a:t> solo </a:t>
            </a:r>
            <a:r>
              <a:rPr dirty="0" err="1"/>
              <a:t>tecnicamente</a:t>
            </a:r>
            <a:r>
              <a:rPr dirty="0"/>
              <a:t> </a:t>
            </a:r>
            <a:r>
              <a:rPr dirty="0" err="1"/>
              <a:t>valide</a:t>
            </a:r>
            <a:r>
              <a:rPr dirty="0"/>
              <a:t>, ma </a:t>
            </a:r>
            <a:r>
              <a:rPr lang="it-IT" dirty="0"/>
              <a:t>siano</a:t>
            </a:r>
            <a:r>
              <a:rPr dirty="0"/>
              <a:t> anche</a:t>
            </a:r>
            <a:r>
              <a:rPr lang="it-IT" dirty="0"/>
              <a:t> in sintonia</a:t>
            </a:r>
            <a:r>
              <a:rPr dirty="0"/>
              <a:t> con le </a:t>
            </a:r>
            <a:r>
              <a:rPr dirty="0" err="1"/>
              <a:t>persone</a:t>
            </a:r>
            <a:r>
              <a:rPr dirty="0"/>
              <a:t> </a:t>
            </a:r>
            <a:r>
              <a:rPr dirty="0" err="1"/>
              <a:t>che</a:t>
            </a:r>
            <a:r>
              <a:rPr dirty="0"/>
              <a:t> </a:t>
            </a:r>
            <a:r>
              <a:rPr dirty="0" err="1"/>
              <a:t>intendono</a:t>
            </a:r>
            <a:r>
              <a:rPr dirty="0"/>
              <a:t> </a:t>
            </a:r>
            <a:r>
              <a:rPr dirty="0" err="1"/>
              <a:t>servire</a:t>
            </a:r>
            <a:r>
              <a:rPr dirty="0"/>
              <a:t>.</a:t>
            </a:r>
          </a:p>
          <a:p>
            <a:pPr marL="0" lvl="0" indent="0" algn="just" rtl="0">
              <a:lnSpc>
                <a:spcPct val="90000"/>
              </a:lnSpc>
              <a:spcBef>
                <a:spcPts val="1000"/>
              </a:spcBef>
              <a:spcAft>
                <a:spcPts val="0"/>
              </a:spcAft>
              <a:buClr>
                <a:srgbClr val="1B193E"/>
              </a:buClr>
              <a:buSzPts val="1800"/>
              <a:buNone/>
              <a:defRPr sz="1800"/>
            </a:pPr>
            <a:r>
              <a:rPr b="1" dirty="0" err="1"/>
              <a:t>Mentalità</a:t>
            </a:r>
            <a:r>
              <a:rPr b="1" dirty="0"/>
              <a:t> </a:t>
            </a:r>
            <a:r>
              <a:rPr b="1" dirty="0" err="1"/>
              <a:t>sperimentale</a:t>
            </a:r>
            <a:r>
              <a:rPr b="1" dirty="0"/>
              <a:t>:</a:t>
            </a:r>
            <a:r>
              <a:rPr dirty="0"/>
              <a:t> A </a:t>
            </a:r>
            <a:r>
              <a:rPr dirty="0" err="1"/>
              <a:t>differenza</a:t>
            </a:r>
            <a:r>
              <a:rPr dirty="0"/>
              <a:t> del problem solving </a:t>
            </a:r>
            <a:r>
              <a:rPr dirty="0" err="1"/>
              <a:t>analitico</a:t>
            </a:r>
            <a:r>
              <a:rPr dirty="0"/>
              <a:t>, </a:t>
            </a:r>
            <a:r>
              <a:rPr dirty="0" err="1"/>
              <a:t>che</a:t>
            </a:r>
            <a:r>
              <a:rPr dirty="0"/>
              <a:t> </a:t>
            </a:r>
            <a:r>
              <a:rPr dirty="0" err="1"/>
              <a:t>tende</a:t>
            </a:r>
            <a:r>
              <a:rPr dirty="0"/>
              <a:t> a </a:t>
            </a:r>
            <a:r>
              <a:rPr dirty="0" err="1"/>
              <a:t>seguire</a:t>
            </a:r>
            <a:r>
              <a:rPr dirty="0"/>
              <a:t> un </a:t>
            </a:r>
            <a:r>
              <a:rPr dirty="0" err="1"/>
              <a:t>percorso</a:t>
            </a:r>
            <a:r>
              <a:rPr dirty="0"/>
              <a:t> </a:t>
            </a:r>
            <a:r>
              <a:rPr dirty="0" err="1"/>
              <a:t>lineare</a:t>
            </a:r>
            <a:r>
              <a:rPr dirty="0"/>
              <a:t> e </a:t>
            </a:r>
            <a:r>
              <a:rPr dirty="0" err="1"/>
              <a:t>deduttivo</a:t>
            </a:r>
            <a:r>
              <a:rPr dirty="0"/>
              <a:t>, </a:t>
            </a:r>
            <a:r>
              <a:rPr dirty="0" err="1"/>
              <a:t>il</a:t>
            </a:r>
            <a:r>
              <a:rPr dirty="0"/>
              <a:t> Design Thinking è </a:t>
            </a:r>
            <a:r>
              <a:rPr dirty="0" err="1"/>
              <a:t>caratterizzato</a:t>
            </a:r>
            <a:r>
              <a:rPr dirty="0"/>
              <a:t> da </a:t>
            </a:r>
            <a:r>
              <a:rPr dirty="0" err="1"/>
              <a:t>una</a:t>
            </a:r>
            <a:r>
              <a:rPr dirty="0"/>
              <a:t> </a:t>
            </a:r>
            <a:r>
              <a:rPr dirty="0" err="1"/>
              <a:t>mentalità</a:t>
            </a:r>
            <a:r>
              <a:rPr dirty="0"/>
              <a:t> </a:t>
            </a:r>
            <a:r>
              <a:rPr dirty="0" err="1"/>
              <a:t>iterativa</a:t>
            </a:r>
            <a:r>
              <a:rPr dirty="0"/>
              <a:t> e </a:t>
            </a:r>
            <a:r>
              <a:rPr dirty="0" err="1"/>
              <a:t>sperimentale</a:t>
            </a:r>
            <a:r>
              <a:rPr dirty="0"/>
              <a:t>. I </a:t>
            </a:r>
            <a:r>
              <a:rPr dirty="0" err="1"/>
              <a:t>pensatori</a:t>
            </a:r>
            <a:r>
              <a:rPr dirty="0"/>
              <a:t> di design </a:t>
            </a:r>
            <a:r>
              <a:rPr dirty="0" err="1"/>
              <a:t>abbracciano</a:t>
            </a:r>
            <a:r>
              <a:rPr dirty="0"/>
              <a:t> </a:t>
            </a:r>
            <a:r>
              <a:rPr dirty="0" err="1"/>
              <a:t>attivamente</a:t>
            </a:r>
            <a:r>
              <a:rPr dirty="0"/>
              <a:t> </a:t>
            </a:r>
            <a:r>
              <a:rPr dirty="0" err="1"/>
              <a:t>l'incertezza</a:t>
            </a:r>
            <a:r>
              <a:rPr dirty="0"/>
              <a:t>, </a:t>
            </a:r>
            <a:r>
              <a:rPr dirty="0" err="1"/>
              <a:t>incoraggiando</a:t>
            </a:r>
            <a:r>
              <a:rPr dirty="0"/>
              <a:t> la </a:t>
            </a:r>
            <a:r>
              <a:rPr dirty="0" err="1"/>
              <a:t>prototipazione</a:t>
            </a:r>
            <a:r>
              <a:rPr dirty="0"/>
              <a:t> </a:t>
            </a:r>
            <a:r>
              <a:rPr dirty="0" err="1"/>
              <a:t>rapida</a:t>
            </a:r>
            <a:r>
              <a:rPr dirty="0"/>
              <a:t> e </a:t>
            </a:r>
            <a:r>
              <a:rPr dirty="0" err="1"/>
              <a:t>i</a:t>
            </a:r>
            <a:r>
              <a:rPr dirty="0"/>
              <a:t> test. Questo </a:t>
            </a:r>
            <a:r>
              <a:rPr dirty="0" err="1"/>
              <a:t>ciclo</a:t>
            </a:r>
            <a:r>
              <a:rPr dirty="0"/>
              <a:t> </a:t>
            </a:r>
            <a:r>
              <a:rPr dirty="0" err="1"/>
              <a:t>iterativo</a:t>
            </a:r>
            <a:r>
              <a:rPr dirty="0"/>
              <a:t> </a:t>
            </a:r>
            <a:r>
              <a:rPr dirty="0" err="1"/>
              <a:t>consente</a:t>
            </a:r>
            <a:r>
              <a:rPr dirty="0"/>
              <a:t> </a:t>
            </a:r>
            <a:r>
              <a:rPr dirty="0" err="1"/>
              <a:t>rapide</a:t>
            </a:r>
            <a:r>
              <a:rPr dirty="0"/>
              <a:t> </a:t>
            </a:r>
            <a:r>
              <a:rPr dirty="0" err="1"/>
              <a:t>regolazioni</a:t>
            </a:r>
            <a:r>
              <a:rPr dirty="0"/>
              <a:t> </a:t>
            </a:r>
            <a:r>
              <a:rPr dirty="0" err="1"/>
              <a:t>basate</a:t>
            </a:r>
            <a:r>
              <a:rPr dirty="0"/>
              <a:t> </a:t>
            </a:r>
            <a:r>
              <a:rPr dirty="0" err="1"/>
              <a:t>sul</a:t>
            </a:r>
            <a:r>
              <a:rPr dirty="0"/>
              <a:t> feedback </a:t>
            </a:r>
            <a:r>
              <a:rPr dirty="0" err="1"/>
              <a:t>degli</a:t>
            </a:r>
            <a:r>
              <a:rPr dirty="0"/>
              <a:t> </a:t>
            </a:r>
            <a:r>
              <a:rPr dirty="0" err="1"/>
              <a:t>utenti</a:t>
            </a:r>
            <a:r>
              <a:rPr dirty="0"/>
              <a:t>, </a:t>
            </a:r>
            <a:r>
              <a:rPr dirty="0" err="1"/>
              <a:t>favorendo</a:t>
            </a:r>
            <a:r>
              <a:rPr dirty="0"/>
              <a:t> </a:t>
            </a:r>
            <a:r>
              <a:rPr dirty="0" err="1"/>
              <a:t>il</a:t>
            </a:r>
            <a:r>
              <a:rPr dirty="0"/>
              <a:t> </a:t>
            </a:r>
            <a:r>
              <a:rPr dirty="0" err="1"/>
              <a:t>miglioramento</a:t>
            </a:r>
            <a:r>
              <a:rPr dirty="0"/>
              <a:t> continuo </a:t>
            </a:r>
            <a:r>
              <a:rPr dirty="0" err="1"/>
              <a:t>durante</a:t>
            </a:r>
            <a:r>
              <a:rPr dirty="0"/>
              <a:t> </a:t>
            </a:r>
            <a:r>
              <a:rPr dirty="0" err="1"/>
              <a:t>tutto</a:t>
            </a:r>
            <a:r>
              <a:rPr dirty="0"/>
              <a:t> </a:t>
            </a:r>
            <a:r>
              <a:rPr dirty="0" err="1"/>
              <a:t>il</a:t>
            </a:r>
            <a:r>
              <a:rPr dirty="0"/>
              <a:t> </a:t>
            </a:r>
            <a:r>
              <a:rPr dirty="0" err="1"/>
              <a:t>processo</a:t>
            </a:r>
            <a:r>
              <a:rPr dirty="0"/>
              <a:t> di </a:t>
            </a:r>
            <a:r>
              <a:rPr dirty="0" err="1"/>
              <a:t>progettazione</a:t>
            </a:r>
            <a:r>
              <a:rPr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6"/>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t>1. </a:t>
            </a:r>
            <a:r>
              <a:rPr sz="2000"/>
              <a:t>Introduzione al Design Thinking</a:t>
            </a:r>
          </a:p>
        </p:txBody>
      </p:sp>
      <p:sp>
        <p:nvSpPr>
          <p:cNvPr id="145" name="Google Shape;145;p6"/>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t>1.1 Che cos'è il Design Thinking?</a:t>
            </a:r>
          </a:p>
        </p:txBody>
      </p:sp>
      <p:sp>
        <p:nvSpPr>
          <p:cNvPr id="146" name="Google Shape;146;p6"/>
          <p:cNvSpPr txBox="1">
            <a:spLocks noGrp="1"/>
          </p:cNvSpPr>
          <p:nvPr>
            <p:ph type="body" idx="3"/>
          </p:nvPr>
        </p:nvSpPr>
        <p:spPr>
          <a:xfrm>
            <a:off x="4963886" y="114300"/>
            <a:ext cx="7075714" cy="5968999"/>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defRPr sz="1600" b="1"/>
            </a:pPr>
            <a:r>
              <a:rPr dirty="0"/>
              <a:t>Le </a:t>
            </a:r>
            <a:r>
              <a:rPr dirty="0" err="1"/>
              <a:t>fasi</a:t>
            </a:r>
            <a:r>
              <a:rPr dirty="0"/>
              <a:t> del Design Thinking:</a:t>
            </a:r>
            <a:endParaRPr sz="1600" dirty="0"/>
          </a:p>
          <a:p>
            <a:pPr marL="0" lvl="0" indent="0" algn="just" rtl="0">
              <a:lnSpc>
                <a:spcPct val="90000"/>
              </a:lnSpc>
              <a:spcBef>
                <a:spcPts val="1000"/>
              </a:spcBef>
              <a:spcAft>
                <a:spcPts val="0"/>
              </a:spcAft>
              <a:buClr>
                <a:srgbClr val="1B193E"/>
              </a:buClr>
              <a:buSzPts val="1600"/>
              <a:buNone/>
              <a:defRPr sz="1600"/>
            </a:pPr>
            <a:r>
              <a:rPr dirty="0"/>
              <a:t>Il Design Thinking </a:t>
            </a:r>
            <a:r>
              <a:rPr dirty="0" err="1"/>
              <a:t>si</a:t>
            </a:r>
            <a:r>
              <a:rPr dirty="0"/>
              <a:t> </a:t>
            </a:r>
            <a:r>
              <a:rPr dirty="0" err="1"/>
              <a:t>svolge</a:t>
            </a:r>
            <a:r>
              <a:rPr dirty="0"/>
              <a:t> </a:t>
            </a:r>
            <a:r>
              <a:rPr dirty="0" err="1"/>
              <a:t>tipicamente</a:t>
            </a:r>
            <a:r>
              <a:rPr dirty="0"/>
              <a:t> in </a:t>
            </a:r>
            <a:r>
              <a:rPr dirty="0" err="1"/>
              <a:t>una</a:t>
            </a:r>
            <a:r>
              <a:rPr dirty="0"/>
              <a:t> </a:t>
            </a:r>
            <a:r>
              <a:rPr dirty="0" err="1"/>
              <a:t>serie</a:t>
            </a:r>
            <a:r>
              <a:rPr dirty="0"/>
              <a:t> di </a:t>
            </a:r>
            <a:r>
              <a:rPr dirty="0" err="1"/>
              <a:t>fasi</a:t>
            </a:r>
            <a:r>
              <a:rPr dirty="0"/>
              <a:t> </a:t>
            </a:r>
            <a:r>
              <a:rPr dirty="0" err="1"/>
              <a:t>interconnesse</a:t>
            </a:r>
            <a:r>
              <a:rPr dirty="0"/>
              <a:t>, </a:t>
            </a:r>
            <a:r>
              <a:rPr dirty="0" err="1"/>
              <a:t>fornendo</a:t>
            </a:r>
            <a:r>
              <a:rPr dirty="0"/>
              <a:t> un </a:t>
            </a:r>
            <a:r>
              <a:rPr dirty="0" err="1"/>
              <a:t>quadro</a:t>
            </a:r>
            <a:r>
              <a:rPr dirty="0"/>
              <a:t> </a:t>
            </a:r>
            <a:r>
              <a:rPr dirty="0" err="1"/>
              <a:t>strutturato</a:t>
            </a:r>
            <a:r>
              <a:rPr dirty="0"/>
              <a:t> per la </a:t>
            </a:r>
            <a:r>
              <a:rPr dirty="0" err="1"/>
              <a:t>risoluzione</a:t>
            </a:r>
            <a:r>
              <a:rPr dirty="0"/>
              <a:t> </a:t>
            </a:r>
            <a:r>
              <a:rPr dirty="0" err="1"/>
              <a:t>dei</a:t>
            </a:r>
            <a:r>
              <a:rPr dirty="0"/>
              <a:t> </a:t>
            </a:r>
            <a:r>
              <a:rPr dirty="0" err="1"/>
              <a:t>problemi</a:t>
            </a:r>
            <a:r>
              <a:rPr dirty="0"/>
              <a:t>. </a:t>
            </a:r>
            <a:r>
              <a:rPr dirty="0" err="1"/>
              <a:t>Sebbene</a:t>
            </a:r>
            <a:r>
              <a:rPr dirty="0"/>
              <a:t> </a:t>
            </a:r>
            <a:r>
              <a:rPr dirty="0" err="1"/>
              <a:t>esistano</a:t>
            </a:r>
            <a:r>
              <a:rPr dirty="0"/>
              <a:t> </a:t>
            </a:r>
            <a:r>
              <a:rPr dirty="0" err="1"/>
              <a:t>variazioni</a:t>
            </a:r>
            <a:r>
              <a:rPr dirty="0"/>
              <a:t>, un </a:t>
            </a:r>
            <a:r>
              <a:rPr dirty="0" err="1"/>
              <a:t>modello</a:t>
            </a:r>
            <a:r>
              <a:rPr dirty="0"/>
              <a:t> </a:t>
            </a:r>
            <a:r>
              <a:rPr dirty="0" err="1"/>
              <a:t>comunemente</a:t>
            </a:r>
            <a:r>
              <a:rPr dirty="0"/>
              <a:t> </a:t>
            </a:r>
            <a:r>
              <a:rPr dirty="0" err="1"/>
              <a:t>accettato</a:t>
            </a:r>
            <a:r>
              <a:rPr dirty="0"/>
              <a:t> include le </a:t>
            </a:r>
            <a:r>
              <a:rPr dirty="0" err="1"/>
              <a:t>seguenti</a:t>
            </a:r>
            <a:r>
              <a:rPr dirty="0"/>
              <a:t> </a:t>
            </a:r>
            <a:r>
              <a:rPr dirty="0" err="1"/>
              <a:t>fasi</a:t>
            </a:r>
            <a:r>
              <a:rPr dirty="0"/>
              <a:t>:</a:t>
            </a:r>
          </a:p>
          <a:p>
            <a:pPr marL="0" lvl="0" indent="0" algn="just" rtl="0">
              <a:lnSpc>
                <a:spcPct val="90000"/>
              </a:lnSpc>
              <a:spcBef>
                <a:spcPts val="1000"/>
              </a:spcBef>
              <a:spcAft>
                <a:spcPts val="0"/>
              </a:spcAft>
              <a:buClr>
                <a:srgbClr val="1B193E"/>
              </a:buClr>
              <a:buSzPts val="1600"/>
              <a:buNone/>
              <a:defRPr sz="1600"/>
            </a:pPr>
            <a:r>
              <a:rPr b="1" dirty="0" err="1"/>
              <a:t>Empatia</a:t>
            </a:r>
            <a:r>
              <a:rPr b="1" dirty="0"/>
              <a:t>:</a:t>
            </a:r>
            <a:r>
              <a:rPr dirty="0"/>
              <a:t> Questa </a:t>
            </a:r>
            <a:r>
              <a:rPr dirty="0" err="1"/>
              <a:t>fase</a:t>
            </a:r>
            <a:r>
              <a:rPr dirty="0"/>
              <a:t> </a:t>
            </a:r>
            <a:r>
              <a:rPr dirty="0" err="1"/>
              <a:t>prevede</a:t>
            </a:r>
            <a:r>
              <a:rPr dirty="0"/>
              <a:t> la </a:t>
            </a:r>
            <a:r>
              <a:rPr dirty="0" err="1"/>
              <a:t>comprensione</a:t>
            </a:r>
            <a:r>
              <a:rPr dirty="0"/>
              <a:t> </a:t>
            </a:r>
            <a:r>
              <a:rPr dirty="0" err="1"/>
              <a:t>delle</a:t>
            </a:r>
            <a:r>
              <a:rPr dirty="0"/>
              <a:t> </a:t>
            </a:r>
            <a:r>
              <a:rPr dirty="0" err="1"/>
              <a:t>esigenze</a:t>
            </a:r>
            <a:r>
              <a:rPr dirty="0"/>
              <a:t> </a:t>
            </a:r>
            <a:r>
              <a:rPr dirty="0" err="1"/>
              <a:t>degli</a:t>
            </a:r>
            <a:r>
              <a:rPr dirty="0"/>
              <a:t> </a:t>
            </a:r>
            <a:r>
              <a:rPr dirty="0" err="1"/>
              <a:t>utenti</a:t>
            </a:r>
            <a:r>
              <a:rPr dirty="0"/>
              <a:t> e </a:t>
            </a:r>
            <a:r>
              <a:rPr dirty="0" err="1"/>
              <a:t>l'acquisizione</a:t>
            </a:r>
            <a:r>
              <a:rPr dirty="0"/>
              <a:t> di </a:t>
            </a:r>
            <a:r>
              <a:rPr dirty="0" err="1"/>
              <a:t>informazioni</a:t>
            </a:r>
            <a:r>
              <a:rPr dirty="0"/>
              <a:t> </a:t>
            </a:r>
            <a:r>
              <a:rPr dirty="0" err="1"/>
              <a:t>sulle</a:t>
            </a:r>
            <a:r>
              <a:rPr dirty="0"/>
              <a:t> </a:t>
            </a:r>
            <a:r>
              <a:rPr dirty="0" err="1"/>
              <a:t>loro</a:t>
            </a:r>
            <a:r>
              <a:rPr dirty="0"/>
              <a:t> </a:t>
            </a:r>
            <a:r>
              <a:rPr dirty="0" err="1"/>
              <a:t>esperienze</a:t>
            </a:r>
            <a:r>
              <a:rPr dirty="0"/>
              <a:t>. I </a:t>
            </a:r>
            <a:r>
              <a:rPr dirty="0" err="1"/>
              <a:t>pensatori</a:t>
            </a:r>
            <a:r>
              <a:rPr dirty="0"/>
              <a:t> di design </a:t>
            </a:r>
            <a:r>
              <a:rPr dirty="0" err="1"/>
              <a:t>si</a:t>
            </a:r>
            <a:r>
              <a:rPr dirty="0"/>
              <a:t> </a:t>
            </a:r>
            <a:r>
              <a:rPr dirty="0" err="1"/>
              <a:t>impegnano</a:t>
            </a:r>
            <a:r>
              <a:rPr dirty="0"/>
              <a:t> in </a:t>
            </a:r>
            <a:r>
              <a:rPr dirty="0" err="1"/>
              <a:t>attività</a:t>
            </a:r>
            <a:r>
              <a:rPr dirty="0"/>
              <a:t> come </a:t>
            </a:r>
            <a:r>
              <a:rPr dirty="0" err="1"/>
              <a:t>interviste</a:t>
            </a:r>
            <a:r>
              <a:rPr dirty="0"/>
              <a:t>, </a:t>
            </a:r>
            <a:r>
              <a:rPr dirty="0" err="1"/>
              <a:t>osservazioni</a:t>
            </a:r>
            <a:r>
              <a:rPr dirty="0"/>
              <a:t> e </a:t>
            </a:r>
            <a:r>
              <a:rPr dirty="0" err="1"/>
              <a:t>sondaggi</a:t>
            </a:r>
            <a:r>
              <a:rPr dirty="0"/>
              <a:t> per </a:t>
            </a:r>
            <a:r>
              <a:rPr dirty="0" err="1"/>
              <a:t>sviluppare</a:t>
            </a:r>
            <a:r>
              <a:rPr dirty="0"/>
              <a:t> </a:t>
            </a:r>
            <a:r>
              <a:rPr dirty="0" err="1"/>
              <a:t>una</a:t>
            </a:r>
            <a:r>
              <a:rPr dirty="0"/>
              <a:t> </a:t>
            </a:r>
            <a:r>
              <a:rPr dirty="0" err="1"/>
              <a:t>profonda</a:t>
            </a:r>
            <a:r>
              <a:rPr dirty="0"/>
              <a:t> </a:t>
            </a:r>
            <a:r>
              <a:rPr dirty="0" err="1"/>
              <a:t>comprensione</a:t>
            </a:r>
            <a:r>
              <a:rPr dirty="0"/>
              <a:t> </a:t>
            </a:r>
            <a:r>
              <a:rPr dirty="0" err="1"/>
              <a:t>delle</a:t>
            </a:r>
            <a:r>
              <a:rPr dirty="0"/>
              <a:t> </a:t>
            </a:r>
            <a:r>
              <a:rPr dirty="0" err="1"/>
              <a:t>prospettive</a:t>
            </a:r>
            <a:r>
              <a:rPr dirty="0"/>
              <a:t> </a:t>
            </a:r>
            <a:r>
              <a:rPr dirty="0" err="1"/>
              <a:t>degli</a:t>
            </a:r>
            <a:r>
              <a:rPr dirty="0"/>
              <a:t> </a:t>
            </a:r>
            <a:r>
              <a:rPr dirty="0" err="1"/>
              <a:t>utenti</a:t>
            </a:r>
            <a:r>
              <a:rPr dirty="0"/>
              <a:t>.</a:t>
            </a:r>
          </a:p>
          <a:p>
            <a:pPr marL="0" lvl="0" indent="0" algn="just" rtl="0">
              <a:lnSpc>
                <a:spcPct val="90000"/>
              </a:lnSpc>
              <a:spcBef>
                <a:spcPts val="1000"/>
              </a:spcBef>
              <a:spcAft>
                <a:spcPts val="0"/>
              </a:spcAft>
              <a:buClr>
                <a:srgbClr val="1B193E"/>
              </a:buClr>
              <a:buSzPts val="1600"/>
              <a:buNone/>
              <a:defRPr sz="1600"/>
            </a:pPr>
            <a:r>
              <a:rPr b="1" dirty="0" err="1"/>
              <a:t>Definire</a:t>
            </a:r>
            <a:r>
              <a:rPr b="1" dirty="0"/>
              <a:t>:</a:t>
            </a:r>
            <a:r>
              <a:rPr dirty="0"/>
              <a:t> Con </a:t>
            </a:r>
            <a:r>
              <a:rPr dirty="0" err="1"/>
              <a:t>l'empatia</a:t>
            </a:r>
            <a:r>
              <a:rPr dirty="0"/>
              <a:t> come base, </a:t>
            </a:r>
            <a:r>
              <a:rPr dirty="0" err="1"/>
              <a:t>il</a:t>
            </a:r>
            <a:r>
              <a:rPr dirty="0"/>
              <a:t> </a:t>
            </a:r>
            <a:r>
              <a:rPr dirty="0" err="1"/>
              <a:t>passo</a:t>
            </a:r>
            <a:r>
              <a:rPr dirty="0"/>
              <a:t> </a:t>
            </a:r>
            <a:r>
              <a:rPr dirty="0" err="1"/>
              <a:t>successivo</a:t>
            </a:r>
            <a:r>
              <a:rPr dirty="0"/>
              <a:t> è </a:t>
            </a:r>
            <a:r>
              <a:rPr dirty="0" err="1"/>
              <a:t>quello</a:t>
            </a:r>
            <a:r>
              <a:rPr dirty="0"/>
              <a:t> di </a:t>
            </a:r>
            <a:r>
              <a:rPr dirty="0" err="1"/>
              <a:t>definire</a:t>
            </a:r>
            <a:r>
              <a:rPr dirty="0"/>
              <a:t> </a:t>
            </a:r>
            <a:r>
              <a:rPr dirty="0" err="1"/>
              <a:t>i</a:t>
            </a:r>
            <a:r>
              <a:rPr dirty="0"/>
              <a:t> </a:t>
            </a:r>
            <a:r>
              <a:rPr dirty="0" err="1"/>
              <a:t>problemi</a:t>
            </a:r>
            <a:r>
              <a:rPr dirty="0"/>
              <a:t> </a:t>
            </a:r>
            <a:r>
              <a:rPr dirty="0" err="1"/>
              <a:t>fondamentali</a:t>
            </a:r>
            <a:r>
              <a:rPr dirty="0"/>
              <a:t> e le </a:t>
            </a:r>
            <a:r>
              <a:rPr dirty="0" err="1"/>
              <a:t>sfide</a:t>
            </a:r>
            <a:r>
              <a:rPr dirty="0"/>
              <a:t> </a:t>
            </a:r>
            <a:r>
              <a:rPr dirty="0" err="1"/>
              <a:t>affrontate</a:t>
            </a:r>
            <a:r>
              <a:rPr dirty="0"/>
              <a:t> </a:t>
            </a:r>
            <a:r>
              <a:rPr dirty="0" err="1"/>
              <a:t>dagli</a:t>
            </a:r>
            <a:r>
              <a:rPr dirty="0"/>
              <a:t> </a:t>
            </a:r>
            <a:r>
              <a:rPr dirty="0" err="1"/>
              <a:t>utenti</a:t>
            </a:r>
            <a:r>
              <a:rPr dirty="0"/>
              <a:t>. Questa </a:t>
            </a:r>
            <a:r>
              <a:rPr dirty="0" err="1"/>
              <a:t>fase</a:t>
            </a:r>
            <a:r>
              <a:rPr dirty="0"/>
              <a:t> </a:t>
            </a:r>
            <a:r>
              <a:rPr dirty="0" err="1"/>
              <a:t>prevede</a:t>
            </a:r>
            <a:r>
              <a:rPr dirty="0"/>
              <a:t> la </a:t>
            </a:r>
            <a:r>
              <a:rPr dirty="0" err="1"/>
              <a:t>sintesi</a:t>
            </a:r>
            <a:r>
              <a:rPr dirty="0"/>
              <a:t> </a:t>
            </a:r>
            <a:r>
              <a:rPr dirty="0" err="1"/>
              <a:t>delle</a:t>
            </a:r>
            <a:r>
              <a:rPr dirty="0"/>
              <a:t> </a:t>
            </a:r>
            <a:r>
              <a:rPr dirty="0" err="1"/>
              <a:t>informazioni</a:t>
            </a:r>
            <a:r>
              <a:rPr dirty="0"/>
              <a:t> </a:t>
            </a:r>
            <a:r>
              <a:rPr dirty="0" err="1"/>
              <a:t>raccolte</a:t>
            </a:r>
            <a:r>
              <a:rPr dirty="0"/>
              <a:t> per </a:t>
            </a:r>
            <a:r>
              <a:rPr dirty="0" err="1"/>
              <a:t>identificare</a:t>
            </a:r>
            <a:r>
              <a:rPr dirty="0"/>
              <a:t> le </a:t>
            </a:r>
            <a:r>
              <a:rPr dirty="0" err="1"/>
              <a:t>questioni</a:t>
            </a:r>
            <a:r>
              <a:rPr dirty="0"/>
              <a:t> </a:t>
            </a:r>
            <a:r>
              <a:rPr dirty="0" err="1"/>
              <a:t>chiave</a:t>
            </a:r>
            <a:r>
              <a:rPr dirty="0"/>
              <a:t> </a:t>
            </a:r>
            <a:r>
              <a:rPr dirty="0" err="1"/>
              <a:t>che</a:t>
            </a:r>
            <a:r>
              <a:rPr dirty="0"/>
              <a:t> </a:t>
            </a:r>
            <a:r>
              <a:rPr dirty="0" err="1"/>
              <a:t>devono</a:t>
            </a:r>
            <a:r>
              <a:rPr dirty="0"/>
              <a:t> </a:t>
            </a:r>
            <a:r>
              <a:rPr dirty="0" err="1"/>
              <a:t>essere</a:t>
            </a:r>
            <a:r>
              <a:rPr dirty="0"/>
              <a:t> </a:t>
            </a:r>
            <a:r>
              <a:rPr dirty="0" err="1"/>
              <a:t>affrontate</a:t>
            </a:r>
            <a:r>
              <a:rPr dirty="0"/>
              <a:t>.</a:t>
            </a:r>
          </a:p>
          <a:p>
            <a:pPr marL="0" lvl="0" indent="0" algn="just" rtl="0">
              <a:lnSpc>
                <a:spcPct val="90000"/>
              </a:lnSpc>
              <a:spcBef>
                <a:spcPts val="1000"/>
              </a:spcBef>
              <a:spcAft>
                <a:spcPts val="0"/>
              </a:spcAft>
              <a:buClr>
                <a:srgbClr val="1B193E"/>
              </a:buClr>
              <a:buSzPts val="1600"/>
              <a:buNone/>
              <a:defRPr sz="1600"/>
            </a:pPr>
            <a:r>
              <a:rPr b="1" dirty="0" err="1"/>
              <a:t>Ideare</a:t>
            </a:r>
            <a:r>
              <a:rPr b="1" dirty="0"/>
              <a:t>:</a:t>
            </a:r>
            <a:r>
              <a:rPr dirty="0"/>
              <a:t> </a:t>
            </a:r>
            <a:r>
              <a:rPr dirty="0" err="1"/>
              <a:t>L'ideazione</a:t>
            </a:r>
            <a:r>
              <a:rPr dirty="0"/>
              <a:t> è </a:t>
            </a:r>
            <a:r>
              <a:rPr dirty="0" err="1"/>
              <a:t>una</a:t>
            </a:r>
            <a:r>
              <a:rPr dirty="0"/>
              <a:t> </a:t>
            </a:r>
            <a:r>
              <a:rPr dirty="0" err="1"/>
              <a:t>fase</a:t>
            </a:r>
            <a:r>
              <a:rPr dirty="0"/>
              <a:t> </a:t>
            </a:r>
            <a:r>
              <a:rPr dirty="0" err="1"/>
              <a:t>creativa</a:t>
            </a:r>
            <a:r>
              <a:rPr dirty="0"/>
              <a:t> di brainstorming in cui</a:t>
            </a:r>
            <a:r>
              <a:rPr lang="it-IT" dirty="0"/>
              <a:t> i</a:t>
            </a:r>
            <a:r>
              <a:rPr dirty="0"/>
              <a:t> </a:t>
            </a:r>
            <a:r>
              <a:rPr lang="it-IT" dirty="0"/>
              <a:t>progettisti</a:t>
            </a:r>
            <a:r>
              <a:rPr dirty="0"/>
              <a:t> genera</a:t>
            </a:r>
            <a:r>
              <a:rPr lang="it-IT" dirty="0"/>
              <a:t>no</a:t>
            </a:r>
            <a:r>
              <a:rPr dirty="0"/>
              <a:t> </a:t>
            </a:r>
            <a:r>
              <a:rPr dirty="0" err="1"/>
              <a:t>una</a:t>
            </a:r>
            <a:r>
              <a:rPr dirty="0"/>
              <a:t> </a:t>
            </a:r>
            <a:r>
              <a:rPr dirty="0" err="1"/>
              <a:t>vasta</a:t>
            </a:r>
            <a:r>
              <a:rPr dirty="0"/>
              <a:t> gamma di </a:t>
            </a:r>
            <a:r>
              <a:rPr dirty="0" err="1"/>
              <a:t>idee</a:t>
            </a:r>
            <a:r>
              <a:rPr dirty="0"/>
              <a:t>. </a:t>
            </a:r>
            <a:r>
              <a:rPr dirty="0" err="1"/>
              <a:t>L'accento</a:t>
            </a:r>
            <a:r>
              <a:rPr dirty="0"/>
              <a:t> è </a:t>
            </a:r>
            <a:r>
              <a:rPr dirty="0" err="1"/>
              <a:t>posto</a:t>
            </a:r>
            <a:r>
              <a:rPr dirty="0"/>
              <a:t> </a:t>
            </a:r>
            <a:r>
              <a:rPr dirty="0" err="1"/>
              <a:t>sulla</a:t>
            </a:r>
            <a:r>
              <a:rPr dirty="0"/>
              <a:t> </a:t>
            </a:r>
            <a:r>
              <a:rPr dirty="0" err="1"/>
              <a:t>quantità</a:t>
            </a:r>
            <a:r>
              <a:rPr dirty="0"/>
              <a:t> e la </a:t>
            </a:r>
            <a:r>
              <a:rPr dirty="0" err="1"/>
              <a:t>diversità</a:t>
            </a:r>
            <a:r>
              <a:rPr dirty="0"/>
              <a:t>, </a:t>
            </a:r>
            <a:r>
              <a:rPr dirty="0" err="1"/>
              <a:t>incoraggiando</a:t>
            </a:r>
            <a:r>
              <a:rPr dirty="0"/>
              <a:t> </a:t>
            </a:r>
            <a:r>
              <a:rPr dirty="0" err="1"/>
              <a:t>sugge</a:t>
            </a:r>
            <a:r>
              <a:rPr lang="it-IT" dirty="0" err="1"/>
              <a:t>stioni</a:t>
            </a:r>
            <a:r>
              <a:rPr dirty="0"/>
              <a:t> </a:t>
            </a:r>
            <a:r>
              <a:rPr dirty="0" err="1"/>
              <a:t>selvagg</a:t>
            </a:r>
            <a:r>
              <a:rPr lang="it-IT" dirty="0"/>
              <a:t>e</a:t>
            </a:r>
            <a:r>
              <a:rPr dirty="0"/>
              <a:t> e non </a:t>
            </a:r>
            <a:r>
              <a:rPr dirty="0" err="1"/>
              <a:t>convenzionali</a:t>
            </a:r>
            <a:r>
              <a:rPr dirty="0"/>
              <a:t>. Questa </a:t>
            </a:r>
            <a:r>
              <a:rPr dirty="0" err="1"/>
              <a:t>fase</a:t>
            </a:r>
            <a:r>
              <a:rPr dirty="0"/>
              <a:t> </a:t>
            </a:r>
            <a:r>
              <a:rPr dirty="0" err="1"/>
              <a:t>incoraggia</a:t>
            </a:r>
            <a:r>
              <a:rPr dirty="0"/>
              <a:t> </a:t>
            </a:r>
            <a:r>
              <a:rPr dirty="0" err="1"/>
              <a:t>il</a:t>
            </a:r>
            <a:r>
              <a:rPr dirty="0"/>
              <a:t> </a:t>
            </a:r>
            <a:r>
              <a:rPr dirty="0" err="1"/>
              <a:t>pensiero</a:t>
            </a:r>
            <a:r>
              <a:rPr dirty="0"/>
              <a:t> </a:t>
            </a:r>
            <a:r>
              <a:rPr dirty="0" err="1"/>
              <a:t>oltre</a:t>
            </a:r>
            <a:r>
              <a:rPr dirty="0"/>
              <a:t> </a:t>
            </a:r>
            <a:r>
              <a:rPr dirty="0" err="1"/>
              <a:t>i</a:t>
            </a:r>
            <a:r>
              <a:rPr dirty="0"/>
              <a:t> </a:t>
            </a:r>
            <a:r>
              <a:rPr dirty="0" err="1"/>
              <a:t>confini</a:t>
            </a:r>
            <a:r>
              <a:rPr dirty="0"/>
              <a:t> </a:t>
            </a:r>
            <a:r>
              <a:rPr dirty="0" err="1"/>
              <a:t>convenzionali</a:t>
            </a:r>
            <a:r>
              <a:rPr dirty="0"/>
              <a:t> per </a:t>
            </a:r>
            <a:r>
              <a:rPr dirty="0" err="1"/>
              <a:t>esplorare</a:t>
            </a:r>
            <a:r>
              <a:rPr dirty="0"/>
              <a:t> </a:t>
            </a:r>
            <a:r>
              <a:rPr dirty="0" err="1"/>
              <a:t>soluzioni</a:t>
            </a:r>
            <a:r>
              <a:rPr dirty="0"/>
              <a:t> innovative.</a:t>
            </a:r>
            <a:endParaRPr sz="1600" dirty="0"/>
          </a:p>
          <a:p>
            <a:pPr marL="0" lvl="0" indent="0" algn="just" rtl="0">
              <a:lnSpc>
                <a:spcPct val="90000"/>
              </a:lnSpc>
              <a:spcBef>
                <a:spcPts val="1000"/>
              </a:spcBef>
              <a:spcAft>
                <a:spcPts val="0"/>
              </a:spcAft>
              <a:buClr>
                <a:srgbClr val="1B193E"/>
              </a:buClr>
              <a:buSzPts val="1400"/>
              <a:buNone/>
              <a:defRPr sz="1400"/>
            </a:pPr>
            <a:r>
              <a:rPr dirty="0" err="1"/>
              <a:t>Nelle</a:t>
            </a:r>
            <a:r>
              <a:rPr dirty="0"/>
              <a:t> </a:t>
            </a:r>
            <a:r>
              <a:rPr dirty="0" err="1"/>
              <a:t>fasi</a:t>
            </a:r>
            <a:r>
              <a:rPr dirty="0"/>
              <a:t> successive </a:t>
            </a:r>
            <a:r>
              <a:rPr lang="it-IT" dirty="0"/>
              <a:t>-</a:t>
            </a:r>
            <a:r>
              <a:rPr dirty="0"/>
              <a:t> </a:t>
            </a:r>
            <a:r>
              <a:rPr dirty="0" err="1"/>
              <a:t>Prototipo</a:t>
            </a:r>
            <a:r>
              <a:rPr dirty="0"/>
              <a:t>, Test, e Implement</a:t>
            </a:r>
            <a:r>
              <a:rPr lang="it-IT" dirty="0"/>
              <a:t>azione</a:t>
            </a:r>
            <a:r>
              <a:rPr dirty="0"/>
              <a:t>-</a:t>
            </a:r>
            <a:r>
              <a:rPr lang="it-IT" dirty="0"/>
              <a:t>I progettisti</a:t>
            </a:r>
            <a:r>
              <a:rPr dirty="0"/>
              <a:t> </a:t>
            </a:r>
            <a:r>
              <a:rPr dirty="0" err="1"/>
              <a:t>continuano</a:t>
            </a:r>
            <a:r>
              <a:rPr dirty="0"/>
              <a:t> a </a:t>
            </a:r>
            <a:r>
              <a:rPr dirty="0" err="1"/>
              <a:t>perfezionare</a:t>
            </a:r>
            <a:r>
              <a:rPr dirty="0"/>
              <a:t> e </a:t>
            </a:r>
            <a:r>
              <a:rPr dirty="0" err="1"/>
              <a:t>convalidare</a:t>
            </a:r>
            <a:r>
              <a:rPr dirty="0"/>
              <a:t> le </a:t>
            </a:r>
            <a:r>
              <a:rPr dirty="0" err="1"/>
              <a:t>loro</a:t>
            </a:r>
            <a:r>
              <a:rPr dirty="0"/>
              <a:t> </a:t>
            </a:r>
            <a:r>
              <a:rPr dirty="0" err="1"/>
              <a:t>idee</a:t>
            </a:r>
            <a:r>
              <a:rPr dirty="0"/>
              <a:t> </a:t>
            </a:r>
            <a:r>
              <a:rPr dirty="0" err="1"/>
              <a:t>attraverso</a:t>
            </a:r>
            <a:r>
              <a:rPr dirty="0"/>
              <a:t> </a:t>
            </a:r>
            <a:r>
              <a:rPr dirty="0" err="1"/>
              <a:t>prototipi</a:t>
            </a:r>
            <a:r>
              <a:rPr dirty="0"/>
              <a:t> </a:t>
            </a:r>
            <a:r>
              <a:rPr dirty="0" err="1"/>
              <a:t>tangibili</a:t>
            </a:r>
            <a:r>
              <a:rPr dirty="0"/>
              <a:t> e </a:t>
            </a:r>
            <a:r>
              <a:rPr lang="it-IT" dirty="0"/>
              <a:t>cicli</a:t>
            </a:r>
            <a:r>
              <a:rPr dirty="0"/>
              <a:t> di feedback, </a:t>
            </a:r>
            <a:r>
              <a:rPr dirty="0" err="1"/>
              <a:t>arrivando</a:t>
            </a:r>
            <a:r>
              <a:rPr dirty="0"/>
              <a:t> </a:t>
            </a:r>
            <a:r>
              <a:rPr dirty="0" err="1"/>
              <a:t>infine</a:t>
            </a:r>
            <a:r>
              <a:rPr dirty="0"/>
              <a:t> a </a:t>
            </a:r>
            <a:r>
              <a:rPr dirty="0" err="1"/>
              <a:t>una</a:t>
            </a:r>
            <a:r>
              <a:rPr dirty="0"/>
              <a:t> </a:t>
            </a:r>
            <a:r>
              <a:rPr dirty="0" err="1"/>
              <a:t>soluzione</a:t>
            </a:r>
            <a:r>
              <a:rPr dirty="0"/>
              <a:t> </a:t>
            </a:r>
            <a:r>
              <a:rPr dirty="0" err="1"/>
              <a:t>che</a:t>
            </a:r>
            <a:r>
              <a:rPr dirty="0"/>
              <a:t> non è solo </a:t>
            </a:r>
            <a:r>
              <a:rPr dirty="0" err="1"/>
              <a:t>funzionale</a:t>
            </a:r>
            <a:r>
              <a:rPr dirty="0"/>
              <a:t> ma anche </a:t>
            </a:r>
            <a:r>
              <a:rPr dirty="0" err="1"/>
              <a:t>profondamente</a:t>
            </a:r>
            <a:r>
              <a:rPr dirty="0"/>
              <a:t> </a:t>
            </a:r>
            <a:r>
              <a:rPr lang="it-IT" dirty="0"/>
              <a:t>in sintonia</a:t>
            </a:r>
            <a:r>
              <a:rPr dirty="0"/>
              <a:t> con </a:t>
            </a:r>
            <a:r>
              <a:rPr dirty="0" err="1"/>
              <a:t>gli</a:t>
            </a:r>
            <a:r>
              <a:rPr dirty="0"/>
              <a:t> </a:t>
            </a:r>
            <a:r>
              <a:rPr dirty="0" err="1"/>
              <a:t>utenti</a:t>
            </a:r>
            <a:r>
              <a:rPr dirty="0"/>
              <a:t> </a:t>
            </a:r>
            <a:r>
              <a:rPr dirty="0" err="1"/>
              <a:t>finali</a:t>
            </a:r>
            <a:r>
              <a:rPr dirty="0"/>
              <a:t>.</a:t>
            </a:r>
          </a:p>
          <a:p>
            <a:pPr marL="0" lvl="0" indent="0" algn="just" rtl="0">
              <a:lnSpc>
                <a:spcPct val="90000"/>
              </a:lnSpc>
              <a:spcBef>
                <a:spcPts val="1000"/>
              </a:spcBef>
              <a:spcAft>
                <a:spcPts val="0"/>
              </a:spcAft>
              <a:buClr>
                <a:srgbClr val="1B193E"/>
              </a:buClr>
              <a:buSzPts val="1400"/>
              <a:buNone/>
              <a:defRPr sz="1400"/>
            </a:pPr>
            <a:r>
              <a:rPr lang="it-IT" dirty="0"/>
              <a:t>Il </a:t>
            </a:r>
            <a:r>
              <a:rPr dirty="0"/>
              <a:t>Design Thinking, con la </a:t>
            </a:r>
            <a:r>
              <a:rPr dirty="0" err="1"/>
              <a:t>sua</a:t>
            </a:r>
            <a:r>
              <a:rPr dirty="0"/>
              <a:t> </a:t>
            </a:r>
            <a:r>
              <a:rPr dirty="0" err="1"/>
              <a:t>enfasi</a:t>
            </a:r>
            <a:r>
              <a:rPr dirty="0"/>
              <a:t> </a:t>
            </a:r>
            <a:r>
              <a:rPr dirty="0" err="1"/>
              <a:t>sull'empatia</a:t>
            </a:r>
            <a:r>
              <a:rPr dirty="0"/>
              <a:t>, la </a:t>
            </a:r>
            <a:r>
              <a:rPr dirty="0" err="1"/>
              <a:t>collaborazione</a:t>
            </a:r>
            <a:r>
              <a:rPr dirty="0"/>
              <a:t> e </a:t>
            </a:r>
            <a:r>
              <a:rPr dirty="0" err="1"/>
              <a:t>l'iterazione</a:t>
            </a:r>
            <a:r>
              <a:rPr dirty="0"/>
              <a:t>, </a:t>
            </a:r>
            <a:r>
              <a:rPr dirty="0" err="1"/>
              <a:t>offre</a:t>
            </a:r>
            <a:r>
              <a:rPr dirty="0"/>
              <a:t> un </a:t>
            </a:r>
            <a:r>
              <a:rPr dirty="0" err="1"/>
              <a:t>approccio</a:t>
            </a:r>
            <a:r>
              <a:rPr dirty="0"/>
              <a:t> </a:t>
            </a:r>
            <a:r>
              <a:rPr dirty="0" err="1"/>
              <a:t>olistico</a:t>
            </a:r>
            <a:r>
              <a:rPr dirty="0"/>
              <a:t> </a:t>
            </a:r>
            <a:r>
              <a:rPr dirty="0" err="1"/>
              <a:t>alla</a:t>
            </a:r>
            <a:r>
              <a:rPr dirty="0"/>
              <a:t> </a:t>
            </a:r>
            <a:r>
              <a:rPr dirty="0" err="1"/>
              <a:t>risoluzione</a:t>
            </a:r>
            <a:r>
              <a:rPr dirty="0"/>
              <a:t> </a:t>
            </a:r>
            <a:r>
              <a:rPr dirty="0" err="1"/>
              <a:t>dei</a:t>
            </a:r>
            <a:r>
              <a:rPr dirty="0"/>
              <a:t> </a:t>
            </a:r>
            <a:r>
              <a:rPr dirty="0" err="1"/>
              <a:t>problemi</a:t>
            </a:r>
            <a:r>
              <a:rPr dirty="0"/>
              <a:t> </a:t>
            </a:r>
            <a:r>
              <a:rPr dirty="0" err="1"/>
              <a:t>che</a:t>
            </a:r>
            <a:r>
              <a:rPr dirty="0"/>
              <a:t> </a:t>
            </a:r>
            <a:r>
              <a:rPr dirty="0" err="1"/>
              <a:t>si</a:t>
            </a:r>
            <a:r>
              <a:rPr dirty="0"/>
              <a:t> </a:t>
            </a:r>
            <a:r>
              <a:rPr dirty="0" err="1"/>
              <a:t>estende</a:t>
            </a:r>
            <a:r>
              <a:rPr dirty="0"/>
              <a:t> ben </a:t>
            </a:r>
            <a:r>
              <a:rPr dirty="0" err="1"/>
              <a:t>oltre</a:t>
            </a:r>
            <a:r>
              <a:rPr dirty="0"/>
              <a:t> </a:t>
            </a:r>
            <a:r>
              <a:rPr dirty="0" err="1"/>
              <a:t>i</a:t>
            </a:r>
            <a:r>
              <a:rPr dirty="0"/>
              <a:t> </a:t>
            </a:r>
            <a:r>
              <a:rPr dirty="0" err="1"/>
              <a:t>metodi</a:t>
            </a:r>
            <a:r>
              <a:rPr dirty="0"/>
              <a:t> </a:t>
            </a:r>
            <a:r>
              <a:rPr dirty="0" err="1"/>
              <a:t>tradizionali</a:t>
            </a:r>
            <a:r>
              <a:rPr dirty="0"/>
              <a:t>. </a:t>
            </a:r>
            <a:r>
              <a:rPr dirty="0" err="1"/>
              <a:t>Mentre</a:t>
            </a:r>
            <a:r>
              <a:rPr dirty="0"/>
              <a:t> </a:t>
            </a:r>
            <a:r>
              <a:rPr dirty="0" err="1"/>
              <a:t>approfondiamo</a:t>
            </a:r>
            <a:r>
              <a:rPr dirty="0"/>
              <a:t> </a:t>
            </a:r>
            <a:r>
              <a:rPr dirty="0" err="1"/>
              <a:t>l'applicazione</a:t>
            </a:r>
            <a:r>
              <a:rPr dirty="0"/>
              <a:t> di </a:t>
            </a:r>
            <a:r>
              <a:rPr dirty="0" err="1"/>
              <a:t>questi</a:t>
            </a:r>
            <a:r>
              <a:rPr dirty="0"/>
              <a:t> </a:t>
            </a:r>
            <a:r>
              <a:rPr dirty="0" err="1"/>
              <a:t>principi</a:t>
            </a:r>
            <a:r>
              <a:rPr dirty="0"/>
              <a:t> </a:t>
            </a:r>
            <a:r>
              <a:rPr dirty="0" err="1"/>
              <a:t>negli</a:t>
            </a:r>
            <a:r>
              <a:rPr dirty="0"/>
              <a:t> </a:t>
            </a:r>
            <a:r>
              <a:rPr dirty="0" err="1"/>
              <a:t>scenari</a:t>
            </a:r>
            <a:r>
              <a:rPr dirty="0"/>
              <a:t> del </a:t>
            </a:r>
            <a:r>
              <a:rPr dirty="0" err="1"/>
              <a:t>mondo</a:t>
            </a:r>
            <a:r>
              <a:rPr dirty="0"/>
              <a:t> </a:t>
            </a:r>
            <a:r>
              <a:rPr dirty="0" err="1"/>
              <a:t>reale</a:t>
            </a:r>
            <a:r>
              <a:rPr dirty="0"/>
              <a:t>, </a:t>
            </a:r>
            <a:r>
              <a:rPr dirty="0" err="1"/>
              <a:t>l'impatto</a:t>
            </a:r>
            <a:r>
              <a:rPr dirty="0"/>
              <a:t> </a:t>
            </a:r>
            <a:r>
              <a:rPr dirty="0" err="1"/>
              <a:t>trasformativo</a:t>
            </a:r>
            <a:r>
              <a:rPr dirty="0"/>
              <a:t> del Design Thinking </a:t>
            </a:r>
            <a:r>
              <a:rPr dirty="0" err="1"/>
              <a:t>diventa</a:t>
            </a:r>
            <a:r>
              <a:rPr dirty="0"/>
              <a:t> </a:t>
            </a:r>
            <a:r>
              <a:rPr dirty="0" err="1"/>
              <a:t>sempre</a:t>
            </a:r>
            <a:r>
              <a:rPr dirty="0"/>
              <a:t> </a:t>
            </a:r>
            <a:r>
              <a:rPr dirty="0" err="1"/>
              <a:t>più</a:t>
            </a:r>
            <a:r>
              <a:rPr dirty="0"/>
              <a:t> </a:t>
            </a:r>
            <a:r>
              <a:rPr dirty="0" err="1"/>
              <a:t>evidente</a:t>
            </a:r>
            <a:r>
              <a:rPr dirty="0"/>
              <a:t>.</a:t>
            </a:r>
          </a:p>
          <a:p>
            <a:pPr marL="0" lvl="0" indent="0" algn="l"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7"/>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t>1. Introduzione al Design Thinking</a:t>
            </a:r>
            <a:endParaRPr sz="2400"/>
          </a:p>
          <a:p>
            <a:pPr marL="0" lvl="0" indent="0" algn="l" rtl="0">
              <a:lnSpc>
                <a:spcPct val="90000"/>
              </a:lnSpc>
              <a:spcBef>
                <a:spcPts val="1000"/>
              </a:spcBef>
              <a:spcAft>
                <a:spcPts val="0"/>
              </a:spcAft>
              <a:buClr>
                <a:srgbClr val="1B193E"/>
              </a:buClr>
              <a:buSzPts val="2400"/>
              <a:buNone/>
              <a:defRPr sz="2400"/>
            </a:pPr>
            <a:r>
              <a:t>1.1 Che cos'è il Design Thinking?</a:t>
            </a:r>
          </a:p>
        </p:txBody>
      </p:sp>
      <p:sp>
        <p:nvSpPr>
          <p:cNvPr id="152" name="Google Shape;152;p7"/>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153" name="Google Shape;153;p7"/>
          <p:cNvSpPr/>
          <p:nvPr/>
        </p:nvSpPr>
        <p:spPr>
          <a:xfrm>
            <a:off x="312702" y="1279577"/>
            <a:ext cx="11345898" cy="5109606"/>
          </a:xfrm>
          <a:prstGeom prst="rect">
            <a:avLst/>
          </a:prstGeom>
          <a:noFill/>
          <a:ln>
            <a:noFill/>
          </a:ln>
        </p:spPr>
        <p:txBody>
          <a:bodyPr spcFirstLastPara="1" wrap="square" lIns="0" tIns="198375" rIns="0" bIns="198375" anchor="ctr" anchorCtr="0">
            <a:spAutoFit/>
          </a:bodyPr>
          <a:lstStyle/>
          <a:p>
            <a:pPr marL="0" marR="0" lvl="0" indent="0" algn="just" rtl="0">
              <a:lnSpc>
                <a:spcPct val="100000"/>
              </a:lnSpc>
              <a:spcBef>
                <a:spcPts val="0"/>
              </a:spcBef>
              <a:spcAft>
                <a:spcPts val="0"/>
              </a:spcAft>
              <a:buClr>
                <a:srgbClr val="1B193E"/>
              </a:buClr>
              <a:buSzPts val="1800"/>
              <a:buFont typeface="Calibri"/>
              <a:buNone/>
              <a:defRPr sz="1800" b="1">
                <a:solidFill>
                  <a:srgbClr val="1B193E"/>
                </a:solidFill>
                <a:latin typeface="Calibri"/>
                <a:ea typeface="Calibri"/>
                <a:cs typeface="Calibri"/>
                <a:sym typeface="Calibri"/>
              </a:defRPr>
            </a:pPr>
            <a:r>
              <a:rPr dirty="0" err="1"/>
              <a:t>Applicazioni</a:t>
            </a:r>
            <a:r>
              <a:rPr dirty="0"/>
              <a:t>: Design Thinking ha </a:t>
            </a:r>
            <a:r>
              <a:rPr dirty="0" err="1"/>
              <a:t>dimostrato</a:t>
            </a:r>
            <a:r>
              <a:rPr dirty="0"/>
              <a:t> la </a:t>
            </a:r>
            <a:r>
              <a:rPr dirty="0" err="1"/>
              <a:t>sua</a:t>
            </a:r>
            <a:r>
              <a:rPr dirty="0"/>
              <a:t> </a:t>
            </a:r>
            <a:r>
              <a:rPr dirty="0" err="1"/>
              <a:t>versatilità</a:t>
            </a:r>
            <a:r>
              <a:rPr dirty="0"/>
              <a:t> </a:t>
            </a:r>
            <a:r>
              <a:rPr dirty="0" err="1"/>
              <a:t>ed</a:t>
            </a:r>
            <a:r>
              <a:rPr dirty="0"/>
              <a:t> </a:t>
            </a:r>
            <a:r>
              <a:rPr dirty="0" err="1"/>
              <a:t>efficacia</a:t>
            </a:r>
            <a:r>
              <a:rPr dirty="0"/>
              <a:t> in </a:t>
            </a:r>
            <a:r>
              <a:rPr dirty="0" err="1"/>
              <a:t>una</a:t>
            </a:r>
            <a:r>
              <a:rPr dirty="0"/>
              <a:t> </a:t>
            </a:r>
            <a:r>
              <a:rPr dirty="0" err="1"/>
              <a:t>vasta</a:t>
            </a:r>
            <a:r>
              <a:rPr dirty="0"/>
              <a:t> gamma di </a:t>
            </a:r>
            <a:r>
              <a:rPr lang="it-IT" dirty="0"/>
              <a:t>industrie</a:t>
            </a:r>
            <a:r>
              <a:rPr dirty="0"/>
              <a:t> e </a:t>
            </a:r>
            <a:r>
              <a:rPr dirty="0" err="1"/>
              <a:t>settori</a:t>
            </a:r>
            <a:r>
              <a:rPr dirty="0"/>
              <a:t>.</a:t>
            </a:r>
            <a:endParaRPr sz="1800" dirty="0">
              <a:solidFill>
                <a:srgbClr val="1B193E"/>
              </a:solidFill>
              <a:latin typeface="Calibri"/>
              <a:ea typeface="Calibri"/>
              <a:cs typeface="Calibri"/>
              <a:sym typeface="Calibri"/>
            </a:endParaRPr>
          </a:p>
          <a:p>
            <a:pPr marL="0" marR="0" lvl="0" indent="-114300" algn="just" rtl="0">
              <a:lnSpc>
                <a:spcPct val="100000"/>
              </a:lnSpc>
              <a:spcBef>
                <a:spcPts val="0"/>
              </a:spcBef>
              <a:spcAft>
                <a:spcPts val="0"/>
              </a:spcAft>
              <a:buClr>
                <a:srgbClr val="1B193E"/>
              </a:buClr>
              <a:buSzPts val="1800"/>
              <a:buFont typeface="Calibri"/>
              <a:buChar char="•"/>
              <a:defRPr sz="1800">
                <a:solidFill>
                  <a:srgbClr val="1B193E"/>
                </a:solidFill>
                <a:latin typeface="Calibri"/>
                <a:ea typeface="Calibri"/>
                <a:cs typeface="Calibri"/>
                <a:sym typeface="Calibri"/>
              </a:defRPr>
            </a:pPr>
            <a:r>
              <a:rPr b="1" dirty="0" err="1"/>
              <a:t>Innovazione</a:t>
            </a:r>
            <a:r>
              <a:rPr b="1" dirty="0"/>
              <a:t> </a:t>
            </a:r>
            <a:r>
              <a:rPr b="1" dirty="0" err="1"/>
              <a:t>aziendale</a:t>
            </a:r>
            <a:r>
              <a:rPr b="1" dirty="0"/>
              <a:t> e di </a:t>
            </a:r>
            <a:r>
              <a:rPr b="1" dirty="0" err="1"/>
              <a:t>prodotto</a:t>
            </a:r>
            <a:r>
              <a:rPr b="1" dirty="0"/>
              <a:t>:</a:t>
            </a:r>
            <a:r>
              <a:rPr dirty="0"/>
              <a:t> </a:t>
            </a:r>
            <a:r>
              <a:rPr dirty="0" err="1"/>
              <a:t>Nel</a:t>
            </a:r>
            <a:r>
              <a:rPr dirty="0"/>
              <a:t> </a:t>
            </a:r>
            <a:r>
              <a:rPr dirty="0" err="1"/>
              <a:t>mondo</a:t>
            </a:r>
            <a:r>
              <a:rPr dirty="0"/>
              <a:t> </a:t>
            </a:r>
            <a:r>
              <a:rPr lang="it-IT" dirty="0"/>
              <a:t>aziendale</a:t>
            </a:r>
            <a:r>
              <a:rPr dirty="0"/>
              <a:t>, </a:t>
            </a:r>
            <a:r>
              <a:rPr dirty="0" err="1"/>
              <a:t>aziende</a:t>
            </a:r>
            <a:r>
              <a:rPr dirty="0"/>
              <a:t> come Apple e IBM </a:t>
            </a:r>
            <a:r>
              <a:rPr dirty="0" err="1"/>
              <a:t>hanno</a:t>
            </a:r>
            <a:r>
              <a:rPr dirty="0"/>
              <a:t> </a:t>
            </a:r>
            <a:r>
              <a:rPr dirty="0" err="1"/>
              <a:t>impiegato</a:t>
            </a:r>
            <a:r>
              <a:rPr dirty="0"/>
              <a:t> Design Thinking per </a:t>
            </a:r>
            <a:r>
              <a:rPr dirty="0" err="1"/>
              <a:t>guidare</a:t>
            </a:r>
            <a:r>
              <a:rPr dirty="0"/>
              <a:t> </a:t>
            </a:r>
            <a:r>
              <a:rPr dirty="0" err="1"/>
              <a:t>l'innovazione</a:t>
            </a:r>
            <a:r>
              <a:rPr dirty="0"/>
              <a:t> </a:t>
            </a:r>
            <a:r>
              <a:rPr dirty="0" err="1"/>
              <a:t>dei</a:t>
            </a:r>
            <a:r>
              <a:rPr dirty="0"/>
              <a:t> </a:t>
            </a:r>
            <a:r>
              <a:rPr dirty="0" err="1"/>
              <a:t>prodotti</a:t>
            </a:r>
            <a:r>
              <a:rPr dirty="0"/>
              <a:t>. </a:t>
            </a:r>
            <a:r>
              <a:rPr dirty="0" err="1"/>
              <a:t>Comprendendo</a:t>
            </a:r>
            <a:r>
              <a:rPr dirty="0"/>
              <a:t> le </a:t>
            </a:r>
            <a:r>
              <a:rPr dirty="0" err="1"/>
              <a:t>esigenze</a:t>
            </a:r>
            <a:r>
              <a:rPr dirty="0"/>
              <a:t> e le </a:t>
            </a:r>
            <a:r>
              <a:rPr dirty="0" err="1"/>
              <a:t>preferenze</a:t>
            </a:r>
            <a:r>
              <a:rPr dirty="0"/>
              <a:t> </a:t>
            </a:r>
            <a:r>
              <a:rPr dirty="0" err="1"/>
              <a:t>dei</a:t>
            </a:r>
            <a:r>
              <a:rPr dirty="0"/>
              <a:t> </a:t>
            </a:r>
            <a:r>
              <a:rPr dirty="0" err="1"/>
              <a:t>clienti</a:t>
            </a:r>
            <a:r>
              <a:rPr dirty="0"/>
              <a:t>, </a:t>
            </a:r>
            <a:r>
              <a:rPr dirty="0" err="1"/>
              <a:t>queste</a:t>
            </a:r>
            <a:r>
              <a:rPr dirty="0"/>
              <a:t> </a:t>
            </a:r>
            <a:r>
              <a:rPr dirty="0" err="1"/>
              <a:t>aziende</a:t>
            </a:r>
            <a:r>
              <a:rPr dirty="0"/>
              <a:t> </a:t>
            </a:r>
            <a:r>
              <a:rPr dirty="0" err="1"/>
              <a:t>hanno</a:t>
            </a:r>
            <a:r>
              <a:rPr dirty="0"/>
              <a:t> </a:t>
            </a:r>
            <a:r>
              <a:rPr dirty="0" err="1"/>
              <a:t>creato</a:t>
            </a:r>
            <a:r>
              <a:rPr dirty="0"/>
              <a:t> </a:t>
            </a:r>
            <a:r>
              <a:rPr dirty="0" err="1"/>
              <a:t>prodotti</a:t>
            </a:r>
            <a:r>
              <a:rPr dirty="0"/>
              <a:t> </a:t>
            </a:r>
            <a:r>
              <a:rPr dirty="0" err="1"/>
              <a:t>che</a:t>
            </a:r>
            <a:r>
              <a:rPr dirty="0"/>
              <a:t> non solo </a:t>
            </a:r>
            <a:r>
              <a:rPr dirty="0" err="1"/>
              <a:t>soddisfano</a:t>
            </a:r>
            <a:r>
              <a:rPr dirty="0"/>
              <a:t> </a:t>
            </a:r>
            <a:r>
              <a:rPr dirty="0" err="1"/>
              <a:t>i</a:t>
            </a:r>
            <a:r>
              <a:rPr dirty="0"/>
              <a:t> </a:t>
            </a:r>
            <a:r>
              <a:rPr dirty="0" err="1"/>
              <a:t>requisiti</a:t>
            </a:r>
            <a:r>
              <a:rPr dirty="0"/>
              <a:t> </a:t>
            </a:r>
            <a:r>
              <a:rPr dirty="0" err="1"/>
              <a:t>funzionali</a:t>
            </a:r>
            <a:r>
              <a:rPr dirty="0"/>
              <a:t>, ma </a:t>
            </a:r>
            <a:r>
              <a:rPr dirty="0" err="1"/>
              <a:t>risuonano</a:t>
            </a:r>
            <a:r>
              <a:rPr dirty="0"/>
              <a:t> anche </a:t>
            </a:r>
            <a:r>
              <a:rPr dirty="0" err="1"/>
              <a:t>emotivamente</a:t>
            </a:r>
            <a:r>
              <a:rPr dirty="0"/>
              <a:t> con </a:t>
            </a:r>
            <a:r>
              <a:rPr dirty="0" err="1"/>
              <a:t>gli</a:t>
            </a:r>
            <a:r>
              <a:rPr dirty="0"/>
              <a:t> </a:t>
            </a:r>
            <a:r>
              <a:rPr dirty="0" err="1"/>
              <a:t>utenti</a:t>
            </a:r>
            <a:r>
              <a:rPr dirty="0"/>
              <a:t>.</a:t>
            </a:r>
          </a:p>
          <a:p>
            <a:pPr marL="0" marR="0" lvl="0" indent="-114300" algn="just" rtl="0">
              <a:lnSpc>
                <a:spcPct val="100000"/>
              </a:lnSpc>
              <a:spcBef>
                <a:spcPts val="0"/>
              </a:spcBef>
              <a:spcAft>
                <a:spcPts val="0"/>
              </a:spcAft>
              <a:buClr>
                <a:srgbClr val="1B193E"/>
              </a:buClr>
              <a:buSzPts val="1800"/>
              <a:buFont typeface="Calibri"/>
              <a:buChar char="•"/>
              <a:defRPr sz="1800">
                <a:solidFill>
                  <a:srgbClr val="1B193E"/>
                </a:solidFill>
                <a:latin typeface="Calibri"/>
                <a:ea typeface="Calibri"/>
                <a:cs typeface="Calibri"/>
                <a:sym typeface="Calibri"/>
              </a:defRPr>
            </a:pPr>
            <a:r>
              <a:rPr lang="it-IT" b="1" dirty="0"/>
              <a:t>Progettazione </a:t>
            </a:r>
            <a:r>
              <a:rPr b="1" dirty="0" err="1"/>
              <a:t>dell'istruzione</a:t>
            </a:r>
            <a:r>
              <a:rPr b="1" dirty="0"/>
              <a:t> e </a:t>
            </a:r>
            <a:r>
              <a:rPr b="1" dirty="0" err="1"/>
              <a:t>dell'apprendimento</a:t>
            </a:r>
            <a:r>
              <a:rPr b="1" dirty="0"/>
              <a:t>:</a:t>
            </a:r>
            <a:r>
              <a:rPr dirty="0"/>
              <a:t> </a:t>
            </a:r>
            <a:r>
              <a:rPr dirty="0" err="1"/>
              <a:t>Nell'educazione</a:t>
            </a:r>
            <a:r>
              <a:rPr dirty="0"/>
              <a:t>, </a:t>
            </a:r>
            <a:r>
              <a:rPr lang="it-IT" dirty="0"/>
              <a:t>il </a:t>
            </a:r>
            <a:r>
              <a:rPr dirty="0"/>
              <a:t>Design Thinking ha </a:t>
            </a:r>
            <a:r>
              <a:rPr dirty="0" err="1"/>
              <a:t>trasformato</a:t>
            </a:r>
            <a:r>
              <a:rPr dirty="0"/>
              <a:t> lo </a:t>
            </a:r>
            <a:r>
              <a:rPr dirty="0" err="1"/>
              <a:t>sviluppo</a:t>
            </a:r>
            <a:r>
              <a:rPr dirty="0"/>
              <a:t> del curriculum e le </a:t>
            </a:r>
            <a:r>
              <a:rPr dirty="0" err="1"/>
              <a:t>esperienze</a:t>
            </a:r>
            <a:r>
              <a:rPr dirty="0"/>
              <a:t> di </a:t>
            </a:r>
            <a:r>
              <a:rPr dirty="0" err="1"/>
              <a:t>apprendimento</a:t>
            </a:r>
            <a:r>
              <a:rPr dirty="0"/>
              <a:t>. </a:t>
            </a:r>
            <a:r>
              <a:rPr dirty="0" err="1"/>
              <a:t>Gli</a:t>
            </a:r>
            <a:r>
              <a:rPr dirty="0"/>
              <a:t> </a:t>
            </a:r>
            <a:r>
              <a:rPr dirty="0" err="1"/>
              <a:t>educatori</a:t>
            </a:r>
            <a:r>
              <a:rPr dirty="0"/>
              <a:t> </a:t>
            </a:r>
            <a:r>
              <a:rPr dirty="0" err="1"/>
              <a:t>utilizzano</a:t>
            </a:r>
            <a:r>
              <a:rPr dirty="0"/>
              <a:t> </a:t>
            </a:r>
            <a:r>
              <a:rPr dirty="0" err="1"/>
              <a:t>l'approccio</a:t>
            </a:r>
            <a:r>
              <a:rPr dirty="0"/>
              <a:t> per </a:t>
            </a:r>
            <a:r>
              <a:rPr dirty="0" err="1"/>
              <a:t>adattare</a:t>
            </a:r>
            <a:r>
              <a:rPr dirty="0"/>
              <a:t> </a:t>
            </a:r>
            <a:r>
              <a:rPr dirty="0" err="1"/>
              <a:t>i</a:t>
            </a:r>
            <a:r>
              <a:rPr dirty="0"/>
              <a:t> </a:t>
            </a:r>
            <a:r>
              <a:rPr dirty="0" err="1"/>
              <a:t>metodi</a:t>
            </a:r>
            <a:r>
              <a:rPr dirty="0"/>
              <a:t> di </a:t>
            </a:r>
            <a:r>
              <a:rPr dirty="0" err="1"/>
              <a:t>insegnamento</a:t>
            </a:r>
            <a:r>
              <a:rPr dirty="0"/>
              <a:t> </a:t>
            </a:r>
            <a:r>
              <a:rPr dirty="0" err="1"/>
              <a:t>alle</a:t>
            </a:r>
            <a:r>
              <a:rPr dirty="0"/>
              <a:t> </a:t>
            </a:r>
            <a:r>
              <a:rPr dirty="0" err="1"/>
              <a:t>esigenze</a:t>
            </a:r>
            <a:r>
              <a:rPr dirty="0"/>
              <a:t> </a:t>
            </a:r>
            <a:r>
              <a:rPr dirty="0" err="1"/>
              <a:t>degli</a:t>
            </a:r>
            <a:r>
              <a:rPr dirty="0"/>
              <a:t> </a:t>
            </a:r>
            <a:r>
              <a:rPr dirty="0" err="1"/>
              <a:t>studenti</a:t>
            </a:r>
            <a:r>
              <a:rPr dirty="0"/>
              <a:t>, </a:t>
            </a:r>
            <a:r>
              <a:rPr dirty="0" err="1"/>
              <a:t>promuovendo</a:t>
            </a:r>
            <a:r>
              <a:rPr dirty="0"/>
              <a:t> un </a:t>
            </a:r>
            <a:r>
              <a:rPr dirty="0" err="1"/>
              <a:t>ambiente</a:t>
            </a:r>
            <a:r>
              <a:rPr dirty="0"/>
              <a:t> di </a:t>
            </a:r>
            <a:r>
              <a:rPr dirty="0" err="1"/>
              <a:t>apprendimento</a:t>
            </a:r>
            <a:r>
              <a:rPr dirty="0"/>
              <a:t> </a:t>
            </a:r>
            <a:r>
              <a:rPr dirty="0" err="1"/>
              <a:t>più</a:t>
            </a:r>
            <a:r>
              <a:rPr dirty="0"/>
              <a:t> </a:t>
            </a:r>
            <a:r>
              <a:rPr dirty="0" err="1"/>
              <a:t>coinvolgente</a:t>
            </a:r>
            <a:r>
              <a:rPr dirty="0"/>
              <a:t> </a:t>
            </a:r>
            <a:r>
              <a:rPr dirty="0" err="1"/>
              <a:t>ed</a:t>
            </a:r>
            <a:r>
              <a:rPr dirty="0"/>
              <a:t> </a:t>
            </a:r>
            <a:r>
              <a:rPr dirty="0" err="1"/>
              <a:t>efficace</a:t>
            </a:r>
            <a:r>
              <a:rPr dirty="0"/>
              <a:t>.</a:t>
            </a:r>
          </a:p>
          <a:p>
            <a:pPr marL="0" marR="0" lvl="0" indent="-114300" algn="just" rtl="0">
              <a:lnSpc>
                <a:spcPct val="100000"/>
              </a:lnSpc>
              <a:spcBef>
                <a:spcPts val="0"/>
              </a:spcBef>
              <a:spcAft>
                <a:spcPts val="0"/>
              </a:spcAft>
              <a:buClr>
                <a:srgbClr val="1B193E"/>
              </a:buClr>
              <a:buSzPts val="1800"/>
              <a:buFont typeface="Calibri"/>
              <a:buChar char="•"/>
              <a:defRPr sz="1800">
                <a:solidFill>
                  <a:srgbClr val="1B193E"/>
                </a:solidFill>
                <a:latin typeface="Calibri"/>
                <a:ea typeface="Calibri"/>
                <a:cs typeface="Calibri"/>
                <a:sym typeface="Calibri"/>
              </a:defRPr>
            </a:pPr>
            <a:r>
              <a:rPr b="1" dirty="0" err="1"/>
              <a:t>Soluzioni</a:t>
            </a:r>
            <a:r>
              <a:rPr b="1" dirty="0"/>
              <a:t> </a:t>
            </a:r>
            <a:r>
              <a:rPr b="1" dirty="0" err="1"/>
              <a:t>sanitarie</a:t>
            </a:r>
            <a:r>
              <a:rPr b="1" dirty="0"/>
              <a:t>:</a:t>
            </a:r>
            <a:r>
              <a:rPr dirty="0"/>
              <a:t> </a:t>
            </a:r>
            <a:r>
              <a:rPr dirty="0" err="1"/>
              <a:t>Nel</a:t>
            </a:r>
            <a:r>
              <a:rPr dirty="0"/>
              <a:t> </a:t>
            </a:r>
            <a:r>
              <a:rPr dirty="0" err="1"/>
              <a:t>settore</a:t>
            </a:r>
            <a:r>
              <a:rPr dirty="0"/>
              <a:t> </a:t>
            </a:r>
            <a:r>
              <a:rPr dirty="0" err="1"/>
              <a:t>sanitario</a:t>
            </a:r>
            <a:r>
              <a:rPr dirty="0"/>
              <a:t>, </a:t>
            </a:r>
            <a:r>
              <a:rPr dirty="0" err="1"/>
              <a:t>il</a:t>
            </a:r>
            <a:r>
              <a:rPr dirty="0"/>
              <a:t> Design Thinking è </a:t>
            </a:r>
            <a:r>
              <a:rPr dirty="0" err="1"/>
              <a:t>stato</a:t>
            </a:r>
            <a:r>
              <a:rPr dirty="0"/>
              <a:t> </a:t>
            </a:r>
            <a:r>
              <a:rPr dirty="0" err="1"/>
              <a:t>determinante</a:t>
            </a:r>
            <a:r>
              <a:rPr dirty="0"/>
              <a:t> </a:t>
            </a:r>
            <a:r>
              <a:rPr dirty="0" err="1"/>
              <a:t>nello</a:t>
            </a:r>
            <a:r>
              <a:rPr dirty="0"/>
              <a:t> </a:t>
            </a:r>
            <a:r>
              <a:rPr dirty="0" err="1"/>
              <a:t>sviluppo</a:t>
            </a:r>
            <a:r>
              <a:rPr dirty="0"/>
              <a:t> di </a:t>
            </a:r>
            <a:r>
              <a:rPr dirty="0" err="1"/>
              <a:t>soluzioni</a:t>
            </a:r>
            <a:r>
              <a:rPr dirty="0"/>
              <a:t> </a:t>
            </a:r>
            <a:r>
              <a:rPr dirty="0" err="1"/>
              <a:t>incentrate</a:t>
            </a:r>
            <a:r>
              <a:rPr dirty="0"/>
              <a:t> </a:t>
            </a:r>
            <a:r>
              <a:rPr dirty="0" err="1"/>
              <a:t>sul</a:t>
            </a:r>
            <a:r>
              <a:rPr dirty="0"/>
              <a:t> </a:t>
            </a:r>
            <a:r>
              <a:rPr dirty="0" err="1"/>
              <a:t>paziente</a:t>
            </a:r>
            <a:r>
              <a:rPr dirty="0"/>
              <a:t>. Dal </a:t>
            </a:r>
            <a:r>
              <a:rPr dirty="0" err="1"/>
              <a:t>miglioramento</a:t>
            </a:r>
            <a:r>
              <a:rPr dirty="0"/>
              <a:t> </a:t>
            </a:r>
            <a:r>
              <a:rPr dirty="0" err="1"/>
              <a:t>della</a:t>
            </a:r>
            <a:r>
              <a:rPr dirty="0"/>
              <a:t> </a:t>
            </a:r>
            <a:r>
              <a:rPr dirty="0" err="1"/>
              <a:t>progettazione</a:t>
            </a:r>
            <a:r>
              <a:rPr dirty="0"/>
              <a:t> </a:t>
            </a:r>
            <a:r>
              <a:rPr dirty="0" err="1"/>
              <a:t>dei</a:t>
            </a:r>
            <a:r>
              <a:rPr dirty="0"/>
              <a:t> </a:t>
            </a:r>
            <a:r>
              <a:rPr dirty="0" err="1"/>
              <a:t>dispositivi</a:t>
            </a:r>
            <a:r>
              <a:rPr dirty="0"/>
              <a:t> </a:t>
            </a:r>
            <a:r>
              <a:rPr dirty="0" err="1"/>
              <a:t>medici</a:t>
            </a:r>
            <a:r>
              <a:rPr dirty="0"/>
              <a:t> al </a:t>
            </a:r>
            <a:r>
              <a:rPr dirty="0" err="1"/>
              <a:t>miglioramento</a:t>
            </a:r>
            <a:r>
              <a:rPr dirty="0"/>
              <a:t> </a:t>
            </a:r>
            <a:r>
              <a:rPr dirty="0" err="1"/>
              <a:t>dell'esperienza</a:t>
            </a:r>
            <a:r>
              <a:rPr dirty="0"/>
              <a:t> del </a:t>
            </a:r>
            <a:r>
              <a:rPr dirty="0" err="1"/>
              <a:t>paziente</a:t>
            </a:r>
            <a:r>
              <a:rPr dirty="0"/>
              <a:t> </a:t>
            </a:r>
            <a:r>
              <a:rPr lang="it-IT" dirty="0" err="1"/>
              <a:t>inn</a:t>
            </a:r>
            <a:r>
              <a:rPr lang="it-IT" dirty="0"/>
              <a:t> ambito</a:t>
            </a:r>
            <a:r>
              <a:rPr dirty="0"/>
              <a:t> </a:t>
            </a:r>
            <a:r>
              <a:rPr dirty="0" err="1"/>
              <a:t>sanitari</a:t>
            </a:r>
            <a:r>
              <a:rPr lang="it-IT" dirty="0"/>
              <a:t>o</a:t>
            </a:r>
            <a:r>
              <a:rPr dirty="0"/>
              <a:t>, </a:t>
            </a:r>
            <a:r>
              <a:rPr dirty="0" err="1"/>
              <a:t>il</a:t>
            </a:r>
            <a:r>
              <a:rPr dirty="0"/>
              <a:t> Design Thinking ha </a:t>
            </a:r>
            <a:r>
              <a:rPr dirty="0" err="1"/>
              <a:t>contribuito</a:t>
            </a:r>
            <a:r>
              <a:rPr dirty="0"/>
              <a:t> a </a:t>
            </a:r>
            <a:r>
              <a:rPr dirty="0" err="1"/>
              <a:t>cambiamenti</a:t>
            </a:r>
            <a:r>
              <a:rPr dirty="0"/>
              <a:t> </a:t>
            </a:r>
            <a:r>
              <a:rPr dirty="0" err="1"/>
              <a:t>positivi</a:t>
            </a:r>
            <a:r>
              <a:rPr dirty="0"/>
              <a:t> </a:t>
            </a:r>
            <a:r>
              <a:rPr dirty="0" err="1"/>
              <a:t>nel</a:t>
            </a:r>
            <a:r>
              <a:rPr dirty="0"/>
              <a:t> </a:t>
            </a:r>
            <a:r>
              <a:rPr dirty="0" err="1"/>
              <a:t>settore</a:t>
            </a:r>
            <a:r>
              <a:rPr dirty="0"/>
              <a:t>.</a:t>
            </a:r>
          </a:p>
          <a:p>
            <a:pPr marL="0" marR="0" lvl="0" indent="-114300" algn="just" rtl="0">
              <a:lnSpc>
                <a:spcPct val="100000"/>
              </a:lnSpc>
              <a:spcBef>
                <a:spcPts val="0"/>
              </a:spcBef>
              <a:spcAft>
                <a:spcPts val="0"/>
              </a:spcAft>
              <a:buClr>
                <a:srgbClr val="1B193E"/>
              </a:buClr>
              <a:buSzPts val="1800"/>
              <a:buFont typeface="Calibri"/>
              <a:buChar char="•"/>
              <a:defRPr sz="1800">
                <a:solidFill>
                  <a:srgbClr val="1B193E"/>
                </a:solidFill>
                <a:latin typeface="Calibri"/>
                <a:ea typeface="Calibri"/>
                <a:cs typeface="Calibri"/>
                <a:sym typeface="Calibri"/>
              </a:defRPr>
            </a:pPr>
            <a:r>
              <a:rPr b="1" dirty="0" err="1"/>
              <a:t>Governo</a:t>
            </a:r>
            <a:r>
              <a:rPr b="1" dirty="0"/>
              <a:t> e </a:t>
            </a:r>
            <a:r>
              <a:rPr b="1" dirty="0" err="1"/>
              <a:t>innovazione</a:t>
            </a:r>
            <a:r>
              <a:rPr b="1" dirty="0"/>
              <a:t> </a:t>
            </a:r>
            <a:r>
              <a:rPr b="1" dirty="0" err="1"/>
              <a:t>sociale</a:t>
            </a:r>
            <a:r>
              <a:rPr b="1" dirty="0"/>
              <a:t>:</a:t>
            </a:r>
            <a:r>
              <a:rPr dirty="0"/>
              <a:t> I </a:t>
            </a:r>
            <a:r>
              <a:rPr dirty="0" err="1"/>
              <a:t>governi</a:t>
            </a:r>
            <a:r>
              <a:rPr dirty="0"/>
              <a:t> e le </a:t>
            </a:r>
            <a:r>
              <a:rPr dirty="0" err="1"/>
              <a:t>organizzazioni</a:t>
            </a:r>
            <a:r>
              <a:rPr dirty="0"/>
              <a:t> </a:t>
            </a:r>
            <a:r>
              <a:rPr dirty="0" err="1"/>
              <a:t>senza</a:t>
            </a:r>
            <a:r>
              <a:rPr dirty="0"/>
              <a:t> </a:t>
            </a:r>
            <a:r>
              <a:rPr dirty="0" err="1"/>
              <a:t>scopo</a:t>
            </a:r>
            <a:r>
              <a:rPr dirty="0"/>
              <a:t> di </a:t>
            </a:r>
            <a:r>
              <a:rPr dirty="0" err="1"/>
              <a:t>lucro</a:t>
            </a:r>
            <a:r>
              <a:rPr dirty="0"/>
              <a:t> </a:t>
            </a:r>
            <a:r>
              <a:rPr dirty="0" err="1"/>
              <a:t>hanno</a:t>
            </a:r>
            <a:r>
              <a:rPr dirty="0"/>
              <a:t> </a:t>
            </a:r>
            <a:r>
              <a:rPr dirty="0" err="1"/>
              <a:t>abbracciato</a:t>
            </a:r>
            <a:r>
              <a:rPr dirty="0"/>
              <a:t> </a:t>
            </a:r>
            <a:r>
              <a:rPr dirty="0" err="1"/>
              <a:t>il</a:t>
            </a:r>
            <a:r>
              <a:rPr dirty="0"/>
              <a:t> Design Thinking per </a:t>
            </a:r>
            <a:r>
              <a:rPr dirty="0" err="1"/>
              <a:t>affrontare</a:t>
            </a:r>
            <a:r>
              <a:rPr dirty="0"/>
              <a:t> </a:t>
            </a:r>
            <a:r>
              <a:rPr dirty="0" err="1"/>
              <a:t>questioni</a:t>
            </a:r>
            <a:r>
              <a:rPr dirty="0"/>
              <a:t> </a:t>
            </a:r>
            <a:r>
              <a:rPr dirty="0" err="1"/>
              <a:t>sociali</a:t>
            </a:r>
            <a:r>
              <a:rPr dirty="0"/>
              <a:t> </a:t>
            </a:r>
            <a:r>
              <a:rPr dirty="0" err="1"/>
              <a:t>complesse</a:t>
            </a:r>
            <a:r>
              <a:rPr dirty="0"/>
              <a:t>. </a:t>
            </a:r>
            <a:r>
              <a:rPr dirty="0" err="1"/>
              <a:t>Coinvolgendo</a:t>
            </a:r>
            <a:r>
              <a:rPr dirty="0"/>
              <a:t> le </a:t>
            </a:r>
            <a:r>
              <a:rPr dirty="0" err="1"/>
              <a:t>comunità</a:t>
            </a:r>
            <a:r>
              <a:rPr dirty="0"/>
              <a:t> </a:t>
            </a:r>
            <a:r>
              <a:rPr dirty="0" err="1"/>
              <a:t>colpite</a:t>
            </a:r>
            <a:r>
              <a:rPr dirty="0"/>
              <a:t>, </a:t>
            </a:r>
            <a:r>
              <a:rPr lang="it-IT" dirty="0"/>
              <a:t>il </a:t>
            </a:r>
            <a:r>
              <a:rPr dirty="0"/>
              <a:t>Design Thinking </a:t>
            </a:r>
            <a:r>
              <a:rPr dirty="0" err="1"/>
              <a:t>facilita</a:t>
            </a:r>
            <a:r>
              <a:rPr dirty="0"/>
              <a:t> la </a:t>
            </a:r>
            <a:r>
              <a:rPr dirty="0" err="1"/>
              <a:t>creazione</a:t>
            </a:r>
            <a:r>
              <a:rPr dirty="0"/>
              <a:t> di </a:t>
            </a:r>
            <a:r>
              <a:rPr dirty="0" err="1"/>
              <a:t>soluzioni</a:t>
            </a:r>
            <a:r>
              <a:rPr dirty="0"/>
              <a:t> </a:t>
            </a:r>
            <a:r>
              <a:rPr dirty="0" err="1"/>
              <a:t>più</a:t>
            </a:r>
            <a:r>
              <a:rPr dirty="0"/>
              <a:t> inclusive </a:t>
            </a:r>
            <a:r>
              <a:rPr dirty="0" err="1"/>
              <a:t>ed</a:t>
            </a:r>
            <a:r>
              <a:rPr dirty="0"/>
              <a:t> </a:t>
            </a:r>
            <a:r>
              <a:rPr dirty="0" err="1"/>
              <a:t>efficaci</a:t>
            </a:r>
            <a:r>
              <a:rPr dirty="0"/>
              <a:t> in </a:t>
            </a:r>
            <a:r>
              <a:rPr dirty="0" err="1"/>
              <a:t>settori</a:t>
            </a:r>
            <a:r>
              <a:rPr dirty="0"/>
              <a:t> come la </a:t>
            </a:r>
            <a:r>
              <a:rPr dirty="0" err="1"/>
              <a:t>povertà</a:t>
            </a:r>
            <a:r>
              <a:rPr dirty="0"/>
              <a:t>, la </a:t>
            </a:r>
            <a:r>
              <a:rPr dirty="0" err="1"/>
              <a:t>pianificazione</a:t>
            </a:r>
            <a:r>
              <a:rPr dirty="0"/>
              <a:t> </a:t>
            </a:r>
            <a:r>
              <a:rPr dirty="0" err="1"/>
              <a:t>urbana</a:t>
            </a:r>
            <a:r>
              <a:rPr dirty="0"/>
              <a:t> e </a:t>
            </a:r>
            <a:r>
              <a:rPr dirty="0" err="1"/>
              <a:t>i</a:t>
            </a:r>
            <a:r>
              <a:rPr dirty="0"/>
              <a:t> </a:t>
            </a:r>
            <a:r>
              <a:rPr dirty="0" err="1"/>
              <a:t>servizi</a:t>
            </a:r>
            <a:r>
              <a:rPr dirty="0"/>
              <a:t> </a:t>
            </a:r>
            <a:r>
              <a:rPr dirty="0" err="1"/>
              <a:t>pubblici</a:t>
            </a:r>
            <a:r>
              <a:rPr dirty="0"/>
              <a:t>.</a:t>
            </a:r>
          </a:p>
          <a:p>
            <a:pPr marL="0" marR="0" lvl="0" indent="0" algn="just" rtl="0">
              <a:lnSpc>
                <a:spcPct val="100000"/>
              </a:lnSpc>
              <a:spcBef>
                <a:spcPts val="0"/>
              </a:spcBef>
              <a:spcAft>
                <a:spcPts val="0"/>
              </a:spcAft>
              <a:buClr>
                <a:srgbClr val="1B193E"/>
              </a:buClr>
              <a:buSzPts val="1800"/>
              <a:buFont typeface="Calibri"/>
              <a:buNone/>
              <a:defRPr sz="1800">
                <a:solidFill>
                  <a:srgbClr val="1B193E"/>
                </a:solidFill>
                <a:latin typeface="Calibri"/>
                <a:ea typeface="Calibri"/>
                <a:cs typeface="Calibri"/>
                <a:sym typeface="Calibri"/>
              </a:defRPr>
            </a:pPr>
            <a:r>
              <a:rPr dirty="0" err="1"/>
              <a:t>Mentre</a:t>
            </a:r>
            <a:r>
              <a:rPr dirty="0"/>
              <a:t> </a:t>
            </a:r>
            <a:r>
              <a:rPr dirty="0" err="1"/>
              <a:t>approfondiamo</a:t>
            </a:r>
            <a:r>
              <a:rPr dirty="0"/>
              <a:t> </a:t>
            </a:r>
            <a:r>
              <a:rPr dirty="0" err="1"/>
              <a:t>i</a:t>
            </a:r>
            <a:r>
              <a:rPr dirty="0"/>
              <a:t> </a:t>
            </a:r>
            <a:r>
              <a:rPr dirty="0" err="1"/>
              <a:t>principi</a:t>
            </a:r>
            <a:r>
              <a:rPr dirty="0"/>
              <a:t> e le </a:t>
            </a:r>
            <a:r>
              <a:rPr dirty="0" err="1"/>
              <a:t>applicazioni</a:t>
            </a:r>
            <a:r>
              <a:rPr dirty="0"/>
              <a:t> del Design Thinking, </a:t>
            </a:r>
            <a:r>
              <a:rPr dirty="0" err="1"/>
              <a:t>i</a:t>
            </a:r>
            <a:r>
              <a:rPr dirty="0"/>
              <a:t> </a:t>
            </a:r>
            <a:r>
              <a:rPr dirty="0" err="1"/>
              <a:t>partecipanti</a:t>
            </a:r>
            <a:r>
              <a:rPr dirty="0"/>
              <a:t> </a:t>
            </a:r>
            <a:r>
              <a:rPr dirty="0" err="1"/>
              <a:t>acquisiranno</a:t>
            </a:r>
            <a:r>
              <a:rPr dirty="0"/>
              <a:t> </a:t>
            </a:r>
            <a:r>
              <a:rPr dirty="0" err="1"/>
              <a:t>una</a:t>
            </a:r>
            <a:r>
              <a:rPr dirty="0"/>
              <a:t> </a:t>
            </a:r>
            <a:r>
              <a:rPr dirty="0" err="1"/>
              <a:t>comprensione</a:t>
            </a:r>
            <a:r>
              <a:rPr dirty="0"/>
              <a:t> </a:t>
            </a:r>
            <a:r>
              <a:rPr dirty="0" err="1"/>
              <a:t>completa</a:t>
            </a:r>
            <a:r>
              <a:rPr dirty="0"/>
              <a:t> di come questo </a:t>
            </a:r>
            <a:r>
              <a:rPr dirty="0" err="1"/>
              <a:t>approccio</a:t>
            </a:r>
            <a:r>
              <a:rPr dirty="0"/>
              <a:t> </a:t>
            </a:r>
            <a:r>
              <a:rPr dirty="0" err="1"/>
              <a:t>possa</a:t>
            </a:r>
            <a:r>
              <a:rPr dirty="0"/>
              <a:t> </a:t>
            </a:r>
            <a:r>
              <a:rPr dirty="0" err="1"/>
              <a:t>essere</a:t>
            </a:r>
            <a:r>
              <a:rPr dirty="0"/>
              <a:t> </a:t>
            </a:r>
            <a:r>
              <a:rPr dirty="0" err="1"/>
              <a:t>una</a:t>
            </a:r>
            <a:r>
              <a:rPr dirty="0"/>
              <a:t> </a:t>
            </a:r>
            <a:r>
              <a:rPr dirty="0" err="1"/>
              <a:t>forza</a:t>
            </a:r>
            <a:r>
              <a:rPr dirty="0"/>
              <a:t> </a:t>
            </a:r>
            <a:r>
              <a:rPr dirty="0" err="1"/>
              <a:t>trasformativa</a:t>
            </a:r>
            <a:r>
              <a:rPr dirty="0"/>
              <a:t> </a:t>
            </a:r>
            <a:r>
              <a:rPr dirty="0" err="1"/>
              <a:t>nella</a:t>
            </a:r>
            <a:r>
              <a:rPr dirty="0"/>
              <a:t> </a:t>
            </a:r>
            <a:r>
              <a:rPr dirty="0" err="1"/>
              <a:t>risoluzione</a:t>
            </a:r>
            <a:r>
              <a:rPr dirty="0"/>
              <a:t> </a:t>
            </a:r>
            <a:r>
              <a:rPr dirty="0" err="1"/>
              <a:t>dei</a:t>
            </a:r>
            <a:r>
              <a:rPr dirty="0"/>
              <a:t> </a:t>
            </a:r>
            <a:r>
              <a:rPr dirty="0" err="1"/>
              <a:t>problemi</a:t>
            </a:r>
            <a:r>
              <a:rPr dirty="0"/>
              <a:t> e </a:t>
            </a:r>
            <a:r>
              <a:rPr dirty="0" err="1"/>
              <a:t>nell'innovazione</a:t>
            </a:r>
            <a:r>
              <a:rPr dirty="0"/>
              <a:t> in </a:t>
            </a:r>
            <a:r>
              <a:rPr dirty="0" err="1"/>
              <a:t>diversi</a:t>
            </a:r>
            <a:r>
              <a:rPr dirty="0"/>
              <a:t> </a:t>
            </a:r>
            <a:r>
              <a:rPr dirty="0" err="1"/>
              <a:t>contesti</a:t>
            </a:r>
            <a:r>
              <a:rPr dirty="0"/>
              <a:t>.</a:t>
            </a:r>
          </a:p>
          <a:p>
            <a:pPr marL="0" marR="0" lvl="0" indent="0" algn="l" rtl="0">
              <a:lnSpc>
                <a:spcPct val="100000"/>
              </a:lnSpc>
              <a:spcBef>
                <a:spcPts val="0"/>
              </a:spcBef>
              <a:spcAft>
                <a:spcPts val="0"/>
              </a:spcAft>
              <a:buClr>
                <a:schemeClr val="dk1"/>
              </a:buClr>
              <a:buSzPts val="1800"/>
              <a:buFont typeface="Arial"/>
              <a:buNone/>
            </a:pPr>
            <a:endParaRPr sz="1800" b="0" i="0" u="none" strike="noStrike" cap="none" dirty="0">
              <a:solidFill>
                <a:schemeClr val="dk1"/>
              </a:solidFill>
              <a:latin typeface="Arial"/>
              <a:ea typeface="Arial"/>
              <a:cs typeface="Arial"/>
              <a:sym typeface="Arial"/>
            </a:endParaRPr>
          </a:p>
        </p:txBody>
      </p:sp>
      <p:sp>
        <p:nvSpPr>
          <p:cNvPr id="154" name="Google Shape;154;p7"/>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8"/>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t>1. Introduzione al Design Thinking</a:t>
            </a:r>
          </a:p>
        </p:txBody>
      </p:sp>
      <p:sp>
        <p:nvSpPr>
          <p:cNvPr id="160" name="Google Shape;160;p8"/>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ts val="0"/>
              </a:spcBef>
              <a:spcAft>
                <a:spcPts val="0"/>
              </a:spcAft>
              <a:buClr>
                <a:srgbClr val="F5F5F5"/>
              </a:buClr>
              <a:buSzPts val="2000"/>
              <a:buNone/>
            </a:pPr>
            <a:r>
              <a:t>1.2 Il processo di Design Thinking</a:t>
            </a:r>
          </a:p>
          <a:p>
            <a:pPr marL="0" lvl="0" indent="0" algn="r" rtl="0">
              <a:lnSpc>
                <a:spcPct val="90000"/>
              </a:lnSpc>
              <a:spcBef>
                <a:spcPts val="1000"/>
              </a:spcBef>
              <a:spcAft>
                <a:spcPts val="0"/>
              </a:spcAft>
              <a:buClr>
                <a:srgbClr val="F5F5F5"/>
              </a:buClr>
              <a:buSzPts val="2000"/>
              <a:buNone/>
            </a:pPr>
            <a:endParaRPr/>
          </a:p>
        </p:txBody>
      </p:sp>
      <p:sp>
        <p:nvSpPr>
          <p:cNvPr id="161" name="Google Shape;161;p8"/>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defRPr sz="1600"/>
            </a:pPr>
            <a:r>
              <a:rPr b="1" dirty="0" err="1"/>
              <a:t>Introduzione</a:t>
            </a:r>
            <a:r>
              <a:rPr b="1" dirty="0"/>
              <a:t> al </a:t>
            </a:r>
            <a:r>
              <a:rPr b="1" dirty="0" err="1"/>
              <a:t>processo</a:t>
            </a:r>
            <a:r>
              <a:rPr b="1" dirty="0"/>
              <a:t> di Design Thinking:</a:t>
            </a:r>
            <a:r>
              <a:rPr dirty="0"/>
              <a:t> </a:t>
            </a:r>
            <a:endParaRPr sz="1600" dirty="0"/>
          </a:p>
          <a:p>
            <a:pPr marL="0" lvl="0" indent="0" algn="just" rtl="0">
              <a:lnSpc>
                <a:spcPct val="90000"/>
              </a:lnSpc>
              <a:spcBef>
                <a:spcPts val="100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defRPr sz="1600"/>
            </a:pPr>
            <a:r>
              <a:rPr lang="it-IT" dirty="0"/>
              <a:t>I</a:t>
            </a:r>
            <a:r>
              <a:rPr dirty="0"/>
              <a:t>l </a:t>
            </a:r>
            <a:r>
              <a:rPr dirty="0" err="1"/>
              <a:t>processo</a:t>
            </a:r>
            <a:r>
              <a:rPr dirty="0"/>
              <a:t> di Design Thinking è un </a:t>
            </a:r>
            <a:r>
              <a:rPr dirty="0" err="1"/>
              <a:t>approccio</a:t>
            </a:r>
            <a:r>
              <a:rPr dirty="0"/>
              <a:t> </a:t>
            </a:r>
            <a:r>
              <a:rPr dirty="0" err="1"/>
              <a:t>sistematico</a:t>
            </a:r>
            <a:r>
              <a:rPr dirty="0"/>
              <a:t> e </a:t>
            </a:r>
            <a:r>
              <a:rPr dirty="0" err="1"/>
              <a:t>strutturato</a:t>
            </a:r>
            <a:r>
              <a:rPr dirty="0"/>
              <a:t> </a:t>
            </a:r>
            <a:r>
              <a:rPr dirty="0" err="1"/>
              <a:t>alla</a:t>
            </a:r>
            <a:r>
              <a:rPr dirty="0"/>
              <a:t> </a:t>
            </a:r>
            <a:r>
              <a:rPr dirty="0" err="1"/>
              <a:t>risoluzione</a:t>
            </a:r>
            <a:r>
              <a:rPr dirty="0"/>
              <a:t> </a:t>
            </a:r>
            <a:r>
              <a:rPr dirty="0" err="1"/>
              <a:t>dei</a:t>
            </a:r>
            <a:r>
              <a:rPr dirty="0"/>
              <a:t> </a:t>
            </a:r>
            <a:r>
              <a:rPr dirty="0" err="1"/>
              <a:t>problemi</a:t>
            </a:r>
            <a:r>
              <a:rPr dirty="0"/>
              <a:t> e </a:t>
            </a:r>
            <a:r>
              <a:rPr dirty="0" err="1"/>
              <a:t>all'innovazione</a:t>
            </a:r>
            <a:r>
              <a:rPr dirty="0"/>
              <a:t>, </a:t>
            </a:r>
            <a:r>
              <a:rPr dirty="0" err="1"/>
              <a:t>che</a:t>
            </a:r>
            <a:r>
              <a:rPr dirty="0"/>
              <a:t> </a:t>
            </a:r>
            <a:r>
              <a:rPr dirty="0" err="1"/>
              <a:t>coinvolge</a:t>
            </a:r>
            <a:r>
              <a:rPr dirty="0"/>
              <a:t> </a:t>
            </a:r>
            <a:r>
              <a:rPr dirty="0" err="1"/>
              <a:t>comunemente</a:t>
            </a:r>
            <a:r>
              <a:rPr dirty="0"/>
              <a:t> </a:t>
            </a:r>
            <a:r>
              <a:rPr dirty="0" err="1"/>
              <a:t>più</a:t>
            </a:r>
            <a:r>
              <a:rPr dirty="0"/>
              <a:t> </a:t>
            </a:r>
            <a:r>
              <a:rPr dirty="0" err="1"/>
              <a:t>fasi</a:t>
            </a:r>
            <a:r>
              <a:rPr dirty="0"/>
              <a:t> </a:t>
            </a:r>
            <a:r>
              <a:rPr dirty="0" err="1"/>
              <a:t>interconnesse</a:t>
            </a:r>
            <a:r>
              <a:rPr dirty="0"/>
              <a:t>. È un</a:t>
            </a:r>
            <a:r>
              <a:rPr lang="it-IT" dirty="0"/>
              <a:t>a struttura</a:t>
            </a:r>
            <a:r>
              <a:rPr dirty="0"/>
              <a:t> versatile </a:t>
            </a:r>
            <a:r>
              <a:rPr dirty="0" err="1"/>
              <a:t>che</a:t>
            </a:r>
            <a:r>
              <a:rPr dirty="0"/>
              <a:t> </a:t>
            </a:r>
            <a:r>
              <a:rPr dirty="0" err="1"/>
              <a:t>guida</a:t>
            </a:r>
            <a:r>
              <a:rPr dirty="0"/>
              <a:t> </a:t>
            </a:r>
            <a:r>
              <a:rPr dirty="0" err="1"/>
              <a:t>individui</a:t>
            </a:r>
            <a:r>
              <a:rPr dirty="0"/>
              <a:t> e team </a:t>
            </a:r>
            <a:r>
              <a:rPr dirty="0" err="1"/>
              <a:t>attraverso</a:t>
            </a:r>
            <a:r>
              <a:rPr dirty="0"/>
              <a:t> un </a:t>
            </a:r>
            <a:r>
              <a:rPr dirty="0" err="1"/>
              <a:t>percorso</a:t>
            </a:r>
            <a:r>
              <a:rPr dirty="0"/>
              <a:t> </a:t>
            </a:r>
            <a:r>
              <a:rPr dirty="0" err="1"/>
              <a:t>creativo</a:t>
            </a:r>
            <a:r>
              <a:rPr dirty="0"/>
              <a:t>, </a:t>
            </a:r>
            <a:r>
              <a:rPr dirty="0" err="1"/>
              <a:t>garantendo</a:t>
            </a:r>
            <a:r>
              <a:rPr dirty="0"/>
              <a:t> </a:t>
            </a:r>
            <a:r>
              <a:rPr dirty="0" err="1"/>
              <a:t>uno</a:t>
            </a:r>
            <a:r>
              <a:rPr dirty="0"/>
              <a:t> </a:t>
            </a:r>
            <a:r>
              <a:rPr dirty="0" err="1"/>
              <a:t>sviluppo</a:t>
            </a:r>
            <a:r>
              <a:rPr lang="it-IT" dirty="0"/>
              <a:t> di </a:t>
            </a:r>
            <a:r>
              <a:rPr lang="it-IT" dirty="0" err="1"/>
              <a:t>soluizioni</a:t>
            </a:r>
            <a:r>
              <a:rPr dirty="0"/>
              <a:t> </a:t>
            </a:r>
            <a:r>
              <a:rPr dirty="0" err="1"/>
              <a:t>olistico</a:t>
            </a:r>
            <a:r>
              <a:rPr dirty="0"/>
              <a:t> e </a:t>
            </a:r>
            <a:r>
              <a:rPr dirty="0" err="1"/>
              <a:t>incentrato</a:t>
            </a:r>
            <a:r>
              <a:rPr dirty="0"/>
              <a:t> </a:t>
            </a:r>
            <a:r>
              <a:rPr dirty="0" err="1"/>
              <a:t>sull'utente</a:t>
            </a:r>
            <a:r>
              <a:rPr dirty="0"/>
              <a:t>.</a:t>
            </a:r>
            <a:endParaRPr sz="1600" dirty="0"/>
          </a:p>
        </p:txBody>
      </p:sp>
      <p:pic>
        <p:nvPicPr>
          <p:cNvPr id="162" name="Google Shape;162;p8"/>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792458" y="2727699"/>
            <a:ext cx="6420976" cy="22009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9"/>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dirty="0" err="1"/>
              <a:t>Fase</a:t>
            </a:r>
            <a:r>
              <a:rPr dirty="0"/>
              <a:t> 1: </a:t>
            </a:r>
            <a:r>
              <a:rPr dirty="0" err="1"/>
              <a:t>Empati</a:t>
            </a:r>
            <a:r>
              <a:rPr lang="it-IT" dirty="0" err="1"/>
              <a:t>zzare</a:t>
            </a:r>
            <a:r>
              <a:rPr dirty="0"/>
              <a:t> con </a:t>
            </a:r>
            <a:r>
              <a:rPr dirty="0" err="1"/>
              <a:t>gli</a:t>
            </a:r>
            <a:r>
              <a:rPr dirty="0"/>
              <a:t> </a:t>
            </a:r>
            <a:r>
              <a:rPr dirty="0" err="1"/>
              <a:t>utenti</a:t>
            </a:r>
            <a:r>
              <a:rPr dirty="0"/>
              <a:t> </a:t>
            </a:r>
            <a:r>
              <a:rPr dirty="0" err="1"/>
              <a:t>finali</a:t>
            </a:r>
            <a:r>
              <a:rPr dirty="0"/>
              <a:t>:</a:t>
            </a:r>
          </a:p>
        </p:txBody>
      </p:sp>
      <p:sp>
        <p:nvSpPr>
          <p:cNvPr id="168" name="Google Shape;168;p9"/>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dirty="0" err="1"/>
              <a:t>Comprendere</a:t>
            </a:r>
            <a:r>
              <a:rPr dirty="0"/>
              <a:t> </a:t>
            </a:r>
            <a:r>
              <a:rPr dirty="0" err="1"/>
              <a:t>i</a:t>
            </a:r>
            <a:r>
              <a:rPr dirty="0"/>
              <a:t> </a:t>
            </a:r>
            <a:r>
              <a:rPr dirty="0" err="1"/>
              <a:t>bisogni</a:t>
            </a:r>
            <a:r>
              <a:rPr dirty="0"/>
              <a:t>, </a:t>
            </a:r>
            <a:r>
              <a:rPr dirty="0" err="1"/>
              <a:t>i</a:t>
            </a:r>
            <a:r>
              <a:rPr dirty="0"/>
              <a:t> </a:t>
            </a:r>
            <a:r>
              <a:rPr dirty="0" err="1"/>
              <a:t>comportamenti</a:t>
            </a:r>
            <a:r>
              <a:rPr dirty="0"/>
              <a:t> e le </a:t>
            </a:r>
            <a:r>
              <a:rPr dirty="0" err="1"/>
              <a:t>motivazioni</a:t>
            </a:r>
            <a:r>
              <a:rPr dirty="0"/>
              <a:t> </a:t>
            </a:r>
            <a:r>
              <a:rPr dirty="0" err="1"/>
              <a:t>degli</a:t>
            </a:r>
            <a:r>
              <a:rPr dirty="0"/>
              <a:t> </a:t>
            </a:r>
            <a:r>
              <a:rPr dirty="0" err="1"/>
              <a:t>utenti</a:t>
            </a:r>
            <a:r>
              <a:rPr dirty="0"/>
              <a:t> </a:t>
            </a:r>
            <a:r>
              <a:rPr dirty="0" err="1"/>
              <a:t>finali</a:t>
            </a:r>
            <a:r>
              <a:rPr dirty="0"/>
              <a:t> è la </a:t>
            </a:r>
            <a:r>
              <a:rPr dirty="0" err="1"/>
              <a:t>fase</a:t>
            </a:r>
            <a:r>
              <a:rPr dirty="0"/>
              <a:t> </a:t>
            </a:r>
            <a:r>
              <a:rPr dirty="0" err="1"/>
              <a:t>fondamentale</a:t>
            </a:r>
            <a:r>
              <a:rPr dirty="0"/>
              <a:t> del Design Thinking. </a:t>
            </a:r>
            <a:r>
              <a:rPr dirty="0" err="1"/>
              <a:t>Immergendosi</a:t>
            </a:r>
            <a:r>
              <a:rPr dirty="0"/>
              <a:t> </a:t>
            </a:r>
            <a:r>
              <a:rPr dirty="0" err="1"/>
              <a:t>nelle</a:t>
            </a:r>
            <a:r>
              <a:rPr dirty="0"/>
              <a:t> </a:t>
            </a:r>
            <a:r>
              <a:rPr dirty="0" err="1"/>
              <a:t>esperienze</a:t>
            </a:r>
            <a:r>
              <a:rPr dirty="0"/>
              <a:t> </a:t>
            </a:r>
            <a:r>
              <a:rPr dirty="0" err="1"/>
              <a:t>degli</a:t>
            </a:r>
            <a:r>
              <a:rPr dirty="0"/>
              <a:t> </a:t>
            </a:r>
            <a:r>
              <a:rPr dirty="0" err="1"/>
              <a:t>utenti</a:t>
            </a:r>
            <a:r>
              <a:rPr dirty="0"/>
              <a:t>, </a:t>
            </a:r>
            <a:r>
              <a:rPr dirty="0" err="1"/>
              <a:t>i</a:t>
            </a:r>
            <a:r>
              <a:rPr dirty="0"/>
              <a:t> </a:t>
            </a:r>
            <a:r>
              <a:rPr dirty="0" err="1"/>
              <a:t>partecipanti</a:t>
            </a:r>
            <a:r>
              <a:rPr dirty="0"/>
              <a:t> </a:t>
            </a:r>
            <a:r>
              <a:rPr dirty="0" err="1"/>
              <a:t>acquisiscono</a:t>
            </a:r>
            <a:r>
              <a:rPr dirty="0"/>
              <a:t> </a:t>
            </a:r>
            <a:r>
              <a:rPr dirty="0" err="1"/>
              <a:t>preziose</a:t>
            </a:r>
            <a:r>
              <a:rPr dirty="0"/>
              <a:t> </a:t>
            </a:r>
            <a:r>
              <a:rPr dirty="0" err="1"/>
              <a:t>intuizioni</a:t>
            </a:r>
            <a:r>
              <a:rPr dirty="0"/>
              <a:t> </a:t>
            </a:r>
            <a:r>
              <a:rPr dirty="0" err="1"/>
              <a:t>che</a:t>
            </a:r>
            <a:r>
              <a:rPr dirty="0"/>
              <a:t> </a:t>
            </a:r>
            <a:r>
              <a:rPr dirty="0" err="1"/>
              <a:t>fungono</a:t>
            </a:r>
            <a:r>
              <a:rPr dirty="0"/>
              <a:t> da </a:t>
            </a:r>
            <a:r>
              <a:rPr dirty="0" err="1"/>
              <a:t>bussola</a:t>
            </a:r>
            <a:r>
              <a:rPr dirty="0"/>
              <a:t> </a:t>
            </a:r>
            <a:r>
              <a:rPr dirty="0" err="1"/>
              <a:t>durante</a:t>
            </a:r>
            <a:r>
              <a:rPr dirty="0"/>
              <a:t> </a:t>
            </a:r>
            <a:r>
              <a:rPr dirty="0" err="1"/>
              <a:t>tutto</a:t>
            </a:r>
            <a:r>
              <a:rPr dirty="0"/>
              <a:t> </a:t>
            </a:r>
            <a:r>
              <a:rPr dirty="0" err="1"/>
              <a:t>il</a:t>
            </a:r>
            <a:r>
              <a:rPr dirty="0"/>
              <a:t> </a:t>
            </a:r>
            <a:r>
              <a:rPr dirty="0" err="1"/>
              <a:t>processo</a:t>
            </a:r>
            <a:r>
              <a:rPr dirty="0"/>
              <a:t> di </a:t>
            </a:r>
            <a:r>
              <a:rPr dirty="0" err="1"/>
              <a:t>progettazione</a:t>
            </a:r>
            <a:r>
              <a:rPr dirty="0"/>
              <a:t>. Questa </a:t>
            </a:r>
            <a:r>
              <a:rPr dirty="0" err="1"/>
              <a:t>fase</a:t>
            </a:r>
            <a:r>
              <a:rPr dirty="0"/>
              <a:t> </a:t>
            </a:r>
            <a:r>
              <a:rPr dirty="0" err="1"/>
              <a:t>prevede</a:t>
            </a:r>
            <a:r>
              <a:rPr dirty="0"/>
              <a:t> la </a:t>
            </a:r>
            <a:r>
              <a:rPr dirty="0" err="1"/>
              <a:t>conduzione</a:t>
            </a:r>
            <a:r>
              <a:rPr dirty="0"/>
              <a:t> di </a:t>
            </a:r>
            <a:r>
              <a:rPr dirty="0" err="1"/>
              <a:t>ricerche</a:t>
            </a:r>
            <a:r>
              <a:rPr dirty="0"/>
              <a:t> </a:t>
            </a:r>
            <a:r>
              <a:rPr lang="it-IT" dirty="0"/>
              <a:t>sugli </a:t>
            </a:r>
            <a:r>
              <a:rPr dirty="0" err="1"/>
              <a:t>utenti</a:t>
            </a:r>
            <a:r>
              <a:rPr dirty="0"/>
              <a:t>, </a:t>
            </a:r>
            <a:r>
              <a:rPr dirty="0" err="1"/>
              <a:t>interviste</a:t>
            </a:r>
            <a:r>
              <a:rPr dirty="0"/>
              <a:t> e </a:t>
            </a:r>
            <a:r>
              <a:rPr dirty="0" err="1"/>
              <a:t>osservazioni</a:t>
            </a:r>
            <a:r>
              <a:rPr dirty="0"/>
              <a:t>, </a:t>
            </a:r>
            <a:r>
              <a:rPr dirty="0" err="1"/>
              <a:t>promuovendo</a:t>
            </a:r>
            <a:r>
              <a:rPr dirty="0"/>
              <a:t> un </a:t>
            </a:r>
            <a:r>
              <a:rPr dirty="0" err="1"/>
              <a:t>profondo</a:t>
            </a:r>
            <a:r>
              <a:rPr dirty="0"/>
              <a:t> </a:t>
            </a:r>
            <a:r>
              <a:rPr dirty="0" err="1"/>
              <a:t>senso</a:t>
            </a:r>
            <a:r>
              <a:rPr dirty="0"/>
              <a:t> di </a:t>
            </a:r>
            <a:r>
              <a:rPr dirty="0" err="1"/>
              <a:t>empatia</a:t>
            </a:r>
            <a:r>
              <a:rPr dirty="0"/>
              <a:t> per </a:t>
            </a:r>
            <a:r>
              <a:rPr dirty="0" err="1"/>
              <a:t>il</a:t>
            </a:r>
            <a:r>
              <a:rPr dirty="0"/>
              <a:t> </a:t>
            </a:r>
            <a:r>
              <a:rPr dirty="0" err="1"/>
              <a:t>pubblico</a:t>
            </a:r>
            <a:r>
              <a:rPr dirty="0"/>
              <a:t> di </a:t>
            </a:r>
            <a:r>
              <a:rPr dirty="0" err="1"/>
              <a:t>destinazione</a:t>
            </a:r>
            <a:r>
              <a:rPr dirty="0"/>
              <a:t>.</a:t>
            </a:r>
          </a:p>
        </p:txBody>
      </p:sp>
      <p:sp>
        <p:nvSpPr>
          <p:cNvPr id="169" name="Google Shape;169;p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defRPr sz="2400"/>
            </a:pPr>
            <a:r>
              <a:t>1. Introduzione al Design Thinking</a:t>
            </a:r>
            <a:endParaRPr sz="2400"/>
          </a:p>
          <a:p>
            <a:pPr marL="0" lvl="0" indent="0" algn="l" rtl="0">
              <a:lnSpc>
                <a:spcPct val="90000"/>
              </a:lnSpc>
              <a:spcBef>
                <a:spcPts val="1000"/>
              </a:spcBef>
              <a:spcAft>
                <a:spcPts val="0"/>
              </a:spcAft>
              <a:buClr>
                <a:srgbClr val="1B193E"/>
              </a:buClr>
              <a:buSzPts val="2400"/>
              <a:buNone/>
              <a:defRPr sz="2400" b="0"/>
            </a:pPr>
            <a:r>
              <a:t>1.1 Il processo di Design Thinking</a:t>
            </a:r>
          </a:p>
        </p:txBody>
      </p:sp>
      <p:pic>
        <p:nvPicPr>
          <p:cNvPr id="170" name="Google Shape;170;p9"/>
          <p:cNvPicPr preferRelativeResize="0"/>
          <p:nvPr/>
        </p:nvPicPr>
        <p:blipFill>
          <a:blip r:embed="rId3">
            <a:alphaModFix/>
          </a:blip>
          <a:stretch>
            <a:fillRect/>
          </a:stretch>
        </p:blipFill>
        <p:spPr>
          <a:xfrm>
            <a:off x="8600521" y="1735452"/>
            <a:ext cx="2171700" cy="2838450"/>
          </a:xfrm>
          <a:prstGeom prst="rect">
            <a:avLst/>
          </a:prstGeom>
          <a:noFill/>
          <a:ln>
            <a:noFill/>
          </a:ln>
        </p:spPr>
      </p:pic>
    </p:spTree>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6108</Words>
  <Application>Microsoft Office PowerPoint</Application>
  <PresentationFormat>Panorámica</PresentationFormat>
  <Paragraphs>223</Paragraphs>
  <Slides>30</Slides>
  <Notes>30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30</vt:i4>
      </vt:variant>
    </vt:vector>
  </HeadingPairs>
  <TitlesOfParts>
    <vt:vector size="34" baseType="lpstr">
      <vt:lpstr>Calibri</vt:lpstr>
      <vt:lpstr>Arial</vt:lpstr>
      <vt:lpstr>Inter</vt:lpstr>
      <vt:lpstr>DREAM corporate ppt</vt:lpstr>
      <vt:lpstr>[Design Thinking]</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Thinking]</dc:title>
  <dc:creator>Miriam Internet Web Solutions</dc:creator>
  <cp:lastModifiedBy>Miriam IWS</cp:lastModifiedBy>
  <cp:revision>21</cp:revision>
  <dcterms:created xsi:type="dcterms:W3CDTF">2022-12-22T12:08:40Z</dcterms:created>
  <dcterms:modified xsi:type="dcterms:W3CDTF">2024-01-26T12:29:28Z</dcterms:modified>
</cp:coreProperties>
</file>