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66" r:id="rId3"/>
    <p:sldId id="269" r:id="rId4"/>
    <p:sldId id="267" r:id="rId5"/>
    <p:sldId id="268" r:id="rId6"/>
    <p:sldId id="271" r:id="rId7"/>
    <p:sldId id="265" r:id="rId8"/>
    <p:sldId id="273" r:id="rId9"/>
    <p:sldId id="274" r:id="rId10"/>
    <p:sldId id="276" r:id="rId11"/>
    <p:sldId id="277" r:id="rId12"/>
    <p:sldId id="278" r:id="rId13"/>
    <p:sldId id="279" r:id="rId14"/>
    <p:sldId id="280" r:id="rId15"/>
    <p:sldId id="281" r:id="rId16"/>
    <p:sldId id="282" r:id="rId17"/>
    <p:sldId id="283" r:id="rId18"/>
    <p:sldId id="284" r:id="rId19"/>
    <p:sldId id="286" r:id="rId20"/>
    <p:sldId id="287" r:id="rId21"/>
    <p:sldId id="288" r:id="rId22"/>
    <p:sldId id="272" r:id="rId23"/>
    <p:sldId id="256" r:id="rId24"/>
  </p:sldIdLst>
  <p:sldSz cx="12192000" cy="6858000"/>
  <p:notesSz cx="68580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193E"/>
    <a:srgbClr val="0AD995"/>
    <a:srgbClr val="FFFFFF"/>
    <a:srgbClr val="F5F5F5"/>
    <a:srgbClr val="F6AA07"/>
    <a:srgbClr val="6E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1715" autoAdjust="0"/>
    <p:restoredTop sz="94663" autoAdjust="0"/>
  </p:normalViewPr>
  <p:slideViewPr>
    <p:cSldViewPr snapToGrid="0">
      <p:cViewPr varScale="1">
        <p:scale>
          <a:sx n="45" d="100"/>
          <a:sy n="45" d="100"/>
        </p:scale>
        <p:origin x="43" y="20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9" d="100"/>
          <a:sy n="69" d="100"/>
        </p:scale>
        <p:origin x="3082"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F53C16-AF3D-014B-8A66-3B7A5B39B3AD}" type="doc">
      <dgm:prSet loTypeId="urn:microsoft.com/office/officeart/2005/8/layout/hChevron3" loCatId="" qsTypeId="urn:microsoft.com/office/officeart/2005/8/quickstyle/simple1" qsCatId="simple" csTypeId="urn:microsoft.com/office/officeart/2005/8/colors/accent1_1" csCatId="accent1" phldr="1"/>
      <dgm:spPr/>
    </dgm:pt>
    <dgm:pt modelId="{C4C1BA82-7478-F345-B41D-5F1C9D63D183}">
      <dgm:prSet phldrT="[Testo]" custT="1"/>
      <dgm:spPr/>
      <dgm:t>
        <a:bodyPr/>
        <a:lstStyle/>
        <a:p>
          <a:pPr>
            <a:defRPr sz="1800" b="1"/>
          </a:pPr>
          <a:r>
            <a:rPr sz="1800" dirty="0"/>
            <a:t>1. </a:t>
          </a:r>
          <a:r>
            <a:rPr sz="1800" dirty="0" err="1"/>
            <a:t>Stato</a:t>
          </a:r>
          <a:r>
            <a:rPr sz="1800" dirty="0"/>
            <a:t> </a:t>
          </a:r>
          <a:r>
            <a:rPr sz="1800" dirty="0" err="1"/>
            <a:t>tradizionale</a:t>
          </a:r>
          <a:endParaRPr sz="1800" dirty="0"/>
        </a:p>
      </dgm:t>
    </dgm:pt>
    <dgm:pt modelId="{52798559-ECF4-1245-ACCC-DA2E49542015}" type="parTrans" cxnId="{F81999DA-949A-1842-8AC8-3D06DC232EC3}">
      <dgm:prSet/>
      <dgm:spPr/>
      <dgm:t>
        <a:bodyPr/>
        <a:lstStyle/>
        <a:p>
          <a:endParaRPr sz="1800" b="1"/>
        </a:p>
      </dgm:t>
    </dgm:pt>
    <dgm:pt modelId="{F1A1CD25-CFD9-2A4E-B5D4-53082FF216A0}" type="sibTrans" cxnId="{F81999DA-949A-1842-8AC8-3D06DC232EC3}">
      <dgm:prSet/>
      <dgm:spPr/>
      <dgm:t>
        <a:bodyPr/>
        <a:lstStyle/>
        <a:p>
          <a:endParaRPr sz="1800" b="1"/>
        </a:p>
      </dgm:t>
    </dgm:pt>
    <dgm:pt modelId="{D04E8D9F-6046-8B4D-9625-238BF50D095A}">
      <dgm:prSet phldrT="[Testo]" custT="1"/>
      <dgm:spPr/>
      <dgm:t>
        <a:bodyPr/>
        <a:lstStyle/>
        <a:p>
          <a:pPr>
            <a:defRPr sz="1800" b="1"/>
          </a:pPr>
          <a:r>
            <a:rPr sz="1800" dirty="0"/>
            <a:t>2. </a:t>
          </a:r>
          <a:r>
            <a:rPr sz="1800" dirty="0" err="1"/>
            <a:t>Adozione</a:t>
          </a:r>
          <a:r>
            <a:rPr sz="1800" dirty="0"/>
            <a:t> </a:t>
          </a:r>
          <a:r>
            <a:rPr sz="1800" dirty="0" err="1"/>
            <a:t>digitale</a:t>
          </a:r>
          <a:endParaRPr sz="1800" dirty="0"/>
        </a:p>
      </dgm:t>
    </dgm:pt>
    <dgm:pt modelId="{61AB3D6A-04B5-644D-BC66-635EC0DD6315}" type="parTrans" cxnId="{BAA1E074-D186-704F-B054-C86613D81DC2}">
      <dgm:prSet/>
      <dgm:spPr/>
      <dgm:t>
        <a:bodyPr/>
        <a:lstStyle/>
        <a:p>
          <a:endParaRPr sz="1800" b="1"/>
        </a:p>
      </dgm:t>
    </dgm:pt>
    <dgm:pt modelId="{6463D7A1-0CF9-1E4D-B08F-102253F02558}" type="sibTrans" cxnId="{BAA1E074-D186-704F-B054-C86613D81DC2}">
      <dgm:prSet/>
      <dgm:spPr/>
      <dgm:t>
        <a:bodyPr/>
        <a:lstStyle/>
        <a:p>
          <a:endParaRPr sz="1800" b="1"/>
        </a:p>
      </dgm:t>
    </dgm:pt>
    <dgm:pt modelId="{1878C982-6FBF-024C-B2DB-7905E5FF1806}">
      <dgm:prSet phldrT="[Testo]" custT="1"/>
      <dgm:spPr/>
      <dgm:t>
        <a:bodyPr/>
        <a:lstStyle/>
        <a:p>
          <a:pPr>
            <a:defRPr sz="1800" b="1"/>
          </a:pPr>
          <a:r>
            <a:rPr sz="1800" dirty="0"/>
            <a:t>3.</a:t>
          </a:r>
          <a:r>
            <a:rPr sz="3600" dirty="0"/>
            <a:t> </a:t>
          </a:r>
          <a:r>
            <a:rPr sz="1800" dirty="0" err="1"/>
            <a:t>Integrazione</a:t>
          </a:r>
          <a:endParaRPr sz="1800" dirty="0"/>
        </a:p>
      </dgm:t>
    </dgm:pt>
    <dgm:pt modelId="{BD609059-E93E-A249-BE4C-F6C9491E1551}" type="parTrans" cxnId="{A2D27B29-2CCB-5347-935B-0AC17B15E939}">
      <dgm:prSet/>
      <dgm:spPr/>
      <dgm:t>
        <a:bodyPr/>
        <a:lstStyle/>
        <a:p>
          <a:endParaRPr sz="1800" b="1"/>
        </a:p>
      </dgm:t>
    </dgm:pt>
    <dgm:pt modelId="{6EF81E33-02EF-5D48-ADE2-473B5071BC7C}" type="sibTrans" cxnId="{A2D27B29-2CCB-5347-935B-0AC17B15E939}">
      <dgm:prSet/>
      <dgm:spPr/>
      <dgm:t>
        <a:bodyPr/>
        <a:lstStyle/>
        <a:p>
          <a:endParaRPr sz="1800" b="1"/>
        </a:p>
      </dgm:t>
    </dgm:pt>
    <dgm:pt modelId="{6CAFC20F-84A0-7E49-8ED3-712059FA1767}">
      <dgm:prSet custT="1"/>
      <dgm:spPr/>
      <dgm:t>
        <a:bodyPr/>
        <a:lstStyle/>
        <a:p>
          <a:pPr>
            <a:defRPr sz="1800" b="1"/>
          </a:pPr>
          <a:r>
            <a:t>4. Trasformazione digitale</a:t>
          </a:r>
          <a:endParaRPr sz="1800" b="1"/>
        </a:p>
      </dgm:t>
    </dgm:pt>
    <dgm:pt modelId="{FBA2972B-C5F2-3C4E-9D26-B3CCB0F974B9}" type="parTrans" cxnId="{1EF94522-4917-0048-8E7F-34EE8F2AA1F3}">
      <dgm:prSet/>
      <dgm:spPr/>
      <dgm:t>
        <a:bodyPr/>
        <a:lstStyle/>
        <a:p>
          <a:endParaRPr sz="1800" b="1"/>
        </a:p>
      </dgm:t>
    </dgm:pt>
    <dgm:pt modelId="{4E0C59AB-214B-8941-B0B1-FDC513A45AC2}" type="sibTrans" cxnId="{1EF94522-4917-0048-8E7F-34EE8F2AA1F3}">
      <dgm:prSet/>
      <dgm:spPr/>
      <dgm:t>
        <a:bodyPr/>
        <a:lstStyle/>
        <a:p>
          <a:endParaRPr sz="1800" b="1"/>
        </a:p>
      </dgm:t>
    </dgm:pt>
    <dgm:pt modelId="{6F37C973-1354-EF45-83A1-C582672647E0}" type="pres">
      <dgm:prSet presAssocID="{3FF53C16-AF3D-014B-8A66-3B7A5B39B3AD}" presName="Name0" presStyleCnt="0">
        <dgm:presLayoutVars>
          <dgm:dir/>
          <dgm:resizeHandles val="exact"/>
        </dgm:presLayoutVars>
      </dgm:prSet>
      <dgm:spPr/>
    </dgm:pt>
    <dgm:pt modelId="{F7C0BB30-691F-254C-9EF1-ECEEE1E78D88}" type="pres">
      <dgm:prSet presAssocID="{C4C1BA82-7478-F345-B41D-5F1C9D63D183}" presName="parTxOnly" presStyleLbl="node1" presStyleIdx="0" presStyleCnt="4" custLinFactNeighborX="-1939">
        <dgm:presLayoutVars>
          <dgm:bulletEnabled val="1"/>
        </dgm:presLayoutVars>
      </dgm:prSet>
      <dgm:spPr/>
      <dgm:t>
        <a:bodyPr/>
        <a:lstStyle/>
        <a:p>
          <a:endParaRPr lang="it-IT"/>
        </a:p>
      </dgm:t>
    </dgm:pt>
    <dgm:pt modelId="{734218D6-D3CD-A144-A4B9-643BD666EE84}" type="pres">
      <dgm:prSet presAssocID="{F1A1CD25-CFD9-2A4E-B5D4-53082FF216A0}" presName="parSpace" presStyleCnt="0"/>
      <dgm:spPr/>
    </dgm:pt>
    <dgm:pt modelId="{80015AE8-A3FF-6147-9722-B03E57169AEA}" type="pres">
      <dgm:prSet presAssocID="{D04E8D9F-6046-8B4D-9625-238BF50D095A}" presName="parTxOnly" presStyleLbl="node1" presStyleIdx="1" presStyleCnt="4">
        <dgm:presLayoutVars>
          <dgm:bulletEnabled val="1"/>
        </dgm:presLayoutVars>
      </dgm:prSet>
      <dgm:spPr/>
      <dgm:t>
        <a:bodyPr/>
        <a:lstStyle/>
        <a:p>
          <a:endParaRPr lang="it-IT"/>
        </a:p>
      </dgm:t>
    </dgm:pt>
    <dgm:pt modelId="{8BF2E9F2-78A3-9247-AFEE-B9F61F549B93}" type="pres">
      <dgm:prSet presAssocID="{6463D7A1-0CF9-1E4D-B08F-102253F02558}" presName="parSpace" presStyleCnt="0"/>
      <dgm:spPr/>
    </dgm:pt>
    <dgm:pt modelId="{B600813C-32CD-F246-9262-840B32DCB8D6}" type="pres">
      <dgm:prSet presAssocID="{1878C982-6FBF-024C-B2DB-7905E5FF1806}" presName="parTxOnly" presStyleLbl="node1" presStyleIdx="2" presStyleCnt="4" custLinFactNeighborX="-12930">
        <dgm:presLayoutVars>
          <dgm:bulletEnabled val="1"/>
        </dgm:presLayoutVars>
      </dgm:prSet>
      <dgm:spPr/>
      <dgm:t>
        <a:bodyPr/>
        <a:lstStyle/>
        <a:p>
          <a:endParaRPr lang="it-IT"/>
        </a:p>
      </dgm:t>
    </dgm:pt>
    <dgm:pt modelId="{087A4B20-5D3F-B146-AF56-19FC2109D6BF}" type="pres">
      <dgm:prSet presAssocID="{6EF81E33-02EF-5D48-ADE2-473B5071BC7C}" presName="parSpace" presStyleCnt="0"/>
      <dgm:spPr/>
    </dgm:pt>
    <dgm:pt modelId="{4FA21439-9008-E147-99F2-5AA67CC28F74}" type="pres">
      <dgm:prSet presAssocID="{6CAFC20F-84A0-7E49-8ED3-712059FA1767}" presName="parTxOnly" presStyleLbl="node1" presStyleIdx="3" presStyleCnt="4">
        <dgm:presLayoutVars>
          <dgm:bulletEnabled val="1"/>
        </dgm:presLayoutVars>
      </dgm:prSet>
      <dgm:spPr/>
      <dgm:t>
        <a:bodyPr/>
        <a:lstStyle/>
        <a:p>
          <a:endParaRPr lang="it-IT"/>
        </a:p>
      </dgm:t>
    </dgm:pt>
  </dgm:ptLst>
  <dgm:cxnLst>
    <dgm:cxn modelId="{0710FC90-A0E3-404F-B071-8A8CD465B07A}" type="presOf" srcId="{6CAFC20F-84A0-7E49-8ED3-712059FA1767}" destId="{4FA21439-9008-E147-99F2-5AA67CC28F74}" srcOrd="0" destOrd="0" presId="urn:microsoft.com/office/officeart/2005/8/layout/hChevron3"/>
    <dgm:cxn modelId="{BAA1E074-D186-704F-B054-C86613D81DC2}" srcId="{3FF53C16-AF3D-014B-8A66-3B7A5B39B3AD}" destId="{D04E8D9F-6046-8B4D-9625-238BF50D095A}" srcOrd="1" destOrd="0" parTransId="{61AB3D6A-04B5-644D-BC66-635EC0DD6315}" sibTransId="{6463D7A1-0CF9-1E4D-B08F-102253F02558}"/>
    <dgm:cxn modelId="{D3508C78-19C1-524F-96D5-50E0EB29731F}" type="presOf" srcId="{D04E8D9F-6046-8B4D-9625-238BF50D095A}" destId="{80015AE8-A3FF-6147-9722-B03E57169AEA}" srcOrd="0" destOrd="0" presId="urn:microsoft.com/office/officeart/2005/8/layout/hChevron3"/>
    <dgm:cxn modelId="{C17D39F7-93A8-AB48-A2B7-506666BBAC04}" type="presOf" srcId="{C4C1BA82-7478-F345-B41D-5F1C9D63D183}" destId="{F7C0BB30-691F-254C-9EF1-ECEEE1E78D88}" srcOrd="0" destOrd="0" presId="urn:microsoft.com/office/officeart/2005/8/layout/hChevron3"/>
    <dgm:cxn modelId="{1EF94522-4917-0048-8E7F-34EE8F2AA1F3}" srcId="{3FF53C16-AF3D-014B-8A66-3B7A5B39B3AD}" destId="{6CAFC20F-84A0-7E49-8ED3-712059FA1767}" srcOrd="3" destOrd="0" parTransId="{FBA2972B-C5F2-3C4E-9D26-B3CCB0F974B9}" sibTransId="{4E0C59AB-214B-8941-B0B1-FDC513A45AC2}"/>
    <dgm:cxn modelId="{637EA5B4-11B3-EE45-A06B-0C52AA8A027F}" type="presOf" srcId="{1878C982-6FBF-024C-B2DB-7905E5FF1806}" destId="{B600813C-32CD-F246-9262-840B32DCB8D6}" srcOrd="0" destOrd="0" presId="urn:microsoft.com/office/officeart/2005/8/layout/hChevron3"/>
    <dgm:cxn modelId="{F81999DA-949A-1842-8AC8-3D06DC232EC3}" srcId="{3FF53C16-AF3D-014B-8A66-3B7A5B39B3AD}" destId="{C4C1BA82-7478-F345-B41D-5F1C9D63D183}" srcOrd="0" destOrd="0" parTransId="{52798559-ECF4-1245-ACCC-DA2E49542015}" sibTransId="{F1A1CD25-CFD9-2A4E-B5D4-53082FF216A0}"/>
    <dgm:cxn modelId="{58586DCA-DA24-BC43-B5D7-7FC7A964439B}" type="presOf" srcId="{3FF53C16-AF3D-014B-8A66-3B7A5B39B3AD}" destId="{6F37C973-1354-EF45-83A1-C582672647E0}" srcOrd="0" destOrd="0" presId="urn:microsoft.com/office/officeart/2005/8/layout/hChevron3"/>
    <dgm:cxn modelId="{A2D27B29-2CCB-5347-935B-0AC17B15E939}" srcId="{3FF53C16-AF3D-014B-8A66-3B7A5B39B3AD}" destId="{1878C982-6FBF-024C-B2DB-7905E5FF1806}" srcOrd="2" destOrd="0" parTransId="{BD609059-E93E-A249-BE4C-F6C9491E1551}" sibTransId="{6EF81E33-02EF-5D48-ADE2-473B5071BC7C}"/>
    <dgm:cxn modelId="{19438E33-8EB0-8346-B8F8-E3DE3DB9368C}" type="presParOf" srcId="{6F37C973-1354-EF45-83A1-C582672647E0}" destId="{F7C0BB30-691F-254C-9EF1-ECEEE1E78D88}" srcOrd="0" destOrd="0" presId="urn:microsoft.com/office/officeart/2005/8/layout/hChevron3"/>
    <dgm:cxn modelId="{379F02CE-695B-8846-9579-266ED69AB8D2}" type="presParOf" srcId="{6F37C973-1354-EF45-83A1-C582672647E0}" destId="{734218D6-D3CD-A144-A4B9-643BD666EE84}" srcOrd="1" destOrd="0" presId="urn:microsoft.com/office/officeart/2005/8/layout/hChevron3"/>
    <dgm:cxn modelId="{4D61CBD6-7608-8E44-9F4C-CCAEB536367B}" type="presParOf" srcId="{6F37C973-1354-EF45-83A1-C582672647E0}" destId="{80015AE8-A3FF-6147-9722-B03E57169AEA}" srcOrd="2" destOrd="0" presId="urn:microsoft.com/office/officeart/2005/8/layout/hChevron3"/>
    <dgm:cxn modelId="{93705CA5-533F-8E4E-8E21-F9FE37A1212D}" type="presParOf" srcId="{6F37C973-1354-EF45-83A1-C582672647E0}" destId="{8BF2E9F2-78A3-9247-AFEE-B9F61F549B93}" srcOrd="3" destOrd="0" presId="urn:microsoft.com/office/officeart/2005/8/layout/hChevron3"/>
    <dgm:cxn modelId="{392CDB92-2962-4841-83CB-7FC7D702B128}" type="presParOf" srcId="{6F37C973-1354-EF45-83A1-C582672647E0}" destId="{B600813C-32CD-F246-9262-840B32DCB8D6}" srcOrd="4" destOrd="0" presId="urn:microsoft.com/office/officeart/2005/8/layout/hChevron3"/>
    <dgm:cxn modelId="{CC71485A-4674-FB47-9BAF-C55F40BBFAFF}" type="presParOf" srcId="{6F37C973-1354-EF45-83A1-C582672647E0}" destId="{087A4B20-5D3F-B146-AF56-19FC2109D6BF}" srcOrd="5" destOrd="0" presId="urn:microsoft.com/office/officeart/2005/8/layout/hChevron3"/>
    <dgm:cxn modelId="{637F0140-C2E3-784B-8250-C5512F1BDC83}" type="presParOf" srcId="{6F37C973-1354-EF45-83A1-C582672647E0}" destId="{4FA21439-9008-E147-99F2-5AA67CC28F74}" srcOrd="6"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F53C16-AF3D-014B-8A66-3B7A5B39B3AD}" type="doc">
      <dgm:prSet loTypeId="urn:microsoft.com/office/officeart/2005/8/layout/hChevron3" loCatId="" qsTypeId="urn:microsoft.com/office/officeart/2005/8/quickstyle/simple1" qsCatId="simple" csTypeId="urn:microsoft.com/office/officeart/2005/8/colors/accent1_1" csCatId="accent1" phldr="1"/>
      <dgm:spPr/>
    </dgm:pt>
    <dgm:pt modelId="{C4C1BA82-7478-F345-B41D-5F1C9D63D183}">
      <dgm:prSet phldrT="[Testo]" custT="1"/>
      <dgm:spPr/>
      <dgm:t>
        <a:bodyPr/>
        <a:lstStyle/>
        <a:p>
          <a:pPr>
            <a:defRPr sz="1800" b="1"/>
          </a:pPr>
          <a:r>
            <a:rPr sz="1800" dirty="0"/>
            <a:t>1. </a:t>
          </a:r>
          <a:r>
            <a:rPr sz="1800" dirty="0" err="1"/>
            <a:t>Stato</a:t>
          </a:r>
          <a:r>
            <a:rPr sz="1800" dirty="0"/>
            <a:t> </a:t>
          </a:r>
          <a:r>
            <a:rPr sz="1800" dirty="0" err="1"/>
            <a:t>tradizionale</a:t>
          </a:r>
          <a:endParaRPr sz="1800" dirty="0"/>
        </a:p>
      </dgm:t>
    </dgm:pt>
    <dgm:pt modelId="{52798559-ECF4-1245-ACCC-DA2E49542015}" type="parTrans" cxnId="{F81999DA-949A-1842-8AC8-3D06DC232EC3}">
      <dgm:prSet/>
      <dgm:spPr/>
      <dgm:t>
        <a:bodyPr/>
        <a:lstStyle/>
        <a:p>
          <a:endParaRPr sz="1800" b="1"/>
        </a:p>
      </dgm:t>
    </dgm:pt>
    <dgm:pt modelId="{F1A1CD25-CFD9-2A4E-B5D4-53082FF216A0}" type="sibTrans" cxnId="{F81999DA-949A-1842-8AC8-3D06DC232EC3}">
      <dgm:prSet/>
      <dgm:spPr/>
      <dgm:t>
        <a:bodyPr/>
        <a:lstStyle/>
        <a:p>
          <a:endParaRPr sz="1800" b="1"/>
        </a:p>
      </dgm:t>
    </dgm:pt>
    <dgm:pt modelId="{D04E8D9F-6046-8B4D-9625-238BF50D095A}">
      <dgm:prSet phldrT="[Testo]" custT="1"/>
      <dgm:spPr/>
      <dgm:t>
        <a:bodyPr/>
        <a:lstStyle/>
        <a:p>
          <a:pPr>
            <a:defRPr sz="1800" b="1"/>
          </a:pPr>
          <a:r>
            <a:rPr sz="1800" dirty="0"/>
            <a:t>2. </a:t>
          </a:r>
          <a:r>
            <a:rPr sz="1800" dirty="0" err="1"/>
            <a:t>Adozione</a:t>
          </a:r>
          <a:r>
            <a:rPr sz="1800" dirty="0"/>
            <a:t> </a:t>
          </a:r>
          <a:r>
            <a:rPr sz="1800" dirty="0" err="1"/>
            <a:t>digitale</a:t>
          </a:r>
          <a:endParaRPr sz="1800" dirty="0"/>
        </a:p>
      </dgm:t>
    </dgm:pt>
    <dgm:pt modelId="{61AB3D6A-04B5-644D-BC66-635EC0DD6315}" type="parTrans" cxnId="{BAA1E074-D186-704F-B054-C86613D81DC2}">
      <dgm:prSet/>
      <dgm:spPr/>
      <dgm:t>
        <a:bodyPr/>
        <a:lstStyle/>
        <a:p>
          <a:endParaRPr sz="1800" b="1"/>
        </a:p>
      </dgm:t>
    </dgm:pt>
    <dgm:pt modelId="{6463D7A1-0CF9-1E4D-B08F-102253F02558}" type="sibTrans" cxnId="{BAA1E074-D186-704F-B054-C86613D81DC2}">
      <dgm:prSet/>
      <dgm:spPr/>
      <dgm:t>
        <a:bodyPr/>
        <a:lstStyle/>
        <a:p>
          <a:endParaRPr sz="1800" b="1"/>
        </a:p>
      </dgm:t>
    </dgm:pt>
    <dgm:pt modelId="{1878C982-6FBF-024C-B2DB-7905E5FF1806}">
      <dgm:prSet phldrT="[Testo]" custT="1"/>
      <dgm:spPr/>
      <dgm:t>
        <a:bodyPr/>
        <a:lstStyle/>
        <a:p>
          <a:pPr>
            <a:defRPr sz="1800" b="1">
              <a:solidFill>
                <a:schemeClr val="accent6">
                  <a:lumMod val="10000"/>
                  <a:lumOff val="90000"/>
                </a:schemeClr>
              </a:solidFill>
            </a:defRPr>
          </a:pPr>
          <a:r>
            <a:t>3. Integrazione</a:t>
          </a:r>
        </a:p>
      </dgm:t>
    </dgm:pt>
    <dgm:pt modelId="{BD609059-E93E-A249-BE4C-F6C9491E1551}" type="parTrans" cxnId="{A2D27B29-2CCB-5347-935B-0AC17B15E939}">
      <dgm:prSet/>
      <dgm:spPr/>
      <dgm:t>
        <a:bodyPr/>
        <a:lstStyle/>
        <a:p>
          <a:endParaRPr sz="1800" b="1"/>
        </a:p>
      </dgm:t>
    </dgm:pt>
    <dgm:pt modelId="{6EF81E33-02EF-5D48-ADE2-473B5071BC7C}" type="sibTrans" cxnId="{A2D27B29-2CCB-5347-935B-0AC17B15E939}">
      <dgm:prSet/>
      <dgm:spPr/>
      <dgm:t>
        <a:bodyPr/>
        <a:lstStyle/>
        <a:p>
          <a:endParaRPr sz="1800" b="1"/>
        </a:p>
      </dgm:t>
    </dgm:pt>
    <dgm:pt modelId="{6CAFC20F-84A0-7E49-8ED3-712059FA1767}">
      <dgm:prSet custT="1"/>
      <dgm:spPr/>
      <dgm:t>
        <a:bodyPr/>
        <a:lstStyle/>
        <a:p>
          <a:pPr>
            <a:defRPr sz="1800" b="1">
              <a:solidFill>
                <a:schemeClr val="accent6">
                  <a:lumMod val="10000"/>
                  <a:lumOff val="90000"/>
                </a:schemeClr>
              </a:solidFill>
            </a:defRPr>
          </a:pPr>
          <a:r>
            <a:t>4. Trasformazione digitale</a:t>
          </a:r>
          <a:endParaRPr sz="1800" b="1">
            <a:solidFill>
              <a:schemeClr val="accent6">
                <a:lumMod val="10000"/>
                <a:lumOff val="90000"/>
              </a:schemeClr>
            </a:solidFill>
          </a:endParaRPr>
        </a:p>
      </dgm:t>
    </dgm:pt>
    <dgm:pt modelId="{FBA2972B-C5F2-3C4E-9D26-B3CCB0F974B9}" type="parTrans" cxnId="{1EF94522-4917-0048-8E7F-34EE8F2AA1F3}">
      <dgm:prSet/>
      <dgm:spPr/>
      <dgm:t>
        <a:bodyPr/>
        <a:lstStyle/>
        <a:p>
          <a:endParaRPr sz="1800" b="1"/>
        </a:p>
      </dgm:t>
    </dgm:pt>
    <dgm:pt modelId="{4E0C59AB-214B-8941-B0B1-FDC513A45AC2}" type="sibTrans" cxnId="{1EF94522-4917-0048-8E7F-34EE8F2AA1F3}">
      <dgm:prSet/>
      <dgm:spPr/>
      <dgm:t>
        <a:bodyPr/>
        <a:lstStyle/>
        <a:p>
          <a:endParaRPr sz="1800" b="1"/>
        </a:p>
      </dgm:t>
    </dgm:pt>
    <dgm:pt modelId="{6F37C973-1354-EF45-83A1-C582672647E0}" type="pres">
      <dgm:prSet presAssocID="{3FF53C16-AF3D-014B-8A66-3B7A5B39B3AD}" presName="Name0" presStyleCnt="0">
        <dgm:presLayoutVars>
          <dgm:dir/>
          <dgm:resizeHandles val="exact"/>
        </dgm:presLayoutVars>
      </dgm:prSet>
      <dgm:spPr/>
    </dgm:pt>
    <dgm:pt modelId="{F7C0BB30-691F-254C-9EF1-ECEEE1E78D88}" type="pres">
      <dgm:prSet presAssocID="{C4C1BA82-7478-F345-B41D-5F1C9D63D183}" presName="parTxOnly" presStyleLbl="node1" presStyleIdx="0" presStyleCnt="4" custLinFactNeighborX="-1939">
        <dgm:presLayoutVars>
          <dgm:bulletEnabled val="1"/>
        </dgm:presLayoutVars>
      </dgm:prSet>
      <dgm:spPr/>
      <dgm:t>
        <a:bodyPr/>
        <a:lstStyle/>
        <a:p>
          <a:endParaRPr lang="it-IT"/>
        </a:p>
      </dgm:t>
    </dgm:pt>
    <dgm:pt modelId="{734218D6-D3CD-A144-A4B9-643BD666EE84}" type="pres">
      <dgm:prSet presAssocID="{F1A1CD25-CFD9-2A4E-B5D4-53082FF216A0}" presName="parSpace" presStyleCnt="0"/>
      <dgm:spPr/>
    </dgm:pt>
    <dgm:pt modelId="{80015AE8-A3FF-6147-9722-B03E57169AEA}" type="pres">
      <dgm:prSet presAssocID="{D04E8D9F-6046-8B4D-9625-238BF50D095A}" presName="parTxOnly" presStyleLbl="node1" presStyleIdx="1" presStyleCnt="4">
        <dgm:presLayoutVars>
          <dgm:bulletEnabled val="1"/>
        </dgm:presLayoutVars>
      </dgm:prSet>
      <dgm:spPr/>
      <dgm:t>
        <a:bodyPr/>
        <a:lstStyle/>
        <a:p>
          <a:endParaRPr lang="it-IT"/>
        </a:p>
      </dgm:t>
    </dgm:pt>
    <dgm:pt modelId="{8BF2E9F2-78A3-9247-AFEE-B9F61F549B93}" type="pres">
      <dgm:prSet presAssocID="{6463D7A1-0CF9-1E4D-B08F-102253F02558}" presName="parSpace" presStyleCnt="0"/>
      <dgm:spPr/>
    </dgm:pt>
    <dgm:pt modelId="{B600813C-32CD-F246-9262-840B32DCB8D6}" type="pres">
      <dgm:prSet presAssocID="{1878C982-6FBF-024C-B2DB-7905E5FF1806}" presName="parTxOnly" presStyleLbl="node1" presStyleIdx="2" presStyleCnt="4">
        <dgm:presLayoutVars>
          <dgm:bulletEnabled val="1"/>
        </dgm:presLayoutVars>
      </dgm:prSet>
      <dgm:spPr/>
      <dgm:t>
        <a:bodyPr/>
        <a:lstStyle/>
        <a:p>
          <a:endParaRPr lang="it-IT"/>
        </a:p>
      </dgm:t>
    </dgm:pt>
    <dgm:pt modelId="{087A4B20-5D3F-B146-AF56-19FC2109D6BF}" type="pres">
      <dgm:prSet presAssocID="{6EF81E33-02EF-5D48-ADE2-473B5071BC7C}" presName="parSpace" presStyleCnt="0"/>
      <dgm:spPr/>
    </dgm:pt>
    <dgm:pt modelId="{4FA21439-9008-E147-99F2-5AA67CC28F74}" type="pres">
      <dgm:prSet presAssocID="{6CAFC20F-84A0-7E49-8ED3-712059FA1767}" presName="parTxOnly" presStyleLbl="node1" presStyleIdx="3" presStyleCnt="4">
        <dgm:presLayoutVars>
          <dgm:bulletEnabled val="1"/>
        </dgm:presLayoutVars>
      </dgm:prSet>
      <dgm:spPr/>
      <dgm:t>
        <a:bodyPr/>
        <a:lstStyle/>
        <a:p>
          <a:endParaRPr lang="it-IT"/>
        </a:p>
      </dgm:t>
    </dgm:pt>
  </dgm:ptLst>
  <dgm:cxnLst>
    <dgm:cxn modelId="{0710FC90-A0E3-404F-B071-8A8CD465B07A}" type="presOf" srcId="{6CAFC20F-84A0-7E49-8ED3-712059FA1767}" destId="{4FA21439-9008-E147-99F2-5AA67CC28F74}" srcOrd="0" destOrd="0" presId="urn:microsoft.com/office/officeart/2005/8/layout/hChevron3"/>
    <dgm:cxn modelId="{BAA1E074-D186-704F-B054-C86613D81DC2}" srcId="{3FF53C16-AF3D-014B-8A66-3B7A5B39B3AD}" destId="{D04E8D9F-6046-8B4D-9625-238BF50D095A}" srcOrd="1" destOrd="0" parTransId="{61AB3D6A-04B5-644D-BC66-635EC0DD6315}" sibTransId="{6463D7A1-0CF9-1E4D-B08F-102253F02558}"/>
    <dgm:cxn modelId="{D3508C78-19C1-524F-96D5-50E0EB29731F}" type="presOf" srcId="{D04E8D9F-6046-8B4D-9625-238BF50D095A}" destId="{80015AE8-A3FF-6147-9722-B03E57169AEA}" srcOrd="0" destOrd="0" presId="urn:microsoft.com/office/officeart/2005/8/layout/hChevron3"/>
    <dgm:cxn modelId="{C17D39F7-93A8-AB48-A2B7-506666BBAC04}" type="presOf" srcId="{C4C1BA82-7478-F345-B41D-5F1C9D63D183}" destId="{F7C0BB30-691F-254C-9EF1-ECEEE1E78D88}" srcOrd="0" destOrd="0" presId="urn:microsoft.com/office/officeart/2005/8/layout/hChevron3"/>
    <dgm:cxn modelId="{1EF94522-4917-0048-8E7F-34EE8F2AA1F3}" srcId="{3FF53C16-AF3D-014B-8A66-3B7A5B39B3AD}" destId="{6CAFC20F-84A0-7E49-8ED3-712059FA1767}" srcOrd="3" destOrd="0" parTransId="{FBA2972B-C5F2-3C4E-9D26-B3CCB0F974B9}" sibTransId="{4E0C59AB-214B-8941-B0B1-FDC513A45AC2}"/>
    <dgm:cxn modelId="{637EA5B4-11B3-EE45-A06B-0C52AA8A027F}" type="presOf" srcId="{1878C982-6FBF-024C-B2DB-7905E5FF1806}" destId="{B600813C-32CD-F246-9262-840B32DCB8D6}" srcOrd="0" destOrd="0" presId="urn:microsoft.com/office/officeart/2005/8/layout/hChevron3"/>
    <dgm:cxn modelId="{F81999DA-949A-1842-8AC8-3D06DC232EC3}" srcId="{3FF53C16-AF3D-014B-8A66-3B7A5B39B3AD}" destId="{C4C1BA82-7478-F345-B41D-5F1C9D63D183}" srcOrd="0" destOrd="0" parTransId="{52798559-ECF4-1245-ACCC-DA2E49542015}" sibTransId="{F1A1CD25-CFD9-2A4E-B5D4-53082FF216A0}"/>
    <dgm:cxn modelId="{58586DCA-DA24-BC43-B5D7-7FC7A964439B}" type="presOf" srcId="{3FF53C16-AF3D-014B-8A66-3B7A5B39B3AD}" destId="{6F37C973-1354-EF45-83A1-C582672647E0}" srcOrd="0" destOrd="0" presId="urn:microsoft.com/office/officeart/2005/8/layout/hChevron3"/>
    <dgm:cxn modelId="{A2D27B29-2CCB-5347-935B-0AC17B15E939}" srcId="{3FF53C16-AF3D-014B-8A66-3B7A5B39B3AD}" destId="{1878C982-6FBF-024C-B2DB-7905E5FF1806}" srcOrd="2" destOrd="0" parTransId="{BD609059-E93E-A249-BE4C-F6C9491E1551}" sibTransId="{6EF81E33-02EF-5D48-ADE2-473B5071BC7C}"/>
    <dgm:cxn modelId="{19438E33-8EB0-8346-B8F8-E3DE3DB9368C}" type="presParOf" srcId="{6F37C973-1354-EF45-83A1-C582672647E0}" destId="{F7C0BB30-691F-254C-9EF1-ECEEE1E78D88}" srcOrd="0" destOrd="0" presId="urn:microsoft.com/office/officeart/2005/8/layout/hChevron3"/>
    <dgm:cxn modelId="{379F02CE-695B-8846-9579-266ED69AB8D2}" type="presParOf" srcId="{6F37C973-1354-EF45-83A1-C582672647E0}" destId="{734218D6-D3CD-A144-A4B9-643BD666EE84}" srcOrd="1" destOrd="0" presId="urn:microsoft.com/office/officeart/2005/8/layout/hChevron3"/>
    <dgm:cxn modelId="{4D61CBD6-7608-8E44-9F4C-CCAEB536367B}" type="presParOf" srcId="{6F37C973-1354-EF45-83A1-C582672647E0}" destId="{80015AE8-A3FF-6147-9722-B03E57169AEA}" srcOrd="2" destOrd="0" presId="urn:microsoft.com/office/officeart/2005/8/layout/hChevron3"/>
    <dgm:cxn modelId="{93705CA5-533F-8E4E-8E21-F9FE37A1212D}" type="presParOf" srcId="{6F37C973-1354-EF45-83A1-C582672647E0}" destId="{8BF2E9F2-78A3-9247-AFEE-B9F61F549B93}" srcOrd="3" destOrd="0" presId="urn:microsoft.com/office/officeart/2005/8/layout/hChevron3"/>
    <dgm:cxn modelId="{392CDB92-2962-4841-83CB-7FC7D702B128}" type="presParOf" srcId="{6F37C973-1354-EF45-83A1-C582672647E0}" destId="{B600813C-32CD-F246-9262-840B32DCB8D6}" srcOrd="4" destOrd="0" presId="urn:microsoft.com/office/officeart/2005/8/layout/hChevron3"/>
    <dgm:cxn modelId="{CC71485A-4674-FB47-9BAF-C55F40BBFAFF}" type="presParOf" srcId="{6F37C973-1354-EF45-83A1-C582672647E0}" destId="{087A4B20-5D3F-B146-AF56-19FC2109D6BF}" srcOrd="5" destOrd="0" presId="urn:microsoft.com/office/officeart/2005/8/layout/hChevron3"/>
    <dgm:cxn modelId="{637F0140-C2E3-784B-8250-C5512F1BDC83}" type="presParOf" srcId="{6F37C973-1354-EF45-83A1-C582672647E0}" destId="{4FA21439-9008-E147-99F2-5AA67CC28F74}" srcOrd="6"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8DF6618-657D-0642-B127-25C26FB519F9}" type="doc">
      <dgm:prSet loTypeId="urn:microsoft.com/office/officeart/2009/3/layout/HorizontalOrganizationChart" loCatId="list" qsTypeId="urn:microsoft.com/office/officeart/2005/8/quickstyle/simple1" qsCatId="simple" csTypeId="urn:microsoft.com/office/officeart/2005/8/colors/accent1_2" csCatId="accent1" phldr="1"/>
      <dgm:spPr/>
      <dgm:t>
        <a:bodyPr/>
        <a:lstStyle/>
        <a:p>
          <a:endParaRPr/>
        </a:p>
      </dgm:t>
    </dgm:pt>
    <dgm:pt modelId="{173BCA36-7093-C44E-9898-CBCD40F3BE57}">
      <dgm:prSet phldrT="[Testo]" custT="1"/>
      <dgm:spPr>
        <a:solidFill>
          <a:srgbClr val="0AD995"/>
        </a:solidFill>
        <a:ln>
          <a:solidFill>
            <a:srgbClr val="0AD995"/>
          </a:solidFill>
        </a:ln>
      </dgm:spPr>
      <dgm:t>
        <a:bodyPr/>
        <a:lstStyle/>
        <a:p>
          <a:pPr>
            <a:defRPr sz="1400" b="1">
              <a:solidFill>
                <a:srgbClr val="002060"/>
              </a:solidFill>
            </a:defRPr>
          </a:pPr>
          <a:r>
            <a:rPr sz="1400" dirty="0"/>
            <a:t>INIZIO</a:t>
          </a:r>
        </a:p>
      </dgm:t>
    </dgm:pt>
    <dgm:pt modelId="{D892E107-02F6-8344-B283-4DC1EB65BE14}" type="parTrans" cxnId="{6B84F940-A131-BF4C-8C5C-46B94D564BB1}">
      <dgm:prSet/>
      <dgm:spPr/>
      <dgm:t>
        <a:bodyPr/>
        <a:lstStyle/>
        <a:p>
          <a:endParaRPr sz="1400"/>
        </a:p>
      </dgm:t>
    </dgm:pt>
    <dgm:pt modelId="{1E819F66-5410-3645-BDF5-D7302E26BED3}" type="sibTrans" cxnId="{6B84F940-A131-BF4C-8C5C-46B94D564BB1}">
      <dgm:prSet/>
      <dgm:spPr/>
      <dgm:t>
        <a:bodyPr/>
        <a:lstStyle/>
        <a:p>
          <a:endParaRPr sz="1400"/>
        </a:p>
      </dgm:t>
    </dgm:pt>
    <dgm:pt modelId="{5CA749E6-6CD6-4442-99A8-34B2B1CCCC16}">
      <dgm:prSet phldrT="[Testo]" custT="1"/>
      <dgm:spPr>
        <a:solidFill>
          <a:schemeClr val="bg2">
            <a:lumMod val="95000"/>
          </a:schemeClr>
        </a:solidFill>
        <a:ln>
          <a:solidFill>
            <a:srgbClr val="0AD995"/>
          </a:solidFill>
        </a:ln>
      </dgm:spPr>
      <dgm:t>
        <a:bodyPr/>
        <a:lstStyle/>
        <a:p>
          <a:pPr>
            <a:defRPr sz="1400" b="1">
              <a:solidFill>
                <a:srgbClr val="002060"/>
              </a:solidFill>
            </a:defRPr>
          </a:pPr>
          <a:r>
            <a:rPr sz="1400" dirty="0"/>
            <a:t>PROCESSO DI IDENTIFICAZIONE</a:t>
          </a:r>
        </a:p>
      </dgm:t>
    </dgm:pt>
    <dgm:pt modelId="{1CE31C3B-660B-224A-91D5-3CF2F72AEFEA}" type="parTrans" cxnId="{01F188F6-1FCE-904D-8738-11AEB1B3CFFB}">
      <dgm:prSet/>
      <dgm:spPr/>
      <dgm:t>
        <a:bodyPr/>
        <a:lstStyle/>
        <a:p>
          <a:endParaRPr sz="1400"/>
        </a:p>
      </dgm:t>
    </dgm:pt>
    <dgm:pt modelId="{8403126C-5857-BE41-B035-FA76B67B08E4}" type="sibTrans" cxnId="{01F188F6-1FCE-904D-8738-11AEB1B3CFFB}">
      <dgm:prSet/>
      <dgm:spPr/>
      <dgm:t>
        <a:bodyPr/>
        <a:lstStyle/>
        <a:p>
          <a:endParaRPr sz="1400"/>
        </a:p>
      </dgm:t>
    </dgm:pt>
    <dgm:pt modelId="{AF073119-409B-4F41-B22F-6861D6A41D98}">
      <dgm:prSet custT="1"/>
      <dgm:spPr>
        <a:solidFill>
          <a:srgbClr val="FFFFFF"/>
        </a:solidFill>
        <a:ln>
          <a:solidFill>
            <a:srgbClr val="0AD995"/>
          </a:solidFill>
        </a:ln>
      </dgm:spPr>
      <dgm:t>
        <a:bodyPr/>
        <a:lstStyle/>
        <a:p>
          <a:pPr>
            <a:defRPr sz="1400">
              <a:solidFill>
                <a:srgbClr val="002060"/>
              </a:solidFill>
            </a:defRPr>
          </a:pPr>
          <a:r>
            <a:rPr sz="1400" dirty="0" err="1"/>
            <a:t>Esempi</a:t>
          </a:r>
          <a:r>
            <a:rPr sz="1400" dirty="0"/>
            <a:t>: </a:t>
          </a:r>
          <a:r>
            <a:rPr sz="1400" dirty="0" err="1"/>
            <a:t>Blockchain</a:t>
          </a:r>
          <a:r>
            <a:rPr sz="1400" dirty="0"/>
            <a:t>, </a:t>
          </a:r>
          <a:r>
            <a:rPr sz="1400" dirty="0" err="1"/>
            <a:t>IoT</a:t>
          </a:r>
          <a:r>
            <a:rPr sz="1400" dirty="0"/>
            <a:t>, </a:t>
          </a:r>
          <a:r>
            <a:rPr sz="1400" dirty="0" err="1"/>
            <a:t>Automazione</a:t>
          </a:r>
          <a:endParaRPr sz="1400" dirty="0"/>
        </a:p>
      </dgm:t>
    </dgm:pt>
    <dgm:pt modelId="{EFBFD695-BB70-A84F-89CD-4AE78E415E5B}" type="parTrans" cxnId="{0910919D-7308-FC46-AB57-7A923F65A3F2}">
      <dgm:prSet/>
      <dgm:spPr/>
      <dgm:t>
        <a:bodyPr/>
        <a:lstStyle/>
        <a:p>
          <a:endParaRPr sz="1400"/>
        </a:p>
      </dgm:t>
    </dgm:pt>
    <dgm:pt modelId="{1891BA1F-6B8C-384D-8427-FC65634B7F0B}" type="sibTrans" cxnId="{0910919D-7308-FC46-AB57-7A923F65A3F2}">
      <dgm:prSet/>
      <dgm:spPr/>
      <dgm:t>
        <a:bodyPr/>
        <a:lstStyle/>
        <a:p>
          <a:endParaRPr sz="1400"/>
        </a:p>
      </dgm:t>
    </dgm:pt>
    <dgm:pt modelId="{263D0635-4691-AD4E-987B-92618AC945BE}">
      <dgm:prSet custT="1"/>
      <dgm:spPr>
        <a:solidFill>
          <a:schemeClr val="bg2">
            <a:lumMod val="95000"/>
          </a:schemeClr>
        </a:solidFill>
        <a:ln>
          <a:solidFill>
            <a:srgbClr val="0AD995"/>
          </a:solidFill>
        </a:ln>
      </dgm:spPr>
      <dgm:t>
        <a:bodyPr/>
        <a:lstStyle/>
        <a:p>
          <a:pPr>
            <a:defRPr sz="1400" b="1">
              <a:solidFill>
                <a:srgbClr val="002060"/>
              </a:solidFill>
            </a:defRPr>
          </a:pPr>
          <a:r>
            <a:rPr sz="1400" dirty="0"/>
            <a:t>VALUTAZIONE E PERTINENZA</a:t>
          </a:r>
        </a:p>
      </dgm:t>
    </dgm:pt>
    <dgm:pt modelId="{8BC5FA33-6809-0140-BAAB-E60C13AFA243}" type="parTrans" cxnId="{872943B8-AFD6-694D-BDF1-23AF0DA02364}">
      <dgm:prSet/>
      <dgm:spPr/>
      <dgm:t>
        <a:bodyPr/>
        <a:lstStyle/>
        <a:p>
          <a:endParaRPr sz="1400"/>
        </a:p>
      </dgm:t>
    </dgm:pt>
    <dgm:pt modelId="{3C17B1BC-7526-D140-A5D8-22CC41656878}" type="sibTrans" cxnId="{872943B8-AFD6-694D-BDF1-23AF0DA02364}">
      <dgm:prSet/>
      <dgm:spPr/>
      <dgm:t>
        <a:bodyPr/>
        <a:lstStyle/>
        <a:p>
          <a:endParaRPr sz="1400"/>
        </a:p>
      </dgm:t>
    </dgm:pt>
    <dgm:pt modelId="{08006C23-E385-B047-BE23-10E2B74FD1A0}">
      <dgm:prSet custT="1"/>
      <dgm:spPr>
        <a:solidFill>
          <a:schemeClr val="bg2">
            <a:lumMod val="95000"/>
          </a:schemeClr>
        </a:solidFill>
        <a:ln>
          <a:solidFill>
            <a:srgbClr val="0AD995"/>
          </a:solidFill>
        </a:ln>
      </dgm:spPr>
      <dgm:t>
        <a:bodyPr/>
        <a:lstStyle/>
        <a:p>
          <a:pPr>
            <a:defRPr sz="1400" b="1">
              <a:solidFill>
                <a:srgbClr val="002060"/>
              </a:solidFill>
            </a:defRPr>
          </a:pPr>
          <a:r>
            <a:rPr sz="1400" dirty="0"/>
            <a:t>PUNTO DI DECISIONE</a:t>
          </a:r>
        </a:p>
      </dgm:t>
    </dgm:pt>
    <dgm:pt modelId="{29D1631B-4DBD-C54C-AA70-46F50D1A7777}" type="parTrans" cxnId="{3917D8C3-E1ED-6643-B3B9-BA69604105A7}">
      <dgm:prSet/>
      <dgm:spPr/>
      <dgm:t>
        <a:bodyPr/>
        <a:lstStyle/>
        <a:p>
          <a:endParaRPr sz="1400"/>
        </a:p>
      </dgm:t>
    </dgm:pt>
    <dgm:pt modelId="{845166BA-7EA3-BB41-9E40-454DB251BC35}" type="sibTrans" cxnId="{3917D8C3-E1ED-6643-B3B9-BA69604105A7}">
      <dgm:prSet/>
      <dgm:spPr/>
      <dgm:t>
        <a:bodyPr/>
        <a:lstStyle/>
        <a:p>
          <a:endParaRPr sz="1400"/>
        </a:p>
      </dgm:t>
    </dgm:pt>
    <dgm:pt modelId="{1EC6AA31-EE6A-5744-B0DC-36424EBD26E3}">
      <dgm:prSet custT="1"/>
      <dgm:spPr/>
      <dgm:t>
        <a:bodyPr/>
        <a:lstStyle/>
        <a:p>
          <a:pPr>
            <a:defRPr sz="1400">
              <a:solidFill>
                <a:srgbClr val="002060"/>
              </a:solidFill>
            </a:defRPr>
          </a:pPr>
          <a:r>
            <a:rPr sz="1400" dirty="0"/>
            <a:t>Se </a:t>
          </a:r>
          <a:r>
            <a:rPr sz="1400" dirty="0" err="1"/>
            <a:t>pertinente</a:t>
          </a:r>
          <a:endParaRPr sz="1400" dirty="0"/>
        </a:p>
      </dgm:t>
    </dgm:pt>
    <dgm:pt modelId="{462F2010-D62E-3747-9728-420099475D9B}" type="parTrans" cxnId="{B9ABE4B9-C041-2549-853B-583F781BED5E}">
      <dgm:prSet/>
      <dgm:spPr/>
      <dgm:t>
        <a:bodyPr/>
        <a:lstStyle/>
        <a:p>
          <a:endParaRPr sz="1400"/>
        </a:p>
      </dgm:t>
    </dgm:pt>
    <dgm:pt modelId="{B35CCFAC-BF39-6F42-8F5C-60521F5E8326}" type="sibTrans" cxnId="{B9ABE4B9-C041-2549-853B-583F781BED5E}">
      <dgm:prSet/>
      <dgm:spPr/>
      <dgm:t>
        <a:bodyPr/>
        <a:lstStyle/>
        <a:p>
          <a:endParaRPr sz="1400"/>
        </a:p>
      </dgm:t>
    </dgm:pt>
    <dgm:pt modelId="{56EC0922-3C6A-4445-B374-D2814A4EA2CB}">
      <dgm:prSet custT="1"/>
      <dgm:spPr/>
      <dgm:t>
        <a:bodyPr/>
        <a:lstStyle/>
        <a:p>
          <a:pPr>
            <a:defRPr sz="1400">
              <a:solidFill>
                <a:srgbClr val="002060"/>
              </a:solidFill>
            </a:defRPr>
          </a:pPr>
          <a:r>
            <a:rPr sz="1400" dirty="0"/>
            <a:t>Se non </a:t>
          </a:r>
          <a:r>
            <a:rPr sz="1400" dirty="0" err="1"/>
            <a:t>pertinente</a:t>
          </a:r>
          <a:endParaRPr sz="1400" dirty="0"/>
        </a:p>
      </dgm:t>
    </dgm:pt>
    <dgm:pt modelId="{47B134F5-2B5A-504C-AA0D-E6136A2C5956}" type="parTrans" cxnId="{62FAE3EF-196A-F34A-B669-935A8E87F95E}">
      <dgm:prSet/>
      <dgm:spPr/>
      <dgm:t>
        <a:bodyPr/>
        <a:lstStyle/>
        <a:p>
          <a:endParaRPr sz="1400"/>
        </a:p>
      </dgm:t>
    </dgm:pt>
    <dgm:pt modelId="{13DF9A81-2A62-E847-897C-FC783C1906AC}" type="sibTrans" cxnId="{62FAE3EF-196A-F34A-B669-935A8E87F95E}">
      <dgm:prSet/>
      <dgm:spPr/>
      <dgm:t>
        <a:bodyPr/>
        <a:lstStyle/>
        <a:p>
          <a:endParaRPr sz="1400"/>
        </a:p>
      </dgm:t>
    </dgm:pt>
    <dgm:pt modelId="{40630938-CEC8-ED4E-A6AA-5E7AF12C3836}">
      <dgm:prSet custT="1"/>
      <dgm:spPr>
        <a:solidFill>
          <a:schemeClr val="bg2">
            <a:lumMod val="95000"/>
          </a:schemeClr>
        </a:solidFill>
        <a:ln>
          <a:solidFill>
            <a:srgbClr val="0AD995"/>
          </a:solidFill>
        </a:ln>
      </dgm:spPr>
      <dgm:t>
        <a:bodyPr/>
        <a:lstStyle/>
        <a:p>
          <a:pPr>
            <a:defRPr sz="1400" b="1">
              <a:solidFill>
                <a:srgbClr val="002060"/>
              </a:solidFill>
            </a:defRPr>
          </a:pPr>
          <a:r>
            <a:rPr sz="1400" dirty="0"/>
            <a:t>STRATEGIE PROATTIVE PER L'ADOZIONE</a:t>
          </a:r>
        </a:p>
      </dgm:t>
    </dgm:pt>
    <dgm:pt modelId="{C20A21BC-A7C7-4C47-885B-E96E33594C24}" type="parTrans" cxnId="{239DBEA9-B38A-E14E-BE02-AF46003CA9CD}">
      <dgm:prSet/>
      <dgm:spPr/>
      <dgm:t>
        <a:bodyPr/>
        <a:lstStyle/>
        <a:p>
          <a:endParaRPr sz="1400"/>
        </a:p>
      </dgm:t>
    </dgm:pt>
    <dgm:pt modelId="{92E69BF1-70D7-1F42-904D-98BDD985F638}" type="sibTrans" cxnId="{239DBEA9-B38A-E14E-BE02-AF46003CA9CD}">
      <dgm:prSet/>
      <dgm:spPr/>
      <dgm:t>
        <a:bodyPr/>
        <a:lstStyle/>
        <a:p>
          <a:endParaRPr sz="1400"/>
        </a:p>
      </dgm:t>
    </dgm:pt>
    <dgm:pt modelId="{33CFCFDE-7502-4B4F-AE85-D6362B78BD5A}">
      <dgm:prSet custT="1"/>
      <dgm:spPr>
        <a:solidFill>
          <a:schemeClr val="bg2">
            <a:lumMod val="95000"/>
          </a:schemeClr>
        </a:solidFill>
        <a:ln>
          <a:solidFill>
            <a:srgbClr val="0AD995"/>
          </a:solidFill>
        </a:ln>
      </dgm:spPr>
      <dgm:t>
        <a:bodyPr/>
        <a:lstStyle/>
        <a:p>
          <a:pPr>
            <a:defRPr sz="1400" b="1">
              <a:solidFill>
                <a:srgbClr val="002060"/>
              </a:solidFill>
            </a:defRPr>
          </a:pPr>
          <a:r>
            <a:rPr sz="1400" dirty="0"/>
            <a:t>NESSUNA AZIONE NECESSARIA</a:t>
          </a:r>
        </a:p>
      </dgm:t>
    </dgm:pt>
    <dgm:pt modelId="{DEE1325E-B3B1-B645-8B9A-8D425F351CD0}" type="parTrans" cxnId="{0B62A7D4-F410-D24E-A60B-5EBF20B31163}">
      <dgm:prSet/>
      <dgm:spPr/>
      <dgm:t>
        <a:bodyPr/>
        <a:lstStyle/>
        <a:p>
          <a:endParaRPr sz="1400"/>
        </a:p>
      </dgm:t>
    </dgm:pt>
    <dgm:pt modelId="{96E9C3B0-C7C4-FA4E-BFAB-91D9D895AAFF}" type="sibTrans" cxnId="{0B62A7D4-F410-D24E-A60B-5EBF20B31163}">
      <dgm:prSet/>
      <dgm:spPr/>
      <dgm:t>
        <a:bodyPr/>
        <a:lstStyle/>
        <a:p>
          <a:endParaRPr sz="1400"/>
        </a:p>
      </dgm:t>
    </dgm:pt>
    <dgm:pt modelId="{450D1EA7-DA6A-D949-9C16-50E135160D70}">
      <dgm:prSet custT="1"/>
      <dgm:spPr>
        <a:solidFill>
          <a:schemeClr val="bg2">
            <a:lumMod val="95000"/>
          </a:schemeClr>
        </a:solidFill>
        <a:ln>
          <a:solidFill>
            <a:srgbClr val="0AD995"/>
          </a:solidFill>
        </a:ln>
      </dgm:spPr>
      <dgm:t>
        <a:bodyPr/>
        <a:lstStyle/>
        <a:p>
          <a:pPr>
            <a:defRPr sz="1400" b="1">
              <a:solidFill>
                <a:srgbClr val="002060"/>
              </a:solidFill>
            </a:defRPr>
          </a:pPr>
          <a:r>
            <a:rPr sz="1400" dirty="0"/>
            <a:t>RIMANERE INFORMATI</a:t>
          </a:r>
        </a:p>
      </dgm:t>
    </dgm:pt>
    <dgm:pt modelId="{A596CABA-5D5D-3441-8F00-ABD5C4C35224}" type="parTrans" cxnId="{AEBF5BC4-2D3C-C144-B058-802C7DE327E1}">
      <dgm:prSet/>
      <dgm:spPr/>
      <dgm:t>
        <a:bodyPr/>
        <a:lstStyle/>
        <a:p>
          <a:endParaRPr sz="1400"/>
        </a:p>
      </dgm:t>
    </dgm:pt>
    <dgm:pt modelId="{854F5845-2191-1940-9E94-79B68353783F}" type="sibTrans" cxnId="{AEBF5BC4-2D3C-C144-B058-802C7DE327E1}">
      <dgm:prSet/>
      <dgm:spPr/>
      <dgm:t>
        <a:bodyPr/>
        <a:lstStyle/>
        <a:p>
          <a:endParaRPr sz="1400"/>
        </a:p>
      </dgm:t>
    </dgm:pt>
    <dgm:pt modelId="{3A012F7A-3EE8-1C4E-8F84-8898BF5B2AE6}">
      <dgm:prSet custT="1"/>
      <dgm:spPr>
        <a:solidFill>
          <a:schemeClr val="bg2">
            <a:lumMod val="95000"/>
          </a:schemeClr>
        </a:solidFill>
        <a:ln>
          <a:solidFill>
            <a:srgbClr val="0AD995"/>
          </a:solidFill>
        </a:ln>
      </dgm:spPr>
      <dgm:t>
        <a:bodyPr/>
        <a:lstStyle/>
        <a:p>
          <a:pPr>
            <a:defRPr sz="1400" b="1">
              <a:solidFill>
                <a:srgbClr val="002060"/>
              </a:solidFill>
            </a:defRPr>
          </a:pPr>
          <a:r>
            <a:rPr sz="1400" dirty="0"/>
            <a:t>NUOVE TENDENZE</a:t>
          </a:r>
        </a:p>
      </dgm:t>
    </dgm:pt>
    <dgm:pt modelId="{4C655FA1-C2E2-7F44-AE50-F98DC3385236}" type="parTrans" cxnId="{9CC5D2A7-EC00-094C-AE06-D7FF37926F70}">
      <dgm:prSet/>
      <dgm:spPr/>
      <dgm:t>
        <a:bodyPr/>
        <a:lstStyle/>
        <a:p>
          <a:endParaRPr sz="1400"/>
        </a:p>
      </dgm:t>
    </dgm:pt>
    <dgm:pt modelId="{D1988928-BBB9-384E-8EF0-6DF2B1DF76F9}" type="sibTrans" cxnId="{9CC5D2A7-EC00-094C-AE06-D7FF37926F70}">
      <dgm:prSet/>
      <dgm:spPr/>
      <dgm:t>
        <a:bodyPr/>
        <a:lstStyle/>
        <a:p>
          <a:endParaRPr sz="1400"/>
        </a:p>
      </dgm:t>
    </dgm:pt>
    <dgm:pt modelId="{74B872E9-79D4-2149-984A-98DCB033304E}">
      <dgm:prSet custT="1"/>
      <dgm:spPr>
        <a:solidFill>
          <a:schemeClr val="bg2">
            <a:lumMod val="95000"/>
          </a:schemeClr>
        </a:solidFill>
        <a:ln>
          <a:solidFill>
            <a:srgbClr val="0AD995"/>
          </a:solidFill>
        </a:ln>
      </dgm:spPr>
      <dgm:t>
        <a:bodyPr/>
        <a:lstStyle/>
        <a:p>
          <a:pPr>
            <a:defRPr sz="1400">
              <a:solidFill>
                <a:srgbClr val="002060"/>
              </a:solidFill>
            </a:defRPr>
          </a:pPr>
          <a:r>
            <a:rPr sz="1400" b="1" dirty="0"/>
            <a:t>OUTCOMES </a:t>
          </a:r>
          <a:r>
            <a:rPr lang="it-IT" sz="1400" b="1" dirty="0" smtClean="0"/>
            <a:t>DI SUCCESSO</a:t>
          </a:r>
          <a:r>
            <a:rPr sz="1400" b="1" dirty="0" smtClean="0"/>
            <a:t> </a:t>
          </a:r>
          <a:r>
            <a:rPr sz="1400" dirty="0"/>
            <a:t>(ad </a:t>
          </a:r>
          <a:r>
            <a:rPr sz="1400" dirty="0" err="1"/>
            <a:t>esempio</a:t>
          </a:r>
          <a:r>
            <a:rPr sz="1400" dirty="0"/>
            <a:t>, </a:t>
          </a:r>
          <a:r>
            <a:rPr sz="1400" dirty="0" err="1"/>
            <a:t>maggiore</a:t>
          </a:r>
          <a:r>
            <a:rPr sz="1400" dirty="0"/>
            <a:t> </a:t>
          </a:r>
          <a:r>
            <a:rPr sz="1400" dirty="0" err="1"/>
            <a:t>efficienza</a:t>
          </a:r>
          <a:r>
            <a:rPr sz="1400" dirty="0"/>
            <a:t>)</a:t>
          </a:r>
        </a:p>
      </dgm:t>
    </dgm:pt>
    <dgm:pt modelId="{2EDA40DE-A22F-BA44-B8FA-0FF98E6B47E2}" type="parTrans" cxnId="{B231C2BD-3529-1A4B-99A0-FFFB3CC6B42B}">
      <dgm:prSet/>
      <dgm:spPr/>
      <dgm:t>
        <a:bodyPr/>
        <a:lstStyle/>
        <a:p>
          <a:endParaRPr sz="1400"/>
        </a:p>
      </dgm:t>
    </dgm:pt>
    <dgm:pt modelId="{419EDEC4-8055-C949-A118-28013944104E}" type="sibTrans" cxnId="{B231C2BD-3529-1A4B-99A0-FFFB3CC6B42B}">
      <dgm:prSet/>
      <dgm:spPr/>
      <dgm:t>
        <a:bodyPr/>
        <a:lstStyle/>
        <a:p>
          <a:endParaRPr sz="1400"/>
        </a:p>
      </dgm:t>
    </dgm:pt>
    <dgm:pt modelId="{375B97FD-0C4A-4747-B084-73D5D506DB70}">
      <dgm:prSet custT="1"/>
      <dgm:spPr>
        <a:solidFill>
          <a:srgbClr val="0AD995"/>
        </a:solidFill>
        <a:ln>
          <a:solidFill>
            <a:srgbClr val="0AD995"/>
          </a:solidFill>
        </a:ln>
      </dgm:spPr>
      <dgm:t>
        <a:bodyPr/>
        <a:lstStyle/>
        <a:p>
          <a:pPr>
            <a:defRPr sz="1400" b="1">
              <a:solidFill>
                <a:srgbClr val="002060"/>
              </a:solidFill>
            </a:defRPr>
          </a:pPr>
          <a:r>
            <a:rPr sz="1400" dirty="0"/>
            <a:t>FINE</a:t>
          </a:r>
        </a:p>
      </dgm:t>
    </dgm:pt>
    <dgm:pt modelId="{4191C480-8575-F048-B4DA-9F23E3553860}" type="parTrans" cxnId="{7C948695-A483-B34E-8F62-3D37FE152DB3}">
      <dgm:prSet/>
      <dgm:spPr/>
      <dgm:t>
        <a:bodyPr/>
        <a:lstStyle/>
        <a:p>
          <a:endParaRPr sz="1400"/>
        </a:p>
      </dgm:t>
    </dgm:pt>
    <dgm:pt modelId="{2C4AD4B6-1404-3942-94EC-6C7D0378E242}" type="sibTrans" cxnId="{7C948695-A483-B34E-8F62-3D37FE152DB3}">
      <dgm:prSet/>
      <dgm:spPr/>
      <dgm:t>
        <a:bodyPr/>
        <a:lstStyle/>
        <a:p>
          <a:endParaRPr sz="1400"/>
        </a:p>
      </dgm:t>
    </dgm:pt>
    <dgm:pt modelId="{401406A8-7A83-884F-8135-4CAB1E492755}" type="pres">
      <dgm:prSet presAssocID="{D8DF6618-657D-0642-B127-25C26FB519F9}" presName="hierChild1" presStyleCnt="0">
        <dgm:presLayoutVars>
          <dgm:orgChart val="1"/>
          <dgm:chPref val="1"/>
          <dgm:dir/>
          <dgm:animOne val="branch"/>
          <dgm:animLvl val="lvl"/>
          <dgm:resizeHandles/>
        </dgm:presLayoutVars>
      </dgm:prSet>
      <dgm:spPr/>
      <dgm:t>
        <a:bodyPr/>
        <a:lstStyle/>
        <a:p>
          <a:endParaRPr lang="it-IT"/>
        </a:p>
      </dgm:t>
    </dgm:pt>
    <dgm:pt modelId="{17E65BCE-6FA8-4448-8B13-3C5A117A7E07}" type="pres">
      <dgm:prSet presAssocID="{173BCA36-7093-C44E-9898-CBCD40F3BE57}" presName="hierRoot1" presStyleCnt="0">
        <dgm:presLayoutVars>
          <dgm:hierBranch val="init"/>
        </dgm:presLayoutVars>
      </dgm:prSet>
      <dgm:spPr/>
    </dgm:pt>
    <dgm:pt modelId="{E69464CB-23E8-6547-A2C3-F804ABE23FA5}" type="pres">
      <dgm:prSet presAssocID="{173BCA36-7093-C44E-9898-CBCD40F3BE57}" presName="rootComposite1" presStyleCnt="0"/>
      <dgm:spPr/>
    </dgm:pt>
    <dgm:pt modelId="{084D987B-CA46-0A4F-88BA-4A1A64D85D31}" type="pres">
      <dgm:prSet presAssocID="{173BCA36-7093-C44E-9898-CBCD40F3BE57}" presName="rootText1" presStyleLbl="node0" presStyleIdx="0" presStyleCnt="1" custScaleX="161035" custScaleY="310841">
        <dgm:presLayoutVars>
          <dgm:chPref val="3"/>
        </dgm:presLayoutVars>
      </dgm:prSet>
      <dgm:spPr>
        <a:prstGeom prst="ellipse">
          <a:avLst/>
        </a:prstGeom>
      </dgm:spPr>
      <dgm:t>
        <a:bodyPr/>
        <a:lstStyle/>
        <a:p>
          <a:endParaRPr lang="it-IT"/>
        </a:p>
      </dgm:t>
    </dgm:pt>
    <dgm:pt modelId="{64C5834D-54CF-6F48-BFB1-3DB84ED1DCE1}" type="pres">
      <dgm:prSet presAssocID="{173BCA36-7093-C44E-9898-CBCD40F3BE57}" presName="rootConnector1" presStyleLbl="node1" presStyleIdx="0" presStyleCnt="0"/>
      <dgm:spPr/>
      <dgm:t>
        <a:bodyPr/>
        <a:lstStyle/>
        <a:p>
          <a:endParaRPr lang="it-IT"/>
        </a:p>
      </dgm:t>
    </dgm:pt>
    <dgm:pt modelId="{A1C427C7-32A2-4345-819D-2D98D670AF2C}" type="pres">
      <dgm:prSet presAssocID="{173BCA36-7093-C44E-9898-CBCD40F3BE57}" presName="hierChild2" presStyleCnt="0"/>
      <dgm:spPr/>
    </dgm:pt>
    <dgm:pt modelId="{E8691437-F4CD-EB4D-B7F3-4C51EE7DD4EF}" type="pres">
      <dgm:prSet presAssocID="{1CE31C3B-660B-224A-91D5-3CF2F72AEFEA}" presName="Name64" presStyleLbl="parChTrans1D2" presStyleIdx="0" presStyleCnt="1"/>
      <dgm:spPr/>
      <dgm:t>
        <a:bodyPr/>
        <a:lstStyle/>
        <a:p>
          <a:endParaRPr lang="it-IT"/>
        </a:p>
      </dgm:t>
    </dgm:pt>
    <dgm:pt modelId="{521D1338-64B8-9F41-A8E8-4EF767BDAFE9}" type="pres">
      <dgm:prSet presAssocID="{5CA749E6-6CD6-4442-99A8-34B2B1CCCC16}" presName="hierRoot2" presStyleCnt="0">
        <dgm:presLayoutVars>
          <dgm:hierBranch val="init"/>
        </dgm:presLayoutVars>
      </dgm:prSet>
      <dgm:spPr/>
    </dgm:pt>
    <dgm:pt modelId="{67EA5FD4-D576-CE42-89B4-76649C8849F7}" type="pres">
      <dgm:prSet presAssocID="{5CA749E6-6CD6-4442-99A8-34B2B1CCCC16}" presName="rootComposite" presStyleCnt="0"/>
      <dgm:spPr/>
    </dgm:pt>
    <dgm:pt modelId="{0438EE70-C156-CD47-9549-A408CA25F416}" type="pres">
      <dgm:prSet presAssocID="{5CA749E6-6CD6-4442-99A8-34B2B1CCCC16}" presName="rootText" presStyleLbl="node2" presStyleIdx="0" presStyleCnt="1" custScaleX="187976" custScaleY="390072">
        <dgm:presLayoutVars>
          <dgm:chPref val="3"/>
        </dgm:presLayoutVars>
      </dgm:prSet>
      <dgm:spPr/>
      <dgm:t>
        <a:bodyPr/>
        <a:lstStyle/>
        <a:p>
          <a:endParaRPr lang="it-IT"/>
        </a:p>
      </dgm:t>
    </dgm:pt>
    <dgm:pt modelId="{F52C9BDD-F9B6-5B43-9E54-64D173920B41}" type="pres">
      <dgm:prSet presAssocID="{5CA749E6-6CD6-4442-99A8-34B2B1CCCC16}" presName="rootConnector" presStyleLbl="node2" presStyleIdx="0" presStyleCnt="1"/>
      <dgm:spPr/>
      <dgm:t>
        <a:bodyPr/>
        <a:lstStyle/>
        <a:p>
          <a:endParaRPr lang="it-IT"/>
        </a:p>
      </dgm:t>
    </dgm:pt>
    <dgm:pt modelId="{17BD7D14-8A31-B14E-82C2-265B55B6254D}" type="pres">
      <dgm:prSet presAssocID="{5CA749E6-6CD6-4442-99A8-34B2B1CCCC16}" presName="hierChild4" presStyleCnt="0"/>
      <dgm:spPr/>
    </dgm:pt>
    <dgm:pt modelId="{6C70076D-9C32-6D43-A79F-4F6DBE875008}" type="pres">
      <dgm:prSet presAssocID="{EFBFD695-BB70-A84F-89CD-4AE78E415E5B}" presName="Name64" presStyleLbl="parChTrans1D3" presStyleIdx="0" presStyleCnt="1"/>
      <dgm:spPr/>
      <dgm:t>
        <a:bodyPr/>
        <a:lstStyle/>
        <a:p>
          <a:endParaRPr lang="it-IT"/>
        </a:p>
      </dgm:t>
    </dgm:pt>
    <dgm:pt modelId="{3A68DA49-ABF4-0344-8294-EB902424678C}" type="pres">
      <dgm:prSet presAssocID="{AF073119-409B-4F41-B22F-6861D6A41D98}" presName="hierRoot2" presStyleCnt="0">
        <dgm:presLayoutVars>
          <dgm:hierBranch val="init"/>
        </dgm:presLayoutVars>
      </dgm:prSet>
      <dgm:spPr/>
    </dgm:pt>
    <dgm:pt modelId="{043D2239-8E4F-1B48-BA83-56FB54EE06D9}" type="pres">
      <dgm:prSet presAssocID="{AF073119-409B-4F41-B22F-6861D6A41D98}" presName="rootComposite" presStyleCnt="0"/>
      <dgm:spPr/>
    </dgm:pt>
    <dgm:pt modelId="{ACDB8B2D-98FB-1C45-AD4E-D5F71BA28736}" type="pres">
      <dgm:prSet presAssocID="{AF073119-409B-4F41-B22F-6861D6A41D98}" presName="rootText" presStyleLbl="node3" presStyleIdx="0" presStyleCnt="1" custScaleX="174839" custScaleY="378829">
        <dgm:presLayoutVars>
          <dgm:chPref val="3"/>
        </dgm:presLayoutVars>
      </dgm:prSet>
      <dgm:spPr/>
      <dgm:t>
        <a:bodyPr/>
        <a:lstStyle/>
        <a:p>
          <a:endParaRPr lang="it-IT"/>
        </a:p>
      </dgm:t>
    </dgm:pt>
    <dgm:pt modelId="{125FC458-FFA1-5B48-AE19-3BCB67734BDD}" type="pres">
      <dgm:prSet presAssocID="{AF073119-409B-4F41-B22F-6861D6A41D98}" presName="rootConnector" presStyleLbl="node3" presStyleIdx="0" presStyleCnt="1"/>
      <dgm:spPr/>
      <dgm:t>
        <a:bodyPr/>
        <a:lstStyle/>
        <a:p>
          <a:endParaRPr lang="it-IT"/>
        </a:p>
      </dgm:t>
    </dgm:pt>
    <dgm:pt modelId="{655E5AF5-B3CE-A64C-AA16-7C91C8A0AA5A}" type="pres">
      <dgm:prSet presAssocID="{AF073119-409B-4F41-B22F-6861D6A41D98}" presName="hierChild4" presStyleCnt="0"/>
      <dgm:spPr/>
    </dgm:pt>
    <dgm:pt modelId="{744AC206-DD31-5B47-AA40-51BBAD38E459}" type="pres">
      <dgm:prSet presAssocID="{8BC5FA33-6809-0140-BAAB-E60C13AFA243}" presName="Name64" presStyleLbl="parChTrans1D4" presStyleIdx="0" presStyleCnt="10"/>
      <dgm:spPr/>
      <dgm:t>
        <a:bodyPr/>
        <a:lstStyle/>
        <a:p>
          <a:endParaRPr lang="it-IT"/>
        </a:p>
      </dgm:t>
    </dgm:pt>
    <dgm:pt modelId="{B4CE9D5B-B6C6-0A41-87EF-11E04199AE6C}" type="pres">
      <dgm:prSet presAssocID="{263D0635-4691-AD4E-987B-92618AC945BE}" presName="hierRoot2" presStyleCnt="0">
        <dgm:presLayoutVars>
          <dgm:hierBranch val="init"/>
        </dgm:presLayoutVars>
      </dgm:prSet>
      <dgm:spPr/>
    </dgm:pt>
    <dgm:pt modelId="{AF881EEC-C740-CE41-A169-943776E009AD}" type="pres">
      <dgm:prSet presAssocID="{263D0635-4691-AD4E-987B-92618AC945BE}" presName="rootComposite" presStyleCnt="0"/>
      <dgm:spPr/>
    </dgm:pt>
    <dgm:pt modelId="{4DB12B74-AF86-8A49-93F5-0858A963A3FC}" type="pres">
      <dgm:prSet presAssocID="{263D0635-4691-AD4E-987B-92618AC945BE}" presName="rootText" presStyleLbl="node4" presStyleIdx="0" presStyleCnt="10" custScaleX="185320" custScaleY="378829">
        <dgm:presLayoutVars>
          <dgm:chPref val="3"/>
        </dgm:presLayoutVars>
      </dgm:prSet>
      <dgm:spPr/>
      <dgm:t>
        <a:bodyPr/>
        <a:lstStyle/>
        <a:p>
          <a:endParaRPr lang="it-IT"/>
        </a:p>
      </dgm:t>
    </dgm:pt>
    <dgm:pt modelId="{F281DEAB-A044-374D-8CDE-FDCEC09C4A69}" type="pres">
      <dgm:prSet presAssocID="{263D0635-4691-AD4E-987B-92618AC945BE}" presName="rootConnector" presStyleLbl="node4" presStyleIdx="0" presStyleCnt="10"/>
      <dgm:spPr/>
      <dgm:t>
        <a:bodyPr/>
        <a:lstStyle/>
        <a:p>
          <a:endParaRPr lang="it-IT"/>
        </a:p>
      </dgm:t>
    </dgm:pt>
    <dgm:pt modelId="{59AA9C5C-8D2B-6541-9DA9-B08637E06C32}" type="pres">
      <dgm:prSet presAssocID="{263D0635-4691-AD4E-987B-92618AC945BE}" presName="hierChild4" presStyleCnt="0"/>
      <dgm:spPr/>
    </dgm:pt>
    <dgm:pt modelId="{B0D99DE8-07BD-7040-BDD7-4DBD19D79314}" type="pres">
      <dgm:prSet presAssocID="{29D1631B-4DBD-C54C-AA70-46F50D1A7777}" presName="Name64" presStyleLbl="parChTrans1D4" presStyleIdx="1" presStyleCnt="10"/>
      <dgm:spPr/>
      <dgm:t>
        <a:bodyPr/>
        <a:lstStyle/>
        <a:p>
          <a:endParaRPr lang="it-IT"/>
        </a:p>
      </dgm:t>
    </dgm:pt>
    <dgm:pt modelId="{D6F3663E-6BC9-2F44-BDB2-9E9A3DC2BC87}" type="pres">
      <dgm:prSet presAssocID="{08006C23-E385-B047-BE23-10E2B74FD1A0}" presName="hierRoot2" presStyleCnt="0">
        <dgm:presLayoutVars>
          <dgm:hierBranch val="init"/>
        </dgm:presLayoutVars>
      </dgm:prSet>
      <dgm:spPr/>
    </dgm:pt>
    <dgm:pt modelId="{CC4DE05D-70BA-7345-8D48-3E950DC88DA3}" type="pres">
      <dgm:prSet presAssocID="{08006C23-E385-B047-BE23-10E2B74FD1A0}" presName="rootComposite" presStyleCnt="0"/>
      <dgm:spPr/>
    </dgm:pt>
    <dgm:pt modelId="{2DC9AC83-69CB-0041-B2CB-60F00CEF2E65}" type="pres">
      <dgm:prSet presAssocID="{08006C23-E385-B047-BE23-10E2B74FD1A0}" presName="rootText" presStyleLbl="node4" presStyleIdx="1" presStyleCnt="10" custScaleX="140946" custScaleY="374382">
        <dgm:presLayoutVars>
          <dgm:chPref val="3"/>
        </dgm:presLayoutVars>
      </dgm:prSet>
      <dgm:spPr/>
      <dgm:t>
        <a:bodyPr/>
        <a:lstStyle/>
        <a:p>
          <a:endParaRPr lang="it-IT"/>
        </a:p>
      </dgm:t>
    </dgm:pt>
    <dgm:pt modelId="{60E31398-1615-9B45-98B4-9DC56CFA35D0}" type="pres">
      <dgm:prSet presAssocID="{08006C23-E385-B047-BE23-10E2B74FD1A0}" presName="rootConnector" presStyleLbl="node4" presStyleIdx="1" presStyleCnt="10"/>
      <dgm:spPr/>
      <dgm:t>
        <a:bodyPr/>
        <a:lstStyle/>
        <a:p>
          <a:endParaRPr lang="it-IT"/>
        </a:p>
      </dgm:t>
    </dgm:pt>
    <dgm:pt modelId="{782A7496-7BA0-8F4E-9847-8D28F5EC7439}" type="pres">
      <dgm:prSet presAssocID="{08006C23-E385-B047-BE23-10E2B74FD1A0}" presName="hierChild4" presStyleCnt="0"/>
      <dgm:spPr/>
    </dgm:pt>
    <dgm:pt modelId="{590EEF1B-F334-E845-86C9-B4293B391D8E}" type="pres">
      <dgm:prSet presAssocID="{462F2010-D62E-3747-9728-420099475D9B}" presName="Name64" presStyleLbl="parChTrans1D4" presStyleIdx="2" presStyleCnt="10"/>
      <dgm:spPr/>
      <dgm:t>
        <a:bodyPr/>
        <a:lstStyle/>
        <a:p>
          <a:endParaRPr lang="it-IT"/>
        </a:p>
      </dgm:t>
    </dgm:pt>
    <dgm:pt modelId="{07AB6B9C-1CE6-0248-932D-7E2B585DA1B9}" type="pres">
      <dgm:prSet presAssocID="{1EC6AA31-EE6A-5744-B0DC-36424EBD26E3}" presName="hierRoot2" presStyleCnt="0">
        <dgm:presLayoutVars>
          <dgm:hierBranch val="init"/>
        </dgm:presLayoutVars>
      </dgm:prSet>
      <dgm:spPr/>
    </dgm:pt>
    <dgm:pt modelId="{0E7A611D-D26C-6C42-97F6-114BEA75793D}" type="pres">
      <dgm:prSet presAssocID="{1EC6AA31-EE6A-5744-B0DC-36424EBD26E3}" presName="rootComposite" presStyleCnt="0"/>
      <dgm:spPr/>
    </dgm:pt>
    <dgm:pt modelId="{39E4566D-65EA-FE45-9D23-9E0D87E77EAE}" type="pres">
      <dgm:prSet presAssocID="{1EC6AA31-EE6A-5744-B0DC-36424EBD26E3}" presName="rootText" presStyleLbl="node4" presStyleIdx="2" presStyleCnt="10" custScaleX="145099" custScaleY="499317">
        <dgm:presLayoutVars>
          <dgm:chPref val="3"/>
        </dgm:presLayoutVars>
      </dgm:prSet>
      <dgm:spPr/>
      <dgm:t>
        <a:bodyPr/>
        <a:lstStyle/>
        <a:p>
          <a:endParaRPr lang="it-IT"/>
        </a:p>
      </dgm:t>
    </dgm:pt>
    <dgm:pt modelId="{8357B050-3C66-5C4F-B273-67BA67040A36}" type="pres">
      <dgm:prSet presAssocID="{1EC6AA31-EE6A-5744-B0DC-36424EBD26E3}" presName="rootConnector" presStyleLbl="node4" presStyleIdx="2" presStyleCnt="10"/>
      <dgm:spPr/>
      <dgm:t>
        <a:bodyPr/>
        <a:lstStyle/>
        <a:p>
          <a:endParaRPr lang="it-IT"/>
        </a:p>
      </dgm:t>
    </dgm:pt>
    <dgm:pt modelId="{40F2F68B-BD52-D645-BA75-D644E483B4C1}" type="pres">
      <dgm:prSet presAssocID="{1EC6AA31-EE6A-5744-B0DC-36424EBD26E3}" presName="hierChild4" presStyleCnt="0"/>
      <dgm:spPr/>
    </dgm:pt>
    <dgm:pt modelId="{5F722BC3-6795-6943-975E-24E097793AA2}" type="pres">
      <dgm:prSet presAssocID="{C20A21BC-A7C7-4C47-885B-E96E33594C24}" presName="Name64" presStyleLbl="parChTrans1D4" presStyleIdx="3" presStyleCnt="10"/>
      <dgm:spPr/>
      <dgm:t>
        <a:bodyPr/>
        <a:lstStyle/>
        <a:p>
          <a:endParaRPr lang="it-IT"/>
        </a:p>
      </dgm:t>
    </dgm:pt>
    <dgm:pt modelId="{7EF38701-7467-5A4B-A2D6-0A49EEE32691}" type="pres">
      <dgm:prSet presAssocID="{40630938-CEC8-ED4E-A6AA-5E7AF12C3836}" presName="hierRoot2" presStyleCnt="0">
        <dgm:presLayoutVars>
          <dgm:hierBranch val="init"/>
        </dgm:presLayoutVars>
      </dgm:prSet>
      <dgm:spPr/>
    </dgm:pt>
    <dgm:pt modelId="{5F968AA4-2FA7-3448-B1F0-0D13A4061A9B}" type="pres">
      <dgm:prSet presAssocID="{40630938-CEC8-ED4E-A6AA-5E7AF12C3836}" presName="rootComposite" presStyleCnt="0"/>
      <dgm:spPr/>
    </dgm:pt>
    <dgm:pt modelId="{95BBE1BE-81C2-5E4E-A3E2-3A6511145613}" type="pres">
      <dgm:prSet presAssocID="{40630938-CEC8-ED4E-A6AA-5E7AF12C3836}" presName="rootText" presStyleLbl="node4" presStyleIdx="3" presStyleCnt="10" custScaleX="163891" custScaleY="479835">
        <dgm:presLayoutVars>
          <dgm:chPref val="3"/>
        </dgm:presLayoutVars>
      </dgm:prSet>
      <dgm:spPr/>
      <dgm:t>
        <a:bodyPr/>
        <a:lstStyle/>
        <a:p>
          <a:endParaRPr lang="it-IT"/>
        </a:p>
      </dgm:t>
    </dgm:pt>
    <dgm:pt modelId="{CCFCEF07-23D3-E94B-9B5E-C384C89BBB98}" type="pres">
      <dgm:prSet presAssocID="{40630938-CEC8-ED4E-A6AA-5E7AF12C3836}" presName="rootConnector" presStyleLbl="node4" presStyleIdx="3" presStyleCnt="10"/>
      <dgm:spPr/>
      <dgm:t>
        <a:bodyPr/>
        <a:lstStyle/>
        <a:p>
          <a:endParaRPr lang="it-IT"/>
        </a:p>
      </dgm:t>
    </dgm:pt>
    <dgm:pt modelId="{4D296C97-AC39-7E4E-8CFD-2907B9BDA47B}" type="pres">
      <dgm:prSet presAssocID="{40630938-CEC8-ED4E-A6AA-5E7AF12C3836}" presName="hierChild4" presStyleCnt="0"/>
      <dgm:spPr/>
    </dgm:pt>
    <dgm:pt modelId="{BC7F9C16-9288-EA47-8962-8FA3C85CDEDF}" type="pres">
      <dgm:prSet presAssocID="{A596CABA-5D5D-3441-8F00-ABD5C4C35224}" presName="Name64" presStyleLbl="parChTrans1D4" presStyleIdx="4" presStyleCnt="10"/>
      <dgm:spPr/>
      <dgm:t>
        <a:bodyPr/>
        <a:lstStyle/>
        <a:p>
          <a:endParaRPr lang="it-IT"/>
        </a:p>
      </dgm:t>
    </dgm:pt>
    <dgm:pt modelId="{A4A96982-3B73-9445-9475-E8FDA258715B}" type="pres">
      <dgm:prSet presAssocID="{450D1EA7-DA6A-D949-9C16-50E135160D70}" presName="hierRoot2" presStyleCnt="0">
        <dgm:presLayoutVars>
          <dgm:hierBranch val="init"/>
        </dgm:presLayoutVars>
      </dgm:prSet>
      <dgm:spPr/>
    </dgm:pt>
    <dgm:pt modelId="{1D5A33F0-9E24-8B4A-B9E3-A75E1AEAABB7}" type="pres">
      <dgm:prSet presAssocID="{450D1EA7-DA6A-D949-9C16-50E135160D70}" presName="rootComposite" presStyleCnt="0"/>
      <dgm:spPr/>
    </dgm:pt>
    <dgm:pt modelId="{CBD9C19D-B6F6-C443-B4EB-C50F31283F82}" type="pres">
      <dgm:prSet presAssocID="{450D1EA7-DA6A-D949-9C16-50E135160D70}" presName="rootText" presStyleLbl="node4" presStyleIdx="4" presStyleCnt="10" custScaleX="188265" custScaleY="601000">
        <dgm:presLayoutVars>
          <dgm:chPref val="3"/>
        </dgm:presLayoutVars>
      </dgm:prSet>
      <dgm:spPr/>
      <dgm:t>
        <a:bodyPr/>
        <a:lstStyle/>
        <a:p>
          <a:endParaRPr lang="it-IT"/>
        </a:p>
      </dgm:t>
    </dgm:pt>
    <dgm:pt modelId="{46C9B158-95E2-F44D-88EE-CC81D2487FC7}" type="pres">
      <dgm:prSet presAssocID="{450D1EA7-DA6A-D949-9C16-50E135160D70}" presName="rootConnector" presStyleLbl="node4" presStyleIdx="4" presStyleCnt="10"/>
      <dgm:spPr/>
      <dgm:t>
        <a:bodyPr/>
        <a:lstStyle/>
        <a:p>
          <a:endParaRPr lang="it-IT"/>
        </a:p>
      </dgm:t>
    </dgm:pt>
    <dgm:pt modelId="{36FB050F-950D-3E47-B2C9-FC23E9DB5DA4}" type="pres">
      <dgm:prSet presAssocID="{450D1EA7-DA6A-D949-9C16-50E135160D70}" presName="hierChild4" presStyleCnt="0"/>
      <dgm:spPr/>
    </dgm:pt>
    <dgm:pt modelId="{CBF917AD-E734-1949-8C7C-2174646EDC77}" type="pres">
      <dgm:prSet presAssocID="{4C655FA1-C2E2-7F44-AE50-F98DC3385236}" presName="Name64" presStyleLbl="parChTrans1D4" presStyleIdx="5" presStyleCnt="10"/>
      <dgm:spPr/>
      <dgm:t>
        <a:bodyPr/>
        <a:lstStyle/>
        <a:p>
          <a:endParaRPr lang="it-IT"/>
        </a:p>
      </dgm:t>
    </dgm:pt>
    <dgm:pt modelId="{F528FEB3-2491-4B42-A311-509100A8BBE4}" type="pres">
      <dgm:prSet presAssocID="{3A012F7A-3EE8-1C4E-8F84-8898BF5B2AE6}" presName="hierRoot2" presStyleCnt="0">
        <dgm:presLayoutVars>
          <dgm:hierBranch val="init"/>
        </dgm:presLayoutVars>
      </dgm:prSet>
      <dgm:spPr/>
    </dgm:pt>
    <dgm:pt modelId="{4644B88A-5085-D14A-BCF8-46E1AF6353DA}" type="pres">
      <dgm:prSet presAssocID="{3A012F7A-3EE8-1C4E-8F84-8898BF5B2AE6}" presName="rootComposite" presStyleCnt="0"/>
      <dgm:spPr/>
    </dgm:pt>
    <dgm:pt modelId="{5971EA79-984F-ED4B-9F21-C1193B3167D8}" type="pres">
      <dgm:prSet presAssocID="{3A012F7A-3EE8-1C4E-8F84-8898BF5B2AE6}" presName="rootText" presStyleLbl="node4" presStyleIdx="5" presStyleCnt="10" custScaleX="169757" custScaleY="373123">
        <dgm:presLayoutVars>
          <dgm:chPref val="3"/>
        </dgm:presLayoutVars>
      </dgm:prSet>
      <dgm:spPr/>
      <dgm:t>
        <a:bodyPr/>
        <a:lstStyle/>
        <a:p>
          <a:endParaRPr lang="it-IT"/>
        </a:p>
      </dgm:t>
    </dgm:pt>
    <dgm:pt modelId="{7726B6D3-0E7F-A342-A90E-8FE12277CFFC}" type="pres">
      <dgm:prSet presAssocID="{3A012F7A-3EE8-1C4E-8F84-8898BF5B2AE6}" presName="rootConnector" presStyleLbl="node4" presStyleIdx="5" presStyleCnt="10"/>
      <dgm:spPr/>
      <dgm:t>
        <a:bodyPr/>
        <a:lstStyle/>
        <a:p>
          <a:endParaRPr lang="it-IT"/>
        </a:p>
      </dgm:t>
    </dgm:pt>
    <dgm:pt modelId="{C378DA1F-5978-4044-8DD0-C1A907199A43}" type="pres">
      <dgm:prSet presAssocID="{3A012F7A-3EE8-1C4E-8F84-8898BF5B2AE6}" presName="hierChild4" presStyleCnt="0"/>
      <dgm:spPr/>
    </dgm:pt>
    <dgm:pt modelId="{F68C880C-A337-BC48-9734-6BCD6EF52829}" type="pres">
      <dgm:prSet presAssocID="{3A012F7A-3EE8-1C4E-8F84-8898BF5B2AE6}" presName="hierChild5" presStyleCnt="0"/>
      <dgm:spPr/>
    </dgm:pt>
    <dgm:pt modelId="{8BDFDC4D-4C4A-5947-9FE1-9412BA08F3A6}" type="pres">
      <dgm:prSet presAssocID="{450D1EA7-DA6A-D949-9C16-50E135160D70}" presName="hierChild5" presStyleCnt="0"/>
      <dgm:spPr/>
    </dgm:pt>
    <dgm:pt modelId="{5B1A2831-A742-E64B-8BB7-F06C032FADA1}" type="pres">
      <dgm:prSet presAssocID="{2EDA40DE-A22F-BA44-B8FA-0FF98E6B47E2}" presName="Name64" presStyleLbl="parChTrans1D4" presStyleIdx="6" presStyleCnt="10"/>
      <dgm:spPr/>
      <dgm:t>
        <a:bodyPr/>
        <a:lstStyle/>
        <a:p>
          <a:endParaRPr lang="it-IT"/>
        </a:p>
      </dgm:t>
    </dgm:pt>
    <dgm:pt modelId="{811CD542-151C-BC45-90B4-1F321D74A372}" type="pres">
      <dgm:prSet presAssocID="{74B872E9-79D4-2149-984A-98DCB033304E}" presName="hierRoot2" presStyleCnt="0">
        <dgm:presLayoutVars>
          <dgm:hierBranch val="init"/>
        </dgm:presLayoutVars>
      </dgm:prSet>
      <dgm:spPr/>
    </dgm:pt>
    <dgm:pt modelId="{B4DD841B-9F87-5F44-831C-FB416BCEC248}" type="pres">
      <dgm:prSet presAssocID="{74B872E9-79D4-2149-984A-98DCB033304E}" presName="rootComposite" presStyleCnt="0"/>
      <dgm:spPr/>
    </dgm:pt>
    <dgm:pt modelId="{3E23352F-73E1-D543-96E3-6C64CBC1E543}" type="pres">
      <dgm:prSet presAssocID="{74B872E9-79D4-2149-984A-98DCB033304E}" presName="rootText" presStyleLbl="node4" presStyleIdx="6" presStyleCnt="10" custScaleX="189827" custScaleY="581906">
        <dgm:presLayoutVars>
          <dgm:chPref val="3"/>
        </dgm:presLayoutVars>
      </dgm:prSet>
      <dgm:spPr/>
      <dgm:t>
        <a:bodyPr/>
        <a:lstStyle/>
        <a:p>
          <a:endParaRPr lang="it-IT"/>
        </a:p>
      </dgm:t>
    </dgm:pt>
    <dgm:pt modelId="{CEE13A1A-5130-0F4C-88D7-FB41D9B997FF}" type="pres">
      <dgm:prSet presAssocID="{74B872E9-79D4-2149-984A-98DCB033304E}" presName="rootConnector" presStyleLbl="node4" presStyleIdx="6" presStyleCnt="10"/>
      <dgm:spPr/>
      <dgm:t>
        <a:bodyPr/>
        <a:lstStyle/>
        <a:p>
          <a:endParaRPr lang="it-IT"/>
        </a:p>
      </dgm:t>
    </dgm:pt>
    <dgm:pt modelId="{1BF462D1-4FD2-5249-A1AA-EBE3BF45775B}" type="pres">
      <dgm:prSet presAssocID="{74B872E9-79D4-2149-984A-98DCB033304E}" presName="hierChild4" presStyleCnt="0"/>
      <dgm:spPr/>
    </dgm:pt>
    <dgm:pt modelId="{93009A1B-FA5E-8447-9C1A-B7370AD76466}" type="pres">
      <dgm:prSet presAssocID="{4191C480-8575-F048-B4DA-9F23E3553860}" presName="Name64" presStyleLbl="parChTrans1D4" presStyleIdx="7" presStyleCnt="10"/>
      <dgm:spPr/>
      <dgm:t>
        <a:bodyPr/>
        <a:lstStyle/>
        <a:p>
          <a:endParaRPr lang="it-IT"/>
        </a:p>
      </dgm:t>
    </dgm:pt>
    <dgm:pt modelId="{E37ECA6F-0EA7-8E46-B1BD-D817AC2C6FA7}" type="pres">
      <dgm:prSet presAssocID="{375B97FD-0C4A-4747-B084-73D5D506DB70}" presName="hierRoot2" presStyleCnt="0">
        <dgm:presLayoutVars>
          <dgm:hierBranch val="init"/>
        </dgm:presLayoutVars>
      </dgm:prSet>
      <dgm:spPr/>
    </dgm:pt>
    <dgm:pt modelId="{8E7358E0-0CFF-244D-898D-BF8D74DC22B1}" type="pres">
      <dgm:prSet presAssocID="{375B97FD-0C4A-4747-B084-73D5D506DB70}" presName="rootComposite" presStyleCnt="0"/>
      <dgm:spPr/>
    </dgm:pt>
    <dgm:pt modelId="{76074DFF-FA08-FB48-AD0B-235E01A704D1}" type="pres">
      <dgm:prSet presAssocID="{375B97FD-0C4A-4747-B084-73D5D506DB70}" presName="rootText" presStyleLbl="node4" presStyleIdx="7" presStyleCnt="10" custScaleX="169116" custScaleY="289157">
        <dgm:presLayoutVars>
          <dgm:chPref val="3"/>
        </dgm:presLayoutVars>
      </dgm:prSet>
      <dgm:spPr>
        <a:prstGeom prst="ellipse">
          <a:avLst/>
        </a:prstGeom>
      </dgm:spPr>
      <dgm:t>
        <a:bodyPr/>
        <a:lstStyle/>
        <a:p>
          <a:endParaRPr lang="it-IT"/>
        </a:p>
      </dgm:t>
    </dgm:pt>
    <dgm:pt modelId="{F97A77E8-4FB2-DE47-9185-E50BC0DEE4C1}" type="pres">
      <dgm:prSet presAssocID="{375B97FD-0C4A-4747-B084-73D5D506DB70}" presName="rootConnector" presStyleLbl="node4" presStyleIdx="7" presStyleCnt="10"/>
      <dgm:spPr/>
      <dgm:t>
        <a:bodyPr/>
        <a:lstStyle/>
        <a:p>
          <a:endParaRPr lang="it-IT"/>
        </a:p>
      </dgm:t>
    </dgm:pt>
    <dgm:pt modelId="{DF927F09-1B0F-E041-87AD-9B17CA62824E}" type="pres">
      <dgm:prSet presAssocID="{375B97FD-0C4A-4747-B084-73D5D506DB70}" presName="hierChild4" presStyleCnt="0"/>
      <dgm:spPr/>
    </dgm:pt>
    <dgm:pt modelId="{F9A08AA9-2A9A-E348-A2E1-987DAD08FECC}" type="pres">
      <dgm:prSet presAssocID="{375B97FD-0C4A-4747-B084-73D5D506DB70}" presName="hierChild5" presStyleCnt="0"/>
      <dgm:spPr/>
    </dgm:pt>
    <dgm:pt modelId="{E317B738-B7AC-ED47-BDA1-7DC053EC03FA}" type="pres">
      <dgm:prSet presAssocID="{74B872E9-79D4-2149-984A-98DCB033304E}" presName="hierChild5" presStyleCnt="0"/>
      <dgm:spPr/>
    </dgm:pt>
    <dgm:pt modelId="{21484114-8307-3A4B-85A1-B673E8652125}" type="pres">
      <dgm:prSet presAssocID="{40630938-CEC8-ED4E-A6AA-5E7AF12C3836}" presName="hierChild5" presStyleCnt="0"/>
      <dgm:spPr/>
    </dgm:pt>
    <dgm:pt modelId="{F4C58C5B-C195-0C43-80B5-3962F22A543D}" type="pres">
      <dgm:prSet presAssocID="{1EC6AA31-EE6A-5744-B0DC-36424EBD26E3}" presName="hierChild5" presStyleCnt="0"/>
      <dgm:spPr/>
    </dgm:pt>
    <dgm:pt modelId="{50B0B93E-0B42-C54B-A9BF-51CF38A2E0DD}" type="pres">
      <dgm:prSet presAssocID="{47B134F5-2B5A-504C-AA0D-E6136A2C5956}" presName="Name64" presStyleLbl="parChTrans1D4" presStyleIdx="8" presStyleCnt="10"/>
      <dgm:spPr/>
      <dgm:t>
        <a:bodyPr/>
        <a:lstStyle/>
        <a:p>
          <a:endParaRPr lang="it-IT"/>
        </a:p>
      </dgm:t>
    </dgm:pt>
    <dgm:pt modelId="{255448FE-AFDD-5A44-8624-6333E9298A8C}" type="pres">
      <dgm:prSet presAssocID="{56EC0922-3C6A-4445-B374-D2814A4EA2CB}" presName="hierRoot2" presStyleCnt="0">
        <dgm:presLayoutVars>
          <dgm:hierBranch val="init"/>
        </dgm:presLayoutVars>
      </dgm:prSet>
      <dgm:spPr/>
    </dgm:pt>
    <dgm:pt modelId="{E9DD7B07-1DAF-C849-9812-22DA415A3309}" type="pres">
      <dgm:prSet presAssocID="{56EC0922-3C6A-4445-B374-D2814A4EA2CB}" presName="rootComposite" presStyleCnt="0"/>
      <dgm:spPr/>
    </dgm:pt>
    <dgm:pt modelId="{7DC61AC8-2F87-9D40-82BB-D29E0A2A7E44}" type="pres">
      <dgm:prSet presAssocID="{56EC0922-3C6A-4445-B374-D2814A4EA2CB}" presName="rootText" presStyleLbl="node4" presStyleIdx="8" presStyleCnt="10" custScaleX="145927" custScaleY="486071">
        <dgm:presLayoutVars>
          <dgm:chPref val="3"/>
        </dgm:presLayoutVars>
      </dgm:prSet>
      <dgm:spPr/>
      <dgm:t>
        <a:bodyPr/>
        <a:lstStyle/>
        <a:p>
          <a:endParaRPr lang="it-IT"/>
        </a:p>
      </dgm:t>
    </dgm:pt>
    <dgm:pt modelId="{D5F52FFF-D50D-F049-BEF9-FB638EF68AAE}" type="pres">
      <dgm:prSet presAssocID="{56EC0922-3C6A-4445-B374-D2814A4EA2CB}" presName="rootConnector" presStyleLbl="node4" presStyleIdx="8" presStyleCnt="10"/>
      <dgm:spPr/>
      <dgm:t>
        <a:bodyPr/>
        <a:lstStyle/>
        <a:p>
          <a:endParaRPr lang="it-IT"/>
        </a:p>
      </dgm:t>
    </dgm:pt>
    <dgm:pt modelId="{87C43770-B4B5-3C47-A505-0696890EDD60}" type="pres">
      <dgm:prSet presAssocID="{56EC0922-3C6A-4445-B374-D2814A4EA2CB}" presName="hierChild4" presStyleCnt="0"/>
      <dgm:spPr/>
    </dgm:pt>
    <dgm:pt modelId="{C52C2DD2-3359-5F4E-AA78-3ABB48C013A0}" type="pres">
      <dgm:prSet presAssocID="{DEE1325E-B3B1-B645-8B9A-8D425F351CD0}" presName="Name64" presStyleLbl="parChTrans1D4" presStyleIdx="9" presStyleCnt="10"/>
      <dgm:spPr/>
      <dgm:t>
        <a:bodyPr/>
        <a:lstStyle/>
        <a:p>
          <a:endParaRPr lang="it-IT"/>
        </a:p>
      </dgm:t>
    </dgm:pt>
    <dgm:pt modelId="{88F89006-77DD-7F47-AC9A-D7E61CEDF19F}" type="pres">
      <dgm:prSet presAssocID="{33CFCFDE-7502-4B4F-AE85-D6362B78BD5A}" presName="hierRoot2" presStyleCnt="0">
        <dgm:presLayoutVars>
          <dgm:hierBranch val="init"/>
        </dgm:presLayoutVars>
      </dgm:prSet>
      <dgm:spPr/>
    </dgm:pt>
    <dgm:pt modelId="{80A25337-C562-1D43-9FA6-EA0A4C61BBB3}" type="pres">
      <dgm:prSet presAssocID="{33CFCFDE-7502-4B4F-AE85-D6362B78BD5A}" presName="rootComposite" presStyleCnt="0"/>
      <dgm:spPr/>
    </dgm:pt>
    <dgm:pt modelId="{FD88D7C3-4FE4-1543-91AC-881D8E5E8F33}" type="pres">
      <dgm:prSet presAssocID="{33CFCFDE-7502-4B4F-AE85-D6362B78BD5A}" presName="rootText" presStyleLbl="node4" presStyleIdx="9" presStyleCnt="10" custScaleX="163930" custScaleY="476568">
        <dgm:presLayoutVars>
          <dgm:chPref val="3"/>
        </dgm:presLayoutVars>
      </dgm:prSet>
      <dgm:spPr/>
      <dgm:t>
        <a:bodyPr/>
        <a:lstStyle/>
        <a:p>
          <a:endParaRPr lang="it-IT"/>
        </a:p>
      </dgm:t>
    </dgm:pt>
    <dgm:pt modelId="{2A9F1CBC-6F1A-C14B-84ED-4D65EDC58A71}" type="pres">
      <dgm:prSet presAssocID="{33CFCFDE-7502-4B4F-AE85-D6362B78BD5A}" presName="rootConnector" presStyleLbl="node4" presStyleIdx="9" presStyleCnt="10"/>
      <dgm:spPr/>
      <dgm:t>
        <a:bodyPr/>
        <a:lstStyle/>
        <a:p>
          <a:endParaRPr lang="it-IT"/>
        </a:p>
      </dgm:t>
    </dgm:pt>
    <dgm:pt modelId="{20AEBFED-7D6E-F64C-8671-7A0810AB96C3}" type="pres">
      <dgm:prSet presAssocID="{33CFCFDE-7502-4B4F-AE85-D6362B78BD5A}" presName="hierChild4" presStyleCnt="0"/>
      <dgm:spPr/>
    </dgm:pt>
    <dgm:pt modelId="{C1F1A75A-9230-AA4A-B417-5606A2935FA5}" type="pres">
      <dgm:prSet presAssocID="{33CFCFDE-7502-4B4F-AE85-D6362B78BD5A}" presName="hierChild5" presStyleCnt="0"/>
      <dgm:spPr/>
    </dgm:pt>
    <dgm:pt modelId="{53943D1A-F24A-204E-9F75-01D316AC6743}" type="pres">
      <dgm:prSet presAssocID="{56EC0922-3C6A-4445-B374-D2814A4EA2CB}" presName="hierChild5" presStyleCnt="0"/>
      <dgm:spPr/>
    </dgm:pt>
    <dgm:pt modelId="{B374F64B-D152-C746-B05D-E648A769AAE2}" type="pres">
      <dgm:prSet presAssocID="{08006C23-E385-B047-BE23-10E2B74FD1A0}" presName="hierChild5" presStyleCnt="0"/>
      <dgm:spPr/>
    </dgm:pt>
    <dgm:pt modelId="{AD38094C-EF67-464D-8F79-79635F5397E2}" type="pres">
      <dgm:prSet presAssocID="{263D0635-4691-AD4E-987B-92618AC945BE}" presName="hierChild5" presStyleCnt="0"/>
      <dgm:spPr/>
    </dgm:pt>
    <dgm:pt modelId="{BF2CD748-26F3-5E49-9AA5-9BE1736476DB}" type="pres">
      <dgm:prSet presAssocID="{AF073119-409B-4F41-B22F-6861D6A41D98}" presName="hierChild5" presStyleCnt="0"/>
      <dgm:spPr/>
    </dgm:pt>
    <dgm:pt modelId="{6DA0737F-0235-824E-B715-E6DD6F7F1194}" type="pres">
      <dgm:prSet presAssocID="{5CA749E6-6CD6-4442-99A8-34B2B1CCCC16}" presName="hierChild5" presStyleCnt="0"/>
      <dgm:spPr/>
    </dgm:pt>
    <dgm:pt modelId="{192300E5-41A5-0B4B-8DB9-2F8C44530790}" type="pres">
      <dgm:prSet presAssocID="{173BCA36-7093-C44E-9898-CBCD40F3BE57}" presName="hierChild3" presStyleCnt="0"/>
      <dgm:spPr/>
    </dgm:pt>
  </dgm:ptLst>
  <dgm:cxnLst>
    <dgm:cxn modelId="{0910919D-7308-FC46-AB57-7A923F65A3F2}" srcId="{5CA749E6-6CD6-4442-99A8-34B2B1CCCC16}" destId="{AF073119-409B-4F41-B22F-6861D6A41D98}" srcOrd="0" destOrd="0" parTransId="{EFBFD695-BB70-A84F-89CD-4AE78E415E5B}" sibTransId="{1891BA1F-6B8C-384D-8427-FC65634B7F0B}"/>
    <dgm:cxn modelId="{67E31E35-53C0-5C48-9BF0-E1A3E0E8A945}" type="presOf" srcId="{3A012F7A-3EE8-1C4E-8F84-8898BF5B2AE6}" destId="{7726B6D3-0E7F-A342-A90E-8FE12277CFFC}" srcOrd="1" destOrd="0" presId="urn:microsoft.com/office/officeart/2009/3/layout/HorizontalOrganizationChart"/>
    <dgm:cxn modelId="{5BB626A1-6BC3-1543-919F-94F7AD0FB909}" type="presOf" srcId="{4C655FA1-C2E2-7F44-AE50-F98DC3385236}" destId="{CBF917AD-E734-1949-8C7C-2174646EDC77}" srcOrd="0" destOrd="0" presId="urn:microsoft.com/office/officeart/2009/3/layout/HorizontalOrganizationChart"/>
    <dgm:cxn modelId="{6B84F940-A131-BF4C-8C5C-46B94D564BB1}" srcId="{D8DF6618-657D-0642-B127-25C26FB519F9}" destId="{173BCA36-7093-C44E-9898-CBCD40F3BE57}" srcOrd="0" destOrd="0" parTransId="{D892E107-02F6-8344-B283-4DC1EB65BE14}" sibTransId="{1E819F66-5410-3645-BDF5-D7302E26BED3}"/>
    <dgm:cxn modelId="{99B6FCBD-61AB-714E-A91E-5C79923CA8A3}" type="presOf" srcId="{74B872E9-79D4-2149-984A-98DCB033304E}" destId="{3E23352F-73E1-D543-96E3-6C64CBC1E543}" srcOrd="0" destOrd="0" presId="urn:microsoft.com/office/officeart/2009/3/layout/HorizontalOrganizationChart"/>
    <dgm:cxn modelId="{D373523A-FDCA-2044-9C9B-1DDC73748178}" type="presOf" srcId="{375B97FD-0C4A-4747-B084-73D5D506DB70}" destId="{F97A77E8-4FB2-DE47-9185-E50BC0DEE4C1}" srcOrd="1" destOrd="0" presId="urn:microsoft.com/office/officeart/2009/3/layout/HorizontalOrganizationChart"/>
    <dgm:cxn modelId="{3917D8C3-E1ED-6643-B3B9-BA69604105A7}" srcId="{263D0635-4691-AD4E-987B-92618AC945BE}" destId="{08006C23-E385-B047-BE23-10E2B74FD1A0}" srcOrd="0" destOrd="0" parTransId="{29D1631B-4DBD-C54C-AA70-46F50D1A7777}" sibTransId="{845166BA-7EA3-BB41-9E40-454DB251BC35}"/>
    <dgm:cxn modelId="{0F89EC45-4BF0-BD4B-A882-332C5E848E0A}" type="presOf" srcId="{AF073119-409B-4F41-B22F-6861D6A41D98}" destId="{ACDB8B2D-98FB-1C45-AD4E-D5F71BA28736}" srcOrd="0" destOrd="0" presId="urn:microsoft.com/office/officeart/2009/3/layout/HorizontalOrganizationChart"/>
    <dgm:cxn modelId="{EB9DFFC3-646A-F549-B9F0-46579CB11F54}" type="presOf" srcId="{74B872E9-79D4-2149-984A-98DCB033304E}" destId="{CEE13A1A-5130-0F4C-88D7-FB41D9B997FF}" srcOrd="1" destOrd="0" presId="urn:microsoft.com/office/officeart/2009/3/layout/HorizontalOrganizationChart"/>
    <dgm:cxn modelId="{872943B8-AFD6-694D-BDF1-23AF0DA02364}" srcId="{AF073119-409B-4F41-B22F-6861D6A41D98}" destId="{263D0635-4691-AD4E-987B-92618AC945BE}" srcOrd="0" destOrd="0" parTransId="{8BC5FA33-6809-0140-BAAB-E60C13AFA243}" sibTransId="{3C17B1BC-7526-D140-A5D8-22CC41656878}"/>
    <dgm:cxn modelId="{ECFAE420-83DC-FC47-BB66-FC112995240B}" type="presOf" srcId="{4191C480-8575-F048-B4DA-9F23E3553860}" destId="{93009A1B-FA5E-8447-9C1A-B7370AD76466}" srcOrd="0" destOrd="0" presId="urn:microsoft.com/office/officeart/2009/3/layout/HorizontalOrganizationChart"/>
    <dgm:cxn modelId="{9A710241-EEB3-7E45-95CF-8FFBABA597C0}" type="presOf" srcId="{33CFCFDE-7502-4B4F-AE85-D6362B78BD5A}" destId="{2A9F1CBC-6F1A-C14B-84ED-4D65EDC58A71}" srcOrd="1" destOrd="0" presId="urn:microsoft.com/office/officeart/2009/3/layout/HorizontalOrganizationChart"/>
    <dgm:cxn modelId="{3F317DE3-9E33-4B49-8E84-E58EBFEF2590}" type="presOf" srcId="{40630938-CEC8-ED4E-A6AA-5E7AF12C3836}" destId="{95BBE1BE-81C2-5E4E-A3E2-3A6511145613}" srcOrd="0" destOrd="0" presId="urn:microsoft.com/office/officeart/2009/3/layout/HorizontalOrganizationChart"/>
    <dgm:cxn modelId="{DEF05864-B668-934B-A19C-43ED4A17FF1F}" type="presOf" srcId="{173BCA36-7093-C44E-9898-CBCD40F3BE57}" destId="{64C5834D-54CF-6F48-BFB1-3DB84ED1DCE1}" srcOrd="1" destOrd="0" presId="urn:microsoft.com/office/officeart/2009/3/layout/HorizontalOrganizationChart"/>
    <dgm:cxn modelId="{4B916809-9877-AF47-8290-6D4CED76ABCB}" type="presOf" srcId="{40630938-CEC8-ED4E-A6AA-5E7AF12C3836}" destId="{CCFCEF07-23D3-E94B-9B5E-C384C89BBB98}" srcOrd="1" destOrd="0" presId="urn:microsoft.com/office/officeart/2009/3/layout/HorizontalOrganizationChart"/>
    <dgm:cxn modelId="{5A9D07B4-C9A7-BD45-912A-EFCBE9B6C4B8}" type="presOf" srcId="{EFBFD695-BB70-A84F-89CD-4AE78E415E5B}" destId="{6C70076D-9C32-6D43-A79F-4F6DBE875008}" srcOrd="0" destOrd="0" presId="urn:microsoft.com/office/officeart/2009/3/layout/HorizontalOrganizationChart"/>
    <dgm:cxn modelId="{B9ABE4B9-C041-2549-853B-583F781BED5E}" srcId="{08006C23-E385-B047-BE23-10E2B74FD1A0}" destId="{1EC6AA31-EE6A-5744-B0DC-36424EBD26E3}" srcOrd="0" destOrd="0" parTransId="{462F2010-D62E-3747-9728-420099475D9B}" sibTransId="{B35CCFAC-BF39-6F42-8F5C-60521F5E8326}"/>
    <dgm:cxn modelId="{037B9EEF-1DFE-0741-8D04-6DC17D71F623}" type="presOf" srcId="{450D1EA7-DA6A-D949-9C16-50E135160D70}" destId="{CBD9C19D-B6F6-C443-B4EB-C50F31283F82}" srcOrd="0" destOrd="0" presId="urn:microsoft.com/office/officeart/2009/3/layout/HorizontalOrganizationChart"/>
    <dgm:cxn modelId="{3FFF1A3B-0EBB-064E-AD0B-B8E3798ED00F}" type="presOf" srcId="{56EC0922-3C6A-4445-B374-D2814A4EA2CB}" destId="{7DC61AC8-2F87-9D40-82BB-D29E0A2A7E44}" srcOrd="0" destOrd="0" presId="urn:microsoft.com/office/officeart/2009/3/layout/HorizontalOrganizationChart"/>
    <dgm:cxn modelId="{41C38C63-BD4C-B849-946F-9B8BAB7EEA7F}" type="presOf" srcId="{375B97FD-0C4A-4747-B084-73D5D506DB70}" destId="{76074DFF-FA08-FB48-AD0B-235E01A704D1}" srcOrd="0" destOrd="0" presId="urn:microsoft.com/office/officeart/2009/3/layout/HorizontalOrganizationChart"/>
    <dgm:cxn modelId="{B0C7342E-5698-7E43-873A-85133E3ED028}" type="presOf" srcId="{08006C23-E385-B047-BE23-10E2B74FD1A0}" destId="{60E31398-1615-9B45-98B4-9DC56CFA35D0}" srcOrd="1" destOrd="0" presId="urn:microsoft.com/office/officeart/2009/3/layout/HorizontalOrganizationChart"/>
    <dgm:cxn modelId="{135159C3-CD42-C04E-A360-E7F91C929721}" type="presOf" srcId="{A596CABA-5D5D-3441-8F00-ABD5C4C35224}" destId="{BC7F9C16-9288-EA47-8962-8FA3C85CDEDF}" srcOrd="0" destOrd="0" presId="urn:microsoft.com/office/officeart/2009/3/layout/HorizontalOrganizationChart"/>
    <dgm:cxn modelId="{0B62A7D4-F410-D24E-A60B-5EBF20B31163}" srcId="{56EC0922-3C6A-4445-B374-D2814A4EA2CB}" destId="{33CFCFDE-7502-4B4F-AE85-D6362B78BD5A}" srcOrd="0" destOrd="0" parTransId="{DEE1325E-B3B1-B645-8B9A-8D425F351CD0}" sibTransId="{96E9C3B0-C7C4-FA4E-BFAB-91D9D895AAFF}"/>
    <dgm:cxn modelId="{B7DC7A17-7FB2-D043-ABAC-E4020F75D26A}" type="presOf" srcId="{1CE31C3B-660B-224A-91D5-3CF2F72AEFEA}" destId="{E8691437-F4CD-EB4D-B7F3-4C51EE7DD4EF}" srcOrd="0" destOrd="0" presId="urn:microsoft.com/office/officeart/2009/3/layout/HorizontalOrganizationChart"/>
    <dgm:cxn modelId="{A04351BE-8C1C-FE4C-9CBE-165303255664}" type="presOf" srcId="{29D1631B-4DBD-C54C-AA70-46F50D1A7777}" destId="{B0D99DE8-07BD-7040-BDD7-4DBD19D79314}" srcOrd="0" destOrd="0" presId="urn:microsoft.com/office/officeart/2009/3/layout/HorizontalOrganizationChart"/>
    <dgm:cxn modelId="{B231C2BD-3529-1A4B-99A0-FFFB3CC6B42B}" srcId="{40630938-CEC8-ED4E-A6AA-5E7AF12C3836}" destId="{74B872E9-79D4-2149-984A-98DCB033304E}" srcOrd="1" destOrd="0" parTransId="{2EDA40DE-A22F-BA44-B8FA-0FF98E6B47E2}" sibTransId="{419EDEC4-8055-C949-A118-28013944104E}"/>
    <dgm:cxn modelId="{62FAE3EF-196A-F34A-B669-935A8E87F95E}" srcId="{08006C23-E385-B047-BE23-10E2B74FD1A0}" destId="{56EC0922-3C6A-4445-B374-D2814A4EA2CB}" srcOrd="1" destOrd="0" parTransId="{47B134F5-2B5A-504C-AA0D-E6136A2C5956}" sibTransId="{13DF9A81-2A62-E847-897C-FC783C1906AC}"/>
    <dgm:cxn modelId="{C7FA7CA8-70D6-014F-B060-D671E711CAB6}" type="presOf" srcId="{450D1EA7-DA6A-D949-9C16-50E135160D70}" destId="{46C9B158-95E2-F44D-88EE-CC81D2487FC7}" srcOrd="1" destOrd="0" presId="urn:microsoft.com/office/officeart/2009/3/layout/HorizontalOrganizationChart"/>
    <dgm:cxn modelId="{B2C83546-AE35-874E-A2E7-D81A9B811100}" type="presOf" srcId="{5CA749E6-6CD6-4442-99A8-34B2B1CCCC16}" destId="{F52C9BDD-F9B6-5B43-9E54-64D173920B41}" srcOrd="1" destOrd="0" presId="urn:microsoft.com/office/officeart/2009/3/layout/HorizontalOrganizationChart"/>
    <dgm:cxn modelId="{26D61426-F3C2-5445-93E6-AEF356CD094B}" type="presOf" srcId="{56EC0922-3C6A-4445-B374-D2814A4EA2CB}" destId="{D5F52FFF-D50D-F049-BEF9-FB638EF68AAE}" srcOrd="1" destOrd="0" presId="urn:microsoft.com/office/officeart/2009/3/layout/HorizontalOrganizationChart"/>
    <dgm:cxn modelId="{01F188F6-1FCE-904D-8738-11AEB1B3CFFB}" srcId="{173BCA36-7093-C44E-9898-CBCD40F3BE57}" destId="{5CA749E6-6CD6-4442-99A8-34B2B1CCCC16}" srcOrd="0" destOrd="0" parTransId="{1CE31C3B-660B-224A-91D5-3CF2F72AEFEA}" sibTransId="{8403126C-5857-BE41-B035-FA76B67B08E4}"/>
    <dgm:cxn modelId="{AEBF5BC4-2D3C-C144-B058-802C7DE327E1}" srcId="{40630938-CEC8-ED4E-A6AA-5E7AF12C3836}" destId="{450D1EA7-DA6A-D949-9C16-50E135160D70}" srcOrd="0" destOrd="0" parTransId="{A596CABA-5D5D-3441-8F00-ABD5C4C35224}" sibTransId="{854F5845-2191-1940-9E94-79B68353783F}"/>
    <dgm:cxn modelId="{6DA7559E-0279-0F4C-B98D-A3A853A50677}" type="presOf" srcId="{AF073119-409B-4F41-B22F-6861D6A41D98}" destId="{125FC458-FFA1-5B48-AE19-3BCB67734BDD}" srcOrd="1" destOrd="0" presId="urn:microsoft.com/office/officeart/2009/3/layout/HorizontalOrganizationChart"/>
    <dgm:cxn modelId="{BAAA0A2C-42A1-0249-94BF-1691C9CF5276}" type="presOf" srcId="{8BC5FA33-6809-0140-BAAB-E60C13AFA243}" destId="{744AC206-DD31-5B47-AA40-51BBAD38E459}" srcOrd="0" destOrd="0" presId="urn:microsoft.com/office/officeart/2009/3/layout/HorizontalOrganizationChart"/>
    <dgm:cxn modelId="{D3D11DE5-4E96-664B-967D-1378B9AD7342}" type="presOf" srcId="{5CA749E6-6CD6-4442-99A8-34B2B1CCCC16}" destId="{0438EE70-C156-CD47-9549-A408CA25F416}" srcOrd="0" destOrd="0" presId="urn:microsoft.com/office/officeart/2009/3/layout/HorizontalOrganizationChart"/>
    <dgm:cxn modelId="{050937C0-9C65-554D-98DA-417236EF4496}" type="presOf" srcId="{173BCA36-7093-C44E-9898-CBCD40F3BE57}" destId="{084D987B-CA46-0A4F-88BA-4A1A64D85D31}" srcOrd="0" destOrd="0" presId="urn:microsoft.com/office/officeart/2009/3/layout/HorizontalOrganizationChart"/>
    <dgm:cxn modelId="{87C3E581-8394-5646-A35A-D3C2130E25B2}" type="presOf" srcId="{462F2010-D62E-3747-9728-420099475D9B}" destId="{590EEF1B-F334-E845-86C9-B4293B391D8E}" srcOrd="0" destOrd="0" presId="urn:microsoft.com/office/officeart/2009/3/layout/HorizontalOrganizationChart"/>
    <dgm:cxn modelId="{04F2AC8F-57EB-914C-98D1-F45A86DB4907}" type="presOf" srcId="{33CFCFDE-7502-4B4F-AE85-D6362B78BD5A}" destId="{FD88D7C3-4FE4-1543-91AC-881D8E5E8F33}" srcOrd="0" destOrd="0" presId="urn:microsoft.com/office/officeart/2009/3/layout/HorizontalOrganizationChart"/>
    <dgm:cxn modelId="{C8B65782-6DD3-DD44-A220-E1343119F87C}" type="presOf" srcId="{263D0635-4691-AD4E-987B-92618AC945BE}" destId="{F281DEAB-A044-374D-8CDE-FDCEC09C4A69}" srcOrd="1" destOrd="0" presId="urn:microsoft.com/office/officeart/2009/3/layout/HorizontalOrganizationChart"/>
    <dgm:cxn modelId="{239DBEA9-B38A-E14E-BE02-AF46003CA9CD}" srcId="{1EC6AA31-EE6A-5744-B0DC-36424EBD26E3}" destId="{40630938-CEC8-ED4E-A6AA-5E7AF12C3836}" srcOrd="0" destOrd="0" parTransId="{C20A21BC-A7C7-4C47-885B-E96E33594C24}" sibTransId="{92E69BF1-70D7-1F42-904D-98BDD985F638}"/>
    <dgm:cxn modelId="{72B8814D-77E3-DA42-AE2F-29F2508EC294}" type="presOf" srcId="{D8DF6618-657D-0642-B127-25C26FB519F9}" destId="{401406A8-7A83-884F-8135-4CAB1E492755}" srcOrd="0" destOrd="0" presId="urn:microsoft.com/office/officeart/2009/3/layout/HorizontalOrganizationChart"/>
    <dgm:cxn modelId="{79540F76-A0C4-5E46-A4D7-90C61862B606}" type="presOf" srcId="{263D0635-4691-AD4E-987B-92618AC945BE}" destId="{4DB12B74-AF86-8A49-93F5-0858A963A3FC}" srcOrd="0" destOrd="0" presId="urn:microsoft.com/office/officeart/2009/3/layout/HorizontalOrganizationChart"/>
    <dgm:cxn modelId="{F6F32154-5947-B645-8DE7-9DAA285FD318}" type="presOf" srcId="{2EDA40DE-A22F-BA44-B8FA-0FF98E6B47E2}" destId="{5B1A2831-A742-E64B-8BB7-F06C032FADA1}" srcOrd="0" destOrd="0" presId="urn:microsoft.com/office/officeart/2009/3/layout/HorizontalOrganizationChart"/>
    <dgm:cxn modelId="{36D54674-F34F-D748-BB75-1C596E892FD2}" type="presOf" srcId="{1EC6AA31-EE6A-5744-B0DC-36424EBD26E3}" destId="{39E4566D-65EA-FE45-9D23-9E0D87E77EAE}" srcOrd="0" destOrd="0" presId="urn:microsoft.com/office/officeart/2009/3/layout/HorizontalOrganizationChart"/>
    <dgm:cxn modelId="{CBB5F4D1-F464-8A45-8CE2-0C054C96F4E1}" type="presOf" srcId="{C20A21BC-A7C7-4C47-885B-E96E33594C24}" destId="{5F722BC3-6795-6943-975E-24E097793AA2}" srcOrd="0" destOrd="0" presId="urn:microsoft.com/office/officeart/2009/3/layout/HorizontalOrganizationChart"/>
    <dgm:cxn modelId="{311287C1-878B-7E4A-B5BF-D9D46A468B94}" type="presOf" srcId="{3A012F7A-3EE8-1C4E-8F84-8898BF5B2AE6}" destId="{5971EA79-984F-ED4B-9F21-C1193B3167D8}" srcOrd="0" destOrd="0" presId="urn:microsoft.com/office/officeart/2009/3/layout/HorizontalOrganizationChart"/>
    <dgm:cxn modelId="{01F734E3-6825-5E43-9E51-9CFCC7FD5923}" type="presOf" srcId="{DEE1325E-B3B1-B645-8B9A-8D425F351CD0}" destId="{C52C2DD2-3359-5F4E-AA78-3ABB48C013A0}" srcOrd="0" destOrd="0" presId="urn:microsoft.com/office/officeart/2009/3/layout/HorizontalOrganizationChart"/>
    <dgm:cxn modelId="{B692F580-5EF0-5941-9025-824769E2C9E2}" type="presOf" srcId="{1EC6AA31-EE6A-5744-B0DC-36424EBD26E3}" destId="{8357B050-3C66-5C4F-B273-67BA67040A36}" srcOrd="1" destOrd="0" presId="urn:microsoft.com/office/officeart/2009/3/layout/HorizontalOrganizationChart"/>
    <dgm:cxn modelId="{7C948695-A483-B34E-8F62-3D37FE152DB3}" srcId="{74B872E9-79D4-2149-984A-98DCB033304E}" destId="{375B97FD-0C4A-4747-B084-73D5D506DB70}" srcOrd="0" destOrd="0" parTransId="{4191C480-8575-F048-B4DA-9F23E3553860}" sibTransId="{2C4AD4B6-1404-3942-94EC-6C7D0378E242}"/>
    <dgm:cxn modelId="{6F90BC5C-2693-A24C-B2DE-370C4FBB34B6}" type="presOf" srcId="{08006C23-E385-B047-BE23-10E2B74FD1A0}" destId="{2DC9AC83-69CB-0041-B2CB-60F00CEF2E65}" srcOrd="0" destOrd="0" presId="urn:microsoft.com/office/officeart/2009/3/layout/HorizontalOrganizationChart"/>
    <dgm:cxn modelId="{546FBE52-7806-9E4D-8C6B-10D9A37CBA8A}" type="presOf" srcId="{47B134F5-2B5A-504C-AA0D-E6136A2C5956}" destId="{50B0B93E-0B42-C54B-A9BF-51CF38A2E0DD}" srcOrd="0" destOrd="0" presId="urn:microsoft.com/office/officeart/2009/3/layout/HorizontalOrganizationChart"/>
    <dgm:cxn modelId="{9CC5D2A7-EC00-094C-AE06-D7FF37926F70}" srcId="{450D1EA7-DA6A-D949-9C16-50E135160D70}" destId="{3A012F7A-3EE8-1C4E-8F84-8898BF5B2AE6}" srcOrd="0" destOrd="0" parTransId="{4C655FA1-C2E2-7F44-AE50-F98DC3385236}" sibTransId="{D1988928-BBB9-384E-8EF0-6DF2B1DF76F9}"/>
    <dgm:cxn modelId="{838F2F17-159C-7C4E-83C8-14F8580E651B}" type="presParOf" srcId="{401406A8-7A83-884F-8135-4CAB1E492755}" destId="{17E65BCE-6FA8-4448-8B13-3C5A117A7E07}" srcOrd="0" destOrd="0" presId="urn:microsoft.com/office/officeart/2009/3/layout/HorizontalOrganizationChart"/>
    <dgm:cxn modelId="{972F3A21-64D3-904D-BF4F-30AA9D0FB257}" type="presParOf" srcId="{17E65BCE-6FA8-4448-8B13-3C5A117A7E07}" destId="{E69464CB-23E8-6547-A2C3-F804ABE23FA5}" srcOrd="0" destOrd="0" presId="urn:microsoft.com/office/officeart/2009/3/layout/HorizontalOrganizationChart"/>
    <dgm:cxn modelId="{6279AEF0-115E-F744-8B9A-5512E7920DE6}" type="presParOf" srcId="{E69464CB-23E8-6547-A2C3-F804ABE23FA5}" destId="{084D987B-CA46-0A4F-88BA-4A1A64D85D31}" srcOrd="0" destOrd="0" presId="urn:microsoft.com/office/officeart/2009/3/layout/HorizontalOrganizationChart"/>
    <dgm:cxn modelId="{272AB6CA-70A0-A342-8F57-6764E525F1A5}" type="presParOf" srcId="{E69464CB-23E8-6547-A2C3-F804ABE23FA5}" destId="{64C5834D-54CF-6F48-BFB1-3DB84ED1DCE1}" srcOrd="1" destOrd="0" presId="urn:microsoft.com/office/officeart/2009/3/layout/HorizontalOrganizationChart"/>
    <dgm:cxn modelId="{FA02279C-2283-2F44-BE99-A7627D51086A}" type="presParOf" srcId="{17E65BCE-6FA8-4448-8B13-3C5A117A7E07}" destId="{A1C427C7-32A2-4345-819D-2D98D670AF2C}" srcOrd="1" destOrd="0" presId="urn:microsoft.com/office/officeart/2009/3/layout/HorizontalOrganizationChart"/>
    <dgm:cxn modelId="{4DBA9F62-ACAE-6B45-9C81-9F3646CFCA5C}" type="presParOf" srcId="{A1C427C7-32A2-4345-819D-2D98D670AF2C}" destId="{E8691437-F4CD-EB4D-B7F3-4C51EE7DD4EF}" srcOrd="0" destOrd="0" presId="urn:microsoft.com/office/officeart/2009/3/layout/HorizontalOrganizationChart"/>
    <dgm:cxn modelId="{E8B64F3E-BC0C-D240-9F70-4F907522F4DE}" type="presParOf" srcId="{A1C427C7-32A2-4345-819D-2D98D670AF2C}" destId="{521D1338-64B8-9F41-A8E8-4EF767BDAFE9}" srcOrd="1" destOrd="0" presId="urn:microsoft.com/office/officeart/2009/3/layout/HorizontalOrganizationChart"/>
    <dgm:cxn modelId="{408A3188-3741-7F44-9B9E-DF69306A9F2D}" type="presParOf" srcId="{521D1338-64B8-9F41-A8E8-4EF767BDAFE9}" destId="{67EA5FD4-D576-CE42-89B4-76649C8849F7}" srcOrd="0" destOrd="0" presId="urn:microsoft.com/office/officeart/2009/3/layout/HorizontalOrganizationChart"/>
    <dgm:cxn modelId="{474DAE95-754B-9044-B1D2-CB1BE11C13BB}" type="presParOf" srcId="{67EA5FD4-D576-CE42-89B4-76649C8849F7}" destId="{0438EE70-C156-CD47-9549-A408CA25F416}" srcOrd="0" destOrd="0" presId="urn:microsoft.com/office/officeart/2009/3/layout/HorizontalOrganizationChart"/>
    <dgm:cxn modelId="{BEE3FC4D-2826-2A4C-A1B7-0C4BDC485B61}" type="presParOf" srcId="{67EA5FD4-D576-CE42-89B4-76649C8849F7}" destId="{F52C9BDD-F9B6-5B43-9E54-64D173920B41}" srcOrd="1" destOrd="0" presId="urn:microsoft.com/office/officeart/2009/3/layout/HorizontalOrganizationChart"/>
    <dgm:cxn modelId="{160B8006-8283-5646-82EE-E3EA96184A8C}" type="presParOf" srcId="{521D1338-64B8-9F41-A8E8-4EF767BDAFE9}" destId="{17BD7D14-8A31-B14E-82C2-265B55B6254D}" srcOrd="1" destOrd="0" presId="urn:microsoft.com/office/officeart/2009/3/layout/HorizontalOrganizationChart"/>
    <dgm:cxn modelId="{8F203E68-E3E1-9445-A111-4CE6C33EADEE}" type="presParOf" srcId="{17BD7D14-8A31-B14E-82C2-265B55B6254D}" destId="{6C70076D-9C32-6D43-A79F-4F6DBE875008}" srcOrd="0" destOrd="0" presId="urn:microsoft.com/office/officeart/2009/3/layout/HorizontalOrganizationChart"/>
    <dgm:cxn modelId="{05198734-6DE1-DF4D-B851-ED3263464B69}" type="presParOf" srcId="{17BD7D14-8A31-B14E-82C2-265B55B6254D}" destId="{3A68DA49-ABF4-0344-8294-EB902424678C}" srcOrd="1" destOrd="0" presId="urn:microsoft.com/office/officeart/2009/3/layout/HorizontalOrganizationChart"/>
    <dgm:cxn modelId="{01F36528-543A-744B-A967-420D48D7EBA3}" type="presParOf" srcId="{3A68DA49-ABF4-0344-8294-EB902424678C}" destId="{043D2239-8E4F-1B48-BA83-56FB54EE06D9}" srcOrd="0" destOrd="0" presId="urn:microsoft.com/office/officeart/2009/3/layout/HorizontalOrganizationChart"/>
    <dgm:cxn modelId="{CE2FB496-93F2-4E41-8AFE-F4295673EF97}" type="presParOf" srcId="{043D2239-8E4F-1B48-BA83-56FB54EE06D9}" destId="{ACDB8B2D-98FB-1C45-AD4E-D5F71BA28736}" srcOrd="0" destOrd="0" presId="urn:microsoft.com/office/officeart/2009/3/layout/HorizontalOrganizationChart"/>
    <dgm:cxn modelId="{56FCCE13-AADA-B444-B33D-FA11B41FC062}" type="presParOf" srcId="{043D2239-8E4F-1B48-BA83-56FB54EE06D9}" destId="{125FC458-FFA1-5B48-AE19-3BCB67734BDD}" srcOrd="1" destOrd="0" presId="urn:microsoft.com/office/officeart/2009/3/layout/HorizontalOrganizationChart"/>
    <dgm:cxn modelId="{3E44B05E-6551-1641-A75F-FE2E0B22AF00}" type="presParOf" srcId="{3A68DA49-ABF4-0344-8294-EB902424678C}" destId="{655E5AF5-B3CE-A64C-AA16-7C91C8A0AA5A}" srcOrd="1" destOrd="0" presId="urn:microsoft.com/office/officeart/2009/3/layout/HorizontalOrganizationChart"/>
    <dgm:cxn modelId="{C252752C-DE2B-714B-9B00-796107B7B583}" type="presParOf" srcId="{655E5AF5-B3CE-A64C-AA16-7C91C8A0AA5A}" destId="{744AC206-DD31-5B47-AA40-51BBAD38E459}" srcOrd="0" destOrd="0" presId="urn:microsoft.com/office/officeart/2009/3/layout/HorizontalOrganizationChart"/>
    <dgm:cxn modelId="{A6E525E6-632A-994C-9B44-65FA48E3016E}" type="presParOf" srcId="{655E5AF5-B3CE-A64C-AA16-7C91C8A0AA5A}" destId="{B4CE9D5B-B6C6-0A41-87EF-11E04199AE6C}" srcOrd="1" destOrd="0" presId="urn:microsoft.com/office/officeart/2009/3/layout/HorizontalOrganizationChart"/>
    <dgm:cxn modelId="{F1191DE9-E962-8748-8D5B-B58CE20AE504}" type="presParOf" srcId="{B4CE9D5B-B6C6-0A41-87EF-11E04199AE6C}" destId="{AF881EEC-C740-CE41-A169-943776E009AD}" srcOrd="0" destOrd="0" presId="urn:microsoft.com/office/officeart/2009/3/layout/HorizontalOrganizationChart"/>
    <dgm:cxn modelId="{16EC4DE0-87B9-AE45-BAC7-581E6E6F3238}" type="presParOf" srcId="{AF881EEC-C740-CE41-A169-943776E009AD}" destId="{4DB12B74-AF86-8A49-93F5-0858A963A3FC}" srcOrd="0" destOrd="0" presId="urn:microsoft.com/office/officeart/2009/3/layout/HorizontalOrganizationChart"/>
    <dgm:cxn modelId="{3B53A9C1-D0EA-974A-814C-1CD8A3830A15}" type="presParOf" srcId="{AF881EEC-C740-CE41-A169-943776E009AD}" destId="{F281DEAB-A044-374D-8CDE-FDCEC09C4A69}" srcOrd="1" destOrd="0" presId="urn:microsoft.com/office/officeart/2009/3/layout/HorizontalOrganizationChart"/>
    <dgm:cxn modelId="{6B4A3CA1-FF07-2D43-AE3C-26DD85912401}" type="presParOf" srcId="{B4CE9D5B-B6C6-0A41-87EF-11E04199AE6C}" destId="{59AA9C5C-8D2B-6541-9DA9-B08637E06C32}" srcOrd="1" destOrd="0" presId="urn:microsoft.com/office/officeart/2009/3/layout/HorizontalOrganizationChart"/>
    <dgm:cxn modelId="{B5E26557-B885-A049-BE3C-556775EBC6A1}" type="presParOf" srcId="{59AA9C5C-8D2B-6541-9DA9-B08637E06C32}" destId="{B0D99DE8-07BD-7040-BDD7-4DBD19D79314}" srcOrd="0" destOrd="0" presId="urn:microsoft.com/office/officeart/2009/3/layout/HorizontalOrganizationChart"/>
    <dgm:cxn modelId="{D9F76411-A20C-4040-99B2-28852573D796}" type="presParOf" srcId="{59AA9C5C-8D2B-6541-9DA9-B08637E06C32}" destId="{D6F3663E-6BC9-2F44-BDB2-9E9A3DC2BC87}" srcOrd="1" destOrd="0" presId="urn:microsoft.com/office/officeart/2009/3/layout/HorizontalOrganizationChart"/>
    <dgm:cxn modelId="{7F94273C-0C78-CB4F-9A4F-7AB870CADDCB}" type="presParOf" srcId="{D6F3663E-6BC9-2F44-BDB2-9E9A3DC2BC87}" destId="{CC4DE05D-70BA-7345-8D48-3E950DC88DA3}" srcOrd="0" destOrd="0" presId="urn:microsoft.com/office/officeart/2009/3/layout/HorizontalOrganizationChart"/>
    <dgm:cxn modelId="{BDB7F541-B236-604A-9F02-100213B2CDE9}" type="presParOf" srcId="{CC4DE05D-70BA-7345-8D48-3E950DC88DA3}" destId="{2DC9AC83-69CB-0041-B2CB-60F00CEF2E65}" srcOrd="0" destOrd="0" presId="urn:microsoft.com/office/officeart/2009/3/layout/HorizontalOrganizationChart"/>
    <dgm:cxn modelId="{E0BF2646-6FE7-0F4D-9981-2B2A8A762DE9}" type="presParOf" srcId="{CC4DE05D-70BA-7345-8D48-3E950DC88DA3}" destId="{60E31398-1615-9B45-98B4-9DC56CFA35D0}" srcOrd="1" destOrd="0" presId="urn:microsoft.com/office/officeart/2009/3/layout/HorizontalOrganizationChart"/>
    <dgm:cxn modelId="{2C989660-8244-484A-9EAE-96EBFA46D183}" type="presParOf" srcId="{D6F3663E-6BC9-2F44-BDB2-9E9A3DC2BC87}" destId="{782A7496-7BA0-8F4E-9847-8D28F5EC7439}" srcOrd="1" destOrd="0" presId="urn:microsoft.com/office/officeart/2009/3/layout/HorizontalOrganizationChart"/>
    <dgm:cxn modelId="{37BB643F-CDFE-2F4F-B568-21CD6ABC4436}" type="presParOf" srcId="{782A7496-7BA0-8F4E-9847-8D28F5EC7439}" destId="{590EEF1B-F334-E845-86C9-B4293B391D8E}" srcOrd="0" destOrd="0" presId="urn:microsoft.com/office/officeart/2009/3/layout/HorizontalOrganizationChart"/>
    <dgm:cxn modelId="{AD6D3EC1-5004-5543-B2DE-25713FA9C468}" type="presParOf" srcId="{782A7496-7BA0-8F4E-9847-8D28F5EC7439}" destId="{07AB6B9C-1CE6-0248-932D-7E2B585DA1B9}" srcOrd="1" destOrd="0" presId="urn:microsoft.com/office/officeart/2009/3/layout/HorizontalOrganizationChart"/>
    <dgm:cxn modelId="{9ED5A3EA-2C20-704C-81B0-96939457B906}" type="presParOf" srcId="{07AB6B9C-1CE6-0248-932D-7E2B585DA1B9}" destId="{0E7A611D-D26C-6C42-97F6-114BEA75793D}" srcOrd="0" destOrd="0" presId="urn:microsoft.com/office/officeart/2009/3/layout/HorizontalOrganizationChart"/>
    <dgm:cxn modelId="{3D873D53-EDE6-D844-8E6E-91012A2AC596}" type="presParOf" srcId="{0E7A611D-D26C-6C42-97F6-114BEA75793D}" destId="{39E4566D-65EA-FE45-9D23-9E0D87E77EAE}" srcOrd="0" destOrd="0" presId="urn:microsoft.com/office/officeart/2009/3/layout/HorizontalOrganizationChart"/>
    <dgm:cxn modelId="{7443EA88-4BF3-C14E-B2AB-9875A474EF25}" type="presParOf" srcId="{0E7A611D-D26C-6C42-97F6-114BEA75793D}" destId="{8357B050-3C66-5C4F-B273-67BA67040A36}" srcOrd="1" destOrd="0" presId="urn:microsoft.com/office/officeart/2009/3/layout/HorizontalOrganizationChart"/>
    <dgm:cxn modelId="{0611747B-41C2-BE4E-A1E8-AC4629B76DAB}" type="presParOf" srcId="{07AB6B9C-1CE6-0248-932D-7E2B585DA1B9}" destId="{40F2F68B-BD52-D645-BA75-D644E483B4C1}" srcOrd="1" destOrd="0" presId="urn:microsoft.com/office/officeart/2009/3/layout/HorizontalOrganizationChart"/>
    <dgm:cxn modelId="{76814A1F-6F37-5846-B832-0F356E704C4D}" type="presParOf" srcId="{40F2F68B-BD52-D645-BA75-D644E483B4C1}" destId="{5F722BC3-6795-6943-975E-24E097793AA2}" srcOrd="0" destOrd="0" presId="urn:microsoft.com/office/officeart/2009/3/layout/HorizontalOrganizationChart"/>
    <dgm:cxn modelId="{53A27646-A200-E44D-BE75-6DAD78EA5280}" type="presParOf" srcId="{40F2F68B-BD52-D645-BA75-D644E483B4C1}" destId="{7EF38701-7467-5A4B-A2D6-0A49EEE32691}" srcOrd="1" destOrd="0" presId="urn:microsoft.com/office/officeart/2009/3/layout/HorizontalOrganizationChart"/>
    <dgm:cxn modelId="{9EDAF41C-89CF-9048-8694-95480878B761}" type="presParOf" srcId="{7EF38701-7467-5A4B-A2D6-0A49EEE32691}" destId="{5F968AA4-2FA7-3448-B1F0-0D13A4061A9B}" srcOrd="0" destOrd="0" presId="urn:microsoft.com/office/officeart/2009/3/layout/HorizontalOrganizationChart"/>
    <dgm:cxn modelId="{BDFA93EB-95FB-A84C-9552-204098020253}" type="presParOf" srcId="{5F968AA4-2FA7-3448-B1F0-0D13A4061A9B}" destId="{95BBE1BE-81C2-5E4E-A3E2-3A6511145613}" srcOrd="0" destOrd="0" presId="urn:microsoft.com/office/officeart/2009/3/layout/HorizontalOrganizationChart"/>
    <dgm:cxn modelId="{8B5009AF-0478-DA41-8441-F63A224700BC}" type="presParOf" srcId="{5F968AA4-2FA7-3448-B1F0-0D13A4061A9B}" destId="{CCFCEF07-23D3-E94B-9B5E-C384C89BBB98}" srcOrd="1" destOrd="0" presId="urn:microsoft.com/office/officeart/2009/3/layout/HorizontalOrganizationChart"/>
    <dgm:cxn modelId="{E0CD3675-7501-874C-B48D-B1CEFC541ED6}" type="presParOf" srcId="{7EF38701-7467-5A4B-A2D6-0A49EEE32691}" destId="{4D296C97-AC39-7E4E-8CFD-2907B9BDA47B}" srcOrd="1" destOrd="0" presId="urn:microsoft.com/office/officeart/2009/3/layout/HorizontalOrganizationChart"/>
    <dgm:cxn modelId="{BCAFC1AE-1D13-2F4A-B464-E217E254025C}" type="presParOf" srcId="{4D296C97-AC39-7E4E-8CFD-2907B9BDA47B}" destId="{BC7F9C16-9288-EA47-8962-8FA3C85CDEDF}" srcOrd="0" destOrd="0" presId="urn:microsoft.com/office/officeart/2009/3/layout/HorizontalOrganizationChart"/>
    <dgm:cxn modelId="{992F4446-3F76-BD42-B1EB-60935E8B84E7}" type="presParOf" srcId="{4D296C97-AC39-7E4E-8CFD-2907B9BDA47B}" destId="{A4A96982-3B73-9445-9475-E8FDA258715B}" srcOrd="1" destOrd="0" presId="urn:microsoft.com/office/officeart/2009/3/layout/HorizontalOrganizationChart"/>
    <dgm:cxn modelId="{886E4C3A-BF16-3346-9EDC-A796B21A2DD5}" type="presParOf" srcId="{A4A96982-3B73-9445-9475-E8FDA258715B}" destId="{1D5A33F0-9E24-8B4A-B9E3-A75E1AEAABB7}" srcOrd="0" destOrd="0" presId="urn:microsoft.com/office/officeart/2009/3/layout/HorizontalOrganizationChart"/>
    <dgm:cxn modelId="{6DEF2F1E-7680-9148-B9DC-0F785186FDD8}" type="presParOf" srcId="{1D5A33F0-9E24-8B4A-B9E3-A75E1AEAABB7}" destId="{CBD9C19D-B6F6-C443-B4EB-C50F31283F82}" srcOrd="0" destOrd="0" presId="urn:microsoft.com/office/officeart/2009/3/layout/HorizontalOrganizationChart"/>
    <dgm:cxn modelId="{2B2FE47C-1750-204D-8EE9-DF8608561226}" type="presParOf" srcId="{1D5A33F0-9E24-8B4A-B9E3-A75E1AEAABB7}" destId="{46C9B158-95E2-F44D-88EE-CC81D2487FC7}" srcOrd="1" destOrd="0" presId="urn:microsoft.com/office/officeart/2009/3/layout/HorizontalOrganizationChart"/>
    <dgm:cxn modelId="{F1D6EE4A-24E2-6F49-9F42-5DFB5327838E}" type="presParOf" srcId="{A4A96982-3B73-9445-9475-E8FDA258715B}" destId="{36FB050F-950D-3E47-B2C9-FC23E9DB5DA4}" srcOrd="1" destOrd="0" presId="urn:microsoft.com/office/officeart/2009/3/layout/HorizontalOrganizationChart"/>
    <dgm:cxn modelId="{3451F19F-EC98-0442-803C-219A71C43748}" type="presParOf" srcId="{36FB050F-950D-3E47-B2C9-FC23E9DB5DA4}" destId="{CBF917AD-E734-1949-8C7C-2174646EDC77}" srcOrd="0" destOrd="0" presId="urn:microsoft.com/office/officeart/2009/3/layout/HorizontalOrganizationChart"/>
    <dgm:cxn modelId="{B5F9760D-A9E4-4D49-9B9F-48B15F4B35B9}" type="presParOf" srcId="{36FB050F-950D-3E47-B2C9-FC23E9DB5DA4}" destId="{F528FEB3-2491-4B42-A311-509100A8BBE4}" srcOrd="1" destOrd="0" presId="urn:microsoft.com/office/officeart/2009/3/layout/HorizontalOrganizationChart"/>
    <dgm:cxn modelId="{8895D86B-9612-DB42-875F-1AEDB01375F7}" type="presParOf" srcId="{F528FEB3-2491-4B42-A311-509100A8BBE4}" destId="{4644B88A-5085-D14A-BCF8-46E1AF6353DA}" srcOrd="0" destOrd="0" presId="urn:microsoft.com/office/officeart/2009/3/layout/HorizontalOrganizationChart"/>
    <dgm:cxn modelId="{E360B3E4-7C1C-2447-9582-97EEA2069BDB}" type="presParOf" srcId="{4644B88A-5085-D14A-BCF8-46E1AF6353DA}" destId="{5971EA79-984F-ED4B-9F21-C1193B3167D8}" srcOrd="0" destOrd="0" presId="urn:microsoft.com/office/officeart/2009/3/layout/HorizontalOrganizationChart"/>
    <dgm:cxn modelId="{B80418DF-3752-F640-8A35-F085ACEAC33C}" type="presParOf" srcId="{4644B88A-5085-D14A-BCF8-46E1AF6353DA}" destId="{7726B6D3-0E7F-A342-A90E-8FE12277CFFC}" srcOrd="1" destOrd="0" presId="urn:microsoft.com/office/officeart/2009/3/layout/HorizontalOrganizationChart"/>
    <dgm:cxn modelId="{752AA014-9980-1F41-A43C-C6C34D474D83}" type="presParOf" srcId="{F528FEB3-2491-4B42-A311-509100A8BBE4}" destId="{C378DA1F-5978-4044-8DD0-C1A907199A43}" srcOrd="1" destOrd="0" presId="urn:microsoft.com/office/officeart/2009/3/layout/HorizontalOrganizationChart"/>
    <dgm:cxn modelId="{DDF41194-E059-D14A-94DC-C33C045DB8D6}" type="presParOf" srcId="{F528FEB3-2491-4B42-A311-509100A8BBE4}" destId="{F68C880C-A337-BC48-9734-6BCD6EF52829}" srcOrd="2" destOrd="0" presId="urn:microsoft.com/office/officeart/2009/3/layout/HorizontalOrganizationChart"/>
    <dgm:cxn modelId="{989F6105-D1AA-D943-A87D-478C2FF23941}" type="presParOf" srcId="{A4A96982-3B73-9445-9475-E8FDA258715B}" destId="{8BDFDC4D-4C4A-5947-9FE1-9412BA08F3A6}" srcOrd="2" destOrd="0" presId="urn:microsoft.com/office/officeart/2009/3/layout/HorizontalOrganizationChart"/>
    <dgm:cxn modelId="{2EF7F16D-41D9-D64D-B2CD-DF783B15B32E}" type="presParOf" srcId="{4D296C97-AC39-7E4E-8CFD-2907B9BDA47B}" destId="{5B1A2831-A742-E64B-8BB7-F06C032FADA1}" srcOrd="2" destOrd="0" presId="urn:microsoft.com/office/officeart/2009/3/layout/HorizontalOrganizationChart"/>
    <dgm:cxn modelId="{168D341C-64F4-1943-80A8-10BAEB4872D3}" type="presParOf" srcId="{4D296C97-AC39-7E4E-8CFD-2907B9BDA47B}" destId="{811CD542-151C-BC45-90B4-1F321D74A372}" srcOrd="3" destOrd="0" presId="urn:microsoft.com/office/officeart/2009/3/layout/HorizontalOrganizationChart"/>
    <dgm:cxn modelId="{BA1135B2-24BF-224E-B6D9-7FBCE96302E7}" type="presParOf" srcId="{811CD542-151C-BC45-90B4-1F321D74A372}" destId="{B4DD841B-9F87-5F44-831C-FB416BCEC248}" srcOrd="0" destOrd="0" presId="urn:microsoft.com/office/officeart/2009/3/layout/HorizontalOrganizationChart"/>
    <dgm:cxn modelId="{20087B64-BC06-1747-9977-0F2CC2759379}" type="presParOf" srcId="{B4DD841B-9F87-5F44-831C-FB416BCEC248}" destId="{3E23352F-73E1-D543-96E3-6C64CBC1E543}" srcOrd="0" destOrd="0" presId="urn:microsoft.com/office/officeart/2009/3/layout/HorizontalOrganizationChart"/>
    <dgm:cxn modelId="{56F65440-A523-4645-A446-0C8A04FA6FD1}" type="presParOf" srcId="{B4DD841B-9F87-5F44-831C-FB416BCEC248}" destId="{CEE13A1A-5130-0F4C-88D7-FB41D9B997FF}" srcOrd="1" destOrd="0" presId="urn:microsoft.com/office/officeart/2009/3/layout/HorizontalOrganizationChart"/>
    <dgm:cxn modelId="{D087D761-D794-4C43-A332-4768B060A7CE}" type="presParOf" srcId="{811CD542-151C-BC45-90B4-1F321D74A372}" destId="{1BF462D1-4FD2-5249-A1AA-EBE3BF45775B}" srcOrd="1" destOrd="0" presId="urn:microsoft.com/office/officeart/2009/3/layout/HorizontalOrganizationChart"/>
    <dgm:cxn modelId="{A18B6E0A-DB07-3A42-A877-3331ED64FFE6}" type="presParOf" srcId="{1BF462D1-4FD2-5249-A1AA-EBE3BF45775B}" destId="{93009A1B-FA5E-8447-9C1A-B7370AD76466}" srcOrd="0" destOrd="0" presId="urn:microsoft.com/office/officeart/2009/3/layout/HorizontalOrganizationChart"/>
    <dgm:cxn modelId="{0B42418B-5BE0-6C47-84AD-F770E0C1D0CF}" type="presParOf" srcId="{1BF462D1-4FD2-5249-A1AA-EBE3BF45775B}" destId="{E37ECA6F-0EA7-8E46-B1BD-D817AC2C6FA7}" srcOrd="1" destOrd="0" presId="urn:microsoft.com/office/officeart/2009/3/layout/HorizontalOrganizationChart"/>
    <dgm:cxn modelId="{65668979-C23E-2041-A1D1-C4B327E9C5D3}" type="presParOf" srcId="{E37ECA6F-0EA7-8E46-B1BD-D817AC2C6FA7}" destId="{8E7358E0-0CFF-244D-898D-BF8D74DC22B1}" srcOrd="0" destOrd="0" presId="urn:microsoft.com/office/officeart/2009/3/layout/HorizontalOrganizationChart"/>
    <dgm:cxn modelId="{7FDD21EF-5A81-2744-95D9-D456061007A9}" type="presParOf" srcId="{8E7358E0-0CFF-244D-898D-BF8D74DC22B1}" destId="{76074DFF-FA08-FB48-AD0B-235E01A704D1}" srcOrd="0" destOrd="0" presId="urn:microsoft.com/office/officeart/2009/3/layout/HorizontalOrganizationChart"/>
    <dgm:cxn modelId="{616CF7C4-5D29-F447-A42E-C5C821BA39A7}" type="presParOf" srcId="{8E7358E0-0CFF-244D-898D-BF8D74DC22B1}" destId="{F97A77E8-4FB2-DE47-9185-E50BC0DEE4C1}" srcOrd="1" destOrd="0" presId="urn:microsoft.com/office/officeart/2009/3/layout/HorizontalOrganizationChart"/>
    <dgm:cxn modelId="{CF5251FC-9817-154C-9C5C-E192E1610B05}" type="presParOf" srcId="{E37ECA6F-0EA7-8E46-B1BD-D817AC2C6FA7}" destId="{DF927F09-1B0F-E041-87AD-9B17CA62824E}" srcOrd="1" destOrd="0" presId="urn:microsoft.com/office/officeart/2009/3/layout/HorizontalOrganizationChart"/>
    <dgm:cxn modelId="{FE0A6961-9934-7948-8FBC-FFD124D5D556}" type="presParOf" srcId="{E37ECA6F-0EA7-8E46-B1BD-D817AC2C6FA7}" destId="{F9A08AA9-2A9A-E348-A2E1-987DAD08FECC}" srcOrd="2" destOrd="0" presId="urn:microsoft.com/office/officeart/2009/3/layout/HorizontalOrganizationChart"/>
    <dgm:cxn modelId="{D5A10CB1-8A16-BB46-AFF1-4DAA79696433}" type="presParOf" srcId="{811CD542-151C-BC45-90B4-1F321D74A372}" destId="{E317B738-B7AC-ED47-BDA1-7DC053EC03FA}" srcOrd="2" destOrd="0" presId="urn:microsoft.com/office/officeart/2009/3/layout/HorizontalOrganizationChart"/>
    <dgm:cxn modelId="{E5206395-04F0-E64D-A178-B38C7F7F130F}" type="presParOf" srcId="{7EF38701-7467-5A4B-A2D6-0A49EEE32691}" destId="{21484114-8307-3A4B-85A1-B673E8652125}" srcOrd="2" destOrd="0" presId="urn:microsoft.com/office/officeart/2009/3/layout/HorizontalOrganizationChart"/>
    <dgm:cxn modelId="{AD920132-C635-ED4B-B804-AB4AFFA71E93}" type="presParOf" srcId="{07AB6B9C-1CE6-0248-932D-7E2B585DA1B9}" destId="{F4C58C5B-C195-0C43-80B5-3962F22A543D}" srcOrd="2" destOrd="0" presId="urn:microsoft.com/office/officeart/2009/3/layout/HorizontalOrganizationChart"/>
    <dgm:cxn modelId="{F196E732-BD87-9947-9847-581973EA9EA5}" type="presParOf" srcId="{782A7496-7BA0-8F4E-9847-8D28F5EC7439}" destId="{50B0B93E-0B42-C54B-A9BF-51CF38A2E0DD}" srcOrd="2" destOrd="0" presId="urn:microsoft.com/office/officeart/2009/3/layout/HorizontalOrganizationChart"/>
    <dgm:cxn modelId="{E6127802-5A35-004D-88C3-8303D77F02D4}" type="presParOf" srcId="{782A7496-7BA0-8F4E-9847-8D28F5EC7439}" destId="{255448FE-AFDD-5A44-8624-6333E9298A8C}" srcOrd="3" destOrd="0" presId="urn:microsoft.com/office/officeart/2009/3/layout/HorizontalOrganizationChart"/>
    <dgm:cxn modelId="{85B9BCC7-A618-E548-8A45-BEFAB2AF283C}" type="presParOf" srcId="{255448FE-AFDD-5A44-8624-6333E9298A8C}" destId="{E9DD7B07-1DAF-C849-9812-22DA415A3309}" srcOrd="0" destOrd="0" presId="urn:microsoft.com/office/officeart/2009/3/layout/HorizontalOrganizationChart"/>
    <dgm:cxn modelId="{DCCFFA03-DBF0-E64A-87A0-ECEB381EFD06}" type="presParOf" srcId="{E9DD7B07-1DAF-C849-9812-22DA415A3309}" destId="{7DC61AC8-2F87-9D40-82BB-D29E0A2A7E44}" srcOrd="0" destOrd="0" presId="urn:microsoft.com/office/officeart/2009/3/layout/HorizontalOrganizationChart"/>
    <dgm:cxn modelId="{CEEA15E9-3C42-6E44-92AA-3D1ADC4B9D9F}" type="presParOf" srcId="{E9DD7B07-1DAF-C849-9812-22DA415A3309}" destId="{D5F52FFF-D50D-F049-BEF9-FB638EF68AAE}" srcOrd="1" destOrd="0" presId="urn:microsoft.com/office/officeart/2009/3/layout/HorizontalOrganizationChart"/>
    <dgm:cxn modelId="{BFEDBA83-41F1-A84B-A63D-5BC78564DC82}" type="presParOf" srcId="{255448FE-AFDD-5A44-8624-6333E9298A8C}" destId="{87C43770-B4B5-3C47-A505-0696890EDD60}" srcOrd="1" destOrd="0" presId="urn:microsoft.com/office/officeart/2009/3/layout/HorizontalOrganizationChart"/>
    <dgm:cxn modelId="{916264D2-3071-D240-9049-7F60CE1CC837}" type="presParOf" srcId="{87C43770-B4B5-3C47-A505-0696890EDD60}" destId="{C52C2DD2-3359-5F4E-AA78-3ABB48C013A0}" srcOrd="0" destOrd="0" presId="urn:microsoft.com/office/officeart/2009/3/layout/HorizontalOrganizationChart"/>
    <dgm:cxn modelId="{162C734B-6130-5F4F-9924-DA972D927A88}" type="presParOf" srcId="{87C43770-B4B5-3C47-A505-0696890EDD60}" destId="{88F89006-77DD-7F47-AC9A-D7E61CEDF19F}" srcOrd="1" destOrd="0" presId="urn:microsoft.com/office/officeart/2009/3/layout/HorizontalOrganizationChart"/>
    <dgm:cxn modelId="{489D969A-B728-3547-998C-0E6275A2EAB4}" type="presParOf" srcId="{88F89006-77DD-7F47-AC9A-D7E61CEDF19F}" destId="{80A25337-C562-1D43-9FA6-EA0A4C61BBB3}" srcOrd="0" destOrd="0" presId="urn:microsoft.com/office/officeart/2009/3/layout/HorizontalOrganizationChart"/>
    <dgm:cxn modelId="{E4C41452-D951-7243-90DC-FF013B0FBD81}" type="presParOf" srcId="{80A25337-C562-1D43-9FA6-EA0A4C61BBB3}" destId="{FD88D7C3-4FE4-1543-91AC-881D8E5E8F33}" srcOrd="0" destOrd="0" presId="urn:microsoft.com/office/officeart/2009/3/layout/HorizontalOrganizationChart"/>
    <dgm:cxn modelId="{BA297097-3F24-E04A-972D-A7ADC1360A4B}" type="presParOf" srcId="{80A25337-C562-1D43-9FA6-EA0A4C61BBB3}" destId="{2A9F1CBC-6F1A-C14B-84ED-4D65EDC58A71}" srcOrd="1" destOrd="0" presId="urn:microsoft.com/office/officeart/2009/3/layout/HorizontalOrganizationChart"/>
    <dgm:cxn modelId="{225245E3-E5F8-EB4E-B71C-274ADA0C5C77}" type="presParOf" srcId="{88F89006-77DD-7F47-AC9A-D7E61CEDF19F}" destId="{20AEBFED-7D6E-F64C-8671-7A0810AB96C3}" srcOrd="1" destOrd="0" presId="urn:microsoft.com/office/officeart/2009/3/layout/HorizontalOrganizationChart"/>
    <dgm:cxn modelId="{70254733-9068-B94E-A72F-6DF0D4781078}" type="presParOf" srcId="{88F89006-77DD-7F47-AC9A-D7E61CEDF19F}" destId="{C1F1A75A-9230-AA4A-B417-5606A2935FA5}" srcOrd="2" destOrd="0" presId="urn:microsoft.com/office/officeart/2009/3/layout/HorizontalOrganizationChart"/>
    <dgm:cxn modelId="{6F94F60A-57B3-E54E-BA99-82DF8A5F0252}" type="presParOf" srcId="{255448FE-AFDD-5A44-8624-6333E9298A8C}" destId="{53943D1A-F24A-204E-9F75-01D316AC6743}" srcOrd="2" destOrd="0" presId="urn:microsoft.com/office/officeart/2009/3/layout/HorizontalOrganizationChart"/>
    <dgm:cxn modelId="{E7A4C17F-F7B9-5E45-82EB-1FCA30491CAA}" type="presParOf" srcId="{D6F3663E-6BC9-2F44-BDB2-9E9A3DC2BC87}" destId="{B374F64B-D152-C746-B05D-E648A769AAE2}" srcOrd="2" destOrd="0" presId="urn:microsoft.com/office/officeart/2009/3/layout/HorizontalOrganizationChart"/>
    <dgm:cxn modelId="{9AA30D13-9B60-1642-BA1B-07D4E6D1008C}" type="presParOf" srcId="{B4CE9D5B-B6C6-0A41-87EF-11E04199AE6C}" destId="{AD38094C-EF67-464D-8F79-79635F5397E2}" srcOrd="2" destOrd="0" presId="urn:microsoft.com/office/officeart/2009/3/layout/HorizontalOrganizationChart"/>
    <dgm:cxn modelId="{6EF24B48-C7DE-0744-BAAD-F896B5DE3738}" type="presParOf" srcId="{3A68DA49-ABF4-0344-8294-EB902424678C}" destId="{BF2CD748-26F3-5E49-9AA5-9BE1736476DB}" srcOrd="2" destOrd="0" presId="urn:microsoft.com/office/officeart/2009/3/layout/HorizontalOrganizationChart"/>
    <dgm:cxn modelId="{6ABA2BA6-71F0-7544-8238-870C2D39C29E}" type="presParOf" srcId="{521D1338-64B8-9F41-A8E8-4EF767BDAFE9}" destId="{6DA0737F-0235-824E-B715-E6DD6F7F1194}" srcOrd="2" destOrd="0" presId="urn:microsoft.com/office/officeart/2009/3/layout/HorizontalOrganizationChart"/>
    <dgm:cxn modelId="{2ACC701D-BE43-8842-8611-F1963B543F4A}" type="presParOf" srcId="{17E65BCE-6FA8-4448-8B13-3C5A117A7E07}" destId="{192300E5-41A5-0B4B-8DB9-2F8C44530790}"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0BB30-691F-254C-9EF1-ECEEE1E78D88}">
      <dsp:nvSpPr>
        <dsp:cNvPr id="0" name=""/>
        <dsp:cNvSpPr/>
      </dsp:nvSpPr>
      <dsp:spPr>
        <a:xfrm>
          <a:off x="0" y="0"/>
          <a:ext cx="3274148" cy="824531"/>
        </a:xfrm>
        <a:prstGeom prst="homePlat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48006" rIns="24003" bIns="48006" numCol="1" spcCol="1270" anchor="ctr" anchorCtr="0">
          <a:noAutofit/>
        </a:bodyPr>
        <a:lstStyle/>
        <a:p>
          <a:pPr lvl="0" algn="ctr" defTabSz="800100">
            <a:lnSpc>
              <a:spcPct val="90000"/>
            </a:lnSpc>
            <a:spcBef>
              <a:spcPct val="0"/>
            </a:spcBef>
            <a:spcAft>
              <a:spcPct val="35000"/>
            </a:spcAft>
            <a:defRPr sz="1800" b="1"/>
          </a:pPr>
          <a:r>
            <a:rPr sz="1800" kern="1200" dirty="0"/>
            <a:t>1. </a:t>
          </a:r>
          <a:r>
            <a:rPr sz="1800" kern="1200" dirty="0" err="1"/>
            <a:t>Stato</a:t>
          </a:r>
          <a:r>
            <a:rPr sz="1800" kern="1200" dirty="0"/>
            <a:t> </a:t>
          </a:r>
          <a:r>
            <a:rPr sz="1800" kern="1200" dirty="0" err="1"/>
            <a:t>tradizionale</a:t>
          </a:r>
          <a:endParaRPr sz="1800" kern="1200" dirty="0"/>
        </a:p>
      </dsp:txBody>
      <dsp:txXfrm>
        <a:off x="0" y="0"/>
        <a:ext cx="3068015" cy="824531"/>
      </dsp:txXfrm>
    </dsp:sp>
    <dsp:sp modelId="{80015AE8-A3FF-6147-9722-B03E57169AEA}">
      <dsp:nvSpPr>
        <dsp:cNvPr id="0" name=""/>
        <dsp:cNvSpPr/>
      </dsp:nvSpPr>
      <dsp:spPr>
        <a:xfrm>
          <a:off x="2622582" y="0"/>
          <a:ext cx="3274148" cy="824531"/>
        </a:xfrm>
        <a:prstGeom prst="chevron">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defRPr sz="1800" b="1"/>
          </a:pPr>
          <a:r>
            <a:rPr sz="1800" kern="1200" dirty="0"/>
            <a:t>2. </a:t>
          </a:r>
          <a:r>
            <a:rPr sz="1800" kern="1200" dirty="0" err="1"/>
            <a:t>Adozione</a:t>
          </a:r>
          <a:r>
            <a:rPr sz="1800" kern="1200" dirty="0"/>
            <a:t> </a:t>
          </a:r>
          <a:r>
            <a:rPr sz="1800" kern="1200" dirty="0" err="1"/>
            <a:t>digitale</a:t>
          </a:r>
          <a:endParaRPr sz="1800" kern="1200" dirty="0"/>
        </a:p>
      </dsp:txBody>
      <dsp:txXfrm>
        <a:off x="3034848" y="0"/>
        <a:ext cx="2449617" cy="824531"/>
      </dsp:txXfrm>
    </dsp:sp>
    <dsp:sp modelId="{B600813C-32CD-F246-9262-840B32DCB8D6}">
      <dsp:nvSpPr>
        <dsp:cNvPr id="0" name=""/>
        <dsp:cNvSpPr/>
      </dsp:nvSpPr>
      <dsp:spPr>
        <a:xfrm>
          <a:off x="5157231" y="0"/>
          <a:ext cx="3274148" cy="824531"/>
        </a:xfrm>
        <a:prstGeom prst="chevron">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defRPr sz="1800" b="1"/>
          </a:pPr>
          <a:r>
            <a:rPr sz="1800" kern="1200" dirty="0"/>
            <a:t>3.</a:t>
          </a:r>
          <a:r>
            <a:rPr sz="3600" kern="1200" dirty="0"/>
            <a:t> </a:t>
          </a:r>
          <a:r>
            <a:rPr sz="1800" kern="1200" dirty="0" err="1"/>
            <a:t>Integrazione</a:t>
          </a:r>
          <a:endParaRPr sz="1800" kern="1200" dirty="0"/>
        </a:p>
      </dsp:txBody>
      <dsp:txXfrm>
        <a:off x="5569497" y="0"/>
        <a:ext cx="2449617" cy="824531"/>
      </dsp:txXfrm>
    </dsp:sp>
    <dsp:sp modelId="{4FA21439-9008-E147-99F2-5AA67CC28F74}">
      <dsp:nvSpPr>
        <dsp:cNvPr id="0" name=""/>
        <dsp:cNvSpPr/>
      </dsp:nvSpPr>
      <dsp:spPr>
        <a:xfrm>
          <a:off x="7861220" y="0"/>
          <a:ext cx="3274148" cy="824531"/>
        </a:xfrm>
        <a:prstGeom prst="chevron">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018" tIns="96012" rIns="48006" bIns="96012" numCol="1" spcCol="1270" anchor="ctr" anchorCtr="0">
          <a:noAutofit/>
        </a:bodyPr>
        <a:lstStyle/>
        <a:p>
          <a:pPr lvl="0" algn="ctr" defTabSz="2889250">
            <a:lnSpc>
              <a:spcPct val="90000"/>
            </a:lnSpc>
            <a:spcBef>
              <a:spcPct val="0"/>
            </a:spcBef>
            <a:spcAft>
              <a:spcPct val="35000"/>
            </a:spcAft>
            <a:defRPr sz="1800" b="1"/>
          </a:pPr>
          <a:r>
            <a:rPr kern="1200"/>
            <a:t>4. Trasformazione digitale</a:t>
          </a:r>
          <a:endParaRPr sz="1800" b="1" kern="1200"/>
        </a:p>
      </dsp:txBody>
      <dsp:txXfrm>
        <a:off x="8273486" y="0"/>
        <a:ext cx="2449617" cy="8245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0BB30-691F-254C-9EF1-ECEEE1E78D88}">
      <dsp:nvSpPr>
        <dsp:cNvPr id="0" name=""/>
        <dsp:cNvSpPr/>
      </dsp:nvSpPr>
      <dsp:spPr>
        <a:xfrm>
          <a:off x="0" y="0"/>
          <a:ext cx="3274148" cy="824531"/>
        </a:xfrm>
        <a:prstGeom prst="homePlat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48006" rIns="24003" bIns="48006" numCol="1" spcCol="1270" anchor="ctr" anchorCtr="0">
          <a:noAutofit/>
        </a:bodyPr>
        <a:lstStyle/>
        <a:p>
          <a:pPr lvl="0" algn="ctr" defTabSz="800100">
            <a:lnSpc>
              <a:spcPct val="90000"/>
            </a:lnSpc>
            <a:spcBef>
              <a:spcPct val="0"/>
            </a:spcBef>
            <a:spcAft>
              <a:spcPct val="35000"/>
            </a:spcAft>
            <a:defRPr sz="1800" b="1"/>
          </a:pPr>
          <a:r>
            <a:rPr sz="1800" kern="1200" dirty="0"/>
            <a:t>1. </a:t>
          </a:r>
          <a:r>
            <a:rPr sz="1800" kern="1200" dirty="0" err="1"/>
            <a:t>Stato</a:t>
          </a:r>
          <a:r>
            <a:rPr sz="1800" kern="1200" dirty="0"/>
            <a:t> </a:t>
          </a:r>
          <a:r>
            <a:rPr sz="1800" kern="1200" dirty="0" err="1"/>
            <a:t>tradizionale</a:t>
          </a:r>
          <a:endParaRPr sz="1800" kern="1200" dirty="0"/>
        </a:p>
      </dsp:txBody>
      <dsp:txXfrm>
        <a:off x="0" y="0"/>
        <a:ext cx="3068015" cy="824531"/>
      </dsp:txXfrm>
    </dsp:sp>
    <dsp:sp modelId="{80015AE8-A3FF-6147-9722-B03E57169AEA}">
      <dsp:nvSpPr>
        <dsp:cNvPr id="0" name=""/>
        <dsp:cNvSpPr/>
      </dsp:nvSpPr>
      <dsp:spPr>
        <a:xfrm>
          <a:off x="2622582" y="0"/>
          <a:ext cx="3274148" cy="824531"/>
        </a:xfrm>
        <a:prstGeom prst="chevron">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defRPr sz="1800" b="1"/>
          </a:pPr>
          <a:r>
            <a:rPr sz="1800" kern="1200" dirty="0"/>
            <a:t>2. </a:t>
          </a:r>
          <a:r>
            <a:rPr sz="1800" kern="1200" dirty="0" err="1"/>
            <a:t>Adozione</a:t>
          </a:r>
          <a:r>
            <a:rPr sz="1800" kern="1200" dirty="0"/>
            <a:t> </a:t>
          </a:r>
          <a:r>
            <a:rPr sz="1800" kern="1200" dirty="0" err="1"/>
            <a:t>digitale</a:t>
          </a:r>
          <a:endParaRPr sz="1800" kern="1200" dirty="0"/>
        </a:p>
      </dsp:txBody>
      <dsp:txXfrm>
        <a:off x="3034848" y="0"/>
        <a:ext cx="2449617" cy="824531"/>
      </dsp:txXfrm>
    </dsp:sp>
    <dsp:sp modelId="{B600813C-32CD-F246-9262-840B32DCB8D6}">
      <dsp:nvSpPr>
        <dsp:cNvPr id="0" name=""/>
        <dsp:cNvSpPr/>
      </dsp:nvSpPr>
      <dsp:spPr>
        <a:xfrm>
          <a:off x="5241901" y="0"/>
          <a:ext cx="3274148" cy="824531"/>
        </a:xfrm>
        <a:prstGeom prst="chevron">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018" tIns="96012" rIns="48006" bIns="96012" numCol="1" spcCol="1270" anchor="ctr" anchorCtr="0">
          <a:noAutofit/>
        </a:bodyPr>
        <a:lstStyle/>
        <a:p>
          <a:pPr lvl="0" algn="ctr" defTabSz="1600200">
            <a:lnSpc>
              <a:spcPct val="90000"/>
            </a:lnSpc>
            <a:spcBef>
              <a:spcPct val="0"/>
            </a:spcBef>
            <a:spcAft>
              <a:spcPct val="35000"/>
            </a:spcAft>
            <a:defRPr sz="1800" b="1">
              <a:solidFill>
                <a:schemeClr val="accent6">
                  <a:lumMod val="10000"/>
                  <a:lumOff val="90000"/>
                </a:schemeClr>
              </a:solidFill>
            </a:defRPr>
          </a:pPr>
          <a:r>
            <a:rPr sz="3600" kern="1200"/>
            <a:t>3. Integrazione</a:t>
          </a:r>
        </a:p>
      </dsp:txBody>
      <dsp:txXfrm>
        <a:off x="5654167" y="0"/>
        <a:ext cx="2449617" cy="824531"/>
      </dsp:txXfrm>
    </dsp:sp>
    <dsp:sp modelId="{4FA21439-9008-E147-99F2-5AA67CC28F74}">
      <dsp:nvSpPr>
        <dsp:cNvPr id="0" name=""/>
        <dsp:cNvSpPr/>
      </dsp:nvSpPr>
      <dsp:spPr>
        <a:xfrm>
          <a:off x="7861220" y="0"/>
          <a:ext cx="3274148" cy="824531"/>
        </a:xfrm>
        <a:prstGeom prst="chevron">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018" tIns="96012" rIns="48006" bIns="96012" numCol="1" spcCol="1270" anchor="ctr" anchorCtr="0">
          <a:noAutofit/>
        </a:bodyPr>
        <a:lstStyle/>
        <a:p>
          <a:pPr lvl="0" algn="ctr" defTabSz="2889250">
            <a:lnSpc>
              <a:spcPct val="90000"/>
            </a:lnSpc>
            <a:spcBef>
              <a:spcPct val="0"/>
            </a:spcBef>
            <a:spcAft>
              <a:spcPct val="35000"/>
            </a:spcAft>
            <a:defRPr sz="1800" b="1">
              <a:solidFill>
                <a:schemeClr val="accent6">
                  <a:lumMod val="10000"/>
                  <a:lumOff val="90000"/>
                </a:schemeClr>
              </a:solidFill>
            </a:defRPr>
          </a:pPr>
          <a:r>
            <a:rPr kern="1200"/>
            <a:t>4. Trasformazione digitale</a:t>
          </a:r>
          <a:endParaRPr sz="1800" b="1" kern="1200">
            <a:solidFill>
              <a:schemeClr val="accent6">
                <a:lumMod val="10000"/>
                <a:lumOff val="90000"/>
              </a:schemeClr>
            </a:solidFill>
          </a:endParaRPr>
        </a:p>
      </dsp:txBody>
      <dsp:txXfrm>
        <a:off x="8273486" y="0"/>
        <a:ext cx="2449617" cy="8245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2C2DD2-3359-5F4E-AA78-3ABB48C013A0}">
      <dsp:nvSpPr>
        <dsp:cNvPr id="0" name=""/>
        <dsp:cNvSpPr/>
      </dsp:nvSpPr>
      <dsp:spPr>
        <a:xfrm>
          <a:off x="7129831" y="2857409"/>
          <a:ext cx="130088" cy="91440"/>
        </a:xfrm>
        <a:custGeom>
          <a:avLst/>
          <a:gdLst/>
          <a:ahLst/>
          <a:cxnLst/>
          <a:rect l="0" t="0" r="0" b="0"/>
          <a:pathLst>
            <a:path>
              <a:moveTo>
                <a:pt x="0" y="45720"/>
              </a:moveTo>
              <a:lnTo>
                <a:pt x="130088"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0B0B93E-0B42-C54B-A9BF-51CF38A2E0DD}">
      <dsp:nvSpPr>
        <dsp:cNvPr id="0" name=""/>
        <dsp:cNvSpPr/>
      </dsp:nvSpPr>
      <dsp:spPr>
        <a:xfrm>
          <a:off x="6050569" y="2367190"/>
          <a:ext cx="130088" cy="535939"/>
        </a:xfrm>
        <a:custGeom>
          <a:avLst/>
          <a:gdLst/>
          <a:ahLst/>
          <a:cxnLst/>
          <a:rect l="0" t="0" r="0" b="0"/>
          <a:pathLst>
            <a:path>
              <a:moveTo>
                <a:pt x="0" y="0"/>
              </a:moveTo>
              <a:lnTo>
                <a:pt x="65044" y="0"/>
              </a:lnTo>
              <a:lnTo>
                <a:pt x="65044" y="535939"/>
              </a:lnTo>
              <a:lnTo>
                <a:pt x="130088" y="53593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009A1B-FA5E-8447-9C1A-B7370AD76466}">
      <dsp:nvSpPr>
        <dsp:cNvPr id="0" name=""/>
        <dsp:cNvSpPr/>
      </dsp:nvSpPr>
      <dsp:spPr>
        <a:xfrm>
          <a:off x="9685362" y="2435471"/>
          <a:ext cx="130088" cy="91440"/>
        </a:xfrm>
        <a:custGeom>
          <a:avLst/>
          <a:gdLst/>
          <a:ahLst/>
          <a:cxnLst/>
          <a:rect l="0" t="0" r="0" b="0"/>
          <a:pathLst>
            <a:path>
              <a:moveTo>
                <a:pt x="0" y="45720"/>
              </a:moveTo>
              <a:lnTo>
                <a:pt x="130088"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B1A2831-A742-E64B-8BB7-F06C032FADA1}">
      <dsp:nvSpPr>
        <dsp:cNvPr id="0" name=""/>
        <dsp:cNvSpPr/>
      </dsp:nvSpPr>
      <dsp:spPr>
        <a:xfrm>
          <a:off x="8320554" y="1844390"/>
          <a:ext cx="130088" cy="636801"/>
        </a:xfrm>
        <a:custGeom>
          <a:avLst/>
          <a:gdLst/>
          <a:ahLst/>
          <a:cxnLst/>
          <a:rect l="0" t="0" r="0" b="0"/>
          <a:pathLst>
            <a:path>
              <a:moveTo>
                <a:pt x="0" y="0"/>
              </a:moveTo>
              <a:lnTo>
                <a:pt x="65044" y="0"/>
              </a:lnTo>
              <a:lnTo>
                <a:pt x="65044" y="636801"/>
              </a:lnTo>
              <a:lnTo>
                <a:pt x="130088" y="63680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BF917AD-E734-1949-8C7C-2174646EDC77}">
      <dsp:nvSpPr>
        <dsp:cNvPr id="0" name=""/>
        <dsp:cNvSpPr/>
      </dsp:nvSpPr>
      <dsp:spPr>
        <a:xfrm>
          <a:off x="9675202" y="1180808"/>
          <a:ext cx="130088" cy="91440"/>
        </a:xfrm>
        <a:custGeom>
          <a:avLst/>
          <a:gdLst/>
          <a:ahLst/>
          <a:cxnLst/>
          <a:rect l="0" t="0" r="0" b="0"/>
          <a:pathLst>
            <a:path>
              <a:moveTo>
                <a:pt x="0" y="45720"/>
              </a:moveTo>
              <a:lnTo>
                <a:pt x="130088"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C7F9C16-9288-EA47-8962-8FA3C85CDEDF}">
      <dsp:nvSpPr>
        <dsp:cNvPr id="0" name=""/>
        <dsp:cNvSpPr/>
      </dsp:nvSpPr>
      <dsp:spPr>
        <a:xfrm>
          <a:off x="8320554" y="1226528"/>
          <a:ext cx="130088" cy="617861"/>
        </a:xfrm>
        <a:custGeom>
          <a:avLst/>
          <a:gdLst/>
          <a:ahLst/>
          <a:cxnLst/>
          <a:rect l="0" t="0" r="0" b="0"/>
          <a:pathLst>
            <a:path>
              <a:moveTo>
                <a:pt x="0" y="617861"/>
              </a:moveTo>
              <a:lnTo>
                <a:pt x="65044" y="617861"/>
              </a:lnTo>
              <a:lnTo>
                <a:pt x="65044" y="0"/>
              </a:lnTo>
              <a:lnTo>
                <a:pt x="130088"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F722BC3-6795-6943-975E-24E097793AA2}">
      <dsp:nvSpPr>
        <dsp:cNvPr id="0" name=""/>
        <dsp:cNvSpPr/>
      </dsp:nvSpPr>
      <dsp:spPr>
        <a:xfrm>
          <a:off x="7124446" y="1798670"/>
          <a:ext cx="130088" cy="91440"/>
        </a:xfrm>
        <a:custGeom>
          <a:avLst/>
          <a:gdLst/>
          <a:ahLst/>
          <a:cxnLst/>
          <a:rect l="0" t="0" r="0" b="0"/>
          <a:pathLst>
            <a:path>
              <a:moveTo>
                <a:pt x="0" y="45720"/>
              </a:moveTo>
              <a:lnTo>
                <a:pt x="130088"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90EEF1B-F334-E845-86C9-B4293B391D8E}">
      <dsp:nvSpPr>
        <dsp:cNvPr id="0" name=""/>
        <dsp:cNvSpPr/>
      </dsp:nvSpPr>
      <dsp:spPr>
        <a:xfrm>
          <a:off x="6050569" y="1844390"/>
          <a:ext cx="130088" cy="522800"/>
        </a:xfrm>
        <a:custGeom>
          <a:avLst/>
          <a:gdLst/>
          <a:ahLst/>
          <a:cxnLst/>
          <a:rect l="0" t="0" r="0" b="0"/>
          <a:pathLst>
            <a:path>
              <a:moveTo>
                <a:pt x="0" y="522800"/>
              </a:moveTo>
              <a:lnTo>
                <a:pt x="65044" y="522800"/>
              </a:lnTo>
              <a:lnTo>
                <a:pt x="65044" y="0"/>
              </a:lnTo>
              <a:lnTo>
                <a:pt x="130088"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0D99DE8-07BD-7040-BDD7-4DBD19D79314}">
      <dsp:nvSpPr>
        <dsp:cNvPr id="0" name=""/>
        <dsp:cNvSpPr/>
      </dsp:nvSpPr>
      <dsp:spPr>
        <a:xfrm>
          <a:off x="5003704" y="2321470"/>
          <a:ext cx="130088" cy="91440"/>
        </a:xfrm>
        <a:custGeom>
          <a:avLst/>
          <a:gdLst/>
          <a:ahLst/>
          <a:cxnLst/>
          <a:rect l="0" t="0" r="0" b="0"/>
          <a:pathLst>
            <a:path>
              <a:moveTo>
                <a:pt x="0" y="45720"/>
              </a:moveTo>
              <a:lnTo>
                <a:pt x="130088"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44AC206-DD31-5B47-AA40-51BBAD38E459}">
      <dsp:nvSpPr>
        <dsp:cNvPr id="0" name=""/>
        <dsp:cNvSpPr/>
      </dsp:nvSpPr>
      <dsp:spPr>
        <a:xfrm>
          <a:off x="3668212" y="2321470"/>
          <a:ext cx="130088" cy="91440"/>
        </a:xfrm>
        <a:custGeom>
          <a:avLst/>
          <a:gdLst/>
          <a:ahLst/>
          <a:cxnLst/>
          <a:rect l="0" t="0" r="0" b="0"/>
          <a:pathLst>
            <a:path>
              <a:moveTo>
                <a:pt x="0" y="45720"/>
              </a:moveTo>
              <a:lnTo>
                <a:pt x="130088"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C70076D-9C32-6D43-A79F-4F6DBE875008}">
      <dsp:nvSpPr>
        <dsp:cNvPr id="0" name=""/>
        <dsp:cNvSpPr/>
      </dsp:nvSpPr>
      <dsp:spPr>
        <a:xfrm>
          <a:off x="2400893" y="2321470"/>
          <a:ext cx="130088" cy="91440"/>
        </a:xfrm>
        <a:custGeom>
          <a:avLst/>
          <a:gdLst/>
          <a:ahLst/>
          <a:cxnLst/>
          <a:rect l="0" t="0" r="0" b="0"/>
          <a:pathLst>
            <a:path>
              <a:moveTo>
                <a:pt x="0" y="45720"/>
              </a:moveTo>
              <a:lnTo>
                <a:pt x="130088"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691437-F4CD-EB4D-B7F3-4C51EE7DD4EF}">
      <dsp:nvSpPr>
        <dsp:cNvPr id="0" name=""/>
        <dsp:cNvSpPr/>
      </dsp:nvSpPr>
      <dsp:spPr>
        <a:xfrm>
          <a:off x="1048124" y="2321470"/>
          <a:ext cx="130088" cy="91440"/>
        </a:xfrm>
        <a:custGeom>
          <a:avLst/>
          <a:gdLst/>
          <a:ahLst/>
          <a:cxnLst/>
          <a:rect l="0" t="0" r="0" b="0"/>
          <a:pathLst>
            <a:path>
              <a:moveTo>
                <a:pt x="0" y="45720"/>
              </a:moveTo>
              <a:lnTo>
                <a:pt x="130088"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84D987B-CA46-0A4F-88BA-4A1A64D85D31}">
      <dsp:nvSpPr>
        <dsp:cNvPr id="0" name=""/>
        <dsp:cNvSpPr/>
      </dsp:nvSpPr>
      <dsp:spPr>
        <a:xfrm>
          <a:off x="681" y="2058858"/>
          <a:ext cx="1047443" cy="616663"/>
        </a:xfrm>
        <a:prstGeom prst="ellipse">
          <a:avLst/>
        </a:prstGeom>
        <a:solidFill>
          <a:srgbClr val="0AD995"/>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defRPr sz="1400" b="1">
              <a:solidFill>
                <a:srgbClr val="002060"/>
              </a:solidFill>
            </a:defRPr>
          </a:pPr>
          <a:r>
            <a:rPr sz="1400" kern="1200" dirty="0"/>
            <a:t>INIZIO</a:t>
          </a:r>
        </a:p>
      </dsp:txBody>
      <dsp:txXfrm>
        <a:off x="154075" y="2149166"/>
        <a:ext cx="740655" cy="436047"/>
      </dsp:txXfrm>
    </dsp:sp>
    <dsp:sp modelId="{0438EE70-C156-CD47-9549-A408CA25F416}">
      <dsp:nvSpPr>
        <dsp:cNvPr id="0" name=""/>
        <dsp:cNvSpPr/>
      </dsp:nvSpPr>
      <dsp:spPr>
        <a:xfrm>
          <a:off x="1178213" y="1980267"/>
          <a:ext cx="1222679" cy="773846"/>
        </a:xfrm>
        <a:prstGeom prst="rect">
          <a:avLst/>
        </a:prstGeom>
        <a:solidFill>
          <a:schemeClr val="bg2">
            <a:lumMod val="95000"/>
          </a:scheme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defRPr sz="1400" b="1">
              <a:solidFill>
                <a:srgbClr val="002060"/>
              </a:solidFill>
            </a:defRPr>
          </a:pPr>
          <a:r>
            <a:rPr sz="1400" kern="1200" dirty="0"/>
            <a:t>PROCESSO DI IDENTIFICAZIONE</a:t>
          </a:r>
        </a:p>
      </dsp:txBody>
      <dsp:txXfrm>
        <a:off x="1178213" y="1980267"/>
        <a:ext cx="1222679" cy="773846"/>
      </dsp:txXfrm>
    </dsp:sp>
    <dsp:sp modelId="{ACDB8B2D-98FB-1C45-AD4E-D5F71BA28736}">
      <dsp:nvSpPr>
        <dsp:cNvPr id="0" name=""/>
        <dsp:cNvSpPr/>
      </dsp:nvSpPr>
      <dsp:spPr>
        <a:xfrm>
          <a:off x="2530981" y="1991419"/>
          <a:ext cx="1137230" cy="751541"/>
        </a:xfrm>
        <a:prstGeom prst="rect">
          <a:avLst/>
        </a:prstGeom>
        <a:solidFill>
          <a:srgbClr val="FFFFFF"/>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defRPr sz="1400">
              <a:solidFill>
                <a:srgbClr val="002060"/>
              </a:solidFill>
            </a:defRPr>
          </a:pPr>
          <a:r>
            <a:rPr sz="1400" kern="1200" dirty="0" err="1"/>
            <a:t>Esempi</a:t>
          </a:r>
          <a:r>
            <a:rPr sz="1400" kern="1200" dirty="0"/>
            <a:t>: </a:t>
          </a:r>
          <a:r>
            <a:rPr sz="1400" kern="1200" dirty="0" err="1"/>
            <a:t>Blockchain</a:t>
          </a:r>
          <a:r>
            <a:rPr sz="1400" kern="1200" dirty="0"/>
            <a:t>, </a:t>
          </a:r>
          <a:r>
            <a:rPr sz="1400" kern="1200" dirty="0" err="1"/>
            <a:t>IoT</a:t>
          </a:r>
          <a:r>
            <a:rPr sz="1400" kern="1200" dirty="0"/>
            <a:t>, </a:t>
          </a:r>
          <a:r>
            <a:rPr sz="1400" kern="1200" dirty="0" err="1"/>
            <a:t>Automazione</a:t>
          </a:r>
          <a:endParaRPr sz="1400" kern="1200" dirty="0"/>
        </a:p>
      </dsp:txBody>
      <dsp:txXfrm>
        <a:off x="2530981" y="1991419"/>
        <a:ext cx="1137230" cy="751541"/>
      </dsp:txXfrm>
    </dsp:sp>
    <dsp:sp modelId="{4DB12B74-AF86-8A49-93F5-0858A963A3FC}">
      <dsp:nvSpPr>
        <dsp:cNvPr id="0" name=""/>
        <dsp:cNvSpPr/>
      </dsp:nvSpPr>
      <dsp:spPr>
        <a:xfrm>
          <a:off x="3798301" y="1991419"/>
          <a:ext cx="1205403" cy="751541"/>
        </a:xfrm>
        <a:prstGeom prst="rect">
          <a:avLst/>
        </a:prstGeom>
        <a:solidFill>
          <a:schemeClr val="bg2">
            <a:lumMod val="95000"/>
          </a:scheme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defRPr sz="1400" b="1">
              <a:solidFill>
                <a:srgbClr val="002060"/>
              </a:solidFill>
            </a:defRPr>
          </a:pPr>
          <a:r>
            <a:rPr sz="1400" kern="1200" dirty="0"/>
            <a:t>VALUTAZIONE E PERTINENZA</a:t>
          </a:r>
        </a:p>
      </dsp:txBody>
      <dsp:txXfrm>
        <a:off x="3798301" y="1991419"/>
        <a:ext cx="1205403" cy="751541"/>
      </dsp:txXfrm>
    </dsp:sp>
    <dsp:sp modelId="{2DC9AC83-69CB-0041-B2CB-60F00CEF2E65}">
      <dsp:nvSpPr>
        <dsp:cNvPr id="0" name=""/>
        <dsp:cNvSpPr/>
      </dsp:nvSpPr>
      <dsp:spPr>
        <a:xfrm>
          <a:off x="5133793" y="1995830"/>
          <a:ext cx="916775" cy="742719"/>
        </a:xfrm>
        <a:prstGeom prst="rect">
          <a:avLst/>
        </a:prstGeom>
        <a:solidFill>
          <a:schemeClr val="bg2">
            <a:lumMod val="95000"/>
          </a:scheme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defRPr sz="1400" b="1">
              <a:solidFill>
                <a:srgbClr val="002060"/>
              </a:solidFill>
            </a:defRPr>
          </a:pPr>
          <a:r>
            <a:rPr sz="1400" kern="1200" dirty="0"/>
            <a:t>PUNTO DI DECISIONE</a:t>
          </a:r>
        </a:p>
      </dsp:txBody>
      <dsp:txXfrm>
        <a:off x="5133793" y="1995830"/>
        <a:ext cx="916775" cy="742719"/>
      </dsp:txXfrm>
    </dsp:sp>
    <dsp:sp modelId="{39E4566D-65EA-FE45-9D23-9E0D87E77EAE}">
      <dsp:nvSpPr>
        <dsp:cNvPr id="0" name=""/>
        <dsp:cNvSpPr/>
      </dsp:nvSpPr>
      <dsp:spPr>
        <a:xfrm>
          <a:off x="6180657" y="1349103"/>
          <a:ext cx="943788" cy="99057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defRPr sz="1400">
              <a:solidFill>
                <a:srgbClr val="002060"/>
              </a:solidFill>
            </a:defRPr>
          </a:pPr>
          <a:r>
            <a:rPr sz="1400" kern="1200" dirty="0"/>
            <a:t>Se </a:t>
          </a:r>
          <a:r>
            <a:rPr sz="1400" kern="1200" dirty="0" err="1"/>
            <a:t>pertinente</a:t>
          </a:r>
          <a:endParaRPr sz="1400" kern="1200" dirty="0"/>
        </a:p>
      </dsp:txBody>
      <dsp:txXfrm>
        <a:off x="6180657" y="1349103"/>
        <a:ext cx="943788" cy="990572"/>
      </dsp:txXfrm>
    </dsp:sp>
    <dsp:sp modelId="{95BBE1BE-81C2-5E4E-A3E2-3A6511145613}">
      <dsp:nvSpPr>
        <dsp:cNvPr id="0" name=""/>
        <dsp:cNvSpPr/>
      </dsp:nvSpPr>
      <dsp:spPr>
        <a:xfrm>
          <a:off x="7254535" y="1368428"/>
          <a:ext cx="1066019" cy="951923"/>
        </a:xfrm>
        <a:prstGeom prst="rect">
          <a:avLst/>
        </a:prstGeom>
        <a:solidFill>
          <a:schemeClr val="bg2">
            <a:lumMod val="95000"/>
          </a:scheme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defRPr sz="1400" b="1">
              <a:solidFill>
                <a:srgbClr val="002060"/>
              </a:solidFill>
            </a:defRPr>
          </a:pPr>
          <a:r>
            <a:rPr sz="1400" kern="1200" dirty="0"/>
            <a:t>STRATEGIE PROATTIVE PER L'ADOZIONE</a:t>
          </a:r>
        </a:p>
      </dsp:txBody>
      <dsp:txXfrm>
        <a:off x="7254535" y="1368428"/>
        <a:ext cx="1066019" cy="951923"/>
      </dsp:txXfrm>
    </dsp:sp>
    <dsp:sp modelId="{CBD9C19D-B6F6-C443-B4EB-C50F31283F82}">
      <dsp:nvSpPr>
        <dsp:cNvPr id="0" name=""/>
        <dsp:cNvSpPr/>
      </dsp:nvSpPr>
      <dsp:spPr>
        <a:xfrm>
          <a:off x="8450643" y="630380"/>
          <a:ext cx="1224559" cy="1192297"/>
        </a:xfrm>
        <a:prstGeom prst="rect">
          <a:avLst/>
        </a:prstGeom>
        <a:solidFill>
          <a:schemeClr val="bg2">
            <a:lumMod val="95000"/>
          </a:scheme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defRPr sz="1400" b="1">
              <a:solidFill>
                <a:srgbClr val="002060"/>
              </a:solidFill>
            </a:defRPr>
          </a:pPr>
          <a:r>
            <a:rPr sz="1400" kern="1200" dirty="0"/>
            <a:t>RIMANERE INFORMATI</a:t>
          </a:r>
        </a:p>
      </dsp:txBody>
      <dsp:txXfrm>
        <a:off x="8450643" y="630380"/>
        <a:ext cx="1224559" cy="1192297"/>
      </dsp:txXfrm>
    </dsp:sp>
    <dsp:sp modelId="{5971EA79-984F-ED4B-9F21-C1193B3167D8}">
      <dsp:nvSpPr>
        <dsp:cNvPr id="0" name=""/>
        <dsp:cNvSpPr/>
      </dsp:nvSpPr>
      <dsp:spPr>
        <a:xfrm>
          <a:off x="9805291" y="856417"/>
          <a:ext cx="1104174" cy="740222"/>
        </a:xfrm>
        <a:prstGeom prst="rect">
          <a:avLst/>
        </a:prstGeom>
        <a:solidFill>
          <a:schemeClr val="bg2">
            <a:lumMod val="95000"/>
          </a:scheme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defRPr sz="1400" b="1">
              <a:solidFill>
                <a:srgbClr val="002060"/>
              </a:solidFill>
            </a:defRPr>
          </a:pPr>
          <a:r>
            <a:rPr sz="1400" kern="1200" dirty="0"/>
            <a:t>NUOVE TENDENZE</a:t>
          </a:r>
        </a:p>
      </dsp:txBody>
      <dsp:txXfrm>
        <a:off x="9805291" y="856417"/>
        <a:ext cx="1104174" cy="740222"/>
      </dsp:txXfrm>
    </dsp:sp>
    <dsp:sp modelId="{3E23352F-73E1-D543-96E3-6C64CBC1E543}">
      <dsp:nvSpPr>
        <dsp:cNvPr id="0" name=""/>
        <dsp:cNvSpPr/>
      </dsp:nvSpPr>
      <dsp:spPr>
        <a:xfrm>
          <a:off x="8450643" y="1903982"/>
          <a:ext cx="1234719" cy="1154417"/>
        </a:xfrm>
        <a:prstGeom prst="rect">
          <a:avLst/>
        </a:prstGeom>
        <a:solidFill>
          <a:schemeClr val="bg2">
            <a:lumMod val="95000"/>
          </a:scheme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defRPr sz="1400">
              <a:solidFill>
                <a:srgbClr val="002060"/>
              </a:solidFill>
            </a:defRPr>
          </a:pPr>
          <a:r>
            <a:rPr sz="1400" b="1" kern="1200" dirty="0"/>
            <a:t>OUTCOMES </a:t>
          </a:r>
          <a:r>
            <a:rPr lang="it-IT" sz="1400" b="1" kern="1200" dirty="0" smtClean="0"/>
            <a:t>DI SUCCESSO</a:t>
          </a:r>
          <a:r>
            <a:rPr sz="1400" b="1" kern="1200" dirty="0" smtClean="0"/>
            <a:t> </a:t>
          </a:r>
          <a:r>
            <a:rPr sz="1400" kern="1200" dirty="0"/>
            <a:t>(ad </a:t>
          </a:r>
          <a:r>
            <a:rPr sz="1400" kern="1200" dirty="0" err="1"/>
            <a:t>esempio</a:t>
          </a:r>
          <a:r>
            <a:rPr sz="1400" kern="1200" dirty="0"/>
            <a:t>, </a:t>
          </a:r>
          <a:r>
            <a:rPr sz="1400" kern="1200" dirty="0" err="1"/>
            <a:t>maggiore</a:t>
          </a:r>
          <a:r>
            <a:rPr sz="1400" kern="1200" dirty="0"/>
            <a:t> </a:t>
          </a:r>
          <a:r>
            <a:rPr sz="1400" kern="1200" dirty="0" err="1"/>
            <a:t>efficienza</a:t>
          </a:r>
          <a:r>
            <a:rPr sz="1400" kern="1200" dirty="0"/>
            <a:t>)</a:t>
          </a:r>
        </a:p>
      </dsp:txBody>
      <dsp:txXfrm>
        <a:off x="8450643" y="1903982"/>
        <a:ext cx="1234719" cy="1154417"/>
      </dsp:txXfrm>
    </dsp:sp>
    <dsp:sp modelId="{76074DFF-FA08-FB48-AD0B-235E01A704D1}">
      <dsp:nvSpPr>
        <dsp:cNvPr id="0" name=""/>
        <dsp:cNvSpPr/>
      </dsp:nvSpPr>
      <dsp:spPr>
        <a:xfrm>
          <a:off x="9815451" y="2194368"/>
          <a:ext cx="1100005" cy="573645"/>
        </a:xfrm>
        <a:prstGeom prst="ellipse">
          <a:avLst/>
        </a:prstGeom>
        <a:solidFill>
          <a:srgbClr val="0AD995"/>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defRPr sz="1400" b="1">
              <a:solidFill>
                <a:srgbClr val="002060"/>
              </a:solidFill>
            </a:defRPr>
          </a:pPr>
          <a:r>
            <a:rPr sz="1400" kern="1200" dirty="0"/>
            <a:t>FINE</a:t>
          </a:r>
        </a:p>
      </dsp:txBody>
      <dsp:txXfrm>
        <a:off x="9976543" y="2278376"/>
        <a:ext cx="777821" cy="405629"/>
      </dsp:txXfrm>
    </dsp:sp>
    <dsp:sp modelId="{7DC61AC8-2F87-9D40-82BB-D29E0A2A7E44}">
      <dsp:nvSpPr>
        <dsp:cNvPr id="0" name=""/>
        <dsp:cNvSpPr/>
      </dsp:nvSpPr>
      <dsp:spPr>
        <a:xfrm>
          <a:off x="6180657" y="2420982"/>
          <a:ext cx="949173" cy="9642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defRPr sz="1400">
              <a:solidFill>
                <a:srgbClr val="002060"/>
              </a:solidFill>
            </a:defRPr>
          </a:pPr>
          <a:r>
            <a:rPr sz="1400" kern="1200" dirty="0"/>
            <a:t>Se non </a:t>
          </a:r>
          <a:r>
            <a:rPr sz="1400" kern="1200" dirty="0" err="1"/>
            <a:t>pertinente</a:t>
          </a:r>
          <a:endParaRPr sz="1400" kern="1200" dirty="0"/>
        </a:p>
      </dsp:txBody>
      <dsp:txXfrm>
        <a:off x="6180657" y="2420982"/>
        <a:ext cx="949173" cy="964294"/>
      </dsp:txXfrm>
    </dsp:sp>
    <dsp:sp modelId="{FD88D7C3-4FE4-1543-91AC-881D8E5E8F33}">
      <dsp:nvSpPr>
        <dsp:cNvPr id="0" name=""/>
        <dsp:cNvSpPr/>
      </dsp:nvSpPr>
      <dsp:spPr>
        <a:xfrm>
          <a:off x="7259920" y="2430408"/>
          <a:ext cx="1066273" cy="945441"/>
        </a:xfrm>
        <a:prstGeom prst="rect">
          <a:avLst/>
        </a:prstGeom>
        <a:solidFill>
          <a:schemeClr val="bg2">
            <a:lumMod val="95000"/>
          </a:scheme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defRPr sz="1400" b="1">
              <a:solidFill>
                <a:srgbClr val="002060"/>
              </a:solidFill>
            </a:defRPr>
          </a:pPr>
          <a:r>
            <a:rPr sz="1400" kern="1200" dirty="0"/>
            <a:t>NESSUNA AZIONE NECESSARIA</a:t>
          </a:r>
        </a:p>
      </dsp:txBody>
      <dsp:txXfrm>
        <a:off x="7259920" y="2430408"/>
        <a:ext cx="1066273" cy="945441"/>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a:lstStyle>
            <a:lvl1pPr algn="l">
              <a:defRPr sz="1200"/>
            </a:lvl1pPr>
          </a:lstStyle>
          <a:p>
            <a:endParaRP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a:lstStyle>
            <a:lvl1pPr algn="r">
              <a:defRPr sz="1200"/>
            </a:lvl1pPr>
          </a:lstStyle>
          <a:p>
            <a:fld id="{E223BF02-1407-45D4-91DB-52DF284200D1}" type="datetimeFigureOut">
              <a:rPr lang="en-GB" smtClean="0"/>
              <a:t>23/01/2024</a:t>
            </a:fld>
            <a:endParaRPr lang="en-GB" smtClean="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anchor="ctr"/>
          <a:lstStyle/>
          <a:p>
            <a:endParaRP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a:lstStyle/>
          <a:p>
            <a:pPr lvl="0"/>
            <a:r>
              <a:t>Haga clic para modificar los estilos de texto del patrón</a:t>
            </a:r>
          </a:p>
          <a:p>
            <a:pPr lvl="1"/>
            <a:r>
              <a:t>Segundo nivel</a:t>
            </a:r>
          </a:p>
          <a:p>
            <a:pPr lvl="2"/>
            <a:r>
              <a:t>Tercer nivel</a:t>
            </a:r>
          </a:p>
          <a:p>
            <a:pPr lvl="3"/>
            <a:r>
              <a:t>Cuarto nivel</a:t>
            </a:r>
          </a:p>
          <a:p>
            <a:pPr lvl="4"/>
            <a:r>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anchor="b"/>
          <a:lstStyle>
            <a:lvl1pPr algn="l">
              <a:defRPr sz="1200"/>
            </a:lvl1pPr>
          </a:lstStyle>
          <a:p>
            <a:endParaRP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anchor="b"/>
          <a:lstStyle>
            <a:lvl1pPr algn="r">
              <a:defRPr sz="1200"/>
            </a:lvl1pPr>
          </a:lstStyle>
          <a:p>
            <a:fld id="{20B3550A-1C67-491B-B6B7-CEF62DBEB878}" type="slidenum">
              <a:rPr lang="en-GB" smtClean="0"/>
              <a:t>‹N›</a:t>
            </a:fld>
            <a:endParaRPr lang="en-GB" smtClean="0"/>
          </a:p>
        </p:txBody>
      </p:sp>
    </p:spTree>
    <p:extLst>
      <p:ext uri="{BB962C8B-B14F-4D97-AF65-F5344CB8AC3E}">
        <p14:creationId xmlns:p14="http://schemas.microsoft.com/office/powerpoint/2010/main" val="3239890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0B3550A-1C67-491B-B6B7-CEF62DBEB878}" type="slidenum">
              <a:rPr lang="en-GB" smtClean="0"/>
              <a:t>2</a:t>
            </a:fld>
            <a:endParaRPr lang="en-GB" smtClean="0"/>
          </a:p>
        </p:txBody>
      </p:sp>
    </p:spTree>
    <p:extLst>
      <p:ext uri="{BB962C8B-B14F-4D97-AF65-F5344CB8AC3E}">
        <p14:creationId xmlns:p14="http://schemas.microsoft.com/office/powerpoint/2010/main" val="2050162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0B3550A-1C67-491B-B6B7-CEF62DBEB878}" type="slidenum">
              <a:rPr lang="en-GB" smtClean="0"/>
              <a:t>15</a:t>
            </a:fld>
            <a:endParaRPr lang="en-GB" smtClean="0"/>
          </a:p>
        </p:txBody>
      </p:sp>
    </p:spTree>
    <p:extLst>
      <p:ext uri="{BB962C8B-B14F-4D97-AF65-F5344CB8AC3E}">
        <p14:creationId xmlns:p14="http://schemas.microsoft.com/office/powerpoint/2010/main" val="1857196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0B3550A-1C67-491B-B6B7-CEF62DBEB878}" type="slidenum">
              <a:rPr lang="en-GB" smtClean="0"/>
              <a:t>16</a:t>
            </a:fld>
            <a:endParaRPr lang="en-GB" smtClean="0"/>
          </a:p>
        </p:txBody>
      </p:sp>
    </p:spTree>
    <p:extLst>
      <p:ext uri="{BB962C8B-B14F-4D97-AF65-F5344CB8AC3E}">
        <p14:creationId xmlns:p14="http://schemas.microsoft.com/office/powerpoint/2010/main" val="802240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0B3550A-1C67-491B-B6B7-CEF62DBEB878}" type="slidenum">
              <a:rPr lang="en-GB" smtClean="0"/>
              <a:t>20</a:t>
            </a:fld>
            <a:endParaRPr lang="en-GB" smtClean="0"/>
          </a:p>
        </p:txBody>
      </p:sp>
    </p:spTree>
    <p:extLst>
      <p:ext uri="{BB962C8B-B14F-4D97-AF65-F5344CB8AC3E}">
        <p14:creationId xmlns:p14="http://schemas.microsoft.com/office/powerpoint/2010/main" val="1876998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37" name="Rectángulo 36">
            <a:extLst>
              <a:ext uri="{FF2B5EF4-FFF2-40B4-BE49-F238E27FC236}">
                <a16:creationId xmlns:a16="http://schemas.microsoft.com/office/drawing/2014/main" id="{E7011437-580D-4C90-2D19-897831A9857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pic>
        <p:nvPicPr>
          <p:cNvPr id="11" name="Imagen 10" descr="Imagen que contiene Logotipo  Descripción generada automáticamente">
            <a:extLst>
              <a:ext uri="{FF2B5EF4-FFF2-40B4-BE49-F238E27FC236}">
                <a16:creationId xmlns:a16="http://schemas.microsoft.com/office/drawing/2014/main" id="{6C8B1B9F-D160-6C24-AD2C-5B9574321F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2821" y="1323778"/>
            <a:ext cx="4416598" cy="2229084"/>
          </a:xfrm>
          <a:prstGeom prst="rect">
            <a:avLst/>
          </a:prstGeom>
        </p:spPr>
      </p:pic>
      <p:sp>
        <p:nvSpPr>
          <p:cNvPr id="12" name="CuadroTexto 11">
            <a:extLst>
              <a:ext uri="{FF2B5EF4-FFF2-40B4-BE49-F238E27FC236}">
                <a16:creationId xmlns:a16="http://schemas.microsoft.com/office/drawing/2014/main" id="{C238BC30-F6DA-D940-405D-0ACD930EC362}"/>
              </a:ext>
            </a:extLst>
          </p:cNvPr>
          <p:cNvSpPr txBox="1"/>
          <p:nvPr userDrawn="1"/>
        </p:nvSpPr>
        <p:spPr>
          <a:xfrm>
            <a:off x="8773360" y="177708"/>
            <a:ext cx="3283527" cy="400110"/>
          </a:xfrm>
          <a:prstGeom prst="rect">
            <a:avLst/>
          </a:prstGeom>
          <a:noFill/>
        </p:spPr>
        <p:txBody>
          <a:bodyPr wrap="square">
            <a:spAutoFit/>
          </a:bodyPr>
          <a:lstStyle/>
          <a:p>
            <a:pPr algn="r">
              <a:defRPr sz="2000" b="1">
                <a:solidFill>
                  <a:srgbClr val="1B193E"/>
                </a:solidFill>
                <a:effectLst/>
                <a:latin typeface="+mj-lt"/>
              </a:defRPr>
            </a:pPr>
            <a:r>
              <a:t>Digital-dream-lab.eu</a:t>
            </a:r>
            <a:endParaRPr sz="2000" b="1">
              <a:solidFill>
                <a:srgbClr val="1B193E"/>
              </a:solidFill>
              <a:effectLst/>
              <a:latin typeface="+mj-lt"/>
            </a:endParaRPr>
          </a:p>
        </p:txBody>
      </p:sp>
      <p:sp>
        <p:nvSpPr>
          <p:cNvPr id="38" name="CuadroTexto 37">
            <a:extLst>
              <a:ext uri="{FF2B5EF4-FFF2-40B4-BE49-F238E27FC236}">
                <a16:creationId xmlns:a16="http://schemas.microsoft.com/office/drawing/2014/main" id="{18D7B3E2-2115-114F-089F-09C93F21300B}"/>
              </a:ext>
            </a:extLst>
          </p:cNvPr>
          <p:cNvSpPr txBox="1"/>
          <p:nvPr userDrawn="1"/>
        </p:nvSpPr>
        <p:spPr>
          <a:xfrm>
            <a:off x="135113" y="6160146"/>
            <a:ext cx="7352615" cy="692497"/>
          </a:xfrm>
          <a:prstGeom prst="rect">
            <a:avLst/>
          </a:prstGeom>
          <a:noFill/>
        </p:spPr>
        <p:txBody>
          <a:bodyPr wrap="square">
            <a:spAutoFit/>
          </a:bodyPr>
          <a:lstStyle/>
          <a:p>
            <a:pPr algn="l">
              <a:defRPr sz="1300">
                <a:solidFill>
                  <a:schemeClr val="bg1"/>
                </a:solidFill>
                <a:latin typeface="+mn-lt"/>
              </a:defRPr>
            </a:pPr>
            <a:r>
              <a:t>Finanziato dall'Unione Europea. Le opinioni e le opinioni espresse sono tuttavia quelle degli autori e non riflettono necessariamente quelle dell'Unione europea o dell'Agenzia esecutiva europea per l'istruzione e la cultura (EACEA). Né l'Unione europea né l'EACEA possono essere ritenuti responsabili nei loro confronti</a:t>
            </a:r>
            <a:r>
              <a:rPr>
                <a:effectLst/>
              </a:rPr>
              <a:t>.</a:t>
            </a:r>
          </a:p>
        </p:txBody>
      </p:sp>
      <p:sp>
        <p:nvSpPr>
          <p:cNvPr id="44" name="Rectángulo 43">
            <a:extLst>
              <a:ext uri="{FF2B5EF4-FFF2-40B4-BE49-F238E27FC236}">
                <a16:creationId xmlns:a16="http://schemas.microsoft.com/office/drawing/2014/main" id="{B75A42C1-7D33-0352-C95C-7F661AA2F6DC}"/>
              </a:ext>
            </a:extLst>
          </p:cNvPr>
          <p:cNvSpPr/>
          <p:nvPr userDrawn="1"/>
        </p:nvSpPr>
        <p:spPr>
          <a:xfrm>
            <a:off x="0" y="-38151"/>
            <a:ext cx="12192000" cy="102062"/>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pic>
        <p:nvPicPr>
          <p:cNvPr id="48" name="Imagen 47" descr="Texto  Descripción generada automáticamente">
            <a:extLst>
              <a:ext uri="{FF2B5EF4-FFF2-40B4-BE49-F238E27FC236}">
                <a16:creationId xmlns:a16="http://schemas.microsoft.com/office/drawing/2014/main" id="{2CA96A6B-389F-0861-B1FE-2EA0F586578C}"/>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264509" y="160233"/>
            <a:ext cx="2786332" cy="584559"/>
          </a:xfrm>
          <a:prstGeom prst="rect">
            <a:avLst/>
          </a:prstGeom>
        </p:spPr>
      </p:pic>
      <p:sp>
        <p:nvSpPr>
          <p:cNvPr id="52" name="Marcador de texto 51">
            <a:extLst>
              <a:ext uri="{FF2B5EF4-FFF2-40B4-BE49-F238E27FC236}">
                <a16:creationId xmlns:a16="http://schemas.microsoft.com/office/drawing/2014/main" id="{1B8BE13D-B6DC-C12D-DFD3-3944B7A5C519}"/>
              </a:ext>
            </a:extLst>
          </p:cNvPr>
          <p:cNvSpPr>
            <a:spLocks noGrp="1"/>
          </p:cNvSpPr>
          <p:nvPr>
            <p:ph type="body" sz="quarter" idx="10"/>
          </p:nvPr>
        </p:nvSpPr>
        <p:spPr>
          <a:xfrm>
            <a:off x="876650" y="3922330"/>
            <a:ext cx="4908939" cy="824531"/>
          </a:xfrm>
          <a:prstGeom prst="rect">
            <a:avLst/>
          </a:prstGeom>
        </p:spPr>
        <p:txBody>
          <a:bodyPr anchor="b"/>
          <a:lstStyle>
            <a:lvl1pPr marL="0" indent="0">
              <a:buNone/>
              <a:defRPr sz="3000" b="1">
                <a:solidFill>
                  <a:srgbClr val="1B193E"/>
                </a:solidFill>
              </a:defRPr>
            </a:lvl1pPr>
            <a:lvl2pPr marL="457200" indent="0">
              <a:buNone/>
            </a:lvl2pPr>
          </a:lstStyle>
          <a:p>
            <a:pPr lvl="0"/>
            <a:endParaRPr/>
          </a:p>
        </p:txBody>
      </p:sp>
      <p:sp>
        <p:nvSpPr>
          <p:cNvPr id="53" name="Marcador de texto 51">
            <a:extLst>
              <a:ext uri="{FF2B5EF4-FFF2-40B4-BE49-F238E27FC236}">
                <a16:creationId xmlns:a16="http://schemas.microsoft.com/office/drawing/2014/main" id="{D89AC5DB-009C-767F-88C8-2118B5565D04}"/>
              </a:ext>
            </a:extLst>
          </p:cNvPr>
          <p:cNvSpPr>
            <a:spLocks noGrp="1"/>
          </p:cNvSpPr>
          <p:nvPr>
            <p:ph type="body" sz="quarter" idx="11"/>
          </p:nvPr>
        </p:nvSpPr>
        <p:spPr>
          <a:xfrm>
            <a:off x="876652" y="4810675"/>
            <a:ext cx="4908939" cy="555389"/>
          </a:xfrm>
          <a:prstGeom prst="rect">
            <a:avLst/>
          </a:prstGeom>
        </p:spPr>
        <p:txBody>
          <a:bodyPr anchor="t"/>
          <a:lstStyle>
            <a:lvl1pPr marL="0" indent="0">
              <a:buNone/>
              <a:defRPr sz="2000" b="0">
                <a:solidFill>
                  <a:srgbClr val="1B193E"/>
                </a:solidFill>
              </a:defRPr>
            </a:lvl1pPr>
            <a:lvl2pPr marL="457200" indent="0">
              <a:buNone/>
            </a:lvl2pPr>
          </a:lstStyle>
          <a:p>
            <a:pPr lvl="0"/>
            <a:endParaRPr/>
          </a:p>
        </p:txBody>
      </p:sp>
      <p:pic>
        <p:nvPicPr>
          <p:cNvPr id="3" name="Imagen 2">
            <a:extLst>
              <a:ext uri="{FF2B5EF4-FFF2-40B4-BE49-F238E27FC236}">
                <a16:creationId xmlns:a16="http://schemas.microsoft.com/office/drawing/2014/main" id="{871A4218-75F7-09B5-96CB-F74ACC0F124B}"/>
              </a:ext>
            </a:extLst>
          </p:cNvPr>
          <p:cNvPicPr>
            <a:picLocks noChangeAspect="1"/>
          </p:cNvPicPr>
          <p:nvPr userDrawn="1"/>
        </p:nvPicPr>
        <p:blipFill>
          <a:blip r:embed="rId4"/>
          <a:stretch>
            <a:fillRect/>
          </a:stretch>
        </p:blipFill>
        <p:spPr>
          <a:xfrm>
            <a:off x="7581900" y="990600"/>
            <a:ext cx="4610100" cy="5857875"/>
          </a:xfrm>
          <a:prstGeom prst="rect">
            <a:avLst/>
          </a:prstGeom>
        </p:spPr>
      </p:pic>
    </p:spTree>
    <p:extLst>
      <p:ext uri="{BB962C8B-B14F-4D97-AF65-F5344CB8AC3E}">
        <p14:creationId xmlns:p14="http://schemas.microsoft.com/office/powerpoint/2010/main" val="2572820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Cover 2">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A148A596-25B6-6139-D67C-3C06362488B4}"/>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 name="Título 1">
            <a:extLst>
              <a:ext uri="{FF2B5EF4-FFF2-40B4-BE49-F238E27FC236}">
                <a16:creationId xmlns:a16="http://schemas.microsoft.com/office/drawing/2014/main" id="{972580A2-278E-D007-23A1-E1E471377813}"/>
              </a:ext>
            </a:extLst>
          </p:cNvPr>
          <p:cNvSpPr>
            <a:spLocks noGrp="1"/>
          </p:cNvSpPr>
          <p:nvPr>
            <p:ph type="title"/>
          </p:nvPr>
        </p:nvSpPr>
        <p:spPr>
          <a:xfrm>
            <a:off x="831850" y="3090084"/>
            <a:ext cx="10515600" cy="1232679"/>
          </a:xfrm>
          <a:prstGeom prst="rect">
            <a:avLst/>
          </a:prstGeom>
        </p:spPr>
        <p:txBody>
          <a:bodyPr anchor="b"/>
          <a:lstStyle>
            <a:lvl1pPr algn="ctr">
              <a:defRPr sz="4000" b="1">
                <a:solidFill>
                  <a:srgbClr val="1B193E"/>
                </a:solidFill>
                <a:latin typeface="+mn-lt"/>
              </a:defRPr>
            </a:lvl1pPr>
          </a:lstStyle>
          <a:p>
            <a:endParaRPr/>
          </a:p>
        </p:txBody>
      </p:sp>
      <p:pic>
        <p:nvPicPr>
          <p:cNvPr id="7" name="Imagen 6" descr="Imagen que contiene Logotipo  Descripción generada automáticamente">
            <a:extLst>
              <a:ext uri="{FF2B5EF4-FFF2-40B4-BE49-F238E27FC236}">
                <a16:creationId xmlns:a16="http://schemas.microsoft.com/office/drawing/2014/main" id="{E7782A2B-0AF7-E8AE-9EC4-AF76F2CC9E9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05636" y="581702"/>
            <a:ext cx="4416598" cy="2229084"/>
          </a:xfrm>
          <a:prstGeom prst="rect">
            <a:avLst/>
          </a:prstGeom>
        </p:spPr>
      </p:pic>
      <p:pic>
        <p:nvPicPr>
          <p:cNvPr id="13" name="Imagen 12" descr="Interfaz de usuario gráfica, Texto  Descripción generada automáticamente">
            <a:extLst>
              <a:ext uri="{FF2B5EF4-FFF2-40B4-BE49-F238E27FC236}">
                <a16:creationId xmlns:a16="http://schemas.microsoft.com/office/drawing/2014/main" id="{C6457764-B175-D0D7-61DF-CFAA08D1D9B2}"/>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14" name="CuadroTexto 13">
            <a:extLst>
              <a:ext uri="{FF2B5EF4-FFF2-40B4-BE49-F238E27FC236}">
                <a16:creationId xmlns:a16="http://schemas.microsoft.com/office/drawing/2014/main" id="{4FC8C3E7-5891-54DB-F8C8-CF8CCC0B69FE}"/>
              </a:ext>
            </a:extLst>
          </p:cNvPr>
          <p:cNvSpPr txBox="1"/>
          <p:nvPr userDrawn="1"/>
        </p:nvSpPr>
        <p:spPr>
          <a:xfrm>
            <a:off x="3270172" y="6160146"/>
            <a:ext cx="8082190" cy="692497"/>
          </a:xfrm>
          <a:prstGeom prst="rect">
            <a:avLst/>
          </a:prstGeom>
          <a:noFill/>
        </p:spPr>
        <p:txBody>
          <a:bodyPr wrap="square">
            <a:spAutoFit/>
          </a:bodyPr>
          <a:lstStyle/>
          <a:p>
            <a:pPr algn="l">
              <a:defRPr sz="1300">
                <a:solidFill>
                  <a:srgbClr val="F5F5F5"/>
                </a:solidFill>
                <a:latin typeface="+mn-lt"/>
              </a:defRPr>
            </a:pPr>
            <a:r>
              <a:t>Finanziato dall'Unione Europea. Le opinioni e le opinioni espresse sono tuttavia quelle degli autori e non riflettono necessariamente quelle dell'Unione europea o dell'Agenzia esecutiva europea per l'istruzione e la cultura (EACEA). Né l'Unione europea né l'EACEA possono essere ritenuti responsabili nei loro confronti</a:t>
            </a:r>
            <a:r>
              <a:rPr>
                <a:effectLst/>
              </a:rPr>
              <a:t>.</a:t>
            </a:r>
          </a:p>
        </p:txBody>
      </p:sp>
      <p:sp>
        <p:nvSpPr>
          <p:cNvPr id="15" name="CuadroTexto 14">
            <a:extLst>
              <a:ext uri="{FF2B5EF4-FFF2-40B4-BE49-F238E27FC236}">
                <a16:creationId xmlns:a16="http://schemas.microsoft.com/office/drawing/2014/main" id="{C1B65113-AF52-8753-DB0A-1515EFFD43DB}"/>
              </a:ext>
            </a:extLst>
          </p:cNvPr>
          <p:cNvSpPr txBox="1"/>
          <p:nvPr userDrawn="1"/>
        </p:nvSpPr>
        <p:spPr>
          <a:xfrm>
            <a:off x="8773360" y="177708"/>
            <a:ext cx="3283527" cy="400110"/>
          </a:xfrm>
          <a:prstGeom prst="rect">
            <a:avLst/>
          </a:prstGeom>
          <a:noFill/>
        </p:spPr>
        <p:txBody>
          <a:bodyPr wrap="square">
            <a:spAutoFit/>
          </a:bodyPr>
          <a:lstStyle/>
          <a:p>
            <a:pPr algn="r">
              <a:defRPr sz="2000" b="1">
                <a:solidFill>
                  <a:srgbClr val="1B193E"/>
                </a:solidFill>
                <a:effectLst/>
                <a:latin typeface="+mj-lt"/>
              </a:defRPr>
            </a:pPr>
            <a:r>
              <a:t>Digital-dream-lab.eu</a:t>
            </a:r>
            <a:endParaRPr sz="2000" b="1">
              <a:solidFill>
                <a:srgbClr val="1B193E"/>
              </a:solidFill>
              <a:effectLst/>
              <a:latin typeface="+mj-lt"/>
            </a:endParaRPr>
          </a:p>
        </p:txBody>
      </p:sp>
      <p:pic>
        <p:nvPicPr>
          <p:cNvPr id="5" name="Imagen 4">
            <a:extLst>
              <a:ext uri="{FF2B5EF4-FFF2-40B4-BE49-F238E27FC236}">
                <a16:creationId xmlns:a16="http://schemas.microsoft.com/office/drawing/2014/main" id="{3DCAF5D0-0767-3892-E9A2-F3768673C29D}"/>
              </a:ext>
            </a:extLst>
          </p:cNvPr>
          <p:cNvPicPr>
            <a:picLocks noChangeAspect="1"/>
          </p:cNvPicPr>
          <p:nvPr userDrawn="1"/>
        </p:nvPicPr>
        <p:blipFill rotWithShape="1">
          <a:blip r:embed="rId4"/>
          <a:srcRect r="21309"/>
          <a:stretch/>
        </p:blipFill>
        <p:spPr>
          <a:xfrm>
            <a:off x="-811" y="388"/>
            <a:ext cx="742030" cy="1066800"/>
          </a:xfrm>
          <a:prstGeom prst="rect">
            <a:avLst/>
          </a:prstGeom>
        </p:spPr>
      </p:pic>
      <p:sp>
        <p:nvSpPr>
          <p:cNvPr id="4" name="Rectángulo 3">
            <a:extLst>
              <a:ext uri="{FF2B5EF4-FFF2-40B4-BE49-F238E27FC236}">
                <a16:creationId xmlns:a16="http://schemas.microsoft.com/office/drawing/2014/main" id="{C57AD1F9-997D-0F76-C7F6-BDB9C0F9A572}"/>
              </a:ext>
            </a:extLst>
          </p:cNvPr>
          <p:cNvSpPr/>
          <p:nvPr userDrawn="1"/>
        </p:nvSpPr>
        <p:spPr>
          <a:xfrm>
            <a:off x="720438" y="-9099"/>
            <a:ext cx="11471562" cy="89890"/>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pic>
        <p:nvPicPr>
          <p:cNvPr id="6" name="Imagen 5">
            <a:extLst>
              <a:ext uri="{FF2B5EF4-FFF2-40B4-BE49-F238E27FC236}">
                <a16:creationId xmlns:a16="http://schemas.microsoft.com/office/drawing/2014/main" id="{01E4C2DD-53A0-FD8B-3638-A1E945DCE633}"/>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3" name="Marcador de texto 2">
            <a:extLst>
              <a:ext uri="{FF2B5EF4-FFF2-40B4-BE49-F238E27FC236}">
                <a16:creationId xmlns:a16="http://schemas.microsoft.com/office/drawing/2014/main" id="{17B2CF52-C8C9-69D2-7766-751B3324C8A4}"/>
              </a:ext>
            </a:extLst>
          </p:cNvPr>
          <p:cNvSpPr>
            <a:spLocks noGrp="1"/>
          </p:cNvSpPr>
          <p:nvPr>
            <p:ph type="body" idx="1"/>
          </p:nvPr>
        </p:nvSpPr>
        <p:spPr>
          <a:xfrm>
            <a:off x="831850" y="4490083"/>
            <a:ext cx="10515600" cy="1232680"/>
          </a:xfrm>
          <a:prstGeom prst="rect">
            <a:avLst/>
          </a:prstGeom>
        </p:spPr>
        <p:txBody>
          <a:bodyPr/>
          <a:lstStyle>
            <a:lvl1pPr marL="0" indent="0" algn="ctr">
              <a:buNone/>
              <a:defRPr sz="2400">
                <a:solidFill>
                  <a:srgbClr val="1B193E"/>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endParaRPr/>
          </a:p>
        </p:txBody>
      </p:sp>
    </p:spTree>
    <p:extLst>
      <p:ext uri="{BB962C8B-B14F-4D97-AF65-F5344CB8AC3E}">
        <p14:creationId xmlns:p14="http://schemas.microsoft.com/office/powerpoint/2010/main" val="3083656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1">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a:spAutoFit/>
          </a:bodyPr>
          <a:lstStyle/>
          <a:p>
            <a:pPr algn="l">
              <a:defRPr sz="1300">
                <a:solidFill>
                  <a:srgbClr val="F5F5F5"/>
                </a:solidFill>
                <a:latin typeface="+mn-lt"/>
              </a:defRPr>
            </a:pPr>
            <a:r>
              <a:t>Finanziato dall'Unione Europea. Le opinioni e le opinioni espresse sono tuttavia quelle degli autori e non riflettono necessariamente quelle dell'Unione europea o dell'Agenzia esecutiva europea per l'istruzione e la cultura (EACEA). Né l'Unione europea né l'EACEA possono essere ritenuti responsabili nei loro confronti</a:t>
            </a:r>
            <a:r>
              <a:rPr>
                <a:effectLst/>
              </a:rPr>
              <a:t>.</a:t>
            </a:r>
          </a:p>
        </p:txBody>
      </p:sp>
      <p:pic>
        <p:nvPicPr>
          <p:cNvPr id="10" name="Imagen 9" descr="Interfaz de usuario gráfica, Texto  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pic>
        <p:nvPicPr>
          <p:cNvPr id="4" name="Imagen 3" descr="Imagen que contiene Logotipo  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pic>
        <p:nvPicPr>
          <p:cNvPr id="15" name="Imagen 14">
            <a:extLst>
              <a:ext uri="{FF2B5EF4-FFF2-40B4-BE49-F238E27FC236}">
                <a16:creationId xmlns:a16="http://schemas.microsoft.com/office/drawing/2014/main" id="{387CA95F-3206-0330-1436-1E65F9C8D9C1}"/>
              </a:ext>
            </a:extLst>
          </p:cNvPr>
          <p:cNvPicPr>
            <a:picLocks noChangeAspect="1"/>
          </p:cNvPicPr>
          <p:nvPr userDrawn="1"/>
        </p:nvPicPr>
        <p:blipFill>
          <a:blip r:embed="rId4"/>
          <a:stretch>
            <a:fillRect/>
          </a:stretch>
        </p:blipFill>
        <p:spPr>
          <a:xfrm>
            <a:off x="-812" y="388"/>
            <a:ext cx="942975" cy="1066800"/>
          </a:xfrm>
          <a:prstGeom prst="rect">
            <a:avLst/>
          </a:prstGeom>
        </p:spPr>
      </p:pic>
      <p:sp>
        <p:nvSpPr>
          <p:cNvPr id="18" name="Marcador de texto 51">
            <a:extLst>
              <a:ext uri="{FF2B5EF4-FFF2-40B4-BE49-F238E27FC236}">
                <a16:creationId xmlns:a16="http://schemas.microsoft.com/office/drawing/2014/main" id="{253E7ED8-0D43-DE24-8ED9-00ED27A3B0C5}"/>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lvl2pPr>
          </a:lstStyle>
          <a:p>
            <a:pPr lvl="0"/>
            <a:endParaRPr/>
          </a:p>
        </p:txBody>
      </p:sp>
      <p:pic>
        <p:nvPicPr>
          <p:cNvPr id="19" name="Imagen 18">
            <a:extLst>
              <a:ext uri="{FF2B5EF4-FFF2-40B4-BE49-F238E27FC236}">
                <a16:creationId xmlns:a16="http://schemas.microsoft.com/office/drawing/2014/main" id="{45803EB5-591E-FAEF-C47D-57C383D6EE2E}"/>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20" name="Marcador de contenido 3">
            <a:extLst>
              <a:ext uri="{FF2B5EF4-FFF2-40B4-BE49-F238E27FC236}">
                <a16:creationId xmlns:a16="http://schemas.microsoft.com/office/drawing/2014/main" id="{D5B02A16-129E-487E-9E17-3D7250184765}"/>
              </a:ext>
            </a:extLst>
          </p:cNvPr>
          <p:cNvSpPr>
            <a:spLocks noGrp="1"/>
          </p:cNvSpPr>
          <p:nvPr>
            <p:ph sz="half" idx="2"/>
          </p:nvPr>
        </p:nvSpPr>
        <p:spPr>
          <a:xfrm>
            <a:off x="471472" y="1627957"/>
            <a:ext cx="11249055"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a:p>
        </p:txBody>
      </p:sp>
    </p:spTree>
    <p:extLst>
      <p:ext uri="{BB962C8B-B14F-4D97-AF65-F5344CB8AC3E}">
        <p14:creationId xmlns:p14="http://schemas.microsoft.com/office/powerpoint/2010/main" val="779216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BEA5F289-6956-351A-D3D6-DF91072AC90F}"/>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a:spAutoFit/>
          </a:bodyPr>
          <a:lstStyle/>
          <a:p>
            <a:pPr algn="l">
              <a:defRPr sz="1300">
                <a:solidFill>
                  <a:srgbClr val="F5F5F5"/>
                </a:solidFill>
                <a:latin typeface="+mn-lt"/>
              </a:defRPr>
            </a:pPr>
            <a:r>
              <a:t>Finanziato dall'Unione Europea. Le opinioni e le opinioni espresse sono tuttavia quelle degli autori e non riflettono necessariamente quelle dell'Unione europea o dell'Agenzia esecutiva europea per l'istruzione e la cultura (EACEA). Né l'Unione europea né l'EACEA possono essere ritenuti responsabili nei loro confronti</a:t>
            </a:r>
            <a:r>
              <a:rPr>
                <a:effectLst/>
              </a:rPr>
              <a:t>.</a:t>
            </a:r>
          </a:p>
        </p:txBody>
      </p:sp>
      <p:pic>
        <p:nvPicPr>
          <p:cNvPr id="10" name="Imagen 9" descr="Interfaz de usuario gráfica, Texto  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3" name="Marcador de texto 51">
            <a:extLst>
              <a:ext uri="{FF2B5EF4-FFF2-40B4-BE49-F238E27FC236}">
                <a16:creationId xmlns:a16="http://schemas.microsoft.com/office/drawing/2014/main" id="{2E764526-9A0C-BD59-5CF3-A27CFD492A0C}"/>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lvl2pPr>
          </a:lstStyle>
          <a:p>
            <a:pPr lvl="0"/>
            <a:endParaRPr/>
          </a:p>
        </p:txBody>
      </p:sp>
      <p:pic>
        <p:nvPicPr>
          <p:cNvPr id="4" name="Imagen 3" descr="Imagen que contiene Logotipo  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12" name="Marcador de contenido 3">
            <a:extLst>
              <a:ext uri="{FF2B5EF4-FFF2-40B4-BE49-F238E27FC236}">
                <a16:creationId xmlns:a16="http://schemas.microsoft.com/office/drawing/2014/main" id="{98BDFB2C-8F63-16FE-57FC-2E4777AA0AFE}"/>
              </a:ext>
            </a:extLst>
          </p:cNvPr>
          <p:cNvSpPr>
            <a:spLocks noGrp="1"/>
          </p:cNvSpPr>
          <p:nvPr>
            <p:ph sz="half" idx="11"/>
          </p:nvPr>
        </p:nvSpPr>
        <p:spPr>
          <a:xfrm>
            <a:off x="529663" y="1627957"/>
            <a:ext cx="5440504"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a:p>
        </p:txBody>
      </p:sp>
      <p:pic>
        <p:nvPicPr>
          <p:cNvPr id="5" name="Imagen 4">
            <a:extLst>
              <a:ext uri="{FF2B5EF4-FFF2-40B4-BE49-F238E27FC236}">
                <a16:creationId xmlns:a16="http://schemas.microsoft.com/office/drawing/2014/main" id="{A444EE5B-794A-9BC1-3389-52A9AC65A1D7}"/>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8" name="Marcador de contenido 3">
            <a:extLst>
              <a:ext uri="{FF2B5EF4-FFF2-40B4-BE49-F238E27FC236}">
                <a16:creationId xmlns:a16="http://schemas.microsoft.com/office/drawing/2014/main" id="{41D76400-992C-6722-E9C3-F2AFC8EDC61F}"/>
              </a:ext>
            </a:extLst>
          </p:cNvPr>
          <p:cNvSpPr>
            <a:spLocks noGrp="1"/>
          </p:cNvSpPr>
          <p:nvPr>
            <p:ph sz="half" idx="2"/>
          </p:nvPr>
        </p:nvSpPr>
        <p:spPr>
          <a:xfrm>
            <a:off x="6280023" y="1627957"/>
            <a:ext cx="5440504"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a:p>
        </p:txBody>
      </p:sp>
    </p:spTree>
    <p:extLst>
      <p:ext uri="{BB962C8B-B14F-4D97-AF65-F5344CB8AC3E}">
        <p14:creationId xmlns:p14="http://schemas.microsoft.com/office/powerpoint/2010/main" val="2185112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3">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FD9ABFD7-F1F5-DA9E-22F0-6E7039DF02FD}"/>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3" name="Marcador de texto 51">
            <a:extLst>
              <a:ext uri="{FF2B5EF4-FFF2-40B4-BE49-F238E27FC236}">
                <a16:creationId xmlns:a16="http://schemas.microsoft.com/office/drawing/2014/main" id="{2E764526-9A0C-BD59-5CF3-A27CFD492A0C}"/>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2" name="Marcador de texto 2">
            <a:extLst>
              <a:ext uri="{FF2B5EF4-FFF2-40B4-BE49-F238E27FC236}">
                <a16:creationId xmlns:a16="http://schemas.microsoft.com/office/drawing/2014/main" id="{5EB21691-9E23-CD08-457F-6D8975AA50BA}"/>
              </a:ext>
            </a:extLst>
          </p:cNvPr>
          <p:cNvSpPr>
            <a:spLocks noGrp="1"/>
          </p:cNvSpPr>
          <p:nvPr>
            <p:ph type="body" idx="1"/>
          </p:nvPr>
        </p:nvSpPr>
        <p:spPr>
          <a:xfrm>
            <a:off x="469842" y="1512524"/>
            <a:ext cx="5440504" cy="823912"/>
          </a:xfrm>
          <a:prstGeom prst="rect">
            <a:avLst/>
          </a:prstGeom>
        </p:spPr>
        <p:txBody>
          <a:bodyPr anchor="b"/>
          <a:lstStyle>
            <a:lvl1pPr marL="0" indent="0">
              <a:buNone/>
              <a:defRPr sz="2400" b="1">
                <a:solidFill>
                  <a:srgbClr val="1B193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a:p>
        </p:txBody>
      </p:sp>
      <p:sp>
        <p:nvSpPr>
          <p:cNvPr id="8" name="Marcador de texto 2">
            <a:extLst>
              <a:ext uri="{FF2B5EF4-FFF2-40B4-BE49-F238E27FC236}">
                <a16:creationId xmlns:a16="http://schemas.microsoft.com/office/drawing/2014/main" id="{DEAA330E-1D93-A788-E432-C2AF5FC752EF}"/>
              </a:ext>
            </a:extLst>
          </p:cNvPr>
          <p:cNvSpPr>
            <a:spLocks noGrp="1"/>
          </p:cNvSpPr>
          <p:nvPr>
            <p:ph type="body" idx="14"/>
          </p:nvPr>
        </p:nvSpPr>
        <p:spPr>
          <a:xfrm>
            <a:off x="6280023" y="1509411"/>
            <a:ext cx="5440504" cy="823912"/>
          </a:xfrm>
          <a:prstGeom prst="rect">
            <a:avLst/>
          </a:prstGeom>
        </p:spPr>
        <p:txBody>
          <a:bodyPr anchor="b"/>
          <a:lstStyle>
            <a:lvl1pPr marL="0" indent="0">
              <a:buNone/>
              <a:defRPr sz="2400" b="1">
                <a:solidFill>
                  <a:srgbClr val="1B193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a:p>
        </p:txBody>
      </p:sp>
      <p:sp>
        <p:nvSpPr>
          <p:cNvPr id="13" name="Marcador de contenido 3">
            <a:extLst>
              <a:ext uri="{FF2B5EF4-FFF2-40B4-BE49-F238E27FC236}">
                <a16:creationId xmlns:a16="http://schemas.microsoft.com/office/drawing/2014/main" id="{B5E51ADC-ED90-C893-4DDE-497B59A5622C}"/>
              </a:ext>
            </a:extLst>
          </p:cNvPr>
          <p:cNvSpPr>
            <a:spLocks noGrp="1"/>
          </p:cNvSpPr>
          <p:nvPr>
            <p:ph sz="half" idx="15"/>
          </p:nvPr>
        </p:nvSpPr>
        <p:spPr>
          <a:xfrm>
            <a:off x="469842" y="2505905"/>
            <a:ext cx="5440504" cy="3317814"/>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pic>
        <p:nvPicPr>
          <p:cNvPr id="20" name="Imagen 19">
            <a:extLst>
              <a:ext uri="{FF2B5EF4-FFF2-40B4-BE49-F238E27FC236}">
                <a16:creationId xmlns:a16="http://schemas.microsoft.com/office/drawing/2014/main" id="{DC4C7904-46F2-C74F-48CD-2CEA5910193C}"/>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22" name="Marcador de contenido 3">
            <a:extLst>
              <a:ext uri="{FF2B5EF4-FFF2-40B4-BE49-F238E27FC236}">
                <a16:creationId xmlns:a16="http://schemas.microsoft.com/office/drawing/2014/main" id="{A8D4EE01-D068-2B68-CFFB-A150C2A1B7EB}"/>
              </a:ext>
            </a:extLst>
          </p:cNvPr>
          <p:cNvSpPr>
            <a:spLocks noGrp="1"/>
          </p:cNvSpPr>
          <p:nvPr>
            <p:ph sz="half" idx="16"/>
          </p:nvPr>
        </p:nvSpPr>
        <p:spPr>
          <a:xfrm>
            <a:off x="6280023" y="2505905"/>
            <a:ext cx="5440504" cy="3317814"/>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spTree>
    <p:extLst>
      <p:ext uri="{BB962C8B-B14F-4D97-AF65-F5344CB8AC3E}">
        <p14:creationId xmlns:p14="http://schemas.microsoft.com/office/powerpoint/2010/main" val="1837653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4">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pic>
        <p:nvPicPr>
          <p:cNvPr id="2" name="Imagen 1">
            <a:extLst>
              <a:ext uri="{FF2B5EF4-FFF2-40B4-BE49-F238E27FC236}">
                <a16:creationId xmlns:a16="http://schemas.microsoft.com/office/drawing/2014/main" id="{57213FC9-D700-E3C0-C8CD-C04BD3C3C533}"/>
              </a:ext>
            </a:extLst>
          </p:cNvPr>
          <p:cNvPicPr>
            <a:picLocks noChangeAspect="1"/>
          </p:cNvPicPr>
          <p:nvPr userDrawn="1"/>
        </p:nvPicPr>
        <p:blipFill>
          <a:blip r:embed="rId4"/>
          <a:stretch>
            <a:fillRect/>
          </a:stretch>
        </p:blipFill>
        <p:spPr>
          <a:xfrm>
            <a:off x="-812" y="388"/>
            <a:ext cx="942975" cy="1066800"/>
          </a:xfrm>
          <a:prstGeom prst="rect">
            <a:avLst/>
          </a:prstGeom>
        </p:spPr>
      </p:pic>
      <p:pic>
        <p:nvPicPr>
          <p:cNvPr id="5" name="Imagen 4">
            <a:extLst>
              <a:ext uri="{FF2B5EF4-FFF2-40B4-BE49-F238E27FC236}">
                <a16:creationId xmlns:a16="http://schemas.microsoft.com/office/drawing/2014/main" id="{B3413CBF-0FF3-F470-DD6C-AF0ECBDCD831}"/>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Tree>
    <p:extLst>
      <p:ext uri="{BB962C8B-B14F-4D97-AF65-F5344CB8AC3E}">
        <p14:creationId xmlns:p14="http://schemas.microsoft.com/office/powerpoint/2010/main" val="280082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5">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DDC30490-8940-7921-12C5-2D0E0F4614F4}"/>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18" name="Rectángulo 17">
            <a:extLst>
              <a:ext uri="{FF2B5EF4-FFF2-40B4-BE49-F238E27FC236}">
                <a16:creationId xmlns:a16="http://schemas.microsoft.com/office/drawing/2014/main" id="{3C79A559-F422-4F41-BBF7-D97129630F55}"/>
              </a:ext>
            </a:extLst>
          </p:cNvPr>
          <p:cNvSpPr/>
          <p:nvPr userDrawn="1"/>
        </p:nvSpPr>
        <p:spPr>
          <a:xfrm>
            <a:off x="839788" y="457200"/>
            <a:ext cx="3932237" cy="5403850"/>
          </a:xfrm>
          <a:prstGeom prst="rect">
            <a:avLst/>
          </a:prstGeom>
          <a:solidFill>
            <a:srgbClr val="1B193E"/>
          </a:solidFill>
          <a:ln>
            <a:solidFill>
              <a:srgbClr val="1B19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Marcador de texto 3">
            <a:extLst>
              <a:ext uri="{FF2B5EF4-FFF2-40B4-BE49-F238E27FC236}">
                <a16:creationId xmlns:a16="http://schemas.microsoft.com/office/drawing/2014/main" id="{17F226F0-1B5D-81E2-82E7-03CF0AF16347}"/>
              </a:ext>
            </a:extLst>
          </p:cNvPr>
          <p:cNvSpPr>
            <a:spLocks noGrp="1"/>
          </p:cNvSpPr>
          <p:nvPr>
            <p:ph type="body" sz="half" idx="2"/>
          </p:nvPr>
        </p:nvSpPr>
        <p:spPr>
          <a:xfrm>
            <a:off x="1238955" y="1786358"/>
            <a:ext cx="3133899" cy="941340"/>
          </a:xfrm>
          <a:prstGeom prst="rect">
            <a:avLst/>
          </a:prstGeom>
          <a:solidFill>
            <a:srgbClr val="1B193E"/>
          </a:solidFill>
        </p:spPr>
        <p:txBody>
          <a:bodyPr anchor="b"/>
          <a:lstStyle>
            <a:lvl1pPr marL="0" indent="0">
              <a:buNone/>
              <a:defRPr sz="2200" b="1">
                <a:solidFill>
                  <a:srgbClr val="F5F5F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endParaRPr lang="es-ES"/>
          </a:p>
        </p:txBody>
      </p:sp>
      <p:sp>
        <p:nvSpPr>
          <p:cNvPr id="8" name="Rectángulo 7">
            <a:extLst>
              <a:ext uri="{FF2B5EF4-FFF2-40B4-BE49-F238E27FC236}">
                <a16:creationId xmlns:a16="http://schemas.microsoft.com/office/drawing/2014/main" id="{0489CDE1-B595-F518-2D29-43BD0FC7B7B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Imagen 8" descr="Interfaz de usuario gráfica, Texto&#10;&#10;Descripción generada automáticamente">
            <a:extLst>
              <a:ext uri="{FF2B5EF4-FFF2-40B4-BE49-F238E27FC236}">
                <a16:creationId xmlns:a16="http://schemas.microsoft.com/office/drawing/2014/main" id="{C897ECF4-3D6F-0A13-8755-631E1AB1A498}"/>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10" name="CuadroTexto 9">
            <a:extLst>
              <a:ext uri="{FF2B5EF4-FFF2-40B4-BE49-F238E27FC236}">
                <a16:creationId xmlns:a16="http://schemas.microsoft.com/office/drawing/2014/main" id="{2D740B90-5F8D-A2D0-5ED8-AFE221A4D1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7" name="Imagen 16" descr="Logotipo&#10;&#10;Descripción generada automáticamente con confianza media">
            <a:extLst>
              <a:ext uri="{FF2B5EF4-FFF2-40B4-BE49-F238E27FC236}">
                <a16:creationId xmlns:a16="http://schemas.microsoft.com/office/drawing/2014/main" id="{9FD4B56C-2E3A-C699-1748-AE69F06E67E8}"/>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871163" y="654892"/>
            <a:ext cx="1869481" cy="941339"/>
          </a:xfrm>
          <a:prstGeom prst="rect">
            <a:avLst/>
          </a:prstGeom>
        </p:spPr>
      </p:pic>
      <p:sp>
        <p:nvSpPr>
          <p:cNvPr id="22" name="Marcador de texto 21">
            <a:extLst>
              <a:ext uri="{FF2B5EF4-FFF2-40B4-BE49-F238E27FC236}">
                <a16:creationId xmlns:a16="http://schemas.microsoft.com/office/drawing/2014/main" id="{6F06C3C7-135D-B60C-A772-4D1E6E3F6563}"/>
              </a:ext>
            </a:extLst>
          </p:cNvPr>
          <p:cNvSpPr>
            <a:spLocks noGrp="1"/>
          </p:cNvSpPr>
          <p:nvPr>
            <p:ph type="body" sz="quarter" idx="10"/>
          </p:nvPr>
        </p:nvSpPr>
        <p:spPr>
          <a:xfrm>
            <a:off x="1238250" y="2917825"/>
            <a:ext cx="3135313" cy="2568575"/>
          </a:xfrm>
          <a:prstGeom prst="rect">
            <a:avLst/>
          </a:prstGeom>
        </p:spPr>
        <p:txBody>
          <a:bodyPr/>
          <a:lstStyle>
            <a:lvl1pPr marL="0" indent="0">
              <a:buNone/>
              <a:defRPr sz="2000">
                <a:solidFill>
                  <a:srgbClr val="F5F5F5"/>
                </a:solidFill>
              </a:defRPr>
            </a:lvl1pPr>
            <a:lvl2pPr>
              <a:defRPr>
                <a:solidFill>
                  <a:srgbClr val="F5F5F5"/>
                </a:solidFill>
              </a:defRPr>
            </a:lvl2pPr>
            <a:lvl3pPr>
              <a:defRPr>
                <a:solidFill>
                  <a:srgbClr val="F5F5F5"/>
                </a:solidFill>
              </a:defRPr>
            </a:lvl3pPr>
            <a:lvl4pPr>
              <a:defRPr>
                <a:solidFill>
                  <a:srgbClr val="F5F5F5"/>
                </a:solidFill>
              </a:defRPr>
            </a:lvl4pPr>
            <a:lvl5pPr>
              <a:defRPr>
                <a:solidFill>
                  <a:srgbClr val="F5F5F5"/>
                </a:solidFill>
              </a:defRPr>
            </a:lvl5pPr>
          </a:lstStyle>
          <a:p>
            <a:pPr lvl="0"/>
            <a:endParaRPr lang="en-GB"/>
          </a:p>
        </p:txBody>
      </p:sp>
      <p:pic>
        <p:nvPicPr>
          <p:cNvPr id="5" name="Imagen 4">
            <a:extLst>
              <a:ext uri="{FF2B5EF4-FFF2-40B4-BE49-F238E27FC236}">
                <a16:creationId xmlns:a16="http://schemas.microsoft.com/office/drawing/2014/main" id="{C9A39F2D-CF0C-622E-013F-61986EA8955C}"/>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3" name="Marcador de contenido 2">
            <a:extLst>
              <a:ext uri="{FF2B5EF4-FFF2-40B4-BE49-F238E27FC236}">
                <a16:creationId xmlns:a16="http://schemas.microsoft.com/office/drawing/2014/main" id="{1D1673C1-ACE6-2AAE-1803-9AB1348B926D}"/>
              </a:ext>
            </a:extLst>
          </p:cNvPr>
          <p:cNvSpPr>
            <a:spLocks noGrp="1"/>
          </p:cNvSpPr>
          <p:nvPr>
            <p:ph idx="1"/>
          </p:nvPr>
        </p:nvSpPr>
        <p:spPr>
          <a:xfrm>
            <a:off x="5183188" y="457201"/>
            <a:ext cx="6172200" cy="5403850"/>
          </a:xfrm>
          <a:prstGeom prst="rect">
            <a:avLst/>
          </a:prstGeom>
        </p:spPr>
        <p:txBody>
          <a:bodyPr/>
          <a:lstStyle>
            <a:lvl1pPr marL="0" indent="0">
              <a:buNone/>
              <a:defRPr sz="2400">
                <a:solidFill>
                  <a:srgbClr val="1B193E"/>
                </a:solidFill>
              </a:defRPr>
            </a:lvl1pPr>
            <a:lvl2pPr>
              <a:defRPr sz="2800">
                <a:solidFill>
                  <a:srgbClr val="1B193E"/>
                </a:solidFill>
              </a:defRPr>
            </a:lvl2pPr>
            <a:lvl3pPr>
              <a:defRPr sz="2400">
                <a:solidFill>
                  <a:srgbClr val="1B193E"/>
                </a:solidFill>
              </a:defRPr>
            </a:lvl3pPr>
            <a:lvl4pPr>
              <a:defRPr sz="2000">
                <a:solidFill>
                  <a:srgbClr val="1B193E"/>
                </a:solidFill>
              </a:defRPr>
            </a:lvl4pPr>
            <a:lvl5pPr>
              <a:defRPr sz="2000">
                <a:solidFill>
                  <a:srgbClr val="1B193E"/>
                </a:solidFill>
              </a:defRPr>
            </a:lvl5pPr>
            <a:lvl6pPr>
              <a:defRPr sz="2000"/>
            </a:lvl6pPr>
            <a:lvl7pPr>
              <a:defRPr sz="2000"/>
            </a:lvl7pPr>
            <a:lvl8pPr>
              <a:defRPr sz="2000"/>
            </a:lvl8pPr>
            <a:lvl9pPr>
              <a:defRPr sz="2000"/>
            </a:lvl9pPr>
          </a:lstStyle>
          <a:p>
            <a:pPr lvl="0"/>
            <a:endParaRPr lang="en-GB"/>
          </a:p>
        </p:txBody>
      </p:sp>
    </p:spTree>
    <p:extLst>
      <p:ext uri="{BB962C8B-B14F-4D97-AF65-F5344CB8AC3E}">
        <p14:creationId xmlns:p14="http://schemas.microsoft.com/office/powerpoint/2010/main" val="189474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6">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489CDE1-B595-F518-2D29-43BD0FC7B7B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Imagen 4">
            <a:extLst>
              <a:ext uri="{FF2B5EF4-FFF2-40B4-BE49-F238E27FC236}">
                <a16:creationId xmlns:a16="http://schemas.microsoft.com/office/drawing/2014/main" id="{8FCEF5B4-BC09-510E-4489-D6FE047B3422}"/>
              </a:ext>
            </a:extLst>
          </p:cNvPr>
          <p:cNvPicPr>
            <a:picLocks noChangeAspect="1"/>
          </p:cNvPicPr>
          <p:nvPr userDrawn="1"/>
        </p:nvPicPr>
        <p:blipFill rotWithShape="1">
          <a:blip r:embed="rId2"/>
          <a:srcRect t="4618" b="1612"/>
          <a:stretch/>
        </p:blipFill>
        <p:spPr>
          <a:xfrm>
            <a:off x="11263678" y="5460155"/>
            <a:ext cx="928322" cy="1397846"/>
          </a:xfrm>
          <a:prstGeom prst="rect">
            <a:avLst/>
          </a:prstGeom>
        </p:spPr>
      </p:pic>
      <p:pic>
        <p:nvPicPr>
          <p:cNvPr id="3" name="Imagen 2">
            <a:extLst>
              <a:ext uri="{FF2B5EF4-FFF2-40B4-BE49-F238E27FC236}">
                <a16:creationId xmlns:a16="http://schemas.microsoft.com/office/drawing/2014/main" id="{382C35A1-A771-0EF2-87E6-CD706E22BAA3}"/>
              </a:ext>
            </a:extLst>
          </p:cNvPr>
          <p:cNvPicPr>
            <a:picLocks noChangeAspect="1"/>
          </p:cNvPicPr>
          <p:nvPr userDrawn="1"/>
        </p:nvPicPr>
        <p:blipFill>
          <a:blip r:embed="rId3"/>
          <a:stretch>
            <a:fillRect/>
          </a:stretch>
        </p:blipFill>
        <p:spPr>
          <a:xfrm>
            <a:off x="-812" y="388"/>
            <a:ext cx="942975" cy="1066800"/>
          </a:xfrm>
          <a:prstGeom prst="rect">
            <a:avLst/>
          </a:prstGeom>
        </p:spPr>
      </p:pic>
      <p:sp>
        <p:nvSpPr>
          <p:cNvPr id="18" name="Rectángulo 17">
            <a:extLst>
              <a:ext uri="{FF2B5EF4-FFF2-40B4-BE49-F238E27FC236}">
                <a16:creationId xmlns:a16="http://schemas.microsoft.com/office/drawing/2014/main" id="{3C79A559-F422-4F41-BBF7-D97129630F55}"/>
              </a:ext>
            </a:extLst>
          </p:cNvPr>
          <p:cNvSpPr/>
          <p:nvPr userDrawn="1"/>
        </p:nvSpPr>
        <p:spPr>
          <a:xfrm>
            <a:off x="7470798" y="457201"/>
            <a:ext cx="3932237" cy="5403850"/>
          </a:xfrm>
          <a:prstGeom prst="rect">
            <a:avLst/>
          </a:prstGeom>
          <a:solidFill>
            <a:srgbClr val="1B193E"/>
          </a:solidFill>
          <a:ln>
            <a:solidFill>
              <a:srgbClr val="1B19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Marcador de texto 3">
            <a:extLst>
              <a:ext uri="{FF2B5EF4-FFF2-40B4-BE49-F238E27FC236}">
                <a16:creationId xmlns:a16="http://schemas.microsoft.com/office/drawing/2014/main" id="{17F226F0-1B5D-81E2-82E7-03CF0AF16347}"/>
              </a:ext>
            </a:extLst>
          </p:cNvPr>
          <p:cNvSpPr>
            <a:spLocks noGrp="1"/>
          </p:cNvSpPr>
          <p:nvPr>
            <p:ph type="body" sz="half" idx="2"/>
          </p:nvPr>
        </p:nvSpPr>
        <p:spPr>
          <a:xfrm>
            <a:off x="7868313" y="1786359"/>
            <a:ext cx="3133899" cy="941340"/>
          </a:xfrm>
          <a:prstGeom prst="rect">
            <a:avLst/>
          </a:prstGeom>
          <a:solidFill>
            <a:srgbClr val="1B193E"/>
          </a:solidFill>
        </p:spPr>
        <p:txBody>
          <a:bodyPr anchor="b"/>
          <a:lstStyle>
            <a:lvl1pPr marL="0" indent="0" algn="r">
              <a:buNone/>
              <a:defRPr sz="2200" b="1">
                <a:solidFill>
                  <a:srgbClr val="F5F5F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endParaRPr lang="es-ES"/>
          </a:p>
        </p:txBody>
      </p:sp>
      <p:pic>
        <p:nvPicPr>
          <p:cNvPr id="17" name="Imagen 16" descr="Logotipo&#10;&#10;Descripción generada automáticamente con confianza media">
            <a:extLst>
              <a:ext uri="{FF2B5EF4-FFF2-40B4-BE49-F238E27FC236}">
                <a16:creationId xmlns:a16="http://schemas.microsoft.com/office/drawing/2014/main" id="{9FD4B56C-2E3A-C699-1748-AE69F06E67E8}"/>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500521" y="654893"/>
            <a:ext cx="1869481" cy="941339"/>
          </a:xfrm>
          <a:prstGeom prst="rect">
            <a:avLst/>
          </a:prstGeom>
        </p:spPr>
      </p:pic>
      <p:sp>
        <p:nvSpPr>
          <p:cNvPr id="22" name="Marcador de texto 21">
            <a:extLst>
              <a:ext uri="{FF2B5EF4-FFF2-40B4-BE49-F238E27FC236}">
                <a16:creationId xmlns:a16="http://schemas.microsoft.com/office/drawing/2014/main" id="{6F06C3C7-135D-B60C-A772-4D1E6E3F6563}"/>
              </a:ext>
            </a:extLst>
          </p:cNvPr>
          <p:cNvSpPr>
            <a:spLocks noGrp="1"/>
          </p:cNvSpPr>
          <p:nvPr>
            <p:ph type="body" sz="quarter" idx="10"/>
          </p:nvPr>
        </p:nvSpPr>
        <p:spPr>
          <a:xfrm>
            <a:off x="7867608" y="2917826"/>
            <a:ext cx="3135313" cy="2568575"/>
          </a:xfrm>
          <a:prstGeom prst="rect">
            <a:avLst/>
          </a:prstGeom>
        </p:spPr>
        <p:txBody>
          <a:bodyPr/>
          <a:lstStyle>
            <a:lvl1pPr marL="0" indent="0" algn="r">
              <a:buNone/>
              <a:defRPr sz="2000">
                <a:solidFill>
                  <a:srgbClr val="F5F5F5"/>
                </a:solidFill>
              </a:defRPr>
            </a:lvl1pPr>
            <a:lvl2pPr>
              <a:defRPr>
                <a:solidFill>
                  <a:srgbClr val="F5F5F5"/>
                </a:solidFill>
              </a:defRPr>
            </a:lvl2pPr>
            <a:lvl3pPr>
              <a:defRPr>
                <a:solidFill>
                  <a:srgbClr val="F5F5F5"/>
                </a:solidFill>
              </a:defRPr>
            </a:lvl3pPr>
            <a:lvl4pPr>
              <a:defRPr>
                <a:solidFill>
                  <a:srgbClr val="F5F5F5"/>
                </a:solidFill>
              </a:defRPr>
            </a:lvl4pPr>
            <a:lvl5pPr>
              <a:defRPr>
                <a:solidFill>
                  <a:srgbClr val="F5F5F5"/>
                </a:solidFill>
              </a:defRPr>
            </a:lvl5pPr>
          </a:lstStyle>
          <a:p>
            <a:pPr lvl="0"/>
            <a:endParaRPr lang="en-GB"/>
          </a:p>
        </p:txBody>
      </p:sp>
      <p:sp>
        <p:nvSpPr>
          <p:cNvPr id="2" name="Marcador de contenido 2">
            <a:extLst>
              <a:ext uri="{FF2B5EF4-FFF2-40B4-BE49-F238E27FC236}">
                <a16:creationId xmlns:a16="http://schemas.microsoft.com/office/drawing/2014/main" id="{A1511C0C-40A3-6F7B-CA3C-5C9B6226C92E}"/>
              </a:ext>
            </a:extLst>
          </p:cNvPr>
          <p:cNvSpPr>
            <a:spLocks noGrp="1"/>
          </p:cNvSpPr>
          <p:nvPr>
            <p:ph idx="1"/>
          </p:nvPr>
        </p:nvSpPr>
        <p:spPr>
          <a:xfrm>
            <a:off x="916846" y="457201"/>
            <a:ext cx="6172200" cy="5403850"/>
          </a:xfrm>
          <a:prstGeom prst="rect">
            <a:avLst/>
          </a:prstGeom>
        </p:spPr>
        <p:txBody>
          <a:bodyPr/>
          <a:lstStyle>
            <a:lvl1pPr marL="0" indent="0">
              <a:buNone/>
              <a:defRPr sz="2400">
                <a:solidFill>
                  <a:srgbClr val="1B193E"/>
                </a:solidFill>
              </a:defRPr>
            </a:lvl1pPr>
            <a:lvl2pPr>
              <a:defRPr sz="2800">
                <a:solidFill>
                  <a:srgbClr val="1B193E"/>
                </a:solidFill>
              </a:defRPr>
            </a:lvl2pPr>
            <a:lvl3pPr>
              <a:defRPr sz="2400">
                <a:solidFill>
                  <a:srgbClr val="1B193E"/>
                </a:solidFill>
              </a:defRPr>
            </a:lvl3pPr>
            <a:lvl4pPr>
              <a:defRPr sz="2000">
                <a:solidFill>
                  <a:srgbClr val="1B193E"/>
                </a:solidFill>
              </a:defRPr>
            </a:lvl4pPr>
            <a:lvl5pPr>
              <a:defRPr sz="2000">
                <a:solidFill>
                  <a:srgbClr val="1B193E"/>
                </a:solidFill>
              </a:defRPr>
            </a:lvl5pPr>
            <a:lvl6pPr>
              <a:defRPr sz="2000"/>
            </a:lvl6pPr>
            <a:lvl7pPr>
              <a:defRPr sz="2000"/>
            </a:lvl7pPr>
            <a:lvl8pPr>
              <a:defRPr sz="2000"/>
            </a:lvl8pPr>
            <a:lvl9pPr>
              <a:defRPr sz="2000"/>
            </a:lvl9pPr>
          </a:lstStyle>
          <a:p>
            <a:pPr lvl="0"/>
            <a:endParaRPr lang="en-GB"/>
          </a:p>
        </p:txBody>
      </p:sp>
      <p:pic>
        <p:nvPicPr>
          <p:cNvPr id="6" name="Imagen 5" descr="Interfaz de usuario gráfica, Texto&#10;&#10;Descripción generada automáticamente">
            <a:extLst>
              <a:ext uri="{FF2B5EF4-FFF2-40B4-BE49-F238E27FC236}">
                <a16:creationId xmlns:a16="http://schemas.microsoft.com/office/drawing/2014/main" id="{5AB038A9-0908-3207-8BCD-AA5C7044532E}"/>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7" name="CuadroTexto 6">
            <a:extLst>
              <a:ext uri="{FF2B5EF4-FFF2-40B4-BE49-F238E27FC236}">
                <a16:creationId xmlns:a16="http://schemas.microsoft.com/office/drawing/2014/main" id="{D757A3B7-CC97-7A63-CC09-8664DEDF06A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spTree>
    <p:extLst>
      <p:ext uri="{BB962C8B-B14F-4D97-AF65-F5344CB8AC3E}">
        <p14:creationId xmlns:p14="http://schemas.microsoft.com/office/powerpoint/2010/main" val="1671291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2518803"/>
      </p:ext>
    </p:extLst>
  </p:cSld>
  <p:clrMap bg1="lt1" tx1="dk1" bg2="lt2" tx2="dk2" accent1="accent1" accent2="accent2" accent3="accent3" accent4="accent4" accent5="accent5" accent6="accent6" hlink="hlink" folHlink="folHlink"/>
  <p:sldLayoutIdLst>
    <p:sldLayoutId id="2147483660" r:id="rId1"/>
    <p:sldLayoutId id="2147483651" r:id="rId2"/>
    <p:sldLayoutId id="2147483650" r:id="rId3"/>
    <p:sldLayoutId id="2147483661" r:id="rId4"/>
    <p:sldLayoutId id="2147483662" r:id="rId5"/>
    <p:sldLayoutId id="2147483663" r:id="rId6"/>
    <p:sldLayoutId id="2147483656" r:id="rId7"/>
    <p:sldLayoutId id="2147483664"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1.svg"/><Relationship Id="rId7" Type="http://schemas.openxmlformats.org/officeDocument/2006/relationships/image" Target="../media/image15.svg"/><Relationship Id="rId2" Type="http://schemas.openxmlformats.org/officeDocument/2006/relationships/image" Target="../media/image9.png"/><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3.svg"/><Relationship Id="rId4" Type="http://schemas.openxmlformats.org/officeDocument/2006/relationships/image" Target="../media/image10.png"/><Relationship Id="rId9" Type="http://schemas.openxmlformats.org/officeDocument/2006/relationships/image" Target="../media/image17.svg"/></Relationships>
</file>

<file path=ppt/slides/_rels/slide13.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7.svg"/></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11.sv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hyperlink" Target="http://www.digital-dream-lab.eu/"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diagramLayout" Target="../diagrams/layout2.xml"/><Relationship Id="rId7" Type="http://schemas.openxmlformats.org/officeDocument/2006/relationships/image" Target="../media/image8.png"/><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90267C-C9F7-BBE5-AD27-30C514F27C46}"/>
              </a:ext>
            </a:extLst>
          </p:cNvPr>
          <p:cNvSpPr>
            <a:spLocks noGrp="1"/>
          </p:cNvSpPr>
          <p:nvPr>
            <p:ph type="title"/>
          </p:nvPr>
        </p:nvSpPr>
        <p:spPr>
          <a:xfrm>
            <a:off x="-117475" y="3706048"/>
            <a:ext cx="12426950" cy="665163"/>
          </a:xfrm>
        </p:spPr>
        <p:txBody>
          <a:bodyPr/>
          <a:lstStyle/>
          <a:p>
            <a:pPr>
              <a:defRPr sz="3600"/>
            </a:pPr>
            <a:r>
              <a:rPr lang="it-IT" dirty="0" smtClean="0"/>
              <a:t>Accendere</a:t>
            </a:r>
            <a:r>
              <a:rPr dirty="0" smtClean="0"/>
              <a:t> </a:t>
            </a:r>
            <a:r>
              <a:rPr dirty="0"/>
              <a:t>e </a:t>
            </a:r>
            <a:r>
              <a:rPr lang="it-IT" dirty="0" smtClean="0"/>
              <a:t>I</a:t>
            </a:r>
            <a:r>
              <a:rPr dirty="0" err="1" smtClean="0"/>
              <a:t>nnovare</a:t>
            </a:r>
            <a:r>
              <a:rPr dirty="0"/>
              <a:t>: </a:t>
            </a:r>
            <a:r>
              <a:rPr dirty="0" err="1"/>
              <a:t>Soluzioni</a:t>
            </a:r>
            <a:r>
              <a:rPr dirty="0"/>
              <a:t> </a:t>
            </a:r>
            <a:r>
              <a:rPr dirty="0" err="1"/>
              <a:t>digitali</a:t>
            </a:r>
            <a:r>
              <a:rPr dirty="0"/>
              <a:t> per le MPMI</a:t>
            </a:r>
          </a:p>
        </p:txBody>
      </p:sp>
      <p:sp>
        <p:nvSpPr>
          <p:cNvPr id="3" name="Marcador de texto 2">
            <a:extLst>
              <a:ext uri="{FF2B5EF4-FFF2-40B4-BE49-F238E27FC236}">
                <a16:creationId xmlns:a16="http://schemas.microsoft.com/office/drawing/2014/main" id="{39EBBF3D-8AB0-67F3-009D-FE5C944A6312}"/>
              </a:ext>
            </a:extLst>
          </p:cNvPr>
          <p:cNvSpPr>
            <a:spLocks noGrp="1"/>
          </p:cNvSpPr>
          <p:nvPr>
            <p:ph type="body" idx="1"/>
          </p:nvPr>
        </p:nvSpPr>
        <p:spPr>
          <a:xfrm>
            <a:off x="831850" y="4490083"/>
            <a:ext cx="10515600" cy="433609"/>
          </a:xfrm>
        </p:spPr>
        <p:txBody>
          <a:bodyPr/>
          <a:lstStyle/>
          <a:p>
            <a:r>
              <a:t>Proposta di formazione fornita da IDP European Consultants</a:t>
            </a:r>
          </a:p>
        </p:txBody>
      </p:sp>
    </p:spTree>
    <p:extLst>
      <p:ext uri="{BB962C8B-B14F-4D97-AF65-F5344CB8AC3E}">
        <p14:creationId xmlns:p14="http://schemas.microsoft.com/office/powerpoint/2010/main" val="728356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defRPr>
                <a:solidFill>
                  <a:srgbClr val="0AD995"/>
                </a:solidFill>
              </a:defRPr>
            </a:pPr>
            <a:r>
              <a:rPr dirty="0" err="1"/>
              <a:t>Unità</a:t>
            </a:r>
            <a:r>
              <a:rPr dirty="0"/>
              <a:t> 1. </a:t>
            </a:r>
            <a:r>
              <a:rPr dirty="0" err="1"/>
              <a:t>Innovazione</a:t>
            </a:r>
            <a:r>
              <a:rPr dirty="0"/>
              <a:t> per la </a:t>
            </a:r>
            <a:r>
              <a:rPr dirty="0" err="1"/>
              <a:t>trasformazione</a:t>
            </a:r>
            <a:r>
              <a:rPr dirty="0"/>
              <a:t> </a:t>
            </a:r>
            <a:r>
              <a:rPr dirty="0" err="1"/>
              <a:t>digitale</a:t>
            </a:r>
            <a:endParaRPr dirty="0"/>
          </a:p>
          <a:p>
            <a:pPr>
              <a:defRPr sz="2200"/>
            </a:pPr>
            <a:r>
              <a:rPr dirty="0"/>
              <a:t>1.3 </a:t>
            </a:r>
            <a:r>
              <a:rPr dirty="0" err="1" smtClean="0"/>
              <a:t>Adatt</a:t>
            </a:r>
            <a:r>
              <a:rPr lang="it-IT" dirty="0" smtClean="0"/>
              <a:t>amento</a:t>
            </a:r>
            <a:r>
              <a:rPr dirty="0" smtClean="0"/>
              <a:t> </a:t>
            </a:r>
            <a:r>
              <a:rPr dirty="0" err="1"/>
              <a:t>alle</a:t>
            </a:r>
            <a:r>
              <a:rPr dirty="0"/>
              <a:t> </a:t>
            </a:r>
            <a:r>
              <a:rPr dirty="0" err="1"/>
              <a:t>tecnologie</a:t>
            </a:r>
            <a:r>
              <a:rPr dirty="0"/>
              <a:t> </a:t>
            </a:r>
            <a:r>
              <a:rPr dirty="0" err="1"/>
              <a:t>dirompenti</a:t>
            </a:r>
            <a:endParaRPr dirty="0"/>
          </a:p>
        </p:txBody>
      </p:sp>
      <p:grpSp>
        <p:nvGrpSpPr>
          <p:cNvPr id="23" name="Gruppo 22">
            <a:extLst>
              <a:ext uri="{FF2B5EF4-FFF2-40B4-BE49-F238E27FC236}">
                <a16:creationId xmlns:a16="http://schemas.microsoft.com/office/drawing/2014/main" id="{7FD53831-EF89-D375-7A3C-265CF3E78840}"/>
              </a:ext>
            </a:extLst>
          </p:cNvPr>
          <p:cNvGrpSpPr/>
          <p:nvPr/>
        </p:nvGrpSpPr>
        <p:grpSpPr>
          <a:xfrm>
            <a:off x="330950" y="1539749"/>
            <a:ext cx="11249055" cy="4683744"/>
            <a:chOff x="212417" y="1200683"/>
            <a:chExt cx="11249055" cy="3798009"/>
          </a:xfrm>
        </p:grpSpPr>
        <p:grpSp>
          <p:nvGrpSpPr>
            <p:cNvPr id="3" name="Gruppo 2">
              <a:extLst>
                <a:ext uri="{FF2B5EF4-FFF2-40B4-BE49-F238E27FC236}">
                  <a16:creationId xmlns:a16="http://schemas.microsoft.com/office/drawing/2014/main" id="{490D9FE0-D8E8-60EA-6717-E99004B60A2E}"/>
                </a:ext>
              </a:extLst>
            </p:cNvPr>
            <p:cNvGrpSpPr/>
            <p:nvPr/>
          </p:nvGrpSpPr>
          <p:grpSpPr>
            <a:xfrm>
              <a:off x="212417" y="1200683"/>
              <a:ext cx="11249055" cy="3798009"/>
              <a:chOff x="212417" y="1200683"/>
              <a:chExt cx="11249055" cy="3798009"/>
            </a:xfrm>
          </p:grpSpPr>
          <p:sp>
            <p:nvSpPr>
              <p:cNvPr id="5" name="CasellaDiTesto 4">
                <a:extLst>
                  <a:ext uri="{FF2B5EF4-FFF2-40B4-BE49-F238E27FC236}">
                    <a16:creationId xmlns:a16="http://schemas.microsoft.com/office/drawing/2014/main" id="{68541BB6-E6D6-B707-F25B-0665CBC5E4E9}"/>
                  </a:ext>
                </a:extLst>
              </p:cNvPr>
              <p:cNvSpPr txBox="1"/>
              <p:nvPr/>
            </p:nvSpPr>
            <p:spPr>
              <a:xfrm>
                <a:off x="212417" y="1200683"/>
                <a:ext cx="11249055" cy="369332"/>
              </a:xfrm>
              <a:prstGeom prst="rect">
                <a:avLst/>
              </a:prstGeom>
              <a:noFill/>
            </p:spPr>
            <p:txBody>
              <a:bodyPr wrap="square">
                <a:spAutoFit/>
              </a:bodyPr>
              <a:lstStyle/>
              <a:p>
                <a:pPr algn="just"/>
                <a:r>
                  <a:rPr dirty="0" err="1"/>
                  <a:t>Dall'identificazione</a:t>
                </a:r>
                <a:r>
                  <a:rPr dirty="0"/>
                  <a:t> </a:t>
                </a:r>
                <a:r>
                  <a:rPr dirty="0" err="1"/>
                  <a:t>all'adozione</a:t>
                </a:r>
                <a:r>
                  <a:rPr dirty="0"/>
                  <a:t> di </a:t>
                </a:r>
                <a:r>
                  <a:rPr dirty="0" err="1"/>
                  <a:t>tecnologie</a:t>
                </a:r>
                <a:r>
                  <a:rPr dirty="0"/>
                  <a:t> </a:t>
                </a:r>
                <a:r>
                  <a:rPr dirty="0" err="1"/>
                  <a:t>dirompenti</a:t>
                </a:r>
                <a:r>
                  <a:rPr dirty="0"/>
                  <a:t>: </a:t>
                </a:r>
                <a:r>
                  <a:rPr dirty="0" err="1"/>
                  <a:t>rappresentazione</a:t>
                </a:r>
                <a:r>
                  <a:rPr dirty="0"/>
                  <a:t> </a:t>
                </a:r>
                <a:r>
                  <a:rPr dirty="0" err="1"/>
                  <a:t>visiva</a:t>
                </a:r>
                <a:r>
                  <a:rPr dirty="0"/>
                  <a:t> </a:t>
                </a:r>
                <a:r>
                  <a:rPr dirty="0" err="1"/>
                  <a:t>tramite</a:t>
                </a:r>
                <a:r>
                  <a:rPr dirty="0"/>
                  <a:t> un </a:t>
                </a:r>
                <a:r>
                  <a:rPr b="1" dirty="0" err="1"/>
                  <a:t>diagramma</a:t>
                </a:r>
                <a:r>
                  <a:rPr b="1" dirty="0"/>
                  <a:t> di </a:t>
                </a:r>
                <a:r>
                  <a:rPr b="1" dirty="0" err="1"/>
                  <a:t>flusso</a:t>
                </a:r>
                <a:r>
                  <a:rPr b="1" dirty="0"/>
                  <a:t> </a:t>
                </a:r>
                <a:endParaRPr b="1" dirty="0">
                  <a:solidFill>
                    <a:srgbClr val="1B193E"/>
                  </a:solidFill>
                </a:endParaRPr>
              </a:p>
            </p:txBody>
          </p:sp>
          <p:graphicFrame>
            <p:nvGraphicFramePr>
              <p:cNvPr id="8" name="Diagramma 7">
                <a:extLst>
                  <a:ext uri="{FF2B5EF4-FFF2-40B4-BE49-F238E27FC236}">
                    <a16:creationId xmlns:a16="http://schemas.microsoft.com/office/drawing/2014/main" id="{FC7D1166-DEFC-274E-C1B7-C68CF7D53F37}"/>
                  </a:ext>
                </a:extLst>
              </p:cNvPr>
              <p:cNvGraphicFramePr/>
              <p:nvPr>
                <p:extLst>
                  <p:ext uri="{D42A27DB-BD31-4B8C-83A1-F6EECF244321}">
                    <p14:modId xmlns:p14="http://schemas.microsoft.com/office/powerpoint/2010/main" val="1061546663"/>
                  </p:ext>
                </p:extLst>
              </p:nvPr>
            </p:nvGraphicFramePr>
            <p:xfrm>
              <a:off x="471472" y="1742429"/>
              <a:ext cx="10916139" cy="32562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cxnSp>
          <p:nvCxnSpPr>
            <p:cNvPr id="11" name="Connettore 1 10">
              <a:extLst>
                <a:ext uri="{FF2B5EF4-FFF2-40B4-BE49-F238E27FC236}">
                  <a16:creationId xmlns:a16="http://schemas.microsoft.com/office/drawing/2014/main" id="{23DE621C-A98F-BCF2-E4DD-C2462DB91153}"/>
                </a:ext>
              </a:extLst>
            </p:cNvPr>
            <p:cNvCxnSpPr/>
            <p:nvPr/>
          </p:nvCxnSpPr>
          <p:spPr>
            <a:xfrm>
              <a:off x="8866208" y="4861370"/>
              <a:ext cx="204871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ttore 1 12">
              <a:extLst>
                <a:ext uri="{FF2B5EF4-FFF2-40B4-BE49-F238E27FC236}">
                  <a16:creationId xmlns:a16="http://schemas.microsoft.com/office/drawing/2014/main" id="{133FCC02-6ACA-B099-5A8C-0EA9D431BBA4}"/>
                </a:ext>
              </a:extLst>
            </p:cNvPr>
            <p:cNvCxnSpPr>
              <a:cxnSpLocks/>
            </p:cNvCxnSpPr>
            <p:nvPr/>
          </p:nvCxnSpPr>
          <p:spPr>
            <a:xfrm flipV="1">
              <a:off x="10914927" y="4305785"/>
              <a:ext cx="0" cy="555585"/>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Connettore 1 17">
              <a:extLst>
                <a:ext uri="{FF2B5EF4-FFF2-40B4-BE49-F238E27FC236}">
                  <a16:creationId xmlns:a16="http://schemas.microsoft.com/office/drawing/2014/main" id="{AD237D32-BAFF-4641-4B77-9BD6320F16A2}"/>
                </a:ext>
              </a:extLst>
            </p:cNvPr>
            <p:cNvCxnSpPr/>
            <p:nvPr/>
          </p:nvCxnSpPr>
          <p:spPr>
            <a:xfrm>
              <a:off x="6130724" y="1612108"/>
              <a:ext cx="47842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Connettore 2 19">
              <a:extLst>
                <a:ext uri="{FF2B5EF4-FFF2-40B4-BE49-F238E27FC236}">
                  <a16:creationId xmlns:a16="http://schemas.microsoft.com/office/drawing/2014/main" id="{5D981B2D-4489-5A35-31B7-6BA74827AA4F}"/>
                </a:ext>
              </a:extLst>
            </p:cNvPr>
            <p:cNvCxnSpPr/>
            <p:nvPr/>
          </p:nvCxnSpPr>
          <p:spPr>
            <a:xfrm>
              <a:off x="6130724" y="2083446"/>
              <a:ext cx="0" cy="15662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22" name="Connettore 1 21">
            <a:extLst>
              <a:ext uri="{FF2B5EF4-FFF2-40B4-BE49-F238E27FC236}">
                <a16:creationId xmlns:a16="http://schemas.microsoft.com/office/drawing/2014/main" id="{F6B5D95B-2D56-CACB-1AA8-8C395DA4A7B7}"/>
              </a:ext>
            </a:extLst>
          </p:cNvPr>
          <p:cNvCxnSpPr/>
          <p:nvPr/>
        </p:nvCxnSpPr>
        <p:spPr>
          <a:xfrm>
            <a:off x="10914927" y="2083446"/>
            <a:ext cx="0" cy="41668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7040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745515" y="167179"/>
            <a:ext cx="9129728" cy="824531"/>
          </a:xfrm>
        </p:spPr>
        <p:txBody>
          <a:bodyPr/>
          <a:lstStyle/>
          <a:p>
            <a:pPr algn="just">
              <a:defRPr>
                <a:solidFill>
                  <a:srgbClr val="0AD995"/>
                </a:solidFill>
              </a:defRPr>
            </a:pPr>
            <a:r>
              <a:rPr dirty="0" err="1"/>
              <a:t>Unità</a:t>
            </a:r>
            <a:r>
              <a:rPr dirty="0"/>
              <a:t> 1. </a:t>
            </a:r>
            <a:r>
              <a:rPr dirty="0" err="1"/>
              <a:t>Innovazione</a:t>
            </a:r>
            <a:r>
              <a:rPr dirty="0"/>
              <a:t> per la </a:t>
            </a:r>
            <a:r>
              <a:rPr dirty="0" err="1"/>
              <a:t>trasformazione</a:t>
            </a:r>
            <a:r>
              <a:rPr dirty="0"/>
              <a:t> </a:t>
            </a:r>
            <a:r>
              <a:rPr dirty="0" err="1"/>
              <a:t>digitale</a:t>
            </a:r>
            <a:endParaRPr dirty="0"/>
          </a:p>
          <a:p>
            <a:pPr>
              <a:defRPr sz="2200"/>
            </a:pPr>
            <a:r>
              <a:rPr dirty="0"/>
              <a:t>1.4 </a:t>
            </a:r>
            <a:r>
              <a:rPr lang="it-IT" dirty="0" smtClean="0"/>
              <a:t>Gestione del cambiamento</a:t>
            </a:r>
            <a:r>
              <a:rPr dirty="0" smtClean="0"/>
              <a:t> </a:t>
            </a:r>
            <a:r>
              <a:rPr dirty="0"/>
              <a:t>per la </a:t>
            </a:r>
            <a:r>
              <a:rPr dirty="0" err="1"/>
              <a:t>resilienza</a:t>
            </a:r>
            <a:r>
              <a:rPr dirty="0"/>
              <a:t> </a:t>
            </a:r>
            <a:r>
              <a:rPr dirty="0" err="1"/>
              <a:t>digitale</a:t>
            </a:r>
            <a:endParaRPr dirty="0"/>
          </a:p>
        </p:txBody>
      </p:sp>
      <p:sp>
        <p:nvSpPr>
          <p:cNvPr id="5" name="CasellaDiTesto 4">
            <a:extLst>
              <a:ext uri="{FF2B5EF4-FFF2-40B4-BE49-F238E27FC236}">
                <a16:creationId xmlns:a16="http://schemas.microsoft.com/office/drawing/2014/main" id="{68541BB6-E6D6-B707-F25B-0665CBC5E4E9}"/>
              </a:ext>
            </a:extLst>
          </p:cNvPr>
          <p:cNvSpPr txBox="1"/>
          <p:nvPr/>
        </p:nvSpPr>
        <p:spPr>
          <a:xfrm>
            <a:off x="0" y="991710"/>
            <a:ext cx="12192000" cy="5078313"/>
          </a:xfrm>
          <a:prstGeom prst="rect">
            <a:avLst/>
          </a:prstGeom>
          <a:noFill/>
        </p:spPr>
        <p:txBody>
          <a:bodyPr wrap="square">
            <a:spAutoFit/>
          </a:bodyPr>
          <a:lstStyle/>
          <a:p>
            <a:pPr algn="just"/>
            <a:r>
              <a:rPr dirty="0" err="1"/>
              <a:t>Nell'adozione</a:t>
            </a:r>
            <a:r>
              <a:rPr dirty="0"/>
              <a:t> </a:t>
            </a:r>
            <a:r>
              <a:rPr dirty="0" err="1"/>
              <a:t>dell'innovazione</a:t>
            </a:r>
            <a:r>
              <a:rPr dirty="0"/>
              <a:t> e </a:t>
            </a:r>
            <a:r>
              <a:rPr dirty="0" err="1"/>
              <a:t>delle</a:t>
            </a:r>
            <a:r>
              <a:rPr dirty="0"/>
              <a:t> </a:t>
            </a:r>
            <a:r>
              <a:rPr dirty="0" err="1"/>
              <a:t>tecnologie</a:t>
            </a:r>
            <a:r>
              <a:rPr dirty="0"/>
              <a:t> </a:t>
            </a:r>
            <a:r>
              <a:rPr dirty="0" err="1"/>
              <a:t>digitali</a:t>
            </a:r>
            <a:r>
              <a:rPr dirty="0"/>
              <a:t> per la </a:t>
            </a:r>
            <a:r>
              <a:rPr dirty="0" err="1"/>
              <a:t>trasformazione</a:t>
            </a:r>
            <a:r>
              <a:rPr dirty="0"/>
              <a:t> </a:t>
            </a:r>
            <a:r>
              <a:rPr dirty="0" err="1"/>
              <a:t>digitale</a:t>
            </a:r>
            <a:r>
              <a:rPr dirty="0"/>
              <a:t>, </a:t>
            </a:r>
            <a:r>
              <a:rPr dirty="0" err="1"/>
              <a:t>una</a:t>
            </a:r>
            <a:r>
              <a:rPr dirty="0"/>
              <a:t> </a:t>
            </a:r>
            <a:r>
              <a:rPr dirty="0" err="1"/>
              <a:t>spinta</a:t>
            </a:r>
            <a:r>
              <a:rPr dirty="0"/>
              <a:t> </a:t>
            </a:r>
            <a:r>
              <a:rPr dirty="0" err="1"/>
              <a:t>operativa</a:t>
            </a:r>
            <a:r>
              <a:rPr dirty="0"/>
              <a:t> e </a:t>
            </a:r>
            <a:r>
              <a:rPr dirty="0" err="1"/>
              <a:t>concreta</a:t>
            </a:r>
            <a:r>
              <a:rPr dirty="0"/>
              <a:t> </a:t>
            </a:r>
            <a:r>
              <a:rPr dirty="0" err="1"/>
              <a:t>può</a:t>
            </a:r>
            <a:r>
              <a:rPr dirty="0"/>
              <a:t> venire </a:t>
            </a:r>
            <a:r>
              <a:rPr dirty="0" err="1"/>
              <a:t>dalla</a:t>
            </a:r>
            <a:r>
              <a:rPr dirty="0"/>
              <a:t> </a:t>
            </a:r>
            <a:r>
              <a:rPr dirty="0" err="1"/>
              <a:t>gestione</a:t>
            </a:r>
            <a:r>
              <a:rPr dirty="0"/>
              <a:t> del </a:t>
            </a:r>
            <a:r>
              <a:rPr dirty="0" err="1"/>
              <a:t>cambiamento</a:t>
            </a:r>
            <a:r>
              <a:rPr dirty="0"/>
              <a:t>. </a:t>
            </a:r>
            <a:r>
              <a:rPr dirty="0" err="1" smtClean="0"/>
              <a:t>Poich</a:t>
            </a:r>
            <a:r>
              <a:rPr lang="it-IT" dirty="0" smtClean="0"/>
              <a:t>è</a:t>
            </a:r>
            <a:r>
              <a:rPr dirty="0" smtClean="0"/>
              <a:t> </a:t>
            </a:r>
            <a:r>
              <a:rPr dirty="0"/>
              <a:t>le MPMI </a:t>
            </a:r>
            <a:r>
              <a:rPr dirty="0" err="1"/>
              <a:t>abbracciano</a:t>
            </a:r>
            <a:r>
              <a:rPr dirty="0"/>
              <a:t> la </a:t>
            </a:r>
            <a:r>
              <a:rPr dirty="0" err="1"/>
              <a:t>tecnologia</a:t>
            </a:r>
            <a:r>
              <a:rPr dirty="0"/>
              <a:t> </a:t>
            </a:r>
            <a:r>
              <a:rPr dirty="0" err="1"/>
              <a:t>dirompente</a:t>
            </a:r>
            <a:r>
              <a:rPr dirty="0"/>
              <a:t>, </a:t>
            </a:r>
            <a:r>
              <a:rPr dirty="0" err="1"/>
              <a:t>il</a:t>
            </a:r>
            <a:r>
              <a:rPr dirty="0"/>
              <a:t> </a:t>
            </a:r>
            <a:r>
              <a:rPr dirty="0" err="1"/>
              <a:t>fattore</a:t>
            </a:r>
            <a:r>
              <a:rPr dirty="0"/>
              <a:t> </a:t>
            </a:r>
            <a:r>
              <a:rPr dirty="0" err="1"/>
              <a:t>cardine</a:t>
            </a:r>
            <a:r>
              <a:rPr dirty="0"/>
              <a:t> è </a:t>
            </a:r>
            <a:r>
              <a:rPr dirty="0" err="1"/>
              <a:t>l'efficace</a:t>
            </a:r>
            <a:r>
              <a:rPr dirty="0"/>
              <a:t> </a:t>
            </a:r>
            <a:r>
              <a:rPr dirty="0" err="1"/>
              <a:t>gestione</a:t>
            </a:r>
            <a:r>
              <a:rPr dirty="0"/>
              <a:t> del </a:t>
            </a:r>
            <a:r>
              <a:rPr dirty="0" err="1"/>
              <a:t>cambiamento</a:t>
            </a:r>
            <a:r>
              <a:rPr dirty="0"/>
              <a:t>.</a:t>
            </a:r>
          </a:p>
          <a:p>
            <a:pPr algn="just"/>
            <a:endParaRPr b="1" dirty="0">
              <a:solidFill>
                <a:srgbClr val="1B193E"/>
              </a:solidFill>
            </a:endParaRPr>
          </a:p>
          <a:p>
            <a:pPr algn="just">
              <a:defRPr>
                <a:solidFill>
                  <a:srgbClr val="1B193E"/>
                </a:solidFill>
              </a:defRPr>
            </a:pPr>
            <a:r>
              <a:rPr dirty="0"/>
              <a:t>La </a:t>
            </a:r>
            <a:r>
              <a:rPr dirty="0" err="1"/>
              <a:t>gestione</a:t>
            </a:r>
            <a:r>
              <a:rPr dirty="0"/>
              <a:t> del </a:t>
            </a:r>
            <a:r>
              <a:rPr dirty="0" err="1"/>
              <a:t>cambiamento</a:t>
            </a:r>
            <a:r>
              <a:rPr dirty="0"/>
              <a:t> emerge come </a:t>
            </a:r>
            <a:r>
              <a:rPr dirty="0" err="1"/>
              <a:t>l'approccio</a:t>
            </a:r>
            <a:r>
              <a:rPr dirty="0"/>
              <a:t> </a:t>
            </a:r>
            <a:r>
              <a:rPr dirty="0" err="1"/>
              <a:t>strategico</a:t>
            </a:r>
            <a:r>
              <a:rPr dirty="0"/>
              <a:t> </a:t>
            </a:r>
            <a:r>
              <a:rPr dirty="0" err="1"/>
              <a:t>alla</a:t>
            </a:r>
            <a:r>
              <a:rPr dirty="0"/>
              <a:t> </a:t>
            </a:r>
            <a:r>
              <a:rPr dirty="0" err="1"/>
              <a:t>transizione</a:t>
            </a:r>
            <a:r>
              <a:rPr dirty="0"/>
              <a:t> di </a:t>
            </a:r>
            <a:r>
              <a:rPr dirty="0" err="1"/>
              <a:t>individui</a:t>
            </a:r>
            <a:r>
              <a:rPr dirty="0"/>
              <a:t>, team e </a:t>
            </a:r>
            <a:r>
              <a:rPr dirty="0" err="1"/>
              <a:t>organizzazioni</a:t>
            </a:r>
            <a:r>
              <a:rPr dirty="0"/>
              <a:t> dal </a:t>
            </a:r>
            <a:r>
              <a:rPr dirty="0" err="1"/>
              <a:t>loro</a:t>
            </a:r>
            <a:r>
              <a:rPr dirty="0"/>
              <a:t> </a:t>
            </a:r>
            <a:r>
              <a:rPr dirty="0" err="1"/>
              <a:t>stato</a:t>
            </a:r>
            <a:r>
              <a:rPr dirty="0"/>
              <a:t> </a:t>
            </a:r>
            <a:r>
              <a:rPr dirty="0" err="1"/>
              <a:t>attuale</a:t>
            </a:r>
            <a:r>
              <a:rPr dirty="0"/>
              <a:t> </a:t>
            </a:r>
            <a:r>
              <a:rPr dirty="0" err="1"/>
              <a:t>allo</a:t>
            </a:r>
            <a:r>
              <a:rPr dirty="0"/>
              <a:t> </a:t>
            </a:r>
            <a:r>
              <a:rPr dirty="0" err="1"/>
              <a:t>stato</a:t>
            </a:r>
            <a:r>
              <a:rPr dirty="0"/>
              <a:t> </a:t>
            </a:r>
            <a:r>
              <a:rPr dirty="0" err="1"/>
              <a:t>futuro</a:t>
            </a:r>
            <a:r>
              <a:rPr dirty="0"/>
              <a:t> </a:t>
            </a:r>
            <a:r>
              <a:rPr dirty="0" err="1"/>
              <a:t>desiderato</a:t>
            </a:r>
            <a:r>
              <a:rPr dirty="0"/>
              <a:t>. </a:t>
            </a:r>
            <a:r>
              <a:rPr dirty="0" err="1"/>
              <a:t>Comporta</a:t>
            </a:r>
            <a:r>
              <a:rPr dirty="0"/>
              <a:t> </a:t>
            </a:r>
            <a:r>
              <a:rPr dirty="0" err="1"/>
              <a:t>un'attenta</a:t>
            </a:r>
            <a:r>
              <a:rPr dirty="0"/>
              <a:t> </a:t>
            </a:r>
            <a:r>
              <a:rPr dirty="0" err="1"/>
              <a:t>pianificazione</a:t>
            </a:r>
            <a:r>
              <a:rPr dirty="0"/>
              <a:t>, </a:t>
            </a:r>
            <a:r>
              <a:rPr dirty="0" err="1"/>
              <a:t>comunicazione</a:t>
            </a:r>
            <a:r>
              <a:rPr dirty="0"/>
              <a:t> e </a:t>
            </a:r>
            <a:r>
              <a:rPr dirty="0" err="1"/>
              <a:t>strategie</a:t>
            </a:r>
            <a:r>
              <a:rPr dirty="0"/>
              <a:t> e </a:t>
            </a:r>
            <a:r>
              <a:rPr dirty="0" err="1"/>
              <a:t>favorisce</a:t>
            </a:r>
            <a:r>
              <a:rPr dirty="0"/>
              <a:t> </a:t>
            </a:r>
            <a:r>
              <a:rPr dirty="0" err="1"/>
              <a:t>cambiamenti</a:t>
            </a:r>
            <a:r>
              <a:rPr dirty="0"/>
              <a:t> </a:t>
            </a:r>
            <a:r>
              <a:rPr dirty="0" err="1"/>
              <a:t>operativi</a:t>
            </a:r>
            <a:r>
              <a:rPr dirty="0"/>
              <a:t> </a:t>
            </a:r>
            <a:r>
              <a:rPr dirty="0" err="1"/>
              <a:t>all'interno</a:t>
            </a:r>
            <a:r>
              <a:rPr dirty="0"/>
              <a:t> </a:t>
            </a:r>
            <a:r>
              <a:rPr dirty="0" err="1"/>
              <a:t>delle</a:t>
            </a:r>
            <a:r>
              <a:rPr dirty="0"/>
              <a:t> </a:t>
            </a:r>
            <a:r>
              <a:rPr dirty="0" err="1"/>
              <a:t>organizzazioni</a:t>
            </a:r>
            <a:r>
              <a:rPr dirty="0"/>
              <a:t>, </a:t>
            </a:r>
            <a:r>
              <a:rPr dirty="0" err="1"/>
              <a:t>riducendo</a:t>
            </a:r>
            <a:r>
              <a:rPr dirty="0"/>
              <a:t> al </a:t>
            </a:r>
            <a:r>
              <a:rPr dirty="0" err="1"/>
              <a:t>minimo</a:t>
            </a:r>
            <a:r>
              <a:rPr dirty="0"/>
              <a:t> la </a:t>
            </a:r>
            <a:r>
              <a:rPr dirty="0" err="1"/>
              <a:t>resistenza</a:t>
            </a:r>
            <a:r>
              <a:rPr dirty="0"/>
              <a:t> e </a:t>
            </a:r>
            <a:r>
              <a:rPr dirty="0" err="1"/>
              <a:t>guidando</a:t>
            </a:r>
            <a:r>
              <a:rPr dirty="0"/>
              <a:t> </a:t>
            </a:r>
            <a:r>
              <a:rPr dirty="0" err="1"/>
              <a:t>il</a:t>
            </a:r>
            <a:r>
              <a:rPr dirty="0"/>
              <a:t> </a:t>
            </a:r>
            <a:r>
              <a:rPr dirty="0" err="1"/>
              <a:t>cambiamento</a:t>
            </a:r>
            <a:r>
              <a:rPr dirty="0"/>
              <a:t> </a:t>
            </a:r>
            <a:r>
              <a:rPr dirty="0" err="1"/>
              <a:t>organizzativo</a:t>
            </a:r>
            <a:r>
              <a:rPr dirty="0"/>
              <a:t>.</a:t>
            </a:r>
          </a:p>
          <a:p>
            <a:pPr algn="just"/>
            <a:endParaRPr dirty="0">
              <a:solidFill>
                <a:srgbClr val="1B193E"/>
              </a:solidFill>
            </a:endParaRPr>
          </a:p>
          <a:p>
            <a:pPr algn="just">
              <a:defRPr>
                <a:solidFill>
                  <a:srgbClr val="1B193E"/>
                </a:solidFill>
              </a:defRPr>
            </a:pPr>
            <a:r>
              <a:rPr dirty="0" err="1"/>
              <a:t>Puntando</a:t>
            </a:r>
            <a:r>
              <a:rPr dirty="0"/>
              <a:t> </a:t>
            </a:r>
            <a:r>
              <a:rPr dirty="0" err="1"/>
              <a:t>alla</a:t>
            </a:r>
            <a:r>
              <a:rPr dirty="0"/>
              <a:t> </a:t>
            </a:r>
            <a:r>
              <a:rPr dirty="0" err="1"/>
              <a:t>resilienza</a:t>
            </a:r>
            <a:r>
              <a:rPr dirty="0"/>
              <a:t> </a:t>
            </a:r>
            <a:r>
              <a:rPr dirty="0" err="1"/>
              <a:t>digitale</a:t>
            </a:r>
            <a:r>
              <a:rPr dirty="0"/>
              <a:t> come </a:t>
            </a:r>
            <a:r>
              <a:rPr dirty="0" err="1"/>
              <a:t>risultato</a:t>
            </a:r>
            <a:r>
              <a:rPr dirty="0"/>
              <a:t> </a:t>
            </a:r>
            <a:r>
              <a:rPr lang="it-IT" dirty="0" smtClean="0"/>
              <a:t>di</a:t>
            </a:r>
            <a:r>
              <a:rPr dirty="0" smtClean="0"/>
              <a:t> </a:t>
            </a:r>
            <a:r>
              <a:rPr dirty="0" err="1"/>
              <a:t>una</a:t>
            </a:r>
            <a:r>
              <a:rPr dirty="0"/>
              <a:t> </a:t>
            </a:r>
            <a:r>
              <a:rPr dirty="0" err="1"/>
              <a:t>crescita</a:t>
            </a:r>
            <a:r>
              <a:rPr dirty="0"/>
              <a:t> </a:t>
            </a:r>
            <a:r>
              <a:rPr dirty="0" err="1"/>
              <a:t>sostenuta</a:t>
            </a:r>
            <a:r>
              <a:rPr dirty="0"/>
              <a:t> e </a:t>
            </a:r>
            <a:r>
              <a:rPr lang="it-IT" dirty="0" smtClean="0"/>
              <a:t>di </a:t>
            </a:r>
            <a:r>
              <a:rPr dirty="0" err="1" smtClean="0"/>
              <a:t>adattabilità</a:t>
            </a:r>
            <a:r>
              <a:rPr dirty="0"/>
              <a:t>, </a:t>
            </a:r>
            <a:r>
              <a:rPr dirty="0" err="1"/>
              <a:t>ecco</a:t>
            </a:r>
            <a:r>
              <a:rPr dirty="0"/>
              <a:t> </a:t>
            </a:r>
            <a:r>
              <a:rPr dirty="0" err="1"/>
              <a:t>alcune</a:t>
            </a:r>
            <a:r>
              <a:rPr dirty="0"/>
              <a:t> </a:t>
            </a:r>
            <a:r>
              <a:rPr dirty="0" err="1"/>
              <a:t>strategie</a:t>
            </a:r>
            <a:r>
              <a:rPr dirty="0"/>
              <a:t> per </a:t>
            </a:r>
            <a:r>
              <a:rPr dirty="0" err="1"/>
              <a:t>una</a:t>
            </a:r>
            <a:r>
              <a:rPr dirty="0"/>
              <a:t> </a:t>
            </a:r>
            <a:r>
              <a:rPr dirty="0" err="1"/>
              <a:t>gestione</a:t>
            </a:r>
            <a:r>
              <a:rPr dirty="0"/>
              <a:t> </a:t>
            </a:r>
            <a:r>
              <a:rPr dirty="0" err="1"/>
              <a:t>efficace</a:t>
            </a:r>
            <a:r>
              <a:rPr dirty="0"/>
              <a:t> del </a:t>
            </a:r>
            <a:r>
              <a:rPr dirty="0" err="1"/>
              <a:t>cambiamento</a:t>
            </a:r>
            <a:r>
              <a:rPr dirty="0"/>
              <a:t> con </a:t>
            </a:r>
            <a:r>
              <a:rPr dirty="0" err="1"/>
              <a:t>il</a:t>
            </a:r>
            <a:r>
              <a:rPr dirty="0"/>
              <a:t> </a:t>
            </a:r>
            <a:r>
              <a:rPr dirty="0" err="1"/>
              <a:t>relativo</a:t>
            </a:r>
            <a:r>
              <a:rPr dirty="0"/>
              <a:t> </a:t>
            </a:r>
            <a:r>
              <a:rPr dirty="0" err="1"/>
              <a:t>esempio</a:t>
            </a:r>
            <a:r>
              <a:rPr dirty="0"/>
              <a:t> </a:t>
            </a:r>
            <a:r>
              <a:rPr dirty="0" err="1"/>
              <a:t>concreto</a:t>
            </a:r>
            <a:r>
              <a:rPr dirty="0"/>
              <a:t>:</a:t>
            </a:r>
          </a:p>
          <a:p>
            <a:pPr algn="just"/>
            <a:endParaRPr dirty="0">
              <a:solidFill>
                <a:srgbClr val="1B193E"/>
              </a:solidFill>
            </a:endParaRPr>
          </a:p>
          <a:p>
            <a:pPr marL="285750" indent="-285750" algn="just">
              <a:buFont typeface="Arial" panose="020B0604020202020204" pitchFamily="34" charset="0"/>
              <a:buChar char="•"/>
              <a:defRPr>
                <a:solidFill>
                  <a:srgbClr val="1B193E"/>
                </a:solidFill>
              </a:defRPr>
            </a:pPr>
            <a:r>
              <a:rPr b="1" dirty="0"/>
              <a:t>Chiari </a:t>
            </a:r>
            <a:r>
              <a:rPr b="1" dirty="0" err="1"/>
              <a:t>piani</a:t>
            </a:r>
            <a:r>
              <a:rPr b="1" dirty="0"/>
              <a:t> di </a:t>
            </a:r>
            <a:r>
              <a:rPr b="1" dirty="0" err="1"/>
              <a:t>comunicazione</a:t>
            </a:r>
            <a:r>
              <a:rPr dirty="0"/>
              <a:t>: </a:t>
            </a:r>
            <a:r>
              <a:rPr dirty="0" err="1"/>
              <a:t>Notizie</a:t>
            </a:r>
            <a:r>
              <a:rPr dirty="0"/>
              <a:t> </a:t>
            </a:r>
            <a:r>
              <a:rPr dirty="0" err="1"/>
              <a:t>regolari</a:t>
            </a:r>
            <a:r>
              <a:rPr dirty="0"/>
              <a:t> per la </a:t>
            </a:r>
            <a:r>
              <a:rPr dirty="0" err="1"/>
              <a:t>condivisione</a:t>
            </a:r>
            <a:r>
              <a:rPr dirty="0"/>
              <a:t> </a:t>
            </a:r>
            <a:r>
              <a:rPr dirty="0" err="1"/>
              <a:t>degli</a:t>
            </a:r>
            <a:r>
              <a:rPr dirty="0"/>
              <a:t> aggiornamenti </a:t>
            </a:r>
            <a:r>
              <a:rPr dirty="0" err="1"/>
              <a:t>dei</a:t>
            </a:r>
            <a:r>
              <a:rPr dirty="0"/>
              <a:t> </a:t>
            </a:r>
            <a:r>
              <a:rPr dirty="0" err="1"/>
              <a:t>progressi</a:t>
            </a:r>
            <a:r>
              <a:rPr dirty="0"/>
              <a:t> </a:t>
            </a:r>
            <a:r>
              <a:rPr dirty="0" err="1"/>
              <a:t>all'interno</a:t>
            </a:r>
            <a:r>
              <a:rPr dirty="0"/>
              <a:t> </a:t>
            </a:r>
            <a:r>
              <a:rPr dirty="0" err="1"/>
              <a:t>dell'organizzazione</a:t>
            </a:r>
            <a:endParaRPr dirty="0"/>
          </a:p>
          <a:p>
            <a:pPr marL="285750" indent="-285750" algn="just">
              <a:buFont typeface="Arial" panose="020B0604020202020204" pitchFamily="34" charset="0"/>
              <a:buChar char="•"/>
            </a:pPr>
            <a:endParaRPr dirty="0">
              <a:solidFill>
                <a:srgbClr val="1B193E"/>
              </a:solidFill>
            </a:endParaRPr>
          </a:p>
          <a:p>
            <a:pPr marL="285750" indent="-285750" algn="just">
              <a:buFont typeface="Arial" panose="020B0604020202020204" pitchFamily="34" charset="0"/>
              <a:buChar char="•"/>
              <a:defRPr>
                <a:solidFill>
                  <a:srgbClr val="1B193E"/>
                </a:solidFill>
              </a:defRPr>
            </a:pPr>
            <a:r>
              <a:rPr b="1" dirty="0" err="1"/>
              <a:t>Coinvolgimento</a:t>
            </a:r>
            <a:r>
              <a:rPr b="1" dirty="0"/>
              <a:t> </a:t>
            </a:r>
            <a:r>
              <a:rPr b="1" dirty="0" err="1"/>
              <a:t>dei</a:t>
            </a:r>
            <a:r>
              <a:rPr b="1" dirty="0"/>
              <a:t> </a:t>
            </a:r>
            <a:r>
              <a:rPr b="1" dirty="0" err="1"/>
              <a:t>dipendenti</a:t>
            </a:r>
            <a:r>
              <a:rPr dirty="0"/>
              <a:t>: Team </a:t>
            </a:r>
            <a:r>
              <a:rPr dirty="0" err="1"/>
              <a:t>interfunzionali</a:t>
            </a:r>
            <a:r>
              <a:rPr dirty="0"/>
              <a:t> e </a:t>
            </a:r>
            <a:r>
              <a:rPr lang="it-IT" dirty="0" smtClean="0"/>
              <a:t>giornate </a:t>
            </a:r>
            <a:r>
              <a:rPr dirty="0" smtClean="0"/>
              <a:t>"</a:t>
            </a:r>
            <a:r>
              <a:rPr dirty="0" err="1" smtClean="0"/>
              <a:t>prendere</a:t>
            </a:r>
            <a:r>
              <a:rPr dirty="0" smtClean="0"/>
              <a:t> </a:t>
            </a:r>
            <a:r>
              <a:rPr dirty="0"/>
              <a:t>la </a:t>
            </a:r>
            <a:r>
              <a:rPr dirty="0" err="1"/>
              <a:t>guida</a:t>
            </a:r>
            <a:r>
              <a:rPr dirty="0"/>
              <a:t>" per </a:t>
            </a:r>
            <a:r>
              <a:rPr dirty="0" err="1"/>
              <a:t>una</a:t>
            </a:r>
            <a:r>
              <a:rPr dirty="0"/>
              <a:t> </a:t>
            </a:r>
            <a:r>
              <a:rPr dirty="0" err="1"/>
              <a:t>collaborazione</a:t>
            </a:r>
            <a:r>
              <a:rPr dirty="0"/>
              <a:t> </a:t>
            </a:r>
            <a:r>
              <a:rPr dirty="0" err="1"/>
              <a:t>alternativa</a:t>
            </a:r>
            <a:r>
              <a:rPr dirty="0"/>
              <a:t> e </a:t>
            </a:r>
            <a:r>
              <a:rPr dirty="0" err="1"/>
              <a:t>innovativa</a:t>
            </a:r>
            <a:r>
              <a:rPr dirty="0"/>
              <a:t> </a:t>
            </a:r>
            <a:r>
              <a:rPr dirty="0" err="1"/>
              <a:t>sull'implementazione</a:t>
            </a:r>
            <a:r>
              <a:rPr dirty="0"/>
              <a:t> di </a:t>
            </a:r>
            <a:r>
              <a:rPr dirty="0" err="1"/>
              <a:t>soluzioni</a:t>
            </a:r>
            <a:r>
              <a:rPr dirty="0"/>
              <a:t> </a:t>
            </a:r>
            <a:r>
              <a:rPr dirty="0" err="1"/>
              <a:t>digitali</a:t>
            </a:r>
            <a:r>
              <a:rPr dirty="0"/>
              <a:t> innovative</a:t>
            </a:r>
          </a:p>
          <a:p>
            <a:pPr marL="285750" indent="-285750" algn="just">
              <a:buFont typeface="Arial" panose="020B0604020202020204" pitchFamily="34" charset="0"/>
              <a:buChar char="•"/>
            </a:pPr>
            <a:endParaRPr dirty="0">
              <a:solidFill>
                <a:srgbClr val="1B193E"/>
              </a:solidFill>
            </a:endParaRPr>
          </a:p>
          <a:p>
            <a:pPr marL="285750" indent="-285750" algn="just">
              <a:buFont typeface="Arial" panose="020B0604020202020204" pitchFamily="34" charset="0"/>
              <a:buChar char="•"/>
              <a:defRPr>
                <a:solidFill>
                  <a:srgbClr val="1B193E"/>
                </a:solidFill>
              </a:defRPr>
            </a:pPr>
            <a:r>
              <a:rPr b="1" dirty="0" err="1"/>
              <a:t>Programmi</a:t>
            </a:r>
            <a:r>
              <a:rPr b="1" dirty="0"/>
              <a:t> di </a:t>
            </a:r>
            <a:r>
              <a:rPr b="1" dirty="0" err="1"/>
              <a:t>formazione</a:t>
            </a:r>
            <a:r>
              <a:rPr dirty="0"/>
              <a:t>: </a:t>
            </a:r>
            <a:r>
              <a:rPr dirty="0" err="1"/>
              <a:t>Corsi</a:t>
            </a:r>
            <a:r>
              <a:rPr dirty="0"/>
              <a:t> e workshop per </a:t>
            </a:r>
            <a:r>
              <a:rPr dirty="0" err="1"/>
              <a:t>migliorare</a:t>
            </a:r>
            <a:r>
              <a:rPr dirty="0"/>
              <a:t> le </a:t>
            </a:r>
            <a:r>
              <a:rPr lang="it-IT" dirty="0" smtClean="0"/>
              <a:t>abilità</a:t>
            </a:r>
            <a:r>
              <a:rPr dirty="0" smtClean="0"/>
              <a:t>, </a:t>
            </a:r>
            <a:r>
              <a:rPr dirty="0"/>
              <a:t>le </a:t>
            </a:r>
            <a:r>
              <a:rPr dirty="0" err="1"/>
              <a:t>conoscenze</a:t>
            </a:r>
            <a:r>
              <a:rPr dirty="0"/>
              <a:t> e le </a:t>
            </a:r>
            <a:r>
              <a:rPr dirty="0" err="1"/>
              <a:t>competenze</a:t>
            </a:r>
            <a:endParaRPr dirty="0"/>
          </a:p>
        </p:txBody>
      </p:sp>
    </p:spTree>
    <p:extLst>
      <p:ext uri="{BB962C8B-B14F-4D97-AF65-F5344CB8AC3E}">
        <p14:creationId xmlns:p14="http://schemas.microsoft.com/office/powerpoint/2010/main" val="1833579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810139" y="55438"/>
            <a:ext cx="9129728" cy="1290276"/>
          </a:xfrm>
        </p:spPr>
        <p:txBody>
          <a:bodyPr/>
          <a:lstStyle/>
          <a:p>
            <a:pPr>
              <a:defRPr>
                <a:solidFill>
                  <a:srgbClr val="0AD995"/>
                </a:solidFill>
              </a:defRPr>
            </a:pPr>
            <a:r>
              <a:rPr dirty="0" err="1"/>
              <a:t>Unità</a:t>
            </a:r>
            <a:r>
              <a:rPr dirty="0"/>
              <a:t> 2. </a:t>
            </a:r>
            <a:r>
              <a:rPr dirty="0" err="1"/>
              <a:t>Sfruttare</a:t>
            </a:r>
            <a:r>
              <a:rPr dirty="0"/>
              <a:t> </a:t>
            </a:r>
            <a:r>
              <a:rPr dirty="0" err="1"/>
              <a:t>il</a:t>
            </a:r>
            <a:r>
              <a:rPr dirty="0"/>
              <a:t> </a:t>
            </a:r>
            <a:r>
              <a:rPr dirty="0" err="1"/>
              <a:t>potere</a:t>
            </a:r>
            <a:r>
              <a:rPr dirty="0"/>
              <a:t> </a:t>
            </a:r>
            <a:r>
              <a:rPr dirty="0" err="1"/>
              <a:t>delle</a:t>
            </a:r>
            <a:r>
              <a:rPr dirty="0"/>
              <a:t> </a:t>
            </a:r>
            <a:r>
              <a:rPr dirty="0" err="1"/>
              <a:t>soluzioni</a:t>
            </a:r>
            <a:r>
              <a:rPr dirty="0"/>
              <a:t> </a:t>
            </a:r>
            <a:r>
              <a:rPr dirty="0" err="1"/>
              <a:t>digitali</a:t>
            </a:r>
            <a:r>
              <a:rPr dirty="0"/>
              <a:t> innovative</a:t>
            </a:r>
          </a:p>
          <a:p>
            <a:pPr>
              <a:defRPr sz="2200"/>
            </a:pPr>
            <a:r>
              <a:rPr dirty="0"/>
              <a:t>2.1 </a:t>
            </a:r>
            <a:r>
              <a:rPr dirty="0" err="1"/>
              <a:t>Panoramica</a:t>
            </a:r>
            <a:r>
              <a:rPr dirty="0"/>
              <a:t> </a:t>
            </a:r>
            <a:r>
              <a:rPr dirty="0" err="1"/>
              <a:t>delle</a:t>
            </a:r>
            <a:r>
              <a:rPr dirty="0"/>
              <a:t> </a:t>
            </a:r>
            <a:r>
              <a:rPr dirty="0" err="1"/>
              <a:t>soluzioni</a:t>
            </a:r>
            <a:r>
              <a:rPr dirty="0"/>
              <a:t> </a:t>
            </a:r>
            <a:r>
              <a:rPr dirty="0" err="1"/>
              <a:t>digitali</a:t>
            </a:r>
            <a:r>
              <a:rPr dirty="0"/>
              <a:t> innovative</a:t>
            </a:r>
          </a:p>
        </p:txBody>
      </p:sp>
      <p:grpSp>
        <p:nvGrpSpPr>
          <p:cNvPr id="19" name="Gruppo 18">
            <a:extLst>
              <a:ext uri="{FF2B5EF4-FFF2-40B4-BE49-F238E27FC236}">
                <a16:creationId xmlns:a16="http://schemas.microsoft.com/office/drawing/2014/main" id="{0E2A16FC-D6D9-9E1D-0C77-E48F7F71572F}"/>
              </a:ext>
            </a:extLst>
          </p:cNvPr>
          <p:cNvGrpSpPr/>
          <p:nvPr/>
        </p:nvGrpSpPr>
        <p:grpSpPr>
          <a:xfrm>
            <a:off x="420672" y="1557146"/>
            <a:ext cx="11249055" cy="4257660"/>
            <a:chOff x="471472" y="1489412"/>
            <a:chExt cx="11249055" cy="4257660"/>
          </a:xfrm>
        </p:grpSpPr>
        <p:grpSp>
          <p:nvGrpSpPr>
            <p:cNvPr id="18" name="Gruppo 17">
              <a:extLst>
                <a:ext uri="{FF2B5EF4-FFF2-40B4-BE49-F238E27FC236}">
                  <a16:creationId xmlns:a16="http://schemas.microsoft.com/office/drawing/2014/main" id="{49529C98-B041-CF81-5CC6-08BBD29A2A22}"/>
                </a:ext>
              </a:extLst>
            </p:cNvPr>
            <p:cNvGrpSpPr/>
            <p:nvPr/>
          </p:nvGrpSpPr>
          <p:grpSpPr>
            <a:xfrm>
              <a:off x="471472" y="1489412"/>
              <a:ext cx="11249055" cy="4257660"/>
              <a:chOff x="471472" y="1489412"/>
              <a:chExt cx="11249055" cy="4257660"/>
            </a:xfrm>
          </p:grpSpPr>
          <p:grpSp>
            <p:nvGrpSpPr>
              <p:cNvPr id="12" name="Gruppo 11">
                <a:extLst>
                  <a:ext uri="{FF2B5EF4-FFF2-40B4-BE49-F238E27FC236}">
                    <a16:creationId xmlns:a16="http://schemas.microsoft.com/office/drawing/2014/main" id="{FCA412AC-9013-785E-A21E-19FE03C91DC5}"/>
                  </a:ext>
                </a:extLst>
              </p:cNvPr>
              <p:cNvGrpSpPr/>
              <p:nvPr/>
            </p:nvGrpSpPr>
            <p:grpSpPr>
              <a:xfrm>
                <a:off x="471472" y="1489412"/>
                <a:ext cx="11249055" cy="3411433"/>
                <a:chOff x="471472" y="1489412"/>
                <a:chExt cx="11249055" cy="3411433"/>
              </a:xfrm>
            </p:grpSpPr>
            <p:sp>
              <p:nvSpPr>
                <p:cNvPr id="5" name="CasellaDiTesto 4">
                  <a:extLst>
                    <a:ext uri="{FF2B5EF4-FFF2-40B4-BE49-F238E27FC236}">
                      <a16:creationId xmlns:a16="http://schemas.microsoft.com/office/drawing/2014/main" id="{68541BB6-E6D6-B707-F25B-0665CBC5E4E9}"/>
                    </a:ext>
                  </a:extLst>
                </p:cNvPr>
                <p:cNvSpPr txBox="1"/>
                <p:nvPr/>
              </p:nvSpPr>
              <p:spPr>
                <a:xfrm>
                  <a:off x="471472" y="1489412"/>
                  <a:ext cx="11249055" cy="646331"/>
                </a:xfrm>
                <a:prstGeom prst="rect">
                  <a:avLst/>
                </a:prstGeom>
                <a:noFill/>
              </p:spPr>
              <p:txBody>
                <a:bodyPr wrap="square">
                  <a:spAutoFit/>
                </a:bodyPr>
                <a:lstStyle/>
                <a:p>
                  <a:pPr algn="just"/>
                  <a:r>
                    <a:rPr dirty="0" err="1"/>
                    <a:t>Nel</a:t>
                  </a:r>
                  <a:r>
                    <a:rPr dirty="0"/>
                    <a:t> </a:t>
                  </a:r>
                  <a:r>
                    <a:rPr dirty="0" err="1"/>
                    <a:t>realizzare</a:t>
                  </a:r>
                  <a:r>
                    <a:rPr dirty="0"/>
                    <a:t> </a:t>
                  </a:r>
                  <a:r>
                    <a:rPr dirty="0" err="1"/>
                    <a:t>il</a:t>
                  </a:r>
                  <a:r>
                    <a:rPr dirty="0"/>
                    <a:t> </a:t>
                  </a:r>
                  <a:r>
                    <a:rPr dirty="0" err="1"/>
                    <a:t>potenziale</a:t>
                  </a:r>
                  <a:r>
                    <a:rPr dirty="0"/>
                    <a:t> di </a:t>
                  </a:r>
                  <a:r>
                    <a:rPr dirty="0" err="1"/>
                    <a:t>vantaggi</a:t>
                  </a:r>
                  <a:r>
                    <a:rPr dirty="0"/>
                    <a:t> </a:t>
                  </a:r>
                  <a:r>
                    <a:rPr dirty="0" err="1"/>
                    <a:t>competitivi</a:t>
                  </a:r>
                  <a:r>
                    <a:rPr dirty="0"/>
                    <a:t> </a:t>
                  </a:r>
                  <a:r>
                    <a:rPr dirty="0" err="1"/>
                    <a:t>nel</a:t>
                  </a:r>
                  <a:r>
                    <a:rPr dirty="0"/>
                    <a:t> panorama </a:t>
                  </a:r>
                  <a:r>
                    <a:rPr dirty="0" err="1"/>
                    <a:t>digitale</a:t>
                  </a:r>
                  <a:r>
                    <a:rPr dirty="0"/>
                    <a:t> in </a:t>
                  </a:r>
                  <a:r>
                    <a:rPr dirty="0" err="1"/>
                    <a:t>rapida</a:t>
                  </a:r>
                  <a:r>
                    <a:rPr dirty="0"/>
                    <a:t> </a:t>
                  </a:r>
                  <a:r>
                    <a:rPr dirty="0" err="1"/>
                    <a:t>evoluzione</a:t>
                  </a:r>
                  <a:r>
                    <a:rPr dirty="0"/>
                    <a:t>, </a:t>
                  </a:r>
                  <a:r>
                    <a:rPr dirty="0" err="1"/>
                    <a:t>ecco</a:t>
                  </a:r>
                  <a:r>
                    <a:rPr dirty="0"/>
                    <a:t> </a:t>
                  </a:r>
                  <a:r>
                    <a:rPr dirty="0" err="1"/>
                    <a:t>una</a:t>
                  </a:r>
                  <a:r>
                    <a:rPr dirty="0"/>
                    <a:t> </a:t>
                  </a:r>
                  <a:r>
                    <a:rPr dirty="0" err="1"/>
                    <a:t>panoramica</a:t>
                  </a:r>
                  <a:r>
                    <a:rPr dirty="0"/>
                    <a:t> </a:t>
                  </a:r>
                  <a:r>
                    <a:rPr dirty="0" err="1"/>
                    <a:t>delle</a:t>
                  </a:r>
                  <a:r>
                    <a:rPr dirty="0"/>
                    <a:t> </a:t>
                  </a:r>
                  <a:r>
                    <a:rPr dirty="0" err="1"/>
                    <a:t>principali</a:t>
                  </a:r>
                  <a:r>
                    <a:rPr dirty="0"/>
                    <a:t> </a:t>
                  </a:r>
                  <a:r>
                    <a:rPr dirty="0" err="1"/>
                    <a:t>soluzioni</a:t>
                  </a:r>
                  <a:r>
                    <a:rPr dirty="0"/>
                    <a:t> </a:t>
                  </a:r>
                  <a:r>
                    <a:rPr dirty="0" err="1"/>
                    <a:t>digitali</a:t>
                  </a:r>
                  <a:r>
                    <a:rPr dirty="0"/>
                    <a:t> innovative </a:t>
                  </a:r>
                  <a:r>
                    <a:rPr dirty="0" err="1"/>
                    <a:t>progettate</a:t>
                  </a:r>
                  <a:r>
                    <a:rPr dirty="0"/>
                    <a:t> per </a:t>
                  </a:r>
                  <a:r>
                    <a:rPr dirty="0" err="1"/>
                    <a:t>potenziare</a:t>
                  </a:r>
                  <a:r>
                    <a:rPr dirty="0"/>
                    <a:t> le MPMI:</a:t>
                  </a:r>
                  <a:endParaRPr dirty="0">
                    <a:solidFill>
                      <a:srgbClr val="1B193E"/>
                    </a:solidFill>
                  </a:endParaRPr>
                </a:p>
              </p:txBody>
            </p:sp>
            <p:sp>
              <p:nvSpPr>
                <p:cNvPr id="3" name="CasellaDiTesto 2">
                  <a:extLst>
                    <a:ext uri="{FF2B5EF4-FFF2-40B4-BE49-F238E27FC236}">
                      <a16:creationId xmlns:a16="http://schemas.microsoft.com/office/drawing/2014/main" id="{5E33F785-0DCE-E4AD-34F6-5CADF185EC76}"/>
                    </a:ext>
                  </a:extLst>
                </p:cNvPr>
                <p:cNvSpPr txBox="1"/>
                <p:nvPr/>
              </p:nvSpPr>
              <p:spPr>
                <a:xfrm>
                  <a:off x="471472" y="3552078"/>
                  <a:ext cx="2589780" cy="1338828"/>
                </a:xfrm>
                <a:prstGeom prst="rect">
                  <a:avLst/>
                </a:prstGeom>
                <a:noFill/>
              </p:spPr>
              <p:txBody>
                <a:bodyPr wrap="square">
                  <a:spAutoFit/>
                </a:bodyPr>
                <a:lstStyle/>
                <a:p>
                  <a:pPr>
                    <a:defRPr b="1"/>
                  </a:pPr>
                  <a:r>
                    <a:rPr dirty="0"/>
                    <a:t>Cloud computing</a:t>
                  </a:r>
                </a:p>
                <a:p>
                  <a:endParaRPr sz="900" dirty="0"/>
                </a:p>
                <a:p>
                  <a:r>
                    <a:rPr dirty="0" err="1"/>
                    <a:t>Esplora</a:t>
                  </a:r>
                  <a:r>
                    <a:rPr dirty="0"/>
                    <a:t> la </a:t>
                  </a:r>
                  <a:r>
                    <a:rPr dirty="0" err="1"/>
                    <a:t>flessibilità</a:t>
                  </a:r>
                  <a:r>
                    <a:rPr dirty="0"/>
                    <a:t> e la </a:t>
                  </a:r>
                  <a:r>
                    <a:rPr dirty="0" err="1"/>
                    <a:t>scalabilità</a:t>
                  </a:r>
                  <a:r>
                    <a:rPr dirty="0"/>
                    <a:t> </a:t>
                  </a:r>
                  <a:r>
                    <a:rPr dirty="0" err="1"/>
                    <a:t>delle</a:t>
                  </a:r>
                  <a:r>
                    <a:rPr dirty="0"/>
                    <a:t> </a:t>
                  </a:r>
                  <a:r>
                    <a:rPr dirty="0" err="1" smtClean="0"/>
                    <a:t>soluzioni</a:t>
                  </a:r>
                  <a:r>
                    <a:rPr lang="it-IT" dirty="0" smtClean="0"/>
                    <a:t> basate sul</a:t>
                  </a:r>
                  <a:r>
                    <a:rPr dirty="0" smtClean="0"/>
                    <a:t> cloud</a:t>
                  </a:r>
                  <a:endParaRPr dirty="0"/>
                </a:p>
              </p:txBody>
            </p:sp>
            <p:sp>
              <p:nvSpPr>
                <p:cNvPr id="4" name="CasellaDiTesto 3">
                  <a:extLst>
                    <a:ext uri="{FF2B5EF4-FFF2-40B4-BE49-F238E27FC236}">
                      <a16:creationId xmlns:a16="http://schemas.microsoft.com/office/drawing/2014/main" id="{C39DC670-1A6A-E6F0-8CB6-998A17FC72AD}"/>
                    </a:ext>
                  </a:extLst>
                </p:cNvPr>
                <p:cNvSpPr txBox="1"/>
                <p:nvPr/>
              </p:nvSpPr>
              <p:spPr>
                <a:xfrm>
                  <a:off x="3357897" y="3552078"/>
                  <a:ext cx="2589780" cy="1338828"/>
                </a:xfrm>
                <a:prstGeom prst="rect">
                  <a:avLst/>
                </a:prstGeom>
                <a:noFill/>
              </p:spPr>
              <p:txBody>
                <a:bodyPr wrap="square">
                  <a:spAutoFit/>
                </a:bodyPr>
                <a:lstStyle/>
                <a:p>
                  <a:pPr>
                    <a:defRPr b="1"/>
                  </a:pPr>
                  <a:r>
                    <a:rPr dirty="0"/>
                    <a:t>(</a:t>
                  </a:r>
                  <a:r>
                    <a:rPr dirty="0" err="1"/>
                    <a:t>Dati</a:t>
                  </a:r>
                  <a:r>
                    <a:rPr dirty="0"/>
                    <a:t>) </a:t>
                  </a:r>
                  <a:r>
                    <a:rPr dirty="0" smtClean="0"/>
                    <a:t>Anal</a:t>
                  </a:r>
                  <a:r>
                    <a:rPr lang="it-IT" dirty="0" err="1" smtClean="0"/>
                    <a:t>isi</a:t>
                  </a:r>
                  <a:endParaRPr dirty="0"/>
                </a:p>
                <a:p>
                  <a:endParaRPr sz="900" dirty="0"/>
                </a:p>
                <a:p>
                  <a:r>
                    <a:rPr dirty="0" err="1" smtClean="0"/>
                    <a:t>Sfrutta</a:t>
                  </a:r>
                  <a:r>
                    <a:rPr dirty="0" smtClean="0"/>
                    <a:t> </a:t>
                  </a:r>
                  <a:r>
                    <a:rPr dirty="0" err="1"/>
                    <a:t>il</a:t>
                  </a:r>
                  <a:r>
                    <a:rPr dirty="0"/>
                    <a:t> </a:t>
                  </a:r>
                  <a:r>
                    <a:rPr dirty="0" err="1"/>
                    <a:t>potere</a:t>
                  </a:r>
                  <a:r>
                    <a:rPr dirty="0"/>
                    <a:t> </a:t>
                  </a:r>
                  <a:r>
                    <a:rPr dirty="0" err="1"/>
                    <a:t>dei</a:t>
                  </a:r>
                  <a:r>
                    <a:rPr dirty="0"/>
                    <a:t> </a:t>
                  </a:r>
                  <a:r>
                    <a:rPr dirty="0" err="1"/>
                    <a:t>dati</a:t>
                  </a:r>
                  <a:r>
                    <a:rPr dirty="0"/>
                    <a:t> per un </a:t>
                  </a:r>
                  <a:r>
                    <a:rPr dirty="0" err="1"/>
                    <a:t>processo</a:t>
                  </a:r>
                  <a:r>
                    <a:rPr dirty="0"/>
                    <a:t> </a:t>
                  </a:r>
                  <a:r>
                    <a:rPr dirty="0" err="1"/>
                    <a:t>decisionale</a:t>
                  </a:r>
                  <a:r>
                    <a:rPr dirty="0"/>
                    <a:t> </a:t>
                  </a:r>
                  <a:r>
                    <a:rPr dirty="0" err="1"/>
                    <a:t>informato</a:t>
                  </a:r>
                  <a:endParaRPr dirty="0"/>
                </a:p>
              </p:txBody>
            </p:sp>
            <p:sp>
              <p:nvSpPr>
                <p:cNvPr id="6" name="CasellaDiTesto 5">
                  <a:extLst>
                    <a:ext uri="{FF2B5EF4-FFF2-40B4-BE49-F238E27FC236}">
                      <a16:creationId xmlns:a16="http://schemas.microsoft.com/office/drawing/2014/main" id="{3DD36DFF-5419-83DB-8E99-99A474EF1354}"/>
                    </a:ext>
                  </a:extLst>
                </p:cNvPr>
                <p:cNvSpPr txBox="1"/>
                <p:nvPr/>
              </p:nvSpPr>
              <p:spPr>
                <a:xfrm>
                  <a:off x="6244322" y="3552078"/>
                  <a:ext cx="2589781" cy="1338828"/>
                </a:xfrm>
                <a:prstGeom prst="rect">
                  <a:avLst/>
                </a:prstGeom>
                <a:noFill/>
              </p:spPr>
              <p:txBody>
                <a:bodyPr wrap="square">
                  <a:spAutoFit/>
                </a:bodyPr>
                <a:lstStyle/>
                <a:p>
                  <a:pPr>
                    <a:defRPr b="1"/>
                  </a:pPr>
                  <a:r>
                    <a:rPr dirty="0" err="1"/>
                    <a:t>Automazione</a:t>
                  </a:r>
                  <a:endParaRPr dirty="0"/>
                </a:p>
                <a:p>
                  <a:endParaRPr sz="900" dirty="0"/>
                </a:p>
                <a:p>
                  <a:r>
                    <a:rPr dirty="0" err="1" smtClean="0"/>
                    <a:t>Migliora</a:t>
                  </a:r>
                  <a:r>
                    <a:rPr dirty="0" smtClean="0"/>
                    <a:t> </a:t>
                  </a:r>
                  <a:r>
                    <a:rPr dirty="0" err="1"/>
                    <a:t>l'efficienza</a:t>
                  </a:r>
                  <a:r>
                    <a:rPr dirty="0"/>
                    <a:t> </a:t>
                  </a:r>
                  <a:r>
                    <a:rPr dirty="0" err="1"/>
                    <a:t>attraverso</a:t>
                  </a:r>
                  <a:r>
                    <a:rPr dirty="0"/>
                    <a:t> </a:t>
                  </a:r>
                  <a:r>
                    <a:rPr dirty="0" err="1"/>
                    <a:t>l'esecuzione</a:t>
                  </a:r>
                  <a:r>
                    <a:rPr dirty="0"/>
                    <a:t> </a:t>
                  </a:r>
                  <a:r>
                    <a:rPr dirty="0" err="1"/>
                    <a:t>automatizzata</a:t>
                  </a:r>
                  <a:r>
                    <a:rPr dirty="0"/>
                    <a:t> </a:t>
                  </a:r>
                  <a:r>
                    <a:rPr dirty="0" err="1"/>
                    <a:t>dei</a:t>
                  </a:r>
                  <a:r>
                    <a:rPr dirty="0"/>
                    <a:t> </a:t>
                  </a:r>
                  <a:r>
                    <a:rPr dirty="0" err="1"/>
                    <a:t>compiti</a:t>
                  </a:r>
                  <a:endParaRPr dirty="0"/>
                </a:p>
              </p:txBody>
            </p:sp>
            <p:sp>
              <p:nvSpPr>
                <p:cNvPr id="7" name="CasellaDiTesto 6">
                  <a:extLst>
                    <a:ext uri="{FF2B5EF4-FFF2-40B4-BE49-F238E27FC236}">
                      <a16:creationId xmlns:a16="http://schemas.microsoft.com/office/drawing/2014/main" id="{5D9ADD92-5BB7-02FF-08C8-7E4435495A65}"/>
                    </a:ext>
                  </a:extLst>
                </p:cNvPr>
                <p:cNvSpPr txBox="1"/>
                <p:nvPr/>
              </p:nvSpPr>
              <p:spPr>
                <a:xfrm>
                  <a:off x="9130747" y="3552078"/>
                  <a:ext cx="2589780" cy="1338828"/>
                </a:xfrm>
                <a:prstGeom prst="rect">
                  <a:avLst/>
                </a:prstGeom>
                <a:noFill/>
              </p:spPr>
              <p:txBody>
                <a:bodyPr wrap="square">
                  <a:spAutoFit/>
                </a:bodyPr>
                <a:lstStyle/>
                <a:p>
                  <a:pPr>
                    <a:defRPr b="1"/>
                  </a:pPr>
                  <a:r>
                    <a:rPr dirty="0" err="1"/>
                    <a:t>Intelligenza</a:t>
                  </a:r>
                  <a:r>
                    <a:rPr dirty="0"/>
                    <a:t> </a:t>
                  </a:r>
                  <a:r>
                    <a:rPr dirty="0" err="1"/>
                    <a:t>artificiale</a:t>
                  </a:r>
                  <a:endParaRPr dirty="0"/>
                </a:p>
                <a:p>
                  <a:endParaRPr sz="900" dirty="0"/>
                </a:p>
                <a:p>
                  <a:r>
                    <a:rPr dirty="0" smtClean="0"/>
                    <a:t>S</a:t>
                  </a:r>
                  <a:r>
                    <a:rPr lang="it-IT" dirty="0" smtClean="0"/>
                    <a:t>frutta</a:t>
                  </a:r>
                  <a:r>
                    <a:rPr dirty="0" smtClean="0"/>
                    <a:t> </a:t>
                  </a:r>
                  <a:r>
                    <a:rPr dirty="0" err="1"/>
                    <a:t>il</a:t>
                  </a:r>
                  <a:r>
                    <a:rPr dirty="0"/>
                    <a:t> </a:t>
                  </a:r>
                  <a:r>
                    <a:rPr dirty="0" err="1"/>
                    <a:t>potenziale</a:t>
                  </a:r>
                  <a:r>
                    <a:rPr dirty="0"/>
                    <a:t> </a:t>
                  </a:r>
                  <a:r>
                    <a:rPr dirty="0" err="1"/>
                    <a:t>dell'IA</a:t>
                  </a:r>
                  <a:r>
                    <a:rPr dirty="0"/>
                    <a:t> per </a:t>
                  </a:r>
                  <a:r>
                    <a:rPr dirty="0" err="1"/>
                    <a:t>l'ottimizzazione</a:t>
                  </a:r>
                  <a:r>
                    <a:rPr dirty="0"/>
                    <a:t> </a:t>
                  </a:r>
                  <a:r>
                    <a:rPr lang="it-IT" dirty="0" smtClean="0"/>
                    <a:t>aziendale</a:t>
                  </a:r>
                  <a:endParaRPr dirty="0"/>
                </a:p>
              </p:txBody>
            </p:sp>
            <p:cxnSp>
              <p:nvCxnSpPr>
                <p:cNvPr id="9" name="Connettore 1 8">
                  <a:extLst>
                    <a:ext uri="{FF2B5EF4-FFF2-40B4-BE49-F238E27FC236}">
                      <a16:creationId xmlns:a16="http://schemas.microsoft.com/office/drawing/2014/main" id="{311AA582-E2C2-0762-867B-AEC2EC1E463D}"/>
                    </a:ext>
                  </a:extLst>
                </p:cNvPr>
                <p:cNvCxnSpPr/>
                <p:nvPr/>
              </p:nvCxnSpPr>
              <p:spPr>
                <a:xfrm>
                  <a:off x="3167269" y="3562017"/>
                  <a:ext cx="0" cy="13388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ttore 1 9">
                  <a:extLst>
                    <a:ext uri="{FF2B5EF4-FFF2-40B4-BE49-F238E27FC236}">
                      <a16:creationId xmlns:a16="http://schemas.microsoft.com/office/drawing/2014/main" id="{3EBB0D51-AF30-D95E-BC30-F621209581F9}"/>
                    </a:ext>
                  </a:extLst>
                </p:cNvPr>
                <p:cNvCxnSpPr/>
                <p:nvPr/>
              </p:nvCxnSpPr>
              <p:spPr>
                <a:xfrm>
                  <a:off x="5877338" y="3562017"/>
                  <a:ext cx="0" cy="13388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ttore 1 10">
                  <a:extLst>
                    <a:ext uri="{FF2B5EF4-FFF2-40B4-BE49-F238E27FC236}">
                      <a16:creationId xmlns:a16="http://schemas.microsoft.com/office/drawing/2014/main" id="{C48F415C-413F-B8D4-1395-D2EFDECA8F1E}"/>
                    </a:ext>
                  </a:extLst>
                </p:cNvPr>
                <p:cNvCxnSpPr/>
                <p:nvPr/>
              </p:nvCxnSpPr>
              <p:spPr>
                <a:xfrm>
                  <a:off x="8847355" y="3562017"/>
                  <a:ext cx="0" cy="1338828"/>
                </a:xfrm>
                <a:prstGeom prst="line">
                  <a:avLst/>
                </a:prstGeom>
              </p:spPr>
              <p:style>
                <a:lnRef idx="1">
                  <a:schemeClr val="accent1"/>
                </a:lnRef>
                <a:fillRef idx="0">
                  <a:schemeClr val="accent1"/>
                </a:fillRef>
                <a:effectRef idx="0">
                  <a:schemeClr val="accent1"/>
                </a:effectRef>
                <a:fontRef idx="minor">
                  <a:schemeClr val="tx1"/>
                </a:fontRef>
              </p:style>
            </p:cxnSp>
          </p:grpSp>
          <p:sp>
            <p:nvSpPr>
              <p:cNvPr id="13" name="CasellaDiTesto 12">
                <a:extLst>
                  <a:ext uri="{FF2B5EF4-FFF2-40B4-BE49-F238E27FC236}">
                    <a16:creationId xmlns:a16="http://schemas.microsoft.com/office/drawing/2014/main" id="{035C4CE8-71C8-3E37-50E8-EA4A6AAC2599}"/>
                  </a:ext>
                </a:extLst>
              </p:cNvPr>
              <p:cNvSpPr txBox="1"/>
              <p:nvPr/>
            </p:nvSpPr>
            <p:spPr>
              <a:xfrm>
                <a:off x="471490" y="5100741"/>
                <a:ext cx="11249037" cy="646331"/>
              </a:xfrm>
              <a:prstGeom prst="rect">
                <a:avLst/>
              </a:prstGeom>
              <a:noFill/>
            </p:spPr>
            <p:txBody>
              <a:bodyPr wrap="square">
                <a:spAutoFit/>
              </a:bodyPr>
              <a:lstStyle/>
              <a:p>
                <a:r>
                  <a:rPr dirty="0" err="1"/>
                  <a:t>Esploriamo</a:t>
                </a:r>
                <a:r>
                  <a:rPr dirty="0"/>
                  <a:t> a </a:t>
                </a:r>
                <a:r>
                  <a:rPr dirty="0" err="1"/>
                  <a:t>fondo</a:t>
                </a:r>
                <a:r>
                  <a:rPr dirty="0"/>
                  <a:t> </a:t>
                </a:r>
                <a:r>
                  <a:rPr dirty="0" err="1"/>
                  <a:t>ogni</a:t>
                </a:r>
                <a:r>
                  <a:rPr dirty="0"/>
                  <a:t> </a:t>
                </a:r>
                <a:r>
                  <a:rPr dirty="0" err="1"/>
                  <a:t>soluzione</a:t>
                </a:r>
                <a:r>
                  <a:rPr dirty="0"/>
                  <a:t> </a:t>
                </a:r>
                <a:r>
                  <a:rPr dirty="0" err="1"/>
                  <a:t>digitale</a:t>
                </a:r>
                <a:r>
                  <a:rPr dirty="0"/>
                  <a:t> </a:t>
                </a:r>
                <a:r>
                  <a:rPr dirty="0" err="1"/>
                  <a:t>nelle</a:t>
                </a:r>
                <a:r>
                  <a:rPr dirty="0"/>
                  <a:t> </a:t>
                </a:r>
                <a:r>
                  <a:rPr dirty="0" err="1"/>
                  <a:t>seguenti</a:t>
                </a:r>
                <a:r>
                  <a:rPr dirty="0"/>
                  <a:t> </a:t>
                </a:r>
                <a:r>
                  <a:rPr dirty="0" err="1"/>
                  <a:t>sezioni</a:t>
                </a:r>
                <a:r>
                  <a:rPr dirty="0"/>
                  <a:t> </a:t>
                </a:r>
                <a:r>
                  <a:rPr lang="it-IT" dirty="0" smtClean="0"/>
                  <a:t>-</a:t>
                </a:r>
                <a:r>
                  <a:rPr dirty="0" smtClean="0"/>
                  <a:t> </a:t>
                </a:r>
                <a:r>
                  <a:rPr dirty="0" err="1" smtClean="0"/>
                  <a:t>scopri</a:t>
                </a:r>
                <a:r>
                  <a:rPr lang="it-IT" dirty="0" smtClean="0"/>
                  <a:t>amo</a:t>
                </a:r>
                <a:r>
                  <a:rPr dirty="0" smtClean="0"/>
                  <a:t> </a:t>
                </a:r>
                <a:r>
                  <a:rPr dirty="0"/>
                  <a:t>come </a:t>
                </a:r>
                <a:r>
                  <a:rPr dirty="0" err="1"/>
                  <a:t>queste</a:t>
                </a:r>
                <a:r>
                  <a:rPr dirty="0"/>
                  <a:t> </a:t>
                </a:r>
                <a:r>
                  <a:rPr dirty="0" err="1"/>
                  <a:t>tecnologie</a:t>
                </a:r>
                <a:r>
                  <a:rPr dirty="0"/>
                  <a:t> </a:t>
                </a:r>
                <a:r>
                  <a:rPr dirty="0" err="1"/>
                  <a:t>possono</a:t>
                </a:r>
                <a:r>
                  <a:rPr dirty="0"/>
                  <a:t> </a:t>
                </a:r>
                <a:r>
                  <a:rPr dirty="0" err="1"/>
                  <a:t>semplificare</a:t>
                </a:r>
                <a:r>
                  <a:rPr dirty="0"/>
                  <a:t> le </a:t>
                </a:r>
                <a:r>
                  <a:rPr dirty="0" err="1"/>
                  <a:t>operazioni</a:t>
                </a:r>
                <a:r>
                  <a:rPr dirty="0"/>
                  <a:t> e </a:t>
                </a:r>
                <a:r>
                  <a:rPr dirty="0" err="1"/>
                  <a:t>migliorare</a:t>
                </a:r>
                <a:r>
                  <a:rPr dirty="0"/>
                  <a:t> </a:t>
                </a:r>
                <a:r>
                  <a:rPr dirty="0" err="1"/>
                  <a:t>l'efficienza</a:t>
                </a:r>
                <a:r>
                  <a:rPr dirty="0"/>
                  <a:t> </a:t>
                </a:r>
                <a:r>
                  <a:rPr dirty="0" err="1"/>
                  <a:t>all'interno</a:t>
                </a:r>
                <a:r>
                  <a:rPr dirty="0"/>
                  <a:t> </a:t>
                </a:r>
                <a:r>
                  <a:rPr dirty="0" err="1"/>
                  <a:t>delle</a:t>
                </a:r>
                <a:r>
                  <a:rPr dirty="0"/>
                  <a:t> MPMI.</a:t>
                </a:r>
              </a:p>
            </p:txBody>
          </p:sp>
        </p:grpSp>
        <p:pic>
          <p:nvPicPr>
            <p:cNvPr id="14" name="Elemento grafico 13" descr="Intelligenza artificiale contorno">
              <a:extLst>
                <a:ext uri="{FF2B5EF4-FFF2-40B4-BE49-F238E27FC236}">
                  <a16:creationId xmlns:a16="http://schemas.microsoft.com/office/drawing/2014/main" id="{0426ADCE-0056-81E8-757A-FEAD2760A18C}"/>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l="10196" r="10395"/>
            <a:stretch/>
          </p:blipFill>
          <p:spPr>
            <a:xfrm>
              <a:off x="9143835" y="2110827"/>
              <a:ext cx="1192337" cy="1501507"/>
            </a:xfrm>
            <a:prstGeom prst="rect">
              <a:avLst/>
            </a:prstGeom>
          </p:spPr>
        </p:pic>
        <p:pic>
          <p:nvPicPr>
            <p:cNvPr id="15" name="Elemento grafico 14" descr="Cloud computing contorno">
              <a:extLst>
                <a:ext uri="{FF2B5EF4-FFF2-40B4-BE49-F238E27FC236}">
                  <a16:creationId xmlns:a16="http://schemas.microsoft.com/office/drawing/2014/main" id="{1A04B574-5D36-339E-63E4-EE5B8E69B31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477351" y="2093186"/>
              <a:ext cx="1525512" cy="1525512"/>
            </a:xfrm>
            <a:prstGeom prst="rect">
              <a:avLst/>
            </a:prstGeom>
          </p:spPr>
        </p:pic>
        <p:pic>
          <p:nvPicPr>
            <p:cNvPr id="16" name="Elemento grafico 15" descr="Ricerca contorno">
              <a:extLst>
                <a:ext uri="{FF2B5EF4-FFF2-40B4-BE49-F238E27FC236}">
                  <a16:creationId xmlns:a16="http://schemas.microsoft.com/office/drawing/2014/main" id="{B5A84ECC-0AD0-9637-7F4A-6270918F9C6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3376865" y="2135743"/>
              <a:ext cx="1525511" cy="1525511"/>
            </a:xfrm>
            <a:prstGeom prst="rect">
              <a:avLst/>
            </a:prstGeom>
          </p:spPr>
        </p:pic>
        <p:pic>
          <p:nvPicPr>
            <p:cNvPr id="17" name="Elemento grafico 16" descr="Robot contorno">
              <a:extLst>
                <a:ext uri="{FF2B5EF4-FFF2-40B4-BE49-F238E27FC236}">
                  <a16:creationId xmlns:a16="http://schemas.microsoft.com/office/drawing/2014/main" id="{4A8F27E1-9CA1-D6E2-2E63-9A42FE267442}"/>
                </a:ext>
              </a:extLst>
            </p:cNvPr>
            <p:cNvPicPr>
              <a:picLocks noChangeAspect="1"/>
            </p:cNvPicPr>
            <p:nvPr/>
          </p:nvPicPr>
          <p:blipFill rotWithShape="1">
            <a:blip r:embed="rId8">
              <a:extLst>
                <a:ext uri="{28A0092B-C50C-407E-A947-70E740481C1C}">
                  <a14:useLocalDpi xmlns:a14="http://schemas.microsoft.com/office/drawing/2010/main" val="0"/>
                </a:ext>
                <a:ext uri="{96DAC541-7B7A-43D3-8B79-37D633B846F1}">
                  <asvg:svgBlip xmlns:asvg="http://schemas.microsoft.com/office/drawing/2016/SVG/main" xmlns="" r:embed="rId9"/>
                </a:ext>
              </a:extLst>
            </a:blip>
            <a:srcRect l="13181" r="13429"/>
            <a:stretch/>
          </p:blipFill>
          <p:spPr>
            <a:xfrm>
              <a:off x="6244322" y="2067786"/>
              <a:ext cx="1150815" cy="1568068"/>
            </a:xfrm>
            <a:prstGeom prst="rect">
              <a:avLst/>
            </a:prstGeom>
          </p:spPr>
        </p:pic>
      </p:grpSp>
    </p:spTree>
    <p:extLst>
      <p:ext uri="{BB962C8B-B14F-4D97-AF65-F5344CB8AC3E}">
        <p14:creationId xmlns:p14="http://schemas.microsoft.com/office/powerpoint/2010/main" val="3689721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708538" y="195150"/>
            <a:ext cx="9586928" cy="1279577"/>
          </a:xfrm>
        </p:spPr>
        <p:txBody>
          <a:bodyPr/>
          <a:lstStyle/>
          <a:p>
            <a:pPr>
              <a:defRPr>
                <a:solidFill>
                  <a:srgbClr val="0AD995"/>
                </a:solidFill>
              </a:defRPr>
            </a:pPr>
            <a:r>
              <a:rPr dirty="0" err="1"/>
              <a:t>Unità</a:t>
            </a:r>
            <a:r>
              <a:rPr dirty="0"/>
              <a:t> 2. </a:t>
            </a:r>
            <a:r>
              <a:rPr dirty="0" err="1"/>
              <a:t>Sfruttare</a:t>
            </a:r>
            <a:r>
              <a:rPr dirty="0"/>
              <a:t> </a:t>
            </a:r>
            <a:r>
              <a:rPr dirty="0" err="1"/>
              <a:t>il</a:t>
            </a:r>
            <a:r>
              <a:rPr dirty="0"/>
              <a:t> </a:t>
            </a:r>
            <a:r>
              <a:rPr dirty="0" err="1"/>
              <a:t>potere</a:t>
            </a:r>
            <a:r>
              <a:rPr dirty="0"/>
              <a:t> </a:t>
            </a:r>
            <a:r>
              <a:rPr dirty="0" err="1"/>
              <a:t>delle</a:t>
            </a:r>
            <a:r>
              <a:rPr dirty="0"/>
              <a:t> </a:t>
            </a:r>
            <a:r>
              <a:rPr dirty="0" err="1"/>
              <a:t>soluzioni</a:t>
            </a:r>
            <a:r>
              <a:rPr dirty="0"/>
              <a:t> </a:t>
            </a:r>
            <a:r>
              <a:rPr dirty="0" err="1"/>
              <a:t>digitali</a:t>
            </a:r>
            <a:r>
              <a:rPr dirty="0"/>
              <a:t> innovative</a:t>
            </a:r>
          </a:p>
          <a:p>
            <a:pPr>
              <a:defRPr sz="2200"/>
            </a:pPr>
            <a:r>
              <a:rPr dirty="0"/>
              <a:t>2.2 Cloud Computing per le MPMI</a:t>
            </a:r>
          </a:p>
        </p:txBody>
      </p:sp>
      <p:grpSp>
        <p:nvGrpSpPr>
          <p:cNvPr id="16" name="Gruppo 15">
            <a:extLst>
              <a:ext uri="{FF2B5EF4-FFF2-40B4-BE49-F238E27FC236}">
                <a16:creationId xmlns:a16="http://schemas.microsoft.com/office/drawing/2014/main" id="{1529F943-1433-B9D8-FFC6-D16EF928547A}"/>
              </a:ext>
            </a:extLst>
          </p:cNvPr>
          <p:cNvGrpSpPr/>
          <p:nvPr/>
        </p:nvGrpSpPr>
        <p:grpSpPr>
          <a:xfrm>
            <a:off x="471472" y="1489412"/>
            <a:ext cx="11249055" cy="4339650"/>
            <a:chOff x="471472" y="1489412"/>
            <a:chExt cx="11249055" cy="4339650"/>
          </a:xfrm>
        </p:grpSpPr>
        <p:sp>
          <p:nvSpPr>
            <p:cNvPr id="5" name="CasellaDiTesto 4">
              <a:extLst>
                <a:ext uri="{FF2B5EF4-FFF2-40B4-BE49-F238E27FC236}">
                  <a16:creationId xmlns:a16="http://schemas.microsoft.com/office/drawing/2014/main" id="{68541BB6-E6D6-B707-F25B-0665CBC5E4E9}"/>
                </a:ext>
              </a:extLst>
            </p:cNvPr>
            <p:cNvSpPr txBox="1"/>
            <p:nvPr/>
          </p:nvSpPr>
          <p:spPr>
            <a:xfrm>
              <a:off x="471472" y="1489412"/>
              <a:ext cx="11249055" cy="4339650"/>
            </a:xfrm>
            <a:prstGeom prst="rect">
              <a:avLst/>
            </a:prstGeom>
            <a:noFill/>
          </p:spPr>
          <p:txBody>
            <a:bodyPr wrap="square">
              <a:spAutoFit/>
            </a:bodyPr>
            <a:lstStyle/>
            <a:p>
              <a:pPr algn="just">
                <a:defRPr>
                  <a:solidFill>
                    <a:srgbClr val="1B193E"/>
                  </a:solidFill>
                </a:defRPr>
              </a:pPr>
              <a:r>
                <a:rPr dirty="0"/>
                <a:t>Il </a:t>
              </a:r>
              <a:r>
                <a:rPr lang="it-IT" dirty="0" smtClean="0"/>
                <a:t>C</a:t>
              </a:r>
              <a:r>
                <a:rPr dirty="0" smtClean="0"/>
                <a:t>loud </a:t>
              </a:r>
              <a:r>
                <a:rPr dirty="0"/>
                <a:t>computing è un </a:t>
              </a:r>
              <a:r>
                <a:rPr dirty="0" err="1"/>
                <a:t>paradigma</a:t>
              </a:r>
              <a:r>
                <a:rPr dirty="0"/>
                <a:t> </a:t>
              </a:r>
              <a:r>
                <a:rPr dirty="0" err="1"/>
                <a:t>che</a:t>
              </a:r>
              <a:r>
                <a:rPr dirty="0"/>
                <a:t> </a:t>
              </a:r>
              <a:r>
                <a:rPr dirty="0" err="1"/>
                <a:t>riguarda</a:t>
              </a:r>
              <a:r>
                <a:rPr dirty="0"/>
                <a:t> la </a:t>
              </a:r>
              <a:r>
                <a:rPr dirty="0" err="1"/>
                <a:t>fornitura</a:t>
              </a:r>
              <a:r>
                <a:rPr dirty="0"/>
                <a:t> di </a:t>
              </a:r>
              <a:r>
                <a:rPr dirty="0" err="1"/>
                <a:t>servizi</a:t>
              </a:r>
              <a:r>
                <a:rPr dirty="0"/>
                <a:t> </a:t>
              </a:r>
              <a:r>
                <a:rPr dirty="0" err="1"/>
                <a:t>informatici</a:t>
              </a:r>
              <a:r>
                <a:rPr dirty="0"/>
                <a:t> </a:t>
              </a:r>
              <a:r>
                <a:rPr lang="it-IT" dirty="0" smtClean="0"/>
                <a:t>tramite</a:t>
              </a:r>
              <a:r>
                <a:rPr dirty="0" smtClean="0"/>
                <a:t> </a:t>
              </a:r>
              <a:r>
                <a:rPr dirty="0"/>
                <a:t>Internet. Include </a:t>
              </a:r>
              <a:r>
                <a:rPr dirty="0" err="1"/>
                <a:t>servizi</a:t>
              </a:r>
              <a:r>
                <a:rPr dirty="0"/>
                <a:t> come </a:t>
              </a:r>
              <a:r>
                <a:rPr lang="it-IT" dirty="0" smtClean="0"/>
                <a:t>archiviazione</a:t>
              </a:r>
              <a:r>
                <a:rPr dirty="0" smtClean="0"/>
                <a:t>, </a:t>
              </a:r>
              <a:r>
                <a:rPr dirty="0" err="1"/>
                <a:t>elaborazione</a:t>
              </a:r>
              <a:r>
                <a:rPr dirty="0"/>
                <a:t>, networking.</a:t>
              </a:r>
            </a:p>
            <a:p>
              <a:pPr algn="just"/>
              <a:endParaRPr dirty="0">
                <a:solidFill>
                  <a:srgbClr val="1B193E"/>
                </a:solidFill>
              </a:endParaRPr>
            </a:p>
            <a:p>
              <a:pPr algn="just">
                <a:defRPr>
                  <a:solidFill>
                    <a:srgbClr val="1B193E"/>
                  </a:solidFill>
                </a:defRPr>
              </a:pPr>
              <a:r>
                <a:rPr dirty="0"/>
                <a:t>In </a:t>
              </a:r>
              <a:r>
                <a:rPr dirty="0" err="1"/>
                <a:t>questi</a:t>
              </a:r>
              <a:r>
                <a:rPr dirty="0"/>
                <a:t> termini, le MPMI </a:t>
              </a:r>
              <a:r>
                <a:rPr dirty="0" err="1"/>
                <a:t>possono</a:t>
              </a:r>
              <a:r>
                <a:rPr dirty="0"/>
                <a:t> </a:t>
              </a:r>
              <a:r>
                <a:rPr dirty="0" err="1"/>
                <a:t>accedere</a:t>
              </a:r>
              <a:r>
                <a:rPr dirty="0"/>
                <a:t> e </a:t>
              </a:r>
              <a:r>
                <a:rPr dirty="0" err="1"/>
                <a:t>utilizzare</a:t>
              </a:r>
              <a:r>
                <a:rPr dirty="0"/>
                <a:t> le </a:t>
              </a:r>
              <a:r>
                <a:rPr dirty="0" err="1"/>
                <a:t>risorse</a:t>
              </a:r>
              <a:r>
                <a:rPr dirty="0"/>
                <a:t> </a:t>
              </a:r>
              <a:r>
                <a:rPr dirty="0" err="1"/>
                <a:t>informatiche</a:t>
              </a:r>
              <a:r>
                <a:rPr dirty="0"/>
                <a:t> </a:t>
              </a:r>
              <a:r>
                <a:rPr dirty="0" err="1"/>
                <a:t>senza</a:t>
              </a:r>
              <a:r>
                <a:rPr dirty="0"/>
                <a:t> la </a:t>
              </a:r>
              <a:r>
                <a:rPr dirty="0" err="1"/>
                <a:t>necessità</a:t>
              </a:r>
              <a:r>
                <a:rPr dirty="0"/>
                <a:t> di </a:t>
              </a:r>
              <a:r>
                <a:rPr dirty="0" err="1"/>
                <a:t>un'infrastruttura</a:t>
              </a:r>
              <a:r>
                <a:rPr dirty="0"/>
                <a:t> in loco, </a:t>
              </a:r>
              <a:r>
                <a:rPr dirty="0" err="1"/>
                <a:t>offrendo</a:t>
              </a:r>
              <a:r>
                <a:rPr dirty="0"/>
                <a:t> </a:t>
              </a:r>
              <a:r>
                <a:rPr dirty="0" err="1"/>
                <a:t>una</a:t>
              </a:r>
              <a:r>
                <a:rPr dirty="0"/>
                <a:t> </a:t>
              </a:r>
              <a:r>
                <a:rPr dirty="0" err="1"/>
                <a:t>soluzione</a:t>
              </a:r>
              <a:r>
                <a:rPr dirty="0"/>
                <a:t> </a:t>
              </a:r>
              <a:r>
                <a:rPr dirty="0" err="1"/>
                <a:t>flessibile</a:t>
              </a:r>
              <a:r>
                <a:rPr dirty="0"/>
                <a:t> e </a:t>
              </a:r>
              <a:r>
                <a:rPr dirty="0" err="1"/>
                <a:t>scalabile</a:t>
              </a:r>
              <a:r>
                <a:rPr dirty="0"/>
                <a:t>.</a:t>
              </a:r>
            </a:p>
            <a:p>
              <a:pPr algn="just"/>
              <a:endParaRPr dirty="0">
                <a:solidFill>
                  <a:srgbClr val="1B193E"/>
                </a:solidFill>
              </a:endParaRPr>
            </a:p>
            <a:p>
              <a:pPr algn="just">
                <a:defRPr b="1">
                  <a:solidFill>
                    <a:srgbClr val="0AD995"/>
                  </a:solidFill>
                </a:defRPr>
              </a:pPr>
              <a:r>
                <a:rPr lang="it-IT" dirty="0" smtClean="0"/>
                <a:t>BENEFICI</a:t>
              </a:r>
              <a:endParaRPr dirty="0"/>
            </a:p>
            <a:p>
              <a:pPr algn="just"/>
              <a:endParaRPr sz="300" b="1" dirty="0">
                <a:solidFill>
                  <a:srgbClr val="0AD995"/>
                </a:solidFill>
              </a:endParaRPr>
            </a:p>
            <a:p>
              <a:pPr marL="285750" indent="-285750" algn="just">
                <a:buFont typeface="Arial" panose="020B0604020202020204" pitchFamily="34" charset="0"/>
                <a:buChar char="•"/>
                <a:defRPr>
                  <a:solidFill>
                    <a:srgbClr val="1B193E"/>
                  </a:solidFill>
                </a:defRPr>
              </a:pPr>
              <a:r>
                <a:rPr b="1" dirty="0" err="1"/>
                <a:t>Scalabilità</a:t>
              </a:r>
              <a:r>
                <a:rPr dirty="0"/>
                <a:t>: </a:t>
              </a:r>
              <a:r>
                <a:rPr dirty="0" err="1"/>
                <a:t>Scalare</a:t>
              </a:r>
              <a:r>
                <a:rPr dirty="0"/>
                <a:t> </a:t>
              </a:r>
              <a:r>
                <a:rPr dirty="0" err="1"/>
                <a:t>facilmente</a:t>
              </a:r>
              <a:r>
                <a:rPr dirty="0"/>
                <a:t> le </a:t>
              </a:r>
              <a:r>
                <a:rPr dirty="0" err="1"/>
                <a:t>risorse</a:t>
              </a:r>
              <a:r>
                <a:rPr dirty="0"/>
                <a:t> verso </a:t>
              </a:r>
              <a:r>
                <a:rPr dirty="0" err="1"/>
                <a:t>l'alto</a:t>
              </a:r>
              <a:r>
                <a:rPr dirty="0"/>
                <a:t> o verso </a:t>
              </a:r>
              <a:r>
                <a:rPr dirty="0" err="1"/>
                <a:t>il</a:t>
              </a:r>
              <a:r>
                <a:rPr dirty="0"/>
                <a:t> basso in base </a:t>
              </a:r>
              <a:r>
                <a:rPr dirty="0" err="1"/>
                <a:t>alle</a:t>
              </a:r>
              <a:r>
                <a:rPr dirty="0"/>
                <a:t> </a:t>
              </a:r>
              <a:r>
                <a:rPr dirty="0" err="1"/>
                <a:t>esigenze</a:t>
              </a:r>
              <a:r>
                <a:rPr dirty="0"/>
                <a:t> </a:t>
              </a:r>
              <a:r>
                <a:rPr dirty="0" err="1"/>
                <a:t>aziendali</a:t>
              </a:r>
              <a:endParaRPr sz="300" dirty="0">
                <a:solidFill>
                  <a:srgbClr val="1B193E"/>
                </a:solidFill>
              </a:endParaRPr>
            </a:p>
            <a:p>
              <a:pPr marL="285750" indent="-285750" algn="just">
                <a:buFont typeface="Arial" panose="020B0604020202020204" pitchFamily="34" charset="0"/>
                <a:buChar char="•"/>
                <a:defRPr>
                  <a:solidFill>
                    <a:srgbClr val="1B193E"/>
                  </a:solidFill>
                </a:defRPr>
              </a:pPr>
              <a:r>
                <a:rPr b="1" dirty="0" err="1"/>
                <a:t>Efficienza</a:t>
              </a:r>
              <a:r>
                <a:rPr b="1" dirty="0"/>
                <a:t> in termini</a:t>
              </a:r>
              <a:r>
                <a:rPr b="1" dirty="0"/>
                <a:t> di </a:t>
              </a:r>
              <a:r>
                <a:rPr b="1" dirty="0" err="1"/>
                <a:t>costi</a:t>
              </a:r>
              <a:r>
                <a:rPr dirty="0"/>
                <a:t>: </a:t>
              </a:r>
              <a:r>
                <a:rPr dirty="0" err="1"/>
                <a:t>Pagare</a:t>
              </a:r>
              <a:r>
                <a:rPr dirty="0"/>
                <a:t> solo per le </a:t>
              </a:r>
              <a:r>
                <a:rPr dirty="0" err="1"/>
                <a:t>risorse</a:t>
              </a:r>
              <a:r>
                <a:rPr dirty="0"/>
                <a:t> </a:t>
              </a:r>
              <a:r>
                <a:rPr dirty="0" err="1"/>
                <a:t>utilizzate</a:t>
              </a:r>
              <a:r>
                <a:rPr dirty="0"/>
                <a:t>, </a:t>
              </a:r>
              <a:r>
                <a:rPr dirty="0" err="1"/>
                <a:t>riducendo</a:t>
              </a:r>
              <a:r>
                <a:rPr dirty="0"/>
                <a:t> </a:t>
              </a:r>
              <a:r>
                <a:rPr dirty="0" err="1"/>
                <a:t>i</a:t>
              </a:r>
              <a:r>
                <a:rPr dirty="0"/>
                <a:t> </a:t>
              </a:r>
              <a:r>
                <a:rPr dirty="0" err="1"/>
                <a:t>costi</a:t>
              </a:r>
              <a:r>
                <a:rPr dirty="0"/>
                <a:t> </a:t>
              </a:r>
              <a:r>
                <a:rPr dirty="0" err="1"/>
                <a:t>iniziali</a:t>
              </a:r>
              <a:endParaRPr sz="300" dirty="0">
                <a:solidFill>
                  <a:srgbClr val="1B193E"/>
                </a:solidFill>
              </a:endParaRPr>
            </a:p>
            <a:p>
              <a:pPr marL="285750" indent="-285750" algn="just">
                <a:buFont typeface="Arial" panose="020B0604020202020204" pitchFamily="34" charset="0"/>
                <a:buChar char="•"/>
                <a:defRPr>
                  <a:solidFill>
                    <a:srgbClr val="1B193E"/>
                  </a:solidFill>
                </a:defRPr>
              </a:pPr>
              <a:r>
                <a:rPr b="1" dirty="0" err="1"/>
                <a:t>Accessibilità</a:t>
              </a:r>
              <a:r>
                <a:rPr dirty="0"/>
                <a:t>: </a:t>
              </a:r>
              <a:r>
                <a:rPr dirty="0" err="1"/>
                <a:t>Accedere</a:t>
              </a:r>
              <a:r>
                <a:rPr dirty="0"/>
                <a:t> a </a:t>
              </a:r>
              <a:r>
                <a:rPr dirty="0" err="1"/>
                <a:t>dati</a:t>
              </a:r>
              <a:r>
                <a:rPr dirty="0"/>
                <a:t> e </a:t>
              </a:r>
              <a:r>
                <a:rPr dirty="0" err="1"/>
                <a:t>applicazioni</a:t>
              </a:r>
              <a:r>
                <a:rPr dirty="0"/>
                <a:t> da </a:t>
              </a:r>
              <a:r>
                <a:rPr dirty="0" err="1"/>
                <a:t>qualsiasi</a:t>
              </a:r>
              <a:r>
                <a:rPr dirty="0"/>
                <a:t> </a:t>
              </a:r>
              <a:r>
                <a:rPr dirty="0" err="1"/>
                <a:t>luogo</a:t>
              </a:r>
              <a:r>
                <a:rPr dirty="0"/>
                <a:t> con </a:t>
              </a:r>
              <a:r>
                <a:rPr dirty="0" err="1"/>
                <a:t>una</a:t>
              </a:r>
              <a:r>
                <a:rPr dirty="0"/>
                <a:t> </a:t>
              </a:r>
              <a:r>
                <a:rPr dirty="0" err="1"/>
                <a:t>connessione</a:t>
              </a:r>
              <a:r>
                <a:rPr dirty="0"/>
                <a:t> Internet</a:t>
              </a:r>
            </a:p>
            <a:p>
              <a:pPr marL="285750" indent="-285750" algn="just">
                <a:buFont typeface="Arial" panose="020B0604020202020204" pitchFamily="34" charset="0"/>
                <a:buChar char="•"/>
              </a:pPr>
              <a:endParaRPr dirty="0">
                <a:solidFill>
                  <a:srgbClr val="1B193E"/>
                </a:solidFill>
              </a:endParaRPr>
            </a:p>
            <a:p>
              <a:pPr algn="just">
                <a:defRPr b="1">
                  <a:solidFill>
                    <a:srgbClr val="0AD995"/>
                  </a:solidFill>
                </a:defRPr>
              </a:pPr>
              <a:r>
                <a:rPr lang="it-IT" dirty="0" smtClean="0"/>
                <a:t>CASI D’USO PER LE MICROIMPRESE</a:t>
              </a:r>
              <a:endParaRPr dirty="0"/>
            </a:p>
            <a:p>
              <a:pPr algn="just"/>
              <a:endParaRPr sz="300" b="1" dirty="0">
                <a:solidFill>
                  <a:srgbClr val="0AD995"/>
                </a:solidFill>
              </a:endParaRPr>
            </a:p>
            <a:p>
              <a:pPr marL="285750" indent="-285750" algn="just">
                <a:buFont typeface="Arial" panose="020B0604020202020204" pitchFamily="34" charset="0"/>
                <a:buChar char="•"/>
                <a:defRPr>
                  <a:solidFill>
                    <a:srgbClr val="1B193E"/>
                  </a:solidFill>
                </a:defRPr>
              </a:pPr>
              <a:r>
                <a:rPr b="1" dirty="0" err="1"/>
                <a:t>Archiviazione</a:t>
              </a:r>
              <a:r>
                <a:rPr b="1" dirty="0"/>
                <a:t> e backup </a:t>
              </a:r>
              <a:r>
                <a:rPr b="1" dirty="0" err="1"/>
                <a:t>dei</a:t>
              </a:r>
              <a:r>
                <a:rPr b="1" dirty="0"/>
                <a:t> </a:t>
              </a:r>
              <a:r>
                <a:rPr b="1" dirty="0" err="1"/>
                <a:t>dati</a:t>
              </a:r>
              <a:r>
                <a:rPr dirty="0"/>
                <a:t>: </a:t>
              </a:r>
              <a:r>
                <a:rPr dirty="0" err="1"/>
                <a:t>Archiviare</a:t>
              </a:r>
              <a:r>
                <a:rPr dirty="0"/>
                <a:t> e </a:t>
              </a:r>
              <a:r>
                <a:rPr dirty="0" err="1"/>
                <a:t>eseguire</a:t>
              </a:r>
              <a:r>
                <a:rPr dirty="0"/>
                <a:t> </a:t>
              </a:r>
              <a:r>
                <a:rPr dirty="0" err="1"/>
                <a:t>il</a:t>
              </a:r>
              <a:r>
                <a:rPr dirty="0"/>
                <a:t> backup in </a:t>
              </a:r>
              <a:r>
                <a:rPr dirty="0" err="1"/>
                <a:t>modo</a:t>
              </a:r>
              <a:r>
                <a:rPr dirty="0"/>
                <a:t> </a:t>
              </a:r>
              <a:r>
                <a:rPr dirty="0" err="1"/>
                <a:t>sicuro</a:t>
              </a:r>
              <a:r>
                <a:rPr dirty="0"/>
                <a:t> </a:t>
              </a:r>
              <a:r>
                <a:rPr dirty="0" err="1"/>
                <a:t>dei</a:t>
              </a:r>
              <a:r>
                <a:rPr dirty="0"/>
                <a:t> </a:t>
              </a:r>
              <a:r>
                <a:rPr dirty="0" err="1"/>
                <a:t>dati</a:t>
              </a:r>
              <a:r>
                <a:rPr dirty="0"/>
                <a:t> </a:t>
              </a:r>
              <a:r>
                <a:rPr dirty="0" err="1"/>
                <a:t>aziendali</a:t>
              </a:r>
              <a:r>
                <a:rPr dirty="0"/>
                <a:t> </a:t>
              </a:r>
              <a:r>
                <a:rPr dirty="0" err="1"/>
                <a:t>critici</a:t>
              </a:r>
              <a:endParaRPr sz="300" dirty="0">
                <a:solidFill>
                  <a:srgbClr val="1B193E"/>
                </a:solidFill>
              </a:endParaRPr>
            </a:p>
            <a:p>
              <a:pPr marL="285750" indent="-285750" algn="just">
                <a:buFont typeface="Arial" panose="020B0604020202020204" pitchFamily="34" charset="0"/>
                <a:buChar char="•"/>
                <a:defRPr>
                  <a:solidFill>
                    <a:srgbClr val="1B193E"/>
                  </a:solidFill>
                </a:defRPr>
              </a:pPr>
              <a:r>
                <a:rPr b="1" dirty="0" err="1"/>
                <a:t>Collaborazione</a:t>
              </a:r>
              <a:r>
                <a:rPr dirty="0"/>
                <a:t>: </a:t>
              </a:r>
              <a:r>
                <a:rPr dirty="0" err="1"/>
                <a:t>Facilitare</a:t>
              </a:r>
              <a:r>
                <a:rPr dirty="0"/>
                <a:t> </a:t>
              </a:r>
              <a:r>
                <a:rPr dirty="0" err="1"/>
                <a:t>il</a:t>
              </a:r>
              <a:r>
                <a:rPr dirty="0"/>
                <a:t> </a:t>
              </a:r>
              <a:r>
                <a:rPr dirty="0" err="1"/>
                <a:t>lavoro</a:t>
              </a:r>
              <a:r>
                <a:rPr dirty="0"/>
                <a:t> di </a:t>
              </a:r>
              <a:r>
                <a:rPr dirty="0" err="1"/>
                <a:t>squadra</a:t>
              </a:r>
              <a:r>
                <a:rPr dirty="0"/>
                <a:t> con </a:t>
              </a:r>
              <a:r>
                <a:rPr dirty="0" err="1"/>
                <a:t>strumenti</a:t>
              </a:r>
              <a:r>
                <a:rPr dirty="0"/>
                <a:t> di </a:t>
              </a:r>
              <a:r>
                <a:rPr dirty="0" err="1"/>
                <a:t>collaborazione</a:t>
              </a:r>
              <a:r>
                <a:rPr dirty="0"/>
                <a:t> </a:t>
              </a:r>
              <a:r>
                <a:rPr dirty="0" err="1"/>
                <a:t>basati</a:t>
              </a:r>
              <a:r>
                <a:rPr dirty="0"/>
                <a:t> </a:t>
              </a:r>
              <a:r>
                <a:rPr dirty="0" err="1"/>
                <a:t>su</a:t>
              </a:r>
              <a:r>
                <a:rPr dirty="0"/>
                <a:t> cloud</a:t>
              </a:r>
              <a:endParaRPr sz="300" dirty="0">
                <a:solidFill>
                  <a:srgbClr val="1B193E"/>
                </a:solidFill>
              </a:endParaRPr>
            </a:p>
            <a:p>
              <a:pPr marL="285750" indent="-285750" algn="just">
                <a:buFont typeface="Arial" panose="020B0604020202020204" pitchFamily="34" charset="0"/>
                <a:buChar char="•"/>
                <a:defRPr>
                  <a:solidFill>
                    <a:srgbClr val="1B193E"/>
                  </a:solidFill>
                </a:defRPr>
              </a:pPr>
              <a:r>
                <a:rPr b="1" dirty="0"/>
                <a:t>Software </a:t>
              </a:r>
              <a:r>
                <a:rPr lang="it-IT" b="1" dirty="0" smtClean="0"/>
                <a:t>come un</a:t>
              </a:r>
              <a:r>
                <a:rPr b="1" dirty="0" smtClean="0"/>
                <a:t> </a:t>
              </a:r>
              <a:r>
                <a:rPr b="1" dirty="0" err="1" smtClean="0"/>
                <a:t>Servi</a:t>
              </a:r>
              <a:r>
                <a:rPr lang="it-IT" b="1" dirty="0" smtClean="0"/>
                <a:t>zio</a:t>
              </a:r>
              <a:r>
                <a:rPr b="1" dirty="0" smtClean="0"/>
                <a:t> </a:t>
              </a:r>
              <a:r>
                <a:rPr b="1" dirty="0"/>
                <a:t>(SaaS)</a:t>
              </a:r>
              <a:r>
                <a:rPr dirty="0"/>
                <a:t>:</a:t>
              </a:r>
              <a:r>
                <a:rPr b="1" dirty="0"/>
                <a:t> </a:t>
              </a:r>
              <a:r>
                <a:rPr dirty="0" err="1" smtClean="0"/>
                <a:t>Sfrutta</a:t>
              </a:r>
              <a:r>
                <a:rPr lang="it-IT" dirty="0" smtClean="0"/>
                <a:t>re</a:t>
              </a:r>
              <a:r>
                <a:rPr dirty="0" smtClean="0"/>
                <a:t> </a:t>
              </a:r>
              <a:r>
                <a:rPr dirty="0"/>
                <a:t>le </a:t>
              </a:r>
              <a:r>
                <a:rPr dirty="0" err="1"/>
                <a:t>applicazioni</a:t>
              </a:r>
              <a:r>
                <a:rPr dirty="0"/>
                <a:t> software </a:t>
              </a:r>
              <a:r>
                <a:rPr lang="it-IT" dirty="0" smtClean="0"/>
                <a:t>ospitate sul </a:t>
              </a:r>
              <a:r>
                <a:rPr lang="it-IT" dirty="0" err="1" smtClean="0"/>
                <a:t>cloud</a:t>
              </a:r>
              <a:endParaRPr dirty="0"/>
            </a:p>
          </p:txBody>
        </p:sp>
        <p:pic>
          <p:nvPicPr>
            <p:cNvPr id="15" name="Elemento grafico 14" descr="Cloud computing contorno">
              <a:extLst>
                <a:ext uri="{FF2B5EF4-FFF2-40B4-BE49-F238E27FC236}">
                  <a16:creationId xmlns:a16="http://schemas.microsoft.com/office/drawing/2014/main" id="{0ACC213F-5E3A-6F9F-5AF2-6C215AAAC27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9881289" y="2739618"/>
              <a:ext cx="1839238" cy="1839238"/>
            </a:xfrm>
            <a:prstGeom prst="rect">
              <a:avLst/>
            </a:prstGeom>
          </p:spPr>
        </p:pic>
      </p:grpSp>
    </p:spTree>
    <p:extLst>
      <p:ext uri="{BB962C8B-B14F-4D97-AF65-F5344CB8AC3E}">
        <p14:creationId xmlns:p14="http://schemas.microsoft.com/office/powerpoint/2010/main" val="3571164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647400" y="-385643"/>
            <a:ext cx="10153507" cy="1279577"/>
          </a:xfrm>
        </p:spPr>
        <p:txBody>
          <a:bodyPr/>
          <a:lstStyle/>
          <a:p>
            <a:pPr>
              <a:defRPr>
                <a:solidFill>
                  <a:srgbClr val="0AD995"/>
                </a:solidFill>
              </a:defRPr>
            </a:pPr>
            <a:r>
              <a:rPr dirty="0" err="1"/>
              <a:t>Unità</a:t>
            </a:r>
            <a:r>
              <a:rPr dirty="0"/>
              <a:t> 2. </a:t>
            </a:r>
            <a:r>
              <a:rPr dirty="0" err="1"/>
              <a:t>Sfruttare</a:t>
            </a:r>
            <a:r>
              <a:rPr dirty="0"/>
              <a:t> </a:t>
            </a:r>
            <a:r>
              <a:rPr dirty="0" err="1"/>
              <a:t>il</a:t>
            </a:r>
            <a:r>
              <a:rPr dirty="0"/>
              <a:t> </a:t>
            </a:r>
            <a:r>
              <a:rPr dirty="0" err="1"/>
              <a:t>potere</a:t>
            </a:r>
            <a:r>
              <a:rPr dirty="0"/>
              <a:t> </a:t>
            </a:r>
            <a:r>
              <a:rPr dirty="0" err="1"/>
              <a:t>delle</a:t>
            </a:r>
            <a:r>
              <a:rPr dirty="0"/>
              <a:t> </a:t>
            </a:r>
            <a:r>
              <a:rPr dirty="0" err="1"/>
              <a:t>soluzioni</a:t>
            </a:r>
            <a:r>
              <a:rPr dirty="0"/>
              <a:t> </a:t>
            </a:r>
            <a:r>
              <a:rPr dirty="0" err="1"/>
              <a:t>digitali</a:t>
            </a:r>
            <a:r>
              <a:rPr dirty="0"/>
              <a:t> innovative</a:t>
            </a:r>
          </a:p>
          <a:p>
            <a:pPr>
              <a:defRPr sz="2200"/>
            </a:pPr>
            <a:r>
              <a:rPr dirty="0"/>
              <a:t>2.3 </a:t>
            </a:r>
            <a:r>
              <a:rPr dirty="0" err="1"/>
              <a:t>Analisi</a:t>
            </a:r>
            <a:r>
              <a:rPr dirty="0"/>
              <a:t> </a:t>
            </a:r>
            <a:r>
              <a:rPr dirty="0" err="1"/>
              <a:t>dei</a:t>
            </a:r>
            <a:r>
              <a:rPr dirty="0"/>
              <a:t> </a:t>
            </a:r>
            <a:r>
              <a:rPr dirty="0" err="1"/>
              <a:t>dati</a:t>
            </a:r>
            <a:r>
              <a:rPr dirty="0"/>
              <a:t> e </a:t>
            </a:r>
            <a:r>
              <a:rPr dirty="0" err="1"/>
              <a:t>processo</a:t>
            </a:r>
            <a:r>
              <a:rPr dirty="0"/>
              <a:t> </a:t>
            </a:r>
            <a:r>
              <a:rPr dirty="0" err="1"/>
              <a:t>decisionale</a:t>
            </a:r>
            <a:r>
              <a:rPr dirty="0"/>
              <a:t> </a:t>
            </a:r>
            <a:r>
              <a:rPr dirty="0" err="1"/>
              <a:t>informato</a:t>
            </a:r>
            <a:endParaRPr dirty="0"/>
          </a:p>
        </p:txBody>
      </p:sp>
      <p:grpSp>
        <p:nvGrpSpPr>
          <p:cNvPr id="9" name="Gruppo 8">
            <a:extLst>
              <a:ext uri="{FF2B5EF4-FFF2-40B4-BE49-F238E27FC236}">
                <a16:creationId xmlns:a16="http://schemas.microsoft.com/office/drawing/2014/main" id="{483AB3EB-DA42-305A-D397-375B5C05DBE1}"/>
              </a:ext>
            </a:extLst>
          </p:cNvPr>
          <p:cNvGrpSpPr/>
          <p:nvPr/>
        </p:nvGrpSpPr>
        <p:grpSpPr>
          <a:xfrm>
            <a:off x="82005" y="1164644"/>
            <a:ext cx="12109995" cy="4662815"/>
            <a:chOff x="82005" y="1164644"/>
            <a:chExt cx="12109995" cy="4662815"/>
          </a:xfrm>
        </p:grpSpPr>
        <p:sp>
          <p:nvSpPr>
            <p:cNvPr id="5" name="CasellaDiTesto 4">
              <a:extLst>
                <a:ext uri="{FF2B5EF4-FFF2-40B4-BE49-F238E27FC236}">
                  <a16:creationId xmlns:a16="http://schemas.microsoft.com/office/drawing/2014/main" id="{68541BB6-E6D6-B707-F25B-0665CBC5E4E9}"/>
                </a:ext>
              </a:extLst>
            </p:cNvPr>
            <p:cNvSpPr txBox="1"/>
            <p:nvPr/>
          </p:nvSpPr>
          <p:spPr>
            <a:xfrm>
              <a:off x="82005" y="1164644"/>
              <a:ext cx="12109995" cy="4662815"/>
            </a:xfrm>
            <a:prstGeom prst="rect">
              <a:avLst/>
            </a:prstGeom>
            <a:noFill/>
          </p:spPr>
          <p:txBody>
            <a:bodyPr wrap="square">
              <a:spAutoFit/>
            </a:bodyPr>
            <a:lstStyle/>
            <a:p>
              <a:pPr algn="just">
                <a:defRPr>
                  <a:solidFill>
                    <a:srgbClr val="1B193E"/>
                  </a:solidFill>
                </a:defRPr>
              </a:pPr>
              <a:r>
                <a:rPr dirty="0" err="1"/>
                <a:t>L'analisi</a:t>
              </a:r>
              <a:r>
                <a:rPr dirty="0"/>
                <a:t> </a:t>
              </a:r>
              <a:r>
                <a:rPr dirty="0" err="1"/>
                <a:t>dei</a:t>
              </a:r>
              <a:r>
                <a:rPr dirty="0"/>
                <a:t> </a:t>
              </a:r>
              <a:r>
                <a:rPr dirty="0" err="1"/>
                <a:t>dati</a:t>
              </a:r>
              <a:r>
                <a:rPr dirty="0"/>
                <a:t> </a:t>
              </a:r>
              <a:r>
                <a:rPr dirty="0" err="1"/>
                <a:t>consiste</a:t>
              </a:r>
              <a:r>
                <a:rPr dirty="0"/>
                <a:t> </a:t>
              </a:r>
              <a:r>
                <a:rPr dirty="0" err="1"/>
                <a:t>nell'esame</a:t>
              </a:r>
              <a:r>
                <a:rPr dirty="0"/>
                <a:t> </a:t>
              </a:r>
              <a:r>
                <a:rPr dirty="0" err="1"/>
                <a:t>dei</a:t>
              </a:r>
              <a:r>
                <a:rPr dirty="0"/>
                <a:t> </a:t>
              </a:r>
              <a:r>
                <a:rPr dirty="0" err="1"/>
                <a:t>dati</a:t>
              </a:r>
              <a:r>
                <a:rPr dirty="0"/>
                <a:t> </a:t>
              </a:r>
              <a:r>
                <a:rPr dirty="0" err="1"/>
                <a:t>grezzi</a:t>
              </a:r>
              <a:r>
                <a:rPr dirty="0"/>
                <a:t> </a:t>
              </a:r>
              <a:r>
                <a:rPr dirty="0" err="1"/>
                <a:t>attraverso</a:t>
              </a:r>
              <a:r>
                <a:rPr dirty="0"/>
                <a:t> </a:t>
              </a:r>
              <a:r>
                <a:rPr dirty="0" err="1"/>
                <a:t>strumenti</a:t>
              </a:r>
              <a:r>
                <a:rPr dirty="0"/>
                <a:t> </a:t>
              </a:r>
              <a:r>
                <a:rPr dirty="0" err="1"/>
                <a:t>sofisticati</a:t>
              </a:r>
              <a:r>
                <a:rPr dirty="0"/>
                <a:t> per </a:t>
              </a:r>
              <a:r>
                <a:rPr dirty="0" err="1"/>
                <a:t>scoprire</a:t>
              </a:r>
              <a:r>
                <a:rPr dirty="0"/>
                <a:t> </a:t>
              </a:r>
              <a:r>
                <a:rPr dirty="0" err="1"/>
                <a:t>approfondimenti</a:t>
              </a:r>
              <a:r>
                <a:rPr dirty="0"/>
                <a:t>, </a:t>
              </a:r>
              <a:r>
                <a:rPr dirty="0" err="1"/>
                <a:t>tendenze</a:t>
              </a:r>
              <a:r>
                <a:rPr dirty="0"/>
                <a:t> e </a:t>
              </a:r>
              <a:r>
                <a:rPr dirty="0" err="1"/>
                <a:t>modelli</a:t>
              </a:r>
              <a:r>
                <a:rPr dirty="0"/>
                <a:t> </a:t>
              </a:r>
              <a:r>
                <a:rPr dirty="0" err="1"/>
                <a:t>che</a:t>
              </a:r>
              <a:r>
                <a:rPr dirty="0"/>
                <a:t> </a:t>
              </a:r>
              <a:r>
                <a:rPr lang="it-IT" dirty="0" smtClean="0"/>
                <a:t>avviano</a:t>
              </a:r>
              <a:r>
                <a:rPr dirty="0" smtClean="0"/>
                <a:t> </a:t>
              </a:r>
              <a:r>
                <a:rPr dirty="0" err="1"/>
                <a:t>il</a:t>
              </a:r>
              <a:r>
                <a:rPr dirty="0"/>
                <a:t> </a:t>
              </a:r>
              <a:r>
                <a:rPr dirty="0" err="1"/>
                <a:t>processo</a:t>
              </a:r>
              <a:r>
                <a:rPr dirty="0"/>
                <a:t> </a:t>
              </a:r>
              <a:r>
                <a:rPr dirty="0" err="1"/>
                <a:t>decisionale</a:t>
              </a:r>
              <a:r>
                <a:rPr dirty="0"/>
                <a:t> </a:t>
              </a:r>
              <a:r>
                <a:rPr dirty="0" err="1"/>
                <a:t>strategico</a:t>
              </a:r>
              <a:r>
                <a:rPr dirty="0"/>
                <a:t>.</a:t>
              </a:r>
            </a:p>
            <a:p>
              <a:pPr algn="just"/>
              <a:endParaRPr dirty="0">
                <a:solidFill>
                  <a:srgbClr val="1B193E"/>
                </a:solidFill>
              </a:endParaRPr>
            </a:p>
            <a:p>
              <a:pPr algn="just">
                <a:defRPr b="1">
                  <a:solidFill>
                    <a:srgbClr val="0AD995"/>
                  </a:solidFill>
                </a:defRPr>
              </a:pPr>
              <a:r>
                <a:rPr dirty="0"/>
                <a:t>COMPONENTI CHIAVE</a:t>
              </a:r>
            </a:p>
            <a:p>
              <a:pPr algn="just"/>
              <a:endParaRPr sz="300" dirty="0">
                <a:solidFill>
                  <a:srgbClr val="1B193E"/>
                </a:solidFill>
              </a:endParaRPr>
            </a:p>
            <a:p>
              <a:pPr marL="285750" indent="-285750" algn="just">
                <a:buFont typeface="Arial" panose="020B0604020202020204" pitchFamily="34" charset="0"/>
                <a:buChar char="•"/>
                <a:defRPr>
                  <a:solidFill>
                    <a:srgbClr val="1B193E"/>
                  </a:solidFill>
                </a:defRPr>
              </a:pPr>
              <a:r>
                <a:rPr b="1" dirty="0" err="1"/>
                <a:t>Analisi</a:t>
              </a:r>
              <a:r>
                <a:rPr b="1" dirty="0"/>
                <a:t> </a:t>
              </a:r>
              <a:r>
                <a:rPr b="1" dirty="0" err="1"/>
                <a:t>descrittiva</a:t>
              </a:r>
              <a:r>
                <a:rPr dirty="0"/>
                <a:t>: </a:t>
              </a:r>
              <a:r>
                <a:rPr dirty="0" err="1"/>
                <a:t>Capire</a:t>
              </a:r>
              <a:r>
                <a:rPr dirty="0"/>
                <a:t> </a:t>
              </a:r>
              <a:r>
                <a:rPr dirty="0" err="1"/>
                <a:t>cosa</a:t>
              </a:r>
              <a:r>
                <a:rPr dirty="0"/>
                <a:t> è </a:t>
              </a:r>
              <a:r>
                <a:rPr dirty="0" err="1"/>
                <a:t>successo</a:t>
              </a:r>
              <a:r>
                <a:rPr dirty="0"/>
                <a:t> </a:t>
              </a:r>
              <a:r>
                <a:rPr dirty="0" err="1"/>
                <a:t>attraverso</a:t>
              </a:r>
              <a:r>
                <a:rPr dirty="0"/>
                <a:t> </a:t>
              </a:r>
              <a:r>
                <a:rPr dirty="0" err="1"/>
                <a:t>l'analisi</a:t>
              </a:r>
              <a:r>
                <a:rPr dirty="0"/>
                <a:t> </a:t>
              </a:r>
              <a:r>
                <a:rPr dirty="0" err="1"/>
                <a:t>dei</a:t>
              </a:r>
              <a:r>
                <a:rPr dirty="0"/>
                <a:t> </a:t>
              </a:r>
              <a:r>
                <a:rPr dirty="0" err="1"/>
                <a:t>dati</a:t>
              </a:r>
              <a:r>
                <a:rPr dirty="0"/>
                <a:t> </a:t>
              </a:r>
              <a:r>
                <a:rPr dirty="0" err="1"/>
                <a:t>storici</a:t>
              </a:r>
              <a:endParaRPr dirty="0"/>
            </a:p>
            <a:p>
              <a:pPr marL="285750" indent="-285750" algn="just">
                <a:buFont typeface="Arial" panose="020B0604020202020204" pitchFamily="34" charset="0"/>
                <a:buChar char="•"/>
                <a:defRPr>
                  <a:solidFill>
                    <a:srgbClr val="1B193E"/>
                  </a:solidFill>
                </a:defRPr>
              </a:pPr>
              <a:r>
                <a:rPr b="1" dirty="0" err="1"/>
                <a:t>Analisi</a:t>
              </a:r>
              <a:r>
                <a:rPr b="1" dirty="0"/>
                <a:t> </a:t>
              </a:r>
              <a:r>
                <a:rPr b="1" dirty="0" err="1"/>
                <a:t>predittiva</a:t>
              </a:r>
              <a:r>
                <a:rPr dirty="0"/>
                <a:t>: </a:t>
              </a:r>
              <a:r>
                <a:rPr dirty="0" err="1"/>
                <a:t>Prevedere</a:t>
              </a:r>
              <a:r>
                <a:rPr dirty="0"/>
                <a:t> </a:t>
              </a:r>
              <a:r>
                <a:rPr dirty="0" err="1"/>
                <a:t>tendenze</a:t>
              </a:r>
              <a:r>
                <a:rPr dirty="0"/>
                <a:t> e </a:t>
              </a:r>
              <a:r>
                <a:rPr dirty="0" err="1"/>
                <a:t>risultati</a:t>
              </a:r>
              <a:r>
                <a:rPr dirty="0"/>
                <a:t> </a:t>
              </a:r>
              <a:r>
                <a:rPr dirty="0" err="1"/>
                <a:t>futuri</a:t>
              </a:r>
              <a:r>
                <a:rPr dirty="0"/>
                <a:t> </a:t>
              </a:r>
              <a:r>
                <a:rPr dirty="0" err="1"/>
                <a:t>sulla</a:t>
              </a:r>
              <a:r>
                <a:rPr dirty="0"/>
                <a:t> base di </a:t>
              </a:r>
              <a:r>
                <a:rPr dirty="0" err="1"/>
                <a:t>modelli</a:t>
              </a:r>
              <a:endParaRPr dirty="0"/>
            </a:p>
            <a:p>
              <a:pPr marL="285750" indent="-285750" algn="just">
                <a:buFont typeface="Arial" panose="020B0604020202020204" pitchFamily="34" charset="0"/>
                <a:buChar char="•"/>
                <a:defRPr>
                  <a:solidFill>
                    <a:srgbClr val="1B193E"/>
                  </a:solidFill>
                </a:defRPr>
              </a:pPr>
              <a:r>
                <a:rPr b="1" dirty="0" err="1"/>
                <a:t>Analisi</a:t>
              </a:r>
              <a:r>
                <a:rPr b="1" dirty="0"/>
                <a:t> </a:t>
              </a:r>
              <a:r>
                <a:rPr b="1" dirty="0" err="1"/>
                <a:t>prescrittiva</a:t>
              </a:r>
              <a:r>
                <a:rPr dirty="0"/>
                <a:t>: </a:t>
              </a:r>
              <a:r>
                <a:rPr dirty="0" err="1"/>
                <a:t>Raccomandare</a:t>
              </a:r>
              <a:r>
                <a:rPr dirty="0"/>
                <a:t> </a:t>
              </a:r>
              <a:r>
                <a:rPr dirty="0" err="1"/>
                <a:t>azioni</a:t>
              </a:r>
              <a:r>
                <a:rPr dirty="0"/>
                <a:t> per </a:t>
              </a:r>
              <a:r>
                <a:rPr dirty="0" err="1"/>
                <a:t>risultati</a:t>
              </a:r>
              <a:r>
                <a:rPr dirty="0"/>
                <a:t> </a:t>
              </a:r>
              <a:r>
                <a:rPr dirty="0" err="1"/>
                <a:t>ottimali</a:t>
              </a:r>
              <a:endParaRPr dirty="0"/>
            </a:p>
            <a:p>
              <a:pPr algn="just"/>
              <a:endParaRPr sz="900" dirty="0">
                <a:solidFill>
                  <a:srgbClr val="1B193E"/>
                </a:solidFill>
              </a:endParaRPr>
            </a:p>
            <a:p>
              <a:pPr algn="just">
                <a:defRPr b="1">
                  <a:solidFill>
                    <a:srgbClr val="0AD995"/>
                  </a:solidFill>
                </a:defRPr>
              </a:pPr>
              <a:r>
                <a:rPr lang="it-IT" dirty="0" smtClean="0"/>
                <a:t>BENEFICI</a:t>
              </a:r>
              <a:endParaRPr dirty="0"/>
            </a:p>
            <a:p>
              <a:pPr algn="just"/>
              <a:endParaRPr sz="300" b="1" dirty="0">
                <a:solidFill>
                  <a:srgbClr val="0AD995"/>
                </a:solidFill>
              </a:endParaRPr>
            </a:p>
            <a:p>
              <a:pPr marL="285750" indent="-285750" algn="just">
                <a:buFont typeface="Arial" panose="020B0604020202020204" pitchFamily="34" charset="0"/>
                <a:buChar char="•"/>
                <a:defRPr>
                  <a:solidFill>
                    <a:srgbClr val="1B193E"/>
                  </a:solidFill>
                </a:defRPr>
              </a:pPr>
              <a:r>
                <a:rPr b="1" dirty="0" err="1"/>
                <a:t>Processo</a:t>
              </a:r>
              <a:r>
                <a:rPr b="1" dirty="0"/>
                <a:t> </a:t>
              </a:r>
              <a:r>
                <a:rPr b="1" dirty="0" err="1"/>
                <a:t>decisionale</a:t>
              </a:r>
              <a:r>
                <a:rPr b="1" dirty="0"/>
                <a:t> </a:t>
              </a:r>
              <a:r>
                <a:rPr b="1" dirty="0" err="1"/>
                <a:t>informato</a:t>
              </a:r>
              <a:r>
                <a:rPr dirty="0"/>
                <a:t>: </a:t>
              </a:r>
              <a:r>
                <a:rPr dirty="0" err="1"/>
                <a:t>Prendere</a:t>
              </a:r>
              <a:r>
                <a:rPr dirty="0"/>
                <a:t> </a:t>
              </a:r>
              <a:r>
                <a:rPr dirty="0" err="1"/>
                <a:t>decisioni</a:t>
              </a:r>
              <a:r>
                <a:rPr dirty="0"/>
                <a:t> </a:t>
              </a:r>
              <a:r>
                <a:rPr dirty="0" err="1"/>
                <a:t>basate</a:t>
              </a:r>
              <a:r>
                <a:rPr dirty="0"/>
                <a:t> sui </a:t>
              </a:r>
              <a:r>
                <a:rPr dirty="0" err="1"/>
                <a:t>dati</a:t>
              </a:r>
              <a:r>
                <a:rPr dirty="0"/>
                <a:t> </a:t>
              </a:r>
              <a:r>
                <a:rPr lang="it-IT" dirty="0" smtClean="0"/>
                <a:t>sulla base</a:t>
              </a:r>
              <a:r>
                <a:rPr dirty="0" smtClean="0"/>
                <a:t> </a:t>
              </a:r>
              <a:r>
                <a:rPr lang="it-IT" dirty="0" smtClean="0"/>
                <a:t>di intuizioni attuabili</a:t>
              </a:r>
              <a:endParaRPr dirty="0"/>
            </a:p>
            <a:p>
              <a:pPr marL="285750" indent="-285750" algn="just">
                <a:buFont typeface="Arial" panose="020B0604020202020204" pitchFamily="34" charset="0"/>
                <a:buChar char="•"/>
                <a:defRPr>
                  <a:solidFill>
                    <a:srgbClr val="1B193E"/>
                  </a:solidFill>
                </a:defRPr>
              </a:pPr>
              <a:r>
                <a:rPr b="1" dirty="0" err="1"/>
                <a:t>Efficienza</a:t>
              </a:r>
              <a:r>
                <a:rPr b="1" dirty="0"/>
                <a:t> </a:t>
              </a:r>
              <a:r>
                <a:rPr b="1" dirty="0" err="1"/>
                <a:t>operativa</a:t>
              </a:r>
              <a:r>
                <a:rPr dirty="0"/>
                <a:t>: </a:t>
              </a:r>
              <a:r>
                <a:rPr lang="it-IT" dirty="0" smtClean="0"/>
                <a:t>Semplificare</a:t>
              </a:r>
              <a:r>
                <a:rPr dirty="0" smtClean="0"/>
                <a:t> </a:t>
              </a:r>
              <a:r>
                <a:rPr dirty="0" err="1"/>
                <a:t>i</a:t>
              </a:r>
              <a:r>
                <a:rPr dirty="0"/>
                <a:t> </a:t>
              </a:r>
              <a:r>
                <a:rPr dirty="0" err="1"/>
                <a:t>processi</a:t>
              </a:r>
              <a:r>
                <a:rPr dirty="0"/>
                <a:t> e </a:t>
              </a:r>
              <a:r>
                <a:rPr dirty="0" err="1"/>
                <a:t>identificare</a:t>
              </a:r>
              <a:r>
                <a:rPr dirty="0"/>
                <a:t> le </a:t>
              </a:r>
              <a:r>
                <a:rPr dirty="0" err="1"/>
                <a:t>aree</a:t>
              </a:r>
              <a:r>
                <a:rPr dirty="0"/>
                <a:t> di </a:t>
              </a:r>
              <a:r>
                <a:rPr dirty="0" err="1"/>
                <a:t>miglioramento</a:t>
              </a:r>
              <a:endParaRPr dirty="0"/>
            </a:p>
            <a:p>
              <a:pPr marL="285750" indent="-285750" algn="just">
                <a:buFont typeface="Arial" panose="020B0604020202020204" pitchFamily="34" charset="0"/>
                <a:buChar char="•"/>
                <a:defRPr>
                  <a:solidFill>
                    <a:srgbClr val="1B193E"/>
                  </a:solidFill>
                </a:defRPr>
              </a:pPr>
              <a:r>
                <a:rPr b="1" dirty="0" err="1"/>
                <a:t>Vantaggio</a:t>
              </a:r>
              <a:r>
                <a:rPr b="1" dirty="0"/>
                <a:t> </a:t>
              </a:r>
              <a:r>
                <a:rPr b="1" dirty="0" err="1"/>
                <a:t>competitivo</a:t>
              </a:r>
              <a:r>
                <a:rPr dirty="0"/>
                <a:t>: </a:t>
              </a:r>
              <a:r>
                <a:rPr dirty="0" err="1" smtClean="0"/>
                <a:t>Ottien</a:t>
              </a:r>
              <a:r>
                <a:rPr lang="it-IT" dirty="0" smtClean="0"/>
                <a:t>ere</a:t>
              </a:r>
              <a:r>
                <a:rPr dirty="0" smtClean="0"/>
                <a:t> </a:t>
              </a:r>
              <a:r>
                <a:rPr dirty="0"/>
                <a:t>un </a:t>
              </a:r>
              <a:r>
                <a:rPr dirty="0" err="1"/>
                <a:t>vantaggio</a:t>
              </a:r>
              <a:r>
                <a:rPr dirty="0"/>
                <a:t> </a:t>
              </a:r>
              <a:r>
                <a:rPr dirty="0" err="1"/>
                <a:t>competitivo</a:t>
              </a:r>
              <a:r>
                <a:rPr dirty="0"/>
                <a:t> </a:t>
              </a:r>
              <a:r>
                <a:rPr dirty="0" err="1"/>
                <a:t>sfruttando</a:t>
              </a:r>
              <a:r>
                <a:rPr dirty="0"/>
                <a:t> </a:t>
              </a:r>
              <a:r>
                <a:rPr dirty="0" err="1"/>
                <a:t>i</a:t>
              </a:r>
              <a:r>
                <a:rPr dirty="0"/>
                <a:t> </a:t>
              </a:r>
              <a:r>
                <a:rPr dirty="0" err="1"/>
                <a:t>dati</a:t>
              </a:r>
              <a:r>
                <a:rPr dirty="0"/>
                <a:t> per </a:t>
              </a:r>
              <a:r>
                <a:rPr dirty="0" err="1"/>
                <a:t>l'innovazione</a:t>
              </a:r>
              <a:endParaRPr dirty="0"/>
            </a:p>
            <a:p>
              <a:pPr marL="285750" indent="-285750" algn="just">
                <a:buFont typeface="Arial" panose="020B0604020202020204" pitchFamily="34" charset="0"/>
                <a:buChar char="•"/>
              </a:pPr>
              <a:endParaRPr sz="900" dirty="0">
                <a:solidFill>
                  <a:srgbClr val="1B193E"/>
                </a:solidFill>
              </a:endParaRPr>
            </a:p>
            <a:p>
              <a:pPr algn="just">
                <a:defRPr b="1">
                  <a:solidFill>
                    <a:srgbClr val="0AD995"/>
                  </a:solidFill>
                </a:defRPr>
              </a:pPr>
              <a:r>
                <a:rPr dirty="0" smtClean="0"/>
                <a:t>C</a:t>
              </a:r>
              <a:r>
                <a:rPr lang="it-IT" dirty="0" smtClean="0"/>
                <a:t>ASI D’USO PER LE MICROIMPRESE</a:t>
              </a:r>
              <a:endParaRPr dirty="0"/>
            </a:p>
            <a:p>
              <a:pPr algn="just"/>
              <a:endParaRPr sz="300" b="1" dirty="0">
                <a:solidFill>
                  <a:srgbClr val="0AD995"/>
                </a:solidFill>
              </a:endParaRPr>
            </a:p>
            <a:p>
              <a:pPr marL="285750" indent="-285750" algn="l">
                <a:buFont typeface="Arial" panose="020B0604020202020204" pitchFamily="34" charset="0"/>
                <a:buChar char="•"/>
                <a:defRPr>
                  <a:solidFill>
                    <a:srgbClr val="1B193E"/>
                  </a:solidFill>
                  <a:latin typeface="Calibri" panose="020F0502020204030204" pitchFamily="34" charset="0"/>
                  <a:cs typeface="Calibri" panose="020F0502020204030204" pitchFamily="34" charset="0"/>
                </a:defRPr>
              </a:pPr>
              <a:r>
                <a:rPr b="1" dirty="0" err="1">
                  <a:effectLst/>
                </a:rPr>
                <a:t>Informazioni</a:t>
              </a:r>
              <a:r>
                <a:rPr b="1" dirty="0">
                  <a:effectLst/>
                </a:rPr>
                <a:t> sui </a:t>
              </a:r>
              <a:r>
                <a:rPr b="1" dirty="0" err="1">
                  <a:effectLst/>
                </a:rPr>
                <a:t>clienti</a:t>
              </a:r>
              <a:r>
                <a:rPr dirty="0">
                  <a:effectLst/>
                </a:rPr>
                <a:t>: </a:t>
              </a:r>
              <a:r>
                <a:rPr dirty="0" err="1">
                  <a:effectLst/>
                </a:rPr>
                <a:t>Comprendere</a:t>
              </a:r>
              <a:r>
                <a:rPr dirty="0">
                  <a:effectLst/>
                </a:rPr>
                <a:t> </a:t>
              </a:r>
              <a:r>
                <a:rPr dirty="0" err="1">
                  <a:effectLst/>
                </a:rPr>
                <a:t>il</a:t>
              </a:r>
              <a:r>
                <a:rPr dirty="0">
                  <a:effectLst/>
                </a:rPr>
                <a:t> </a:t>
              </a:r>
              <a:r>
                <a:rPr dirty="0" err="1">
                  <a:effectLst/>
                </a:rPr>
                <a:t>comportamento</a:t>
              </a:r>
              <a:r>
                <a:rPr dirty="0">
                  <a:effectLst/>
                </a:rPr>
                <a:t> e le </a:t>
              </a:r>
              <a:r>
                <a:rPr dirty="0" err="1">
                  <a:effectLst/>
                </a:rPr>
                <a:t>preferenze</a:t>
              </a:r>
              <a:r>
                <a:rPr dirty="0">
                  <a:effectLst/>
                </a:rPr>
                <a:t> </a:t>
              </a:r>
              <a:r>
                <a:rPr dirty="0" err="1">
                  <a:effectLst/>
                </a:rPr>
                <a:t>dei</a:t>
              </a:r>
              <a:r>
                <a:rPr dirty="0">
                  <a:effectLst/>
                </a:rPr>
                <a:t> </a:t>
              </a:r>
              <a:r>
                <a:rPr dirty="0" err="1">
                  <a:effectLst/>
                </a:rPr>
                <a:t>clienti</a:t>
              </a:r>
              <a:r>
                <a:rPr dirty="0">
                  <a:effectLst/>
                </a:rPr>
                <a:t> per </a:t>
              </a:r>
              <a:r>
                <a:rPr dirty="0" err="1">
                  <a:effectLst/>
                </a:rPr>
                <a:t>una</a:t>
              </a:r>
              <a:r>
                <a:rPr dirty="0">
                  <a:effectLst/>
                </a:rPr>
                <a:t> </a:t>
              </a:r>
              <a:r>
                <a:rPr dirty="0" err="1"/>
                <a:t>relazione</a:t>
              </a:r>
              <a:r>
                <a:rPr dirty="0"/>
                <a:t> </a:t>
              </a:r>
              <a:r>
                <a:rPr dirty="0" err="1"/>
                <a:t>mirata</a:t>
              </a:r>
              <a:endParaRPr b="0" dirty="0">
                <a:solidFill>
                  <a:srgbClr val="1B193E"/>
                </a:solidFill>
                <a:effectLst/>
                <a:latin typeface="Calibri" panose="020F0502020204030204" pitchFamily="34" charset="0"/>
                <a:cs typeface="Calibri" panose="020F0502020204030204" pitchFamily="34" charset="0"/>
              </a:endParaRPr>
            </a:p>
            <a:p>
              <a:pPr marL="285750" indent="-285750" algn="l">
                <a:buFont typeface="Arial" panose="020B0604020202020204" pitchFamily="34" charset="0"/>
                <a:buChar char="•"/>
                <a:defRPr>
                  <a:solidFill>
                    <a:srgbClr val="1B193E"/>
                  </a:solidFill>
                  <a:effectLst/>
                  <a:latin typeface="Calibri" panose="020F0502020204030204" pitchFamily="34" charset="0"/>
                  <a:cs typeface="Calibri" panose="020F0502020204030204" pitchFamily="34" charset="0"/>
                </a:defRPr>
              </a:pPr>
              <a:r>
                <a:rPr b="1" dirty="0" err="1"/>
                <a:t>Ottimizzazione</a:t>
              </a:r>
              <a:r>
                <a:rPr b="1" dirty="0"/>
                <a:t> </a:t>
              </a:r>
              <a:r>
                <a:rPr b="1" dirty="0" err="1"/>
                <a:t>della</a:t>
              </a:r>
              <a:r>
                <a:rPr b="1" dirty="0"/>
                <a:t> catena di</a:t>
              </a:r>
              <a:r>
                <a:rPr b="1" dirty="0"/>
                <a:t> </a:t>
              </a:r>
              <a:r>
                <a:rPr lang="it-IT" b="1" dirty="0" smtClean="0"/>
                <a:t>fornitura</a:t>
              </a:r>
              <a:r>
                <a:rPr dirty="0" smtClean="0"/>
                <a:t>: </a:t>
              </a:r>
              <a:r>
                <a:rPr dirty="0" err="1"/>
                <a:t>Migliorare</a:t>
              </a:r>
              <a:r>
                <a:rPr dirty="0"/>
                <a:t> </a:t>
              </a:r>
              <a:r>
                <a:rPr dirty="0" err="1"/>
                <a:t>l'efficienza</a:t>
              </a:r>
              <a:r>
                <a:rPr dirty="0"/>
                <a:t> e </a:t>
              </a:r>
              <a:r>
                <a:rPr dirty="0" err="1"/>
                <a:t>ridurre</a:t>
              </a:r>
              <a:r>
                <a:rPr dirty="0"/>
                <a:t> </a:t>
              </a:r>
              <a:r>
                <a:rPr dirty="0" err="1"/>
                <a:t>i</a:t>
              </a:r>
              <a:r>
                <a:rPr dirty="0"/>
                <a:t> </a:t>
              </a:r>
              <a:r>
                <a:rPr dirty="0" err="1"/>
                <a:t>costi</a:t>
              </a:r>
              <a:r>
                <a:rPr dirty="0"/>
                <a:t> </a:t>
              </a:r>
              <a:r>
                <a:rPr dirty="0" err="1"/>
                <a:t>nella</a:t>
              </a:r>
              <a:r>
                <a:rPr dirty="0"/>
                <a:t> catena di </a:t>
              </a:r>
              <a:r>
                <a:rPr lang="it-IT" dirty="0" smtClean="0"/>
                <a:t>fornitura</a:t>
              </a:r>
              <a:endParaRPr dirty="0"/>
            </a:p>
            <a:p>
              <a:pPr marL="285750" indent="-285750" algn="l">
                <a:buFont typeface="Arial" panose="020B0604020202020204" pitchFamily="34" charset="0"/>
                <a:buChar char="•"/>
                <a:defRPr>
                  <a:solidFill>
                    <a:srgbClr val="1B193E"/>
                  </a:solidFill>
                  <a:effectLst/>
                  <a:latin typeface="Calibri" panose="020F0502020204030204" pitchFamily="34" charset="0"/>
                  <a:cs typeface="Calibri" panose="020F0502020204030204" pitchFamily="34" charset="0"/>
                </a:defRPr>
              </a:pPr>
              <a:r>
                <a:rPr b="1" dirty="0" err="1"/>
                <a:t>Previsioni</a:t>
              </a:r>
              <a:r>
                <a:rPr b="1" dirty="0"/>
                <a:t> </a:t>
              </a:r>
              <a:r>
                <a:rPr b="1" dirty="0" err="1"/>
                <a:t>finanziarie</a:t>
              </a:r>
              <a:r>
                <a:rPr dirty="0"/>
                <a:t>: </a:t>
              </a:r>
              <a:r>
                <a:rPr dirty="0" err="1"/>
                <a:t>Migliorare</a:t>
              </a:r>
              <a:r>
                <a:rPr dirty="0"/>
                <a:t> </a:t>
              </a:r>
              <a:r>
                <a:rPr dirty="0" err="1"/>
                <a:t>il</a:t>
              </a:r>
              <a:r>
                <a:rPr dirty="0"/>
                <a:t> </a:t>
              </a:r>
              <a:r>
                <a:rPr dirty="0" err="1"/>
                <a:t>bilancio</a:t>
              </a:r>
              <a:r>
                <a:rPr dirty="0"/>
                <a:t> e la </a:t>
              </a:r>
              <a:r>
                <a:rPr dirty="0" err="1"/>
                <a:t>pianificazione</a:t>
              </a:r>
              <a:r>
                <a:rPr dirty="0"/>
                <a:t> </a:t>
              </a:r>
              <a:r>
                <a:rPr dirty="0" err="1"/>
                <a:t>finanziaria</a:t>
              </a:r>
              <a:endParaRPr dirty="0"/>
            </a:p>
          </p:txBody>
        </p:sp>
        <p:pic>
          <p:nvPicPr>
            <p:cNvPr id="8" name="Elemento grafico 7" descr="Ricerca contorno">
              <a:extLst>
                <a:ext uri="{FF2B5EF4-FFF2-40B4-BE49-F238E27FC236}">
                  <a16:creationId xmlns:a16="http://schemas.microsoft.com/office/drawing/2014/main" id="{C5C132D8-12CA-5BF5-2584-DDA8F3A5F2D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9881288" y="2714932"/>
              <a:ext cx="1839239" cy="1839239"/>
            </a:xfrm>
            <a:prstGeom prst="rect">
              <a:avLst/>
            </a:prstGeom>
          </p:spPr>
        </p:pic>
      </p:grpSp>
    </p:spTree>
    <p:extLst>
      <p:ext uri="{BB962C8B-B14F-4D97-AF65-F5344CB8AC3E}">
        <p14:creationId xmlns:p14="http://schemas.microsoft.com/office/powerpoint/2010/main" val="2743140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614436" y="0"/>
            <a:ext cx="9376230" cy="1398110"/>
          </a:xfrm>
        </p:spPr>
        <p:txBody>
          <a:bodyPr/>
          <a:lstStyle/>
          <a:p>
            <a:pPr>
              <a:defRPr>
                <a:solidFill>
                  <a:srgbClr val="0AD995"/>
                </a:solidFill>
              </a:defRPr>
            </a:pPr>
            <a:r>
              <a:rPr dirty="0" err="1"/>
              <a:t>Unità</a:t>
            </a:r>
            <a:r>
              <a:rPr dirty="0"/>
              <a:t> 2. </a:t>
            </a:r>
            <a:r>
              <a:rPr dirty="0" err="1"/>
              <a:t>Sfruttare</a:t>
            </a:r>
            <a:r>
              <a:rPr dirty="0"/>
              <a:t> </a:t>
            </a:r>
            <a:r>
              <a:rPr dirty="0" err="1"/>
              <a:t>il</a:t>
            </a:r>
            <a:r>
              <a:rPr dirty="0"/>
              <a:t> </a:t>
            </a:r>
            <a:r>
              <a:rPr dirty="0" err="1"/>
              <a:t>potere</a:t>
            </a:r>
            <a:r>
              <a:rPr dirty="0"/>
              <a:t> </a:t>
            </a:r>
            <a:r>
              <a:rPr dirty="0" err="1"/>
              <a:t>delle</a:t>
            </a:r>
            <a:r>
              <a:rPr dirty="0"/>
              <a:t> </a:t>
            </a:r>
            <a:r>
              <a:rPr dirty="0" err="1"/>
              <a:t>soluzioni</a:t>
            </a:r>
            <a:r>
              <a:rPr dirty="0"/>
              <a:t> </a:t>
            </a:r>
            <a:r>
              <a:rPr dirty="0" err="1"/>
              <a:t>digitali</a:t>
            </a:r>
            <a:r>
              <a:rPr dirty="0"/>
              <a:t> innovative</a:t>
            </a:r>
          </a:p>
          <a:p>
            <a:pPr>
              <a:defRPr sz="2200"/>
            </a:pPr>
            <a:r>
              <a:rPr dirty="0"/>
              <a:t>2.4 </a:t>
            </a:r>
            <a:r>
              <a:rPr dirty="0" err="1"/>
              <a:t>Automazione</a:t>
            </a:r>
            <a:r>
              <a:rPr dirty="0"/>
              <a:t> per </a:t>
            </a:r>
            <a:r>
              <a:rPr dirty="0" err="1"/>
              <a:t>l'efficienza</a:t>
            </a:r>
            <a:r>
              <a:rPr dirty="0"/>
              <a:t> </a:t>
            </a:r>
            <a:r>
              <a:rPr dirty="0" smtClean="0"/>
              <a:t>de</a:t>
            </a:r>
            <a:r>
              <a:rPr lang="it-IT" dirty="0" err="1" smtClean="0"/>
              <a:t>lle</a:t>
            </a:r>
            <a:r>
              <a:rPr lang="it-IT" dirty="0" smtClean="0"/>
              <a:t> attività</a:t>
            </a:r>
            <a:endParaRPr dirty="0"/>
          </a:p>
        </p:txBody>
      </p:sp>
      <p:grpSp>
        <p:nvGrpSpPr>
          <p:cNvPr id="7" name="Gruppo 6">
            <a:extLst>
              <a:ext uri="{FF2B5EF4-FFF2-40B4-BE49-F238E27FC236}">
                <a16:creationId xmlns:a16="http://schemas.microsoft.com/office/drawing/2014/main" id="{6B819E65-0DCE-3FC3-BA3E-D532355D27E0}"/>
              </a:ext>
            </a:extLst>
          </p:cNvPr>
          <p:cNvGrpSpPr/>
          <p:nvPr/>
        </p:nvGrpSpPr>
        <p:grpSpPr>
          <a:xfrm>
            <a:off x="217472" y="1750672"/>
            <a:ext cx="11503055" cy="3877985"/>
            <a:chOff x="217472" y="1750672"/>
            <a:chExt cx="11503055" cy="3877985"/>
          </a:xfrm>
        </p:grpSpPr>
        <p:sp>
          <p:nvSpPr>
            <p:cNvPr id="5" name="CasellaDiTesto 4">
              <a:extLst>
                <a:ext uri="{FF2B5EF4-FFF2-40B4-BE49-F238E27FC236}">
                  <a16:creationId xmlns:a16="http://schemas.microsoft.com/office/drawing/2014/main" id="{68541BB6-E6D6-B707-F25B-0665CBC5E4E9}"/>
                </a:ext>
              </a:extLst>
            </p:cNvPr>
            <p:cNvSpPr txBox="1"/>
            <p:nvPr/>
          </p:nvSpPr>
          <p:spPr>
            <a:xfrm>
              <a:off x="217472" y="1750672"/>
              <a:ext cx="11249055" cy="3877985"/>
            </a:xfrm>
            <a:prstGeom prst="rect">
              <a:avLst/>
            </a:prstGeom>
            <a:noFill/>
          </p:spPr>
          <p:txBody>
            <a:bodyPr wrap="square">
              <a:spAutoFit/>
            </a:bodyPr>
            <a:lstStyle/>
            <a:p>
              <a:pPr algn="just">
                <a:defRPr>
                  <a:solidFill>
                    <a:srgbClr val="1B193E"/>
                  </a:solidFill>
                </a:defRPr>
              </a:pPr>
              <a:r>
                <a:rPr dirty="0" err="1"/>
                <a:t>L'automazione</a:t>
              </a:r>
              <a:r>
                <a:rPr dirty="0"/>
                <a:t> </a:t>
              </a:r>
              <a:r>
                <a:rPr dirty="0" err="1"/>
                <a:t>implica</a:t>
              </a:r>
              <a:r>
                <a:rPr dirty="0"/>
                <a:t> </a:t>
              </a:r>
              <a:r>
                <a:rPr dirty="0" err="1"/>
                <a:t>sfruttare</a:t>
              </a:r>
              <a:r>
                <a:rPr dirty="0"/>
                <a:t> la </a:t>
              </a:r>
              <a:r>
                <a:rPr dirty="0" err="1"/>
                <a:t>tecnologia</a:t>
              </a:r>
              <a:r>
                <a:rPr dirty="0"/>
                <a:t> e le </a:t>
              </a:r>
              <a:r>
                <a:rPr dirty="0" err="1"/>
                <a:t>soluzioni</a:t>
              </a:r>
              <a:r>
                <a:rPr dirty="0"/>
                <a:t> </a:t>
              </a:r>
              <a:r>
                <a:rPr dirty="0" err="1"/>
                <a:t>digitali</a:t>
              </a:r>
              <a:r>
                <a:rPr dirty="0"/>
                <a:t> per </a:t>
              </a:r>
              <a:r>
                <a:rPr dirty="0" err="1"/>
                <a:t>eseguire</a:t>
              </a:r>
              <a:r>
                <a:rPr dirty="0"/>
                <a:t> le </a:t>
              </a:r>
              <a:r>
                <a:rPr dirty="0" err="1"/>
                <a:t>attività</a:t>
              </a:r>
              <a:r>
                <a:rPr dirty="0"/>
                <a:t> con un </a:t>
              </a:r>
              <a:r>
                <a:rPr dirty="0" err="1"/>
                <a:t>intervento</a:t>
              </a:r>
              <a:r>
                <a:rPr dirty="0"/>
                <a:t> </a:t>
              </a:r>
              <a:r>
                <a:rPr dirty="0" err="1"/>
                <a:t>umano</a:t>
              </a:r>
              <a:r>
                <a:rPr dirty="0"/>
                <a:t> </a:t>
              </a:r>
              <a:r>
                <a:rPr dirty="0" err="1"/>
                <a:t>minimo</a:t>
              </a:r>
              <a:r>
                <a:rPr dirty="0"/>
                <a:t>, </a:t>
              </a:r>
              <a:r>
                <a:rPr dirty="0" err="1"/>
                <a:t>ottimizzare</a:t>
              </a:r>
              <a:r>
                <a:rPr dirty="0"/>
                <a:t> </a:t>
              </a:r>
              <a:r>
                <a:rPr dirty="0" err="1"/>
                <a:t>i</a:t>
              </a:r>
              <a:r>
                <a:rPr dirty="0"/>
                <a:t> </a:t>
              </a:r>
              <a:r>
                <a:rPr dirty="0" err="1"/>
                <a:t>processi</a:t>
              </a:r>
              <a:r>
                <a:rPr dirty="0"/>
                <a:t> e </a:t>
              </a:r>
              <a:r>
                <a:rPr dirty="0" err="1"/>
                <a:t>liberare</a:t>
              </a:r>
              <a:r>
                <a:rPr dirty="0"/>
                <a:t> tempo e </a:t>
              </a:r>
              <a:r>
                <a:rPr dirty="0" err="1"/>
                <a:t>risorse</a:t>
              </a:r>
              <a:r>
                <a:rPr dirty="0"/>
                <a:t> </a:t>
              </a:r>
              <a:r>
                <a:rPr dirty="0" err="1"/>
                <a:t>preziose</a:t>
              </a:r>
              <a:r>
                <a:rPr dirty="0"/>
                <a:t> per </a:t>
              </a:r>
              <a:r>
                <a:rPr dirty="0" err="1"/>
                <a:t>concentrarsi</a:t>
              </a:r>
              <a:r>
                <a:rPr dirty="0"/>
                <a:t> </a:t>
              </a:r>
              <a:r>
                <a:rPr dirty="0" err="1"/>
                <a:t>su</a:t>
              </a:r>
              <a:r>
                <a:rPr dirty="0"/>
                <a:t> </a:t>
              </a:r>
              <a:r>
                <a:rPr dirty="0" err="1"/>
                <a:t>iniziative</a:t>
              </a:r>
              <a:r>
                <a:rPr dirty="0"/>
                <a:t> </a:t>
              </a:r>
              <a:r>
                <a:rPr dirty="0" err="1"/>
                <a:t>strategiche</a:t>
              </a:r>
              <a:r>
                <a:rPr dirty="0"/>
                <a:t>.</a:t>
              </a:r>
            </a:p>
            <a:p>
              <a:pPr algn="just"/>
              <a:endParaRPr dirty="0">
                <a:solidFill>
                  <a:srgbClr val="1B193E"/>
                </a:solidFill>
              </a:endParaRPr>
            </a:p>
            <a:p>
              <a:pPr algn="just">
                <a:defRPr b="1">
                  <a:solidFill>
                    <a:srgbClr val="0AD995"/>
                  </a:solidFill>
                </a:defRPr>
              </a:pPr>
              <a:r>
                <a:rPr lang="it-IT" dirty="0" smtClean="0"/>
                <a:t>BENEFICI</a:t>
              </a:r>
              <a:endParaRPr dirty="0"/>
            </a:p>
            <a:p>
              <a:pPr algn="just"/>
              <a:endParaRPr sz="300" b="1" dirty="0">
                <a:solidFill>
                  <a:srgbClr val="0AD995"/>
                </a:solidFill>
              </a:endParaRPr>
            </a:p>
            <a:p>
              <a:pPr algn="just"/>
              <a:endParaRPr sz="300" b="1" dirty="0">
                <a:solidFill>
                  <a:srgbClr val="0AD995"/>
                </a:solidFill>
              </a:endParaRPr>
            </a:p>
            <a:p>
              <a:pPr marL="285750" indent="-285750" algn="just">
                <a:buFont typeface="Arial" panose="020B0604020202020204" pitchFamily="34" charset="0"/>
                <a:buChar char="•"/>
                <a:defRPr>
                  <a:solidFill>
                    <a:srgbClr val="1B193E"/>
                  </a:solidFill>
                </a:defRPr>
              </a:pPr>
              <a:r>
                <a:rPr b="1" dirty="0" err="1"/>
                <a:t>Guadagni</a:t>
              </a:r>
              <a:r>
                <a:rPr b="1" dirty="0"/>
                <a:t> di </a:t>
              </a:r>
              <a:r>
                <a:rPr b="1" dirty="0" err="1"/>
                <a:t>efficienza</a:t>
              </a:r>
              <a:r>
                <a:rPr dirty="0"/>
                <a:t>: </a:t>
              </a:r>
              <a:r>
                <a:rPr dirty="0" err="1"/>
                <a:t>Semplificare</a:t>
              </a:r>
              <a:r>
                <a:rPr dirty="0"/>
                <a:t> le </a:t>
              </a:r>
              <a:r>
                <a:rPr dirty="0" err="1"/>
                <a:t>attività</a:t>
              </a:r>
              <a:r>
                <a:rPr dirty="0"/>
                <a:t> </a:t>
              </a:r>
              <a:r>
                <a:rPr dirty="0" err="1"/>
                <a:t>ripetitive</a:t>
              </a:r>
              <a:r>
                <a:rPr dirty="0"/>
                <a:t>, </a:t>
              </a:r>
              <a:r>
                <a:rPr dirty="0" err="1"/>
                <a:t>riducendo</a:t>
              </a:r>
              <a:r>
                <a:rPr dirty="0"/>
                <a:t> lo </a:t>
              </a:r>
              <a:r>
                <a:rPr dirty="0" err="1"/>
                <a:t>sforzo</a:t>
              </a:r>
              <a:r>
                <a:rPr dirty="0"/>
                <a:t> </a:t>
              </a:r>
              <a:r>
                <a:rPr dirty="0" err="1"/>
                <a:t>manuale</a:t>
              </a:r>
              <a:r>
                <a:rPr dirty="0"/>
                <a:t> e </a:t>
              </a:r>
              <a:r>
                <a:rPr lang="it-IT" dirty="0" smtClean="0"/>
                <a:t>i </a:t>
              </a:r>
              <a:r>
                <a:rPr dirty="0" err="1" smtClean="0"/>
                <a:t>potenziali</a:t>
              </a:r>
              <a:r>
                <a:rPr dirty="0" smtClean="0"/>
                <a:t> </a:t>
              </a:r>
              <a:r>
                <a:rPr dirty="0" err="1"/>
                <a:t>errori</a:t>
              </a:r>
              <a:endParaRPr dirty="0"/>
            </a:p>
            <a:p>
              <a:pPr marL="285750" indent="-285750" algn="just">
                <a:buFont typeface="Arial" panose="020B0604020202020204" pitchFamily="34" charset="0"/>
                <a:buChar char="•"/>
                <a:defRPr>
                  <a:solidFill>
                    <a:srgbClr val="1B193E"/>
                  </a:solidFill>
                </a:defRPr>
              </a:pPr>
              <a:r>
                <a:rPr b="1" dirty="0" err="1"/>
                <a:t>Ottimizzazione</a:t>
              </a:r>
              <a:r>
                <a:rPr b="1" dirty="0"/>
                <a:t> </a:t>
              </a:r>
              <a:r>
                <a:rPr b="1" dirty="0" err="1"/>
                <a:t>delle</a:t>
              </a:r>
              <a:r>
                <a:rPr b="1" dirty="0"/>
                <a:t> </a:t>
              </a:r>
              <a:r>
                <a:rPr b="1" dirty="0" err="1"/>
                <a:t>risorse</a:t>
              </a:r>
              <a:r>
                <a:rPr dirty="0"/>
                <a:t>: </a:t>
              </a:r>
              <a:r>
                <a:rPr dirty="0" err="1"/>
                <a:t>Assegnare</a:t>
              </a:r>
              <a:r>
                <a:rPr dirty="0"/>
                <a:t> </a:t>
              </a:r>
              <a:r>
                <a:rPr dirty="0" err="1"/>
                <a:t>risorse</a:t>
              </a:r>
              <a:r>
                <a:rPr dirty="0"/>
                <a:t> </a:t>
              </a:r>
              <a:r>
                <a:rPr dirty="0" err="1"/>
                <a:t>umane</a:t>
              </a:r>
              <a:r>
                <a:rPr dirty="0"/>
                <a:t> a </a:t>
              </a:r>
              <a:r>
                <a:rPr dirty="0" err="1"/>
                <a:t>funzioni</a:t>
              </a:r>
              <a:r>
                <a:rPr dirty="0"/>
                <a:t> </a:t>
              </a:r>
              <a:r>
                <a:rPr dirty="0" err="1"/>
                <a:t>più</a:t>
              </a:r>
              <a:r>
                <a:rPr dirty="0"/>
                <a:t> </a:t>
              </a:r>
              <a:r>
                <a:rPr dirty="0" err="1"/>
                <a:t>complesse</a:t>
              </a:r>
              <a:r>
                <a:rPr dirty="0"/>
                <a:t> e </a:t>
              </a:r>
              <a:r>
                <a:rPr dirty="0" err="1"/>
                <a:t>strategiche</a:t>
              </a:r>
              <a:endParaRPr dirty="0"/>
            </a:p>
            <a:p>
              <a:pPr marL="285750" indent="-285750" algn="just">
                <a:buFont typeface="Arial" panose="020B0604020202020204" pitchFamily="34" charset="0"/>
                <a:buChar char="•"/>
                <a:defRPr>
                  <a:solidFill>
                    <a:srgbClr val="1B193E"/>
                  </a:solidFill>
                </a:defRPr>
              </a:pPr>
              <a:r>
                <a:rPr b="1" dirty="0" err="1"/>
                <a:t>Coerenza</a:t>
              </a:r>
              <a:r>
                <a:rPr dirty="0"/>
                <a:t>: </a:t>
              </a:r>
              <a:r>
                <a:rPr dirty="0" err="1"/>
                <a:t>Garantire</a:t>
              </a:r>
              <a:r>
                <a:rPr dirty="0"/>
                <a:t> </a:t>
              </a:r>
              <a:r>
                <a:rPr dirty="0" err="1"/>
                <a:t>un'esecuzione</a:t>
              </a:r>
              <a:r>
                <a:rPr dirty="0"/>
                <a:t> </a:t>
              </a:r>
              <a:r>
                <a:rPr dirty="0" err="1"/>
                <a:t>coerente</a:t>
              </a:r>
              <a:r>
                <a:rPr dirty="0"/>
                <a:t> e </a:t>
              </a:r>
              <a:r>
                <a:rPr dirty="0" err="1"/>
                <a:t>standardizzata</a:t>
              </a:r>
              <a:r>
                <a:rPr dirty="0"/>
                <a:t> </a:t>
              </a:r>
              <a:r>
                <a:rPr dirty="0" err="1"/>
                <a:t>delle</a:t>
              </a:r>
              <a:r>
                <a:rPr dirty="0"/>
                <a:t> </a:t>
              </a:r>
              <a:r>
                <a:rPr dirty="0" err="1"/>
                <a:t>attività</a:t>
              </a:r>
              <a:endParaRPr dirty="0"/>
            </a:p>
            <a:p>
              <a:pPr marL="285750" indent="-285750" algn="just">
                <a:buFont typeface="Arial" panose="020B0604020202020204" pitchFamily="34" charset="0"/>
                <a:buChar char="•"/>
              </a:pPr>
              <a:endParaRPr dirty="0">
                <a:solidFill>
                  <a:srgbClr val="1B193E"/>
                </a:solidFill>
              </a:endParaRPr>
            </a:p>
            <a:p>
              <a:pPr algn="just">
                <a:defRPr b="1">
                  <a:solidFill>
                    <a:srgbClr val="0AD995"/>
                  </a:solidFill>
                </a:defRPr>
              </a:pPr>
              <a:r>
                <a:rPr dirty="0" smtClean="0"/>
                <a:t>A</a:t>
              </a:r>
              <a:r>
                <a:rPr lang="it-IT" dirty="0" smtClean="0"/>
                <a:t>REE PRINCIPALI NELLE</a:t>
              </a:r>
              <a:r>
                <a:rPr dirty="0" smtClean="0"/>
                <a:t> </a:t>
              </a:r>
              <a:r>
                <a:rPr dirty="0"/>
                <a:t>MPMI</a:t>
              </a:r>
            </a:p>
            <a:p>
              <a:pPr algn="just"/>
              <a:endParaRPr sz="300" b="1" dirty="0">
                <a:solidFill>
                  <a:srgbClr val="0AD995"/>
                </a:solidFill>
              </a:endParaRPr>
            </a:p>
            <a:p>
              <a:pPr algn="just"/>
              <a:endParaRPr sz="300" b="1" dirty="0">
                <a:solidFill>
                  <a:srgbClr val="0AD995"/>
                </a:solidFill>
              </a:endParaRPr>
            </a:p>
            <a:p>
              <a:pPr marL="285750" indent="-285750" algn="l">
                <a:buFont typeface="Arial" panose="020B0604020202020204" pitchFamily="34" charset="0"/>
                <a:buChar char="•"/>
                <a:defRPr>
                  <a:solidFill>
                    <a:srgbClr val="1B193E"/>
                  </a:solidFill>
                  <a:effectLst/>
                  <a:latin typeface="Calibri" panose="020F0502020204030204" pitchFamily="34" charset="0"/>
                  <a:cs typeface="Calibri" panose="020F0502020204030204" pitchFamily="34" charset="0"/>
                </a:defRPr>
              </a:pPr>
              <a:r>
                <a:rPr b="1" dirty="0" err="1"/>
                <a:t>Inserimento</a:t>
              </a:r>
              <a:r>
                <a:rPr b="1" dirty="0"/>
                <a:t> e </a:t>
              </a:r>
              <a:r>
                <a:rPr b="1" dirty="0" err="1"/>
                <a:t>trattamento</a:t>
              </a:r>
              <a:r>
                <a:rPr b="1" dirty="0"/>
                <a:t> </a:t>
              </a:r>
              <a:r>
                <a:rPr b="1" dirty="0" err="1"/>
                <a:t>dei</a:t>
              </a:r>
              <a:r>
                <a:rPr b="1" dirty="0"/>
                <a:t> </a:t>
              </a:r>
              <a:r>
                <a:rPr b="1" dirty="0" err="1"/>
                <a:t>dati</a:t>
              </a:r>
              <a:r>
                <a:rPr dirty="0"/>
                <a:t>: </a:t>
              </a:r>
              <a:r>
                <a:rPr dirty="0" err="1" smtClean="0"/>
                <a:t>Automatizza</a:t>
              </a:r>
              <a:r>
                <a:rPr lang="it-IT" dirty="0" smtClean="0"/>
                <a:t>re</a:t>
              </a:r>
              <a:r>
                <a:rPr dirty="0" smtClean="0"/>
                <a:t> </a:t>
              </a:r>
              <a:r>
                <a:rPr dirty="0"/>
                <a:t>le </a:t>
              </a:r>
              <a:r>
                <a:rPr dirty="0" err="1"/>
                <a:t>attività</a:t>
              </a:r>
              <a:r>
                <a:rPr dirty="0"/>
                <a:t> di </a:t>
              </a:r>
              <a:r>
                <a:rPr dirty="0" err="1"/>
                <a:t>inserimento</a:t>
              </a:r>
              <a:r>
                <a:rPr dirty="0"/>
                <a:t> </a:t>
              </a:r>
              <a:r>
                <a:rPr dirty="0" err="1"/>
                <a:t>dei</a:t>
              </a:r>
              <a:r>
                <a:rPr dirty="0"/>
                <a:t> </a:t>
              </a:r>
              <a:r>
                <a:rPr dirty="0" err="1"/>
                <a:t>dati</a:t>
              </a:r>
              <a:r>
                <a:rPr dirty="0"/>
                <a:t> di routine, </a:t>
              </a:r>
              <a:r>
                <a:rPr dirty="0" err="1"/>
                <a:t>riducendo</a:t>
              </a:r>
              <a:r>
                <a:rPr dirty="0"/>
                <a:t> al </a:t>
              </a:r>
              <a:r>
                <a:rPr dirty="0" err="1"/>
                <a:t>minimo</a:t>
              </a:r>
              <a:r>
                <a:rPr dirty="0"/>
                <a:t> </a:t>
              </a:r>
              <a:r>
                <a:rPr dirty="0" err="1"/>
                <a:t>gli</a:t>
              </a:r>
              <a:r>
                <a:rPr dirty="0"/>
                <a:t> </a:t>
              </a:r>
              <a:r>
                <a:rPr dirty="0" err="1"/>
                <a:t>errori</a:t>
              </a:r>
              <a:r>
                <a:rPr dirty="0"/>
                <a:t> e </a:t>
              </a:r>
              <a:r>
                <a:rPr dirty="0" err="1"/>
                <a:t>risparmiando</a:t>
              </a:r>
              <a:r>
                <a:rPr dirty="0"/>
                <a:t> tempo</a:t>
              </a:r>
            </a:p>
            <a:p>
              <a:pPr marL="285750" indent="-285750" algn="l">
                <a:buFont typeface="Arial" panose="020B0604020202020204" pitchFamily="34" charset="0"/>
                <a:buChar char="•"/>
                <a:defRPr>
                  <a:solidFill>
                    <a:srgbClr val="1B193E"/>
                  </a:solidFill>
                  <a:effectLst/>
                  <a:latin typeface="Calibri" panose="020F0502020204030204" pitchFamily="34" charset="0"/>
                  <a:cs typeface="Calibri" panose="020F0502020204030204" pitchFamily="34" charset="0"/>
                </a:defRPr>
              </a:pPr>
              <a:r>
                <a:rPr b="1" dirty="0" err="1"/>
                <a:t>Assistenza</a:t>
              </a:r>
              <a:r>
                <a:rPr b="1" dirty="0"/>
                <a:t> </a:t>
              </a:r>
              <a:r>
                <a:rPr b="1" dirty="0" err="1"/>
                <a:t>clienti</a:t>
              </a:r>
              <a:r>
                <a:rPr dirty="0"/>
                <a:t>: </a:t>
              </a:r>
              <a:r>
                <a:rPr dirty="0" err="1" smtClean="0"/>
                <a:t>Implementa</a:t>
              </a:r>
              <a:r>
                <a:rPr lang="it-IT" dirty="0" smtClean="0"/>
                <a:t>re</a:t>
              </a:r>
              <a:r>
                <a:rPr dirty="0" smtClean="0"/>
                <a:t> </a:t>
              </a:r>
              <a:r>
                <a:rPr dirty="0" err="1"/>
                <a:t>chatbot</a:t>
              </a:r>
              <a:r>
                <a:rPr dirty="0"/>
                <a:t> e </a:t>
              </a:r>
              <a:r>
                <a:rPr dirty="0" err="1"/>
                <a:t>risposte</a:t>
              </a:r>
              <a:r>
                <a:rPr dirty="0"/>
                <a:t> </a:t>
              </a:r>
              <a:r>
                <a:rPr dirty="0" err="1"/>
                <a:t>automatizzate</a:t>
              </a:r>
              <a:r>
                <a:rPr dirty="0"/>
                <a:t> per </a:t>
              </a:r>
              <a:r>
                <a:rPr dirty="0" err="1"/>
                <a:t>gestire</a:t>
              </a:r>
              <a:r>
                <a:rPr dirty="0"/>
                <a:t> le </a:t>
              </a:r>
              <a:r>
                <a:rPr dirty="0" err="1"/>
                <a:t>richieste</a:t>
              </a:r>
              <a:r>
                <a:rPr dirty="0"/>
                <a:t> </a:t>
              </a:r>
              <a:r>
                <a:rPr dirty="0" err="1"/>
                <a:t>comuni</a:t>
              </a:r>
              <a:r>
                <a:rPr dirty="0"/>
                <a:t> </a:t>
              </a:r>
              <a:r>
                <a:rPr dirty="0" err="1"/>
                <a:t>dei</a:t>
              </a:r>
              <a:r>
                <a:rPr dirty="0"/>
                <a:t> </a:t>
              </a:r>
              <a:r>
                <a:rPr dirty="0" err="1"/>
                <a:t>clienti</a:t>
              </a:r>
              <a:endParaRPr dirty="0"/>
            </a:p>
            <a:p>
              <a:pPr marL="285750" indent="-285750" algn="l">
                <a:buFont typeface="Arial" panose="020B0604020202020204" pitchFamily="34" charset="0"/>
                <a:buChar char="•"/>
                <a:defRPr>
                  <a:solidFill>
                    <a:srgbClr val="1B193E"/>
                  </a:solidFill>
                  <a:effectLst/>
                  <a:latin typeface="Calibri" panose="020F0502020204030204" pitchFamily="34" charset="0"/>
                  <a:cs typeface="Calibri" panose="020F0502020204030204" pitchFamily="34" charset="0"/>
                </a:defRPr>
              </a:pPr>
              <a:r>
                <a:rPr b="1" dirty="0" err="1"/>
                <a:t>Automazione</a:t>
              </a:r>
              <a:r>
                <a:rPr b="1" dirty="0"/>
                <a:t> del </a:t>
              </a:r>
              <a:r>
                <a:rPr b="1" dirty="0" err="1"/>
                <a:t>flusso</a:t>
              </a:r>
              <a:r>
                <a:rPr b="1" dirty="0"/>
                <a:t> di </a:t>
              </a:r>
              <a:r>
                <a:rPr b="1" dirty="0" err="1"/>
                <a:t>lavoro</a:t>
              </a:r>
              <a:r>
                <a:rPr dirty="0"/>
                <a:t>: </a:t>
              </a:r>
              <a:r>
                <a:rPr dirty="0" err="1"/>
                <a:t>Semplificare</a:t>
              </a:r>
              <a:r>
                <a:rPr dirty="0"/>
                <a:t> </a:t>
              </a:r>
              <a:r>
                <a:rPr dirty="0" err="1"/>
                <a:t>i</a:t>
              </a:r>
              <a:r>
                <a:rPr dirty="0"/>
                <a:t> </a:t>
              </a:r>
              <a:r>
                <a:rPr dirty="0" err="1"/>
                <a:t>processi</a:t>
              </a:r>
              <a:r>
                <a:rPr dirty="0"/>
                <a:t> </a:t>
              </a:r>
              <a:r>
                <a:rPr dirty="0" err="1"/>
                <a:t>interni</a:t>
              </a:r>
              <a:r>
                <a:rPr dirty="0"/>
                <a:t> come </a:t>
              </a:r>
              <a:r>
                <a:rPr dirty="0" err="1"/>
                <a:t>approvazioni</a:t>
              </a:r>
              <a:r>
                <a:rPr dirty="0"/>
                <a:t> e </a:t>
              </a:r>
              <a:r>
                <a:rPr lang="it-IT" dirty="0" smtClean="0"/>
                <a:t>instradamento</a:t>
              </a:r>
              <a:r>
                <a:rPr dirty="0" smtClean="0"/>
                <a:t> </a:t>
              </a:r>
              <a:r>
                <a:rPr dirty="0" err="1"/>
                <a:t>dei</a:t>
              </a:r>
              <a:r>
                <a:rPr dirty="0"/>
                <a:t> </a:t>
              </a:r>
              <a:r>
                <a:rPr dirty="0" err="1"/>
                <a:t>documenti</a:t>
              </a:r>
              <a:endParaRPr dirty="0">
                <a:solidFill>
                  <a:srgbClr val="1B193E"/>
                </a:solidFill>
                <a:latin typeface="Calibri" panose="020F0502020204030204" pitchFamily="34" charset="0"/>
                <a:cs typeface="Calibri" panose="020F0502020204030204" pitchFamily="34" charset="0"/>
              </a:endParaRPr>
            </a:p>
          </p:txBody>
        </p:sp>
        <p:pic>
          <p:nvPicPr>
            <p:cNvPr id="4" name="Elemento grafico 3" descr="Robot contorno">
              <a:extLst>
                <a:ext uri="{FF2B5EF4-FFF2-40B4-BE49-F238E27FC236}">
                  <a16:creationId xmlns:a16="http://schemas.microsoft.com/office/drawing/2014/main" id="{393A3596-1125-B019-B617-C5359C29338E}"/>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l="13181" r="13429"/>
            <a:stretch/>
          </p:blipFill>
          <p:spPr>
            <a:xfrm>
              <a:off x="10370698" y="2631546"/>
              <a:ext cx="1349829" cy="1839239"/>
            </a:xfrm>
            <a:prstGeom prst="rect">
              <a:avLst/>
            </a:prstGeom>
          </p:spPr>
        </p:pic>
      </p:grpSp>
    </p:spTree>
    <p:extLst>
      <p:ext uri="{BB962C8B-B14F-4D97-AF65-F5344CB8AC3E}">
        <p14:creationId xmlns:p14="http://schemas.microsoft.com/office/powerpoint/2010/main" val="40590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691605" y="-355908"/>
            <a:ext cx="9682721" cy="1279577"/>
          </a:xfrm>
        </p:spPr>
        <p:txBody>
          <a:bodyPr/>
          <a:lstStyle/>
          <a:p>
            <a:pPr>
              <a:defRPr>
                <a:solidFill>
                  <a:srgbClr val="0AD995"/>
                </a:solidFill>
              </a:defRPr>
            </a:pPr>
            <a:r>
              <a:rPr dirty="0" err="1"/>
              <a:t>Unità</a:t>
            </a:r>
            <a:r>
              <a:rPr dirty="0"/>
              <a:t> 2. </a:t>
            </a:r>
            <a:r>
              <a:rPr dirty="0" err="1"/>
              <a:t>Sfruttare</a:t>
            </a:r>
            <a:r>
              <a:rPr dirty="0"/>
              <a:t> </a:t>
            </a:r>
            <a:r>
              <a:rPr dirty="0" err="1"/>
              <a:t>il</a:t>
            </a:r>
            <a:r>
              <a:rPr dirty="0"/>
              <a:t> </a:t>
            </a:r>
            <a:r>
              <a:rPr dirty="0" err="1"/>
              <a:t>potere</a:t>
            </a:r>
            <a:r>
              <a:rPr dirty="0"/>
              <a:t> </a:t>
            </a:r>
            <a:r>
              <a:rPr dirty="0" err="1"/>
              <a:t>delle</a:t>
            </a:r>
            <a:r>
              <a:rPr dirty="0"/>
              <a:t> </a:t>
            </a:r>
            <a:r>
              <a:rPr dirty="0" err="1"/>
              <a:t>soluzioni</a:t>
            </a:r>
            <a:r>
              <a:rPr dirty="0"/>
              <a:t> </a:t>
            </a:r>
            <a:r>
              <a:rPr dirty="0" err="1"/>
              <a:t>digitali</a:t>
            </a:r>
            <a:r>
              <a:rPr dirty="0"/>
              <a:t> innovative</a:t>
            </a:r>
          </a:p>
          <a:p>
            <a:pPr>
              <a:defRPr sz="2200"/>
            </a:pPr>
            <a:r>
              <a:rPr dirty="0"/>
              <a:t>2.5 AI per </a:t>
            </a:r>
            <a:r>
              <a:rPr dirty="0" err="1"/>
              <a:t>l'ottimizzazione</a:t>
            </a:r>
            <a:r>
              <a:rPr dirty="0"/>
              <a:t> </a:t>
            </a:r>
            <a:r>
              <a:rPr dirty="0" err="1"/>
              <a:t>aziendale</a:t>
            </a:r>
            <a:endParaRPr dirty="0"/>
          </a:p>
        </p:txBody>
      </p:sp>
      <p:grpSp>
        <p:nvGrpSpPr>
          <p:cNvPr id="11" name="Gruppo 10">
            <a:extLst>
              <a:ext uri="{FF2B5EF4-FFF2-40B4-BE49-F238E27FC236}">
                <a16:creationId xmlns:a16="http://schemas.microsoft.com/office/drawing/2014/main" id="{D054410B-1FDD-F871-0631-E7480D529A93}"/>
              </a:ext>
            </a:extLst>
          </p:cNvPr>
          <p:cNvGrpSpPr/>
          <p:nvPr/>
        </p:nvGrpSpPr>
        <p:grpSpPr>
          <a:xfrm>
            <a:off x="0" y="956431"/>
            <a:ext cx="12192000" cy="5111025"/>
            <a:chOff x="0" y="956431"/>
            <a:chExt cx="12192000" cy="5111025"/>
          </a:xfrm>
        </p:grpSpPr>
        <p:sp>
          <p:nvSpPr>
            <p:cNvPr id="5" name="CasellaDiTesto 4">
              <a:extLst>
                <a:ext uri="{FF2B5EF4-FFF2-40B4-BE49-F238E27FC236}">
                  <a16:creationId xmlns:a16="http://schemas.microsoft.com/office/drawing/2014/main" id="{68541BB6-E6D6-B707-F25B-0665CBC5E4E9}"/>
                </a:ext>
              </a:extLst>
            </p:cNvPr>
            <p:cNvSpPr txBox="1"/>
            <p:nvPr/>
          </p:nvSpPr>
          <p:spPr>
            <a:xfrm>
              <a:off x="125669" y="956431"/>
              <a:ext cx="11940661" cy="923330"/>
            </a:xfrm>
            <a:prstGeom prst="rect">
              <a:avLst/>
            </a:prstGeom>
            <a:noFill/>
          </p:spPr>
          <p:txBody>
            <a:bodyPr wrap="square">
              <a:spAutoFit/>
            </a:bodyPr>
            <a:lstStyle/>
            <a:p>
              <a:pPr algn="just">
                <a:defRPr>
                  <a:solidFill>
                    <a:srgbClr val="1B193E"/>
                  </a:solidFill>
                </a:defRPr>
              </a:pPr>
              <a:r>
                <a:rPr dirty="0" err="1"/>
                <a:t>L'Intelligenza</a:t>
              </a:r>
              <a:r>
                <a:rPr dirty="0"/>
                <a:t> </a:t>
              </a:r>
              <a:r>
                <a:rPr dirty="0" err="1"/>
                <a:t>Artificiale</a:t>
              </a:r>
              <a:r>
                <a:rPr dirty="0"/>
                <a:t> (AI) è </a:t>
              </a:r>
              <a:r>
                <a:rPr dirty="0" err="1"/>
                <a:t>una</a:t>
              </a:r>
              <a:r>
                <a:rPr dirty="0"/>
                <a:t> </a:t>
              </a:r>
              <a:r>
                <a:rPr dirty="0" err="1"/>
                <a:t>soluzione</a:t>
              </a:r>
              <a:r>
                <a:rPr dirty="0"/>
                <a:t> </a:t>
              </a:r>
              <a:r>
                <a:rPr dirty="0" err="1"/>
                <a:t>orizzontale</a:t>
              </a:r>
              <a:r>
                <a:rPr dirty="0"/>
                <a:t> a </a:t>
              </a:r>
              <a:r>
                <a:rPr dirty="0" err="1" smtClean="0"/>
                <a:t>tutt</a:t>
              </a:r>
              <a:r>
                <a:rPr lang="it-IT" dirty="0" smtClean="0"/>
                <a:t>e le altre</a:t>
              </a:r>
              <a:r>
                <a:rPr dirty="0" smtClean="0"/>
                <a:t> </a:t>
              </a:r>
              <a:r>
                <a:rPr dirty="0" err="1"/>
                <a:t>che</a:t>
              </a:r>
              <a:r>
                <a:rPr dirty="0"/>
                <a:t> </a:t>
              </a:r>
              <a:r>
                <a:rPr dirty="0" err="1"/>
                <a:t>prevede</a:t>
              </a:r>
              <a:r>
                <a:rPr dirty="0"/>
                <a:t> </a:t>
              </a:r>
              <a:r>
                <a:rPr dirty="0" err="1"/>
                <a:t>l'applicazione</a:t>
              </a:r>
              <a:r>
                <a:rPr dirty="0"/>
                <a:t> di </a:t>
              </a:r>
              <a:r>
                <a:rPr dirty="0" err="1"/>
                <a:t>algoritmi</a:t>
              </a:r>
              <a:r>
                <a:rPr dirty="0"/>
                <a:t> </a:t>
              </a:r>
              <a:r>
                <a:rPr dirty="0" err="1"/>
                <a:t>avanzati</a:t>
              </a:r>
              <a:r>
                <a:rPr dirty="0"/>
                <a:t> e </a:t>
              </a:r>
              <a:r>
                <a:rPr dirty="0" err="1"/>
                <a:t>tecniche</a:t>
              </a:r>
              <a:r>
                <a:rPr dirty="0"/>
                <a:t> di </a:t>
              </a:r>
              <a:r>
                <a:rPr dirty="0" err="1"/>
                <a:t>apprendimento</a:t>
              </a:r>
              <a:r>
                <a:rPr dirty="0"/>
                <a:t> </a:t>
              </a:r>
              <a:r>
                <a:rPr dirty="0" err="1"/>
                <a:t>automatico</a:t>
              </a:r>
              <a:r>
                <a:rPr dirty="0"/>
                <a:t> per </a:t>
              </a:r>
              <a:r>
                <a:rPr dirty="0" err="1"/>
                <a:t>consentire</a:t>
              </a:r>
              <a:r>
                <a:rPr dirty="0"/>
                <a:t> </a:t>
              </a:r>
              <a:r>
                <a:rPr dirty="0" err="1"/>
                <a:t>alle</a:t>
              </a:r>
              <a:r>
                <a:rPr dirty="0"/>
                <a:t> </a:t>
              </a:r>
              <a:r>
                <a:rPr dirty="0" err="1"/>
                <a:t>aziende</a:t>
              </a:r>
              <a:r>
                <a:rPr dirty="0"/>
                <a:t> di </a:t>
              </a:r>
              <a:r>
                <a:rPr dirty="0" err="1"/>
                <a:t>avere</a:t>
              </a:r>
              <a:r>
                <a:rPr dirty="0"/>
                <a:t> </a:t>
              </a:r>
              <a:r>
                <a:rPr dirty="0" err="1"/>
                <a:t>approfondimenti</a:t>
              </a:r>
              <a:r>
                <a:rPr dirty="0"/>
                <a:t>, </a:t>
              </a:r>
              <a:r>
                <a:rPr dirty="0" err="1"/>
                <a:t>automazione</a:t>
              </a:r>
              <a:r>
                <a:rPr dirty="0"/>
                <a:t> e </a:t>
              </a:r>
              <a:r>
                <a:rPr dirty="0" err="1"/>
                <a:t>processi</a:t>
              </a:r>
              <a:r>
                <a:rPr dirty="0"/>
                <a:t> </a:t>
              </a:r>
              <a:r>
                <a:rPr dirty="0" err="1"/>
                <a:t>decisionali</a:t>
              </a:r>
              <a:r>
                <a:rPr dirty="0"/>
                <a:t> </a:t>
              </a:r>
              <a:r>
                <a:rPr dirty="0" err="1"/>
                <a:t>strategici</a:t>
              </a:r>
              <a:r>
                <a:rPr dirty="0"/>
                <a:t>.</a:t>
              </a:r>
            </a:p>
          </p:txBody>
        </p:sp>
        <p:pic>
          <p:nvPicPr>
            <p:cNvPr id="3" name="Elemento grafico 2" descr="Intelligenza artificiale contorno">
              <a:extLst>
                <a:ext uri="{FF2B5EF4-FFF2-40B4-BE49-F238E27FC236}">
                  <a16:creationId xmlns:a16="http://schemas.microsoft.com/office/drawing/2014/main" id="{1E2263E9-9A6B-8785-B8BA-28238BB05624}"/>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l="10196" r="10395"/>
            <a:stretch/>
          </p:blipFill>
          <p:spPr>
            <a:xfrm>
              <a:off x="10374327" y="2743470"/>
              <a:ext cx="1346200" cy="1695266"/>
            </a:xfrm>
            <a:prstGeom prst="rect">
              <a:avLst/>
            </a:prstGeom>
          </p:spPr>
        </p:pic>
        <p:sp>
          <p:nvSpPr>
            <p:cNvPr id="8" name="CasellaDiTesto 7">
              <a:extLst>
                <a:ext uri="{FF2B5EF4-FFF2-40B4-BE49-F238E27FC236}">
                  <a16:creationId xmlns:a16="http://schemas.microsoft.com/office/drawing/2014/main" id="{0D6FD442-84BB-13B1-45E7-F5A078F54793}"/>
                </a:ext>
              </a:extLst>
            </p:cNvPr>
            <p:cNvSpPr txBox="1"/>
            <p:nvPr/>
          </p:nvSpPr>
          <p:spPr>
            <a:xfrm>
              <a:off x="0" y="1912523"/>
              <a:ext cx="10549467" cy="2123658"/>
            </a:xfrm>
            <a:prstGeom prst="rect">
              <a:avLst/>
            </a:prstGeom>
            <a:noFill/>
          </p:spPr>
          <p:txBody>
            <a:bodyPr wrap="square">
              <a:spAutoFit/>
            </a:bodyPr>
            <a:lstStyle/>
            <a:p>
              <a:pPr algn="just">
                <a:defRPr b="1">
                  <a:solidFill>
                    <a:srgbClr val="0AD995"/>
                  </a:solidFill>
                </a:defRPr>
              </a:pPr>
              <a:r>
                <a:rPr lang="it-IT" dirty="0" smtClean="0"/>
                <a:t>BENEFICI</a:t>
              </a:r>
              <a:endParaRPr dirty="0"/>
            </a:p>
            <a:p>
              <a:pPr algn="just"/>
              <a:endParaRPr sz="300" b="1" dirty="0">
                <a:solidFill>
                  <a:srgbClr val="0AD995"/>
                </a:solidFill>
              </a:endParaRPr>
            </a:p>
            <a:p>
              <a:pPr algn="just"/>
              <a:endParaRPr sz="300" b="1" dirty="0">
                <a:solidFill>
                  <a:srgbClr val="0AD995"/>
                </a:solidFill>
              </a:endParaRPr>
            </a:p>
            <a:p>
              <a:pPr marL="285750" indent="-285750" algn="just">
                <a:buFont typeface="Arial" panose="020B0604020202020204" pitchFamily="34" charset="0"/>
                <a:buChar char="•"/>
                <a:defRPr>
                  <a:solidFill>
                    <a:srgbClr val="1B193E"/>
                  </a:solidFill>
                </a:defRPr>
              </a:pPr>
              <a:r>
                <a:rPr b="1" dirty="0" err="1"/>
                <a:t>Approfondimenti</a:t>
              </a:r>
              <a:r>
                <a:rPr b="1" dirty="0"/>
                <a:t> </a:t>
              </a:r>
              <a:r>
                <a:rPr b="1" dirty="0" err="1"/>
                <a:t>basati</a:t>
              </a:r>
              <a:r>
                <a:rPr b="1" dirty="0"/>
                <a:t> sui</a:t>
              </a:r>
              <a:r>
                <a:rPr b="1" dirty="0"/>
                <a:t> </a:t>
              </a:r>
              <a:r>
                <a:rPr b="1" dirty="0" err="1"/>
                <a:t>dati</a:t>
              </a:r>
              <a:r>
                <a:rPr b="1" dirty="0"/>
                <a:t>:</a:t>
              </a:r>
              <a:r>
                <a:rPr dirty="0"/>
                <a:t> </a:t>
              </a:r>
              <a:r>
                <a:rPr dirty="0" err="1"/>
                <a:t>Distillare</a:t>
              </a:r>
              <a:r>
                <a:rPr dirty="0"/>
                <a:t> </a:t>
              </a:r>
              <a:r>
                <a:rPr dirty="0" err="1"/>
                <a:t>approfondimenti</a:t>
              </a:r>
              <a:r>
                <a:rPr dirty="0"/>
                <a:t> da </a:t>
              </a:r>
              <a:r>
                <a:rPr dirty="0" err="1"/>
                <a:t>vasti</a:t>
              </a:r>
              <a:r>
                <a:rPr dirty="0"/>
                <a:t> set di </a:t>
              </a:r>
              <a:r>
                <a:rPr dirty="0" err="1"/>
                <a:t>dati</a:t>
              </a:r>
              <a:r>
                <a:rPr dirty="0"/>
                <a:t> per </a:t>
              </a:r>
              <a:r>
                <a:rPr dirty="0" err="1"/>
                <a:t>capacità</a:t>
              </a:r>
              <a:r>
                <a:rPr dirty="0"/>
                <a:t> </a:t>
              </a:r>
              <a:r>
                <a:rPr dirty="0" err="1"/>
                <a:t>decisionali</a:t>
              </a:r>
              <a:r>
                <a:rPr dirty="0"/>
                <a:t> </a:t>
              </a:r>
              <a:r>
                <a:rPr dirty="0" err="1"/>
                <a:t>informate</a:t>
              </a:r>
              <a:endParaRPr dirty="0"/>
            </a:p>
            <a:p>
              <a:pPr marL="285750" indent="-285750" algn="just">
                <a:buFont typeface="Arial" panose="020B0604020202020204" pitchFamily="34" charset="0"/>
                <a:buChar char="•"/>
                <a:defRPr>
                  <a:solidFill>
                    <a:srgbClr val="1B193E"/>
                  </a:solidFill>
                </a:defRPr>
              </a:pPr>
              <a:r>
                <a:rPr b="1" dirty="0" err="1"/>
                <a:t>Automazione</a:t>
              </a:r>
              <a:r>
                <a:rPr b="1" dirty="0"/>
                <a:t> di </a:t>
              </a:r>
              <a:r>
                <a:rPr b="1" dirty="0" err="1"/>
                <a:t>processo</a:t>
              </a:r>
              <a:r>
                <a:rPr dirty="0"/>
                <a:t>: </a:t>
              </a:r>
              <a:r>
                <a:rPr dirty="0" err="1"/>
                <a:t>Assistere</a:t>
              </a:r>
              <a:r>
                <a:rPr dirty="0"/>
                <a:t> </a:t>
              </a:r>
              <a:r>
                <a:rPr dirty="0" err="1" smtClean="0"/>
                <a:t>all'ottimizzazione</a:t>
              </a:r>
              <a:r>
                <a:rPr lang="it-IT" dirty="0" smtClean="0"/>
                <a:t> continua</a:t>
              </a:r>
              <a:r>
                <a:rPr dirty="0" smtClean="0"/>
                <a:t> </a:t>
              </a:r>
              <a:r>
                <a:rPr dirty="0"/>
                <a:t>di </a:t>
              </a:r>
              <a:r>
                <a:rPr dirty="0" err="1"/>
                <a:t>processi</a:t>
              </a:r>
              <a:r>
                <a:rPr dirty="0"/>
                <a:t> </a:t>
              </a:r>
              <a:r>
                <a:rPr dirty="0" err="1"/>
                <a:t>complessi</a:t>
              </a:r>
              <a:r>
                <a:rPr dirty="0"/>
                <a:t> </a:t>
              </a:r>
              <a:r>
                <a:rPr dirty="0" err="1"/>
                <a:t>attraverso</a:t>
              </a:r>
              <a:r>
                <a:rPr dirty="0"/>
                <a:t> </a:t>
              </a:r>
              <a:r>
                <a:rPr dirty="0" err="1"/>
                <a:t>l'automazione</a:t>
              </a:r>
              <a:r>
                <a:rPr dirty="0"/>
                <a:t> </a:t>
              </a:r>
              <a:r>
                <a:rPr dirty="0" err="1"/>
                <a:t>intelligente</a:t>
              </a:r>
              <a:endParaRPr dirty="0"/>
            </a:p>
            <a:p>
              <a:pPr marL="285750" indent="-285750" algn="just">
                <a:buFont typeface="Arial" panose="020B0604020202020204" pitchFamily="34" charset="0"/>
                <a:buChar char="•"/>
                <a:defRPr>
                  <a:solidFill>
                    <a:srgbClr val="1B193E"/>
                  </a:solidFill>
                </a:defRPr>
              </a:pPr>
              <a:r>
                <a:rPr b="1" dirty="0" err="1"/>
                <a:t>Capacità</a:t>
              </a:r>
              <a:r>
                <a:rPr b="1" dirty="0"/>
                <a:t> </a:t>
              </a:r>
              <a:r>
                <a:rPr b="1" dirty="0" err="1"/>
                <a:t>predittive</a:t>
              </a:r>
              <a:r>
                <a:rPr dirty="0"/>
                <a:t>: </a:t>
              </a:r>
              <a:r>
                <a:rPr dirty="0" err="1"/>
                <a:t>Prevedere</a:t>
              </a:r>
              <a:r>
                <a:rPr dirty="0"/>
                <a:t> </a:t>
              </a:r>
              <a:r>
                <a:rPr dirty="0" err="1"/>
                <a:t>tendenze</a:t>
              </a:r>
              <a:r>
                <a:rPr dirty="0"/>
                <a:t> e </a:t>
              </a:r>
              <a:r>
                <a:rPr dirty="0" err="1"/>
                <a:t>risultati</a:t>
              </a:r>
              <a:r>
                <a:rPr dirty="0"/>
                <a:t> </a:t>
              </a:r>
              <a:r>
                <a:rPr dirty="0" err="1"/>
                <a:t>basati</a:t>
              </a:r>
              <a:r>
                <a:rPr dirty="0"/>
                <a:t> </a:t>
              </a:r>
              <a:r>
                <a:rPr dirty="0" err="1"/>
                <a:t>su</a:t>
              </a:r>
              <a:r>
                <a:rPr dirty="0"/>
                <a:t> </a:t>
              </a:r>
              <a:r>
                <a:rPr dirty="0" err="1"/>
                <a:t>dati</a:t>
              </a:r>
              <a:r>
                <a:rPr dirty="0"/>
                <a:t> </a:t>
              </a:r>
              <a:r>
                <a:rPr dirty="0" err="1"/>
                <a:t>storici</a:t>
              </a:r>
              <a:r>
                <a:rPr dirty="0"/>
                <a:t>, </a:t>
              </a:r>
              <a:r>
                <a:rPr dirty="0" err="1"/>
                <a:t>consentendo</a:t>
              </a:r>
              <a:r>
                <a:rPr dirty="0"/>
                <a:t> in </a:t>
              </a:r>
              <a:r>
                <a:rPr lang="it-IT" dirty="0" smtClean="0"/>
                <a:t>così</a:t>
              </a:r>
              <a:r>
                <a:rPr dirty="0" smtClean="0"/>
                <a:t> </a:t>
              </a:r>
              <a:r>
                <a:rPr dirty="0" err="1"/>
                <a:t>strategie</a:t>
              </a:r>
              <a:r>
                <a:rPr dirty="0"/>
                <a:t> </a:t>
              </a:r>
              <a:r>
                <a:rPr dirty="0" err="1"/>
                <a:t>proattive</a:t>
              </a:r>
              <a:r>
                <a:rPr dirty="0"/>
                <a:t> e orientate al </a:t>
              </a:r>
              <a:r>
                <a:rPr dirty="0" err="1"/>
                <a:t>futuro</a:t>
              </a:r>
              <a:endParaRPr dirty="0"/>
            </a:p>
          </p:txBody>
        </p:sp>
        <p:sp>
          <p:nvSpPr>
            <p:cNvPr id="10" name="CasellaDiTesto 9">
              <a:extLst>
                <a:ext uri="{FF2B5EF4-FFF2-40B4-BE49-F238E27FC236}">
                  <a16:creationId xmlns:a16="http://schemas.microsoft.com/office/drawing/2014/main" id="{384439E6-5E37-73E1-93D5-F82A906FBD13}"/>
                </a:ext>
              </a:extLst>
            </p:cNvPr>
            <p:cNvSpPr txBox="1"/>
            <p:nvPr/>
          </p:nvSpPr>
          <p:spPr>
            <a:xfrm>
              <a:off x="0" y="3666799"/>
              <a:ext cx="12192000" cy="2400657"/>
            </a:xfrm>
            <a:prstGeom prst="rect">
              <a:avLst/>
            </a:prstGeom>
            <a:noFill/>
          </p:spPr>
          <p:txBody>
            <a:bodyPr wrap="square">
              <a:spAutoFit/>
            </a:bodyPr>
            <a:lstStyle/>
            <a:p>
              <a:pPr marL="285750" indent="-285750" algn="just">
                <a:buFont typeface="Arial" panose="020B0604020202020204" pitchFamily="34" charset="0"/>
                <a:buChar char="•"/>
              </a:pPr>
              <a:endParaRPr dirty="0">
                <a:solidFill>
                  <a:srgbClr val="1B193E"/>
                </a:solidFill>
              </a:endParaRPr>
            </a:p>
            <a:p>
              <a:pPr algn="just">
                <a:defRPr b="1">
                  <a:solidFill>
                    <a:srgbClr val="0AD995"/>
                  </a:solidFill>
                </a:defRPr>
              </a:pPr>
              <a:r>
                <a:rPr dirty="0" smtClean="0"/>
                <a:t>A</a:t>
              </a:r>
              <a:r>
                <a:rPr lang="it-IT" dirty="0" smtClean="0"/>
                <a:t>PPLICAZIONI PRINCIPALI NELLE</a:t>
              </a:r>
              <a:r>
                <a:rPr dirty="0" smtClean="0"/>
                <a:t> </a:t>
              </a:r>
              <a:r>
                <a:rPr dirty="0"/>
                <a:t>MPMI</a:t>
              </a:r>
            </a:p>
            <a:p>
              <a:pPr algn="just"/>
              <a:endParaRPr sz="300" b="1" dirty="0">
                <a:solidFill>
                  <a:srgbClr val="0AD995"/>
                </a:solidFill>
              </a:endParaRPr>
            </a:p>
            <a:p>
              <a:pPr algn="just"/>
              <a:endParaRPr sz="300" b="1" dirty="0">
                <a:solidFill>
                  <a:srgbClr val="0AD995"/>
                </a:solidFill>
              </a:endParaRPr>
            </a:p>
            <a:p>
              <a:pPr marL="285750" indent="-285750" algn="just">
                <a:buFont typeface="Arial" panose="020B0604020202020204" pitchFamily="34" charset="0"/>
                <a:buChar char="•"/>
                <a:defRPr>
                  <a:solidFill>
                    <a:srgbClr val="1B193E"/>
                  </a:solidFill>
                  <a:effectLst/>
                  <a:latin typeface="Calibri" panose="020F0502020204030204" pitchFamily="34" charset="0"/>
                  <a:cs typeface="Calibri" panose="020F0502020204030204" pitchFamily="34" charset="0"/>
                </a:defRPr>
              </a:pPr>
              <a:r>
                <a:rPr b="1" dirty="0" err="1"/>
                <a:t>Analisi</a:t>
              </a:r>
              <a:r>
                <a:rPr b="1" dirty="0"/>
                <a:t> </a:t>
              </a:r>
              <a:r>
                <a:rPr b="1" dirty="0" err="1"/>
                <a:t>predittiva</a:t>
              </a:r>
              <a:r>
                <a:rPr dirty="0"/>
                <a:t>: </a:t>
              </a:r>
              <a:r>
                <a:rPr dirty="0" err="1"/>
                <a:t>Prevedere</a:t>
              </a:r>
              <a:r>
                <a:rPr dirty="0"/>
                <a:t> le </a:t>
              </a:r>
              <a:r>
                <a:rPr dirty="0" err="1"/>
                <a:t>tendenze</a:t>
              </a:r>
              <a:r>
                <a:rPr dirty="0"/>
                <a:t> future, </a:t>
              </a:r>
              <a:r>
                <a:rPr dirty="0" err="1"/>
                <a:t>consentendo</a:t>
              </a:r>
              <a:r>
                <a:rPr dirty="0"/>
                <a:t> </a:t>
              </a:r>
              <a:r>
                <a:rPr dirty="0" err="1"/>
                <a:t>alle</a:t>
              </a:r>
              <a:r>
                <a:rPr dirty="0"/>
                <a:t> </a:t>
              </a:r>
              <a:r>
                <a:rPr dirty="0" err="1"/>
                <a:t>organizzazioni</a:t>
              </a:r>
              <a:r>
                <a:rPr dirty="0"/>
                <a:t> di </a:t>
              </a:r>
              <a:r>
                <a:rPr dirty="0" err="1"/>
                <a:t>perfezionare</a:t>
              </a:r>
              <a:r>
                <a:rPr dirty="0"/>
                <a:t> in </a:t>
              </a:r>
              <a:r>
                <a:rPr dirty="0" err="1"/>
                <a:t>modo</a:t>
              </a:r>
              <a:r>
                <a:rPr dirty="0"/>
                <a:t> </a:t>
              </a:r>
              <a:r>
                <a:rPr dirty="0" err="1"/>
                <a:t>proattivo</a:t>
              </a:r>
              <a:r>
                <a:rPr dirty="0"/>
                <a:t> le </a:t>
              </a:r>
              <a:r>
                <a:rPr dirty="0" err="1"/>
                <a:t>strategie</a:t>
              </a:r>
              <a:r>
                <a:rPr dirty="0"/>
                <a:t> </a:t>
              </a:r>
              <a:r>
                <a:rPr lang="it-IT" dirty="0" smtClean="0"/>
                <a:t>aziendali</a:t>
              </a:r>
              <a:endParaRPr dirty="0"/>
            </a:p>
            <a:p>
              <a:pPr marL="285750" indent="-285750" algn="just">
                <a:buFont typeface="Arial" panose="020B0604020202020204" pitchFamily="34" charset="0"/>
                <a:buChar char="•"/>
                <a:defRPr>
                  <a:solidFill>
                    <a:srgbClr val="1B193E"/>
                  </a:solidFill>
                  <a:effectLst/>
                  <a:latin typeface="Calibri" panose="020F0502020204030204" pitchFamily="34" charset="0"/>
                  <a:cs typeface="Calibri" panose="020F0502020204030204" pitchFamily="34" charset="0"/>
                </a:defRPr>
              </a:pPr>
              <a:r>
                <a:rPr b="1" dirty="0" err="1"/>
                <a:t>Chatbot</a:t>
              </a:r>
              <a:r>
                <a:rPr b="1" dirty="0"/>
                <a:t> e </a:t>
              </a:r>
              <a:r>
                <a:rPr b="1" dirty="0" err="1"/>
                <a:t>assistenti</a:t>
              </a:r>
              <a:r>
                <a:rPr b="1" dirty="0"/>
                <a:t> </a:t>
              </a:r>
              <a:r>
                <a:rPr b="1" dirty="0" err="1"/>
                <a:t>virtuali</a:t>
              </a:r>
              <a:r>
                <a:rPr dirty="0"/>
                <a:t>: </a:t>
              </a:r>
              <a:r>
                <a:rPr dirty="0" smtClean="0"/>
                <a:t>Integra</a:t>
              </a:r>
              <a:r>
                <a:rPr lang="it-IT" dirty="0" smtClean="0"/>
                <a:t>re</a:t>
              </a:r>
              <a:r>
                <a:rPr dirty="0" smtClean="0"/>
                <a:t> </a:t>
              </a:r>
              <a:r>
                <a:rPr dirty="0" err="1"/>
                <a:t>chatbot</a:t>
              </a:r>
              <a:r>
                <a:rPr dirty="0"/>
                <a:t> e </a:t>
              </a:r>
              <a:r>
                <a:rPr dirty="0" err="1"/>
                <a:t>assistenti</a:t>
              </a:r>
              <a:r>
                <a:rPr dirty="0"/>
                <a:t> </a:t>
              </a:r>
              <a:r>
                <a:rPr dirty="0" err="1"/>
                <a:t>virtuali</a:t>
              </a:r>
              <a:r>
                <a:rPr dirty="0"/>
                <a:t> </a:t>
              </a:r>
              <a:r>
                <a:rPr dirty="0" err="1"/>
                <a:t>basati</a:t>
              </a:r>
              <a:r>
                <a:rPr dirty="0"/>
                <a:t> </a:t>
              </a:r>
              <a:r>
                <a:rPr dirty="0" err="1"/>
                <a:t>sull'IA</a:t>
              </a:r>
              <a:r>
                <a:rPr dirty="0"/>
                <a:t> per </a:t>
              </a:r>
              <a:r>
                <a:rPr dirty="0" err="1"/>
                <a:t>migliorare</a:t>
              </a:r>
              <a:r>
                <a:rPr dirty="0"/>
                <a:t> le </a:t>
              </a:r>
              <a:r>
                <a:rPr dirty="0" err="1"/>
                <a:t>interazioni</a:t>
              </a:r>
              <a:r>
                <a:rPr dirty="0"/>
                <a:t> con </a:t>
              </a:r>
              <a:r>
                <a:rPr dirty="0" err="1"/>
                <a:t>i</a:t>
              </a:r>
              <a:r>
                <a:rPr dirty="0"/>
                <a:t> </a:t>
              </a:r>
              <a:r>
                <a:rPr dirty="0" err="1"/>
                <a:t>clienti</a:t>
              </a:r>
              <a:r>
                <a:rPr dirty="0"/>
                <a:t>, </a:t>
              </a:r>
              <a:r>
                <a:rPr dirty="0" err="1"/>
                <a:t>semplificare</a:t>
              </a:r>
              <a:r>
                <a:rPr dirty="0"/>
                <a:t> </a:t>
              </a:r>
              <a:r>
                <a:rPr dirty="0" err="1"/>
                <a:t>il</a:t>
              </a:r>
              <a:r>
                <a:rPr dirty="0"/>
                <a:t> </a:t>
              </a:r>
              <a:r>
                <a:rPr dirty="0" err="1"/>
                <a:t>supporto</a:t>
              </a:r>
              <a:r>
                <a:rPr dirty="0"/>
                <a:t> </a:t>
              </a:r>
              <a:r>
                <a:rPr dirty="0" smtClean="0"/>
                <a:t>e</a:t>
              </a:r>
              <a:r>
                <a:rPr lang="it-IT" dirty="0" smtClean="0"/>
                <a:t> migliorare </a:t>
              </a:r>
              <a:r>
                <a:rPr dirty="0" smtClean="0"/>
                <a:t>le </a:t>
              </a:r>
              <a:r>
                <a:rPr dirty="0" err="1"/>
                <a:t>esperienze</a:t>
              </a:r>
              <a:r>
                <a:rPr dirty="0"/>
                <a:t> </a:t>
              </a:r>
              <a:r>
                <a:rPr dirty="0" err="1"/>
                <a:t>utente</a:t>
              </a:r>
              <a:r>
                <a:rPr dirty="0"/>
                <a:t> </a:t>
              </a:r>
              <a:r>
                <a:rPr dirty="0" err="1"/>
                <a:t>complessive</a:t>
              </a:r>
              <a:endParaRPr dirty="0"/>
            </a:p>
            <a:p>
              <a:pPr marL="285750" indent="-285750" algn="just">
                <a:buFont typeface="Arial" panose="020B0604020202020204" pitchFamily="34" charset="0"/>
                <a:buChar char="•"/>
                <a:defRPr>
                  <a:solidFill>
                    <a:srgbClr val="1B193E"/>
                  </a:solidFill>
                  <a:latin typeface="Calibri" panose="020F0502020204030204" pitchFamily="34" charset="0"/>
                  <a:cs typeface="Calibri" panose="020F0502020204030204" pitchFamily="34" charset="0"/>
                </a:defRPr>
              </a:pPr>
              <a:r>
                <a:rPr b="1" dirty="0">
                  <a:effectLst/>
                </a:rPr>
                <a:t>Marketing </a:t>
              </a:r>
              <a:r>
                <a:rPr b="1" dirty="0" err="1">
                  <a:effectLst/>
                </a:rPr>
                <a:t>personalizzato</a:t>
              </a:r>
              <a:r>
                <a:rPr dirty="0">
                  <a:effectLst/>
                </a:rPr>
                <a:t>: </a:t>
              </a:r>
              <a:r>
                <a:rPr dirty="0" err="1">
                  <a:effectLst/>
                </a:rPr>
                <a:t>Personalizzare</a:t>
              </a:r>
              <a:r>
                <a:rPr dirty="0">
                  <a:effectLst/>
                </a:rPr>
                <a:t> </a:t>
              </a:r>
              <a:r>
                <a:rPr dirty="0"/>
                <a:t>e </a:t>
              </a:r>
              <a:r>
                <a:rPr dirty="0" err="1"/>
                <a:t>supportare</a:t>
              </a:r>
              <a:r>
                <a:rPr dirty="0"/>
                <a:t> la </a:t>
              </a:r>
              <a:r>
                <a:rPr dirty="0" err="1"/>
                <a:t>realizzazione</a:t>
              </a:r>
              <a:r>
                <a:rPr dirty="0"/>
                <a:t> di </a:t>
              </a:r>
              <a:r>
                <a:rPr dirty="0" err="1">
                  <a:effectLst/>
                </a:rPr>
                <a:t>strategie</a:t>
              </a:r>
              <a:r>
                <a:rPr dirty="0">
                  <a:effectLst/>
                </a:rPr>
                <a:t> di marketing con </a:t>
              </a:r>
              <a:r>
                <a:rPr dirty="0" err="1">
                  <a:effectLst/>
                </a:rPr>
                <a:t>precisione</a:t>
              </a:r>
              <a:r>
                <a:rPr dirty="0">
                  <a:effectLst/>
                </a:rPr>
                <a:t>, </a:t>
              </a:r>
              <a:r>
                <a:rPr dirty="0" err="1">
                  <a:effectLst/>
                </a:rPr>
                <a:t>rispondendo</a:t>
              </a:r>
              <a:r>
                <a:rPr dirty="0">
                  <a:effectLst/>
                </a:rPr>
                <a:t> </a:t>
              </a:r>
              <a:r>
                <a:rPr dirty="0" err="1">
                  <a:effectLst/>
                </a:rPr>
                <a:t>alle</a:t>
              </a:r>
              <a:r>
                <a:rPr dirty="0">
                  <a:effectLst/>
                </a:rPr>
                <a:t> </a:t>
              </a:r>
              <a:r>
                <a:rPr dirty="0" err="1">
                  <a:effectLst/>
                </a:rPr>
                <a:t>preferenze</a:t>
              </a:r>
              <a:r>
                <a:rPr dirty="0">
                  <a:effectLst/>
                </a:rPr>
                <a:t> e </a:t>
              </a:r>
              <a:r>
                <a:rPr dirty="0" err="1">
                  <a:effectLst/>
                </a:rPr>
                <a:t>ai</a:t>
              </a:r>
              <a:r>
                <a:rPr dirty="0">
                  <a:effectLst/>
                </a:rPr>
                <a:t> </a:t>
              </a:r>
              <a:r>
                <a:rPr dirty="0" err="1">
                  <a:effectLst/>
                </a:rPr>
                <a:t>comportamenti</a:t>
              </a:r>
              <a:r>
                <a:rPr dirty="0">
                  <a:effectLst/>
                </a:rPr>
                <a:t> </a:t>
              </a:r>
              <a:r>
                <a:rPr dirty="0" err="1">
                  <a:effectLst/>
                </a:rPr>
                <a:t>individuali</a:t>
              </a:r>
              <a:r>
                <a:rPr dirty="0">
                  <a:effectLst/>
                </a:rPr>
                <a:t> </a:t>
              </a:r>
              <a:r>
                <a:rPr dirty="0" err="1">
                  <a:effectLst/>
                </a:rPr>
                <a:t>dei</a:t>
              </a:r>
              <a:r>
                <a:rPr dirty="0">
                  <a:effectLst/>
                </a:rPr>
                <a:t> </a:t>
              </a:r>
              <a:r>
                <a:rPr dirty="0" err="1">
                  <a:effectLst/>
                </a:rPr>
                <a:t>clienti</a:t>
              </a:r>
              <a:endParaRPr dirty="0">
                <a:effectLst/>
              </a:endParaRPr>
            </a:p>
          </p:txBody>
        </p:sp>
      </p:grpSp>
    </p:spTree>
    <p:extLst>
      <p:ext uri="{BB962C8B-B14F-4D97-AF65-F5344CB8AC3E}">
        <p14:creationId xmlns:p14="http://schemas.microsoft.com/office/powerpoint/2010/main" val="23914532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725472" y="-321733"/>
            <a:ext cx="9840928" cy="1279577"/>
          </a:xfrm>
        </p:spPr>
        <p:txBody>
          <a:bodyPr/>
          <a:lstStyle/>
          <a:p>
            <a:pPr>
              <a:defRPr>
                <a:solidFill>
                  <a:srgbClr val="0AD995"/>
                </a:solidFill>
              </a:defRPr>
            </a:pPr>
            <a:r>
              <a:rPr dirty="0" err="1"/>
              <a:t>Unità</a:t>
            </a:r>
            <a:r>
              <a:rPr dirty="0"/>
              <a:t> 3. </a:t>
            </a:r>
            <a:r>
              <a:rPr dirty="0" err="1"/>
              <a:t>Soluzioni</a:t>
            </a:r>
            <a:r>
              <a:rPr dirty="0"/>
              <a:t> </a:t>
            </a:r>
            <a:r>
              <a:rPr dirty="0" err="1"/>
              <a:t>digitali</a:t>
            </a:r>
            <a:r>
              <a:rPr dirty="0"/>
              <a:t> innovative per la </a:t>
            </a:r>
            <a:r>
              <a:rPr dirty="0" err="1"/>
              <a:t>crescita</a:t>
            </a:r>
            <a:r>
              <a:rPr dirty="0"/>
              <a:t> </a:t>
            </a:r>
            <a:r>
              <a:rPr dirty="0" err="1"/>
              <a:t>aziendale</a:t>
            </a:r>
            <a:endParaRPr dirty="0"/>
          </a:p>
          <a:p>
            <a:pPr>
              <a:defRPr sz="2200"/>
            </a:pPr>
            <a:r>
              <a:rPr dirty="0"/>
              <a:t>3.1 </a:t>
            </a:r>
            <a:r>
              <a:rPr dirty="0" err="1"/>
              <a:t>Strategie</a:t>
            </a:r>
            <a:r>
              <a:rPr dirty="0"/>
              <a:t> di </a:t>
            </a:r>
            <a:r>
              <a:rPr lang="it-IT" dirty="0" smtClean="0"/>
              <a:t>implementazione</a:t>
            </a:r>
            <a:r>
              <a:rPr dirty="0" smtClean="0"/>
              <a:t> </a:t>
            </a:r>
            <a:r>
              <a:rPr dirty="0" err="1"/>
              <a:t>efficaci</a:t>
            </a:r>
            <a:r>
              <a:rPr dirty="0"/>
              <a:t> (1)</a:t>
            </a:r>
          </a:p>
        </p:txBody>
      </p:sp>
      <p:sp>
        <p:nvSpPr>
          <p:cNvPr id="5" name="CasellaDiTesto 4">
            <a:extLst>
              <a:ext uri="{FF2B5EF4-FFF2-40B4-BE49-F238E27FC236}">
                <a16:creationId xmlns:a16="http://schemas.microsoft.com/office/drawing/2014/main" id="{68541BB6-E6D6-B707-F25B-0665CBC5E4E9}"/>
              </a:ext>
            </a:extLst>
          </p:cNvPr>
          <p:cNvSpPr txBox="1"/>
          <p:nvPr/>
        </p:nvSpPr>
        <p:spPr>
          <a:xfrm>
            <a:off x="149738" y="1337012"/>
            <a:ext cx="11249055" cy="4770537"/>
          </a:xfrm>
          <a:prstGeom prst="rect">
            <a:avLst/>
          </a:prstGeom>
          <a:noFill/>
        </p:spPr>
        <p:txBody>
          <a:bodyPr wrap="square">
            <a:spAutoFit/>
          </a:bodyPr>
          <a:lstStyle/>
          <a:p>
            <a:pPr algn="just">
              <a:defRPr sz="1600">
                <a:solidFill>
                  <a:srgbClr val="1B193E"/>
                </a:solidFill>
              </a:defRPr>
            </a:pPr>
            <a:r>
              <a:rPr dirty="0"/>
              <a:t>Questa </a:t>
            </a:r>
            <a:r>
              <a:rPr dirty="0" err="1"/>
              <a:t>sezione</a:t>
            </a:r>
            <a:r>
              <a:rPr dirty="0"/>
              <a:t> è </a:t>
            </a:r>
            <a:r>
              <a:rPr dirty="0" err="1"/>
              <a:t>una</a:t>
            </a:r>
            <a:r>
              <a:rPr dirty="0"/>
              <a:t> </a:t>
            </a:r>
            <a:r>
              <a:rPr dirty="0" err="1"/>
              <a:t>bussola</a:t>
            </a:r>
            <a:r>
              <a:rPr dirty="0"/>
              <a:t> per </a:t>
            </a:r>
            <a:r>
              <a:rPr lang="it-IT" dirty="0" smtClean="0"/>
              <a:t>orientare</a:t>
            </a:r>
            <a:r>
              <a:rPr dirty="0" smtClean="0"/>
              <a:t> </a:t>
            </a:r>
            <a:r>
              <a:rPr lang="it-IT" dirty="0" smtClean="0"/>
              <a:t>la vostra azienda</a:t>
            </a:r>
            <a:r>
              <a:rPr dirty="0" smtClean="0"/>
              <a:t> </a:t>
            </a:r>
            <a:r>
              <a:rPr dirty="0"/>
              <a:t>verso la </a:t>
            </a:r>
            <a:r>
              <a:rPr dirty="0" err="1"/>
              <a:t>crescita</a:t>
            </a:r>
            <a:r>
              <a:rPr dirty="0"/>
              <a:t> </a:t>
            </a:r>
            <a:r>
              <a:rPr dirty="0" err="1"/>
              <a:t>attraverso</a:t>
            </a:r>
            <a:r>
              <a:rPr dirty="0"/>
              <a:t> </a:t>
            </a:r>
            <a:r>
              <a:rPr dirty="0" err="1"/>
              <a:t>l'implementazione</a:t>
            </a:r>
            <a:r>
              <a:rPr dirty="0"/>
              <a:t> </a:t>
            </a:r>
            <a:r>
              <a:rPr dirty="0" err="1"/>
              <a:t>efficace</a:t>
            </a:r>
            <a:r>
              <a:rPr dirty="0"/>
              <a:t> di </a:t>
            </a:r>
            <a:r>
              <a:rPr dirty="0" err="1"/>
              <a:t>soluzioni</a:t>
            </a:r>
            <a:r>
              <a:rPr dirty="0"/>
              <a:t> </a:t>
            </a:r>
            <a:r>
              <a:rPr dirty="0" err="1"/>
              <a:t>digitali</a:t>
            </a:r>
            <a:r>
              <a:rPr dirty="0"/>
              <a:t> innovative. </a:t>
            </a:r>
            <a:r>
              <a:rPr dirty="0" err="1"/>
              <a:t>L'implementazione</a:t>
            </a:r>
            <a:r>
              <a:rPr dirty="0"/>
              <a:t> di </a:t>
            </a:r>
            <a:r>
              <a:rPr dirty="0" err="1"/>
              <a:t>successo</a:t>
            </a:r>
            <a:r>
              <a:rPr dirty="0"/>
              <a:t> non </a:t>
            </a:r>
            <a:r>
              <a:rPr dirty="0" err="1"/>
              <a:t>riguarda</a:t>
            </a:r>
            <a:r>
              <a:rPr dirty="0"/>
              <a:t> solo </a:t>
            </a:r>
            <a:r>
              <a:rPr dirty="0" err="1"/>
              <a:t>l'adozione</a:t>
            </a:r>
            <a:r>
              <a:rPr dirty="0"/>
              <a:t> di </a:t>
            </a:r>
            <a:r>
              <a:rPr dirty="0" err="1"/>
              <a:t>tecnologie</a:t>
            </a:r>
            <a:r>
              <a:rPr dirty="0"/>
              <a:t>, ma </a:t>
            </a:r>
            <a:r>
              <a:rPr dirty="0" err="1"/>
              <a:t>l'orchestrazione</a:t>
            </a:r>
            <a:r>
              <a:rPr dirty="0"/>
              <a:t> di un </a:t>
            </a:r>
            <a:r>
              <a:rPr dirty="0" err="1"/>
              <a:t>approccio</a:t>
            </a:r>
            <a:r>
              <a:rPr dirty="0"/>
              <a:t> </a:t>
            </a:r>
            <a:r>
              <a:rPr dirty="0" err="1"/>
              <a:t>strategico</a:t>
            </a:r>
            <a:r>
              <a:rPr dirty="0"/>
              <a:t> </a:t>
            </a:r>
            <a:r>
              <a:rPr dirty="0" err="1"/>
              <a:t>che</a:t>
            </a:r>
            <a:r>
              <a:rPr dirty="0"/>
              <a:t> </a:t>
            </a:r>
            <a:r>
              <a:rPr dirty="0" err="1"/>
              <a:t>garantisca</a:t>
            </a:r>
            <a:r>
              <a:rPr dirty="0"/>
              <a:t> </a:t>
            </a:r>
            <a:r>
              <a:rPr dirty="0" err="1"/>
              <a:t>un'integrazione</a:t>
            </a:r>
            <a:r>
              <a:rPr dirty="0"/>
              <a:t> </a:t>
            </a:r>
            <a:r>
              <a:rPr lang="it-IT" dirty="0" smtClean="0"/>
              <a:t>perfetta</a:t>
            </a:r>
            <a:r>
              <a:rPr dirty="0" smtClean="0"/>
              <a:t> </a:t>
            </a:r>
            <a:r>
              <a:rPr dirty="0"/>
              <a:t>e </a:t>
            </a:r>
            <a:r>
              <a:rPr dirty="0" err="1"/>
              <a:t>risultati</a:t>
            </a:r>
            <a:r>
              <a:rPr dirty="0"/>
              <a:t> </a:t>
            </a:r>
            <a:r>
              <a:rPr lang="it-IT" dirty="0" smtClean="0"/>
              <a:t>aziendali </a:t>
            </a:r>
            <a:r>
              <a:rPr dirty="0" err="1" smtClean="0"/>
              <a:t>tangibili</a:t>
            </a:r>
            <a:r>
              <a:rPr dirty="0" smtClean="0"/>
              <a:t>. </a:t>
            </a:r>
            <a:r>
              <a:rPr dirty="0"/>
              <a:t>Tale </a:t>
            </a:r>
            <a:r>
              <a:rPr dirty="0" err="1"/>
              <a:t>approccio</a:t>
            </a:r>
            <a:r>
              <a:rPr dirty="0"/>
              <a:t> </a:t>
            </a:r>
            <a:r>
              <a:rPr dirty="0" err="1"/>
              <a:t>prevede</a:t>
            </a:r>
            <a:r>
              <a:rPr dirty="0"/>
              <a:t>:</a:t>
            </a:r>
          </a:p>
          <a:p>
            <a:pPr algn="just"/>
            <a:endParaRPr sz="800" dirty="0">
              <a:solidFill>
                <a:srgbClr val="1B193E"/>
              </a:solidFill>
            </a:endParaRPr>
          </a:p>
          <a:p>
            <a:pPr marL="285750" indent="-285750" algn="just">
              <a:buFont typeface="Arial" panose="020B0604020202020204" pitchFamily="34" charset="0"/>
              <a:buChar char="•"/>
              <a:defRPr sz="1600">
                <a:solidFill>
                  <a:srgbClr val="1B193E"/>
                </a:solidFill>
              </a:defRPr>
            </a:pPr>
            <a:r>
              <a:rPr b="1" dirty="0" err="1"/>
              <a:t>Definire</a:t>
            </a:r>
            <a:r>
              <a:rPr b="1" dirty="0"/>
              <a:t> </a:t>
            </a:r>
            <a:r>
              <a:rPr b="1" dirty="0" err="1"/>
              <a:t>obiettivi</a:t>
            </a:r>
            <a:r>
              <a:rPr b="1" dirty="0"/>
              <a:t> </a:t>
            </a:r>
            <a:r>
              <a:rPr b="1" dirty="0" err="1"/>
              <a:t>chiari</a:t>
            </a:r>
            <a:r>
              <a:rPr b="1" dirty="0"/>
              <a:t> (DCO </a:t>
            </a:r>
            <a:r>
              <a:rPr dirty="0" err="1"/>
              <a:t>nella</a:t>
            </a:r>
            <a:r>
              <a:rPr dirty="0"/>
              <a:t> </a:t>
            </a:r>
            <a:r>
              <a:rPr dirty="0" err="1"/>
              <a:t>prossima</a:t>
            </a:r>
            <a:r>
              <a:rPr dirty="0"/>
              <a:t> </a:t>
            </a:r>
            <a:r>
              <a:rPr dirty="0" err="1"/>
              <a:t>diapositiva</a:t>
            </a:r>
            <a:r>
              <a:rPr b="1" dirty="0"/>
              <a:t>)</a:t>
            </a:r>
            <a:r>
              <a:rPr dirty="0"/>
              <a:t>: </a:t>
            </a:r>
            <a:r>
              <a:rPr dirty="0" err="1"/>
              <a:t>Stabilire</a:t>
            </a:r>
            <a:r>
              <a:rPr dirty="0"/>
              <a:t> </a:t>
            </a:r>
            <a:r>
              <a:rPr dirty="0" err="1"/>
              <a:t>obiettivi</a:t>
            </a:r>
            <a:r>
              <a:rPr dirty="0"/>
              <a:t> </a:t>
            </a:r>
            <a:r>
              <a:rPr dirty="0" err="1"/>
              <a:t>specifici</a:t>
            </a:r>
            <a:r>
              <a:rPr dirty="0"/>
              <a:t>, </a:t>
            </a:r>
            <a:r>
              <a:rPr dirty="0" err="1"/>
              <a:t>misurabili</a:t>
            </a:r>
            <a:r>
              <a:rPr dirty="0"/>
              <a:t> e </a:t>
            </a:r>
            <a:r>
              <a:rPr dirty="0" err="1"/>
              <a:t>realizzabili</a:t>
            </a:r>
            <a:r>
              <a:rPr dirty="0"/>
              <a:t> per </a:t>
            </a:r>
            <a:r>
              <a:rPr dirty="0" err="1"/>
              <a:t>ogni</a:t>
            </a:r>
            <a:r>
              <a:rPr dirty="0"/>
              <a:t> </a:t>
            </a:r>
            <a:r>
              <a:rPr dirty="0" err="1"/>
              <a:t>soluzione</a:t>
            </a:r>
            <a:r>
              <a:rPr dirty="0"/>
              <a:t> </a:t>
            </a:r>
            <a:r>
              <a:rPr dirty="0" err="1"/>
              <a:t>digitale</a:t>
            </a:r>
            <a:r>
              <a:rPr dirty="0"/>
              <a:t> per </a:t>
            </a:r>
            <a:r>
              <a:rPr dirty="0" err="1"/>
              <a:t>allinearsi</a:t>
            </a:r>
            <a:r>
              <a:rPr dirty="0"/>
              <a:t> con </a:t>
            </a:r>
            <a:r>
              <a:rPr dirty="0" err="1"/>
              <a:t>gli</a:t>
            </a:r>
            <a:r>
              <a:rPr dirty="0"/>
              <a:t> </a:t>
            </a:r>
            <a:r>
              <a:rPr dirty="0" err="1"/>
              <a:t>obiettivi</a:t>
            </a:r>
            <a:r>
              <a:rPr dirty="0"/>
              <a:t> </a:t>
            </a:r>
            <a:r>
              <a:rPr dirty="0" err="1"/>
              <a:t>aziendali</a:t>
            </a:r>
            <a:r>
              <a:rPr dirty="0"/>
              <a:t> </a:t>
            </a:r>
            <a:r>
              <a:rPr dirty="0" err="1"/>
              <a:t>generali</a:t>
            </a:r>
            <a:endParaRPr dirty="0"/>
          </a:p>
          <a:p>
            <a:pPr marL="285750" indent="-285750" algn="just">
              <a:buFont typeface="Arial" panose="020B0604020202020204" pitchFamily="34" charset="0"/>
              <a:buChar char="•"/>
            </a:pPr>
            <a:endParaRPr sz="800" dirty="0">
              <a:solidFill>
                <a:srgbClr val="1B193E"/>
              </a:solidFill>
            </a:endParaRPr>
          </a:p>
          <a:p>
            <a:pPr marL="285750" indent="-285750" algn="just">
              <a:buFont typeface="Arial" panose="020B0604020202020204" pitchFamily="34" charset="0"/>
              <a:buChar char="•"/>
              <a:defRPr sz="1600">
                <a:solidFill>
                  <a:srgbClr val="1B193E"/>
                </a:solidFill>
              </a:defRPr>
            </a:pPr>
            <a:r>
              <a:rPr lang="it-IT" b="1" dirty="0" smtClean="0"/>
              <a:t>Dare P</a:t>
            </a:r>
            <a:r>
              <a:rPr b="1" dirty="0" err="1" smtClean="0"/>
              <a:t>riorità</a:t>
            </a:r>
            <a:r>
              <a:rPr lang="it-IT" b="1" dirty="0" smtClean="0"/>
              <a:t> alle</a:t>
            </a:r>
            <a:r>
              <a:rPr b="1" dirty="0" smtClean="0"/>
              <a:t> </a:t>
            </a:r>
            <a:r>
              <a:rPr b="1" dirty="0" err="1"/>
              <a:t>Soluzioni</a:t>
            </a:r>
            <a:r>
              <a:rPr b="1" dirty="0"/>
              <a:t> (PS </a:t>
            </a:r>
            <a:r>
              <a:rPr dirty="0" err="1"/>
              <a:t>nella</a:t>
            </a:r>
            <a:r>
              <a:rPr dirty="0"/>
              <a:t> </a:t>
            </a:r>
            <a:r>
              <a:rPr dirty="0" err="1"/>
              <a:t>prossima</a:t>
            </a:r>
            <a:r>
              <a:rPr dirty="0"/>
              <a:t> </a:t>
            </a:r>
            <a:r>
              <a:rPr dirty="0" err="1"/>
              <a:t>diapositiva</a:t>
            </a:r>
            <a:r>
              <a:rPr b="1" dirty="0"/>
              <a:t>)</a:t>
            </a:r>
            <a:r>
              <a:rPr dirty="0"/>
              <a:t>: </a:t>
            </a:r>
            <a:r>
              <a:rPr dirty="0" err="1"/>
              <a:t>Sequenziare</a:t>
            </a:r>
            <a:r>
              <a:rPr dirty="0"/>
              <a:t> </a:t>
            </a:r>
            <a:r>
              <a:rPr dirty="0" err="1"/>
              <a:t>l'implementazione</a:t>
            </a:r>
            <a:r>
              <a:rPr dirty="0"/>
              <a:t> in base </a:t>
            </a:r>
            <a:r>
              <a:rPr dirty="0" err="1"/>
              <a:t>alla</a:t>
            </a:r>
            <a:r>
              <a:rPr dirty="0"/>
              <a:t> </a:t>
            </a:r>
            <a:r>
              <a:rPr dirty="0" err="1"/>
              <a:t>priorità</a:t>
            </a:r>
            <a:r>
              <a:rPr dirty="0"/>
              <a:t>, </a:t>
            </a:r>
            <a:r>
              <a:rPr dirty="0" err="1"/>
              <a:t>concentrandosi</a:t>
            </a:r>
            <a:r>
              <a:rPr dirty="0"/>
              <a:t> </a:t>
            </a:r>
            <a:r>
              <a:rPr dirty="0" err="1"/>
              <a:t>su</a:t>
            </a:r>
            <a:r>
              <a:rPr dirty="0"/>
              <a:t> </a:t>
            </a:r>
            <a:r>
              <a:rPr dirty="0" err="1"/>
              <a:t>soluzioni</a:t>
            </a:r>
            <a:r>
              <a:rPr dirty="0"/>
              <a:t> </a:t>
            </a:r>
            <a:r>
              <a:rPr dirty="0" err="1"/>
              <a:t>che</a:t>
            </a:r>
            <a:r>
              <a:rPr dirty="0"/>
              <a:t> </a:t>
            </a:r>
            <a:r>
              <a:rPr dirty="0" err="1"/>
              <a:t>offrono</a:t>
            </a:r>
            <a:r>
              <a:rPr dirty="0"/>
              <a:t> un </a:t>
            </a:r>
            <a:r>
              <a:rPr dirty="0" err="1"/>
              <a:t>impatto</a:t>
            </a:r>
            <a:r>
              <a:rPr dirty="0"/>
              <a:t> </a:t>
            </a:r>
            <a:r>
              <a:rPr dirty="0" err="1"/>
              <a:t>immediato</a:t>
            </a:r>
            <a:r>
              <a:rPr dirty="0"/>
              <a:t> o </a:t>
            </a:r>
            <a:r>
              <a:rPr dirty="0" err="1"/>
              <a:t>rispondono</a:t>
            </a:r>
            <a:r>
              <a:rPr dirty="0"/>
              <a:t> </a:t>
            </a:r>
            <a:r>
              <a:rPr dirty="0" err="1"/>
              <a:t>alle</a:t>
            </a:r>
            <a:r>
              <a:rPr dirty="0"/>
              <a:t> </a:t>
            </a:r>
            <a:r>
              <a:rPr dirty="0" err="1"/>
              <a:t>esigenze</a:t>
            </a:r>
            <a:r>
              <a:rPr dirty="0"/>
              <a:t> </a:t>
            </a:r>
            <a:r>
              <a:rPr dirty="0" err="1"/>
              <a:t>critiche</a:t>
            </a:r>
            <a:endParaRPr dirty="0"/>
          </a:p>
          <a:p>
            <a:pPr marL="285750" indent="-285750" algn="just">
              <a:buFont typeface="Arial" panose="020B0604020202020204" pitchFamily="34" charset="0"/>
              <a:buChar char="•"/>
            </a:pPr>
            <a:endParaRPr sz="800" dirty="0">
              <a:solidFill>
                <a:srgbClr val="1B193E"/>
              </a:solidFill>
            </a:endParaRPr>
          </a:p>
          <a:p>
            <a:pPr marL="285750" indent="-285750" algn="just">
              <a:buFont typeface="Arial" panose="020B0604020202020204" pitchFamily="34" charset="0"/>
              <a:buChar char="•"/>
              <a:defRPr sz="1600">
                <a:solidFill>
                  <a:srgbClr val="1B193E"/>
                </a:solidFill>
              </a:defRPr>
            </a:pPr>
            <a:r>
              <a:rPr b="1" dirty="0" err="1"/>
              <a:t>Collaborazione</a:t>
            </a:r>
            <a:r>
              <a:rPr b="1" dirty="0"/>
              <a:t> </a:t>
            </a:r>
            <a:r>
              <a:rPr b="1" dirty="0" err="1"/>
              <a:t>interfunzionale</a:t>
            </a:r>
            <a:r>
              <a:rPr b="1" dirty="0"/>
              <a:t> (CC </a:t>
            </a:r>
            <a:r>
              <a:rPr dirty="0" err="1"/>
              <a:t>nella</a:t>
            </a:r>
            <a:r>
              <a:rPr dirty="0"/>
              <a:t> </a:t>
            </a:r>
            <a:r>
              <a:rPr dirty="0" err="1"/>
              <a:t>prossima</a:t>
            </a:r>
            <a:r>
              <a:rPr dirty="0"/>
              <a:t> </a:t>
            </a:r>
            <a:r>
              <a:rPr dirty="0" err="1"/>
              <a:t>diapositiva</a:t>
            </a:r>
            <a:r>
              <a:rPr b="1" dirty="0"/>
              <a:t>)</a:t>
            </a:r>
            <a:r>
              <a:rPr dirty="0"/>
              <a:t>: </a:t>
            </a:r>
            <a:r>
              <a:rPr dirty="0" err="1"/>
              <a:t>Promuovere</a:t>
            </a:r>
            <a:r>
              <a:rPr dirty="0"/>
              <a:t> la </a:t>
            </a:r>
            <a:r>
              <a:rPr dirty="0" err="1"/>
              <a:t>collaborazione</a:t>
            </a:r>
            <a:r>
              <a:rPr dirty="0"/>
              <a:t> </a:t>
            </a:r>
            <a:r>
              <a:rPr dirty="0" err="1"/>
              <a:t>tra</a:t>
            </a:r>
            <a:r>
              <a:rPr dirty="0"/>
              <a:t> </a:t>
            </a:r>
            <a:r>
              <a:rPr dirty="0" err="1"/>
              <a:t>i</a:t>
            </a:r>
            <a:r>
              <a:rPr dirty="0"/>
              <a:t> </a:t>
            </a:r>
            <a:r>
              <a:rPr dirty="0" err="1"/>
              <a:t>diversi</a:t>
            </a:r>
            <a:r>
              <a:rPr dirty="0"/>
              <a:t> </a:t>
            </a:r>
            <a:r>
              <a:rPr dirty="0" err="1"/>
              <a:t>dipartimenti</a:t>
            </a:r>
            <a:r>
              <a:rPr dirty="0"/>
              <a:t> per </a:t>
            </a:r>
            <a:r>
              <a:rPr dirty="0" err="1"/>
              <a:t>garantire</a:t>
            </a:r>
            <a:r>
              <a:rPr dirty="0"/>
              <a:t> un </a:t>
            </a:r>
            <a:r>
              <a:rPr dirty="0" err="1"/>
              <a:t>approccio</a:t>
            </a:r>
            <a:r>
              <a:rPr dirty="0"/>
              <a:t> di </a:t>
            </a:r>
            <a:r>
              <a:rPr lang="it-IT" dirty="0" smtClean="0"/>
              <a:t>implementazione</a:t>
            </a:r>
            <a:r>
              <a:rPr dirty="0" smtClean="0"/>
              <a:t> </a:t>
            </a:r>
            <a:r>
              <a:rPr dirty="0" err="1"/>
              <a:t>olistico</a:t>
            </a:r>
            <a:r>
              <a:rPr dirty="0"/>
              <a:t> e </a:t>
            </a:r>
            <a:r>
              <a:rPr dirty="0" err="1"/>
              <a:t>integrato</a:t>
            </a:r>
            <a:endParaRPr dirty="0"/>
          </a:p>
          <a:p>
            <a:pPr marL="285750" indent="-285750" algn="just">
              <a:buFont typeface="Arial" panose="020B0604020202020204" pitchFamily="34" charset="0"/>
              <a:buChar char="•"/>
            </a:pPr>
            <a:endParaRPr sz="1600" dirty="0">
              <a:solidFill>
                <a:srgbClr val="1B193E"/>
              </a:solidFill>
            </a:endParaRPr>
          </a:p>
          <a:p>
            <a:pPr algn="just">
              <a:defRPr sz="1600">
                <a:solidFill>
                  <a:srgbClr val="1B193E"/>
                </a:solidFill>
              </a:defRPr>
            </a:pPr>
            <a:r>
              <a:rPr dirty="0"/>
              <a:t>Di </a:t>
            </a:r>
            <a:r>
              <a:rPr dirty="0" err="1"/>
              <a:t>conseguenza</a:t>
            </a:r>
            <a:r>
              <a:rPr dirty="0"/>
              <a:t>, </a:t>
            </a:r>
            <a:r>
              <a:rPr dirty="0" err="1"/>
              <a:t>l'implementazione</a:t>
            </a:r>
            <a:r>
              <a:rPr dirty="0"/>
              <a:t> è </a:t>
            </a:r>
            <a:r>
              <a:rPr dirty="0" err="1"/>
              <a:t>accompagnata</a:t>
            </a:r>
            <a:r>
              <a:rPr dirty="0"/>
              <a:t> da un continuo </a:t>
            </a:r>
            <a:r>
              <a:rPr dirty="0" err="1"/>
              <a:t>monitoraggio</a:t>
            </a:r>
            <a:r>
              <a:rPr dirty="0"/>
              <a:t> e </a:t>
            </a:r>
            <a:r>
              <a:rPr dirty="0" err="1"/>
              <a:t>ottimizzazione</a:t>
            </a:r>
            <a:r>
              <a:rPr dirty="0"/>
              <a:t>, come segue:</a:t>
            </a:r>
          </a:p>
          <a:p>
            <a:pPr algn="just"/>
            <a:endParaRPr sz="800" dirty="0">
              <a:solidFill>
                <a:srgbClr val="1B193E"/>
              </a:solidFill>
            </a:endParaRPr>
          </a:p>
          <a:p>
            <a:pPr marL="285750" indent="-285750" algn="just">
              <a:buFont typeface="Arial" panose="020B0604020202020204" pitchFamily="34" charset="0"/>
              <a:buChar char="•"/>
              <a:defRPr sz="1600">
                <a:solidFill>
                  <a:srgbClr val="1B193E"/>
                </a:solidFill>
              </a:defRPr>
            </a:pPr>
            <a:r>
              <a:rPr b="1" dirty="0" err="1"/>
              <a:t>Metriche</a:t>
            </a:r>
            <a:r>
              <a:rPr b="1" dirty="0"/>
              <a:t> di </a:t>
            </a:r>
            <a:r>
              <a:rPr b="1" dirty="0" err="1"/>
              <a:t>prestazione</a:t>
            </a:r>
            <a:r>
              <a:rPr dirty="0"/>
              <a:t>: </a:t>
            </a:r>
            <a:r>
              <a:rPr dirty="0" err="1"/>
              <a:t>Stabilire</a:t>
            </a:r>
            <a:r>
              <a:rPr dirty="0"/>
              <a:t> KPI per </a:t>
            </a:r>
            <a:r>
              <a:rPr dirty="0" err="1"/>
              <a:t>misurare</a:t>
            </a:r>
            <a:r>
              <a:rPr dirty="0"/>
              <a:t> </a:t>
            </a:r>
            <a:r>
              <a:rPr dirty="0" err="1"/>
              <a:t>il</a:t>
            </a:r>
            <a:r>
              <a:rPr dirty="0"/>
              <a:t> </a:t>
            </a:r>
            <a:r>
              <a:rPr dirty="0" err="1"/>
              <a:t>successo</a:t>
            </a:r>
            <a:r>
              <a:rPr dirty="0"/>
              <a:t> e </a:t>
            </a:r>
            <a:r>
              <a:rPr dirty="0" err="1"/>
              <a:t>l'impatto</a:t>
            </a:r>
            <a:r>
              <a:rPr dirty="0"/>
              <a:t> </a:t>
            </a:r>
            <a:r>
              <a:rPr dirty="0" err="1"/>
              <a:t>delle</a:t>
            </a:r>
            <a:r>
              <a:rPr dirty="0"/>
              <a:t> </a:t>
            </a:r>
            <a:r>
              <a:rPr dirty="0" err="1"/>
              <a:t>soluzioni</a:t>
            </a:r>
            <a:r>
              <a:rPr dirty="0"/>
              <a:t> </a:t>
            </a:r>
            <a:r>
              <a:rPr dirty="0" err="1"/>
              <a:t>digitali</a:t>
            </a:r>
            <a:r>
              <a:rPr dirty="0"/>
              <a:t> </a:t>
            </a:r>
            <a:r>
              <a:rPr dirty="0" err="1"/>
              <a:t>sugli</a:t>
            </a:r>
            <a:r>
              <a:rPr dirty="0"/>
              <a:t> </a:t>
            </a:r>
            <a:r>
              <a:rPr dirty="0" err="1"/>
              <a:t>obiettivi</a:t>
            </a:r>
            <a:r>
              <a:rPr dirty="0"/>
              <a:t> </a:t>
            </a:r>
            <a:r>
              <a:rPr dirty="0" err="1"/>
              <a:t>aziendali</a:t>
            </a:r>
            <a:endParaRPr dirty="0"/>
          </a:p>
          <a:p>
            <a:pPr marL="285750" indent="-285750" algn="just">
              <a:buFont typeface="Arial" panose="020B0604020202020204" pitchFamily="34" charset="0"/>
              <a:buChar char="•"/>
            </a:pPr>
            <a:endParaRPr sz="800" dirty="0">
              <a:solidFill>
                <a:srgbClr val="1B193E"/>
              </a:solidFill>
            </a:endParaRPr>
          </a:p>
          <a:p>
            <a:pPr marL="285750" indent="-285750" algn="just">
              <a:buFont typeface="Arial" panose="020B0604020202020204" pitchFamily="34" charset="0"/>
              <a:buChar char="•"/>
              <a:defRPr sz="1600">
                <a:solidFill>
                  <a:srgbClr val="1B193E"/>
                </a:solidFill>
              </a:defRPr>
            </a:pPr>
            <a:r>
              <a:rPr b="1" dirty="0" err="1"/>
              <a:t>Meccanismi</a:t>
            </a:r>
            <a:r>
              <a:rPr b="1" dirty="0"/>
              <a:t> di feedback</a:t>
            </a:r>
            <a:r>
              <a:rPr dirty="0"/>
              <a:t>: </a:t>
            </a:r>
            <a:r>
              <a:rPr dirty="0" err="1"/>
              <a:t>Implementare</a:t>
            </a:r>
            <a:r>
              <a:rPr dirty="0"/>
              <a:t> </a:t>
            </a:r>
            <a:r>
              <a:rPr lang="it-IT" dirty="0" smtClean="0"/>
              <a:t>cicli</a:t>
            </a:r>
            <a:r>
              <a:rPr dirty="0" smtClean="0"/>
              <a:t> </a:t>
            </a:r>
            <a:r>
              <a:rPr dirty="0"/>
              <a:t>di feedback per </a:t>
            </a:r>
            <a:r>
              <a:rPr dirty="0" err="1"/>
              <a:t>raccogliere</a:t>
            </a:r>
            <a:r>
              <a:rPr dirty="0"/>
              <a:t> </a:t>
            </a:r>
            <a:r>
              <a:rPr dirty="0" err="1"/>
              <a:t>informazioni</a:t>
            </a:r>
            <a:r>
              <a:rPr dirty="0"/>
              <a:t> da </a:t>
            </a:r>
            <a:r>
              <a:rPr dirty="0" err="1"/>
              <a:t>utenti</a:t>
            </a:r>
            <a:r>
              <a:rPr dirty="0"/>
              <a:t> e </a:t>
            </a:r>
            <a:r>
              <a:rPr dirty="0" err="1"/>
              <a:t>parti</a:t>
            </a:r>
            <a:r>
              <a:rPr dirty="0"/>
              <a:t> </a:t>
            </a:r>
            <a:r>
              <a:rPr dirty="0" err="1"/>
              <a:t>interessate</a:t>
            </a:r>
            <a:r>
              <a:rPr dirty="0"/>
              <a:t>, </a:t>
            </a:r>
            <a:r>
              <a:rPr dirty="0" err="1"/>
              <a:t>consentendo</a:t>
            </a:r>
            <a:r>
              <a:rPr dirty="0"/>
              <a:t> un </a:t>
            </a:r>
            <a:r>
              <a:rPr dirty="0" err="1"/>
              <a:t>miglioramento</a:t>
            </a:r>
            <a:r>
              <a:rPr dirty="0"/>
              <a:t> continuo</a:t>
            </a:r>
          </a:p>
          <a:p>
            <a:pPr marL="285750" indent="-285750" algn="just">
              <a:buFont typeface="Arial" panose="020B0604020202020204" pitchFamily="34" charset="0"/>
              <a:buChar char="•"/>
            </a:pPr>
            <a:endParaRPr sz="800" dirty="0">
              <a:solidFill>
                <a:srgbClr val="1B193E"/>
              </a:solidFill>
            </a:endParaRPr>
          </a:p>
          <a:p>
            <a:pPr marL="285750" indent="-285750" algn="just">
              <a:buFont typeface="Arial" panose="020B0604020202020204" pitchFamily="34" charset="0"/>
              <a:buChar char="•"/>
              <a:defRPr sz="1600">
                <a:solidFill>
                  <a:srgbClr val="1B193E"/>
                </a:solidFill>
              </a:defRPr>
            </a:pPr>
            <a:r>
              <a:rPr b="1" dirty="0" err="1"/>
              <a:t>Scalabilità</a:t>
            </a:r>
            <a:r>
              <a:rPr dirty="0"/>
              <a:t>: </a:t>
            </a:r>
            <a:r>
              <a:rPr dirty="0" err="1"/>
              <a:t>Pianificare</a:t>
            </a:r>
            <a:r>
              <a:rPr dirty="0"/>
              <a:t> la </a:t>
            </a:r>
            <a:r>
              <a:rPr dirty="0" err="1"/>
              <a:t>scalabilità</a:t>
            </a:r>
            <a:r>
              <a:rPr dirty="0"/>
              <a:t> </a:t>
            </a:r>
            <a:r>
              <a:rPr dirty="0" err="1"/>
              <a:t>delle</a:t>
            </a:r>
            <a:r>
              <a:rPr dirty="0"/>
              <a:t> </a:t>
            </a:r>
            <a:r>
              <a:rPr dirty="0" err="1"/>
              <a:t>soluzioni</a:t>
            </a:r>
            <a:r>
              <a:rPr dirty="0"/>
              <a:t> </a:t>
            </a:r>
            <a:r>
              <a:rPr dirty="0" err="1"/>
              <a:t>digitali</a:t>
            </a:r>
            <a:r>
              <a:rPr dirty="0"/>
              <a:t> man </a:t>
            </a:r>
            <a:r>
              <a:rPr dirty="0" err="1"/>
              <a:t>mano</a:t>
            </a:r>
            <a:r>
              <a:rPr dirty="0"/>
              <a:t> </a:t>
            </a:r>
            <a:r>
              <a:rPr dirty="0" err="1"/>
              <a:t>che</a:t>
            </a:r>
            <a:r>
              <a:rPr dirty="0"/>
              <a:t> le </a:t>
            </a:r>
            <a:r>
              <a:rPr dirty="0" err="1"/>
              <a:t>esigenze</a:t>
            </a:r>
            <a:r>
              <a:rPr dirty="0"/>
              <a:t> </a:t>
            </a:r>
            <a:r>
              <a:rPr dirty="0" err="1"/>
              <a:t>aziendali</a:t>
            </a:r>
            <a:r>
              <a:rPr dirty="0"/>
              <a:t> </a:t>
            </a:r>
            <a:r>
              <a:rPr dirty="0" err="1"/>
              <a:t>si</a:t>
            </a:r>
            <a:r>
              <a:rPr dirty="0"/>
              <a:t> </a:t>
            </a:r>
            <a:r>
              <a:rPr dirty="0" err="1"/>
              <a:t>evolvono</a:t>
            </a:r>
            <a:r>
              <a:rPr dirty="0"/>
              <a:t>, </a:t>
            </a:r>
            <a:r>
              <a:rPr dirty="0" err="1"/>
              <a:t>garantendo</a:t>
            </a:r>
            <a:r>
              <a:rPr dirty="0"/>
              <a:t> </a:t>
            </a:r>
            <a:r>
              <a:rPr dirty="0" err="1"/>
              <a:t>rilevanza</a:t>
            </a:r>
            <a:r>
              <a:rPr dirty="0"/>
              <a:t> e </a:t>
            </a:r>
            <a:r>
              <a:rPr dirty="0" err="1"/>
              <a:t>crescita</a:t>
            </a:r>
            <a:r>
              <a:rPr dirty="0"/>
              <a:t> a </a:t>
            </a:r>
            <a:r>
              <a:rPr dirty="0" err="1"/>
              <a:t>lungo</a:t>
            </a:r>
            <a:r>
              <a:rPr dirty="0"/>
              <a:t> </a:t>
            </a:r>
            <a:r>
              <a:rPr dirty="0" err="1"/>
              <a:t>termine</a:t>
            </a:r>
            <a:endParaRPr dirty="0"/>
          </a:p>
        </p:txBody>
      </p:sp>
    </p:spTree>
    <p:extLst>
      <p:ext uri="{BB962C8B-B14F-4D97-AF65-F5344CB8AC3E}">
        <p14:creationId xmlns:p14="http://schemas.microsoft.com/office/powerpoint/2010/main" val="12156839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708539" y="-377342"/>
            <a:ext cx="9790128" cy="1279577"/>
          </a:xfrm>
        </p:spPr>
        <p:txBody>
          <a:bodyPr/>
          <a:lstStyle/>
          <a:p>
            <a:pPr>
              <a:defRPr>
                <a:solidFill>
                  <a:srgbClr val="0AD995"/>
                </a:solidFill>
              </a:defRPr>
            </a:pPr>
            <a:r>
              <a:rPr dirty="0" err="1"/>
              <a:t>Unità</a:t>
            </a:r>
            <a:r>
              <a:rPr dirty="0"/>
              <a:t> 3. </a:t>
            </a:r>
            <a:r>
              <a:rPr dirty="0" err="1"/>
              <a:t>Soluzioni</a:t>
            </a:r>
            <a:r>
              <a:rPr dirty="0"/>
              <a:t> </a:t>
            </a:r>
            <a:r>
              <a:rPr dirty="0" err="1"/>
              <a:t>digitali</a:t>
            </a:r>
            <a:r>
              <a:rPr dirty="0"/>
              <a:t> innovative per la </a:t>
            </a:r>
            <a:r>
              <a:rPr dirty="0" err="1"/>
              <a:t>crescita</a:t>
            </a:r>
            <a:r>
              <a:rPr dirty="0"/>
              <a:t> </a:t>
            </a:r>
            <a:r>
              <a:rPr dirty="0" err="1"/>
              <a:t>aziendale</a:t>
            </a:r>
            <a:endParaRPr dirty="0"/>
          </a:p>
          <a:p>
            <a:pPr>
              <a:defRPr sz="2200"/>
            </a:pPr>
            <a:r>
              <a:rPr dirty="0"/>
              <a:t>3.1 </a:t>
            </a:r>
            <a:r>
              <a:rPr dirty="0" err="1"/>
              <a:t>Strategie</a:t>
            </a:r>
            <a:r>
              <a:rPr dirty="0"/>
              <a:t> di </a:t>
            </a:r>
            <a:r>
              <a:rPr lang="it-IT" dirty="0" smtClean="0"/>
              <a:t>implementazione</a:t>
            </a:r>
            <a:r>
              <a:rPr dirty="0" smtClean="0"/>
              <a:t> </a:t>
            </a:r>
            <a:r>
              <a:rPr dirty="0" err="1"/>
              <a:t>efficaci</a:t>
            </a:r>
            <a:r>
              <a:rPr dirty="0"/>
              <a:t> (2)</a:t>
            </a:r>
          </a:p>
        </p:txBody>
      </p:sp>
      <p:grpSp>
        <p:nvGrpSpPr>
          <p:cNvPr id="27" name="Gruppo 26">
            <a:extLst>
              <a:ext uri="{FF2B5EF4-FFF2-40B4-BE49-F238E27FC236}">
                <a16:creationId xmlns:a16="http://schemas.microsoft.com/office/drawing/2014/main" id="{BCC89B00-E919-784A-07FC-410F67B574F5}"/>
              </a:ext>
            </a:extLst>
          </p:cNvPr>
          <p:cNvGrpSpPr/>
          <p:nvPr/>
        </p:nvGrpSpPr>
        <p:grpSpPr>
          <a:xfrm>
            <a:off x="0" y="1080148"/>
            <a:ext cx="11770928" cy="4909457"/>
            <a:chOff x="2546" y="1080148"/>
            <a:chExt cx="11632550" cy="4909457"/>
          </a:xfrm>
        </p:grpSpPr>
        <p:sp>
          <p:nvSpPr>
            <p:cNvPr id="5" name="CasellaDiTesto 4">
              <a:extLst>
                <a:ext uri="{FF2B5EF4-FFF2-40B4-BE49-F238E27FC236}">
                  <a16:creationId xmlns:a16="http://schemas.microsoft.com/office/drawing/2014/main" id="{68541BB6-E6D6-B707-F25B-0665CBC5E4E9}"/>
                </a:ext>
              </a:extLst>
            </p:cNvPr>
            <p:cNvSpPr txBox="1"/>
            <p:nvPr/>
          </p:nvSpPr>
          <p:spPr>
            <a:xfrm>
              <a:off x="2546" y="1080148"/>
              <a:ext cx="11249055" cy="369332"/>
            </a:xfrm>
            <a:prstGeom prst="rect">
              <a:avLst/>
            </a:prstGeom>
            <a:noFill/>
          </p:spPr>
          <p:txBody>
            <a:bodyPr wrap="square">
              <a:spAutoFit/>
            </a:bodyPr>
            <a:lstStyle/>
            <a:p>
              <a:pPr algn="just">
                <a:defRPr>
                  <a:solidFill>
                    <a:srgbClr val="1B193E"/>
                  </a:solidFill>
                  <a:latin typeface="Calibri" panose="020F0502020204030204" pitchFamily="34" charset="0"/>
                  <a:cs typeface="Calibri" panose="020F0502020204030204" pitchFamily="34" charset="0"/>
                </a:defRPr>
              </a:pPr>
              <a:r>
                <a:rPr dirty="0" err="1"/>
                <a:t>Esempi</a:t>
              </a:r>
              <a:r>
                <a:rPr dirty="0"/>
                <a:t> </a:t>
              </a:r>
              <a:r>
                <a:rPr dirty="0" err="1"/>
                <a:t>pratici</a:t>
              </a:r>
              <a:r>
                <a:rPr dirty="0"/>
                <a:t> di </a:t>
              </a:r>
              <a:r>
                <a:rPr dirty="0" err="1"/>
                <a:t>strategie</a:t>
              </a:r>
              <a:r>
                <a:rPr dirty="0"/>
                <a:t> di </a:t>
              </a:r>
              <a:r>
                <a:rPr lang="it-IT" dirty="0" smtClean="0"/>
                <a:t>implementazione</a:t>
              </a:r>
              <a:r>
                <a:rPr dirty="0" smtClean="0"/>
                <a:t> </a:t>
              </a:r>
              <a:r>
                <a:rPr dirty="0"/>
                <a:t>per le </a:t>
              </a:r>
              <a:r>
                <a:rPr dirty="0" err="1"/>
                <a:t>nostre</a:t>
              </a:r>
              <a:r>
                <a:rPr dirty="0"/>
                <a:t> </a:t>
              </a:r>
              <a:r>
                <a:rPr dirty="0" err="1"/>
                <a:t>soluzioni</a:t>
              </a:r>
              <a:r>
                <a:rPr dirty="0"/>
                <a:t> </a:t>
              </a:r>
              <a:r>
                <a:rPr dirty="0" err="1"/>
                <a:t>digitali</a:t>
              </a:r>
              <a:r>
                <a:rPr dirty="0"/>
                <a:t> innovative (</a:t>
              </a:r>
              <a:r>
                <a:rPr dirty="0" err="1"/>
                <a:t>cfr</a:t>
              </a:r>
              <a:r>
                <a:rPr dirty="0"/>
                <a:t>. </a:t>
              </a:r>
              <a:r>
                <a:rPr dirty="0" err="1"/>
                <a:t>unità</a:t>
              </a:r>
              <a:r>
                <a:rPr dirty="0"/>
                <a:t> 2 per </a:t>
              </a:r>
              <a:r>
                <a:rPr dirty="0" err="1"/>
                <a:t>riferimento</a:t>
              </a:r>
              <a:r>
                <a:rPr dirty="0"/>
                <a:t>):</a:t>
              </a:r>
            </a:p>
          </p:txBody>
        </p:sp>
        <p:sp>
          <p:nvSpPr>
            <p:cNvPr id="3" name="CasellaDiTesto 2">
              <a:extLst>
                <a:ext uri="{FF2B5EF4-FFF2-40B4-BE49-F238E27FC236}">
                  <a16:creationId xmlns:a16="http://schemas.microsoft.com/office/drawing/2014/main" id="{29183A6C-EA5C-1F07-7B63-010E518350A6}"/>
                </a:ext>
              </a:extLst>
            </p:cNvPr>
            <p:cNvSpPr txBox="1"/>
            <p:nvPr/>
          </p:nvSpPr>
          <p:spPr>
            <a:xfrm>
              <a:off x="320775" y="1594709"/>
              <a:ext cx="2692642" cy="3954929"/>
            </a:xfrm>
            <a:prstGeom prst="rect">
              <a:avLst/>
            </a:prstGeom>
            <a:noFill/>
          </p:spPr>
          <p:txBody>
            <a:bodyPr wrap="square">
              <a:spAutoFit/>
            </a:bodyPr>
            <a:lstStyle/>
            <a:p>
              <a:pPr>
                <a:defRPr b="1">
                  <a:latin typeface="Calibri" panose="020F0502020204030204" pitchFamily="34" charset="0"/>
                  <a:cs typeface="Calibri" panose="020F0502020204030204" pitchFamily="34" charset="0"/>
                </a:defRPr>
              </a:pPr>
              <a:r>
                <a:rPr dirty="0"/>
                <a:t>Cloud computing</a:t>
              </a:r>
            </a:p>
            <a:p>
              <a:endParaRPr sz="700" dirty="0">
                <a:latin typeface="Calibri" panose="020F0502020204030204" pitchFamily="34" charset="0"/>
                <a:cs typeface="Calibri" panose="020F0502020204030204" pitchFamily="34" charset="0"/>
              </a:endParaRPr>
            </a:p>
            <a:p>
              <a:pPr>
                <a:defRPr sz="1400">
                  <a:effectLst/>
                  <a:latin typeface="Calibri" panose="020F0502020204030204" pitchFamily="34" charset="0"/>
                  <a:cs typeface="Calibri" panose="020F0502020204030204" pitchFamily="34" charset="0"/>
                </a:defRPr>
              </a:pPr>
              <a:r>
                <a:rPr b="1" dirty="0"/>
                <a:t>DCC:</a:t>
              </a:r>
              <a:r>
                <a:rPr dirty="0"/>
                <a:t> </a:t>
              </a:r>
              <a:r>
                <a:rPr dirty="0" err="1"/>
                <a:t>Stabilire</a:t>
              </a:r>
              <a:r>
                <a:rPr dirty="0"/>
                <a:t> </a:t>
              </a:r>
              <a:r>
                <a:rPr dirty="0" err="1"/>
                <a:t>obiettivi</a:t>
              </a:r>
              <a:r>
                <a:rPr dirty="0"/>
                <a:t> come la </a:t>
              </a:r>
              <a:r>
                <a:rPr dirty="0" err="1"/>
                <a:t>migrazione</a:t>
              </a:r>
              <a:r>
                <a:rPr dirty="0"/>
                <a:t> </a:t>
              </a:r>
              <a:r>
                <a:rPr dirty="0" err="1"/>
                <a:t>dei</a:t>
              </a:r>
              <a:r>
                <a:rPr dirty="0"/>
                <a:t> </a:t>
              </a:r>
              <a:r>
                <a:rPr dirty="0" err="1"/>
                <a:t>dati</a:t>
              </a:r>
              <a:r>
                <a:rPr dirty="0"/>
                <a:t> verso </a:t>
              </a:r>
              <a:r>
                <a:rPr dirty="0" err="1"/>
                <a:t>il</a:t>
              </a:r>
              <a:r>
                <a:rPr dirty="0"/>
                <a:t> cloud, la </a:t>
              </a:r>
              <a:r>
                <a:rPr dirty="0" err="1"/>
                <a:t>riduzione</a:t>
              </a:r>
              <a:r>
                <a:rPr dirty="0"/>
                <a:t> </a:t>
              </a:r>
              <a:r>
                <a:rPr dirty="0" err="1"/>
                <a:t>dell'infrastruttura</a:t>
              </a:r>
              <a:r>
                <a:rPr dirty="0"/>
                <a:t> </a:t>
              </a:r>
              <a:r>
                <a:rPr dirty="0" err="1"/>
                <a:t>on-premise</a:t>
              </a:r>
              <a:r>
                <a:rPr dirty="0"/>
                <a:t> e </a:t>
              </a:r>
              <a:r>
                <a:rPr dirty="0" err="1"/>
                <a:t>il</a:t>
              </a:r>
              <a:r>
                <a:rPr dirty="0"/>
                <a:t> </a:t>
              </a:r>
              <a:r>
                <a:rPr dirty="0" err="1"/>
                <a:t>miglioramento</a:t>
              </a:r>
              <a:r>
                <a:rPr dirty="0"/>
                <a:t> </a:t>
              </a:r>
              <a:r>
                <a:rPr dirty="0" err="1"/>
                <a:t>dell'accesso</a:t>
              </a:r>
              <a:r>
                <a:rPr dirty="0"/>
                <a:t> </a:t>
              </a:r>
              <a:r>
                <a:rPr dirty="0" err="1"/>
                <a:t>remoto</a:t>
              </a:r>
              <a:r>
                <a:rPr dirty="0"/>
                <a:t> per </a:t>
              </a:r>
              <a:r>
                <a:rPr dirty="0" err="1"/>
                <a:t>migliorare</a:t>
              </a:r>
              <a:r>
                <a:rPr dirty="0"/>
                <a:t> </a:t>
              </a:r>
              <a:r>
                <a:rPr dirty="0" err="1"/>
                <a:t>l'agilità</a:t>
              </a:r>
              <a:r>
                <a:rPr dirty="0"/>
                <a:t> </a:t>
              </a:r>
              <a:r>
                <a:rPr dirty="0" err="1"/>
                <a:t>aziendale</a:t>
              </a:r>
              <a:r>
                <a:rPr dirty="0"/>
                <a:t> </a:t>
              </a:r>
              <a:r>
                <a:rPr dirty="0" err="1"/>
                <a:t>complessiva</a:t>
              </a:r>
              <a:endParaRPr dirty="0"/>
            </a:p>
            <a:p>
              <a:endParaRPr sz="1400" b="0" i="0" dirty="0">
                <a:effectLst/>
                <a:latin typeface="Calibri" panose="020F0502020204030204" pitchFamily="34" charset="0"/>
                <a:cs typeface="Calibri" panose="020F0502020204030204" pitchFamily="34" charset="0"/>
              </a:endParaRPr>
            </a:p>
            <a:p>
              <a:pPr>
                <a:defRPr sz="1400">
                  <a:effectLst/>
                  <a:latin typeface="Calibri" panose="020F0502020204030204" pitchFamily="34" charset="0"/>
                  <a:cs typeface="Calibri" panose="020F0502020204030204" pitchFamily="34" charset="0"/>
                </a:defRPr>
              </a:pPr>
              <a:r>
                <a:rPr b="1" dirty="0"/>
                <a:t>PS:</a:t>
              </a:r>
              <a:r>
                <a:rPr dirty="0"/>
                <a:t> </a:t>
              </a:r>
              <a:r>
                <a:rPr dirty="0" err="1"/>
                <a:t>Inizia</a:t>
              </a:r>
              <a:r>
                <a:rPr dirty="0"/>
                <a:t> con </a:t>
              </a:r>
              <a:r>
                <a:rPr dirty="0" err="1"/>
                <a:t>applicazioni</a:t>
              </a:r>
              <a:r>
                <a:rPr dirty="0"/>
                <a:t> non </a:t>
              </a:r>
              <a:r>
                <a:rPr dirty="0" err="1"/>
                <a:t>critiche</a:t>
              </a:r>
              <a:r>
                <a:rPr dirty="0"/>
                <a:t>, </a:t>
              </a:r>
              <a:r>
                <a:rPr dirty="0" err="1"/>
                <a:t>garantendo</a:t>
              </a:r>
              <a:r>
                <a:rPr dirty="0"/>
                <a:t> </a:t>
              </a:r>
              <a:r>
                <a:rPr dirty="0" err="1"/>
                <a:t>una</a:t>
              </a:r>
              <a:r>
                <a:rPr dirty="0"/>
                <a:t> </a:t>
              </a:r>
              <a:r>
                <a:rPr dirty="0" err="1"/>
                <a:t>transizione</a:t>
              </a:r>
              <a:r>
                <a:rPr dirty="0"/>
                <a:t> </a:t>
              </a:r>
              <a:r>
                <a:rPr dirty="0" err="1"/>
                <a:t>fluida</a:t>
              </a:r>
              <a:r>
                <a:rPr dirty="0"/>
                <a:t> prima di </a:t>
              </a:r>
              <a:r>
                <a:rPr dirty="0" err="1"/>
                <a:t>spostare</a:t>
              </a:r>
              <a:r>
                <a:rPr dirty="0"/>
                <a:t> </a:t>
              </a:r>
              <a:r>
                <a:rPr dirty="0" err="1"/>
                <a:t>i</a:t>
              </a:r>
              <a:r>
                <a:rPr dirty="0"/>
                <a:t> </a:t>
              </a:r>
              <a:r>
                <a:rPr dirty="0" err="1"/>
                <a:t>sistemi</a:t>
              </a:r>
              <a:r>
                <a:rPr dirty="0"/>
                <a:t> </a:t>
              </a:r>
              <a:r>
                <a:rPr dirty="0" err="1"/>
                <a:t>essenziali</a:t>
              </a:r>
              <a:r>
                <a:rPr dirty="0"/>
                <a:t> </a:t>
              </a:r>
              <a:r>
                <a:rPr dirty="0" err="1"/>
                <a:t>nel</a:t>
              </a:r>
              <a:r>
                <a:rPr dirty="0"/>
                <a:t> cloud</a:t>
              </a:r>
            </a:p>
            <a:p>
              <a:endParaRPr sz="1400" b="0" i="0" dirty="0">
                <a:effectLst/>
                <a:latin typeface="Calibri" panose="020F0502020204030204" pitchFamily="34" charset="0"/>
                <a:cs typeface="Calibri" panose="020F0502020204030204" pitchFamily="34" charset="0"/>
              </a:endParaRPr>
            </a:p>
            <a:p>
              <a:pPr>
                <a:defRPr sz="1400">
                  <a:effectLst/>
                  <a:latin typeface="Calibri" panose="020F0502020204030204" pitchFamily="34" charset="0"/>
                  <a:cs typeface="Calibri" panose="020F0502020204030204" pitchFamily="34" charset="0"/>
                </a:defRPr>
              </a:pPr>
              <a:r>
                <a:rPr b="1" dirty="0"/>
                <a:t>CC:</a:t>
              </a:r>
              <a:r>
                <a:rPr dirty="0"/>
                <a:t> </a:t>
              </a:r>
              <a:r>
                <a:rPr dirty="0" err="1"/>
                <a:t>Coinvolgere</a:t>
              </a:r>
              <a:r>
                <a:rPr dirty="0"/>
                <a:t> </a:t>
              </a:r>
              <a:r>
                <a:rPr dirty="0" err="1"/>
                <a:t>i</a:t>
              </a:r>
              <a:r>
                <a:rPr dirty="0"/>
                <a:t> team IT, </a:t>
              </a:r>
              <a:r>
                <a:rPr dirty="0" err="1"/>
                <a:t>finanziari</a:t>
              </a:r>
              <a:r>
                <a:rPr dirty="0"/>
                <a:t> e </a:t>
              </a:r>
              <a:r>
                <a:rPr dirty="0" err="1"/>
                <a:t>operativi</a:t>
              </a:r>
              <a:r>
                <a:rPr dirty="0"/>
                <a:t> per </a:t>
              </a:r>
              <a:r>
                <a:rPr dirty="0" err="1"/>
                <a:t>allineare</a:t>
              </a:r>
              <a:r>
                <a:rPr dirty="0"/>
                <a:t> </a:t>
              </a:r>
              <a:r>
                <a:rPr dirty="0" err="1"/>
                <a:t>l'adozione</a:t>
              </a:r>
              <a:r>
                <a:rPr dirty="0"/>
                <a:t> del cloud </a:t>
              </a:r>
              <a:r>
                <a:rPr lang="it-IT" dirty="0" smtClean="0"/>
                <a:t>agli</a:t>
              </a:r>
              <a:r>
                <a:rPr dirty="0" smtClean="0"/>
                <a:t> </a:t>
              </a:r>
              <a:r>
                <a:rPr dirty="0" err="1"/>
                <a:t>obiettivi</a:t>
              </a:r>
              <a:r>
                <a:rPr dirty="0"/>
                <a:t> </a:t>
              </a:r>
              <a:r>
                <a:rPr dirty="0" err="1"/>
                <a:t>organizzativi</a:t>
              </a:r>
              <a:r>
                <a:rPr dirty="0"/>
                <a:t> e </a:t>
              </a:r>
              <a:r>
                <a:rPr lang="it-IT" dirty="0" smtClean="0"/>
                <a:t>alle </a:t>
              </a:r>
              <a:r>
                <a:rPr dirty="0" err="1" smtClean="0"/>
                <a:t>considerazioni</a:t>
              </a:r>
              <a:r>
                <a:rPr dirty="0" smtClean="0"/>
                <a:t> </a:t>
              </a:r>
              <a:r>
                <a:rPr dirty="0" err="1"/>
                <a:t>finanziarie</a:t>
              </a:r>
              <a:endParaRPr dirty="0"/>
            </a:p>
          </p:txBody>
        </p:sp>
        <p:sp>
          <p:nvSpPr>
            <p:cNvPr id="4" name="CasellaDiTesto 3">
              <a:extLst>
                <a:ext uri="{FF2B5EF4-FFF2-40B4-BE49-F238E27FC236}">
                  <a16:creationId xmlns:a16="http://schemas.microsoft.com/office/drawing/2014/main" id="{49A0715F-6B10-3347-0037-867C41315DE2}"/>
                </a:ext>
              </a:extLst>
            </p:cNvPr>
            <p:cNvSpPr txBox="1"/>
            <p:nvPr/>
          </p:nvSpPr>
          <p:spPr>
            <a:xfrm>
              <a:off x="3294466" y="1634567"/>
              <a:ext cx="2692642" cy="3954929"/>
            </a:xfrm>
            <a:prstGeom prst="rect">
              <a:avLst/>
            </a:prstGeom>
            <a:noFill/>
          </p:spPr>
          <p:txBody>
            <a:bodyPr wrap="square">
              <a:spAutoFit/>
            </a:bodyPr>
            <a:lstStyle/>
            <a:p>
              <a:pPr>
                <a:defRPr b="1">
                  <a:latin typeface="Calibri" panose="020F0502020204030204" pitchFamily="34" charset="0"/>
                  <a:cs typeface="Calibri" panose="020F0502020204030204" pitchFamily="34" charset="0"/>
                </a:defRPr>
              </a:pPr>
              <a:r>
                <a:rPr dirty="0"/>
                <a:t>(</a:t>
              </a:r>
              <a:r>
                <a:rPr dirty="0" err="1"/>
                <a:t>Dati</a:t>
              </a:r>
              <a:r>
                <a:rPr dirty="0"/>
                <a:t>) </a:t>
              </a:r>
              <a:r>
                <a:rPr dirty="0" smtClean="0"/>
                <a:t>Anal</a:t>
              </a:r>
              <a:r>
                <a:rPr lang="it-IT" dirty="0" err="1" smtClean="0"/>
                <a:t>isi</a:t>
              </a:r>
              <a:endParaRPr dirty="0"/>
            </a:p>
            <a:p>
              <a:endParaRPr sz="700" dirty="0">
                <a:latin typeface="Calibri" panose="020F0502020204030204" pitchFamily="34" charset="0"/>
                <a:cs typeface="Calibri" panose="020F0502020204030204" pitchFamily="34" charset="0"/>
              </a:endParaRPr>
            </a:p>
            <a:p>
              <a:pPr algn="l">
                <a:defRPr sz="1400">
                  <a:effectLst/>
                  <a:latin typeface="Calibri" panose="020F0502020204030204" pitchFamily="34" charset="0"/>
                  <a:cs typeface="Calibri" panose="020F0502020204030204" pitchFamily="34" charset="0"/>
                </a:defRPr>
              </a:pPr>
              <a:r>
                <a:rPr b="1" dirty="0"/>
                <a:t>DCC:</a:t>
              </a:r>
              <a:r>
                <a:rPr dirty="0"/>
                <a:t> </a:t>
              </a:r>
              <a:r>
                <a:rPr dirty="0" err="1"/>
                <a:t>Impostare</a:t>
              </a:r>
              <a:r>
                <a:rPr dirty="0"/>
                <a:t> </a:t>
              </a:r>
              <a:r>
                <a:rPr dirty="0" err="1"/>
                <a:t>obiettivi</a:t>
              </a:r>
              <a:r>
                <a:rPr dirty="0"/>
                <a:t> come </a:t>
              </a:r>
              <a:r>
                <a:rPr dirty="0" err="1"/>
                <a:t>sfruttare</a:t>
              </a:r>
              <a:r>
                <a:rPr dirty="0"/>
                <a:t> </a:t>
              </a:r>
              <a:r>
                <a:rPr dirty="0" err="1"/>
                <a:t>l'analisi</a:t>
              </a:r>
              <a:r>
                <a:rPr dirty="0"/>
                <a:t> </a:t>
              </a:r>
              <a:r>
                <a:rPr dirty="0" err="1"/>
                <a:t>dei</a:t>
              </a:r>
              <a:r>
                <a:rPr dirty="0"/>
                <a:t> </a:t>
              </a:r>
              <a:r>
                <a:rPr dirty="0" err="1"/>
                <a:t>dati</a:t>
              </a:r>
              <a:r>
                <a:rPr dirty="0"/>
                <a:t> per </a:t>
              </a:r>
              <a:r>
                <a:rPr dirty="0" err="1"/>
                <a:t>migliorare</a:t>
              </a:r>
              <a:r>
                <a:rPr dirty="0"/>
                <a:t> </a:t>
              </a:r>
              <a:r>
                <a:rPr dirty="0" err="1"/>
                <a:t>il</a:t>
              </a:r>
              <a:r>
                <a:rPr dirty="0"/>
                <a:t> </a:t>
              </a:r>
              <a:r>
                <a:rPr dirty="0" err="1"/>
                <a:t>processo</a:t>
              </a:r>
              <a:r>
                <a:rPr dirty="0"/>
                <a:t> </a:t>
              </a:r>
              <a:r>
                <a:rPr dirty="0" err="1"/>
                <a:t>decisionale</a:t>
              </a:r>
              <a:r>
                <a:rPr dirty="0"/>
                <a:t>, </a:t>
              </a:r>
              <a:r>
                <a:rPr dirty="0" err="1"/>
                <a:t>ottimizzare</a:t>
              </a:r>
              <a:r>
                <a:rPr dirty="0"/>
                <a:t> </a:t>
              </a:r>
              <a:r>
                <a:rPr dirty="0" err="1"/>
                <a:t>i</a:t>
              </a:r>
              <a:r>
                <a:rPr dirty="0"/>
                <a:t> </a:t>
              </a:r>
              <a:r>
                <a:rPr dirty="0" err="1"/>
                <a:t>processi</a:t>
              </a:r>
              <a:r>
                <a:rPr dirty="0"/>
                <a:t> e </a:t>
              </a:r>
              <a:r>
                <a:rPr dirty="0" err="1"/>
                <a:t>ottenere</a:t>
              </a:r>
              <a:r>
                <a:rPr dirty="0"/>
                <a:t> un </a:t>
              </a:r>
              <a:r>
                <a:rPr dirty="0" err="1"/>
                <a:t>vantaggio</a:t>
              </a:r>
              <a:r>
                <a:rPr dirty="0"/>
                <a:t> </a:t>
              </a:r>
              <a:r>
                <a:rPr dirty="0" err="1"/>
                <a:t>competitivo</a:t>
              </a:r>
              <a:endParaRPr dirty="0"/>
            </a:p>
            <a:p>
              <a:pPr algn="l"/>
              <a:endParaRPr sz="1400" b="0" i="0" dirty="0">
                <a:effectLst/>
                <a:latin typeface="Calibri" panose="020F0502020204030204" pitchFamily="34" charset="0"/>
                <a:cs typeface="Calibri" panose="020F0502020204030204" pitchFamily="34" charset="0"/>
              </a:endParaRPr>
            </a:p>
            <a:p>
              <a:pPr algn="l">
                <a:defRPr sz="1400">
                  <a:effectLst/>
                  <a:latin typeface="Calibri" panose="020F0502020204030204" pitchFamily="34" charset="0"/>
                  <a:cs typeface="Calibri" panose="020F0502020204030204" pitchFamily="34" charset="0"/>
                </a:defRPr>
              </a:pPr>
              <a:r>
                <a:rPr b="1" dirty="0"/>
                <a:t>PS:</a:t>
              </a:r>
              <a:r>
                <a:rPr dirty="0"/>
                <a:t> </a:t>
              </a:r>
              <a:r>
                <a:rPr dirty="0" err="1"/>
                <a:t>Inizia</a:t>
              </a:r>
              <a:r>
                <a:rPr dirty="0"/>
                <a:t> con </a:t>
              </a:r>
              <a:r>
                <a:rPr dirty="0" smtClean="0"/>
                <a:t>l</a:t>
              </a:r>
              <a:r>
                <a:rPr lang="it-IT" dirty="0" smtClean="0"/>
                <a:t>'</a:t>
              </a:r>
              <a:r>
                <a:rPr dirty="0" err="1" smtClean="0"/>
                <a:t>analisi</a:t>
              </a:r>
              <a:r>
                <a:rPr dirty="0" smtClean="0"/>
                <a:t> </a:t>
              </a:r>
              <a:r>
                <a:rPr dirty="0" err="1"/>
                <a:t>descrittiva</a:t>
              </a:r>
              <a:r>
                <a:rPr dirty="0"/>
                <a:t> per </a:t>
              </a:r>
              <a:r>
                <a:rPr dirty="0" err="1"/>
                <a:t>comprendere</a:t>
              </a:r>
              <a:r>
                <a:rPr dirty="0"/>
                <a:t> </a:t>
              </a:r>
              <a:r>
                <a:rPr dirty="0" err="1"/>
                <a:t>i</a:t>
              </a:r>
              <a:r>
                <a:rPr dirty="0"/>
                <a:t> </a:t>
              </a:r>
              <a:r>
                <a:rPr dirty="0" err="1"/>
                <a:t>dati</a:t>
              </a:r>
              <a:r>
                <a:rPr dirty="0"/>
                <a:t> </a:t>
              </a:r>
              <a:r>
                <a:rPr dirty="0" err="1"/>
                <a:t>storici</a:t>
              </a:r>
              <a:r>
                <a:rPr dirty="0"/>
                <a:t> prima di </a:t>
              </a:r>
              <a:r>
                <a:rPr dirty="0" err="1"/>
                <a:t>passare</a:t>
              </a:r>
              <a:r>
                <a:rPr dirty="0"/>
                <a:t> </a:t>
              </a:r>
              <a:r>
                <a:rPr dirty="0" err="1"/>
                <a:t>all'analisi</a:t>
              </a:r>
              <a:r>
                <a:rPr dirty="0"/>
                <a:t> </a:t>
              </a:r>
              <a:r>
                <a:rPr dirty="0" err="1"/>
                <a:t>predittiva</a:t>
              </a:r>
              <a:r>
                <a:rPr dirty="0"/>
                <a:t> e </a:t>
              </a:r>
              <a:r>
                <a:rPr dirty="0" err="1"/>
                <a:t>prescrittiva</a:t>
              </a:r>
              <a:endParaRPr dirty="0"/>
            </a:p>
            <a:p>
              <a:pPr algn="l"/>
              <a:endParaRPr sz="1400" b="0" i="0" dirty="0">
                <a:effectLst/>
                <a:latin typeface="Calibri" panose="020F0502020204030204" pitchFamily="34" charset="0"/>
                <a:cs typeface="Calibri" panose="020F0502020204030204" pitchFamily="34" charset="0"/>
              </a:endParaRPr>
            </a:p>
            <a:p>
              <a:pPr algn="l">
                <a:defRPr sz="1400">
                  <a:effectLst/>
                  <a:latin typeface="Calibri" panose="020F0502020204030204" pitchFamily="34" charset="0"/>
                  <a:cs typeface="Calibri" panose="020F0502020204030204" pitchFamily="34" charset="0"/>
                </a:defRPr>
              </a:pPr>
              <a:r>
                <a:rPr b="1" dirty="0"/>
                <a:t>CC:</a:t>
              </a:r>
              <a:r>
                <a:rPr dirty="0"/>
                <a:t> </a:t>
              </a:r>
              <a:r>
                <a:rPr dirty="0" err="1"/>
                <a:t>Collaborare</a:t>
              </a:r>
              <a:r>
                <a:rPr dirty="0"/>
                <a:t> con team di marketing, </a:t>
              </a:r>
              <a:r>
                <a:rPr dirty="0" err="1"/>
                <a:t>operazioni</a:t>
              </a:r>
              <a:r>
                <a:rPr dirty="0"/>
                <a:t> e IT per </a:t>
              </a:r>
              <a:r>
                <a:rPr dirty="0" err="1"/>
                <a:t>garantire</a:t>
              </a:r>
              <a:r>
                <a:rPr dirty="0"/>
                <a:t> </a:t>
              </a:r>
              <a:r>
                <a:rPr dirty="0" err="1"/>
                <a:t>che</a:t>
              </a:r>
              <a:r>
                <a:rPr dirty="0"/>
                <a:t> </a:t>
              </a:r>
              <a:r>
                <a:rPr dirty="0" err="1"/>
                <a:t>l'analisi</a:t>
              </a:r>
              <a:r>
                <a:rPr dirty="0"/>
                <a:t> </a:t>
              </a:r>
              <a:r>
                <a:rPr dirty="0" err="1"/>
                <a:t>dei</a:t>
              </a:r>
              <a:r>
                <a:rPr dirty="0"/>
                <a:t> </a:t>
              </a:r>
              <a:r>
                <a:rPr dirty="0" err="1"/>
                <a:t>dati</a:t>
              </a:r>
              <a:r>
                <a:rPr dirty="0"/>
                <a:t> </a:t>
              </a:r>
              <a:r>
                <a:rPr dirty="0" err="1"/>
                <a:t>sia</a:t>
              </a:r>
              <a:r>
                <a:rPr dirty="0"/>
                <a:t> </a:t>
              </a:r>
              <a:r>
                <a:rPr dirty="0" err="1"/>
                <a:t>allineata</a:t>
              </a:r>
              <a:r>
                <a:rPr dirty="0"/>
                <a:t> </a:t>
              </a:r>
              <a:r>
                <a:rPr dirty="0" err="1"/>
                <a:t>alle</a:t>
              </a:r>
              <a:r>
                <a:rPr dirty="0"/>
                <a:t> </a:t>
              </a:r>
              <a:r>
                <a:rPr dirty="0" err="1"/>
                <a:t>specifiche</a:t>
              </a:r>
              <a:r>
                <a:rPr dirty="0"/>
                <a:t> </a:t>
              </a:r>
              <a:r>
                <a:rPr dirty="0" err="1"/>
                <a:t>esigenze</a:t>
              </a:r>
              <a:r>
                <a:rPr dirty="0"/>
                <a:t> </a:t>
              </a:r>
              <a:r>
                <a:rPr dirty="0" err="1"/>
                <a:t>dipartimentali</a:t>
              </a:r>
              <a:endParaRPr dirty="0"/>
            </a:p>
          </p:txBody>
        </p:sp>
        <p:sp>
          <p:nvSpPr>
            <p:cNvPr id="6" name="CasellaDiTesto 5">
              <a:extLst>
                <a:ext uri="{FF2B5EF4-FFF2-40B4-BE49-F238E27FC236}">
                  <a16:creationId xmlns:a16="http://schemas.microsoft.com/office/drawing/2014/main" id="{04336772-ACAE-EF1F-F153-C4F8A2F81E2E}"/>
                </a:ext>
              </a:extLst>
            </p:cNvPr>
            <p:cNvSpPr txBox="1"/>
            <p:nvPr/>
          </p:nvSpPr>
          <p:spPr>
            <a:xfrm>
              <a:off x="6211872" y="1634567"/>
              <a:ext cx="2788240" cy="4355038"/>
            </a:xfrm>
            <a:prstGeom prst="rect">
              <a:avLst/>
            </a:prstGeom>
            <a:noFill/>
          </p:spPr>
          <p:txBody>
            <a:bodyPr wrap="square">
              <a:spAutoFit/>
            </a:bodyPr>
            <a:lstStyle/>
            <a:p>
              <a:pPr>
                <a:defRPr b="1">
                  <a:latin typeface="Calibri" panose="020F0502020204030204" pitchFamily="34" charset="0"/>
                  <a:cs typeface="Calibri" panose="020F0502020204030204" pitchFamily="34" charset="0"/>
                </a:defRPr>
              </a:pPr>
              <a:r>
                <a:rPr dirty="0" err="1"/>
                <a:t>Automazione</a:t>
              </a:r>
              <a:endParaRPr dirty="0"/>
            </a:p>
            <a:p>
              <a:endParaRPr sz="700" dirty="0">
                <a:latin typeface="Calibri" panose="020F0502020204030204" pitchFamily="34" charset="0"/>
                <a:cs typeface="Calibri" panose="020F0502020204030204" pitchFamily="34" charset="0"/>
              </a:endParaRPr>
            </a:p>
            <a:p>
              <a:pPr algn="l">
                <a:defRPr sz="1400">
                  <a:effectLst/>
                  <a:latin typeface="Calibri" panose="020F0502020204030204" pitchFamily="34" charset="0"/>
                  <a:cs typeface="Calibri" panose="020F0502020204030204" pitchFamily="34" charset="0"/>
                </a:defRPr>
              </a:pPr>
              <a:r>
                <a:rPr b="1" dirty="0"/>
                <a:t>DCC:</a:t>
              </a:r>
              <a:r>
                <a:rPr dirty="0"/>
                <a:t> </a:t>
              </a:r>
              <a:r>
                <a:rPr dirty="0" err="1"/>
                <a:t>Indicare</a:t>
              </a:r>
              <a:r>
                <a:rPr dirty="0"/>
                <a:t> </a:t>
              </a:r>
              <a:r>
                <a:rPr dirty="0" err="1"/>
                <a:t>chiaramente</a:t>
              </a:r>
              <a:r>
                <a:rPr dirty="0"/>
                <a:t> </a:t>
              </a:r>
              <a:r>
                <a:rPr dirty="0" err="1"/>
                <a:t>gli</a:t>
              </a:r>
              <a:r>
                <a:rPr dirty="0"/>
                <a:t> </a:t>
              </a:r>
              <a:r>
                <a:rPr dirty="0" err="1"/>
                <a:t>obiettivi</a:t>
              </a:r>
              <a:r>
                <a:rPr dirty="0"/>
                <a:t> </a:t>
              </a:r>
              <a:r>
                <a:rPr dirty="0" err="1"/>
                <a:t>dell'automazione</a:t>
              </a:r>
              <a:r>
                <a:rPr dirty="0"/>
                <a:t>, se </a:t>
              </a:r>
              <a:r>
                <a:rPr dirty="0" err="1"/>
                <a:t>aumentare</a:t>
              </a:r>
              <a:r>
                <a:rPr dirty="0"/>
                <a:t> </a:t>
              </a:r>
              <a:r>
                <a:rPr dirty="0" err="1"/>
                <a:t>l'efficienza</a:t>
              </a:r>
              <a:r>
                <a:rPr dirty="0"/>
                <a:t> </a:t>
              </a:r>
              <a:r>
                <a:rPr dirty="0" err="1"/>
                <a:t>operativa</a:t>
              </a:r>
              <a:r>
                <a:rPr dirty="0"/>
                <a:t>, </a:t>
              </a:r>
              <a:r>
                <a:rPr dirty="0" err="1"/>
                <a:t>ridurre</a:t>
              </a:r>
              <a:r>
                <a:rPr dirty="0"/>
                <a:t> </a:t>
              </a:r>
              <a:r>
                <a:rPr dirty="0" err="1"/>
                <a:t>gli</a:t>
              </a:r>
              <a:r>
                <a:rPr dirty="0"/>
                <a:t> </a:t>
              </a:r>
              <a:r>
                <a:rPr dirty="0" err="1"/>
                <a:t>errori</a:t>
              </a:r>
              <a:r>
                <a:rPr dirty="0"/>
                <a:t> o </a:t>
              </a:r>
              <a:r>
                <a:rPr dirty="0" err="1"/>
                <a:t>liberare</a:t>
              </a:r>
              <a:r>
                <a:rPr dirty="0"/>
                <a:t> </a:t>
              </a:r>
              <a:r>
                <a:rPr dirty="0" err="1"/>
                <a:t>risorse</a:t>
              </a:r>
              <a:r>
                <a:rPr dirty="0"/>
                <a:t> </a:t>
              </a:r>
              <a:r>
                <a:rPr dirty="0" err="1"/>
                <a:t>umane</a:t>
              </a:r>
              <a:r>
                <a:rPr dirty="0"/>
                <a:t> per </a:t>
              </a:r>
              <a:r>
                <a:rPr dirty="0" err="1"/>
                <a:t>compiti</a:t>
              </a:r>
              <a:r>
                <a:rPr dirty="0"/>
                <a:t> </a:t>
              </a:r>
              <a:r>
                <a:rPr dirty="0" err="1"/>
                <a:t>strategici</a:t>
              </a:r>
              <a:endParaRPr dirty="0"/>
            </a:p>
            <a:p>
              <a:pPr algn="l"/>
              <a:endParaRPr sz="1400" b="0" i="0" dirty="0">
                <a:effectLst/>
                <a:latin typeface="Calibri" panose="020F0502020204030204" pitchFamily="34" charset="0"/>
                <a:cs typeface="Calibri" panose="020F0502020204030204" pitchFamily="34" charset="0"/>
              </a:endParaRPr>
            </a:p>
            <a:p>
              <a:pPr algn="l">
                <a:defRPr sz="1400">
                  <a:effectLst/>
                  <a:latin typeface="Calibri" panose="020F0502020204030204" pitchFamily="34" charset="0"/>
                  <a:cs typeface="Calibri" panose="020F0502020204030204" pitchFamily="34" charset="0"/>
                </a:defRPr>
              </a:pPr>
              <a:r>
                <a:rPr b="1" dirty="0"/>
                <a:t>PS:</a:t>
              </a:r>
              <a:r>
                <a:rPr dirty="0"/>
                <a:t> </a:t>
              </a:r>
              <a:r>
                <a:rPr dirty="0" err="1"/>
                <a:t>Inizia</a:t>
              </a:r>
              <a:r>
                <a:rPr dirty="0"/>
                <a:t> con </a:t>
              </a:r>
              <a:r>
                <a:rPr dirty="0" err="1"/>
                <a:t>l'automazione</a:t>
              </a:r>
              <a:r>
                <a:rPr dirty="0"/>
                <a:t> di </a:t>
              </a:r>
              <a:r>
                <a:rPr dirty="0" err="1"/>
                <a:t>attività</a:t>
              </a:r>
              <a:r>
                <a:rPr dirty="0"/>
                <a:t> </a:t>
              </a:r>
              <a:r>
                <a:rPr dirty="0" err="1"/>
                <a:t>ripetitive</a:t>
              </a:r>
              <a:r>
                <a:rPr dirty="0"/>
                <a:t> come </a:t>
              </a:r>
              <a:r>
                <a:rPr dirty="0" err="1"/>
                <a:t>l'immissione</a:t>
              </a:r>
              <a:r>
                <a:rPr dirty="0"/>
                <a:t> </a:t>
              </a:r>
              <a:r>
                <a:rPr dirty="0" err="1"/>
                <a:t>dei</a:t>
              </a:r>
              <a:r>
                <a:rPr dirty="0"/>
                <a:t> </a:t>
              </a:r>
              <a:r>
                <a:rPr dirty="0" err="1"/>
                <a:t>dati</a:t>
              </a:r>
              <a:r>
                <a:rPr dirty="0"/>
                <a:t> prima di </a:t>
              </a:r>
              <a:r>
                <a:rPr dirty="0" err="1"/>
                <a:t>passare</a:t>
              </a:r>
              <a:r>
                <a:rPr dirty="0"/>
                <a:t> a </a:t>
              </a:r>
              <a:r>
                <a:rPr dirty="0" err="1"/>
                <a:t>processi</a:t>
              </a:r>
              <a:r>
                <a:rPr dirty="0"/>
                <a:t> </a:t>
              </a:r>
              <a:r>
                <a:rPr dirty="0" err="1"/>
                <a:t>più</a:t>
              </a:r>
              <a:r>
                <a:rPr dirty="0"/>
                <a:t> </a:t>
              </a:r>
              <a:r>
                <a:rPr dirty="0" err="1"/>
                <a:t>complessi</a:t>
              </a:r>
              <a:r>
                <a:rPr dirty="0"/>
                <a:t> come </a:t>
              </a:r>
              <a:r>
                <a:rPr dirty="0" err="1"/>
                <a:t>l'automazione</a:t>
              </a:r>
              <a:r>
                <a:rPr dirty="0"/>
                <a:t> del </a:t>
              </a:r>
              <a:r>
                <a:rPr dirty="0" err="1"/>
                <a:t>flusso</a:t>
              </a:r>
              <a:r>
                <a:rPr dirty="0"/>
                <a:t> di </a:t>
              </a:r>
              <a:r>
                <a:rPr dirty="0" err="1"/>
                <a:t>lavoro</a:t>
              </a:r>
              <a:endParaRPr dirty="0"/>
            </a:p>
            <a:p>
              <a:pPr algn="l"/>
              <a:endParaRPr sz="1400" b="0" i="0" dirty="0">
                <a:effectLst/>
                <a:latin typeface="Calibri" panose="020F0502020204030204" pitchFamily="34" charset="0"/>
                <a:cs typeface="Calibri" panose="020F0502020204030204" pitchFamily="34" charset="0"/>
              </a:endParaRPr>
            </a:p>
            <a:p>
              <a:pPr algn="l">
                <a:defRPr sz="1400">
                  <a:effectLst/>
                  <a:latin typeface="Calibri" panose="020F0502020204030204" pitchFamily="34" charset="0"/>
                  <a:cs typeface="Calibri" panose="020F0502020204030204" pitchFamily="34" charset="0"/>
                </a:defRPr>
              </a:pPr>
              <a:r>
                <a:rPr b="1" dirty="0"/>
                <a:t>CC:</a:t>
              </a:r>
              <a:r>
                <a:rPr dirty="0"/>
                <a:t> </a:t>
              </a:r>
              <a:r>
                <a:rPr dirty="0" err="1"/>
                <a:t>Coinvolgere</a:t>
              </a:r>
              <a:r>
                <a:rPr dirty="0"/>
                <a:t> le </a:t>
              </a:r>
              <a:r>
                <a:rPr dirty="0" err="1"/>
                <a:t>risorse</a:t>
              </a:r>
              <a:r>
                <a:rPr dirty="0"/>
                <a:t> </a:t>
              </a:r>
              <a:r>
                <a:rPr dirty="0" err="1"/>
                <a:t>umane</a:t>
              </a:r>
              <a:r>
                <a:rPr dirty="0"/>
                <a:t>, le </a:t>
              </a:r>
              <a:r>
                <a:rPr dirty="0" err="1"/>
                <a:t>operazioni</a:t>
              </a:r>
              <a:r>
                <a:rPr dirty="0"/>
                <a:t> e </a:t>
              </a:r>
              <a:r>
                <a:rPr dirty="0" err="1"/>
                <a:t>i</a:t>
              </a:r>
              <a:r>
                <a:rPr dirty="0"/>
                <a:t> team IT per </a:t>
              </a:r>
              <a:r>
                <a:rPr dirty="0" err="1"/>
                <a:t>identificare</a:t>
              </a:r>
              <a:r>
                <a:rPr dirty="0"/>
                <a:t> le </a:t>
              </a:r>
              <a:r>
                <a:rPr dirty="0" err="1"/>
                <a:t>aree</a:t>
              </a:r>
              <a:r>
                <a:rPr dirty="0"/>
                <a:t> per </a:t>
              </a:r>
              <a:r>
                <a:rPr dirty="0" err="1"/>
                <a:t>l'automazione</a:t>
              </a:r>
              <a:r>
                <a:rPr dirty="0"/>
                <a:t> e </a:t>
              </a:r>
              <a:r>
                <a:rPr dirty="0" err="1"/>
                <a:t>garantire</a:t>
              </a:r>
              <a:r>
                <a:rPr dirty="0"/>
                <a:t> </a:t>
              </a:r>
              <a:r>
                <a:rPr dirty="0" err="1"/>
                <a:t>l'allineamento</a:t>
              </a:r>
              <a:r>
                <a:rPr dirty="0"/>
                <a:t> con </a:t>
              </a:r>
              <a:r>
                <a:rPr dirty="0" err="1"/>
                <a:t>gli</a:t>
              </a:r>
              <a:r>
                <a:rPr dirty="0"/>
                <a:t> </a:t>
              </a:r>
              <a:r>
                <a:rPr dirty="0" err="1"/>
                <a:t>obiettivi</a:t>
              </a:r>
              <a:r>
                <a:rPr dirty="0"/>
                <a:t> </a:t>
              </a:r>
              <a:r>
                <a:rPr dirty="0" err="1"/>
                <a:t>aziendali</a:t>
              </a:r>
              <a:r>
                <a:rPr dirty="0"/>
                <a:t> </a:t>
              </a:r>
              <a:r>
                <a:rPr dirty="0" err="1"/>
                <a:t>generali</a:t>
              </a:r>
              <a:endParaRPr dirty="0"/>
            </a:p>
          </p:txBody>
        </p:sp>
        <p:sp>
          <p:nvSpPr>
            <p:cNvPr id="7" name="CasellaDiTesto 6">
              <a:extLst>
                <a:ext uri="{FF2B5EF4-FFF2-40B4-BE49-F238E27FC236}">
                  <a16:creationId xmlns:a16="http://schemas.microsoft.com/office/drawing/2014/main" id="{DFBCC872-691E-00C8-09BB-F89C46C15677}"/>
                </a:ext>
              </a:extLst>
            </p:cNvPr>
            <p:cNvSpPr txBox="1"/>
            <p:nvPr/>
          </p:nvSpPr>
          <p:spPr>
            <a:xfrm>
              <a:off x="8923484" y="1594709"/>
              <a:ext cx="2711612" cy="4355038"/>
            </a:xfrm>
            <a:prstGeom prst="rect">
              <a:avLst/>
            </a:prstGeom>
            <a:noFill/>
          </p:spPr>
          <p:txBody>
            <a:bodyPr wrap="square">
              <a:spAutoFit/>
            </a:bodyPr>
            <a:lstStyle/>
            <a:p>
              <a:pPr>
                <a:defRPr b="1">
                  <a:latin typeface="Calibri" panose="020F0502020204030204" pitchFamily="34" charset="0"/>
                  <a:cs typeface="Calibri" panose="020F0502020204030204" pitchFamily="34" charset="0"/>
                </a:defRPr>
              </a:pPr>
              <a:r>
                <a:rPr dirty="0" err="1"/>
                <a:t>Intelligenza</a:t>
              </a:r>
              <a:r>
                <a:rPr dirty="0"/>
                <a:t> </a:t>
              </a:r>
              <a:r>
                <a:rPr dirty="0" err="1"/>
                <a:t>artificiale</a:t>
              </a:r>
              <a:endParaRPr dirty="0"/>
            </a:p>
            <a:p>
              <a:endParaRPr sz="700" dirty="0">
                <a:latin typeface="Calibri" panose="020F0502020204030204" pitchFamily="34" charset="0"/>
                <a:cs typeface="Calibri" panose="020F0502020204030204" pitchFamily="34" charset="0"/>
              </a:endParaRPr>
            </a:p>
            <a:p>
              <a:pPr algn="l">
                <a:defRPr sz="1400">
                  <a:effectLst/>
                  <a:latin typeface="Calibri" panose="020F0502020204030204" pitchFamily="34" charset="0"/>
                  <a:cs typeface="Calibri" panose="020F0502020204030204" pitchFamily="34" charset="0"/>
                </a:defRPr>
              </a:pPr>
              <a:r>
                <a:rPr b="1" dirty="0"/>
                <a:t>DCC:</a:t>
              </a:r>
              <a:r>
                <a:rPr dirty="0"/>
                <a:t> </a:t>
              </a:r>
              <a:r>
                <a:rPr dirty="0" err="1"/>
                <a:t>Delineare</a:t>
              </a:r>
              <a:r>
                <a:rPr dirty="0"/>
                <a:t> </a:t>
              </a:r>
              <a:r>
                <a:rPr dirty="0" err="1"/>
                <a:t>obiettivi</a:t>
              </a:r>
              <a:r>
                <a:rPr dirty="0"/>
                <a:t> come </a:t>
              </a:r>
              <a:r>
                <a:rPr dirty="0" err="1"/>
                <a:t>l'utilizzo</a:t>
              </a:r>
              <a:r>
                <a:rPr dirty="0"/>
                <a:t> </a:t>
              </a:r>
              <a:r>
                <a:rPr dirty="0" err="1"/>
                <a:t>dell'IA</a:t>
              </a:r>
              <a:r>
                <a:rPr dirty="0"/>
                <a:t> per </a:t>
              </a:r>
              <a:r>
                <a:rPr dirty="0" err="1"/>
                <a:t>l'analisi</a:t>
              </a:r>
              <a:r>
                <a:rPr dirty="0"/>
                <a:t> </a:t>
              </a:r>
              <a:r>
                <a:rPr dirty="0" err="1"/>
                <a:t>predittiva</a:t>
              </a:r>
              <a:r>
                <a:rPr dirty="0"/>
                <a:t>, </a:t>
              </a:r>
              <a:r>
                <a:rPr dirty="0" err="1"/>
                <a:t>l'implementazione</a:t>
              </a:r>
              <a:r>
                <a:rPr dirty="0"/>
                <a:t> di </a:t>
              </a:r>
              <a:r>
                <a:rPr dirty="0" err="1"/>
                <a:t>chatbot</a:t>
              </a:r>
              <a:r>
                <a:rPr dirty="0"/>
                <a:t> per le </a:t>
              </a:r>
              <a:r>
                <a:rPr dirty="0" err="1"/>
                <a:t>interazioni</a:t>
              </a:r>
              <a:r>
                <a:rPr dirty="0"/>
                <a:t> con </a:t>
              </a:r>
              <a:r>
                <a:rPr dirty="0" err="1"/>
                <a:t>i</a:t>
              </a:r>
              <a:r>
                <a:rPr dirty="0"/>
                <a:t> </a:t>
              </a:r>
              <a:r>
                <a:rPr dirty="0" err="1"/>
                <a:t>clienti</a:t>
              </a:r>
              <a:r>
                <a:rPr dirty="0"/>
                <a:t> e la </a:t>
              </a:r>
              <a:r>
                <a:rPr dirty="0" err="1"/>
                <a:t>personalizzazione</a:t>
              </a:r>
              <a:r>
                <a:rPr dirty="0"/>
                <a:t> </a:t>
              </a:r>
              <a:r>
                <a:rPr dirty="0" err="1"/>
                <a:t>degli</a:t>
              </a:r>
              <a:r>
                <a:rPr dirty="0"/>
                <a:t> </a:t>
              </a:r>
              <a:r>
                <a:rPr dirty="0" err="1"/>
                <a:t>sforzi</a:t>
              </a:r>
              <a:r>
                <a:rPr dirty="0"/>
                <a:t> di marketing</a:t>
              </a:r>
            </a:p>
            <a:p>
              <a:pPr algn="l"/>
              <a:endParaRPr sz="1400" b="0" i="0" dirty="0">
                <a:effectLst/>
                <a:latin typeface="Calibri" panose="020F0502020204030204" pitchFamily="34" charset="0"/>
                <a:cs typeface="Calibri" panose="020F0502020204030204" pitchFamily="34" charset="0"/>
              </a:endParaRPr>
            </a:p>
            <a:p>
              <a:pPr algn="l">
                <a:defRPr sz="1400">
                  <a:effectLst/>
                  <a:latin typeface="Calibri" panose="020F0502020204030204" pitchFamily="34" charset="0"/>
                  <a:cs typeface="Calibri" panose="020F0502020204030204" pitchFamily="34" charset="0"/>
                </a:defRPr>
              </a:pPr>
              <a:r>
                <a:rPr b="1" dirty="0"/>
                <a:t>PS:</a:t>
              </a:r>
              <a:r>
                <a:rPr dirty="0"/>
                <a:t> </a:t>
              </a:r>
              <a:r>
                <a:rPr dirty="0" err="1"/>
                <a:t>Inizia</a:t>
              </a:r>
              <a:r>
                <a:rPr dirty="0"/>
                <a:t> con </a:t>
              </a:r>
              <a:r>
                <a:rPr dirty="0" err="1"/>
                <a:t>un'applicazione</a:t>
              </a:r>
              <a:r>
                <a:rPr dirty="0"/>
                <a:t> AI </a:t>
              </a:r>
              <a:r>
                <a:rPr lang="it-IT" dirty="0" smtClean="0"/>
                <a:t>mirata</a:t>
              </a:r>
              <a:r>
                <a:rPr dirty="0" smtClean="0"/>
                <a:t>, </a:t>
              </a:r>
              <a:r>
                <a:rPr dirty="0"/>
                <a:t>come </a:t>
              </a:r>
              <a:r>
                <a:rPr dirty="0" err="1"/>
                <a:t>l'implementazione</a:t>
              </a:r>
              <a:r>
                <a:rPr dirty="0"/>
                <a:t> di un </a:t>
              </a:r>
              <a:r>
                <a:rPr dirty="0" err="1"/>
                <a:t>chatbot</a:t>
              </a:r>
              <a:r>
                <a:rPr dirty="0"/>
                <a:t> per </a:t>
              </a:r>
              <a:r>
                <a:rPr dirty="0" err="1"/>
                <a:t>l'assistenza</a:t>
              </a:r>
              <a:r>
                <a:rPr dirty="0"/>
                <a:t> </a:t>
              </a:r>
              <a:r>
                <a:rPr dirty="0" err="1"/>
                <a:t>clienti</a:t>
              </a:r>
              <a:r>
                <a:rPr dirty="0"/>
                <a:t>, prima di </a:t>
              </a:r>
              <a:r>
                <a:rPr dirty="0" err="1" smtClean="0"/>
                <a:t>espander</a:t>
              </a:r>
              <a:r>
                <a:rPr lang="it-IT" dirty="0" smtClean="0"/>
                <a:t>ti</a:t>
              </a:r>
              <a:r>
                <a:rPr dirty="0" smtClean="0"/>
                <a:t> </a:t>
              </a:r>
              <a:r>
                <a:rPr dirty="0"/>
                <a:t>a </a:t>
              </a:r>
              <a:r>
                <a:rPr dirty="0" err="1"/>
                <a:t>soluzioni</a:t>
              </a:r>
              <a:r>
                <a:rPr dirty="0"/>
                <a:t> di IA </a:t>
              </a:r>
              <a:r>
                <a:rPr dirty="0" err="1"/>
                <a:t>più</a:t>
              </a:r>
              <a:r>
                <a:rPr dirty="0"/>
                <a:t> </a:t>
              </a:r>
              <a:r>
                <a:rPr dirty="0" err="1"/>
                <a:t>complesse</a:t>
              </a:r>
              <a:endParaRPr dirty="0"/>
            </a:p>
            <a:p>
              <a:pPr algn="l"/>
              <a:endParaRPr sz="1400" b="0" i="0" dirty="0">
                <a:effectLst/>
                <a:latin typeface="Calibri" panose="020F0502020204030204" pitchFamily="34" charset="0"/>
                <a:cs typeface="Calibri" panose="020F0502020204030204" pitchFamily="34" charset="0"/>
              </a:endParaRPr>
            </a:p>
            <a:p>
              <a:pPr algn="l">
                <a:defRPr sz="1400">
                  <a:effectLst/>
                  <a:latin typeface="Calibri" panose="020F0502020204030204" pitchFamily="34" charset="0"/>
                  <a:cs typeface="Calibri" panose="020F0502020204030204" pitchFamily="34" charset="0"/>
                </a:defRPr>
              </a:pPr>
              <a:r>
                <a:rPr b="1" dirty="0"/>
                <a:t>CC:</a:t>
              </a:r>
              <a:r>
                <a:rPr dirty="0"/>
                <a:t> </a:t>
              </a:r>
              <a:r>
                <a:rPr dirty="0" err="1"/>
                <a:t>Collaborare</a:t>
              </a:r>
              <a:r>
                <a:rPr dirty="0"/>
                <a:t> con </a:t>
              </a:r>
              <a:r>
                <a:rPr dirty="0" err="1"/>
                <a:t>i</a:t>
              </a:r>
              <a:r>
                <a:rPr dirty="0"/>
                <a:t> team IT, marketing e </a:t>
              </a:r>
              <a:r>
                <a:rPr dirty="0" err="1"/>
                <a:t>assistenza</a:t>
              </a:r>
              <a:r>
                <a:rPr dirty="0"/>
                <a:t> </a:t>
              </a:r>
              <a:r>
                <a:rPr dirty="0" err="1"/>
                <a:t>clienti</a:t>
              </a:r>
              <a:r>
                <a:rPr dirty="0"/>
                <a:t> per </a:t>
              </a:r>
              <a:r>
                <a:rPr dirty="0" err="1"/>
                <a:t>integrare</a:t>
              </a:r>
              <a:r>
                <a:rPr dirty="0"/>
                <a:t> </a:t>
              </a:r>
              <a:r>
                <a:rPr dirty="0" err="1"/>
                <a:t>l'IA</a:t>
              </a:r>
              <a:r>
                <a:rPr dirty="0"/>
                <a:t> </a:t>
              </a:r>
              <a:r>
                <a:rPr lang="it-IT" dirty="0" smtClean="0"/>
                <a:t>perfettamente</a:t>
              </a:r>
              <a:r>
                <a:rPr dirty="0" smtClean="0"/>
                <a:t> </a:t>
              </a:r>
              <a:r>
                <a:rPr dirty="0"/>
                <a:t>e </a:t>
              </a:r>
              <a:r>
                <a:rPr dirty="0" err="1"/>
                <a:t>soddisfare</a:t>
              </a:r>
              <a:r>
                <a:rPr dirty="0"/>
                <a:t> le </a:t>
              </a:r>
              <a:r>
                <a:rPr dirty="0" err="1"/>
                <a:t>esigenze</a:t>
              </a:r>
              <a:r>
                <a:rPr dirty="0"/>
                <a:t> di </a:t>
              </a:r>
              <a:r>
                <a:rPr dirty="0" err="1"/>
                <a:t>ogni</a:t>
              </a:r>
              <a:r>
                <a:rPr dirty="0"/>
                <a:t> </a:t>
              </a:r>
              <a:r>
                <a:rPr dirty="0" err="1"/>
                <a:t>reparto</a:t>
              </a:r>
              <a:endParaRPr dirty="0"/>
            </a:p>
          </p:txBody>
        </p:sp>
        <p:cxnSp>
          <p:nvCxnSpPr>
            <p:cNvPr id="8" name="Connettore 1 7">
              <a:extLst>
                <a:ext uri="{FF2B5EF4-FFF2-40B4-BE49-F238E27FC236}">
                  <a16:creationId xmlns:a16="http://schemas.microsoft.com/office/drawing/2014/main" id="{684D68BE-BE70-5484-A29E-AE88EE3D3116}"/>
                </a:ext>
              </a:extLst>
            </p:cNvPr>
            <p:cNvCxnSpPr>
              <a:cxnSpLocks/>
            </p:cNvCxnSpPr>
            <p:nvPr/>
          </p:nvCxnSpPr>
          <p:spPr>
            <a:xfrm>
              <a:off x="3209359" y="2089438"/>
              <a:ext cx="0" cy="38935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Connettore 1 19">
              <a:extLst>
                <a:ext uri="{FF2B5EF4-FFF2-40B4-BE49-F238E27FC236}">
                  <a16:creationId xmlns:a16="http://schemas.microsoft.com/office/drawing/2014/main" id="{F34A7D89-DF5E-31AA-561B-D9BC8FD509D2}"/>
                </a:ext>
              </a:extLst>
            </p:cNvPr>
            <p:cNvCxnSpPr>
              <a:cxnSpLocks/>
            </p:cNvCxnSpPr>
            <p:nvPr/>
          </p:nvCxnSpPr>
          <p:spPr>
            <a:xfrm>
              <a:off x="6061176" y="2089438"/>
              <a:ext cx="2559" cy="38935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Connettore 1 20">
              <a:extLst>
                <a:ext uri="{FF2B5EF4-FFF2-40B4-BE49-F238E27FC236}">
                  <a16:creationId xmlns:a16="http://schemas.microsoft.com/office/drawing/2014/main" id="{C1FDF06B-093B-9192-4D24-32999B6B6F33}"/>
                </a:ext>
              </a:extLst>
            </p:cNvPr>
            <p:cNvCxnSpPr>
              <a:cxnSpLocks/>
            </p:cNvCxnSpPr>
            <p:nvPr/>
          </p:nvCxnSpPr>
          <p:spPr>
            <a:xfrm>
              <a:off x="8904513" y="2089438"/>
              <a:ext cx="37944" cy="3893573"/>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68883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708538" y="-389161"/>
            <a:ext cx="9981474" cy="1297158"/>
          </a:xfrm>
        </p:spPr>
        <p:txBody>
          <a:bodyPr/>
          <a:lstStyle/>
          <a:p>
            <a:pPr>
              <a:defRPr>
                <a:solidFill>
                  <a:srgbClr val="0AD995"/>
                </a:solidFill>
              </a:defRPr>
            </a:pPr>
            <a:r>
              <a:rPr dirty="0" err="1"/>
              <a:t>Unità</a:t>
            </a:r>
            <a:r>
              <a:rPr dirty="0"/>
              <a:t> 3. </a:t>
            </a:r>
            <a:r>
              <a:rPr dirty="0" err="1"/>
              <a:t>Soluzioni</a:t>
            </a:r>
            <a:r>
              <a:rPr dirty="0"/>
              <a:t> </a:t>
            </a:r>
            <a:r>
              <a:rPr dirty="0" err="1"/>
              <a:t>digitali</a:t>
            </a:r>
            <a:r>
              <a:rPr dirty="0"/>
              <a:t> innovative per la </a:t>
            </a:r>
            <a:r>
              <a:rPr dirty="0" err="1"/>
              <a:t>crescita</a:t>
            </a:r>
            <a:r>
              <a:rPr dirty="0"/>
              <a:t> </a:t>
            </a:r>
            <a:r>
              <a:rPr dirty="0" err="1"/>
              <a:t>aziendale</a:t>
            </a:r>
            <a:endParaRPr dirty="0"/>
          </a:p>
          <a:p>
            <a:pPr>
              <a:defRPr sz="2200"/>
            </a:pPr>
            <a:r>
              <a:rPr dirty="0"/>
              <a:t>3.2 </a:t>
            </a:r>
            <a:r>
              <a:rPr dirty="0" err="1"/>
              <a:t>Sfide</a:t>
            </a:r>
            <a:r>
              <a:rPr dirty="0"/>
              <a:t> e </a:t>
            </a:r>
            <a:r>
              <a:rPr dirty="0" err="1"/>
              <a:t>migliori</a:t>
            </a:r>
            <a:r>
              <a:rPr dirty="0"/>
              <a:t> </a:t>
            </a:r>
            <a:r>
              <a:rPr dirty="0" err="1"/>
              <a:t>pratiche</a:t>
            </a:r>
            <a:r>
              <a:rPr dirty="0"/>
              <a:t> per </a:t>
            </a:r>
            <a:r>
              <a:rPr dirty="0" err="1"/>
              <a:t>l'integrazione</a:t>
            </a:r>
            <a:r>
              <a:rPr dirty="0"/>
              <a:t> </a:t>
            </a:r>
            <a:r>
              <a:rPr dirty="0" err="1"/>
              <a:t>nelle</a:t>
            </a:r>
            <a:r>
              <a:rPr dirty="0"/>
              <a:t> </a:t>
            </a:r>
            <a:r>
              <a:rPr dirty="0" err="1"/>
              <a:t>operazioni</a:t>
            </a:r>
            <a:r>
              <a:rPr dirty="0"/>
              <a:t> </a:t>
            </a:r>
            <a:r>
              <a:rPr dirty="0" err="1"/>
              <a:t>aziendali</a:t>
            </a:r>
            <a:r>
              <a:rPr dirty="0"/>
              <a:t> (1)</a:t>
            </a:r>
          </a:p>
        </p:txBody>
      </p:sp>
      <p:grpSp>
        <p:nvGrpSpPr>
          <p:cNvPr id="27" name="Gruppo 26">
            <a:extLst>
              <a:ext uri="{FF2B5EF4-FFF2-40B4-BE49-F238E27FC236}">
                <a16:creationId xmlns:a16="http://schemas.microsoft.com/office/drawing/2014/main" id="{00933B58-6D70-D586-33C4-B17066EEB8CC}"/>
              </a:ext>
            </a:extLst>
          </p:cNvPr>
          <p:cNvGrpSpPr/>
          <p:nvPr/>
        </p:nvGrpSpPr>
        <p:grpSpPr>
          <a:xfrm>
            <a:off x="439207" y="1110964"/>
            <a:ext cx="11288932" cy="4872047"/>
            <a:chOff x="439207" y="1110964"/>
            <a:chExt cx="11288932" cy="4872047"/>
          </a:xfrm>
        </p:grpSpPr>
        <p:grpSp>
          <p:nvGrpSpPr>
            <p:cNvPr id="12" name="Gruppo 11">
              <a:extLst>
                <a:ext uri="{FF2B5EF4-FFF2-40B4-BE49-F238E27FC236}">
                  <a16:creationId xmlns:a16="http://schemas.microsoft.com/office/drawing/2014/main" id="{E10BE17C-C4B4-08E0-0280-F92254BB7DA3}"/>
                </a:ext>
              </a:extLst>
            </p:cNvPr>
            <p:cNvGrpSpPr/>
            <p:nvPr/>
          </p:nvGrpSpPr>
          <p:grpSpPr>
            <a:xfrm>
              <a:off x="439207" y="1110964"/>
              <a:ext cx="11288932" cy="4861841"/>
              <a:chOff x="439207" y="1110964"/>
              <a:chExt cx="11288932" cy="4861841"/>
            </a:xfrm>
          </p:grpSpPr>
          <p:sp>
            <p:nvSpPr>
              <p:cNvPr id="5" name="CasellaDiTesto 4">
                <a:extLst>
                  <a:ext uri="{FF2B5EF4-FFF2-40B4-BE49-F238E27FC236}">
                    <a16:creationId xmlns:a16="http://schemas.microsoft.com/office/drawing/2014/main" id="{68541BB6-E6D6-B707-F25B-0665CBC5E4E9}"/>
                  </a:ext>
                </a:extLst>
              </p:cNvPr>
              <p:cNvSpPr txBox="1"/>
              <p:nvPr/>
            </p:nvSpPr>
            <p:spPr>
              <a:xfrm>
                <a:off x="439207" y="1110964"/>
                <a:ext cx="11249055" cy="646331"/>
              </a:xfrm>
              <a:prstGeom prst="rect">
                <a:avLst/>
              </a:prstGeom>
              <a:noFill/>
            </p:spPr>
            <p:txBody>
              <a:bodyPr wrap="square">
                <a:spAutoFit/>
              </a:bodyPr>
              <a:lstStyle/>
              <a:p>
                <a:pPr algn="just">
                  <a:defRPr>
                    <a:solidFill>
                      <a:srgbClr val="1B193E"/>
                    </a:solidFill>
                  </a:defRPr>
                </a:pPr>
                <a:r>
                  <a:rPr dirty="0" err="1"/>
                  <a:t>Intraprendere</a:t>
                </a:r>
                <a:r>
                  <a:rPr dirty="0"/>
                  <a:t> </a:t>
                </a:r>
                <a:r>
                  <a:rPr dirty="0" err="1"/>
                  <a:t>un'integrazione</a:t>
                </a:r>
                <a:r>
                  <a:rPr dirty="0"/>
                  <a:t> </a:t>
                </a:r>
                <a:r>
                  <a:rPr dirty="0" err="1"/>
                  <a:t>efficace</a:t>
                </a:r>
                <a:r>
                  <a:rPr dirty="0"/>
                  <a:t> </a:t>
                </a:r>
                <a:r>
                  <a:rPr dirty="0" err="1"/>
                  <a:t>nelle</a:t>
                </a:r>
                <a:r>
                  <a:rPr dirty="0"/>
                  <a:t> </a:t>
                </a:r>
                <a:r>
                  <a:rPr dirty="0" err="1"/>
                  <a:t>operazioni</a:t>
                </a:r>
                <a:r>
                  <a:rPr dirty="0"/>
                  <a:t> per la </a:t>
                </a:r>
                <a:r>
                  <a:rPr dirty="0" err="1"/>
                  <a:t>crescita</a:t>
                </a:r>
                <a:r>
                  <a:rPr dirty="0"/>
                  <a:t> </a:t>
                </a:r>
                <a:r>
                  <a:rPr lang="it-IT" dirty="0" smtClean="0"/>
                  <a:t>aziendale</a:t>
                </a:r>
                <a:r>
                  <a:rPr dirty="0" smtClean="0"/>
                  <a:t> </a:t>
                </a:r>
                <a:r>
                  <a:rPr dirty="0" err="1"/>
                  <a:t>comporta</a:t>
                </a:r>
                <a:r>
                  <a:rPr dirty="0"/>
                  <a:t> </a:t>
                </a:r>
                <a:r>
                  <a:rPr lang="it-IT" dirty="0" smtClean="0"/>
                  <a:t>una</a:t>
                </a:r>
                <a:r>
                  <a:rPr dirty="0" smtClean="0"/>
                  <a:t> </a:t>
                </a:r>
                <a:r>
                  <a:rPr dirty="0" err="1"/>
                  <a:t>serie</a:t>
                </a:r>
                <a:r>
                  <a:rPr dirty="0"/>
                  <a:t> di </a:t>
                </a:r>
                <a:r>
                  <a:rPr dirty="0" err="1"/>
                  <a:t>sfide</a:t>
                </a:r>
                <a:r>
                  <a:rPr dirty="0"/>
                  <a:t>. </a:t>
                </a:r>
                <a:r>
                  <a:rPr dirty="0" err="1"/>
                  <a:t>Ecco</a:t>
                </a:r>
                <a:r>
                  <a:rPr dirty="0"/>
                  <a:t> </a:t>
                </a:r>
                <a:r>
                  <a:rPr dirty="0" err="1"/>
                  <a:t>alcune</a:t>
                </a:r>
                <a:r>
                  <a:rPr dirty="0"/>
                  <a:t> </a:t>
                </a:r>
                <a:r>
                  <a:rPr dirty="0" err="1"/>
                  <a:t>sfide</a:t>
                </a:r>
                <a:r>
                  <a:rPr dirty="0"/>
                  <a:t> </a:t>
                </a:r>
                <a:r>
                  <a:rPr dirty="0" err="1"/>
                  <a:t>nell'implementazione</a:t>
                </a:r>
                <a:r>
                  <a:rPr dirty="0"/>
                  <a:t> di </a:t>
                </a:r>
                <a:r>
                  <a:rPr dirty="0" err="1"/>
                  <a:t>soluzioni</a:t>
                </a:r>
                <a:r>
                  <a:rPr dirty="0"/>
                  <a:t> </a:t>
                </a:r>
                <a:r>
                  <a:rPr dirty="0" err="1"/>
                  <a:t>digitali</a:t>
                </a:r>
                <a:r>
                  <a:rPr dirty="0"/>
                  <a:t> innovative </a:t>
                </a:r>
                <a:r>
                  <a:rPr lang="it-IT" dirty="0" smtClean="0"/>
                  <a:t>-</a:t>
                </a:r>
                <a:r>
                  <a:rPr dirty="0" smtClean="0"/>
                  <a:t> </a:t>
                </a:r>
                <a:r>
                  <a:rPr dirty="0"/>
                  <a:t>con le relative </a:t>
                </a:r>
                <a:r>
                  <a:rPr dirty="0" err="1"/>
                  <a:t>migliori</a:t>
                </a:r>
                <a:r>
                  <a:rPr dirty="0"/>
                  <a:t> </a:t>
                </a:r>
                <a:r>
                  <a:rPr dirty="0" err="1"/>
                  <a:t>pratiche</a:t>
                </a:r>
                <a:r>
                  <a:rPr dirty="0"/>
                  <a:t> per </a:t>
                </a:r>
                <a:r>
                  <a:rPr dirty="0" err="1"/>
                  <a:t>superarle</a:t>
                </a:r>
                <a:r>
                  <a:rPr dirty="0"/>
                  <a:t>:</a:t>
                </a:r>
                <a:endParaRPr sz="900" dirty="0">
                  <a:solidFill>
                    <a:srgbClr val="1B193E"/>
                  </a:solidFill>
                </a:endParaRPr>
              </a:p>
            </p:txBody>
          </p:sp>
          <p:sp>
            <p:nvSpPr>
              <p:cNvPr id="3" name="CasellaDiTesto 2">
                <a:extLst>
                  <a:ext uri="{FF2B5EF4-FFF2-40B4-BE49-F238E27FC236}">
                    <a16:creationId xmlns:a16="http://schemas.microsoft.com/office/drawing/2014/main" id="{0DDB1C24-5271-1B0A-48CD-2F0B3B74A762}"/>
                  </a:ext>
                </a:extLst>
              </p:cNvPr>
              <p:cNvSpPr txBox="1"/>
              <p:nvPr/>
            </p:nvSpPr>
            <p:spPr>
              <a:xfrm>
                <a:off x="469234" y="2002487"/>
                <a:ext cx="2829704" cy="3693319"/>
              </a:xfrm>
              <a:prstGeom prst="rect">
                <a:avLst/>
              </a:prstGeom>
              <a:noFill/>
            </p:spPr>
            <p:txBody>
              <a:bodyPr wrap="square">
                <a:spAutoFit/>
              </a:bodyPr>
              <a:lstStyle/>
              <a:p>
                <a:r>
                  <a:rPr b="1" dirty="0" err="1">
                    <a:latin typeface="Calibri" panose="020F0502020204030204" pitchFamily="34" charset="0"/>
                    <a:cs typeface="Calibri" panose="020F0502020204030204" pitchFamily="34" charset="0"/>
                  </a:rPr>
                  <a:t>Resistenza</a:t>
                </a:r>
                <a:r>
                  <a:rPr b="1" dirty="0">
                    <a:latin typeface="Calibri" panose="020F0502020204030204" pitchFamily="34" charset="0"/>
                    <a:cs typeface="Calibri" panose="020F0502020204030204" pitchFamily="34" charset="0"/>
                  </a:rPr>
                  <a:t> al </a:t>
                </a:r>
                <a:r>
                  <a:rPr b="1" dirty="0" err="1">
                    <a:latin typeface="Calibri" panose="020F0502020204030204" pitchFamily="34" charset="0"/>
                    <a:cs typeface="Calibri" panose="020F0502020204030204" pitchFamily="34" charset="0"/>
                  </a:rPr>
                  <a:t>cambiamento</a:t>
                </a:r>
                <a:r>
                  <a:rPr b="1" dirty="0">
                    <a:latin typeface="Calibri" panose="020F0502020204030204" pitchFamily="34" charset="0"/>
                    <a:cs typeface="Calibri" panose="020F0502020204030204" pitchFamily="34" charset="0"/>
                  </a:rPr>
                  <a:t>: </a:t>
                </a:r>
                <a:r>
                  <a:rPr dirty="0" err="1">
                    <a:solidFill>
                      <a:srgbClr val="1B193E"/>
                    </a:solidFill>
                  </a:rPr>
                  <a:t>Superare</a:t>
                </a:r>
                <a:r>
                  <a:rPr dirty="0">
                    <a:solidFill>
                      <a:srgbClr val="1B193E"/>
                    </a:solidFill>
                  </a:rPr>
                  <a:t> la </a:t>
                </a:r>
                <a:r>
                  <a:rPr dirty="0" err="1">
                    <a:solidFill>
                      <a:srgbClr val="1B193E"/>
                    </a:solidFill>
                  </a:rPr>
                  <a:t>riluttanza</a:t>
                </a:r>
                <a:r>
                  <a:rPr dirty="0">
                    <a:solidFill>
                      <a:srgbClr val="1B193E"/>
                    </a:solidFill>
                  </a:rPr>
                  <a:t> </a:t>
                </a:r>
                <a:r>
                  <a:rPr lang="it-IT" dirty="0" smtClean="0">
                    <a:solidFill>
                      <a:srgbClr val="1B193E"/>
                    </a:solidFill>
                  </a:rPr>
                  <a:t>dei</a:t>
                </a:r>
                <a:r>
                  <a:rPr dirty="0" smtClean="0">
                    <a:solidFill>
                      <a:srgbClr val="1B193E"/>
                    </a:solidFill>
                  </a:rPr>
                  <a:t> </a:t>
                </a:r>
                <a:r>
                  <a:rPr dirty="0" err="1">
                    <a:solidFill>
                      <a:srgbClr val="1B193E"/>
                    </a:solidFill>
                  </a:rPr>
                  <a:t>dipendenti</a:t>
                </a:r>
                <a:r>
                  <a:rPr dirty="0">
                    <a:solidFill>
                      <a:srgbClr val="1B193E"/>
                    </a:solidFill>
                  </a:rPr>
                  <a:t> ad </a:t>
                </a:r>
                <a:r>
                  <a:rPr dirty="0" err="1">
                    <a:solidFill>
                      <a:srgbClr val="1B193E"/>
                    </a:solidFill>
                  </a:rPr>
                  <a:t>abbracciare</a:t>
                </a:r>
                <a:r>
                  <a:rPr dirty="0">
                    <a:solidFill>
                      <a:srgbClr val="1B193E"/>
                    </a:solidFill>
                  </a:rPr>
                  <a:t> </a:t>
                </a:r>
                <a:r>
                  <a:rPr dirty="0" err="1">
                    <a:solidFill>
                      <a:srgbClr val="1B193E"/>
                    </a:solidFill>
                  </a:rPr>
                  <a:t>nuove</a:t>
                </a:r>
                <a:r>
                  <a:rPr dirty="0">
                    <a:solidFill>
                      <a:srgbClr val="1B193E"/>
                    </a:solidFill>
                  </a:rPr>
                  <a:t> </a:t>
                </a:r>
                <a:r>
                  <a:rPr dirty="0" err="1">
                    <a:solidFill>
                      <a:srgbClr val="1B193E"/>
                    </a:solidFill>
                  </a:rPr>
                  <a:t>tecnologie</a:t>
                </a:r>
                <a:r>
                  <a:rPr dirty="0">
                    <a:solidFill>
                      <a:srgbClr val="1B193E"/>
                    </a:solidFill>
                  </a:rPr>
                  <a:t> e </a:t>
                </a:r>
                <a:r>
                  <a:rPr dirty="0" err="1">
                    <a:solidFill>
                      <a:srgbClr val="1B193E"/>
                    </a:solidFill>
                  </a:rPr>
                  <a:t>flussi</a:t>
                </a:r>
                <a:r>
                  <a:rPr dirty="0">
                    <a:solidFill>
                      <a:srgbClr val="1B193E"/>
                    </a:solidFill>
                  </a:rPr>
                  <a:t> di </a:t>
                </a:r>
                <a:r>
                  <a:rPr dirty="0" err="1">
                    <a:solidFill>
                      <a:srgbClr val="1B193E"/>
                    </a:solidFill>
                  </a:rPr>
                  <a:t>lavoro</a:t>
                </a:r>
                <a:endParaRPr b="1" dirty="0">
                  <a:solidFill>
                    <a:srgbClr val="1B193E"/>
                  </a:solidFill>
                  <a:latin typeface="Calibri" panose="020F0502020204030204" pitchFamily="34" charset="0"/>
                  <a:cs typeface="Calibri" panose="020F0502020204030204" pitchFamily="34" charset="0"/>
                </a:endParaRPr>
              </a:p>
              <a:p>
                <a:endParaRPr b="1" dirty="0">
                  <a:solidFill>
                    <a:srgbClr val="1B193E"/>
                  </a:solidFill>
                  <a:latin typeface="Calibri" panose="020F0502020204030204" pitchFamily="34" charset="0"/>
                  <a:cs typeface="Calibri" panose="020F0502020204030204" pitchFamily="34" charset="0"/>
                </a:endParaRPr>
              </a:p>
              <a:p>
                <a:endParaRPr b="1" dirty="0">
                  <a:solidFill>
                    <a:srgbClr val="1B193E"/>
                  </a:solidFill>
                  <a:latin typeface="Calibri" panose="020F0502020204030204" pitchFamily="34" charset="0"/>
                  <a:cs typeface="Calibri" panose="020F0502020204030204" pitchFamily="34" charset="0"/>
                </a:endParaRPr>
              </a:p>
              <a:p>
                <a:endParaRPr b="1" dirty="0">
                  <a:solidFill>
                    <a:srgbClr val="1B193E"/>
                  </a:solidFill>
                  <a:latin typeface="Calibri" panose="020F0502020204030204" pitchFamily="34" charset="0"/>
                  <a:cs typeface="Calibri" panose="020F0502020204030204" pitchFamily="34" charset="0"/>
                </a:endParaRPr>
              </a:p>
              <a:p>
                <a:pPr>
                  <a:defRPr>
                    <a:solidFill>
                      <a:srgbClr val="1B193E"/>
                    </a:solidFill>
                    <a:latin typeface="Calibri" panose="020F0502020204030204" pitchFamily="34" charset="0"/>
                    <a:cs typeface="Calibri" panose="020F0502020204030204" pitchFamily="34" charset="0"/>
                  </a:defRPr>
                </a:pPr>
                <a:r>
                  <a:rPr b="1" dirty="0" err="1"/>
                  <a:t>Cultura</a:t>
                </a:r>
                <a:r>
                  <a:rPr b="1" dirty="0"/>
                  <a:t> </a:t>
                </a:r>
                <a:r>
                  <a:rPr b="1" dirty="0" err="1"/>
                  <a:t>pronta</a:t>
                </a:r>
                <a:r>
                  <a:rPr b="1" dirty="0"/>
                  <a:t> per </a:t>
                </a:r>
                <a:r>
                  <a:rPr b="1" dirty="0" err="1"/>
                  <a:t>il</a:t>
                </a:r>
                <a:r>
                  <a:rPr b="1" dirty="0"/>
                  <a:t> </a:t>
                </a:r>
                <a:r>
                  <a:rPr b="1" dirty="0" err="1"/>
                  <a:t>cambiamento</a:t>
                </a:r>
                <a:r>
                  <a:rPr dirty="0"/>
                  <a:t>: </a:t>
                </a:r>
                <a:r>
                  <a:rPr dirty="0" err="1"/>
                  <a:t>Comunicare</a:t>
                </a:r>
                <a:r>
                  <a:rPr dirty="0"/>
                  <a:t> </a:t>
                </a:r>
                <a:r>
                  <a:rPr dirty="0" err="1"/>
                  <a:t>i</a:t>
                </a:r>
                <a:r>
                  <a:rPr dirty="0"/>
                  <a:t> </a:t>
                </a:r>
                <a:r>
                  <a:rPr dirty="0" err="1"/>
                  <a:t>benefici</a:t>
                </a:r>
                <a:r>
                  <a:rPr dirty="0"/>
                  <a:t> per </a:t>
                </a:r>
                <a:r>
                  <a:rPr dirty="0" err="1"/>
                  <a:t>infondere</a:t>
                </a:r>
                <a:r>
                  <a:rPr dirty="0"/>
                  <a:t> </a:t>
                </a:r>
                <a:r>
                  <a:rPr dirty="0" err="1"/>
                  <a:t>entusiasmo</a:t>
                </a:r>
                <a:r>
                  <a:rPr dirty="0"/>
                  <a:t> e </a:t>
                </a:r>
                <a:r>
                  <a:rPr dirty="0" err="1"/>
                  <a:t>ridurre</a:t>
                </a:r>
                <a:r>
                  <a:rPr dirty="0"/>
                  <a:t> la </a:t>
                </a:r>
                <a:r>
                  <a:rPr dirty="0" err="1"/>
                  <a:t>resistenza</a:t>
                </a:r>
                <a:endParaRPr dirty="0">
                  <a:latin typeface="Calibri" panose="020F0502020204030204" pitchFamily="34" charset="0"/>
                  <a:cs typeface="Calibri" panose="020F0502020204030204" pitchFamily="34" charset="0"/>
                </a:endParaRPr>
              </a:p>
            </p:txBody>
          </p:sp>
          <p:sp>
            <p:nvSpPr>
              <p:cNvPr id="4" name="CasellaDiTesto 3">
                <a:extLst>
                  <a:ext uri="{FF2B5EF4-FFF2-40B4-BE49-F238E27FC236}">
                    <a16:creationId xmlns:a16="http://schemas.microsoft.com/office/drawing/2014/main" id="{9CA656FC-3B3B-4A9B-BAD8-1729ED02DF38}"/>
                  </a:ext>
                </a:extLst>
              </p:cNvPr>
              <p:cNvSpPr txBox="1"/>
              <p:nvPr/>
            </p:nvSpPr>
            <p:spPr>
              <a:xfrm>
                <a:off x="3294808" y="2002487"/>
                <a:ext cx="2861968" cy="3416320"/>
              </a:xfrm>
              <a:prstGeom prst="rect">
                <a:avLst/>
              </a:prstGeom>
              <a:noFill/>
            </p:spPr>
            <p:txBody>
              <a:bodyPr wrap="square">
                <a:spAutoFit/>
              </a:bodyPr>
              <a:lstStyle/>
              <a:p>
                <a:pPr>
                  <a:defRPr>
                    <a:solidFill>
                      <a:srgbClr val="1B193E"/>
                    </a:solidFill>
                  </a:defRPr>
                </a:pPr>
                <a:r>
                  <a:rPr b="1" dirty="0" err="1"/>
                  <a:t>Complessità</a:t>
                </a:r>
                <a:r>
                  <a:rPr b="1" dirty="0"/>
                  <a:t> di </a:t>
                </a:r>
                <a:r>
                  <a:rPr b="1" dirty="0" err="1"/>
                  <a:t>integrazione</a:t>
                </a:r>
                <a:r>
                  <a:rPr b="1" dirty="0"/>
                  <a:t>: </a:t>
                </a:r>
                <a:r>
                  <a:rPr dirty="0" err="1"/>
                  <a:t>Gestire</a:t>
                </a:r>
                <a:r>
                  <a:rPr dirty="0"/>
                  <a:t> </a:t>
                </a:r>
                <a:r>
                  <a:rPr dirty="0" err="1"/>
                  <a:t>l'integrazione</a:t>
                </a:r>
                <a:r>
                  <a:rPr dirty="0"/>
                  <a:t> di </a:t>
                </a:r>
                <a:r>
                  <a:rPr dirty="0" err="1"/>
                  <a:t>più</a:t>
                </a:r>
                <a:r>
                  <a:rPr dirty="0"/>
                  <a:t> </a:t>
                </a:r>
                <a:r>
                  <a:rPr dirty="0" err="1"/>
                  <a:t>soluzioni</a:t>
                </a:r>
                <a:r>
                  <a:rPr dirty="0"/>
                  <a:t> </a:t>
                </a:r>
                <a:r>
                  <a:rPr dirty="0" err="1"/>
                  <a:t>digitali</a:t>
                </a:r>
                <a:r>
                  <a:rPr dirty="0"/>
                  <a:t> </a:t>
                </a:r>
                <a:r>
                  <a:rPr dirty="0" err="1"/>
                  <a:t>senza</a:t>
                </a:r>
                <a:r>
                  <a:rPr dirty="0"/>
                  <a:t> </a:t>
                </a:r>
                <a:r>
                  <a:rPr dirty="0" err="1"/>
                  <a:t>interrompere</a:t>
                </a:r>
                <a:r>
                  <a:rPr dirty="0"/>
                  <a:t> le </a:t>
                </a:r>
                <a:r>
                  <a:rPr dirty="0" err="1"/>
                  <a:t>operazioni</a:t>
                </a:r>
                <a:r>
                  <a:rPr dirty="0"/>
                  <a:t> </a:t>
                </a:r>
                <a:r>
                  <a:rPr dirty="0" err="1"/>
                  <a:t>esistenti</a:t>
                </a:r>
                <a:endParaRPr dirty="0"/>
              </a:p>
              <a:p>
                <a:endParaRPr dirty="0">
                  <a:solidFill>
                    <a:srgbClr val="1B193E"/>
                  </a:solidFill>
                </a:endParaRPr>
              </a:p>
              <a:p>
                <a:endParaRPr dirty="0">
                  <a:solidFill>
                    <a:srgbClr val="1B193E"/>
                  </a:solidFill>
                </a:endParaRPr>
              </a:p>
              <a:p>
                <a:pPr>
                  <a:defRPr>
                    <a:solidFill>
                      <a:srgbClr val="1B193E"/>
                    </a:solidFill>
                  </a:defRPr>
                </a:pPr>
                <a:r>
                  <a:rPr b="1" dirty="0" err="1"/>
                  <a:t>Strategia</a:t>
                </a:r>
                <a:r>
                  <a:rPr b="1" dirty="0"/>
                  <a:t> </a:t>
                </a:r>
                <a:r>
                  <a:rPr b="1" dirty="0" err="1"/>
                  <a:t>globale</a:t>
                </a:r>
                <a:r>
                  <a:rPr b="1" dirty="0"/>
                  <a:t> per </a:t>
                </a:r>
                <a:r>
                  <a:rPr b="1" dirty="0" err="1"/>
                  <a:t>l'integrazione</a:t>
                </a:r>
                <a:r>
                  <a:rPr dirty="0"/>
                  <a:t>: </a:t>
                </a:r>
                <a:r>
                  <a:rPr dirty="0" err="1"/>
                  <a:t>Effettuare</a:t>
                </a:r>
                <a:r>
                  <a:rPr dirty="0"/>
                  <a:t> </a:t>
                </a:r>
                <a:r>
                  <a:rPr dirty="0" err="1"/>
                  <a:t>una</a:t>
                </a:r>
                <a:r>
                  <a:rPr dirty="0"/>
                  <a:t> </a:t>
                </a:r>
                <a:r>
                  <a:rPr dirty="0" err="1"/>
                  <a:t>valutazione</a:t>
                </a:r>
                <a:r>
                  <a:rPr dirty="0"/>
                  <a:t> </a:t>
                </a:r>
                <a:r>
                  <a:rPr dirty="0" err="1"/>
                  <a:t>dei</a:t>
                </a:r>
                <a:r>
                  <a:rPr dirty="0"/>
                  <a:t> </a:t>
                </a:r>
                <a:r>
                  <a:rPr dirty="0" err="1"/>
                  <a:t>sistemi</a:t>
                </a:r>
                <a:r>
                  <a:rPr dirty="0"/>
                  <a:t> </a:t>
                </a:r>
                <a:r>
                  <a:rPr dirty="0" err="1"/>
                  <a:t>esistenti</a:t>
                </a:r>
                <a:r>
                  <a:rPr dirty="0"/>
                  <a:t> per </a:t>
                </a:r>
                <a:r>
                  <a:rPr dirty="0" err="1"/>
                  <a:t>semplificare</a:t>
                </a:r>
                <a:r>
                  <a:rPr dirty="0"/>
                  <a:t> </a:t>
                </a:r>
                <a:r>
                  <a:rPr dirty="0" err="1"/>
                  <a:t>il</a:t>
                </a:r>
                <a:r>
                  <a:rPr dirty="0"/>
                  <a:t> </a:t>
                </a:r>
                <a:r>
                  <a:rPr dirty="0" err="1"/>
                  <a:t>processo</a:t>
                </a:r>
                <a:endParaRPr dirty="0"/>
              </a:p>
            </p:txBody>
          </p:sp>
          <p:sp>
            <p:nvSpPr>
              <p:cNvPr id="6" name="CasellaDiTesto 5">
                <a:extLst>
                  <a:ext uri="{FF2B5EF4-FFF2-40B4-BE49-F238E27FC236}">
                    <a16:creationId xmlns:a16="http://schemas.microsoft.com/office/drawing/2014/main" id="{6E6F11F4-1078-1C8A-EC87-2037A0416132}"/>
                  </a:ext>
                </a:extLst>
              </p:cNvPr>
              <p:cNvSpPr txBox="1"/>
              <p:nvPr/>
            </p:nvSpPr>
            <p:spPr>
              <a:xfrm>
                <a:off x="6023663" y="1989562"/>
                <a:ext cx="3049527" cy="3970318"/>
              </a:xfrm>
              <a:prstGeom prst="rect">
                <a:avLst/>
              </a:prstGeom>
              <a:noFill/>
            </p:spPr>
            <p:txBody>
              <a:bodyPr wrap="square">
                <a:spAutoFit/>
              </a:bodyPr>
              <a:lstStyle/>
              <a:p>
                <a:pPr>
                  <a:defRPr>
                    <a:solidFill>
                      <a:srgbClr val="1B193E"/>
                    </a:solidFill>
                  </a:defRPr>
                </a:pPr>
                <a:r>
                  <a:rPr b="1" dirty="0" err="1"/>
                  <a:t>Preoccupazioni</a:t>
                </a:r>
                <a:r>
                  <a:rPr b="1" dirty="0"/>
                  <a:t> in </a:t>
                </a:r>
                <a:r>
                  <a:rPr b="1" dirty="0" err="1"/>
                  <a:t>materia</a:t>
                </a:r>
                <a:r>
                  <a:rPr b="1" dirty="0"/>
                  <a:t> di sicurezza </a:t>
                </a:r>
                <a:r>
                  <a:rPr b="1" dirty="0" err="1"/>
                  <a:t>dei</a:t>
                </a:r>
                <a:r>
                  <a:rPr b="1" dirty="0"/>
                  <a:t> </a:t>
                </a:r>
                <a:r>
                  <a:rPr b="1" dirty="0" err="1"/>
                  <a:t>dati</a:t>
                </a:r>
                <a:r>
                  <a:rPr dirty="0"/>
                  <a:t>: </a:t>
                </a:r>
                <a:r>
                  <a:rPr dirty="0" err="1"/>
                  <a:t>Affrontare</a:t>
                </a:r>
                <a:r>
                  <a:rPr dirty="0"/>
                  <a:t> le </a:t>
                </a:r>
                <a:r>
                  <a:rPr lang="it-IT" dirty="0" smtClean="0"/>
                  <a:t>preoccupazioni</a:t>
                </a:r>
                <a:r>
                  <a:rPr dirty="0" smtClean="0"/>
                  <a:t> </a:t>
                </a:r>
                <a:r>
                  <a:rPr dirty="0"/>
                  <a:t>relative </a:t>
                </a:r>
                <a:r>
                  <a:rPr dirty="0" err="1"/>
                  <a:t>alla</a:t>
                </a:r>
                <a:r>
                  <a:rPr dirty="0"/>
                  <a:t> sicurezza e </a:t>
                </a:r>
                <a:r>
                  <a:rPr dirty="0" err="1"/>
                  <a:t>alla</a:t>
                </a:r>
                <a:r>
                  <a:rPr dirty="0"/>
                  <a:t> privacy </a:t>
                </a:r>
                <a:r>
                  <a:rPr dirty="0" err="1"/>
                  <a:t>dei</a:t>
                </a:r>
                <a:r>
                  <a:rPr dirty="0"/>
                  <a:t> </a:t>
                </a:r>
                <a:r>
                  <a:rPr dirty="0" err="1"/>
                  <a:t>dati</a:t>
                </a:r>
                <a:endParaRPr dirty="0"/>
              </a:p>
              <a:p>
                <a:endParaRPr dirty="0">
                  <a:solidFill>
                    <a:srgbClr val="1B193E"/>
                  </a:solidFill>
                </a:endParaRPr>
              </a:p>
              <a:p>
                <a:endParaRPr dirty="0">
                  <a:solidFill>
                    <a:srgbClr val="1B193E"/>
                  </a:solidFill>
                </a:endParaRPr>
              </a:p>
              <a:p>
                <a:endParaRPr dirty="0">
                  <a:solidFill>
                    <a:srgbClr val="1B193E"/>
                  </a:solidFill>
                </a:endParaRPr>
              </a:p>
              <a:p>
                <a:endParaRPr dirty="0">
                  <a:solidFill>
                    <a:srgbClr val="1B193E"/>
                  </a:solidFill>
                </a:endParaRPr>
              </a:p>
              <a:p>
                <a:pPr>
                  <a:defRPr>
                    <a:solidFill>
                      <a:srgbClr val="1B193E"/>
                    </a:solidFill>
                  </a:defRPr>
                </a:pPr>
                <a:r>
                  <a:rPr b="1" dirty="0"/>
                  <a:t>Sicurezza </a:t>
                </a:r>
                <a:r>
                  <a:rPr b="1" dirty="0" err="1"/>
                  <a:t>dei</a:t>
                </a:r>
                <a:r>
                  <a:rPr b="1" dirty="0"/>
                  <a:t> </a:t>
                </a:r>
                <a:r>
                  <a:rPr b="1" dirty="0" err="1"/>
                  <a:t>dati</a:t>
                </a:r>
                <a:r>
                  <a:rPr dirty="0"/>
                  <a:t>: </a:t>
                </a:r>
                <a:r>
                  <a:rPr dirty="0" err="1"/>
                  <a:t>Garantire</a:t>
                </a:r>
                <a:r>
                  <a:rPr dirty="0"/>
                  <a:t> la </a:t>
                </a:r>
                <a:r>
                  <a:rPr dirty="0" err="1"/>
                  <a:t>conformità</a:t>
                </a:r>
                <a:r>
                  <a:rPr dirty="0"/>
                  <a:t> </a:t>
                </a:r>
                <a:r>
                  <a:rPr dirty="0" err="1"/>
                  <a:t>alle</a:t>
                </a:r>
                <a:r>
                  <a:rPr dirty="0"/>
                  <a:t> normative e </a:t>
                </a:r>
                <a:r>
                  <a:rPr dirty="0" err="1"/>
                  <a:t>agli</a:t>
                </a:r>
                <a:r>
                  <a:rPr dirty="0"/>
                  <a:t> standard in </a:t>
                </a:r>
                <a:r>
                  <a:rPr dirty="0" err="1"/>
                  <a:t>materia</a:t>
                </a:r>
                <a:r>
                  <a:rPr dirty="0"/>
                  <a:t> di </a:t>
                </a:r>
                <a:r>
                  <a:rPr dirty="0" err="1"/>
                  <a:t>protezione</a:t>
                </a:r>
                <a:r>
                  <a:rPr dirty="0"/>
                  <a:t> </a:t>
                </a:r>
                <a:r>
                  <a:rPr dirty="0" err="1"/>
                  <a:t>dei</a:t>
                </a:r>
                <a:r>
                  <a:rPr dirty="0"/>
                  <a:t> </a:t>
                </a:r>
                <a:r>
                  <a:rPr dirty="0" err="1"/>
                  <a:t>dati</a:t>
                </a:r>
                <a:r>
                  <a:rPr dirty="0"/>
                  <a:t> e </a:t>
                </a:r>
                <a:r>
                  <a:rPr lang="it-IT" dirty="0" smtClean="0"/>
                  <a:t>implementare</a:t>
                </a:r>
                <a:r>
                  <a:rPr dirty="0" smtClean="0"/>
                  <a:t> </a:t>
                </a:r>
                <a:r>
                  <a:rPr dirty="0" err="1"/>
                  <a:t>misure</a:t>
                </a:r>
                <a:r>
                  <a:rPr dirty="0"/>
                  <a:t> di </a:t>
                </a:r>
                <a:r>
                  <a:rPr lang="it-IT" dirty="0" smtClean="0"/>
                  <a:t>sicurezza informatica</a:t>
                </a:r>
                <a:endParaRPr dirty="0"/>
              </a:p>
            </p:txBody>
          </p:sp>
          <p:sp>
            <p:nvSpPr>
              <p:cNvPr id="7" name="CasellaDiTesto 6">
                <a:extLst>
                  <a:ext uri="{FF2B5EF4-FFF2-40B4-BE49-F238E27FC236}">
                    <a16:creationId xmlns:a16="http://schemas.microsoft.com/office/drawing/2014/main" id="{1719BD32-EBB4-C4BC-876C-313DADA8C0FE}"/>
                  </a:ext>
                </a:extLst>
              </p:cNvPr>
              <p:cNvSpPr txBox="1"/>
              <p:nvPr/>
            </p:nvSpPr>
            <p:spPr>
              <a:xfrm>
                <a:off x="9058636" y="2002487"/>
                <a:ext cx="2669503" cy="3970318"/>
              </a:xfrm>
              <a:prstGeom prst="rect">
                <a:avLst/>
              </a:prstGeom>
              <a:noFill/>
            </p:spPr>
            <p:txBody>
              <a:bodyPr wrap="square">
                <a:spAutoFit/>
              </a:bodyPr>
              <a:lstStyle/>
              <a:p>
                <a:pPr>
                  <a:defRPr>
                    <a:solidFill>
                      <a:srgbClr val="1B193E"/>
                    </a:solidFill>
                  </a:defRPr>
                </a:pPr>
                <a:r>
                  <a:rPr b="1" dirty="0" err="1"/>
                  <a:t>Differenze</a:t>
                </a:r>
                <a:r>
                  <a:rPr b="1" dirty="0"/>
                  <a:t> di </a:t>
                </a:r>
                <a:r>
                  <a:rPr b="1" dirty="0" err="1"/>
                  <a:t>abilità</a:t>
                </a:r>
                <a:r>
                  <a:rPr dirty="0"/>
                  <a:t>:</a:t>
                </a:r>
              </a:p>
              <a:p>
                <a:pPr>
                  <a:defRPr>
                    <a:solidFill>
                      <a:srgbClr val="1B193E"/>
                    </a:solidFill>
                  </a:defRPr>
                </a:pPr>
                <a:r>
                  <a:rPr dirty="0" err="1"/>
                  <a:t>Colmare</a:t>
                </a:r>
                <a:r>
                  <a:rPr dirty="0"/>
                  <a:t> </a:t>
                </a:r>
                <a:r>
                  <a:rPr dirty="0" err="1"/>
                  <a:t>il</a:t>
                </a:r>
                <a:r>
                  <a:rPr dirty="0"/>
                  <a:t> </a:t>
                </a:r>
                <a:r>
                  <a:rPr dirty="0" err="1"/>
                  <a:t>divario</a:t>
                </a:r>
                <a:r>
                  <a:rPr dirty="0"/>
                  <a:t> di </a:t>
                </a:r>
                <a:r>
                  <a:rPr dirty="0" err="1"/>
                  <a:t>competenze</a:t>
                </a:r>
                <a:r>
                  <a:rPr dirty="0"/>
                  <a:t> </a:t>
                </a:r>
                <a:r>
                  <a:rPr dirty="0" err="1"/>
                  <a:t>necessarie</a:t>
                </a:r>
                <a:r>
                  <a:rPr dirty="0"/>
                  <a:t> per </a:t>
                </a:r>
                <a:r>
                  <a:rPr dirty="0" err="1"/>
                  <a:t>utilizzare</a:t>
                </a:r>
                <a:r>
                  <a:rPr dirty="0"/>
                  <a:t> e </a:t>
                </a:r>
                <a:r>
                  <a:rPr dirty="0" err="1"/>
                  <a:t>mantenere</a:t>
                </a:r>
                <a:r>
                  <a:rPr dirty="0"/>
                  <a:t> in </a:t>
                </a:r>
                <a:r>
                  <a:rPr dirty="0" err="1"/>
                  <a:t>modo</a:t>
                </a:r>
                <a:r>
                  <a:rPr dirty="0"/>
                  <a:t> </a:t>
                </a:r>
                <a:r>
                  <a:rPr dirty="0" err="1"/>
                  <a:t>efficace</a:t>
                </a:r>
                <a:r>
                  <a:rPr dirty="0"/>
                  <a:t> le </a:t>
                </a:r>
                <a:r>
                  <a:rPr dirty="0" err="1"/>
                  <a:t>soluzioni</a:t>
                </a:r>
                <a:r>
                  <a:rPr dirty="0"/>
                  <a:t> </a:t>
                </a:r>
                <a:r>
                  <a:rPr dirty="0" err="1"/>
                  <a:t>digitali</a:t>
                </a:r>
                <a:endParaRPr dirty="0"/>
              </a:p>
              <a:p>
                <a:endParaRPr dirty="0">
                  <a:solidFill>
                    <a:srgbClr val="1B193E"/>
                  </a:solidFill>
                </a:endParaRPr>
              </a:p>
              <a:p>
                <a:endParaRPr dirty="0">
                  <a:solidFill>
                    <a:srgbClr val="1B193E"/>
                  </a:solidFill>
                </a:endParaRPr>
              </a:p>
              <a:p>
                <a:endParaRPr dirty="0">
                  <a:solidFill>
                    <a:srgbClr val="1B193E"/>
                  </a:solidFill>
                </a:endParaRPr>
              </a:p>
              <a:p>
                <a:pPr>
                  <a:defRPr>
                    <a:solidFill>
                      <a:srgbClr val="1B193E"/>
                    </a:solidFill>
                  </a:defRPr>
                </a:pPr>
                <a:r>
                  <a:rPr b="1" dirty="0" err="1"/>
                  <a:t>Apprendimento</a:t>
                </a:r>
                <a:r>
                  <a:rPr b="1" dirty="0"/>
                  <a:t> continuo</a:t>
                </a:r>
                <a:r>
                  <a:rPr dirty="0"/>
                  <a:t>: </a:t>
                </a:r>
                <a:r>
                  <a:rPr dirty="0" err="1"/>
                  <a:t>Fornire</a:t>
                </a:r>
                <a:r>
                  <a:rPr dirty="0"/>
                  <a:t> </a:t>
                </a:r>
                <a:r>
                  <a:rPr dirty="0" err="1"/>
                  <a:t>una</a:t>
                </a:r>
                <a:r>
                  <a:rPr dirty="0"/>
                  <a:t> </a:t>
                </a:r>
                <a:r>
                  <a:rPr dirty="0" err="1"/>
                  <a:t>formazione</a:t>
                </a:r>
                <a:r>
                  <a:rPr dirty="0"/>
                  <a:t> continua per </a:t>
                </a:r>
                <a:r>
                  <a:rPr dirty="0" err="1"/>
                  <a:t>potenziare</a:t>
                </a:r>
                <a:r>
                  <a:rPr dirty="0"/>
                  <a:t> </a:t>
                </a:r>
                <a:r>
                  <a:rPr dirty="0" err="1"/>
                  <a:t>il</a:t>
                </a:r>
                <a:r>
                  <a:rPr dirty="0"/>
                  <a:t> </a:t>
                </a:r>
                <a:r>
                  <a:rPr dirty="0" err="1"/>
                  <a:t>personale</a:t>
                </a:r>
                <a:r>
                  <a:rPr dirty="0"/>
                  <a:t> con </a:t>
                </a:r>
                <a:r>
                  <a:rPr dirty="0" err="1"/>
                  <a:t>nuove</a:t>
                </a:r>
                <a:r>
                  <a:rPr dirty="0"/>
                  <a:t> </a:t>
                </a:r>
                <a:r>
                  <a:rPr dirty="0" err="1"/>
                  <a:t>competenze</a:t>
                </a:r>
                <a:r>
                  <a:rPr dirty="0"/>
                  <a:t> e </a:t>
                </a:r>
                <a:r>
                  <a:rPr dirty="0" err="1"/>
                  <a:t>conoscenze</a:t>
                </a:r>
                <a:endParaRPr dirty="0"/>
              </a:p>
            </p:txBody>
          </p:sp>
          <p:sp>
            <p:nvSpPr>
              <p:cNvPr id="8" name="Freccia destra 7">
                <a:extLst>
                  <a:ext uri="{FF2B5EF4-FFF2-40B4-BE49-F238E27FC236}">
                    <a16:creationId xmlns:a16="http://schemas.microsoft.com/office/drawing/2014/main" id="{49F83499-B71D-C126-C234-CFFA8AB9221A}"/>
                  </a:ext>
                </a:extLst>
              </p:cNvPr>
              <p:cNvSpPr/>
              <p:nvPr/>
            </p:nvSpPr>
            <p:spPr>
              <a:xfrm rot="5400000">
                <a:off x="4423630" y="3638647"/>
                <a:ext cx="432000" cy="14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9" name="Freccia destra 8">
                <a:extLst>
                  <a:ext uri="{FF2B5EF4-FFF2-40B4-BE49-F238E27FC236}">
                    <a16:creationId xmlns:a16="http://schemas.microsoft.com/office/drawing/2014/main" id="{B161C5BB-4143-BCA1-E0CD-B85E0D34B6EF}"/>
                  </a:ext>
                </a:extLst>
              </p:cNvPr>
              <p:cNvSpPr/>
              <p:nvPr/>
            </p:nvSpPr>
            <p:spPr>
              <a:xfrm rot="5400000">
                <a:off x="7260427" y="3743115"/>
                <a:ext cx="432000" cy="14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0" name="Freccia destra 9">
                <a:extLst>
                  <a:ext uri="{FF2B5EF4-FFF2-40B4-BE49-F238E27FC236}">
                    <a16:creationId xmlns:a16="http://schemas.microsoft.com/office/drawing/2014/main" id="{ECF26E8D-C8B3-37CC-47F8-DAE1B1E765A4}"/>
                  </a:ext>
                </a:extLst>
              </p:cNvPr>
              <p:cNvSpPr/>
              <p:nvPr/>
            </p:nvSpPr>
            <p:spPr>
              <a:xfrm rot="5400000">
                <a:off x="10053392" y="3777146"/>
                <a:ext cx="432000" cy="14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1" name="Freccia destra 10">
                <a:extLst>
                  <a:ext uri="{FF2B5EF4-FFF2-40B4-BE49-F238E27FC236}">
                    <a16:creationId xmlns:a16="http://schemas.microsoft.com/office/drawing/2014/main" id="{939528F5-7E78-4F2D-7009-8E5E1668DC88}"/>
                  </a:ext>
                </a:extLst>
              </p:cNvPr>
              <p:cNvSpPr/>
              <p:nvPr/>
            </p:nvSpPr>
            <p:spPr>
              <a:xfrm rot="5400000">
                <a:off x="1589080" y="3699707"/>
                <a:ext cx="432000" cy="14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cxnSp>
          <p:nvCxnSpPr>
            <p:cNvPr id="15" name="Connettore 1 14">
              <a:extLst>
                <a:ext uri="{FF2B5EF4-FFF2-40B4-BE49-F238E27FC236}">
                  <a16:creationId xmlns:a16="http://schemas.microsoft.com/office/drawing/2014/main" id="{E8651F06-A3F1-B159-2FB1-A3F62487215B}"/>
                </a:ext>
              </a:extLst>
            </p:cNvPr>
            <p:cNvCxnSpPr>
              <a:cxnSpLocks/>
            </p:cNvCxnSpPr>
            <p:nvPr/>
          </p:nvCxnSpPr>
          <p:spPr>
            <a:xfrm>
              <a:off x="3209359" y="2311292"/>
              <a:ext cx="0" cy="367171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onnettore 1 15">
              <a:extLst>
                <a:ext uri="{FF2B5EF4-FFF2-40B4-BE49-F238E27FC236}">
                  <a16:creationId xmlns:a16="http://schemas.microsoft.com/office/drawing/2014/main" id="{053020DE-77E9-3389-C176-840851CDE7DC}"/>
                </a:ext>
              </a:extLst>
            </p:cNvPr>
            <p:cNvCxnSpPr>
              <a:cxnSpLocks/>
            </p:cNvCxnSpPr>
            <p:nvPr/>
          </p:nvCxnSpPr>
          <p:spPr>
            <a:xfrm>
              <a:off x="6063735" y="2311292"/>
              <a:ext cx="0" cy="3671719"/>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Connettore 1 16">
              <a:extLst>
                <a:ext uri="{FF2B5EF4-FFF2-40B4-BE49-F238E27FC236}">
                  <a16:creationId xmlns:a16="http://schemas.microsoft.com/office/drawing/2014/main" id="{1809C92C-69F5-3F79-E8DD-DA3D5B05EF9A}"/>
                </a:ext>
              </a:extLst>
            </p:cNvPr>
            <p:cNvCxnSpPr>
              <a:cxnSpLocks/>
            </p:cNvCxnSpPr>
            <p:nvPr/>
          </p:nvCxnSpPr>
          <p:spPr>
            <a:xfrm>
              <a:off x="8942457" y="2311292"/>
              <a:ext cx="0" cy="3671719"/>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60931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rPr dirty="0" err="1"/>
              <a:t>Indice</a:t>
            </a:r>
            <a:endParaRPr dirty="0"/>
          </a:p>
        </p:txBody>
      </p:sp>
      <p:grpSp>
        <p:nvGrpSpPr>
          <p:cNvPr id="3" name="Gruppo 2">
            <a:extLst>
              <a:ext uri="{FF2B5EF4-FFF2-40B4-BE49-F238E27FC236}">
                <a16:creationId xmlns:a16="http://schemas.microsoft.com/office/drawing/2014/main" id="{8B1670AA-A765-A7BF-E26A-476A16E8E47B}"/>
              </a:ext>
            </a:extLst>
          </p:cNvPr>
          <p:cNvGrpSpPr/>
          <p:nvPr/>
        </p:nvGrpSpPr>
        <p:grpSpPr>
          <a:xfrm>
            <a:off x="471472" y="1597638"/>
            <a:ext cx="11107012" cy="4051603"/>
            <a:chOff x="542494" y="1648438"/>
            <a:chExt cx="11107012" cy="4051603"/>
          </a:xfrm>
        </p:grpSpPr>
        <p:sp>
          <p:nvSpPr>
            <p:cNvPr id="13" name="Elipse 12">
              <a:extLst>
                <a:ext uri="{FF2B5EF4-FFF2-40B4-BE49-F238E27FC236}">
                  <a16:creationId xmlns:a16="http://schemas.microsoft.com/office/drawing/2014/main" id="{2DA81C80-FC7D-0220-CF70-D4F0B7479F9C}"/>
                </a:ext>
              </a:extLst>
            </p:cNvPr>
            <p:cNvSpPr/>
            <p:nvPr/>
          </p:nvSpPr>
          <p:spPr>
            <a:xfrm>
              <a:off x="542494" y="1726256"/>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p>
          </p:txBody>
        </p:sp>
        <p:sp>
          <p:nvSpPr>
            <p:cNvPr id="7" name="Marcador de contenido 2">
              <a:extLst>
                <a:ext uri="{FF2B5EF4-FFF2-40B4-BE49-F238E27FC236}">
                  <a16:creationId xmlns:a16="http://schemas.microsoft.com/office/drawing/2014/main" id="{12566492-A45E-895B-1252-64BE16D827A7}"/>
                </a:ext>
              </a:extLst>
            </p:cNvPr>
            <p:cNvSpPr txBox="1">
              <a:spLocks/>
            </p:cNvSpPr>
            <p:nvPr/>
          </p:nvSpPr>
          <p:spPr>
            <a:xfrm>
              <a:off x="1013012" y="1648438"/>
              <a:ext cx="10636494" cy="150943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defRPr sz="2400" b="1"/>
              </a:pPr>
              <a:r>
                <a:rPr dirty="0" err="1"/>
                <a:t>Unità</a:t>
              </a:r>
              <a:r>
                <a:rPr dirty="0"/>
                <a:t> 1. </a:t>
              </a:r>
              <a:r>
                <a:rPr dirty="0" err="1"/>
                <a:t>Abbracciare</a:t>
              </a:r>
              <a:r>
                <a:rPr dirty="0"/>
                <a:t> </a:t>
              </a:r>
              <a:r>
                <a:rPr dirty="0" smtClean="0"/>
                <a:t>l</a:t>
              </a:r>
              <a:r>
                <a:rPr lang="it-IT" dirty="0" smtClean="0"/>
                <a:t>'</a:t>
              </a:r>
              <a:r>
                <a:rPr dirty="0" err="1" smtClean="0"/>
                <a:t>innovazione</a:t>
              </a:r>
              <a:r>
                <a:rPr dirty="0" smtClean="0"/>
                <a:t> </a:t>
              </a:r>
              <a:r>
                <a:rPr dirty="0"/>
                <a:t>per la </a:t>
              </a:r>
              <a:r>
                <a:rPr dirty="0" err="1"/>
                <a:t>trasformazione</a:t>
              </a:r>
              <a:r>
                <a:rPr dirty="0"/>
                <a:t> </a:t>
              </a:r>
              <a:r>
                <a:rPr dirty="0" err="1"/>
                <a:t>digitale</a:t>
              </a:r>
              <a:endParaRPr dirty="0"/>
            </a:p>
            <a:p>
              <a:pPr>
                <a:lnSpc>
                  <a:spcPct val="100000"/>
                </a:lnSpc>
                <a:spcBef>
                  <a:spcPts val="0"/>
                </a:spcBef>
                <a:defRPr sz="1600"/>
              </a:pPr>
              <a:r>
                <a:rPr dirty="0"/>
                <a:t>1.1 </a:t>
              </a:r>
              <a:r>
                <a:rPr dirty="0" err="1"/>
                <a:t>Introduzione</a:t>
              </a:r>
              <a:r>
                <a:rPr dirty="0"/>
                <a:t> </a:t>
              </a:r>
              <a:r>
                <a:rPr dirty="0" err="1"/>
                <a:t>alla</a:t>
              </a:r>
              <a:r>
                <a:rPr dirty="0"/>
                <a:t> </a:t>
              </a:r>
              <a:r>
                <a:rPr dirty="0" err="1"/>
                <a:t>trasformazione</a:t>
              </a:r>
              <a:r>
                <a:rPr dirty="0"/>
                <a:t> </a:t>
              </a:r>
              <a:r>
                <a:rPr dirty="0" err="1"/>
                <a:t>digitale</a:t>
              </a:r>
              <a:r>
                <a:rPr dirty="0"/>
                <a:t> </a:t>
              </a:r>
              <a:r>
                <a:rPr dirty="0" err="1"/>
                <a:t>nelle</a:t>
              </a:r>
              <a:r>
                <a:rPr dirty="0"/>
                <a:t> MPMI</a:t>
              </a:r>
            </a:p>
            <a:p>
              <a:pPr>
                <a:lnSpc>
                  <a:spcPct val="100000"/>
                </a:lnSpc>
                <a:spcBef>
                  <a:spcPts val="0"/>
                </a:spcBef>
                <a:defRPr sz="1600"/>
              </a:pPr>
              <a:r>
                <a:rPr dirty="0"/>
                <a:t>1.2 </a:t>
              </a:r>
              <a:r>
                <a:rPr dirty="0" err="1"/>
                <a:t>Costruire</a:t>
              </a:r>
              <a:r>
                <a:rPr dirty="0"/>
                <a:t> </a:t>
              </a:r>
              <a:r>
                <a:rPr dirty="0" err="1"/>
                <a:t>una</a:t>
              </a:r>
              <a:r>
                <a:rPr dirty="0"/>
                <a:t> </a:t>
              </a:r>
              <a:r>
                <a:rPr dirty="0" err="1"/>
                <a:t>cultura</a:t>
              </a:r>
              <a:r>
                <a:rPr dirty="0"/>
                <a:t> </a:t>
              </a:r>
              <a:r>
                <a:rPr dirty="0" err="1"/>
                <a:t>dell'innovazione</a:t>
              </a:r>
              <a:endParaRPr dirty="0"/>
            </a:p>
            <a:p>
              <a:pPr>
                <a:lnSpc>
                  <a:spcPct val="100000"/>
                </a:lnSpc>
                <a:spcBef>
                  <a:spcPts val="0"/>
                </a:spcBef>
                <a:defRPr sz="1600"/>
              </a:pPr>
              <a:r>
                <a:rPr dirty="0"/>
                <a:t>1.3 </a:t>
              </a:r>
              <a:r>
                <a:rPr dirty="0" err="1" smtClean="0"/>
                <a:t>Adatta</a:t>
              </a:r>
              <a:r>
                <a:rPr lang="it-IT" dirty="0" smtClean="0"/>
                <a:t>mento</a:t>
              </a:r>
              <a:r>
                <a:rPr dirty="0" smtClean="0"/>
                <a:t> </a:t>
              </a:r>
              <a:r>
                <a:rPr dirty="0" err="1"/>
                <a:t>alle</a:t>
              </a:r>
              <a:r>
                <a:rPr dirty="0"/>
                <a:t> </a:t>
              </a:r>
              <a:r>
                <a:rPr dirty="0" err="1"/>
                <a:t>tecnologie</a:t>
              </a:r>
              <a:r>
                <a:rPr dirty="0"/>
                <a:t> </a:t>
              </a:r>
              <a:r>
                <a:rPr dirty="0" err="1"/>
                <a:t>dirompenti</a:t>
              </a:r>
              <a:endParaRPr dirty="0"/>
            </a:p>
            <a:p>
              <a:pPr>
                <a:lnSpc>
                  <a:spcPct val="100000"/>
                </a:lnSpc>
                <a:spcBef>
                  <a:spcPts val="0"/>
                </a:spcBef>
                <a:defRPr sz="1600"/>
              </a:pPr>
              <a:r>
                <a:rPr dirty="0"/>
                <a:t>1.4 </a:t>
              </a:r>
              <a:r>
                <a:rPr lang="it-IT" dirty="0" smtClean="0"/>
                <a:t>Gestione del cambiamento</a:t>
              </a:r>
              <a:r>
                <a:rPr dirty="0" smtClean="0"/>
                <a:t> </a:t>
              </a:r>
              <a:r>
                <a:rPr dirty="0"/>
                <a:t>per la </a:t>
              </a:r>
              <a:r>
                <a:rPr dirty="0" err="1"/>
                <a:t>resilienza</a:t>
              </a:r>
              <a:r>
                <a:rPr dirty="0"/>
                <a:t> </a:t>
              </a:r>
              <a:r>
                <a:rPr dirty="0" err="1"/>
                <a:t>digitale</a:t>
              </a:r>
              <a:endParaRPr dirty="0"/>
            </a:p>
            <a:p>
              <a:endParaRPr sz="2400" b="1" dirty="0"/>
            </a:p>
          </p:txBody>
        </p:sp>
        <p:sp>
          <p:nvSpPr>
            <p:cNvPr id="4" name="Elipse 12">
              <a:extLst>
                <a:ext uri="{FF2B5EF4-FFF2-40B4-BE49-F238E27FC236}">
                  <a16:creationId xmlns:a16="http://schemas.microsoft.com/office/drawing/2014/main" id="{D567723A-DDBB-DCB9-EFCF-2253A54A5A36}"/>
                </a:ext>
              </a:extLst>
            </p:cNvPr>
            <p:cNvSpPr/>
            <p:nvPr/>
          </p:nvSpPr>
          <p:spPr>
            <a:xfrm>
              <a:off x="542494" y="3227009"/>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8" name="Marcador de contenido 2">
              <a:extLst>
                <a:ext uri="{FF2B5EF4-FFF2-40B4-BE49-F238E27FC236}">
                  <a16:creationId xmlns:a16="http://schemas.microsoft.com/office/drawing/2014/main" id="{B1FFD0AF-B2BB-D728-F2FC-9BF6D509A8DD}"/>
                </a:ext>
              </a:extLst>
            </p:cNvPr>
            <p:cNvSpPr txBox="1">
              <a:spLocks/>
            </p:cNvSpPr>
            <p:nvPr/>
          </p:nvSpPr>
          <p:spPr>
            <a:xfrm>
              <a:off x="1013012" y="3149191"/>
              <a:ext cx="10636494"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sz="2400" b="1"/>
              </a:pPr>
              <a:r>
                <a:rPr dirty="0" err="1"/>
                <a:t>Unità</a:t>
              </a:r>
              <a:r>
                <a:rPr dirty="0"/>
                <a:t> 2. </a:t>
              </a:r>
              <a:r>
                <a:rPr dirty="0" err="1"/>
                <a:t>Sfruttare</a:t>
              </a:r>
              <a:r>
                <a:rPr dirty="0"/>
                <a:t> </a:t>
              </a:r>
              <a:r>
                <a:rPr dirty="0" err="1"/>
                <a:t>il</a:t>
              </a:r>
              <a:r>
                <a:rPr dirty="0"/>
                <a:t> </a:t>
              </a:r>
              <a:r>
                <a:rPr dirty="0" err="1"/>
                <a:t>potere</a:t>
              </a:r>
              <a:r>
                <a:rPr dirty="0"/>
                <a:t> </a:t>
              </a:r>
              <a:r>
                <a:rPr dirty="0" err="1"/>
                <a:t>delle</a:t>
              </a:r>
              <a:r>
                <a:rPr dirty="0"/>
                <a:t> </a:t>
              </a:r>
              <a:r>
                <a:rPr dirty="0" err="1"/>
                <a:t>soluzioni</a:t>
              </a:r>
              <a:r>
                <a:rPr dirty="0"/>
                <a:t> </a:t>
              </a:r>
              <a:r>
                <a:rPr dirty="0" err="1"/>
                <a:t>digitali</a:t>
              </a:r>
              <a:r>
                <a:rPr dirty="0"/>
                <a:t> innovative</a:t>
              </a:r>
            </a:p>
            <a:p>
              <a:pPr>
                <a:lnSpc>
                  <a:spcPct val="100000"/>
                </a:lnSpc>
                <a:spcBef>
                  <a:spcPts val="0"/>
                </a:spcBef>
                <a:defRPr sz="1600"/>
              </a:pPr>
              <a:r>
                <a:rPr dirty="0"/>
                <a:t>2.1 </a:t>
              </a:r>
              <a:r>
                <a:rPr dirty="0" err="1"/>
                <a:t>Panoramica</a:t>
              </a:r>
              <a:r>
                <a:rPr dirty="0"/>
                <a:t> </a:t>
              </a:r>
              <a:r>
                <a:rPr dirty="0" err="1"/>
                <a:t>delle</a:t>
              </a:r>
              <a:r>
                <a:rPr dirty="0"/>
                <a:t> </a:t>
              </a:r>
              <a:r>
                <a:rPr dirty="0" err="1"/>
                <a:t>soluzioni</a:t>
              </a:r>
              <a:r>
                <a:rPr dirty="0"/>
                <a:t> </a:t>
              </a:r>
              <a:r>
                <a:rPr dirty="0" err="1"/>
                <a:t>digitali</a:t>
              </a:r>
              <a:r>
                <a:rPr dirty="0"/>
                <a:t> innovative</a:t>
              </a:r>
            </a:p>
            <a:p>
              <a:pPr>
                <a:lnSpc>
                  <a:spcPct val="100000"/>
                </a:lnSpc>
                <a:spcBef>
                  <a:spcPts val="0"/>
                </a:spcBef>
                <a:defRPr sz="1600"/>
              </a:pPr>
              <a:r>
                <a:rPr dirty="0"/>
                <a:t>2.2 Cloud Computing per le MPMI</a:t>
              </a:r>
            </a:p>
            <a:p>
              <a:pPr>
                <a:lnSpc>
                  <a:spcPct val="100000"/>
                </a:lnSpc>
                <a:spcBef>
                  <a:spcPts val="0"/>
                </a:spcBef>
                <a:defRPr sz="1600"/>
              </a:pPr>
              <a:r>
                <a:rPr dirty="0"/>
                <a:t>2.3 </a:t>
              </a:r>
              <a:r>
                <a:rPr dirty="0" err="1"/>
                <a:t>Analisi</a:t>
              </a:r>
              <a:r>
                <a:rPr dirty="0"/>
                <a:t> </a:t>
              </a:r>
              <a:r>
                <a:rPr dirty="0" err="1"/>
                <a:t>dei</a:t>
              </a:r>
              <a:r>
                <a:rPr dirty="0"/>
                <a:t> </a:t>
              </a:r>
              <a:r>
                <a:rPr dirty="0" err="1"/>
                <a:t>dati</a:t>
              </a:r>
              <a:r>
                <a:rPr dirty="0"/>
                <a:t> e </a:t>
              </a:r>
              <a:r>
                <a:rPr dirty="0" err="1"/>
                <a:t>processo</a:t>
              </a:r>
              <a:r>
                <a:rPr dirty="0"/>
                <a:t> </a:t>
              </a:r>
              <a:r>
                <a:rPr dirty="0" err="1"/>
                <a:t>decisionale</a:t>
              </a:r>
              <a:r>
                <a:rPr dirty="0"/>
                <a:t> </a:t>
              </a:r>
              <a:r>
                <a:rPr dirty="0" err="1"/>
                <a:t>informato</a:t>
              </a:r>
              <a:endParaRPr dirty="0"/>
            </a:p>
            <a:p>
              <a:pPr>
                <a:lnSpc>
                  <a:spcPct val="100000"/>
                </a:lnSpc>
                <a:spcBef>
                  <a:spcPts val="0"/>
                </a:spcBef>
                <a:defRPr sz="1600"/>
              </a:pPr>
              <a:r>
                <a:rPr dirty="0"/>
                <a:t>2.4 </a:t>
              </a:r>
              <a:r>
                <a:rPr dirty="0" err="1"/>
                <a:t>Automazione</a:t>
              </a:r>
              <a:r>
                <a:rPr dirty="0"/>
                <a:t> per </a:t>
              </a:r>
              <a:r>
                <a:rPr dirty="0" err="1"/>
                <a:t>l'efficienza</a:t>
              </a:r>
              <a:r>
                <a:rPr dirty="0"/>
                <a:t> </a:t>
              </a:r>
              <a:r>
                <a:rPr dirty="0" smtClean="0"/>
                <a:t>de</a:t>
              </a:r>
              <a:r>
                <a:rPr lang="it-IT" dirty="0" err="1" smtClean="0"/>
                <a:t>lle</a:t>
              </a:r>
              <a:r>
                <a:rPr lang="it-IT" dirty="0" smtClean="0"/>
                <a:t> attività</a:t>
              </a:r>
              <a:endParaRPr dirty="0"/>
            </a:p>
            <a:p>
              <a:pPr>
                <a:lnSpc>
                  <a:spcPct val="100000"/>
                </a:lnSpc>
                <a:spcBef>
                  <a:spcPts val="0"/>
                </a:spcBef>
                <a:defRPr sz="1600"/>
              </a:pPr>
              <a:r>
                <a:rPr dirty="0"/>
                <a:t>2.5 AI per </a:t>
              </a:r>
              <a:r>
                <a:rPr dirty="0" err="1"/>
                <a:t>l'ottimizzazione</a:t>
              </a:r>
              <a:r>
                <a:rPr dirty="0"/>
                <a:t> </a:t>
              </a:r>
              <a:r>
                <a:rPr dirty="0" err="1"/>
                <a:t>aziendale</a:t>
              </a:r>
              <a:endParaRPr dirty="0"/>
            </a:p>
            <a:p>
              <a:endParaRPr sz="2400" b="1" dirty="0"/>
            </a:p>
          </p:txBody>
        </p:sp>
        <p:sp>
          <p:nvSpPr>
            <p:cNvPr id="9" name="Elipse 12">
              <a:extLst>
                <a:ext uri="{FF2B5EF4-FFF2-40B4-BE49-F238E27FC236}">
                  <a16:creationId xmlns:a16="http://schemas.microsoft.com/office/drawing/2014/main" id="{7A4C08CF-D9C6-6147-9029-E7995CA4B7C4}"/>
                </a:ext>
              </a:extLst>
            </p:cNvPr>
            <p:cNvSpPr/>
            <p:nvPr/>
          </p:nvSpPr>
          <p:spPr>
            <a:xfrm>
              <a:off x="542494" y="4953329"/>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0" name="Marcador de contenido 2">
              <a:extLst>
                <a:ext uri="{FF2B5EF4-FFF2-40B4-BE49-F238E27FC236}">
                  <a16:creationId xmlns:a16="http://schemas.microsoft.com/office/drawing/2014/main" id="{7378A028-DCC6-E625-1510-B488B2E56DB6}"/>
                </a:ext>
              </a:extLst>
            </p:cNvPr>
            <p:cNvSpPr txBox="1">
              <a:spLocks/>
            </p:cNvSpPr>
            <p:nvPr/>
          </p:nvSpPr>
          <p:spPr>
            <a:xfrm>
              <a:off x="1013012" y="4875511"/>
              <a:ext cx="10636494"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sz="2400" b="1"/>
              </a:pPr>
              <a:r>
                <a:rPr dirty="0" err="1"/>
                <a:t>Unità</a:t>
              </a:r>
              <a:r>
                <a:rPr dirty="0"/>
                <a:t> 3. </a:t>
              </a:r>
              <a:r>
                <a:rPr dirty="0" err="1"/>
                <a:t>Implementare</a:t>
              </a:r>
              <a:r>
                <a:rPr dirty="0"/>
                <a:t> </a:t>
              </a:r>
              <a:r>
                <a:rPr dirty="0" err="1"/>
                <a:t>soluzioni</a:t>
              </a:r>
              <a:r>
                <a:rPr dirty="0"/>
                <a:t> </a:t>
              </a:r>
              <a:r>
                <a:rPr dirty="0" err="1"/>
                <a:t>digitali</a:t>
              </a:r>
              <a:r>
                <a:rPr dirty="0"/>
                <a:t> innovative per la </a:t>
              </a:r>
              <a:r>
                <a:rPr dirty="0" err="1"/>
                <a:t>crescita</a:t>
              </a:r>
              <a:r>
                <a:rPr dirty="0"/>
                <a:t> </a:t>
              </a:r>
              <a:r>
                <a:rPr lang="it-IT" dirty="0" smtClean="0"/>
                <a:t>aziendale</a:t>
              </a:r>
              <a:endParaRPr dirty="0"/>
            </a:p>
            <a:p>
              <a:pPr>
                <a:lnSpc>
                  <a:spcPct val="100000"/>
                </a:lnSpc>
                <a:spcBef>
                  <a:spcPts val="0"/>
                </a:spcBef>
                <a:defRPr sz="1600"/>
              </a:pPr>
              <a:r>
                <a:rPr dirty="0"/>
                <a:t>3.1 </a:t>
              </a:r>
              <a:r>
                <a:rPr dirty="0" err="1"/>
                <a:t>Strategie</a:t>
              </a:r>
              <a:r>
                <a:rPr dirty="0"/>
                <a:t> di </a:t>
              </a:r>
              <a:r>
                <a:rPr lang="it-IT" dirty="0" smtClean="0"/>
                <a:t>implementazione</a:t>
              </a:r>
              <a:r>
                <a:rPr dirty="0" smtClean="0"/>
                <a:t> </a:t>
              </a:r>
              <a:r>
                <a:rPr dirty="0" err="1"/>
                <a:t>efficaci</a:t>
              </a:r>
              <a:endParaRPr dirty="0"/>
            </a:p>
            <a:p>
              <a:pPr>
                <a:lnSpc>
                  <a:spcPct val="100000"/>
                </a:lnSpc>
                <a:spcBef>
                  <a:spcPts val="0"/>
                </a:spcBef>
                <a:defRPr sz="1600"/>
              </a:pPr>
              <a:r>
                <a:rPr dirty="0"/>
                <a:t>3.2 </a:t>
              </a:r>
              <a:r>
                <a:rPr dirty="0" err="1"/>
                <a:t>Sfide</a:t>
              </a:r>
              <a:r>
                <a:rPr dirty="0"/>
                <a:t> e </a:t>
              </a:r>
              <a:r>
                <a:rPr lang="it-IT" dirty="0" smtClean="0"/>
                <a:t>migliori</a:t>
              </a:r>
              <a:r>
                <a:rPr dirty="0" smtClean="0"/>
                <a:t> </a:t>
              </a:r>
              <a:r>
                <a:rPr dirty="0" err="1"/>
                <a:t>pratiche</a:t>
              </a:r>
              <a:r>
                <a:rPr dirty="0"/>
                <a:t> per </a:t>
              </a:r>
              <a:r>
                <a:rPr dirty="0" err="1"/>
                <a:t>l'integrazione</a:t>
              </a:r>
              <a:r>
                <a:rPr dirty="0"/>
                <a:t> </a:t>
              </a:r>
              <a:r>
                <a:rPr dirty="0" err="1"/>
                <a:t>nelle</a:t>
              </a:r>
              <a:r>
                <a:rPr dirty="0"/>
                <a:t> </a:t>
              </a:r>
              <a:r>
                <a:rPr dirty="0" err="1"/>
                <a:t>operazioni</a:t>
              </a:r>
              <a:r>
                <a:rPr dirty="0"/>
                <a:t> </a:t>
              </a:r>
              <a:r>
                <a:rPr dirty="0" err="1"/>
                <a:t>aziendali</a:t>
              </a:r>
              <a:endParaRPr dirty="0"/>
            </a:p>
          </p:txBody>
        </p:sp>
      </p:grpSp>
    </p:spTree>
    <p:extLst>
      <p:ext uri="{BB962C8B-B14F-4D97-AF65-F5344CB8AC3E}">
        <p14:creationId xmlns:p14="http://schemas.microsoft.com/office/powerpoint/2010/main" val="3615232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691605" y="-349142"/>
            <a:ext cx="9925595" cy="1279577"/>
          </a:xfrm>
        </p:spPr>
        <p:txBody>
          <a:bodyPr/>
          <a:lstStyle/>
          <a:p>
            <a:pPr>
              <a:defRPr>
                <a:solidFill>
                  <a:srgbClr val="0AD995"/>
                </a:solidFill>
              </a:defRPr>
            </a:pPr>
            <a:r>
              <a:rPr dirty="0" err="1"/>
              <a:t>Unità</a:t>
            </a:r>
            <a:r>
              <a:rPr dirty="0"/>
              <a:t> 3. </a:t>
            </a:r>
            <a:r>
              <a:rPr dirty="0" err="1"/>
              <a:t>Soluzioni</a:t>
            </a:r>
            <a:r>
              <a:rPr dirty="0"/>
              <a:t> </a:t>
            </a:r>
            <a:r>
              <a:rPr dirty="0" err="1"/>
              <a:t>digitali</a:t>
            </a:r>
            <a:r>
              <a:rPr dirty="0"/>
              <a:t> innovative per la </a:t>
            </a:r>
            <a:r>
              <a:rPr dirty="0" err="1"/>
              <a:t>crescita</a:t>
            </a:r>
            <a:r>
              <a:rPr dirty="0"/>
              <a:t> </a:t>
            </a:r>
            <a:r>
              <a:rPr dirty="0" err="1"/>
              <a:t>aziendale</a:t>
            </a:r>
            <a:endParaRPr dirty="0"/>
          </a:p>
          <a:p>
            <a:pPr>
              <a:defRPr sz="2200"/>
            </a:pPr>
            <a:r>
              <a:rPr dirty="0"/>
              <a:t>3.2 </a:t>
            </a:r>
            <a:r>
              <a:rPr dirty="0" err="1"/>
              <a:t>Sfide</a:t>
            </a:r>
            <a:r>
              <a:rPr dirty="0"/>
              <a:t> e </a:t>
            </a:r>
            <a:r>
              <a:rPr dirty="0" err="1"/>
              <a:t>migliori</a:t>
            </a:r>
            <a:r>
              <a:rPr dirty="0"/>
              <a:t> </a:t>
            </a:r>
            <a:r>
              <a:rPr dirty="0" err="1"/>
              <a:t>pratiche</a:t>
            </a:r>
            <a:r>
              <a:rPr dirty="0"/>
              <a:t> per </a:t>
            </a:r>
            <a:r>
              <a:rPr dirty="0" err="1"/>
              <a:t>l'integrazione</a:t>
            </a:r>
            <a:r>
              <a:rPr dirty="0"/>
              <a:t> </a:t>
            </a:r>
            <a:r>
              <a:rPr dirty="0" err="1"/>
              <a:t>nelle</a:t>
            </a:r>
            <a:r>
              <a:rPr dirty="0"/>
              <a:t> </a:t>
            </a:r>
            <a:r>
              <a:rPr dirty="0" err="1"/>
              <a:t>operazioni</a:t>
            </a:r>
            <a:r>
              <a:rPr dirty="0"/>
              <a:t> </a:t>
            </a:r>
            <a:r>
              <a:rPr dirty="0" err="1"/>
              <a:t>aziendali</a:t>
            </a:r>
            <a:r>
              <a:rPr dirty="0"/>
              <a:t> (2)</a:t>
            </a:r>
          </a:p>
        </p:txBody>
      </p:sp>
      <p:grpSp>
        <p:nvGrpSpPr>
          <p:cNvPr id="19" name="Gruppo 18">
            <a:extLst>
              <a:ext uri="{FF2B5EF4-FFF2-40B4-BE49-F238E27FC236}">
                <a16:creationId xmlns:a16="http://schemas.microsoft.com/office/drawing/2014/main" id="{C0F2221E-E48C-D369-3125-29A35445DA98}"/>
              </a:ext>
            </a:extLst>
          </p:cNvPr>
          <p:cNvGrpSpPr/>
          <p:nvPr/>
        </p:nvGrpSpPr>
        <p:grpSpPr>
          <a:xfrm>
            <a:off x="0" y="1283309"/>
            <a:ext cx="12061149" cy="4820957"/>
            <a:chOff x="0" y="1588109"/>
            <a:chExt cx="12061149" cy="4820957"/>
          </a:xfrm>
        </p:grpSpPr>
        <p:grpSp>
          <p:nvGrpSpPr>
            <p:cNvPr id="27" name="Gruppo 26">
              <a:extLst>
                <a:ext uri="{FF2B5EF4-FFF2-40B4-BE49-F238E27FC236}">
                  <a16:creationId xmlns:a16="http://schemas.microsoft.com/office/drawing/2014/main" id="{00933B58-6D70-D586-33C4-B17066EEB8CC}"/>
                </a:ext>
              </a:extLst>
            </p:cNvPr>
            <p:cNvGrpSpPr/>
            <p:nvPr/>
          </p:nvGrpSpPr>
          <p:grpSpPr>
            <a:xfrm>
              <a:off x="0" y="1588109"/>
              <a:ext cx="12061149" cy="4820957"/>
              <a:chOff x="0" y="1588109"/>
              <a:chExt cx="12061149" cy="4820957"/>
            </a:xfrm>
          </p:grpSpPr>
          <p:grpSp>
            <p:nvGrpSpPr>
              <p:cNvPr id="12" name="Gruppo 11">
                <a:extLst>
                  <a:ext uri="{FF2B5EF4-FFF2-40B4-BE49-F238E27FC236}">
                    <a16:creationId xmlns:a16="http://schemas.microsoft.com/office/drawing/2014/main" id="{E10BE17C-C4B4-08E0-0280-F92254BB7DA3}"/>
                  </a:ext>
                </a:extLst>
              </p:cNvPr>
              <p:cNvGrpSpPr/>
              <p:nvPr/>
            </p:nvGrpSpPr>
            <p:grpSpPr>
              <a:xfrm>
                <a:off x="0" y="1588109"/>
                <a:ext cx="12061149" cy="4820957"/>
                <a:chOff x="0" y="1588109"/>
                <a:chExt cx="12061149" cy="4820957"/>
              </a:xfrm>
            </p:grpSpPr>
            <p:sp>
              <p:nvSpPr>
                <p:cNvPr id="5" name="CasellaDiTesto 4">
                  <a:extLst>
                    <a:ext uri="{FF2B5EF4-FFF2-40B4-BE49-F238E27FC236}">
                      <a16:creationId xmlns:a16="http://schemas.microsoft.com/office/drawing/2014/main" id="{68541BB6-E6D6-B707-F25B-0665CBC5E4E9}"/>
                    </a:ext>
                  </a:extLst>
                </p:cNvPr>
                <p:cNvSpPr txBox="1"/>
                <p:nvPr/>
              </p:nvSpPr>
              <p:spPr>
                <a:xfrm>
                  <a:off x="302138" y="1588109"/>
                  <a:ext cx="11249055" cy="369332"/>
                </a:xfrm>
                <a:prstGeom prst="rect">
                  <a:avLst/>
                </a:prstGeom>
                <a:noFill/>
              </p:spPr>
              <p:txBody>
                <a:bodyPr wrap="square">
                  <a:spAutoFit/>
                </a:bodyPr>
                <a:lstStyle/>
                <a:p>
                  <a:pPr algn="just">
                    <a:defRPr>
                      <a:solidFill>
                        <a:srgbClr val="1B193E"/>
                      </a:solidFill>
                      <a:latin typeface="Calibri" panose="020F0502020204030204" pitchFamily="34" charset="0"/>
                      <a:cs typeface="Calibri" panose="020F0502020204030204" pitchFamily="34" charset="0"/>
                    </a:defRPr>
                  </a:pPr>
                  <a:r>
                    <a:rPr dirty="0" err="1"/>
                    <a:t>Esempi</a:t>
                  </a:r>
                  <a:r>
                    <a:rPr dirty="0"/>
                    <a:t> </a:t>
                  </a:r>
                  <a:r>
                    <a:rPr dirty="0" err="1"/>
                    <a:t>pratici</a:t>
                  </a:r>
                  <a:r>
                    <a:rPr dirty="0"/>
                    <a:t> per </a:t>
                  </a:r>
                  <a:r>
                    <a:rPr dirty="0" err="1"/>
                    <a:t>l'integrazione</a:t>
                  </a:r>
                  <a:r>
                    <a:rPr dirty="0"/>
                    <a:t> di </a:t>
                  </a:r>
                  <a:r>
                    <a:rPr dirty="0" err="1"/>
                    <a:t>soluzioni</a:t>
                  </a:r>
                  <a:r>
                    <a:rPr dirty="0"/>
                    <a:t> </a:t>
                  </a:r>
                  <a:r>
                    <a:rPr dirty="0" err="1"/>
                    <a:t>digitali</a:t>
                  </a:r>
                  <a:r>
                    <a:rPr dirty="0"/>
                    <a:t> innovative (</a:t>
                  </a:r>
                  <a:r>
                    <a:rPr dirty="0" err="1"/>
                    <a:t>cfr</a:t>
                  </a:r>
                  <a:r>
                    <a:rPr dirty="0"/>
                    <a:t>. </a:t>
                  </a:r>
                  <a:r>
                    <a:rPr dirty="0" err="1"/>
                    <a:t>unità</a:t>
                  </a:r>
                  <a:r>
                    <a:rPr dirty="0"/>
                    <a:t> 2 per </a:t>
                  </a:r>
                  <a:r>
                    <a:rPr dirty="0" err="1"/>
                    <a:t>riferimento</a:t>
                  </a:r>
                  <a:r>
                    <a:rPr dirty="0"/>
                    <a:t>) </a:t>
                  </a:r>
                  <a:r>
                    <a:rPr dirty="0" err="1"/>
                    <a:t>nelle</a:t>
                  </a:r>
                  <a:r>
                    <a:rPr dirty="0"/>
                    <a:t> </a:t>
                  </a:r>
                  <a:r>
                    <a:rPr dirty="0" err="1"/>
                    <a:t>operazioni</a:t>
                  </a:r>
                  <a:r>
                    <a:rPr dirty="0"/>
                    <a:t> </a:t>
                  </a:r>
                  <a:r>
                    <a:rPr dirty="0" err="1"/>
                    <a:t>aziendali</a:t>
                  </a:r>
                  <a:r>
                    <a:rPr dirty="0"/>
                    <a:t>:</a:t>
                  </a:r>
                </a:p>
              </p:txBody>
            </p:sp>
            <p:sp>
              <p:nvSpPr>
                <p:cNvPr id="3" name="CasellaDiTesto 2">
                  <a:extLst>
                    <a:ext uri="{FF2B5EF4-FFF2-40B4-BE49-F238E27FC236}">
                      <a16:creationId xmlns:a16="http://schemas.microsoft.com/office/drawing/2014/main" id="{0DDB1C24-5271-1B0A-48CD-2F0B3B74A762}"/>
                    </a:ext>
                  </a:extLst>
                </p:cNvPr>
                <p:cNvSpPr txBox="1"/>
                <p:nvPr/>
              </p:nvSpPr>
              <p:spPr>
                <a:xfrm>
                  <a:off x="0" y="2054028"/>
                  <a:ext cx="6587067" cy="4139595"/>
                </a:xfrm>
                <a:prstGeom prst="rect">
                  <a:avLst/>
                </a:prstGeom>
                <a:noFill/>
              </p:spPr>
              <p:txBody>
                <a:bodyPr wrap="square">
                  <a:spAutoFit/>
                </a:bodyPr>
                <a:lstStyle/>
                <a:p>
                  <a:pPr algn="just">
                    <a:defRPr b="1">
                      <a:latin typeface="Calibri" panose="020F0502020204030204" pitchFamily="34" charset="0"/>
                      <a:cs typeface="Calibri" panose="020F0502020204030204" pitchFamily="34" charset="0"/>
                    </a:defRPr>
                  </a:pPr>
                  <a:r>
                    <a:rPr dirty="0"/>
                    <a:t>Cloud computing</a:t>
                  </a:r>
                </a:p>
                <a:p>
                  <a:pPr algn="just"/>
                  <a:endParaRPr sz="700" b="1"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b="1" dirty="0" err="1"/>
                    <a:t>Complessità</a:t>
                  </a:r>
                  <a:r>
                    <a:rPr b="1" dirty="0"/>
                    <a:t> </a:t>
                  </a:r>
                  <a:r>
                    <a:rPr b="1" dirty="0" err="1"/>
                    <a:t>della</a:t>
                  </a:r>
                  <a:r>
                    <a:rPr b="1" dirty="0"/>
                    <a:t> </a:t>
                  </a:r>
                  <a:r>
                    <a:rPr b="1" dirty="0" err="1"/>
                    <a:t>migrazione</a:t>
                  </a:r>
                  <a:r>
                    <a:rPr b="1" dirty="0"/>
                    <a:t> </a:t>
                  </a:r>
                  <a:r>
                    <a:rPr b="1" dirty="0" err="1"/>
                    <a:t>dei</a:t>
                  </a:r>
                  <a:r>
                    <a:rPr b="1" dirty="0"/>
                    <a:t> </a:t>
                  </a:r>
                  <a:r>
                    <a:rPr b="1" dirty="0" err="1"/>
                    <a:t>dati</a:t>
                  </a:r>
                  <a:r>
                    <a:rPr dirty="0"/>
                    <a:t>: </a:t>
                  </a:r>
                  <a:r>
                    <a:rPr dirty="0" err="1"/>
                    <a:t>Trasferire</a:t>
                  </a:r>
                  <a:r>
                    <a:rPr dirty="0"/>
                    <a:t> </a:t>
                  </a:r>
                  <a:r>
                    <a:rPr dirty="0" err="1"/>
                    <a:t>grandi</a:t>
                  </a:r>
                  <a:r>
                    <a:rPr dirty="0"/>
                    <a:t> </a:t>
                  </a:r>
                  <a:r>
                    <a:rPr dirty="0" err="1"/>
                    <a:t>volumi</a:t>
                  </a:r>
                  <a:r>
                    <a:rPr dirty="0"/>
                    <a:t> di </a:t>
                  </a:r>
                  <a:r>
                    <a:rPr dirty="0" err="1"/>
                    <a:t>dati</a:t>
                  </a:r>
                  <a:r>
                    <a:rPr dirty="0"/>
                    <a:t> </a:t>
                  </a:r>
                  <a:r>
                    <a:rPr dirty="0" err="1"/>
                    <a:t>nel</a:t>
                  </a:r>
                  <a:r>
                    <a:rPr dirty="0"/>
                    <a:t> cloud </a:t>
                  </a:r>
                  <a:r>
                    <a:rPr dirty="0" err="1"/>
                    <a:t>senza</a:t>
                  </a:r>
                  <a:r>
                    <a:rPr dirty="0"/>
                    <a:t> </a:t>
                  </a:r>
                  <a:r>
                    <a:rPr dirty="0" err="1"/>
                    <a:t>interrompere</a:t>
                  </a:r>
                  <a:r>
                    <a:rPr dirty="0"/>
                    <a:t> le </a:t>
                  </a:r>
                  <a:r>
                    <a:rPr dirty="0" err="1"/>
                    <a:t>operazioni</a:t>
                  </a:r>
                  <a:r>
                    <a:rPr dirty="0"/>
                    <a:t> in </a:t>
                  </a:r>
                  <a:r>
                    <a:rPr dirty="0" err="1"/>
                    <a:t>corso</a:t>
                  </a:r>
                  <a:endParaRPr dirty="0"/>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b="1" dirty="0" err="1"/>
                    <a:t>Gestione</a:t>
                  </a:r>
                  <a:r>
                    <a:rPr b="1" dirty="0"/>
                    <a:t> </a:t>
                  </a:r>
                  <a:r>
                    <a:rPr b="1" dirty="0" err="1"/>
                    <a:t>dei</a:t>
                  </a:r>
                  <a:r>
                    <a:rPr b="1" dirty="0"/>
                    <a:t> </a:t>
                  </a:r>
                  <a:r>
                    <a:rPr b="1" dirty="0" err="1"/>
                    <a:t>costi</a:t>
                  </a:r>
                  <a:r>
                    <a:rPr dirty="0"/>
                    <a:t>: </a:t>
                  </a:r>
                  <a:r>
                    <a:rPr dirty="0" err="1" smtClean="0"/>
                    <a:t>Controll</a:t>
                  </a:r>
                  <a:r>
                    <a:rPr lang="it-IT" dirty="0" smtClean="0"/>
                    <a:t>are</a:t>
                  </a:r>
                  <a:r>
                    <a:rPr dirty="0" smtClean="0"/>
                    <a:t> </a:t>
                  </a:r>
                  <a:r>
                    <a:rPr dirty="0"/>
                    <a:t>e </a:t>
                  </a:r>
                  <a:r>
                    <a:rPr dirty="0" err="1" smtClean="0"/>
                    <a:t>ottimizza</a:t>
                  </a:r>
                  <a:r>
                    <a:rPr lang="it-IT" dirty="0" smtClean="0"/>
                    <a:t>re</a:t>
                  </a:r>
                  <a:r>
                    <a:rPr lang="it-IT" dirty="0"/>
                    <a:t> </a:t>
                  </a:r>
                  <a:r>
                    <a:rPr dirty="0" err="1" smtClean="0"/>
                    <a:t>i</a:t>
                  </a:r>
                  <a:r>
                    <a:rPr dirty="0" smtClean="0"/>
                    <a:t> </a:t>
                  </a:r>
                  <a:r>
                    <a:rPr dirty="0" err="1"/>
                    <a:t>costi</a:t>
                  </a:r>
                  <a:r>
                    <a:rPr dirty="0"/>
                    <a:t> </a:t>
                  </a:r>
                  <a:r>
                    <a:rPr dirty="0" err="1"/>
                    <a:t>relativi</a:t>
                  </a:r>
                  <a:r>
                    <a:rPr dirty="0"/>
                    <a:t> al cloud </a:t>
                  </a:r>
                  <a:r>
                    <a:rPr lang="it-IT" dirty="0" smtClean="0"/>
                    <a:t>in base alla</a:t>
                  </a:r>
                  <a:r>
                    <a:rPr dirty="0" smtClean="0"/>
                    <a:t> </a:t>
                  </a:r>
                  <a:r>
                    <a:rPr dirty="0" err="1"/>
                    <a:t>scala</a:t>
                  </a:r>
                  <a:r>
                    <a:rPr dirty="0"/>
                    <a:t> di </a:t>
                  </a:r>
                  <a:r>
                    <a:rPr dirty="0" err="1"/>
                    <a:t>utilizzo</a:t>
                  </a:r>
                  <a:endParaRPr dirty="0"/>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b="1" dirty="0" err="1"/>
                    <a:t>Preoccupazioni</a:t>
                  </a:r>
                  <a:r>
                    <a:rPr b="1" dirty="0"/>
                    <a:t> in </a:t>
                  </a:r>
                  <a:r>
                    <a:rPr b="1" dirty="0" err="1"/>
                    <a:t>materia</a:t>
                  </a:r>
                  <a:r>
                    <a:rPr b="1" dirty="0"/>
                    <a:t> di sicurezza</a:t>
                  </a:r>
                  <a:r>
                    <a:rPr dirty="0"/>
                    <a:t>: </a:t>
                  </a:r>
                  <a:r>
                    <a:rPr dirty="0" err="1"/>
                    <a:t>Affrontare</a:t>
                  </a:r>
                  <a:r>
                    <a:rPr dirty="0"/>
                    <a:t> le </a:t>
                  </a:r>
                  <a:r>
                    <a:rPr dirty="0" err="1"/>
                    <a:t>apprensioni</a:t>
                  </a:r>
                  <a:r>
                    <a:rPr dirty="0"/>
                    <a:t> </a:t>
                  </a:r>
                  <a:r>
                    <a:rPr dirty="0" err="1"/>
                    <a:t>sulla</a:t>
                  </a:r>
                  <a:r>
                    <a:rPr dirty="0"/>
                    <a:t> sicurezza </a:t>
                  </a:r>
                  <a:r>
                    <a:rPr dirty="0" err="1"/>
                    <a:t>dei</a:t>
                  </a:r>
                  <a:r>
                    <a:rPr dirty="0"/>
                    <a:t> </a:t>
                  </a:r>
                  <a:r>
                    <a:rPr dirty="0" err="1"/>
                    <a:t>dati</a:t>
                  </a:r>
                  <a:r>
                    <a:rPr dirty="0"/>
                    <a:t> e </a:t>
                  </a:r>
                  <a:r>
                    <a:rPr dirty="0" err="1"/>
                    <a:t>sulla</a:t>
                  </a:r>
                  <a:r>
                    <a:rPr dirty="0"/>
                    <a:t> </a:t>
                  </a:r>
                  <a:r>
                    <a:rPr dirty="0" err="1"/>
                    <a:t>conformità</a:t>
                  </a:r>
                  <a:r>
                    <a:rPr dirty="0"/>
                    <a:t> in un </a:t>
                  </a:r>
                  <a:r>
                    <a:rPr dirty="0" err="1"/>
                    <a:t>ambiente</a:t>
                  </a:r>
                  <a:r>
                    <a:rPr dirty="0"/>
                    <a:t> cloud</a:t>
                  </a:r>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b="1" dirty="0" smtClean="0"/>
                    <a:t>V</a:t>
                  </a:r>
                  <a:r>
                    <a:rPr lang="it-IT" b="1" dirty="0" err="1" smtClean="0"/>
                    <a:t>incolo</a:t>
                  </a:r>
                  <a:r>
                    <a:rPr lang="it-IT" b="1" dirty="0" smtClean="0"/>
                    <a:t> del fornitore</a:t>
                  </a:r>
                  <a:r>
                    <a:rPr dirty="0" smtClean="0"/>
                    <a:t>: </a:t>
                  </a:r>
                  <a:r>
                    <a:rPr dirty="0" err="1"/>
                    <a:t>Attenuare</a:t>
                  </a:r>
                  <a:r>
                    <a:rPr dirty="0"/>
                    <a:t> </a:t>
                  </a:r>
                  <a:r>
                    <a:rPr dirty="0" err="1"/>
                    <a:t>il</a:t>
                  </a:r>
                  <a:r>
                    <a:rPr dirty="0"/>
                    <a:t> </a:t>
                  </a:r>
                  <a:r>
                    <a:rPr dirty="0" err="1"/>
                    <a:t>rischio</a:t>
                  </a:r>
                  <a:r>
                    <a:rPr dirty="0"/>
                    <a:t> di </a:t>
                  </a:r>
                  <a:r>
                    <a:rPr dirty="0" err="1"/>
                    <a:t>dipendenza</a:t>
                  </a:r>
                  <a:r>
                    <a:rPr dirty="0"/>
                    <a:t> da un </a:t>
                  </a:r>
                  <a:r>
                    <a:rPr dirty="0" err="1"/>
                    <a:t>unico</a:t>
                  </a:r>
                  <a:r>
                    <a:rPr dirty="0"/>
                    <a:t> </a:t>
                  </a:r>
                  <a:r>
                    <a:rPr dirty="0" err="1"/>
                    <a:t>fornitore</a:t>
                  </a:r>
                  <a:r>
                    <a:rPr dirty="0"/>
                    <a:t> di </a:t>
                  </a:r>
                  <a:r>
                    <a:rPr dirty="0" err="1"/>
                    <a:t>servizi</a:t>
                  </a:r>
                  <a:r>
                    <a:rPr dirty="0"/>
                    <a:t> cloud</a:t>
                  </a:r>
                </a:p>
                <a:p>
                  <a:pPr algn="just"/>
                  <a:endParaRPr sz="1400"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lang="it-IT" b="1" dirty="0"/>
                    <a:t>Migrazione </a:t>
                  </a:r>
                  <a:r>
                    <a:rPr b="1" dirty="0" err="1" smtClean="0"/>
                    <a:t>Progetto</a:t>
                  </a:r>
                  <a:r>
                    <a:rPr b="1" dirty="0" smtClean="0"/>
                    <a:t> </a:t>
                  </a:r>
                  <a:r>
                    <a:rPr b="1" dirty="0" err="1" smtClean="0"/>
                    <a:t>pilota</a:t>
                  </a:r>
                  <a:r>
                    <a:rPr dirty="0" smtClean="0"/>
                    <a:t>: </a:t>
                  </a:r>
                  <a:r>
                    <a:rPr dirty="0" err="1"/>
                    <a:t>Iniziare</a:t>
                  </a:r>
                  <a:r>
                    <a:rPr dirty="0"/>
                    <a:t> con </a:t>
                  </a:r>
                  <a:r>
                    <a:rPr dirty="0" err="1"/>
                    <a:t>una</a:t>
                  </a:r>
                  <a:r>
                    <a:rPr dirty="0"/>
                    <a:t> </a:t>
                  </a:r>
                  <a:r>
                    <a:rPr dirty="0" err="1"/>
                    <a:t>migrazione</a:t>
                  </a:r>
                  <a:r>
                    <a:rPr dirty="0"/>
                    <a:t> di </a:t>
                  </a:r>
                  <a:r>
                    <a:rPr dirty="0" err="1"/>
                    <a:t>dati</a:t>
                  </a:r>
                  <a:r>
                    <a:rPr dirty="0"/>
                    <a:t> </a:t>
                  </a:r>
                  <a:r>
                    <a:rPr dirty="0" err="1"/>
                    <a:t>su</a:t>
                  </a:r>
                  <a:r>
                    <a:rPr dirty="0"/>
                    <a:t> </a:t>
                  </a:r>
                  <a:r>
                    <a:rPr dirty="0" err="1"/>
                    <a:t>piccola</a:t>
                  </a:r>
                  <a:r>
                    <a:rPr dirty="0"/>
                    <a:t> </a:t>
                  </a:r>
                  <a:r>
                    <a:rPr dirty="0" err="1"/>
                    <a:t>scala</a:t>
                  </a:r>
                  <a:r>
                    <a:rPr dirty="0"/>
                    <a:t> per </a:t>
                  </a:r>
                  <a:r>
                    <a:rPr dirty="0" err="1"/>
                    <a:t>identificare</a:t>
                  </a:r>
                  <a:r>
                    <a:rPr dirty="0"/>
                    <a:t> e </a:t>
                  </a:r>
                  <a:r>
                    <a:rPr dirty="0" err="1"/>
                    <a:t>affrontare</a:t>
                  </a:r>
                  <a:r>
                    <a:rPr dirty="0"/>
                    <a:t> le </a:t>
                  </a:r>
                  <a:r>
                    <a:rPr dirty="0" err="1"/>
                    <a:t>sfide</a:t>
                  </a:r>
                  <a:r>
                    <a:rPr dirty="0"/>
                    <a:t> prima di </a:t>
                  </a:r>
                  <a:r>
                    <a:rPr dirty="0" err="1"/>
                    <a:t>una</a:t>
                  </a:r>
                  <a:r>
                    <a:rPr dirty="0"/>
                    <a:t> </a:t>
                  </a:r>
                  <a:r>
                    <a:rPr dirty="0" err="1"/>
                    <a:t>transizione</a:t>
                  </a:r>
                  <a:r>
                    <a:rPr dirty="0"/>
                    <a:t> </a:t>
                  </a:r>
                  <a:r>
                    <a:rPr dirty="0" err="1"/>
                    <a:t>su</a:t>
                  </a:r>
                  <a:r>
                    <a:rPr dirty="0"/>
                    <a:t> </a:t>
                  </a:r>
                  <a:r>
                    <a:rPr dirty="0" err="1"/>
                    <a:t>vasta</a:t>
                  </a:r>
                  <a:r>
                    <a:rPr dirty="0"/>
                    <a:t> </a:t>
                  </a:r>
                  <a:r>
                    <a:rPr dirty="0" err="1"/>
                    <a:t>scala</a:t>
                  </a:r>
                  <a:endParaRPr dirty="0"/>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b="1" dirty="0" err="1"/>
                    <a:t>Strumenti</a:t>
                  </a:r>
                  <a:r>
                    <a:rPr b="1" dirty="0"/>
                    <a:t> di </a:t>
                  </a:r>
                  <a:r>
                    <a:rPr b="1" dirty="0" err="1"/>
                    <a:t>monitoraggio</a:t>
                  </a:r>
                  <a:r>
                    <a:rPr b="1" dirty="0"/>
                    <a:t> </a:t>
                  </a:r>
                  <a:r>
                    <a:rPr b="1" dirty="0" err="1"/>
                    <a:t>dei</a:t>
                  </a:r>
                  <a:r>
                    <a:rPr b="1" dirty="0"/>
                    <a:t> </a:t>
                  </a:r>
                  <a:r>
                    <a:rPr b="1" dirty="0" err="1"/>
                    <a:t>costi</a:t>
                  </a:r>
                  <a:r>
                    <a:rPr dirty="0"/>
                    <a:t>: </a:t>
                  </a:r>
                  <a:r>
                    <a:rPr dirty="0" err="1"/>
                    <a:t>Utilizzare</a:t>
                  </a:r>
                  <a:r>
                    <a:rPr dirty="0"/>
                    <a:t> </a:t>
                  </a:r>
                  <a:r>
                    <a:rPr dirty="0" err="1"/>
                    <a:t>strumenti</a:t>
                  </a:r>
                  <a:r>
                    <a:rPr dirty="0"/>
                    <a:t> per </a:t>
                  </a:r>
                  <a:r>
                    <a:rPr dirty="0" err="1"/>
                    <a:t>monitorare</a:t>
                  </a:r>
                  <a:r>
                    <a:rPr dirty="0"/>
                    <a:t> e </a:t>
                  </a:r>
                  <a:r>
                    <a:rPr dirty="0" err="1"/>
                    <a:t>ottimizzare</a:t>
                  </a:r>
                  <a:r>
                    <a:rPr dirty="0"/>
                    <a:t> </a:t>
                  </a:r>
                  <a:r>
                    <a:rPr dirty="0" err="1"/>
                    <a:t>l'utilizzo</a:t>
                  </a:r>
                  <a:r>
                    <a:rPr dirty="0"/>
                    <a:t> </a:t>
                  </a:r>
                  <a:r>
                    <a:rPr dirty="0" err="1"/>
                    <a:t>delle</a:t>
                  </a:r>
                  <a:r>
                    <a:rPr dirty="0"/>
                    <a:t> </a:t>
                  </a:r>
                  <a:r>
                    <a:rPr dirty="0" err="1"/>
                    <a:t>risorse</a:t>
                  </a:r>
                  <a:r>
                    <a:rPr dirty="0"/>
                    <a:t> cloud, </a:t>
                  </a:r>
                  <a:r>
                    <a:rPr dirty="0" err="1"/>
                    <a:t>garantendo</a:t>
                  </a:r>
                  <a:r>
                    <a:rPr dirty="0"/>
                    <a:t> un </a:t>
                  </a:r>
                  <a:r>
                    <a:rPr dirty="0" err="1"/>
                    <a:t>rapporto</a:t>
                  </a:r>
                  <a:r>
                    <a:rPr dirty="0"/>
                    <a:t> </a:t>
                  </a:r>
                  <a:r>
                    <a:rPr dirty="0" err="1"/>
                    <a:t>costo-efficacia</a:t>
                  </a:r>
                  <a:endParaRPr dirty="0"/>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b="1" dirty="0" err="1"/>
                    <a:t>Crittografia</a:t>
                  </a:r>
                  <a:r>
                    <a:rPr b="1" dirty="0"/>
                    <a:t> e </a:t>
                  </a:r>
                  <a:r>
                    <a:rPr b="1" dirty="0" err="1"/>
                    <a:t>conformità</a:t>
                  </a:r>
                  <a:r>
                    <a:rPr dirty="0"/>
                    <a:t>: </a:t>
                  </a:r>
                  <a:r>
                    <a:rPr dirty="0" err="1"/>
                    <a:t>Implementare</a:t>
                  </a:r>
                  <a:r>
                    <a:rPr dirty="0"/>
                    <a:t> </a:t>
                  </a:r>
                  <a:r>
                    <a:rPr dirty="0" err="1"/>
                    <a:t>protocolli</a:t>
                  </a:r>
                  <a:r>
                    <a:rPr dirty="0"/>
                    <a:t> di </a:t>
                  </a:r>
                  <a:r>
                    <a:rPr dirty="0" err="1"/>
                    <a:t>crittografia</a:t>
                  </a:r>
                  <a:r>
                    <a:rPr dirty="0"/>
                    <a:t> </a:t>
                  </a:r>
                  <a:r>
                    <a:rPr dirty="0" err="1"/>
                    <a:t>robusti</a:t>
                  </a:r>
                  <a:r>
                    <a:rPr dirty="0"/>
                    <a:t> e </a:t>
                  </a:r>
                  <a:r>
                    <a:rPr dirty="0" err="1"/>
                    <a:t>rispettare</a:t>
                  </a:r>
                  <a:r>
                    <a:rPr dirty="0"/>
                    <a:t> </a:t>
                  </a:r>
                  <a:r>
                    <a:rPr dirty="0" err="1"/>
                    <a:t>gli</a:t>
                  </a:r>
                  <a:r>
                    <a:rPr dirty="0"/>
                    <a:t> standard di </a:t>
                  </a:r>
                  <a:r>
                    <a:rPr dirty="0" err="1"/>
                    <a:t>conformità</a:t>
                  </a:r>
                  <a:r>
                    <a:rPr dirty="0"/>
                    <a:t> </a:t>
                  </a:r>
                  <a:r>
                    <a:rPr dirty="0" err="1"/>
                    <a:t>specifici</a:t>
                  </a:r>
                  <a:r>
                    <a:rPr dirty="0"/>
                    <a:t> del </a:t>
                  </a:r>
                  <a:r>
                    <a:rPr dirty="0" err="1"/>
                    <a:t>settore</a:t>
                  </a:r>
                  <a:endParaRPr dirty="0"/>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b="1" dirty="0" err="1"/>
                    <a:t>Strategia</a:t>
                  </a:r>
                  <a:r>
                    <a:rPr b="1" dirty="0"/>
                    <a:t> multi-cloud</a:t>
                  </a:r>
                  <a:r>
                    <a:rPr dirty="0"/>
                    <a:t>: </a:t>
                  </a:r>
                  <a:r>
                    <a:rPr dirty="0" err="1"/>
                    <a:t>Prendere</a:t>
                  </a:r>
                  <a:r>
                    <a:rPr dirty="0"/>
                    <a:t> in </a:t>
                  </a:r>
                  <a:r>
                    <a:rPr dirty="0" err="1"/>
                    <a:t>considerazione</a:t>
                  </a:r>
                  <a:r>
                    <a:rPr dirty="0"/>
                    <a:t> un </a:t>
                  </a:r>
                  <a:r>
                    <a:rPr dirty="0" err="1"/>
                    <a:t>approccio</a:t>
                  </a:r>
                  <a:r>
                    <a:rPr dirty="0"/>
                    <a:t> multi-cloud per </a:t>
                  </a:r>
                  <a:r>
                    <a:rPr dirty="0" err="1"/>
                    <a:t>evitare</a:t>
                  </a:r>
                  <a:r>
                    <a:rPr dirty="0"/>
                    <a:t> la </a:t>
                  </a:r>
                  <a:r>
                    <a:rPr dirty="0" err="1"/>
                    <a:t>dipendenza</a:t>
                  </a:r>
                  <a:r>
                    <a:rPr dirty="0"/>
                    <a:t> da un </a:t>
                  </a:r>
                  <a:r>
                    <a:rPr dirty="0" err="1"/>
                    <a:t>unico</a:t>
                  </a:r>
                  <a:r>
                    <a:rPr dirty="0"/>
                    <a:t> </a:t>
                  </a:r>
                  <a:r>
                    <a:rPr dirty="0" err="1"/>
                    <a:t>fornitore</a:t>
                  </a:r>
                  <a:r>
                    <a:rPr dirty="0"/>
                    <a:t> e </a:t>
                  </a:r>
                  <a:r>
                    <a:rPr dirty="0" err="1"/>
                    <a:t>migliorare</a:t>
                  </a:r>
                  <a:r>
                    <a:rPr dirty="0"/>
                    <a:t> la </a:t>
                  </a:r>
                  <a:r>
                    <a:rPr dirty="0" err="1"/>
                    <a:t>flessibilità</a:t>
                  </a:r>
                  <a:endParaRPr dirty="0"/>
                </a:p>
              </p:txBody>
            </p:sp>
            <p:sp>
              <p:nvSpPr>
                <p:cNvPr id="4" name="CasellaDiTesto 3">
                  <a:extLst>
                    <a:ext uri="{FF2B5EF4-FFF2-40B4-BE49-F238E27FC236}">
                      <a16:creationId xmlns:a16="http://schemas.microsoft.com/office/drawing/2014/main" id="{9CA656FC-3B3B-4A9B-BAD8-1729ED02DF38}"/>
                    </a:ext>
                  </a:extLst>
                </p:cNvPr>
                <p:cNvSpPr txBox="1"/>
                <p:nvPr/>
              </p:nvSpPr>
              <p:spPr>
                <a:xfrm>
                  <a:off x="6587067" y="2054028"/>
                  <a:ext cx="5474082" cy="4355038"/>
                </a:xfrm>
                <a:prstGeom prst="rect">
                  <a:avLst/>
                </a:prstGeom>
                <a:noFill/>
              </p:spPr>
              <p:txBody>
                <a:bodyPr wrap="square">
                  <a:spAutoFit/>
                </a:bodyPr>
                <a:lstStyle/>
                <a:p>
                  <a:pPr algn="just">
                    <a:defRPr b="1">
                      <a:solidFill>
                        <a:srgbClr val="1B193E"/>
                      </a:solidFill>
                    </a:defRPr>
                  </a:pPr>
                  <a:r>
                    <a:rPr dirty="0"/>
                    <a:t>(</a:t>
                  </a:r>
                  <a:r>
                    <a:rPr dirty="0" err="1"/>
                    <a:t>Dati</a:t>
                  </a:r>
                  <a:r>
                    <a:rPr dirty="0"/>
                    <a:t>) </a:t>
                  </a:r>
                  <a:r>
                    <a:rPr dirty="0" smtClean="0"/>
                    <a:t>Anal</a:t>
                  </a:r>
                  <a:r>
                    <a:rPr lang="it-IT" dirty="0" err="1" smtClean="0"/>
                    <a:t>isi</a:t>
                  </a:r>
                  <a:endParaRPr dirty="0"/>
                </a:p>
                <a:p>
                  <a:pPr algn="just"/>
                  <a:endParaRPr sz="700" b="1" dirty="0">
                    <a:solidFill>
                      <a:srgbClr val="1B193E"/>
                    </a:solidFill>
                  </a:endParaRPr>
                </a:p>
                <a:p>
                  <a:pPr marL="285750" indent="-285750" algn="just">
                    <a:buFont typeface="Arial" panose="020B0604020202020204" pitchFamily="34" charset="0"/>
                    <a:buChar char="•"/>
                    <a:defRPr sz="1400">
                      <a:solidFill>
                        <a:srgbClr val="1B193E"/>
                      </a:solidFill>
                    </a:defRPr>
                  </a:pPr>
                  <a:r>
                    <a:rPr b="1" dirty="0" err="1"/>
                    <a:t>Qualità</a:t>
                  </a:r>
                  <a:r>
                    <a:rPr b="1" dirty="0"/>
                    <a:t> </a:t>
                  </a:r>
                  <a:r>
                    <a:rPr b="1" dirty="0" err="1"/>
                    <a:t>dei</a:t>
                  </a:r>
                  <a:r>
                    <a:rPr b="1" dirty="0"/>
                    <a:t> </a:t>
                  </a:r>
                  <a:r>
                    <a:rPr b="1" dirty="0" err="1"/>
                    <a:t>dati</a:t>
                  </a:r>
                  <a:r>
                    <a:rPr dirty="0"/>
                    <a:t>: </a:t>
                  </a:r>
                  <a:r>
                    <a:rPr dirty="0" err="1"/>
                    <a:t>Garantire</a:t>
                  </a:r>
                  <a:r>
                    <a:rPr dirty="0"/>
                    <a:t> </a:t>
                  </a:r>
                  <a:r>
                    <a:rPr dirty="0" err="1"/>
                    <a:t>l'accuratezza</a:t>
                  </a:r>
                  <a:r>
                    <a:rPr dirty="0"/>
                    <a:t> e </a:t>
                  </a:r>
                  <a:r>
                    <a:rPr dirty="0" err="1"/>
                    <a:t>l'affidabilità</a:t>
                  </a:r>
                  <a:r>
                    <a:rPr dirty="0"/>
                    <a:t> </a:t>
                  </a:r>
                  <a:r>
                    <a:rPr dirty="0" err="1"/>
                    <a:t>dei</a:t>
                  </a:r>
                  <a:r>
                    <a:rPr dirty="0"/>
                    <a:t> </a:t>
                  </a:r>
                  <a:r>
                    <a:rPr dirty="0" err="1"/>
                    <a:t>dati</a:t>
                  </a:r>
                  <a:r>
                    <a:rPr dirty="0"/>
                    <a:t> per </a:t>
                  </a:r>
                  <a:r>
                    <a:rPr dirty="0" err="1"/>
                    <a:t>un'analisi</a:t>
                  </a:r>
                  <a:r>
                    <a:rPr dirty="0"/>
                    <a:t> </a:t>
                  </a:r>
                  <a:r>
                    <a:rPr dirty="0" err="1"/>
                    <a:t>significativa</a:t>
                  </a:r>
                  <a:endParaRPr dirty="0"/>
                </a:p>
                <a:p>
                  <a:pPr marL="285750" indent="-285750" algn="just">
                    <a:buFont typeface="Arial" panose="020B0604020202020204" pitchFamily="34" charset="0"/>
                    <a:buChar char="•"/>
                    <a:defRPr sz="1400">
                      <a:solidFill>
                        <a:srgbClr val="1B193E"/>
                      </a:solidFill>
                    </a:defRPr>
                  </a:pPr>
                  <a:r>
                    <a:rPr b="1" dirty="0" err="1"/>
                    <a:t>Differenze</a:t>
                  </a:r>
                  <a:r>
                    <a:rPr b="1" dirty="0"/>
                    <a:t> di </a:t>
                  </a:r>
                  <a:r>
                    <a:rPr b="1" dirty="0" err="1"/>
                    <a:t>abilità</a:t>
                  </a:r>
                  <a:r>
                    <a:rPr dirty="0"/>
                    <a:t>: </a:t>
                  </a:r>
                  <a:r>
                    <a:rPr dirty="0" err="1"/>
                    <a:t>Colmare</a:t>
                  </a:r>
                  <a:r>
                    <a:rPr dirty="0"/>
                    <a:t> </a:t>
                  </a:r>
                  <a:r>
                    <a:rPr dirty="0" err="1"/>
                    <a:t>il</a:t>
                  </a:r>
                  <a:r>
                    <a:rPr dirty="0"/>
                    <a:t> </a:t>
                  </a:r>
                  <a:r>
                    <a:rPr dirty="0" err="1"/>
                    <a:t>divario</a:t>
                  </a:r>
                  <a:r>
                    <a:rPr dirty="0"/>
                    <a:t> </a:t>
                  </a:r>
                  <a:r>
                    <a:rPr dirty="0" err="1"/>
                    <a:t>nelle</a:t>
                  </a:r>
                  <a:r>
                    <a:rPr dirty="0"/>
                    <a:t> </a:t>
                  </a:r>
                  <a:r>
                    <a:rPr dirty="0" err="1"/>
                    <a:t>competenze</a:t>
                  </a:r>
                  <a:r>
                    <a:rPr dirty="0"/>
                    <a:t> di </a:t>
                  </a:r>
                  <a:r>
                    <a:rPr dirty="0" err="1"/>
                    <a:t>analisi</a:t>
                  </a:r>
                  <a:r>
                    <a:rPr dirty="0"/>
                    <a:t> </a:t>
                  </a:r>
                  <a:r>
                    <a:rPr dirty="0" err="1"/>
                    <a:t>dei</a:t>
                  </a:r>
                  <a:r>
                    <a:rPr dirty="0"/>
                    <a:t> </a:t>
                  </a:r>
                  <a:r>
                    <a:rPr dirty="0" err="1"/>
                    <a:t>dati</a:t>
                  </a:r>
                  <a:r>
                    <a:rPr dirty="0"/>
                    <a:t> </a:t>
                  </a:r>
                  <a:r>
                    <a:rPr dirty="0" err="1"/>
                    <a:t>tra</a:t>
                  </a:r>
                  <a:r>
                    <a:rPr dirty="0"/>
                    <a:t> </a:t>
                  </a:r>
                  <a:r>
                    <a:rPr dirty="0" err="1"/>
                    <a:t>i</a:t>
                  </a:r>
                  <a:r>
                    <a:rPr dirty="0"/>
                    <a:t> </a:t>
                  </a:r>
                  <a:r>
                    <a:rPr dirty="0" err="1"/>
                    <a:t>dipendenti</a:t>
                  </a:r>
                  <a:r>
                    <a:rPr dirty="0"/>
                    <a:t>.</a:t>
                  </a:r>
                </a:p>
                <a:p>
                  <a:pPr marL="285750" indent="-285750" algn="just">
                    <a:buFont typeface="Arial" panose="020B0604020202020204" pitchFamily="34" charset="0"/>
                    <a:buChar char="•"/>
                    <a:defRPr sz="1400">
                      <a:solidFill>
                        <a:srgbClr val="1B193E"/>
                      </a:solidFill>
                    </a:defRPr>
                  </a:pPr>
                  <a:r>
                    <a:rPr b="1" dirty="0" err="1"/>
                    <a:t>Complessità</a:t>
                  </a:r>
                  <a:r>
                    <a:rPr dirty="0"/>
                    <a:t> </a:t>
                  </a:r>
                  <a:r>
                    <a:rPr b="1" dirty="0"/>
                    <a:t>di </a:t>
                  </a:r>
                  <a:r>
                    <a:rPr b="1" dirty="0" err="1"/>
                    <a:t>integrazione</a:t>
                  </a:r>
                  <a:r>
                    <a:rPr dirty="0"/>
                    <a:t>: </a:t>
                  </a:r>
                  <a:r>
                    <a:rPr dirty="0" err="1"/>
                    <a:t>Integrazione</a:t>
                  </a:r>
                  <a:r>
                    <a:rPr dirty="0"/>
                    <a:t> di diverse </a:t>
                  </a:r>
                  <a:r>
                    <a:rPr dirty="0" err="1"/>
                    <a:t>fonti</a:t>
                  </a:r>
                  <a:r>
                    <a:rPr dirty="0"/>
                    <a:t> di </a:t>
                  </a:r>
                  <a:r>
                    <a:rPr dirty="0" err="1"/>
                    <a:t>dati</a:t>
                  </a:r>
                  <a:r>
                    <a:rPr dirty="0"/>
                    <a:t> per </a:t>
                  </a:r>
                  <a:r>
                    <a:rPr dirty="0" err="1"/>
                    <a:t>un'analisi</a:t>
                  </a:r>
                  <a:r>
                    <a:rPr dirty="0"/>
                    <a:t> </a:t>
                  </a:r>
                  <a:r>
                    <a:rPr dirty="0" err="1"/>
                    <a:t>olistica</a:t>
                  </a:r>
                  <a:endParaRPr dirty="0"/>
                </a:p>
                <a:p>
                  <a:pPr marL="285750" indent="-285750" algn="just">
                    <a:buFont typeface="Arial" panose="020B0604020202020204" pitchFamily="34" charset="0"/>
                    <a:buChar char="•"/>
                    <a:defRPr sz="1400">
                      <a:solidFill>
                        <a:srgbClr val="1B193E"/>
                      </a:solidFill>
                    </a:defRPr>
                  </a:pPr>
                  <a:r>
                    <a:rPr b="1" dirty="0" err="1"/>
                    <a:t>Gestione</a:t>
                  </a:r>
                  <a:r>
                    <a:rPr b="1" dirty="0"/>
                    <a:t> </a:t>
                  </a:r>
                  <a:r>
                    <a:rPr b="1" dirty="0" err="1"/>
                    <a:t>dei</a:t>
                  </a:r>
                  <a:r>
                    <a:rPr b="1" dirty="0"/>
                    <a:t> Big Data</a:t>
                  </a:r>
                  <a:r>
                    <a:rPr dirty="0"/>
                    <a:t>: </a:t>
                  </a:r>
                  <a:r>
                    <a:rPr dirty="0" err="1"/>
                    <a:t>Gestire</a:t>
                  </a:r>
                  <a:r>
                    <a:rPr dirty="0"/>
                    <a:t> e </a:t>
                  </a:r>
                  <a:r>
                    <a:rPr dirty="0" err="1"/>
                    <a:t>analizzare</a:t>
                  </a:r>
                  <a:r>
                    <a:rPr dirty="0"/>
                    <a:t> in </a:t>
                  </a:r>
                  <a:r>
                    <a:rPr dirty="0" err="1"/>
                    <a:t>modo</a:t>
                  </a:r>
                  <a:r>
                    <a:rPr dirty="0"/>
                    <a:t> </a:t>
                  </a:r>
                  <a:r>
                    <a:rPr dirty="0" err="1"/>
                    <a:t>efficace</a:t>
                  </a:r>
                  <a:r>
                    <a:rPr dirty="0"/>
                    <a:t> </a:t>
                  </a:r>
                  <a:r>
                    <a:rPr dirty="0" err="1"/>
                    <a:t>grandi</a:t>
                  </a:r>
                  <a:r>
                    <a:rPr dirty="0"/>
                    <a:t> </a:t>
                  </a:r>
                  <a:r>
                    <a:rPr dirty="0" err="1"/>
                    <a:t>volumi</a:t>
                  </a:r>
                  <a:r>
                    <a:rPr dirty="0"/>
                    <a:t> di </a:t>
                  </a:r>
                  <a:r>
                    <a:rPr dirty="0" err="1"/>
                    <a:t>dati</a:t>
                  </a:r>
                  <a:endParaRPr dirty="0"/>
                </a:p>
                <a:p>
                  <a:pPr algn="just"/>
                  <a:endParaRPr sz="1400" dirty="0">
                    <a:solidFill>
                      <a:srgbClr val="1B193E"/>
                    </a:solidFill>
                  </a:endParaRPr>
                </a:p>
                <a:p>
                  <a:pPr marL="285750" indent="-285750" algn="just">
                    <a:buFont typeface="Arial" panose="020B0604020202020204" pitchFamily="34" charset="0"/>
                    <a:buChar char="•"/>
                    <a:defRPr sz="1400">
                      <a:solidFill>
                        <a:srgbClr val="1B193E"/>
                      </a:solidFill>
                    </a:defRPr>
                  </a:pPr>
                  <a:r>
                    <a:rPr b="1" dirty="0" err="1"/>
                    <a:t>Quadro</a:t>
                  </a:r>
                  <a:r>
                    <a:rPr b="1" dirty="0"/>
                    <a:t> di governance </a:t>
                  </a:r>
                  <a:r>
                    <a:rPr b="1" dirty="0" err="1"/>
                    <a:t>dei</a:t>
                  </a:r>
                  <a:r>
                    <a:rPr b="1" dirty="0"/>
                    <a:t> </a:t>
                  </a:r>
                  <a:r>
                    <a:rPr b="1" dirty="0" err="1"/>
                    <a:t>dati</a:t>
                  </a:r>
                  <a:r>
                    <a:rPr b="1" dirty="0"/>
                    <a:t>:</a:t>
                  </a:r>
                  <a:r>
                    <a:rPr dirty="0"/>
                    <a:t> </a:t>
                  </a:r>
                  <a:r>
                    <a:rPr dirty="0" err="1"/>
                    <a:t>Istituire</a:t>
                  </a:r>
                  <a:r>
                    <a:rPr dirty="0"/>
                    <a:t> un </a:t>
                  </a:r>
                  <a:r>
                    <a:rPr dirty="0" err="1"/>
                    <a:t>quadro</a:t>
                  </a:r>
                  <a:r>
                    <a:rPr dirty="0"/>
                    <a:t> di governance </a:t>
                  </a:r>
                  <a:r>
                    <a:rPr dirty="0" err="1"/>
                    <a:t>dei</a:t>
                  </a:r>
                  <a:r>
                    <a:rPr dirty="0"/>
                    <a:t> </a:t>
                  </a:r>
                  <a:r>
                    <a:rPr dirty="0" err="1"/>
                    <a:t>dati</a:t>
                  </a:r>
                  <a:r>
                    <a:rPr dirty="0"/>
                    <a:t> per </a:t>
                  </a:r>
                  <a:r>
                    <a:rPr dirty="0" err="1"/>
                    <a:t>mantenere</a:t>
                  </a:r>
                  <a:r>
                    <a:rPr dirty="0"/>
                    <a:t> </a:t>
                  </a:r>
                  <a:r>
                    <a:rPr dirty="0" err="1"/>
                    <a:t>gli</a:t>
                  </a:r>
                  <a:r>
                    <a:rPr dirty="0"/>
                    <a:t> standard di </a:t>
                  </a:r>
                  <a:r>
                    <a:rPr dirty="0" err="1"/>
                    <a:t>qualità</a:t>
                  </a:r>
                  <a:r>
                    <a:rPr dirty="0"/>
                    <a:t> </a:t>
                  </a:r>
                  <a:r>
                    <a:rPr dirty="0" err="1"/>
                    <a:t>dei</a:t>
                  </a:r>
                  <a:r>
                    <a:rPr dirty="0"/>
                    <a:t> </a:t>
                  </a:r>
                  <a:r>
                    <a:rPr dirty="0" err="1"/>
                    <a:t>dati</a:t>
                  </a:r>
                  <a:endParaRPr dirty="0"/>
                </a:p>
                <a:p>
                  <a:pPr marL="285750" indent="-285750" algn="just">
                    <a:buFont typeface="Arial" panose="020B0604020202020204" pitchFamily="34" charset="0"/>
                    <a:buChar char="•"/>
                    <a:defRPr sz="1400">
                      <a:solidFill>
                        <a:srgbClr val="1B193E"/>
                      </a:solidFill>
                    </a:defRPr>
                  </a:pPr>
                  <a:r>
                    <a:rPr b="1" dirty="0" err="1"/>
                    <a:t>Programmi</a:t>
                  </a:r>
                  <a:r>
                    <a:rPr b="1" dirty="0"/>
                    <a:t> di </a:t>
                  </a:r>
                  <a:r>
                    <a:rPr b="1" dirty="0" err="1"/>
                    <a:t>formazione</a:t>
                  </a:r>
                  <a:r>
                    <a:rPr dirty="0"/>
                    <a:t>: </a:t>
                  </a:r>
                  <a:r>
                    <a:rPr dirty="0" err="1"/>
                    <a:t>Investire</a:t>
                  </a:r>
                  <a:r>
                    <a:rPr dirty="0"/>
                    <a:t> in </a:t>
                  </a:r>
                  <a:r>
                    <a:rPr dirty="0" err="1"/>
                    <a:t>programmi</a:t>
                  </a:r>
                  <a:r>
                    <a:rPr dirty="0"/>
                    <a:t> di </a:t>
                  </a:r>
                  <a:r>
                    <a:rPr dirty="0" err="1"/>
                    <a:t>formazione</a:t>
                  </a:r>
                  <a:r>
                    <a:rPr dirty="0"/>
                    <a:t> per </a:t>
                  </a:r>
                  <a:r>
                    <a:rPr dirty="0" err="1"/>
                    <a:t>migliorare</a:t>
                  </a:r>
                  <a:r>
                    <a:rPr dirty="0"/>
                    <a:t> le </a:t>
                  </a:r>
                  <a:r>
                    <a:rPr dirty="0" err="1"/>
                    <a:t>capacità</a:t>
                  </a:r>
                  <a:r>
                    <a:rPr dirty="0"/>
                    <a:t> di </a:t>
                  </a:r>
                  <a:r>
                    <a:rPr dirty="0" err="1"/>
                    <a:t>analisi</a:t>
                  </a:r>
                  <a:r>
                    <a:rPr dirty="0"/>
                    <a:t> </a:t>
                  </a:r>
                  <a:r>
                    <a:rPr dirty="0" err="1"/>
                    <a:t>dei</a:t>
                  </a:r>
                  <a:r>
                    <a:rPr dirty="0"/>
                    <a:t> </a:t>
                  </a:r>
                  <a:r>
                    <a:rPr dirty="0" err="1"/>
                    <a:t>dati</a:t>
                  </a:r>
                  <a:r>
                    <a:rPr dirty="0"/>
                    <a:t> </a:t>
                  </a:r>
                  <a:r>
                    <a:rPr dirty="0" err="1"/>
                    <a:t>dei</a:t>
                  </a:r>
                  <a:r>
                    <a:rPr dirty="0"/>
                    <a:t> </a:t>
                  </a:r>
                  <a:r>
                    <a:rPr dirty="0" err="1"/>
                    <a:t>dipendenti</a:t>
                  </a:r>
                  <a:endParaRPr dirty="0"/>
                </a:p>
                <a:p>
                  <a:pPr marL="285750" indent="-285750" algn="just">
                    <a:buFont typeface="Arial" panose="020B0604020202020204" pitchFamily="34" charset="0"/>
                    <a:buChar char="•"/>
                    <a:defRPr sz="1400">
                      <a:solidFill>
                        <a:srgbClr val="1B193E"/>
                      </a:solidFill>
                    </a:defRPr>
                  </a:pPr>
                  <a:r>
                    <a:rPr b="1" dirty="0" err="1"/>
                    <a:t>Piattaforme</a:t>
                  </a:r>
                  <a:r>
                    <a:rPr b="1" dirty="0"/>
                    <a:t> di </a:t>
                  </a:r>
                  <a:r>
                    <a:rPr b="1" dirty="0" err="1"/>
                    <a:t>integrazione</a:t>
                  </a:r>
                  <a:r>
                    <a:rPr b="1" dirty="0"/>
                    <a:t> </a:t>
                  </a:r>
                  <a:r>
                    <a:rPr b="1" dirty="0" err="1"/>
                    <a:t>dei</a:t>
                  </a:r>
                  <a:r>
                    <a:rPr b="1" dirty="0"/>
                    <a:t> </a:t>
                  </a:r>
                  <a:r>
                    <a:rPr b="1" dirty="0" err="1"/>
                    <a:t>dati</a:t>
                  </a:r>
                  <a:r>
                    <a:rPr dirty="0"/>
                    <a:t>: </a:t>
                  </a:r>
                  <a:r>
                    <a:rPr dirty="0" err="1"/>
                    <a:t>Utilizzare</a:t>
                  </a:r>
                  <a:r>
                    <a:rPr dirty="0"/>
                    <a:t> </a:t>
                  </a:r>
                  <a:r>
                    <a:rPr dirty="0" err="1"/>
                    <a:t>solide</a:t>
                  </a:r>
                  <a:r>
                    <a:rPr dirty="0"/>
                    <a:t> </a:t>
                  </a:r>
                  <a:r>
                    <a:rPr dirty="0" err="1"/>
                    <a:t>piattaforme</a:t>
                  </a:r>
                  <a:r>
                    <a:rPr dirty="0"/>
                    <a:t> di </a:t>
                  </a:r>
                  <a:r>
                    <a:rPr dirty="0" err="1"/>
                    <a:t>integrazione</a:t>
                  </a:r>
                  <a:r>
                    <a:rPr dirty="0"/>
                    <a:t> </a:t>
                  </a:r>
                  <a:r>
                    <a:rPr dirty="0" err="1"/>
                    <a:t>dei</a:t>
                  </a:r>
                  <a:r>
                    <a:rPr dirty="0"/>
                    <a:t> </a:t>
                  </a:r>
                  <a:r>
                    <a:rPr dirty="0" err="1"/>
                    <a:t>dati</a:t>
                  </a:r>
                  <a:r>
                    <a:rPr dirty="0"/>
                    <a:t> per </a:t>
                  </a:r>
                  <a:r>
                    <a:rPr dirty="0" err="1"/>
                    <a:t>semplificare</a:t>
                  </a:r>
                  <a:r>
                    <a:rPr dirty="0"/>
                    <a:t> </a:t>
                  </a:r>
                  <a:r>
                    <a:rPr dirty="0" err="1"/>
                    <a:t>l'integrazione</a:t>
                  </a:r>
                  <a:r>
                    <a:rPr dirty="0"/>
                    <a:t> di diverse </a:t>
                  </a:r>
                  <a:r>
                    <a:rPr dirty="0" err="1"/>
                    <a:t>fonti</a:t>
                  </a:r>
                  <a:r>
                    <a:rPr dirty="0"/>
                    <a:t> di </a:t>
                  </a:r>
                  <a:r>
                    <a:rPr dirty="0" err="1"/>
                    <a:t>dati</a:t>
                  </a:r>
                  <a:endParaRPr dirty="0"/>
                </a:p>
                <a:p>
                  <a:pPr marL="285750" indent="-285750" algn="just">
                    <a:buFont typeface="Arial" panose="020B0604020202020204" pitchFamily="34" charset="0"/>
                    <a:buChar char="•"/>
                    <a:defRPr sz="1400">
                      <a:solidFill>
                        <a:srgbClr val="1B193E"/>
                      </a:solidFill>
                    </a:defRPr>
                  </a:pPr>
                  <a:r>
                    <a:rPr b="1" dirty="0" err="1"/>
                    <a:t>Infrastruttura</a:t>
                  </a:r>
                  <a:r>
                    <a:rPr b="1" dirty="0"/>
                    <a:t> </a:t>
                  </a:r>
                  <a:r>
                    <a:rPr b="1" dirty="0" err="1"/>
                    <a:t>scalabile</a:t>
                  </a:r>
                  <a:r>
                    <a:rPr dirty="0"/>
                    <a:t>: </a:t>
                  </a:r>
                  <a:r>
                    <a:rPr dirty="0" err="1"/>
                    <a:t>Implementare</a:t>
                  </a:r>
                  <a:r>
                    <a:rPr dirty="0"/>
                    <a:t> </a:t>
                  </a:r>
                  <a:r>
                    <a:rPr dirty="0" err="1"/>
                    <a:t>un'infrastruttura</a:t>
                  </a:r>
                  <a:r>
                    <a:rPr dirty="0"/>
                    <a:t> </a:t>
                  </a:r>
                  <a:r>
                    <a:rPr dirty="0" err="1"/>
                    <a:t>scalabile</a:t>
                  </a:r>
                  <a:r>
                    <a:rPr dirty="0"/>
                    <a:t> per </a:t>
                  </a:r>
                  <a:r>
                    <a:rPr dirty="0" err="1"/>
                    <a:t>gestire</a:t>
                  </a:r>
                  <a:r>
                    <a:rPr dirty="0"/>
                    <a:t> </a:t>
                  </a:r>
                  <a:r>
                    <a:rPr dirty="0" err="1"/>
                    <a:t>ed</a:t>
                  </a:r>
                  <a:r>
                    <a:rPr dirty="0"/>
                    <a:t> </a:t>
                  </a:r>
                  <a:r>
                    <a:rPr dirty="0" err="1"/>
                    <a:t>elaborare</a:t>
                  </a:r>
                  <a:r>
                    <a:rPr dirty="0"/>
                    <a:t> </a:t>
                  </a:r>
                  <a:r>
                    <a:rPr dirty="0" err="1"/>
                    <a:t>i</a:t>
                  </a:r>
                  <a:r>
                    <a:rPr dirty="0"/>
                    <a:t> big data in </a:t>
                  </a:r>
                  <a:r>
                    <a:rPr dirty="0" err="1"/>
                    <a:t>modo</a:t>
                  </a:r>
                  <a:r>
                    <a:rPr dirty="0"/>
                    <a:t> </a:t>
                  </a:r>
                  <a:r>
                    <a:rPr dirty="0" err="1"/>
                    <a:t>efficace</a:t>
                  </a:r>
                  <a:endParaRPr dirty="0"/>
                </a:p>
              </p:txBody>
            </p:sp>
          </p:grpSp>
          <p:cxnSp>
            <p:nvCxnSpPr>
              <p:cNvPr id="15" name="Connettore 1 14">
                <a:extLst>
                  <a:ext uri="{FF2B5EF4-FFF2-40B4-BE49-F238E27FC236}">
                    <a16:creationId xmlns:a16="http://schemas.microsoft.com/office/drawing/2014/main" id="{E8651F06-A3F1-B159-2FB1-A3F62487215B}"/>
                  </a:ext>
                </a:extLst>
              </p:cNvPr>
              <p:cNvCxnSpPr>
                <a:cxnSpLocks/>
              </p:cNvCxnSpPr>
              <p:nvPr/>
            </p:nvCxnSpPr>
            <p:spPr>
              <a:xfrm>
                <a:off x="6587067" y="1998998"/>
                <a:ext cx="0" cy="408375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4" name="Freccia giù 13">
              <a:extLst>
                <a:ext uri="{FF2B5EF4-FFF2-40B4-BE49-F238E27FC236}">
                  <a16:creationId xmlns:a16="http://schemas.microsoft.com/office/drawing/2014/main" id="{1E97FF5A-4CA9-A5F7-1E0E-36990894D185}"/>
                </a:ext>
              </a:extLst>
            </p:cNvPr>
            <p:cNvSpPr/>
            <p:nvPr/>
          </p:nvSpPr>
          <p:spPr>
            <a:xfrm>
              <a:off x="8946065" y="4040873"/>
              <a:ext cx="106017" cy="2683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8" name="Freccia giù 17">
              <a:extLst>
                <a:ext uri="{FF2B5EF4-FFF2-40B4-BE49-F238E27FC236}">
                  <a16:creationId xmlns:a16="http://schemas.microsoft.com/office/drawing/2014/main" id="{820F4589-CA27-E04F-3C8A-0E2FE6BE84CB}"/>
                </a:ext>
              </a:extLst>
            </p:cNvPr>
            <p:cNvSpPr/>
            <p:nvPr/>
          </p:nvSpPr>
          <p:spPr>
            <a:xfrm>
              <a:off x="3171089" y="4109767"/>
              <a:ext cx="106017" cy="2683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spTree>
    <p:extLst>
      <p:ext uri="{BB962C8B-B14F-4D97-AF65-F5344CB8AC3E}">
        <p14:creationId xmlns:p14="http://schemas.microsoft.com/office/powerpoint/2010/main" val="11461269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656010" y="0"/>
            <a:ext cx="9654316" cy="1279577"/>
          </a:xfrm>
        </p:spPr>
        <p:txBody>
          <a:bodyPr/>
          <a:lstStyle/>
          <a:p>
            <a:pPr>
              <a:defRPr>
                <a:solidFill>
                  <a:srgbClr val="0AD995"/>
                </a:solidFill>
              </a:defRPr>
            </a:pPr>
            <a:r>
              <a:rPr dirty="0" err="1"/>
              <a:t>Unità</a:t>
            </a:r>
            <a:r>
              <a:rPr dirty="0"/>
              <a:t> 3. </a:t>
            </a:r>
            <a:r>
              <a:rPr dirty="0" err="1"/>
              <a:t>Soluzioni</a:t>
            </a:r>
            <a:r>
              <a:rPr dirty="0"/>
              <a:t> </a:t>
            </a:r>
            <a:r>
              <a:rPr dirty="0" err="1"/>
              <a:t>digitali</a:t>
            </a:r>
            <a:r>
              <a:rPr dirty="0"/>
              <a:t> innovative per la </a:t>
            </a:r>
            <a:r>
              <a:rPr dirty="0" err="1"/>
              <a:t>crescita</a:t>
            </a:r>
            <a:r>
              <a:rPr dirty="0"/>
              <a:t> </a:t>
            </a:r>
            <a:r>
              <a:rPr dirty="0" err="1"/>
              <a:t>aziendale</a:t>
            </a:r>
            <a:endParaRPr dirty="0"/>
          </a:p>
          <a:p>
            <a:pPr>
              <a:defRPr sz="2200"/>
            </a:pPr>
            <a:r>
              <a:rPr dirty="0"/>
              <a:t>3.2 </a:t>
            </a:r>
            <a:r>
              <a:rPr dirty="0" err="1"/>
              <a:t>Sfide</a:t>
            </a:r>
            <a:r>
              <a:rPr dirty="0"/>
              <a:t> e </a:t>
            </a:r>
            <a:r>
              <a:rPr dirty="0" err="1"/>
              <a:t>migliori</a:t>
            </a:r>
            <a:r>
              <a:rPr dirty="0"/>
              <a:t> </a:t>
            </a:r>
            <a:r>
              <a:rPr dirty="0" err="1"/>
              <a:t>pratiche</a:t>
            </a:r>
            <a:r>
              <a:rPr dirty="0"/>
              <a:t> per </a:t>
            </a:r>
            <a:r>
              <a:rPr dirty="0" err="1"/>
              <a:t>l'integrazione</a:t>
            </a:r>
            <a:r>
              <a:rPr dirty="0"/>
              <a:t> </a:t>
            </a:r>
            <a:r>
              <a:rPr dirty="0" err="1"/>
              <a:t>nelle</a:t>
            </a:r>
            <a:r>
              <a:rPr dirty="0"/>
              <a:t> </a:t>
            </a:r>
            <a:r>
              <a:rPr dirty="0" err="1"/>
              <a:t>operazioni</a:t>
            </a:r>
            <a:r>
              <a:rPr dirty="0"/>
              <a:t> </a:t>
            </a:r>
            <a:r>
              <a:rPr dirty="0" err="1"/>
              <a:t>aziendali</a:t>
            </a:r>
            <a:r>
              <a:rPr dirty="0"/>
              <a:t> (3)</a:t>
            </a:r>
          </a:p>
        </p:txBody>
      </p:sp>
      <p:grpSp>
        <p:nvGrpSpPr>
          <p:cNvPr id="9" name="Gruppo 8">
            <a:extLst>
              <a:ext uri="{FF2B5EF4-FFF2-40B4-BE49-F238E27FC236}">
                <a16:creationId xmlns:a16="http://schemas.microsoft.com/office/drawing/2014/main" id="{90B9DB94-CC60-23E9-4C02-04DA179B0A69}"/>
              </a:ext>
            </a:extLst>
          </p:cNvPr>
          <p:cNvGrpSpPr/>
          <p:nvPr/>
        </p:nvGrpSpPr>
        <p:grpSpPr>
          <a:xfrm>
            <a:off x="174964" y="1300658"/>
            <a:ext cx="11249056" cy="4801200"/>
            <a:chOff x="471471" y="1474138"/>
            <a:chExt cx="11249056" cy="4801200"/>
          </a:xfrm>
        </p:grpSpPr>
        <p:grpSp>
          <p:nvGrpSpPr>
            <p:cNvPr id="27" name="Gruppo 26">
              <a:extLst>
                <a:ext uri="{FF2B5EF4-FFF2-40B4-BE49-F238E27FC236}">
                  <a16:creationId xmlns:a16="http://schemas.microsoft.com/office/drawing/2014/main" id="{00933B58-6D70-D586-33C4-B17066EEB8CC}"/>
                </a:ext>
              </a:extLst>
            </p:cNvPr>
            <p:cNvGrpSpPr/>
            <p:nvPr/>
          </p:nvGrpSpPr>
          <p:grpSpPr>
            <a:xfrm>
              <a:off x="471471" y="1474138"/>
              <a:ext cx="11249056" cy="4801200"/>
              <a:chOff x="471471" y="1474138"/>
              <a:chExt cx="11249056" cy="4801200"/>
            </a:xfrm>
          </p:grpSpPr>
          <p:grpSp>
            <p:nvGrpSpPr>
              <p:cNvPr id="12" name="Gruppo 11">
                <a:extLst>
                  <a:ext uri="{FF2B5EF4-FFF2-40B4-BE49-F238E27FC236}">
                    <a16:creationId xmlns:a16="http://schemas.microsoft.com/office/drawing/2014/main" id="{E10BE17C-C4B4-08E0-0280-F92254BB7DA3}"/>
                  </a:ext>
                </a:extLst>
              </p:cNvPr>
              <p:cNvGrpSpPr/>
              <p:nvPr/>
            </p:nvGrpSpPr>
            <p:grpSpPr>
              <a:xfrm>
                <a:off x="471471" y="1489412"/>
                <a:ext cx="11249056" cy="4785926"/>
                <a:chOff x="471471" y="1489412"/>
                <a:chExt cx="11249056" cy="4785926"/>
              </a:xfrm>
            </p:grpSpPr>
            <p:sp>
              <p:nvSpPr>
                <p:cNvPr id="3" name="CasellaDiTesto 2">
                  <a:extLst>
                    <a:ext uri="{FF2B5EF4-FFF2-40B4-BE49-F238E27FC236}">
                      <a16:creationId xmlns:a16="http://schemas.microsoft.com/office/drawing/2014/main" id="{0DDB1C24-5271-1B0A-48CD-2F0B3B74A762}"/>
                    </a:ext>
                  </a:extLst>
                </p:cNvPr>
                <p:cNvSpPr txBox="1"/>
                <p:nvPr/>
              </p:nvSpPr>
              <p:spPr>
                <a:xfrm>
                  <a:off x="471471" y="1489412"/>
                  <a:ext cx="5505255" cy="4785926"/>
                </a:xfrm>
                <a:prstGeom prst="rect">
                  <a:avLst/>
                </a:prstGeom>
                <a:noFill/>
              </p:spPr>
              <p:txBody>
                <a:bodyPr wrap="square">
                  <a:spAutoFit/>
                </a:bodyPr>
                <a:lstStyle/>
                <a:p>
                  <a:pPr algn="just">
                    <a:defRPr b="1">
                      <a:latin typeface="Calibri" panose="020F0502020204030204" pitchFamily="34" charset="0"/>
                      <a:cs typeface="Calibri" panose="020F0502020204030204" pitchFamily="34" charset="0"/>
                    </a:defRPr>
                  </a:pPr>
                  <a:r>
                    <a:rPr dirty="0" err="1"/>
                    <a:t>Automazione</a:t>
                  </a:r>
                  <a:endParaRPr dirty="0"/>
                </a:p>
                <a:p>
                  <a:pPr algn="just"/>
                  <a:endParaRPr sz="700" b="1"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b="1" dirty="0" err="1"/>
                    <a:t>Identificare</a:t>
                  </a:r>
                  <a:r>
                    <a:rPr b="1" dirty="0"/>
                    <a:t> le </a:t>
                  </a:r>
                  <a:r>
                    <a:rPr b="1" dirty="0" err="1"/>
                    <a:t>opportunità</a:t>
                  </a:r>
                  <a:r>
                    <a:rPr b="1" dirty="0"/>
                    <a:t> di </a:t>
                  </a:r>
                  <a:r>
                    <a:rPr b="1" dirty="0" err="1"/>
                    <a:t>automazione</a:t>
                  </a:r>
                  <a:r>
                    <a:rPr dirty="0"/>
                    <a:t>: </a:t>
                  </a:r>
                  <a:r>
                    <a:rPr dirty="0" err="1"/>
                    <a:t>Riconoscere</a:t>
                  </a:r>
                  <a:r>
                    <a:rPr dirty="0"/>
                    <a:t> </a:t>
                  </a:r>
                  <a:r>
                    <a:rPr dirty="0" err="1"/>
                    <a:t>quali</a:t>
                  </a:r>
                  <a:r>
                    <a:rPr dirty="0"/>
                    <a:t> </a:t>
                  </a:r>
                  <a:r>
                    <a:rPr dirty="0" err="1"/>
                    <a:t>compiti</a:t>
                  </a:r>
                  <a:r>
                    <a:rPr dirty="0"/>
                    <a:t> e </a:t>
                  </a:r>
                  <a:r>
                    <a:rPr dirty="0" err="1"/>
                    <a:t>processi</a:t>
                  </a:r>
                  <a:r>
                    <a:rPr dirty="0"/>
                    <a:t> </a:t>
                  </a:r>
                  <a:r>
                    <a:rPr dirty="0" err="1"/>
                    <a:t>possono</a:t>
                  </a:r>
                  <a:r>
                    <a:rPr dirty="0"/>
                    <a:t> </a:t>
                  </a:r>
                  <a:r>
                    <a:rPr dirty="0" err="1"/>
                    <a:t>beneficiare</a:t>
                  </a:r>
                  <a:r>
                    <a:rPr dirty="0"/>
                    <a:t> </a:t>
                  </a:r>
                  <a:r>
                    <a:rPr dirty="0" err="1"/>
                    <a:t>dell'automazione</a:t>
                  </a:r>
                  <a:endParaRPr dirty="0"/>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b="1" dirty="0" err="1"/>
                    <a:t>Resistenza</a:t>
                  </a:r>
                  <a:r>
                    <a:rPr b="1" dirty="0"/>
                    <a:t> </a:t>
                  </a:r>
                  <a:r>
                    <a:rPr b="1" dirty="0" err="1"/>
                    <a:t>dei</a:t>
                  </a:r>
                  <a:r>
                    <a:rPr b="1" dirty="0"/>
                    <a:t> </a:t>
                  </a:r>
                  <a:r>
                    <a:rPr b="1" dirty="0" err="1"/>
                    <a:t>dipendenti</a:t>
                  </a:r>
                  <a:r>
                    <a:rPr dirty="0"/>
                    <a:t>: </a:t>
                  </a:r>
                  <a:r>
                    <a:rPr dirty="0" err="1"/>
                    <a:t>Superare</a:t>
                  </a:r>
                  <a:r>
                    <a:rPr dirty="0"/>
                    <a:t> la </a:t>
                  </a:r>
                  <a:r>
                    <a:rPr dirty="0" err="1"/>
                    <a:t>resistenza</a:t>
                  </a:r>
                  <a:r>
                    <a:rPr dirty="0"/>
                    <a:t> </a:t>
                  </a:r>
                  <a:r>
                    <a:rPr dirty="0" err="1"/>
                    <a:t>all'adozione</a:t>
                  </a:r>
                  <a:r>
                    <a:rPr dirty="0"/>
                    <a:t> di </a:t>
                  </a:r>
                  <a:r>
                    <a:rPr dirty="0" err="1"/>
                    <a:t>flussi</a:t>
                  </a:r>
                  <a:r>
                    <a:rPr dirty="0"/>
                    <a:t> di </a:t>
                  </a:r>
                  <a:r>
                    <a:rPr dirty="0" err="1"/>
                    <a:t>lavoro</a:t>
                  </a:r>
                  <a:r>
                    <a:rPr dirty="0"/>
                    <a:t> </a:t>
                  </a:r>
                  <a:r>
                    <a:rPr dirty="0" err="1"/>
                    <a:t>automatizzati</a:t>
                  </a:r>
                  <a:endParaRPr dirty="0"/>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b="1" dirty="0" err="1" smtClean="0"/>
                    <a:t>Garantire</a:t>
                  </a:r>
                  <a:r>
                    <a:rPr lang="it-IT" b="1" dirty="0"/>
                    <a:t> </a:t>
                  </a:r>
                  <a:r>
                    <a:rPr b="1" dirty="0" err="1" smtClean="0"/>
                    <a:t>l'affidabilità</a:t>
                  </a:r>
                  <a:r>
                    <a:rPr dirty="0"/>
                    <a:t>: </a:t>
                  </a:r>
                  <a:r>
                    <a:rPr dirty="0" err="1"/>
                    <a:t>Costruire</a:t>
                  </a:r>
                  <a:r>
                    <a:rPr dirty="0"/>
                    <a:t> </a:t>
                  </a:r>
                  <a:r>
                    <a:rPr dirty="0" err="1"/>
                    <a:t>fiducia</a:t>
                  </a:r>
                  <a:r>
                    <a:rPr dirty="0"/>
                    <a:t> </a:t>
                  </a:r>
                  <a:r>
                    <a:rPr dirty="0" err="1"/>
                    <a:t>nell'affidabilità</a:t>
                  </a:r>
                  <a:r>
                    <a:rPr dirty="0"/>
                    <a:t> e </a:t>
                  </a:r>
                  <a:r>
                    <a:rPr dirty="0" err="1"/>
                    <a:t>nell'accuratezza</a:t>
                  </a:r>
                  <a:r>
                    <a:rPr dirty="0"/>
                    <a:t> </a:t>
                  </a:r>
                  <a:r>
                    <a:rPr dirty="0" err="1"/>
                    <a:t>dei</a:t>
                  </a:r>
                  <a:r>
                    <a:rPr dirty="0"/>
                    <a:t> </a:t>
                  </a:r>
                  <a:r>
                    <a:rPr dirty="0" err="1"/>
                    <a:t>processi</a:t>
                  </a:r>
                  <a:r>
                    <a:rPr dirty="0"/>
                    <a:t> </a:t>
                  </a:r>
                  <a:r>
                    <a:rPr dirty="0" err="1"/>
                    <a:t>automatizzati</a:t>
                  </a:r>
                  <a:endParaRPr dirty="0"/>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b="1" dirty="0" err="1"/>
                    <a:t>Costi</a:t>
                  </a:r>
                  <a:r>
                    <a:rPr b="1" dirty="0"/>
                    <a:t> di </a:t>
                  </a:r>
                  <a:r>
                    <a:rPr lang="it-IT" b="1" dirty="0" smtClean="0"/>
                    <a:t>implementazione</a:t>
                  </a:r>
                  <a:r>
                    <a:rPr dirty="0" smtClean="0"/>
                    <a:t>: </a:t>
                  </a:r>
                  <a:r>
                    <a:rPr dirty="0" err="1" smtClean="0"/>
                    <a:t>Gesti</a:t>
                  </a:r>
                  <a:r>
                    <a:rPr lang="it-IT" dirty="0" smtClean="0"/>
                    <a:t>re</a:t>
                  </a:r>
                  <a:r>
                    <a:rPr lang="it-IT" dirty="0"/>
                    <a:t> </a:t>
                  </a:r>
                  <a:r>
                    <a:rPr dirty="0" err="1" smtClean="0"/>
                    <a:t>i</a:t>
                  </a:r>
                  <a:r>
                    <a:rPr dirty="0" smtClean="0"/>
                    <a:t> </a:t>
                  </a:r>
                  <a:r>
                    <a:rPr dirty="0" err="1"/>
                    <a:t>costi</a:t>
                  </a:r>
                  <a:r>
                    <a:rPr dirty="0"/>
                    <a:t> </a:t>
                  </a:r>
                  <a:r>
                    <a:rPr dirty="0" err="1"/>
                    <a:t>iniziali</a:t>
                  </a:r>
                  <a:r>
                    <a:rPr dirty="0"/>
                    <a:t> </a:t>
                  </a:r>
                  <a:r>
                    <a:rPr dirty="0" err="1"/>
                    <a:t>associati</a:t>
                  </a:r>
                  <a:r>
                    <a:rPr dirty="0"/>
                    <a:t> </a:t>
                  </a:r>
                  <a:r>
                    <a:rPr dirty="0" err="1"/>
                    <a:t>all'implementazione</a:t>
                  </a:r>
                  <a:r>
                    <a:rPr dirty="0"/>
                    <a:t> </a:t>
                  </a:r>
                  <a:r>
                    <a:rPr dirty="0" err="1"/>
                    <a:t>dell'automazione</a:t>
                  </a:r>
                  <a:endParaRPr dirty="0"/>
                </a:p>
                <a:p>
                  <a:pPr marL="285750" indent="-285750" algn="just">
                    <a:buFont typeface="Arial" panose="020B0604020202020204" pitchFamily="34" charset="0"/>
                    <a:buChar char="•"/>
                  </a:pPr>
                  <a:endParaRPr sz="1400" b="1"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b="1" dirty="0"/>
                    <a:t>Audit</a:t>
                  </a:r>
                  <a:r>
                    <a:rPr dirty="0"/>
                    <a:t> </a:t>
                  </a:r>
                  <a:r>
                    <a:rPr b="1" dirty="0"/>
                    <a:t>di </a:t>
                  </a:r>
                  <a:r>
                    <a:rPr b="1" dirty="0" err="1"/>
                    <a:t>automazione</a:t>
                  </a:r>
                  <a:r>
                    <a:rPr dirty="0"/>
                    <a:t>: </a:t>
                  </a:r>
                  <a:r>
                    <a:rPr dirty="0" err="1"/>
                    <a:t>Condurre</a:t>
                  </a:r>
                  <a:r>
                    <a:rPr dirty="0"/>
                    <a:t> audit per </a:t>
                  </a:r>
                  <a:r>
                    <a:rPr dirty="0" err="1"/>
                    <a:t>identificare</a:t>
                  </a:r>
                  <a:r>
                    <a:rPr dirty="0"/>
                    <a:t> e dare </a:t>
                  </a:r>
                  <a:r>
                    <a:rPr dirty="0" err="1"/>
                    <a:t>priorità</a:t>
                  </a:r>
                  <a:r>
                    <a:rPr dirty="0"/>
                    <a:t> </a:t>
                  </a:r>
                  <a:r>
                    <a:rPr dirty="0" err="1"/>
                    <a:t>alle</a:t>
                  </a:r>
                  <a:r>
                    <a:rPr dirty="0"/>
                    <a:t> </a:t>
                  </a:r>
                  <a:r>
                    <a:rPr dirty="0" err="1"/>
                    <a:t>attività</a:t>
                  </a:r>
                  <a:r>
                    <a:rPr dirty="0"/>
                    <a:t> </a:t>
                  </a:r>
                  <a:r>
                    <a:rPr dirty="0" err="1"/>
                    <a:t>adatte</a:t>
                  </a:r>
                  <a:r>
                    <a:rPr dirty="0"/>
                    <a:t> </a:t>
                  </a:r>
                  <a:r>
                    <a:rPr dirty="0" err="1"/>
                    <a:t>all'automazione</a:t>
                  </a:r>
                  <a:endParaRPr dirty="0"/>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b="1" dirty="0" err="1"/>
                    <a:t>Programmi</a:t>
                  </a:r>
                  <a:r>
                    <a:rPr b="1" dirty="0"/>
                    <a:t> di </a:t>
                  </a:r>
                  <a:r>
                    <a:rPr b="1" dirty="0" err="1"/>
                    <a:t>gestione</a:t>
                  </a:r>
                  <a:r>
                    <a:rPr b="1" dirty="0"/>
                    <a:t> del </a:t>
                  </a:r>
                  <a:r>
                    <a:rPr b="1" dirty="0" err="1"/>
                    <a:t>cambiamento</a:t>
                  </a:r>
                  <a:r>
                    <a:rPr dirty="0"/>
                    <a:t>: </a:t>
                  </a:r>
                  <a:r>
                    <a:rPr dirty="0" err="1"/>
                    <a:t>Implementare</a:t>
                  </a:r>
                  <a:r>
                    <a:rPr dirty="0"/>
                    <a:t> </a:t>
                  </a:r>
                  <a:r>
                    <a:rPr dirty="0" err="1"/>
                    <a:t>programmi</a:t>
                  </a:r>
                  <a:r>
                    <a:rPr dirty="0"/>
                    <a:t> di </a:t>
                  </a:r>
                  <a:r>
                    <a:rPr lang="it-IT" dirty="0" smtClean="0"/>
                    <a:t>gestione del cambiamento</a:t>
                  </a:r>
                  <a:r>
                    <a:rPr dirty="0" smtClean="0"/>
                    <a:t> </a:t>
                  </a:r>
                  <a:r>
                    <a:rPr dirty="0"/>
                    <a:t>per </a:t>
                  </a:r>
                  <a:r>
                    <a:rPr dirty="0" err="1"/>
                    <a:t>affrontare</a:t>
                  </a:r>
                  <a:r>
                    <a:rPr dirty="0"/>
                    <a:t> le </a:t>
                  </a:r>
                  <a:r>
                    <a:rPr dirty="0" err="1"/>
                    <a:t>preoccupazioni</a:t>
                  </a:r>
                  <a:r>
                    <a:rPr dirty="0"/>
                    <a:t> </a:t>
                  </a:r>
                  <a:r>
                    <a:rPr dirty="0" err="1"/>
                    <a:t>dei</a:t>
                  </a:r>
                  <a:r>
                    <a:rPr dirty="0"/>
                    <a:t> </a:t>
                  </a:r>
                  <a:r>
                    <a:rPr dirty="0" err="1"/>
                    <a:t>dipendenti</a:t>
                  </a:r>
                  <a:r>
                    <a:rPr dirty="0"/>
                    <a:t> e </a:t>
                  </a:r>
                  <a:r>
                    <a:rPr dirty="0" err="1"/>
                    <a:t>promuovere</a:t>
                  </a:r>
                  <a:r>
                    <a:rPr dirty="0"/>
                    <a:t> un </a:t>
                  </a:r>
                  <a:r>
                    <a:rPr dirty="0" err="1"/>
                    <a:t>atteggiamento</a:t>
                  </a:r>
                  <a:r>
                    <a:rPr dirty="0"/>
                    <a:t> </a:t>
                  </a:r>
                  <a:r>
                    <a:rPr dirty="0" err="1"/>
                    <a:t>positivo</a:t>
                  </a:r>
                  <a:r>
                    <a:rPr dirty="0"/>
                    <a:t> </a:t>
                  </a:r>
                  <a:r>
                    <a:rPr dirty="0" err="1"/>
                    <a:t>nei</a:t>
                  </a:r>
                  <a:r>
                    <a:rPr dirty="0"/>
                    <a:t> </a:t>
                  </a:r>
                  <a:r>
                    <a:rPr dirty="0" err="1"/>
                    <a:t>confronti</a:t>
                  </a:r>
                  <a:r>
                    <a:rPr dirty="0"/>
                    <a:t> </a:t>
                  </a:r>
                  <a:r>
                    <a:rPr dirty="0" err="1"/>
                    <a:t>dell'automazione</a:t>
                  </a:r>
                  <a:endParaRPr dirty="0"/>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b="1" dirty="0" err="1"/>
                    <a:t>Misure</a:t>
                  </a:r>
                  <a:r>
                    <a:rPr b="1" dirty="0"/>
                    <a:t> di </a:t>
                  </a:r>
                  <a:r>
                    <a:rPr b="1" dirty="0" err="1"/>
                    <a:t>garanzia</a:t>
                  </a:r>
                  <a:r>
                    <a:rPr b="1" dirty="0"/>
                    <a:t> di </a:t>
                  </a:r>
                  <a:r>
                    <a:rPr b="1" dirty="0" err="1"/>
                    <a:t>qualità</a:t>
                  </a:r>
                  <a:r>
                    <a:rPr dirty="0"/>
                    <a:t>: </a:t>
                  </a:r>
                  <a:r>
                    <a:rPr dirty="0" err="1"/>
                    <a:t>Implementare</a:t>
                  </a:r>
                  <a:r>
                    <a:rPr dirty="0"/>
                    <a:t> </a:t>
                  </a:r>
                  <a:r>
                    <a:rPr dirty="0" err="1"/>
                    <a:t>rigorose</a:t>
                  </a:r>
                  <a:r>
                    <a:rPr dirty="0"/>
                    <a:t> </a:t>
                  </a:r>
                  <a:r>
                    <a:rPr dirty="0" err="1"/>
                    <a:t>misure</a:t>
                  </a:r>
                  <a:r>
                    <a:rPr dirty="0"/>
                    <a:t> di </a:t>
                  </a:r>
                  <a:r>
                    <a:rPr dirty="0" err="1"/>
                    <a:t>garanzia</a:t>
                  </a:r>
                  <a:r>
                    <a:rPr dirty="0"/>
                    <a:t> </a:t>
                  </a:r>
                  <a:r>
                    <a:rPr dirty="0" err="1"/>
                    <a:t>della</a:t>
                  </a:r>
                  <a:r>
                    <a:rPr dirty="0"/>
                    <a:t> </a:t>
                  </a:r>
                  <a:r>
                    <a:rPr dirty="0" err="1"/>
                    <a:t>qualità</a:t>
                  </a:r>
                  <a:r>
                    <a:rPr dirty="0"/>
                    <a:t> per </a:t>
                  </a:r>
                  <a:r>
                    <a:rPr dirty="0" err="1"/>
                    <a:t>garantire</a:t>
                  </a:r>
                  <a:r>
                    <a:rPr dirty="0"/>
                    <a:t> </a:t>
                  </a:r>
                  <a:r>
                    <a:rPr dirty="0" err="1"/>
                    <a:t>l'affidabilità</a:t>
                  </a:r>
                  <a:r>
                    <a:rPr dirty="0"/>
                    <a:t> </a:t>
                  </a:r>
                  <a:r>
                    <a:rPr dirty="0" err="1"/>
                    <a:t>dei</a:t>
                  </a:r>
                  <a:r>
                    <a:rPr dirty="0"/>
                    <a:t> </a:t>
                  </a:r>
                  <a:r>
                    <a:rPr dirty="0" err="1"/>
                    <a:t>processi</a:t>
                  </a:r>
                  <a:r>
                    <a:rPr dirty="0"/>
                    <a:t> </a:t>
                  </a:r>
                  <a:r>
                    <a:rPr dirty="0" err="1"/>
                    <a:t>automatizzati</a:t>
                  </a:r>
                  <a:endParaRPr dirty="0"/>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b="1" dirty="0" err="1"/>
                    <a:t>Analisi</a:t>
                  </a:r>
                  <a:r>
                    <a:rPr b="1" dirty="0"/>
                    <a:t> </a:t>
                  </a:r>
                  <a:r>
                    <a:rPr b="1" dirty="0" err="1"/>
                    <a:t>costi-benefici</a:t>
                  </a:r>
                  <a:r>
                    <a:rPr b="1" dirty="0"/>
                    <a:t>:</a:t>
                  </a:r>
                  <a:r>
                    <a:rPr dirty="0"/>
                    <a:t> </a:t>
                  </a:r>
                  <a:r>
                    <a:rPr dirty="0" err="1"/>
                    <a:t>Condurre</a:t>
                  </a:r>
                  <a:r>
                    <a:rPr dirty="0"/>
                    <a:t> </a:t>
                  </a:r>
                  <a:r>
                    <a:rPr dirty="0" err="1"/>
                    <a:t>un'analisi</a:t>
                  </a:r>
                  <a:r>
                    <a:rPr dirty="0"/>
                    <a:t> </a:t>
                  </a:r>
                  <a:r>
                    <a:rPr dirty="0" err="1"/>
                    <a:t>costi-benefici</a:t>
                  </a:r>
                  <a:r>
                    <a:rPr dirty="0"/>
                    <a:t> </a:t>
                  </a:r>
                  <a:r>
                    <a:rPr dirty="0" err="1"/>
                    <a:t>completa</a:t>
                  </a:r>
                  <a:r>
                    <a:rPr dirty="0"/>
                    <a:t> per </a:t>
                  </a:r>
                  <a:r>
                    <a:rPr dirty="0" err="1"/>
                    <a:t>giustificare</a:t>
                  </a:r>
                  <a:r>
                    <a:rPr dirty="0"/>
                    <a:t> e </a:t>
                  </a:r>
                  <a:r>
                    <a:rPr dirty="0" err="1"/>
                    <a:t>ottimizzare</a:t>
                  </a:r>
                  <a:r>
                    <a:rPr dirty="0"/>
                    <a:t> </a:t>
                  </a:r>
                  <a:r>
                    <a:rPr dirty="0" err="1"/>
                    <a:t>i</a:t>
                  </a:r>
                  <a:r>
                    <a:rPr dirty="0"/>
                    <a:t> </a:t>
                  </a:r>
                  <a:r>
                    <a:rPr dirty="0" err="1"/>
                    <a:t>costi</a:t>
                  </a:r>
                  <a:r>
                    <a:rPr dirty="0"/>
                    <a:t> </a:t>
                  </a:r>
                  <a:r>
                    <a:rPr dirty="0" err="1"/>
                    <a:t>dell'automazione</a:t>
                  </a:r>
                  <a:endParaRPr dirty="0"/>
                </a:p>
              </p:txBody>
            </p:sp>
            <p:sp>
              <p:nvSpPr>
                <p:cNvPr id="4" name="CasellaDiTesto 3">
                  <a:extLst>
                    <a:ext uri="{FF2B5EF4-FFF2-40B4-BE49-F238E27FC236}">
                      <a16:creationId xmlns:a16="http://schemas.microsoft.com/office/drawing/2014/main" id="{9CA656FC-3B3B-4A9B-BAD8-1729ED02DF38}"/>
                    </a:ext>
                  </a:extLst>
                </p:cNvPr>
                <p:cNvSpPr txBox="1"/>
                <p:nvPr/>
              </p:nvSpPr>
              <p:spPr>
                <a:xfrm>
                  <a:off x="6246445" y="1489412"/>
                  <a:ext cx="5474082" cy="4785926"/>
                </a:xfrm>
                <a:prstGeom prst="rect">
                  <a:avLst/>
                </a:prstGeom>
                <a:noFill/>
              </p:spPr>
              <p:txBody>
                <a:bodyPr wrap="square">
                  <a:spAutoFit/>
                </a:bodyPr>
                <a:lstStyle/>
                <a:p>
                  <a:pPr algn="just">
                    <a:defRPr b="1">
                      <a:solidFill>
                        <a:srgbClr val="1B193E"/>
                      </a:solidFill>
                    </a:defRPr>
                  </a:pPr>
                  <a:r>
                    <a:rPr dirty="0" err="1"/>
                    <a:t>Intelligenza</a:t>
                  </a:r>
                  <a:r>
                    <a:rPr dirty="0"/>
                    <a:t> </a:t>
                  </a:r>
                  <a:r>
                    <a:rPr dirty="0" err="1"/>
                    <a:t>artificiale</a:t>
                  </a:r>
                  <a:endParaRPr dirty="0"/>
                </a:p>
                <a:p>
                  <a:pPr algn="just"/>
                  <a:endParaRPr sz="700" b="1" dirty="0">
                    <a:solidFill>
                      <a:srgbClr val="1B193E"/>
                    </a:solidFill>
                  </a:endParaRPr>
                </a:p>
                <a:p>
                  <a:pPr marL="285750" indent="-285750" algn="just">
                    <a:buFont typeface="Arial" panose="020B0604020202020204" pitchFamily="34" charset="0"/>
                    <a:buChar char="•"/>
                    <a:defRPr sz="1400">
                      <a:solidFill>
                        <a:srgbClr val="1B193E"/>
                      </a:solidFill>
                    </a:defRPr>
                  </a:pPr>
                  <a:r>
                    <a:rPr b="1" dirty="0" err="1"/>
                    <a:t>Preoccupazioni</a:t>
                  </a:r>
                  <a:r>
                    <a:rPr b="1" dirty="0"/>
                    <a:t> </a:t>
                  </a:r>
                  <a:r>
                    <a:rPr b="1" dirty="0" err="1"/>
                    <a:t>etiche</a:t>
                  </a:r>
                  <a:r>
                    <a:rPr dirty="0"/>
                    <a:t>: </a:t>
                  </a:r>
                  <a:r>
                    <a:rPr dirty="0" err="1" smtClean="0"/>
                    <a:t>Naviga</a:t>
                  </a:r>
                  <a:r>
                    <a:rPr lang="it-IT" dirty="0" smtClean="0"/>
                    <a:t>re tra</a:t>
                  </a:r>
                  <a:r>
                    <a:rPr dirty="0" smtClean="0"/>
                    <a:t> </a:t>
                  </a:r>
                  <a:r>
                    <a:rPr dirty="0" err="1"/>
                    <a:t>considerazioni</a:t>
                  </a:r>
                  <a:r>
                    <a:rPr dirty="0"/>
                    <a:t> </a:t>
                  </a:r>
                  <a:r>
                    <a:rPr dirty="0" err="1"/>
                    <a:t>etiche</a:t>
                  </a:r>
                  <a:r>
                    <a:rPr dirty="0"/>
                    <a:t> relative </a:t>
                  </a:r>
                  <a:r>
                    <a:rPr dirty="0" err="1"/>
                    <a:t>alle</a:t>
                  </a:r>
                  <a:r>
                    <a:rPr dirty="0"/>
                    <a:t> </a:t>
                  </a:r>
                  <a:r>
                    <a:rPr dirty="0" err="1"/>
                    <a:t>applicazioni</a:t>
                  </a:r>
                  <a:r>
                    <a:rPr dirty="0"/>
                    <a:t> di IA</a:t>
                  </a:r>
                </a:p>
                <a:p>
                  <a:pPr marL="285750" indent="-285750" algn="just">
                    <a:buFont typeface="Arial" panose="020B0604020202020204" pitchFamily="34" charset="0"/>
                    <a:buChar char="•"/>
                    <a:defRPr sz="1400">
                      <a:solidFill>
                        <a:srgbClr val="1B193E"/>
                      </a:solidFill>
                    </a:defRPr>
                  </a:pPr>
                  <a:r>
                    <a:rPr b="1" dirty="0" err="1"/>
                    <a:t>Complessità</a:t>
                  </a:r>
                  <a:r>
                    <a:rPr dirty="0"/>
                    <a:t> </a:t>
                  </a:r>
                  <a:r>
                    <a:rPr b="1" dirty="0"/>
                    <a:t>di </a:t>
                  </a:r>
                  <a:r>
                    <a:rPr b="1" dirty="0" err="1"/>
                    <a:t>integrazione</a:t>
                  </a:r>
                  <a:r>
                    <a:rPr dirty="0"/>
                    <a:t>: </a:t>
                  </a:r>
                  <a:r>
                    <a:rPr dirty="0" err="1"/>
                    <a:t>Integrazione</a:t>
                  </a:r>
                  <a:r>
                    <a:rPr dirty="0"/>
                    <a:t> </a:t>
                  </a:r>
                  <a:r>
                    <a:rPr lang="it-IT" dirty="0" smtClean="0"/>
                    <a:t>perfetta </a:t>
                  </a:r>
                  <a:r>
                    <a:rPr dirty="0" err="1" smtClean="0"/>
                    <a:t>dell'IA</a:t>
                  </a:r>
                  <a:r>
                    <a:rPr dirty="0" smtClean="0"/>
                    <a:t> con </a:t>
                  </a:r>
                  <a:r>
                    <a:rPr dirty="0" err="1"/>
                    <a:t>i</a:t>
                  </a:r>
                  <a:r>
                    <a:rPr dirty="0"/>
                    <a:t> </a:t>
                  </a:r>
                  <a:r>
                    <a:rPr dirty="0" err="1"/>
                    <a:t>sistemi</a:t>
                  </a:r>
                  <a:r>
                    <a:rPr dirty="0"/>
                    <a:t> e </a:t>
                  </a:r>
                  <a:r>
                    <a:rPr dirty="0" err="1"/>
                    <a:t>i</a:t>
                  </a:r>
                  <a:r>
                    <a:rPr dirty="0"/>
                    <a:t> </a:t>
                  </a:r>
                  <a:r>
                    <a:rPr dirty="0" err="1"/>
                    <a:t>flussi</a:t>
                  </a:r>
                  <a:r>
                    <a:rPr dirty="0"/>
                    <a:t> di </a:t>
                  </a:r>
                  <a:r>
                    <a:rPr dirty="0" err="1"/>
                    <a:t>lavoro</a:t>
                  </a:r>
                  <a:r>
                    <a:rPr dirty="0"/>
                    <a:t> </a:t>
                  </a:r>
                  <a:r>
                    <a:rPr dirty="0" err="1"/>
                    <a:t>esistenti</a:t>
                  </a:r>
                  <a:endParaRPr dirty="0"/>
                </a:p>
                <a:p>
                  <a:pPr marL="285750" indent="-285750" algn="just">
                    <a:buFont typeface="Arial" panose="020B0604020202020204" pitchFamily="34" charset="0"/>
                    <a:buChar char="•"/>
                    <a:defRPr sz="1400">
                      <a:solidFill>
                        <a:srgbClr val="1B193E"/>
                      </a:solidFill>
                    </a:defRPr>
                  </a:pPr>
                  <a:r>
                    <a:rPr b="1" dirty="0" err="1"/>
                    <a:t>Spiegabilità</a:t>
                  </a:r>
                  <a:r>
                    <a:rPr dirty="0"/>
                    <a:t>: </a:t>
                  </a:r>
                  <a:r>
                    <a:rPr dirty="0" err="1"/>
                    <a:t>Garantire</a:t>
                  </a:r>
                  <a:r>
                    <a:rPr dirty="0"/>
                    <a:t> </a:t>
                  </a:r>
                  <a:r>
                    <a:rPr dirty="0" err="1"/>
                    <a:t>trasparenza</a:t>
                  </a:r>
                  <a:r>
                    <a:rPr dirty="0"/>
                    <a:t> e </a:t>
                  </a:r>
                  <a:r>
                    <a:rPr dirty="0" err="1"/>
                    <a:t>spiegabilità</a:t>
                  </a:r>
                  <a:r>
                    <a:rPr dirty="0"/>
                    <a:t> </a:t>
                  </a:r>
                  <a:r>
                    <a:rPr dirty="0" err="1"/>
                    <a:t>nel</a:t>
                  </a:r>
                  <a:r>
                    <a:rPr dirty="0"/>
                    <a:t> </a:t>
                  </a:r>
                  <a:r>
                    <a:rPr dirty="0" err="1"/>
                    <a:t>processo</a:t>
                  </a:r>
                  <a:r>
                    <a:rPr dirty="0"/>
                    <a:t> </a:t>
                  </a:r>
                  <a:r>
                    <a:rPr dirty="0" err="1"/>
                    <a:t>decisionale</a:t>
                  </a:r>
                  <a:r>
                    <a:rPr dirty="0"/>
                    <a:t> </a:t>
                  </a:r>
                  <a:r>
                    <a:rPr dirty="0" err="1"/>
                    <a:t>basato</a:t>
                  </a:r>
                  <a:r>
                    <a:rPr dirty="0"/>
                    <a:t> </a:t>
                  </a:r>
                  <a:r>
                    <a:rPr dirty="0" err="1"/>
                    <a:t>sull'IA</a:t>
                  </a:r>
                  <a:endParaRPr dirty="0"/>
                </a:p>
                <a:p>
                  <a:pPr marL="285750" indent="-285750" algn="just">
                    <a:buFont typeface="Arial" panose="020B0604020202020204" pitchFamily="34" charset="0"/>
                    <a:buChar char="•"/>
                    <a:defRPr sz="1400">
                      <a:solidFill>
                        <a:srgbClr val="1B193E"/>
                      </a:solidFill>
                    </a:defRPr>
                  </a:pPr>
                  <a:r>
                    <a:rPr b="1" dirty="0" err="1"/>
                    <a:t>Dati</a:t>
                  </a:r>
                  <a:r>
                    <a:rPr b="1" dirty="0"/>
                    <a:t> Bias</a:t>
                  </a:r>
                  <a:r>
                    <a:rPr dirty="0"/>
                    <a:t>: </a:t>
                  </a:r>
                  <a:r>
                    <a:rPr lang="it-IT" dirty="0" smtClean="0"/>
                    <a:t>Migliorare</a:t>
                  </a:r>
                  <a:r>
                    <a:rPr dirty="0" smtClean="0"/>
                    <a:t> </a:t>
                  </a:r>
                  <a:r>
                    <a:rPr dirty="0" err="1"/>
                    <a:t>i</a:t>
                  </a:r>
                  <a:r>
                    <a:rPr dirty="0"/>
                    <a:t> </a:t>
                  </a:r>
                  <a:r>
                    <a:rPr dirty="0" err="1"/>
                    <a:t>pregiudizi</a:t>
                  </a:r>
                  <a:r>
                    <a:rPr dirty="0"/>
                    <a:t> </a:t>
                  </a:r>
                  <a:r>
                    <a:rPr dirty="0" err="1"/>
                    <a:t>negli</a:t>
                  </a:r>
                  <a:r>
                    <a:rPr dirty="0"/>
                    <a:t> </a:t>
                  </a:r>
                  <a:r>
                    <a:rPr dirty="0" err="1"/>
                    <a:t>algoritmi</a:t>
                  </a:r>
                  <a:r>
                    <a:rPr dirty="0"/>
                    <a:t> di IA e </a:t>
                  </a:r>
                  <a:r>
                    <a:rPr dirty="0" err="1"/>
                    <a:t>garantire</a:t>
                  </a:r>
                  <a:r>
                    <a:rPr dirty="0"/>
                    <a:t> </a:t>
                  </a:r>
                  <a:r>
                    <a:rPr dirty="0" err="1"/>
                    <a:t>risultati</a:t>
                  </a:r>
                  <a:r>
                    <a:rPr dirty="0"/>
                    <a:t> </a:t>
                  </a:r>
                  <a:r>
                    <a:rPr dirty="0" err="1"/>
                    <a:t>equi</a:t>
                  </a:r>
                  <a:r>
                    <a:rPr dirty="0"/>
                    <a:t> e </a:t>
                  </a:r>
                  <a:r>
                    <a:rPr dirty="0" err="1"/>
                    <a:t>imparziali</a:t>
                  </a:r>
                  <a:endParaRPr dirty="0"/>
                </a:p>
                <a:p>
                  <a:pPr marL="285750" indent="-285750" algn="just">
                    <a:buFont typeface="Arial" panose="020B0604020202020204" pitchFamily="34" charset="0"/>
                    <a:buChar char="•"/>
                  </a:pPr>
                  <a:endParaRPr sz="1400" b="1" dirty="0">
                    <a:solidFill>
                      <a:srgbClr val="1B193E"/>
                    </a:solidFill>
                  </a:endParaRPr>
                </a:p>
                <a:p>
                  <a:pPr marL="285750" indent="-285750" algn="just">
                    <a:buFont typeface="Arial" panose="020B0604020202020204" pitchFamily="34" charset="0"/>
                    <a:buChar char="•"/>
                    <a:defRPr sz="1400">
                      <a:solidFill>
                        <a:srgbClr val="1B193E"/>
                      </a:solidFill>
                    </a:defRPr>
                  </a:pPr>
                  <a:r>
                    <a:rPr b="1" dirty="0" err="1"/>
                    <a:t>Linee</a:t>
                  </a:r>
                  <a:r>
                    <a:rPr b="1" dirty="0"/>
                    <a:t> </a:t>
                  </a:r>
                  <a:r>
                    <a:rPr b="1" dirty="0" err="1"/>
                    <a:t>guida</a:t>
                  </a:r>
                  <a:r>
                    <a:rPr b="1" dirty="0"/>
                    <a:t> in </a:t>
                  </a:r>
                  <a:r>
                    <a:rPr b="1" dirty="0" err="1"/>
                    <a:t>materia</a:t>
                  </a:r>
                  <a:r>
                    <a:rPr b="1" dirty="0"/>
                    <a:t> di </a:t>
                  </a:r>
                  <a:r>
                    <a:rPr b="1" dirty="0" err="1"/>
                    <a:t>etica</a:t>
                  </a:r>
                  <a:r>
                    <a:rPr dirty="0"/>
                    <a:t>: </a:t>
                  </a:r>
                  <a:r>
                    <a:rPr dirty="0" err="1"/>
                    <a:t>Sviluppare</a:t>
                  </a:r>
                  <a:r>
                    <a:rPr dirty="0"/>
                    <a:t> e </a:t>
                  </a:r>
                  <a:r>
                    <a:rPr dirty="0" err="1"/>
                    <a:t>aderire</a:t>
                  </a:r>
                  <a:r>
                    <a:rPr dirty="0"/>
                    <a:t> </a:t>
                  </a:r>
                  <a:r>
                    <a:rPr dirty="0" err="1"/>
                    <a:t>alle</a:t>
                  </a:r>
                  <a:r>
                    <a:rPr dirty="0"/>
                    <a:t> </a:t>
                  </a:r>
                  <a:r>
                    <a:rPr dirty="0" err="1"/>
                    <a:t>linee</a:t>
                  </a:r>
                  <a:r>
                    <a:rPr dirty="0"/>
                    <a:t> </a:t>
                  </a:r>
                  <a:r>
                    <a:rPr dirty="0" err="1"/>
                    <a:t>guida</a:t>
                  </a:r>
                  <a:r>
                    <a:rPr dirty="0"/>
                    <a:t> </a:t>
                  </a:r>
                  <a:r>
                    <a:rPr dirty="0" err="1"/>
                    <a:t>etiche</a:t>
                  </a:r>
                  <a:r>
                    <a:rPr dirty="0"/>
                    <a:t> </a:t>
                  </a:r>
                  <a:r>
                    <a:rPr dirty="0" err="1"/>
                    <a:t>che</a:t>
                  </a:r>
                  <a:r>
                    <a:rPr dirty="0"/>
                    <a:t> </a:t>
                  </a:r>
                  <a:r>
                    <a:rPr dirty="0" err="1"/>
                    <a:t>regolano</a:t>
                  </a:r>
                  <a:r>
                    <a:rPr dirty="0"/>
                    <a:t> le </a:t>
                  </a:r>
                  <a:r>
                    <a:rPr dirty="0" err="1"/>
                    <a:t>applicazioni</a:t>
                  </a:r>
                  <a:r>
                    <a:rPr dirty="0"/>
                    <a:t> di IA </a:t>
                  </a:r>
                  <a:r>
                    <a:rPr dirty="0" err="1"/>
                    <a:t>all'interno</a:t>
                  </a:r>
                  <a:r>
                    <a:rPr dirty="0"/>
                    <a:t> </a:t>
                  </a:r>
                  <a:r>
                    <a:rPr dirty="0" err="1"/>
                    <a:t>dell'organizzazione</a:t>
                  </a:r>
                  <a:endParaRPr dirty="0"/>
                </a:p>
                <a:p>
                  <a:pPr marL="285750" indent="-285750" algn="just">
                    <a:buFont typeface="Arial" panose="020B0604020202020204" pitchFamily="34" charset="0"/>
                    <a:buChar char="•"/>
                    <a:defRPr sz="1400">
                      <a:solidFill>
                        <a:srgbClr val="1B193E"/>
                      </a:solidFill>
                    </a:defRPr>
                  </a:pPr>
                  <a:r>
                    <a:rPr b="1" dirty="0" err="1"/>
                    <a:t>Collaborazione</a:t>
                  </a:r>
                  <a:r>
                    <a:rPr b="1" dirty="0"/>
                    <a:t> con </a:t>
                  </a:r>
                  <a:r>
                    <a:rPr b="1" dirty="0" err="1"/>
                    <a:t>l'IT</a:t>
                  </a:r>
                  <a:r>
                    <a:rPr dirty="0"/>
                    <a:t>: </a:t>
                  </a:r>
                  <a:r>
                    <a:rPr dirty="0" err="1"/>
                    <a:t>Collaborare</a:t>
                  </a:r>
                  <a:r>
                    <a:rPr dirty="0"/>
                    <a:t> </a:t>
                  </a:r>
                  <a:r>
                    <a:rPr dirty="0" err="1"/>
                    <a:t>strettamente</a:t>
                  </a:r>
                  <a:r>
                    <a:rPr dirty="0"/>
                    <a:t> con </a:t>
                  </a:r>
                  <a:r>
                    <a:rPr dirty="0" err="1"/>
                    <a:t>i</a:t>
                  </a:r>
                  <a:r>
                    <a:rPr dirty="0"/>
                    <a:t> team IT per </a:t>
                  </a:r>
                  <a:r>
                    <a:rPr dirty="0" err="1"/>
                    <a:t>garantire</a:t>
                  </a:r>
                  <a:r>
                    <a:rPr dirty="0"/>
                    <a:t> </a:t>
                  </a:r>
                  <a:r>
                    <a:rPr dirty="0" err="1"/>
                    <a:t>una</a:t>
                  </a:r>
                  <a:r>
                    <a:rPr dirty="0"/>
                    <a:t> </a:t>
                  </a:r>
                  <a:r>
                    <a:rPr dirty="0" err="1"/>
                    <a:t>corretta</a:t>
                  </a:r>
                  <a:r>
                    <a:rPr dirty="0"/>
                    <a:t> </a:t>
                  </a:r>
                  <a:r>
                    <a:rPr dirty="0" err="1"/>
                    <a:t>integrazione</a:t>
                  </a:r>
                  <a:r>
                    <a:rPr dirty="0"/>
                    <a:t> </a:t>
                  </a:r>
                  <a:r>
                    <a:rPr dirty="0" err="1"/>
                    <a:t>dell'IA</a:t>
                  </a:r>
                  <a:r>
                    <a:rPr dirty="0"/>
                    <a:t> </a:t>
                  </a:r>
                  <a:r>
                    <a:rPr dirty="0" err="1"/>
                    <a:t>nei</a:t>
                  </a:r>
                  <a:r>
                    <a:rPr dirty="0"/>
                    <a:t> </a:t>
                  </a:r>
                  <a:r>
                    <a:rPr dirty="0" err="1"/>
                    <a:t>sistemi</a:t>
                  </a:r>
                  <a:r>
                    <a:rPr dirty="0"/>
                    <a:t> </a:t>
                  </a:r>
                  <a:r>
                    <a:rPr dirty="0" err="1"/>
                    <a:t>esistenti</a:t>
                  </a:r>
                  <a:endParaRPr dirty="0"/>
                </a:p>
                <a:p>
                  <a:pPr marL="285750" indent="-285750" algn="just">
                    <a:buFont typeface="Arial" panose="020B0604020202020204" pitchFamily="34" charset="0"/>
                    <a:buChar char="•"/>
                    <a:defRPr sz="1400">
                      <a:solidFill>
                        <a:srgbClr val="1B193E"/>
                      </a:solidFill>
                    </a:defRPr>
                  </a:pPr>
                  <a:r>
                    <a:rPr b="1" dirty="0" err="1"/>
                    <a:t>Modelli</a:t>
                  </a:r>
                  <a:r>
                    <a:rPr b="1" dirty="0"/>
                    <a:t> di IA </a:t>
                  </a:r>
                  <a:r>
                    <a:rPr b="1" dirty="0" err="1"/>
                    <a:t>spiegabili</a:t>
                  </a:r>
                  <a:r>
                    <a:rPr dirty="0"/>
                    <a:t>: </a:t>
                  </a:r>
                  <a:r>
                    <a:rPr dirty="0" err="1"/>
                    <a:t>Preferire</a:t>
                  </a:r>
                  <a:r>
                    <a:rPr dirty="0"/>
                    <a:t> </a:t>
                  </a:r>
                  <a:r>
                    <a:rPr dirty="0" err="1"/>
                    <a:t>modelli</a:t>
                  </a:r>
                  <a:r>
                    <a:rPr dirty="0"/>
                    <a:t> di </a:t>
                  </a:r>
                  <a:r>
                    <a:rPr dirty="0" err="1"/>
                    <a:t>intelligenza</a:t>
                  </a:r>
                  <a:r>
                    <a:rPr dirty="0"/>
                    <a:t> </a:t>
                  </a:r>
                  <a:r>
                    <a:rPr dirty="0" err="1"/>
                    <a:t>artificiale</a:t>
                  </a:r>
                  <a:r>
                    <a:rPr dirty="0"/>
                    <a:t> </a:t>
                  </a:r>
                  <a:r>
                    <a:rPr dirty="0" err="1"/>
                    <a:t>che</a:t>
                  </a:r>
                  <a:r>
                    <a:rPr dirty="0"/>
                    <a:t> </a:t>
                  </a:r>
                  <a:r>
                    <a:rPr dirty="0" err="1"/>
                    <a:t>offrono</a:t>
                  </a:r>
                  <a:r>
                    <a:rPr dirty="0"/>
                    <a:t> </a:t>
                  </a:r>
                  <a:r>
                    <a:rPr dirty="0" err="1"/>
                    <a:t>trasparenza</a:t>
                  </a:r>
                  <a:r>
                    <a:rPr dirty="0"/>
                    <a:t> e </a:t>
                  </a:r>
                  <a:r>
                    <a:rPr dirty="0" err="1"/>
                    <a:t>possono</a:t>
                  </a:r>
                  <a:r>
                    <a:rPr dirty="0"/>
                    <a:t> </a:t>
                  </a:r>
                  <a:r>
                    <a:rPr dirty="0" err="1"/>
                    <a:t>fornire</a:t>
                  </a:r>
                  <a:r>
                    <a:rPr dirty="0"/>
                    <a:t> </a:t>
                  </a:r>
                  <a:r>
                    <a:rPr dirty="0" err="1"/>
                    <a:t>spiegazioni</a:t>
                  </a:r>
                  <a:r>
                    <a:rPr dirty="0"/>
                    <a:t> per le </a:t>
                  </a:r>
                  <a:r>
                    <a:rPr dirty="0" err="1"/>
                    <a:t>loro</a:t>
                  </a:r>
                  <a:r>
                    <a:rPr dirty="0"/>
                    <a:t> </a:t>
                  </a:r>
                  <a:r>
                    <a:rPr dirty="0" err="1"/>
                    <a:t>decisioni</a:t>
                  </a:r>
                  <a:endParaRPr dirty="0"/>
                </a:p>
                <a:p>
                  <a:pPr marL="285750" indent="-285750" algn="just">
                    <a:buFont typeface="Arial" panose="020B0604020202020204" pitchFamily="34" charset="0"/>
                    <a:buChar char="•"/>
                    <a:defRPr sz="1400">
                      <a:solidFill>
                        <a:srgbClr val="1B193E"/>
                      </a:solidFill>
                    </a:defRPr>
                  </a:pPr>
                  <a:r>
                    <a:rPr b="1" dirty="0" err="1"/>
                    <a:t>Dati</a:t>
                  </a:r>
                  <a:r>
                    <a:rPr b="1" dirty="0"/>
                    <a:t> </a:t>
                  </a:r>
                  <a:r>
                    <a:rPr b="1" dirty="0" err="1"/>
                    <a:t>diversi</a:t>
                  </a:r>
                  <a:r>
                    <a:rPr b="1" dirty="0"/>
                    <a:t> e </a:t>
                  </a:r>
                  <a:r>
                    <a:rPr b="1" dirty="0" err="1"/>
                    <a:t>rappresentativi</a:t>
                  </a:r>
                  <a:r>
                    <a:rPr dirty="0"/>
                    <a:t>: </a:t>
                  </a:r>
                  <a:r>
                    <a:rPr dirty="0" err="1"/>
                    <a:t>Garantire</a:t>
                  </a:r>
                  <a:r>
                    <a:rPr dirty="0"/>
                    <a:t> </a:t>
                  </a:r>
                  <a:r>
                    <a:rPr dirty="0" err="1"/>
                    <a:t>diversità</a:t>
                  </a:r>
                  <a:r>
                    <a:rPr dirty="0"/>
                    <a:t> e </a:t>
                  </a:r>
                  <a:r>
                    <a:rPr dirty="0" err="1"/>
                    <a:t>rappresentazione</a:t>
                  </a:r>
                  <a:r>
                    <a:rPr dirty="0"/>
                    <a:t> </a:t>
                  </a:r>
                  <a:r>
                    <a:rPr dirty="0" err="1"/>
                    <a:t>nei</a:t>
                  </a:r>
                  <a:r>
                    <a:rPr dirty="0"/>
                    <a:t> </a:t>
                  </a:r>
                  <a:r>
                    <a:rPr dirty="0" err="1"/>
                    <a:t>dati</a:t>
                  </a:r>
                  <a:r>
                    <a:rPr dirty="0"/>
                    <a:t> di </a:t>
                  </a:r>
                  <a:r>
                    <a:rPr dirty="0" err="1"/>
                    <a:t>formazione</a:t>
                  </a:r>
                  <a:r>
                    <a:rPr dirty="0"/>
                    <a:t> per </a:t>
                  </a:r>
                  <a:r>
                    <a:rPr dirty="0" err="1"/>
                    <a:t>ridurre</a:t>
                  </a:r>
                  <a:r>
                    <a:rPr dirty="0"/>
                    <a:t> al </a:t>
                  </a:r>
                  <a:r>
                    <a:rPr dirty="0" err="1"/>
                    <a:t>minimo</a:t>
                  </a:r>
                  <a:r>
                    <a:rPr dirty="0"/>
                    <a:t> </a:t>
                  </a:r>
                  <a:r>
                    <a:rPr dirty="0" err="1"/>
                    <a:t>i</a:t>
                  </a:r>
                  <a:r>
                    <a:rPr dirty="0"/>
                    <a:t> </a:t>
                  </a:r>
                  <a:r>
                    <a:rPr dirty="0" err="1"/>
                    <a:t>pregiudizi</a:t>
                  </a:r>
                  <a:r>
                    <a:rPr dirty="0"/>
                    <a:t> </a:t>
                  </a:r>
                  <a:r>
                    <a:rPr dirty="0" err="1"/>
                    <a:t>negli</a:t>
                  </a:r>
                  <a:r>
                    <a:rPr dirty="0"/>
                    <a:t> </a:t>
                  </a:r>
                  <a:r>
                    <a:rPr dirty="0" err="1"/>
                    <a:t>algoritmi</a:t>
                  </a:r>
                  <a:r>
                    <a:rPr dirty="0"/>
                    <a:t> di IA</a:t>
                  </a:r>
                </a:p>
              </p:txBody>
            </p:sp>
          </p:grpSp>
          <p:cxnSp>
            <p:nvCxnSpPr>
              <p:cNvPr id="15" name="Connettore 1 14">
                <a:extLst>
                  <a:ext uri="{FF2B5EF4-FFF2-40B4-BE49-F238E27FC236}">
                    <a16:creationId xmlns:a16="http://schemas.microsoft.com/office/drawing/2014/main" id="{E8651F06-A3F1-B159-2FB1-A3F62487215B}"/>
                  </a:ext>
                </a:extLst>
              </p:cNvPr>
              <p:cNvCxnSpPr>
                <a:cxnSpLocks/>
              </p:cNvCxnSpPr>
              <p:nvPr/>
            </p:nvCxnSpPr>
            <p:spPr>
              <a:xfrm>
                <a:off x="6111585" y="1474138"/>
                <a:ext cx="0" cy="4303809"/>
              </a:xfrm>
              <a:prstGeom prst="line">
                <a:avLst/>
              </a:prstGeom>
            </p:spPr>
            <p:style>
              <a:lnRef idx="1">
                <a:schemeClr val="accent1"/>
              </a:lnRef>
              <a:fillRef idx="0">
                <a:schemeClr val="accent1"/>
              </a:fillRef>
              <a:effectRef idx="0">
                <a:schemeClr val="accent1"/>
              </a:effectRef>
              <a:fontRef idx="minor">
                <a:schemeClr val="tx1"/>
              </a:fontRef>
            </p:style>
          </p:cxnSp>
        </p:grpSp>
        <p:sp>
          <p:nvSpPr>
            <p:cNvPr id="7" name="Freccia giù 6">
              <a:extLst>
                <a:ext uri="{FF2B5EF4-FFF2-40B4-BE49-F238E27FC236}">
                  <a16:creationId xmlns:a16="http://schemas.microsoft.com/office/drawing/2014/main" id="{F9A25A50-18B9-A782-CB41-EA098CBED72B}"/>
                </a:ext>
              </a:extLst>
            </p:cNvPr>
            <p:cNvSpPr/>
            <p:nvPr/>
          </p:nvSpPr>
          <p:spPr>
            <a:xfrm>
              <a:off x="3805571" y="3559209"/>
              <a:ext cx="106017" cy="2683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8" name="Freccia giù 7">
              <a:extLst>
                <a:ext uri="{FF2B5EF4-FFF2-40B4-BE49-F238E27FC236}">
                  <a16:creationId xmlns:a16="http://schemas.microsoft.com/office/drawing/2014/main" id="{010FF133-35CF-9447-50AC-5C5528C208A3}"/>
                </a:ext>
              </a:extLst>
            </p:cNvPr>
            <p:cNvSpPr/>
            <p:nvPr/>
          </p:nvSpPr>
          <p:spPr>
            <a:xfrm>
              <a:off x="8930477" y="3532752"/>
              <a:ext cx="106017" cy="2683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spTree>
    <p:extLst>
      <p:ext uri="{BB962C8B-B14F-4D97-AF65-F5344CB8AC3E}">
        <p14:creationId xmlns:p14="http://schemas.microsoft.com/office/powerpoint/2010/main" val="37619729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A8877E8F-B7ED-3051-6E10-668EC13E563E}"/>
              </a:ext>
            </a:extLst>
          </p:cNvPr>
          <p:cNvSpPr>
            <a:spLocks noGrp="1"/>
          </p:cNvSpPr>
          <p:nvPr>
            <p:ph type="body" sz="quarter" idx="10"/>
          </p:nvPr>
        </p:nvSpPr>
        <p:spPr>
          <a:xfrm>
            <a:off x="793205" y="9355"/>
            <a:ext cx="8129063" cy="824531"/>
          </a:xfrm>
        </p:spPr>
        <p:txBody>
          <a:bodyPr/>
          <a:lstStyle/>
          <a:p>
            <a:r>
              <a:rPr dirty="0" err="1"/>
              <a:t>Riassumendo</a:t>
            </a:r>
            <a:endParaRPr dirty="0"/>
          </a:p>
        </p:txBody>
      </p:sp>
      <p:grpSp>
        <p:nvGrpSpPr>
          <p:cNvPr id="25" name="Gruppo 24">
            <a:extLst>
              <a:ext uri="{FF2B5EF4-FFF2-40B4-BE49-F238E27FC236}">
                <a16:creationId xmlns:a16="http://schemas.microsoft.com/office/drawing/2014/main" id="{B5F7CFE1-D9DA-DEFA-A881-383B9EB20705}"/>
              </a:ext>
            </a:extLst>
          </p:cNvPr>
          <p:cNvGrpSpPr/>
          <p:nvPr/>
        </p:nvGrpSpPr>
        <p:grpSpPr>
          <a:xfrm>
            <a:off x="251338" y="1098810"/>
            <a:ext cx="12055739" cy="4908711"/>
            <a:chOff x="471472" y="1487240"/>
            <a:chExt cx="11357470" cy="4908711"/>
          </a:xfrm>
        </p:grpSpPr>
        <p:sp>
          <p:nvSpPr>
            <p:cNvPr id="10" name="Elipse 9">
              <a:extLst>
                <a:ext uri="{FF2B5EF4-FFF2-40B4-BE49-F238E27FC236}">
                  <a16:creationId xmlns:a16="http://schemas.microsoft.com/office/drawing/2014/main" id="{8B35DE25-C061-6DC0-92FA-90678A44F6B4}"/>
                </a:ext>
              </a:extLst>
            </p:cNvPr>
            <p:cNvSpPr/>
            <p:nvPr/>
          </p:nvSpPr>
          <p:spPr>
            <a:xfrm>
              <a:off x="471472" y="1607347"/>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2" name="CasellaDiTesto 11">
              <a:extLst>
                <a:ext uri="{FF2B5EF4-FFF2-40B4-BE49-F238E27FC236}">
                  <a16:creationId xmlns:a16="http://schemas.microsoft.com/office/drawing/2014/main" id="{A2640600-55C6-B42E-2E23-7831FD49ACBA}"/>
                </a:ext>
              </a:extLst>
            </p:cNvPr>
            <p:cNvSpPr txBox="1"/>
            <p:nvPr/>
          </p:nvSpPr>
          <p:spPr>
            <a:xfrm>
              <a:off x="543471" y="1487240"/>
              <a:ext cx="5823313" cy="2308324"/>
            </a:xfrm>
            <a:prstGeom prst="rect">
              <a:avLst/>
            </a:prstGeom>
            <a:noFill/>
          </p:spPr>
          <p:txBody>
            <a:bodyPr wrap="square">
              <a:spAutoFit/>
            </a:bodyPr>
            <a:lstStyle/>
            <a:p>
              <a:pPr algn="just">
                <a:defRPr b="1">
                  <a:effectLst/>
                  <a:latin typeface="Söhne"/>
                </a:defRPr>
              </a:pPr>
              <a:r>
                <a:rPr lang="it-IT" dirty="0" smtClean="0"/>
                <a:t>La </a:t>
              </a:r>
              <a:r>
                <a:rPr dirty="0" err="1" smtClean="0"/>
                <a:t>Trasformazione</a:t>
              </a:r>
              <a:r>
                <a:rPr dirty="0" smtClean="0"/>
                <a:t> </a:t>
              </a:r>
              <a:r>
                <a:rPr dirty="0" err="1"/>
                <a:t>digitale</a:t>
              </a:r>
              <a:r>
                <a:rPr dirty="0"/>
                <a:t> come </a:t>
              </a:r>
              <a:r>
                <a:rPr dirty="0" err="1"/>
                <a:t>imperativo</a:t>
              </a:r>
              <a:r>
                <a:rPr dirty="0"/>
                <a:t> </a:t>
              </a:r>
              <a:r>
                <a:rPr dirty="0" err="1"/>
                <a:t>strategico</a:t>
              </a:r>
              <a:r>
                <a:rPr dirty="0"/>
                <a:t>:</a:t>
              </a:r>
            </a:p>
            <a:p>
              <a:pPr algn="just"/>
              <a:endParaRPr sz="900" b="0" i="0" dirty="0">
                <a:effectLst/>
                <a:latin typeface="Söhne"/>
              </a:endParaRPr>
            </a:p>
            <a:p>
              <a:pPr marL="285750" indent="-285750" algn="just">
                <a:buFont typeface="Arial" panose="020B0604020202020204" pitchFamily="34" charset="0"/>
                <a:buChar char="•"/>
                <a:defRPr>
                  <a:effectLst/>
                  <a:latin typeface="Söhne"/>
                </a:defRPr>
              </a:pPr>
              <a:r>
                <a:rPr dirty="0"/>
                <a:t>La </a:t>
              </a:r>
              <a:r>
                <a:rPr dirty="0" err="1"/>
                <a:t>trasformazione</a:t>
              </a:r>
              <a:r>
                <a:rPr dirty="0"/>
                <a:t> </a:t>
              </a:r>
              <a:r>
                <a:rPr dirty="0" err="1"/>
                <a:t>digitale</a:t>
              </a:r>
              <a:r>
                <a:rPr dirty="0"/>
                <a:t> non è </a:t>
              </a:r>
              <a:r>
                <a:rPr dirty="0" err="1"/>
                <a:t>una</a:t>
              </a:r>
              <a:r>
                <a:rPr dirty="0"/>
                <a:t> </a:t>
              </a:r>
              <a:r>
                <a:rPr dirty="0" err="1"/>
                <a:t>scelta</a:t>
              </a:r>
              <a:r>
                <a:rPr dirty="0"/>
                <a:t>, ma un </a:t>
              </a:r>
              <a:r>
                <a:rPr dirty="0" err="1"/>
                <a:t>imperativo</a:t>
              </a:r>
              <a:r>
                <a:rPr dirty="0"/>
                <a:t> </a:t>
              </a:r>
              <a:r>
                <a:rPr dirty="0" err="1"/>
                <a:t>strategico</a:t>
              </a:r>
              <a:r>
                <a:rPr dirty="0"/>
                <a:t> per le MPMI </a:t>
              </a:r>
              <a:r>
                <a:rPr dirty="0" err="1"/>
                <a:t>che</a:t>
              </a:r>
              <a:r>
                <a:rPr dirty="0"/>
                <a:t> </a:t>
              </a:r>
              <a:r>
                <a:rPr dirty="0" err="1"/>
                <a:t>mirano</a:t>
              </a:r>
              <a:r>
                <a:rPr dirty="0"/>
                <a:t> a </a:t>
              </a:r>
              <a:r>
                <a:rPr dirty="0" err="1"/>
                <a:t>una</a:t>
              </a:r>
              <a:r>
                <a:rPr dirty="0"/>
                <a:t> </a:t>
              </a:r>
              <a:r>
                <a:rPr dirty="0" err="1"/>
                <a:t>crescita</a:t>
              </a:r>
              <a:r>
                <a:rPr dirty="0"/>
                <a:t> </a:t>
              </a:r>
              <a:r>
                <a:rPr dirty="0" err="1"/>
                <a:t>sostenuta</a:t>
              </a:r>
              <a:endParaRPr dirty="0"/>
            </a:p>
            <a:p>
              <a:pPr marL="285750" indent="-285750" algn="just">
                <a:buFont typeface="Arial" panose="020B0604020202020204" pitchFamily="34" charset="0"/>
                <a:buChar char="•"/>
              </a:pPr>
              <a:endParaRPr sz="900" b="0" dirty="0">
                <a:effectLst/>
                <a:latin typeface="Söhne"/>
              </a:endParaRPr>
            </a:p>
            <a:p>
              <a:pPr marL="285750" indent="-285750" algn="just">
                <a:buFont typeface="Arial" panose="020B0604020202020204" pitchFamily="34" charset="0"/>
                <a:buChar char="•"/>
                <a:defRPr>
                  <a:effectLst/>
                  <a:latin typeface="Söhne"/>
                </a:defRPr>
              </a:pPr>
              <a:r>
                <a:rPr dirty="0" err="1"/>
                <a:t>Abbracciare</a:t>
              </a:r>
              <a:r>
                <a:rPr dirty="0"/>
                <a:t> </a:t>
              </a:r>
              <a:r>
                <a:rPr dirty="0" err="1"/>
                <a:t>l'innovazione</a:t>
              </a:r>
              <a:r>
                <a:rPr dirty="0"/>
                <a:t> è </a:t>
              </a:r>
              <a:r>
                <a:rPr dirty="0" err="1"/>
                <a:t>fondamentale</a:t>
              </a:r>
              <a:r>
                <a:rPr dirty="0"/>
                <a:t> per </a:t>
              </a:r>
              <a:r>
                <a:rPr dirty="0" err="1"/>
                <a:t>coltivare</a:t>
              </a:r>
              <a:r>
                <a:rPr dirty="0"/>
                <a:t> </a:t>
              </a:r>
              <a:r>
                <a:rPr dirty="0" err="1"/>
                <a:t>resilienza</a:t>
              </a:r>
              <a:r>
                <a:rPr dirty="0"/>
                <a:t>, </a:t>
              </a:r>
              <a:r>
                <a:rPr dirty="0" err="1"/>
                <a:t>agilità</a:t>
              </a:r>
              <a:r>
                <a:rPr dirty="0"/>
                <a:t> e </a:t>
              </a:r>
              <a:r>
                <a:rPr dirty="0" err="1"/>
                <a:t>competitività</a:t>
              </a:r>
              <a:r>
                <a:rPr dirty="0"/>
                <a:t> in un panorama </a:t>
              </a:r>
              <a:r>
                <a:rPr dirty="0" err="1"/>
                <a:t>aziendale</a:t>
              </a:r>
              <a:r>
                <a:rPr dirty="0"/>
                <a:t> in </a:t>
              </a:r>
              <a:r>
                <a:rPr dirty="0" err="1"/>
                <a:t>rapida</a:t>
              </a:r>
              <a:r>
                <a:rPr dirty="0"/>
                <a:t> </a:t>
              </a:r>
              <a:r>
                <a:rPr dirty="0" err="1"/>
                <a:t>evoluzione</a:t>
              </a:r>
              <a:endParaRPr dirty="0"/>
            </a:p>
          </p:txBody>
        </p:sp>
        <p:sp>
          <p:nvSpPr>
            <p:cNvPr id="17" name="Elipse 9">
              <a:extLst>
                <a:ext uri="{FF2B5EF4-FFF2-40B4-BE49-F238E27FC236}">
                  <a16:creationId xmlns:a16="http://schemas.microsoft.com/office/drawing/2014/main" id="{056386CE-01CC-4602-8805-AC6D5569FDA6}"/>
                </a:ext>
              </a:extLst>
            </p:cNvPr>
            <p:cNvSpPr/>
            <p:nvPr/>
          </p:nvSpPr>
          <p:spPr>
            <a:xfrm>
              <a:off x="471472" y="3886930"/>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8" name="CasellaDiTesto 17">
              <a:extLst>
                <a:ext uri="{FF2B5EF4-FFF2-40B4-BE49-F238E27FC236}">
                  <a16:creationId xmlns:a16="http://schemas.microsoft.com/office/drawing/2014/main" id="{4F5947A2-4CD5-A028-4B59-4B6FD24DE01B}"/>
                </a:ext>
              </a:extLst>
            </p:cNvPr>
            <p:cNvSpPr txBox="1"/>
            <p:nvPr/>
          </p:nvSpPr>
          <p:spPr>
            <a:xfrm>
              <a:off x="694296" y="3810628"/>
              <a:ext cx="5521664" cy="2585323"/>
            </a:xfrm>
            <a:prstGeom prst="rect">
              <a:avLst/>
            </a:prstGeom>
            <a:noFill/>
          </p:spPr>
          <p:txBody>
            <a:bodyPr wrap="square">
              <a:spAutoFit/>
            </a:bodyPr>
            <a:lstStyle/>
            <a:p>
              <a:pPr algn="l">
                <a:defRPr b="1">
                  <a:effectLst/>
                  <a:latin typeface="Söhne"/>
                </a:defRPr>
              </a:pPr>
              <a:r>
                <a:rPr dirty="0" err="1"/>
                <a:t>Navigazione</a:t>
              </a:r>
              <a:r>
                <a:rPr dirty="0"/>
                <a:t> </a:t>
              </a:r>
              <a:r>
                <a:rPr dirty="0" err="1"/>
                <a:t>delle</a:t>
              </a:r>
              <a:r>
                <a:rPr dirty="0"/>
                <a:t> </a:t>
              </a:r>
              <a:r>
                <a:rPr dirty="0" err="1"/>
                <a:t>sfide</a:t>
              </a:r>
              <a:r>
                <a:rPr dirty="0"/>
                <a:t> con le </a:t>
              </a:r>
              <a:r>
                <a:rPr dirty="0" err="1"/>
                <a:t>migliori</a:t>
              </a:r>
              <a:r>
                <a:rPr dirty="0"/>
                <a:t> </a:t>
              </a:r>
              <a:r>
                <a:rPr dirty="0" err="1"/>
                <a:t>pratiche</a:t>
              </a:r>
              <a:r>
                <a:rPr dirty="0"/>
                <a:t>:</a:t>
              </a:r>
              <a:endParaRPr b="0" i="0" dirty="0">
                <a:effectLst/>
                <a:latin typeface="Söhne"/>
              </a:endParaRPr>
            </a:p>
            <a:p>
              <a:pPr marL="285750" indent="-285750" algn="l">
                <a:buFont typeface="Arial" panose="020B0604020202020204" pitchFamily="34" charset="0"/>
                <a:buChar char="•"/>
              </a:pPr>
              <a:endParaRPr sz="900" b="0" dirty="0">
                <a:effectLst/>
                <a:latin typeface="Söhne"/>
              </a:endParaRPr>
            </a:p>
            <a:p>
              <a:pPr marL="285750" indent="-285750" algn="l">
                <a:buFont typeface="Arial" panose="020B0604020202020204" pitchFamily="34" charset="0"/>
                <a:buChar char="•"/>
                <a:defRPr>
                  <a:effectLst/>
                  <a:latin typeface="Söhne"/>
                </a:defRPr>
              </a:pPr>
              <a:r>
                <a:rPr dirty="0"/>
                <a:t>Le </a:t>
              </a:r>
              <a:r>
                <a:rPr dirty="0" err="1"/>
                <a:t>sfide</a:t>
              </a:r>
              <a:r>
                <a:rPr dirty="0"/>
                <a:t> </a:t>
              </a:r>
              <a:r>
                <a:rPr dirty="0" err="1"/>
                <a:t>sono</a:t>
              </a:r>
              <a:r>
                <a:rPr dirty="0"/>
                <a:t> </a:t>
              </a:r>
              <a:r>
                <a:rPr dirty="0" err="1"/>
                <a:t>inerenti</a:t>
              </a:r>
              <a:r>
                <a:rPr dirty="0"/>
                <a:t> al </a:t>
              </a:r>
              <a:r>
                <a:rPr dirty="0" err="1"/>
                <a:t>percorso</a:t>
              </a:r>
              <a:r>
                <a:rPr dirty="0"/>
                <a:t> di </a:t>
              </a:r>
              <a:r>
                <a:rPr dirty="0" err="1"/>
                <a:t>trasformazione</a:t>
              </a:r>
              <a:r>
                <a:rPr dirty="0"/>
                <a:t> </a:t>
              </a:r>
              <a:r>
                <a:rPr dirty="0" err="1"/>
                <a:t>digitale</a:t>
              </a:r>
              <a:r>
                <a:rPr dirty="0"/>
                <a:t>, ma </a:t>
              </a:r>
              <a:r>
                <a:rPr dirty="0" err="1"/>
                <a:t>l'identificazione</a:t>
              </a:r>
              <a:r>
                <a:rPr dirty="0"/>
                <a:t> </a:t>
              </a:r>
              <a:r>
                <a:rPr dirty="0" err="1"/>
                <a:t>proattiva</a:t>
              </a:r>
              <a:r>
                <a:rPr dirty="0"/>
                <a:t> e </a:t>
              </a:r>
              <a:r>
                <a:rPr dirty="0" err="1"/>
                <a:t>l'applicazione</a:t>
              </a:r>
              <a:r>
                <a:rPr dirty="0"/>
                <a:t> </a:t>
              </a:r>
              <a:r>
                <a:rPr dirty="0" err="1"/>
                <a:t>delle</a:t>
              </a:r>
              <a:r>
                <a:rPr dirty="0"/>
                <a:t> </a:t>
              </a:r>
              <a:r>
                <a:rPr dirty="0" err="1"/>
                <a:t>migliori</a:t>
              </a:r>
              <a:r>
                <a:rPr dirty="0"/>
                <a:t> </a:t>
              </a:r>
              <a:r>
                <a:rPr dirty="0" err="1"/>
                <a:t>pratiche</a:t>
              </a:r>
              <a:r>
                <a:rPr dirty="0"/>
                <a:t> </a:t>
              </a:r>
              <a:r>
                <a:rPr dirty="0" err="1"/>
                <a:t>aprono</a:t>
              </a:r>
              <a:r>
                <a:rPr dirty="0"/>
                <a:t> la </a:t>
              </a:r>
              <a:r>
                <a:rPr dirty="0" err="1"/>
                <a:t>strada</a:t>
              </a:r>
              <a:r>
                <a:rPr dirty="0"/>
                <a:t> al </a:t>
              </a:r>
              <a:r>
                <a:rPr dirty="0" err="1"/>
                <a:t>successo</a:t>
              </a:r>
              <a:endParaRPr dirty="0"/>
            </a:p>
            <a:p>
              <a:pPr marL="285750" indent="-285750" algn="l">
                <a:buFont typeface="Arial" panose="020B0604020202020204" pitchFamily="34" charset="0"/>
                <a:buChar char="•"/>
              </a:pPr>
              <a:endParaRPr sz="900" b="0" dirty="0">
                <a:effectLst/>
                <a:latin typeface="Söhne"/>
              </a:endParaRPr>
            </a:p>
            <a:p>
              <a:pPr marL="285750" indent="-285750" algn="l">
                <a:buFont typeface="Arial" panose="020B0604020202020204" pitchFamily="34" charset="0"/>
                <a:buChar char="•"/>
                <a:defRPr>
                  <a:effectLst/>
                  <a:latin typeface="Söhne"/>
                </a:defRPr>
              </a:pPr>
              <a:r>
                <a:rPr dirty="0" err="1"/>
                <a:t>Stabilire</a:t>
              </a:r>
              <a:r>
                <a:rPr dirty="0"/>
                <a:t> </a:t>
              </a:r>
              <a:r>
                <a:rPr dirty="0" err="1"/>
                <a:t>una</a:t>
              </a:r>
              <a:r>
                <a:rPr dirty="0"/>
                <a:t> </a:t>
              </a:r>
              <a:r>
                <a:rPr dirty="0" err="1"/>
                <a:t>cultura</a:t>
              </a:r>
              <a:r>
                <a:rPr dirty="0"/>
                <a:t> </a:t>
              </a:r>
              <a:r>
                <a:rPr dirty="0" err="1" smtClean="0"/>
                <a:t>pronta</a:t>
              </a:r>
              <a:r>
                <a:rPr lang="it-IT" dirty="0" smtClean="0"/>
                <a:t> a</a:t>
              </a:r>
              <a:r>
                <a:rPr dirty="0" smtClean="0"/>
                <a:t>l </a:t>
              </a:r>
              <a:r>
                <a:rPr dirty="0" err="1"/>
                <a:t>cambiamento</a:t>
              </a:r>
              <a:r>
                <a:rPr dirty="0"/>
                <a:t>, </a:t>
              </a:r>
              <a:r>
                <a:rPr dirty="0" err="1"/>
                <a:t>solide</a:t>
              </a:r>
              <a:r>
                <a:rPr dirty="0"/>
                <a:t> </a:t>
              </a:r>
              <a:r>
                <a:rPr dirty="0" err="1"/>
                <a:t>misure</a:t>
              </a:r>
              <a:r>
                <a:rPr dirty="0"/>
                <a:t> di sicurezza </a:t>
              </a:r>
              <a:r>
                <a:rPr dirty="0" err="1"/>
                <a:t>dei</a:t>
              </a:r>
              <a:r>
                <a:rPr dirty="0"/>
                <a:t> </a:t>
              </a:r>
              <a:r>
                <a:rPr dirty="0" err="1"/>
                <a:t>dati</a:t>
              </a:r>
              <a:r>
                <a:rPr dirty="0"/>
                <a:t> e lo </a:t>
              </a:r>
              <a:r>
                <a:rPr dirty="0" err="1"/>
                <a:t>sviluppo</a:t>
              </a:r>
              <a:r>
                <a:rPr dirty="0"/>
                <a:t> continuo </a:t>
              </a:r>
              <a:r>
                <a:rPr dirty="0" err="1"/>
                <a:t>delle</a:t>
              </a:r>
              <a:r>
                <a:rPr dirty="0"/>
                <a:t> </a:t>
              </a:r>
              <a:r>
                <a:rPr dirty="0" err="1"/>
                <a:t>competenze</a:t>
              </a:r>
              <a:r>
                <a:rPr dirty="0"/>
                <a:t> </a:t>
              </a:r>
              <a:r>
                <a:rPr dirty="0" err="1"/>
                <a:t>sono</a:t>
              </a:r>
              <a:r>
                <a:rPr dirty="0"/>
                <a:t> </a:t>
              </a:r>
              <a:r>
                <a:rPr dirty="0" err="1"/>
                <a:t>fondamentali</a:t>
              </a:r>
              <a:r>
                <a:rPr dirty="0"/>
                <a:t> per </a:t>
              </a:r>
              <a:r>
                <a:rPr dirty="0" err="1"/>
                <a:t>superare</a:t>
              </a:r>
              <a:r>
                <a:rPr dirty="0"/>
                <a:t> </a:t>
              </a:r>
              <a:r>
                <a:rPr dirty="0" err="1"/>
                <a:t>gli</a:t>
              </a:r>
              <a:r>
                <a:rPr dirty="0"/>
                <a:t> </a:t>
              </a:r>
              <a:r>
                <a:rPr dirty="0" err="1"/>
                <a:t>ostacoli</a:t>
              </a:r>
              <a:endParaRPr dirty="0"/>
            </a:p>
          </p:txBody>
        </p:sp>
        <p:sp>
          <p:nvSpPr>
            <p:cNvPr id="21" name="Elipse 9">
              <a:extLst>
                <a:ext uri="{FF2B5EF4-FFF2-40B4-BE49-F238E27FC236}">
                  <a16:creationId xmlns:a16="http://schemas.microsoft.com/office/drawing/2014/main" id="{E7F2FDF5-DD70-CCC9-0A63-0837E7CB07DC}"/>
                </a:ext>
              </a:extLst>
            </p:cNvPr>
            <p:cNvSpPr/>
            <p:nvPr/>
          </p:nvSpPr>
          <p:spPr>
            <a:xfrm>
              <a:off x="6294785" y="1607347"/>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2" name="CasellaDiTesto 21">
              <a:extLst>
                <a:ext uri="{FF2B5EF4-FFF2-40B4-BE49-F238E27FC236}">
                  <a16:creationId xmlns:a16="http://schemas.microsoft.com/office/drawing/2014/main" id="{E88AC91F-ACF1-2CDF-6E66-E9CCE1EB4CD2}"/>
                </a:ext>
              </a:extLst>
            </p:cNvPr>
            <p:cNvSpPr txBox="1"/>
            <p:nvPr/>
          </p:nvSpPr>
          <p:spPr>
            <a:xfrm>
              <a:off x="6438784" y="1520269"/>
              <a:ext cx="5281745" cy="2031325"/>
            </a:xfrm>
            <a:prstGeom prst="rect">
              <a:avLst/>
            </a:prstGeom>
            <a:noFill/>
          </p:spPr>
          <p:txBody>
            <a:bodyPr wrap="square">
              <a:spAutoFit/>
            </a:bodyPr>
            <a:lstStyle/>
            <a:p>
              <a:pPr algn="l">
                <a:defRPr b="1">
                  <a:effectLst/>
                  <a:latin typeface="Calibri" panose="020F0502020204030204" pitchFamily="34" charset="0"/>
                  <a:cs typeface="Calibri" panose="020F0502020204030204" pitchFamily="34" charset="0"/>
                </a:defRPr>
              </a:pPr>
              <a:r>
                <a:rPr dirty="0" err="1"/>
                <a:t>L'implementazione</a:t>
              </a:r>
              <a:r>
                <a:rPr dirty="0"/>
                <a:t> </a:t>
              </a:r>
              <a:r>
                <a:rPr dirty="0" err="1"/>
                <a:t>strategica</a:t>
              </a:r>
              <a:r>
                <a:rPr dirty="0"/>
                <a:t> </a:t>
              </a:r>
              <a:r>
                <a:rPr dirty="0" err="1"/>
                <a:t>guida</a:t>
              </a:r>
              <a:r>
                <a:rPr dirty="0"/>
                <a:t> </a:t>
              </a:r>
              <a:r>
                <a:rPr dirty="0" err="1"/>
                <a:t>il</a:t>
              </a:r>
              <a:r>
                <a:rPr dirty="0"/>
                <a:t> </a:t>
              </a:r>
              <a:r>
                <a:rPr dirty="0" err="1"/>
                <a:t>successo</a:t>
              </a:r>
              <a:r>
                <a:rPr dirty="0"/>
                <a:t>:</a:t>
              </a:r>
            </a:p>
            <a:p>
              <a:pPr algn="l"/>
              <a:endParaRPr sz="900" b="0" i="0" dirty="0">
                <a:effectLst/>
                <a:latin typeface="Calibri" panose="020F0502020204030204" pitchFamily="34" charset="0"/>
                <a:cs typeface="Calibri" panose="020F0502020204030204" pitchFamily="34" charset="0"/>
              </a:endParaRPr>
            </a:p>
            <a:p>
              <a:pPr marL="285750" indent="-285750" algn="l">
                <a:buFont typeface="Arial" panose="020B0604020202020204" pitchFamily="34" charset="0"/>
                <a:buChar char="•"/>
                <a:defRPr>
                  <a:effectLst/>
                  <a:latin typeface="Calibri" panose="020F0502020204030204" pitchFamily="34" charset="0"/>
                  <a:cs typeface="Calibri" panose="020F0502020204030204" pitchFamily="34" charset="0"/>
                </a:defRPr>
              </a:pPr>
              <a:r>
                <a:rPr dirty="0"/>
                <a:t>Il </a:t>
              </a:r>
              <a:r>
                <a:rPr dirty="0" err="1"/>
                <a:t>successo</a:t>
              </a:r>
              <a:r>
                <a:rPr dirty="0"/>
                <a:t> </a:t>
              </a:r>
              <a:r>
                <a:rPr dirty="0" err="1"/>
                <a:t>nell'adozione</a:t>
              </a:r>
              <a:r>
                <a:rPr dirty="0"/>
                <a:t> del cloud computing, </a:t>
              </a:r>
              <a:r>
                <a:rPr dirty="0" err="1"/>
                <a:t>dell'analisi</a:t>
              </a:r>
              <a:r>
                <a:rPr dirty="0"/>
                <a:t> </a:t>
              </a:r>
              <a:r>
                <a:rPr dirty="0" err="1"/>
                <a:t>dei</a:t>
              </a:r>
              <a:r>
                <a:rPr dirty="0"/>
                <a:t> </a:t>
              </a:r>
              <a:r>
                <a:rPr dirty="0" err="1"/>
                <a:t>dati</a:t>
              </a:r>
              <a:r>
                <a:rPr dirty="0"/>
                <a:t>, </a:t>
              </a:r>
              <a:r>
                <a:rPr dirty="0" err="1"/>
                <a:t>dell'automazione</a:t>
              </a:r>
              <a:r>
                <a:rPr dirty="0"/>
                <a:t> e </a:t>
              </a:r>
              <a:r>
                <a:rPr dirty="0" err="1"/>
                <a:t>dell'intelligenza</a:t>
              </a:r>
              <a:r>
                <a:rPr dirty="0"/>
                <a:t> </a:t>
              </a:r>
              <a:r>
                <a:rPr dirty="0" err="1"/>
                <a:t>artificiale</a:t>
              </a:r>
              <a:r>
                <a:rPr dirty="0"/>
                <a:t> </a:t>
              </a:r>
              <a:r>
                <a:rPr dirty="0" err="1"/>
                <a:t>dipende</a:t>
              </a:r>
              <a:r>
                <a:rPr dirty="0"/>
                <a:t> da </a:t>
              </a:r>
              <a:r>
                <a:rPr dirty="0" err="1"/>
                <a:t>un'implementazione</a:t>
              </a:r>
              <a:r>
                <a:rPr dirty="0"/>
                <a:t> </a:t>
              </a:r>
              <a:r>
                <a:rPr dirty="0" err="1"/>
                <a:t>strategica</a:t>
              </a:r>
              <a:r>
                <a:rPr dirty="0"/>
                <a:t> e ben </a:t>
              </a:r>
              <a:r>
                <a:rPr dirty="0" err="1"/>
                <a:t>pianificata</a:t>
              </a:r>
              <a:endParaRPr dirty="0"/>
            </a:p>
            <a:p>
              <a:pPr marL="285750" indent="-285750" algn="l">
                <a:buFont typeface="Arial" panose="020B0604020202020204" pitchFamily="34" charset="0"/>
                <a:buChar char="•"/>
              </a:pPr>
              <a:endParaRPr sz="900" b="0" dirty="0">
                <a:effectLst/>
                <a:latin typeface="Calibri" panose="020F0502020204030204" pitchFamily="34" charset="0"/>
                <a:cs typeface="Calibri" panose="020F0502020204030204" pitchFamily="34" charset="0"/>
              </a:endParaRPr>
            </a:p>
            <a:p>
              <a:pPr marL="285750" indent="-285750" algn="l">
                <a:buFont typeface="Arial" panose="020B0604020202020204" pitchFamily="34" charset="0"/>
                <a:buChar char="•"/>
                <a:defRPr>
                  <a:effectLst/>
                  <a:latin typeface="Calibri" panose="020F0502020204030204" pitchFamily="34" charset="0"/>
                  <a:cs typeface="Calibri" panose="020F0502020204030204" pitchFamily="34" charset="0"/>
                </a:defRPr>
              </a:pPr>
              <a:r>
                <a:rPr dirty="0" err="1"/>
                <a:t>Obiettivi</a:t>
              </a:r>
              <a:r>
                <a:rPr dirty="0"/>
                <a:t> </a:t>
              </a:r>
              <a:r>
                <a:rPr dirty="0" err="1"/>
                <a:t>chiari</a:t>
              </a:r>
              <a:r>
                <a:rPr dirty="0"/>
                <a:t>, </a:t>
              </a:r>
              <a:r>
                <a:rPr dirty="0" err="1"/>
                <a:t>integrazione</a:t>
              </a:r>
              <a:r>
                <a:rPr dirty="0"/>
                <a:t> </a:t>
              </a:r>
              <a:r>
                <a:rPr dirty="0" err="1"/>
                <a:t>ponderata</a:t>
              </a:r>
              <a:r>
                <a:rPr dirty="0"/>
                <a:t> e </a:t>
              </a:r>
              <a:r>
                <a:rPr dirty="0" err="1"/>
                <a:t>collaborazione</a:t>
              </a:r>
              <a:r>
                <a:rPr dirty="0"/>
                <a:t> </a:t>
              </a:r>
              <a:r>
                <a:rPr dirty="0" err="1"/>
                <a:t>interfunzionale</a:t>
              </a:r>
              <a:r>
                <a:rPr dirty="0"/>
                <a:t> </a:t>
              </a:r>
              <a:r>
                <a:rPr dirty="0" err="1"/>
                <a:t>sono</a:t>
              </a:r>
              <a:r>
                <a:rPr dirty="0"/>
                <a:t> </a:t>
              </a:r>
              <a:r>
                <a:rPr dirty="0" err="1"/>
                <a:t>fondamentali</a:t>
              </a:r>
              <a:endParaRPr dirty="0"/>
            </a:p>
          </p:txBody>
        </p:sp>
        <p:sp>
          <p:nvSpPr>
            <p:cNvPr id="23" name="Elipse 9">
              <a:extLst>
                <a:ext uri="{FF2B5EF4-FFF2-40B4-BE49-F238E27FC236}">
                  <a16:creationId xmlns:a16="http://schemas.microsoft.com/office/drawing/2014/main" id="{87980A3C-FB3D-EA2C-6507-9E632937255C}"/>
                </a:ext>
              </a:extLst>
            </p:cNvPr>
            <p:cNvSpPr/>
            <p:nvPr/>
          </p:nvSpPr>
          <p:spPr>
            <a:xfrm>
              <a:off x="6294785" y="3886930"/>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4" name="CasellaDiTesto 23">
              <a:extLst>
                <a:ext uri="{FF2B5EF4-FFF2-40B4-BE49-F238E27FC236}">
                  <a16:creationId xmlns:a16="http://schemas.microsoft.com/office/drawing/2014/main" id="{2BE5AACA-4BAF-191D-866B-C5D586567311}"/>
                </a:ext>
              </a:extLst>
            </p:cNvPr>
            <p:cNvSpPr txBox="1"/>
            <p:nvPr/>
          </p:nvSpPr>
          <p:spPr>
            <a:xfrm>
              <a:off x="6438785" y="3768995"/>
              <a:ext cx="5390157" cy="2585323"/>
            </a:xfrm>
            <a:prstGeom prst="rect">
              <a:avLst/>
            </a:prstGeom>
            <a:noFill/>
          </p:spPr>
          <p:txBody>
            <a:bodyPr wrap="square">
              <a:spAutoFit/>
            </a:bodyPr>
            <a:lstStyle/>
            <a:p>
              <a:pPr algn="l">
                <a:defRPr b="1">
                  <a:effectLst/>
                  <a:latin typeface="Söhne"/>
                </a:defRPr>
              </a:pPr>
              <a:r>
                <a:rPr dirty="0" err="1"/>
                <a:t>Coltivare</a:t>
              </a:r>
              <a:r>
                <a:rPr dirty="0"/>
                <a:t> </a:t>
              </a:r>
              <a:r>
                <a:rPr dirty="0" err="1"/>
                <a:t>l'apprendimento</a:t>
              </a:r>
              <a:r>
                <a:rPr dirty="0"/>
                <a:t> continuo e </a:t>
              </a:r>
              <a:r>
                <a:rPr dirty="0" err="1"/>
                <a:t>l'adattabilità</a:t>
              </a:r>
              <a:r>
                <a:rPr dirty="0"/>
                <a:t>:</a:t>
              </a:r>
            </a:p>
            <a:p>
              <a:pPr algn="l"/>
              <a:endParaRPr sz="900" b="0" i="0" dirty="0">
                <a:effectLst/>
                <a:latin typeface="Söhne"/>
              </a:endParaRPr>
            </a:p>
            <a:p>
              <a:pPr marL="285750" indent="-285750" algn="l">
                <a:buFont typeface="Arial" panose="020B0604020202020204" pitchFamily="34" charset="0"/>
                <a:buChar char="•"/>
                <a:defRPr>
                  <a:effectLst/>
                  <a:latin typeface="Söhne"/>
                </a:defRPr>
              </a:pPr>
              <a:r>
                <a:rPr dirty="0" err="1"/>
                <a:t>Nel</a:t>
              </a:r>
              <a:r>
                <a:rPr dirty="0"/>
                <a:t> panorama </a:t>
              </a:r>
              <a:r>
                <a:rPr dirty="0" err="1"/>
                <a:t>digitale</a:t>
              </a:r>
              <a:r>
                <a:rPr dirty="0"/>
                <a:t> </a:t>
              </a:r>
              <a:r>
                <a:rPr dirty="0" err="1"/>
                <a:t>dinamico</a:t>
              </a:r>
              <a:r>
                <a:rPr dirty="0"/>
                <a:t>, </a:t>
              </a:r>
              <a:r>
                <a:rPr dirty="0" err="1"/>
                <a:t>l'apprendimento</a:t>
              </a:r>
              <a:r>
                <a:rPr dirty="0"/>
                <a:t> continuo è </a:t>
              </a:r>
              <a:r>
                <a:rPr dirty="0" err="1"/>
                <a:t>essenziale</a:t>
              </a:r>
              <a:r>
                <a:rPr dirty="0"/>
                <a:t> per la </a:t>
              </a:r>
              <a:r>
                <a:rPr dirty="0" err="1"/>
                <a:t>crescita</a:t>
              </a:r>
              <a:r>
                <a:rPr dirty="0"/>
                <a:t> </a:t>
              </a:r>
              <a:r>
                <a:rPr dirty="0" err="1"/>
                <a:t>organizzativa</a:t>
              </a:r>
              <a:r>
                <a:rPr dirty="0"/>
                <a:t> e </a:t>
              </a:r>
              <a:r>
                <a:rPr dirty="0" err="1"/>
                <a:t>individuale</a:t>
              </a:r>
              <a:endParaRPr dirty="0"/>
            </a:p>
            <a:p>
              <a:pPr marL="285750" indent="-285750" algn="l">
                <a:buFont typeface="Arial" panose="020B0604020202020204" pitchFamily="34" charset="0"/>
                <a:buChar char="•"/>
              </a:pPr>
              <a:endParaRPr sz="900" b="0" dirty="0">
                <a:effectLst/>
                <a:latin typeface="Söhne"/>
              </a:endParaRPr>
            </a:p>
            <a:p>
              <a:pPr marL="285750" indent="-285750" algn="l">
                <a:buFont typeface="Arial" panose="020B0604020202020204" pitchFamily="34" charset="0"/>
                <a:buChar char="•"/>
                <a:defRPr>
                  <a:effectLst/>
                  <a:latin typeface="Söhne"/>
                </a:defRPr>
              </a:pPr>
              <a:r>
                <a:rPr dirty="0" err="1"/>
                <a:t>L'adattabilità</a:t>
              </a:r>
              <a:r>
                <a:rPr dirty="0"/>
                <a:t> </a:t>
              </a:r>
              <a:r>
                <a:rPr dirty="0" err="1"/>
                <a:t>garantisce</a:t>
              </a:r>
              <a:r>
                <a:rPr dirty="0"/>
                <a:t> </a:t>
              </a:r>
              <a:r>
                <a:rPr dirty="0" err="1"/>
                <a:t>che</a:t>
              </a:r>
              <a:r>
                <a:rPr dirty="0"/>
                <a:t> le MPMI non </a:t>
              </a:r>
              <a:r>
                <a:rPr dirty="0" err="1"/>
                <a:t>siano</a:t>
              </a:r>
              <a:r>
                <a:rPr dirty="0"/>
                <a:t> solo </a:t>
              </a:r>
              <a:r>
                <a:rPr dirty="0" err="1"/>
                <a:t>preparate</a:t>
              </a:r>
              <a:r>
                <a:rPr dirty="0"/>
                <a:t> </a:t>
              </a:r>
              <a:r>
                <a:rPr dirty="0" err="1"/>
                <a:t>alle</a:t>
              </a:r>
              <a:r>
                <a:rPr dirty="0"/>
                <a:t> </a:t>
              </a:r>
              <a:r>
                <a:rPr dirty="0" err="1"/>
                <a:t>sfide</a:t>
              </a:r>
              <a:r>
                <a:rPr dirty="0"/>
                <a:t> </a:t>
              </a:r>
              <a:r>
                <a:rPr dirty="0" err="1"/>
                <a:t>attuali</a:t>
              </a:r>
              <a:r>
                <a:rPr dirty="0"/>
                <a:t>, ma </a:t>
              </a:r>
              <a:r>
                <a:rPr dirty="0" err="1"/>
                <a:t>siano</a:t>
              </a:r>
              <a:r>
                <a:rPr dirty="0"/>
                <a:t> anche </a:t>
              </a:r>
              <a:r>
                <a:rPr dirty="0" err="1"/>
                <a:t>pronte</a:t>
              </a:r>
              <a:r>
                <a:rPr dirty="0"/>
                <a:t> per </a:t>
              </a:r>
              <a:r>
                <a:rPr dirty="0" err="1"/>
                <a:t>il</a:t>
              </a:r>
              <a:r>
                <a:rPr dirty="0"/>
                <a:t> </a:t>
              </a:r>
              <a:r>
                <a:rPr dirty="0" err="1"/>
                <a:t>futuro</a:t>
              </a:r>
              <a:r>
                <a:rPr dirty="0"/>
                <a:t> ad </a:t>
              </a:r>
              <a:r>
                <a:rPr dirty="0" err="1"/>
                <a:t>abbracciare</a:t>
              </a:r>
              <a:r>
                <a:rPr dirty="0"/>
                <a:t> le </a:t>
              </a:r>
              <a:r>
                <a:rPr dirty="0" err="1"/>
                <a:t>tecnologie</a:t>
              </a:r>
              <a:r>
                <a:rPr dirty="0"/>
                <a:t> </a:t>
              </a:r>
              <a:r>
                <a:rPr dirty="0" err="1"/>
                <a:t>emergenti</a:t>
              </a:r>
              <a:endParaRPr dirty="0"/>
            </a:p>
          </p:txBody>
        </p:sp>
      </p:grpSp>
    </p:spTree>
    <p:extLst>
      <p:ext uri="{BB962C8B-B14F-4D97-AF65-F5344CB8AC3E}">
        <p14:creationId xmlns:p14="http://schemas.microsoft.com/office/powerpoint/2010/main" val="3414295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523EED6-8855-7F87-B99D-1670B91FC048}"/>
              </a:ext>
            </a:extLst>
          </p:cNvPr>
          <p:cNvSpPr>
            <a:spLocks noGrp="1"/>
          </p:cNvSpPr>
          <p:nvPr>
            <p:ph type="body" sz="quarter" idx="10"/>
          </p:nvPr>
        </p:nvSpPr>
        <p:spPr/>
        <p:txBody>
          <a:bodyPr/>
          <a:lstStyle/>
          <a:p>
            <a:r>
              <a:t>Grazie!</a:t>
            </a:r>
          </a:p>
        </p:txBody>
      </p:sp>
      <p:sp>
        <p:nvSpPr>
          <p:cNvPr id="3" name="Marcador de texto 2">
            <a:extLst>
              <a:ext uri="{FF2B5EF4-FFF2-40B4-BE49-F238E27FC236}">
                <a16:creationId xmlns:a16="http://schemas.microsoft.com/office/drawing/2014/main" id="{F2F5E844-8B24-B57F-E0CE-C7D912BA71D2}"/>
              </a:ext>
            </a:extLst>
          </p:cNvPr>
          <p:cNvSpPr>
            <a:spLocks noGrp="1"/>
          </p:cNvSpPr>
          <p:nvPr>
            <p:ph type="body" sz="quarter" idx="11"/>
          </p:nvPr>
        </p:nvSpPr>
        <p:spPr/>
        <p:txBody>
          <a:bodyPr/>
          <a:lstStyle/>
          <a:p>
            <a:r>
              <a:t>Continua a imparare su </a:t>
            </a:r>
            <a:r>
              <a:rPr>
                <a:hlinkClick r:id="rId2"/>
              </a:rPr>
              <a:t>www.digital-dream-lab.eu</a:t>
            </a:r>
            <a:r>
              <a:t> </a:t>
            </a:r>
          </a:p>
        </p:txBody>
      </p:sp>
    </p:spTree>
    <p:extLst>
      <p:ext uri="{BB962C8B-B14F-4D97-AF65-F5344CB8AC3E}">
        <p14:creationId xmlns:p14="http://schemas.microsoft.com/office/powerpoint/2010/main" val="2696382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t>Unità 1 — Breve introduzione</a:t>
            </a:r>
          </a:p>
        </p:txBody>
      </p:sp>
      <p:grpSp>
        <p:nvGrpSpPr>
          <p:cNvPr id="5" name="Gruppo 4">
            <a:extLst>
              <a:ext uri="{FF2B5EF4-FFF2-40B4-BE49-F238E27FC236}">
                <a16:creationId xmlns:a16="http://schemas.microsoft.com/office/drawing/2014/main" id="{35BF7C27-E9D2-9740-E37C-D935F6E55969}"/>
              </a:ext>
            </a:extLst>
          </p:cNvPr>
          <p:cNvGrpSpPr/>
          <p:nvPr/>
        </p:nvGrpSpPr>
        <p:grpSpPr>
          <a:xfrm>
            <a:off x="542494" y="1648438"/>
            <a:ext cx="11107012" cy="1509438"/>
            <a:chOff x="542494" y="1648438"/>
            <a:chExt cx="11107012" cy="1509438"/>
          </a:xfrm>
        </p:grpSpPr>
        <p:sp>
          <p:nvSpPr>
            <p:cNvPr id="3" name="Elipse 12">
              <a:extLst>
                <a:ext uri="{FF2B5EF4-FFF2-40B4-BE49-F238E27FC236}">
                  <a16:creationId xmlns:a16="http://schemas.microsoft.com/office/drawing/2014/main" id="{FDA81676-ADA5-5D5A-46B3-DAB50EBEE07C}"/>
                </a:ext>
              </a:extLst>
            </p:cNvPr>
            <p:cNvSpPr/>
            <p:nvPr/>
          </p:nvSpPr>
          <p:spPr>
            <a:xfrm>
              <a:off x="542494" y="1726256"/>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4" name="Marcador de contenido 2">
              <a:extLst>
                <a:ext uri="{FF2B5EF4-FFF2-40B4-BE49-F238E27FC236}">
                  <a16:creationId xmlns:a16="http://schemas.microsoft.com/office/drawing/2014/main" id="{F42BB122-2BD9-3EB1-5C45-47C9D58D94FA}"/>
                </a:ext>
              </a:extLst>
            </p:cNvPr>
            <p:cNvSpPr txBox="1">
              <a:spLocks/>
            </p:cNvSpPr>
            <p:nvPr/>
          </p:nvSpPr>
          <p:spPr>
            <a:xfrm>
              <a:off x="1013012" y="1648438"/>
              <a:ext cx="10636494" cy="150943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defRPr sz="2400" b="1"/>
              </a:pPr>
              <a:r>
                <a:rPr dirty="0" err="1"/>
                <a:t>Unità</a:t>
              </a:r>
              <a:r>
                <a:rPr dirty="0"/>
                <a:t> 1. </a:t>
              </a:r>
              <a:r>
                <a:rPr dirty="0" err="1"/>
                <a:t>Abbracciare</a:t>
              </a:r>
              <a:r>
                <a:rPr dirty="0"/>
                <a:t> </a:t>
              </a:r>
              <a:r>
                <a:rPr dirty="0" err="1"/>
                <a:t>l'innovazione</a:t>
              </a:r>
              <a:r>
                <a:rPr dirty="0"/>
                <a:t> per la </a:t>
              </a:r>
              <a:r>
                <a:rPr dirty="0" err="1"/>
                <a:t>trasformazione</a:t>
              </a:r>
              <a:r>
                <a:rPr dirty="0"/>
                <a:t> </a:t>
              </a:r>
              <a:r>
                <a:rPr dirty="0" err="1"/>
                <a:t>digitale</a:t>
              </a:r>
              <a:endParaRPr sz="2400" dirty="0"/>
            </a:p>
            <a:p>
              <a:pPr marL="342900" indent="-342900" algn="just">
                <a:buFont typeface="Arial" panose="020B0604020202020204" pitchFamily="34" charset="0"/>
                <a:buChar char="•"/>
                <a:defRPr sz="2400">
                  <a:effectLst/>
                  <a:latin typeface="Calibri" panose="020F0502020204030204" pitchFamily="34" charset="0"/>
                  <a:cs typeface="Calibri" panose="020F0502020204030204" pitchFamily="34" charset="0"/>
                </a:defRPr>
              </a:pPr>
              <a:r>
                <a:rPr dirty="0" err="1"/>
                <a:t>Esplorare</a:t>
              </a:r>
              <a:r>
                <a:rPr dirty="0"/>
                <a:t> </a:t>
              </a:r>
              <a:r>
                <a:rPr dirty="0" smtClean="0"/>
                <a:t>l</a:t>
              </a:r>
              <a:r>
                <a:rPr lang="it-IT" dirty="0" smtClean="0"/>
                <a:t>'</a:t>
              </a:r>
              <a:r>
                <a:rPr dirty="0" err="1" smtClean="0"/>
                <a:t>importanza</a:t>
              </a:r>
              <a:r>
                <a:rPr dirty="0" smtClean="0"/>
                <a:t> </a:t>
              </a:r>
              <a:r>
                <a:rPr dirty="0"/>
                <a:t>di </a:t>
              </a:r>
              <a:r>
                <a:rPr dirty="0" err="1"/>
                <a:t>abbracciare</a:t>
              </a:r>
              <a:r>
                <a:rPr dirty="0"/>
                <a:t> </a:t>
              </a:r>
              <a:r>
                <a:rPr dirty="0" smtClean="0"/>
                <a:t>l</a:t>
              </a:r>
              <a:r>
                <a:rPr lang="it-IT" dirty="0" smtClean="0"/>
                <a:t>'</a:t>
              </a:r>
              <a:r>
                <a:rPr dirty="0" err="1" smtClean="0"/>
                <a:t>innovazione</a:t>
              </a:r>
              <a:r>
                <a:rPr dirty="0" smtClean="0"/>
                <a:t> </a:t>
              </a:r>
              <a:r>
                <a:rPr dirty="0"/>
                <a:t>come </a:t>
              </a:r>
              <a:r>
                <a:rPr dirty="0" err="1"/>
                <a:t>catalizzatore</a:t>
              </a:r>
              <a:r>
                <a:rPr dirty="0"/>
                <a:t> per la </a:t>
              </a:r>
              <a:r>
                <a:rPr dirty="0" err="1"/>
                <a:t>trasformazione</a:t>
              </a:r>
              <a:r>
                <a:rPr dirty="0"/>
                <a:t> </a:t>
              </a:r>
              <a:r>
                <a:rPr dirty="0" err="1"/>
                <a:t>digitale</a:t>
              </a:r>
              <a:r>
                <a:rPr dirty="0"/>
                <a:t> </a:t>
              </a:r>
              <a:r>
                <a:rPr dirty="0" err="1"/>
                <a:t>nelle</a:t>
              </a:r>
              <a:r>
                <a:rPr dirty="0"/>
                <a:t> MPMI</a:t>
              </a:r>
            </a:p>
            <a:p>
              <a:pPr marL="342900" indent="-342900" algn="just">
                <a:buFont typeface="Arial" panose="020B0604020202020204" pitchFamily="34" charset="0"/>
                <a:buChar char="•"/>
                <a:defRPr sz="2400">
                  <a:effectLst/>
                  <a:latin typeface="Calibri" panose="020F0502020204030204" pitchFamily="34" charset="0"/>
                  <a:cs typeface="Calibri" panose="020F0502020204030204" pitchFamily="34" charset="0"/>
                </a:defRPr>
              </a:pPr>
              <a:r>
                <a:rPr dirty="0" err="1"/>
                <a:t>Scopri</a:t>
              </a:r>
              <a:r>
                <a:rPr dirty="0"/>
                <a:t> la </a:t>
              </a:r>
              <a:r>
                <a:rPr dirty="0" err="1"/>
                <a:t>mentalità</a:t>
              </a:r>
              <a:r>
                <a:rPr dirty="0"/>
                <a:t> e le </a:t>
              </a:r>
              <a:r>
                <a:rPr dirty="0" err="1"/>
                <a:t>strategie</a:t>
              </a:r>
              <a:r>
                <a:rPr dirty="0"/>
                <a:t> </a:t>
              </a:r>
              <a:r>
                <a:rPr dirty="0" err="1"/>
                <a:t>necessarie</a:t>
              </a:r>
              <a:r>
                <a:rPr dirty="0"/>
                <a:t> per </a:t>
              </a:r>
              <a:r>
                <a:rPr dirty="0" err="1"/>
                <a:t>promuovere</a:t>
              </a:r>
              <a:r>
                <a:rPr dirty="0"/>
                <a:t> </a:t>
              </a:r>
              <a:r>
                <a:rPr dirty="0" err="1"/>
                <a:t>una</a:t>
              </a:r>
              <a:r>
                <a:rPr dirty="0"/>
                <a:t> </a:t>
              </a:r>
              <a:r>
                <a:rPr dirty="0" err="1"/>
                <a:t>cultura</a:t>
              </a:r>
              <a:r>
                <a:rPr dirty="0"/>
                <a:t> </a:t>
              </a:r>
              <a:r>
                <a:rPr dirty="0" err="1"/>
                <a:t>dell'innovazione</a:t>
              </a:r>
              <a:r>
                <a:rPr dirty="0"/>
                <a:t>, </a:t>
              </a:r>
              <a:r>
                <a:rPr dirty="0" err="1"/>
                <a:t>adattarsi</a:t>
              </a:r>
              <a:r>
                <a:rPr dirty="0"/>
                <a:t> </a:t>
              </a:r>
              <a:r>
                <a:rPr dirty="0" err="1"/>
                <a:t>alle</a:t>
              </a:r>
              <a:r>
                <a:rPr dirty="0"/>
                <a:t> </a:t>
              </a:r>
              <a:r>
                <a:rPr dirty="0" err="1"/>
                <a:t>tecnologie</a:t>
              </a:r>
              <a:r>
                <a:rPr dirty="0"/>
                <a:t> </a:t>
              </a:r>
              <a:r>
                <a:rPr dirty="0" err="1"/>
                <a:t>dirompenti</a:t>
              </a:r>
              <a:r>
                <a:rPr dirty="0"/>
                <a:t> e </a:t>
              </a:r>
              <a:r>
                <a:rPr dirty="0" err="1"/>
                <a:t>guidare</a:t>
              </a:r>
              <a:r>
                <a:rPr dirty="0"/>
                <a:t> la </a:t>
              </a:r>
              <a:r>
                <a:rPr dirty="0" err="1"/>
                <a:t>gestione</a:t>
              </a:r>
              <a:r>
                <a:rPr dirty="0"/>
                <a:t> del </a:t>
              </a:r>
              <a:r>
                <a:rPr dirty="0" err="1"/>
                <a:t>cambiamento</a:t>
              </a:r>
              <a:r>
                <a:rPr dirty="0"/>
                <a:t> </a:t>
              </a:r>
              <a:r>
                <a:rPr dirty="0" err="1"/>
                <a:t>organizzativo</a:t>
              </a:r>
              <a:r>
                <a:rPr dirty="0"/>
                <a:t> verso la </a:t>
              </a:r>
              <a:r>
                <a:rPr dirty="0" err="1"/>
                <a:t>resilienza</a:t>
              </a:r>
              <a:r>
                <a:rPr dirty="0"/>
                <a:t> </a:t>
              </a:r>
              <a:r>
                <a:rPr dirty="0" err="1"/>
                <a:t>digitale</a:t>
              </a:r>
              <a:endParaRPr sz="2400" dirty="0">
                <a:latin typeface="Calibri" panose="020F0502020204030204" pitchFamily="34" charset="0"/>
                <a:cs typeface="Calibri" panose="020F0502020204030204" pitchFamily="34" charset="0"/>
              </a:endParaRPr>
            </a:p>
            <a:p>
              <a:endParaRPr sz="2400" b="1" dirty="0"/>
            </a:p>
          </p:txBody>
        </p:sp>
      </p:grpSp>
    </p:spTree>
    <p:extLst>
      <p:ext uri="{BB962C8B-B14F-4D97-AF65-F5344CB8AC3E}">
        <p14:creationId xmlns:p14="http://schemas.microsoft.com/office/powerpoint/2010/main" val="4270767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t>Unità 2 — Breve introduzione</a:t>
            </a:r>
          </a:p>
        </p:txBody>
      </p:sp>
      <p:sp>
        <p:nvSpPr>
          <p:cNvPr id="7" name="Marcador de contenido 2">
            <a:extLst>
              <a:ext uri="{FF2B5EF4-FFF2-40B4-BE49-F238E27FC236}">
                <a16:creationId xmlns:a16="http://schemas.microsoft.com/office/drawing/2014/main" id="{12566492-A45E-895B-1252-64BE16D827A7}"/>
              </a:ext>
            </a:extLst>
          </p:cNvPr>
          <p:cNvSpPr txBox="1">
            <a:spLocks/>
          </p:cNvSpPr>
          <p:nvPr/>
        </p:nvSpPr>
        <p:spPr>
          <a:xfrm>
            <a:off x="1013012" y="2073743"/>
            <a:ext cx="10636494"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sz="2400">
              <a:latin typeface="Calibri" panose="020F0502020204030204" pitchFamily="34" charset="0"/>
              <a:cs typeface="Calibri" panose="020F0502020204030204" pitchFamily="34" charset="0"/>
            </a:endParaRPr>
          </a:p>
        </p:txBody>
      </p:sp>
      <p:grpSp>
        <p:nvGrpSpPr>
          <p:cNvPr id="5" name="Gruppo 4">
            <a:extLst>
              <a:ext uri="{FF2B5EF4-FFF2-40B4-BE49-F238E27FC236}">
                <a16:creationId xmlns:a16="http://schemas.microsoft.com/office/drawing/2014/main" id="{684792C0-CCCF-0934-E467-6136699471D1}"/>
              </a:ext>
            </a:extLst>
          </p:cNvPr>
          <p:cNvGrpSpPr/>
          <p:nvPr/>
        </p:nvGrpSpPr>
        <p:grpSpPr>
          <a:xfrm>
            <a:off x="542494" y="1648438"/>
            <a:ext cx="11107012" cy="1509438"/>
            <a:chOff x="542494" y="1648438"/>
            <a:chExt cx="11107012" cy="1509438"/>
          </a:xfrm>
        </p:grpSpPr>
        <p:sp>
          <p:nvSpPr>
            <p:cNvPr id="4" name="Marcador de contenido 2">
              <a:extLst>
                <a:ext uri="{FF2B5EF4-FFF2-40B4-BE49-F238E27FC236}">
                  <a16:creationId xmlns:a16="http://schemas.microsoft.com/office/drawing/2014/main" id="{FFE996BC-6833-E18E-B664-60F7A2BF24C1}"/>
                </a:ext>
              </a:extLst>
            </p:cNvPr>
            <p:cNvSpPr txBox="1">
              <a:spLocks/>
            </p:cNvSpPr>
            <p:nvPr/>
          </p:nvSpPr>
          <p:spPr>
            <a:xfrm>
              <a:off x="1013012" y="1648438"/>
              <a:ext cx="10636494" cy="150943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sz="2400" b="1"/>
              </a:pPr>
              <a:r>
                <a:rPr dirty="0" err="1"/>
                <a:t>Unità</a:t>
              </a:r>
              <a:r>
                <a:rPr dirty="0"/>
                <a:t> 2. </a:t>
              </a:r>
              <a:r>
                <a:rPr dirty="0" err="1"/>
                <a:t>Sfruttare</a:t>
              </a:r>
              <a:r>
                <a:rPr dirty="0"/>
                <a:t> </a:t>
              </a:r>
              <a:r>
                <a:rPr dirty="0" err="1"/>
                <a:t>il</a:t>
              </a:r>
              <a:r>
                <a:rPr dirty="0"/>
                <a:t> </a:t>
              </a:r>
              <a:r>
                <a:rPr dirty="0" err="1"/>
                <a:t>potere</a:t>
              </a:r>
              <a:r>
                <a:rPr dirty="0"/>
                <a:t> </a:t>
              </a:r>
              <a:r>
                <a:rPr dirty="0" err="1"/>
                <a:t>delle</a:t>
              </a:r>
              <a:r>
                <a:rPr dirty="0"/>
                <a:t> </a:t>
              </a:r>
              <a:r>
                <a:rPr dirty="0" err="1"/>
                <a:t>soluzioni</a:t>
              </a:r>
              <a:r>
                <a:rPr dirty="0"/>
                <a:t> </a:t>
              </a:r>
              <a:r>
                <a:rPr dirty="0" err="1"/>
                <a:t>digitali</a:t>
              </a:r>
              <a:r>
                <a:rPr dirty="0"/>
                <a:t> innovative</a:t>
              </a:r>
            </a:p>
            <a:p>
              <a:pPr marL="342900" indent="-342900" algn="just">
                <a:buFont typeface="Arial" panose="020B0604020202020204" pitchFamily="34" charset="0"/>
                <a:buChar char="•"/>
                <a:defRPr sz="2400">
                  <a:effectLst/>
                  <a:latin typeface="Calibri" panose="020F0502020204030204" pitchFamily="34" charset="0"/>
                  <a:cs typeface="Calibri" panose="020F0502020204030204" pitchFamily="34" charset="0"/>
                </a:defRPr>
              </a:pPr>
              <a:r>
                <a:rPr dirty="0" err="1"/>
                <a:t>Scopri</a:t>
              </a:r>
              <a:r>
                <a:rPr dirty="0"/>
                <a:t> </a:t>
              </a:r>
              <a:r>
                <a:rPr dirty="0" err="1"/>
                <a:t>il</a:t>
              </a:r>
              <a:r>
                <a:rPr dirty="0"/>
                <a:t> </a:t>
              </a:r>
              <a:r>
                <a:rPr dirty="0" err="1"/>
                <a:t>potenziale</a:t>
              </a:r>
              <a:r>
                <a:rPr dirty="0"/>
                <a:t> </a:t>
              </a:r>
              <a:r>
                <a:rPr dirty="0" err="1"/>
                <a:t>delle</a:t>
              </a:r>
              <a:r>
                <a:rPr dirty="0"/>
                <a:t> </a:t>
              </a:r>
              <a:r>
                <a:rPr dirty="0" err="1"/>
                <a:t>soluzioni</a:t>
              </a:r>
              <a:r>
                <a:rPr dirty="0"/>
                <a:t> </a:t>
              </a:r>
              <a:r>
                <a:rPr dirty="0" err="1"/>
                <a:t>digitali</a:t>
              </a:r>
              <a:r>
                <a:rPr dirty="0"/>
                <a:t> come </a:t>
              </a:r>
              <a:r>
                <a:rPr dirty="0" err="1"/>
                <a:t>il</a:t>
              </a:r>
              <a:r>
                <a:rPr dirty="0"/>
                <a:t> cloud computing, </a:t>
              </a:r>
              <a:r>
                <a:rPr dirty="0" err="1"/>
                <a:t>l'analisi</a:t>
              </a:r>
              <a:r>
                <a:rPr dirty="0"/>
                <a:t> </a:t>
              </a:r>
              <a:r>
                <a:rPr dirty="0" err="1"/>
                <a:t>dei</a:t>
              </a:r>
              <a:r>
                <a:rPr dirty="0"/>
                <a:t> </a:t>
              </a:r>
              <a:r>
                <a:rPr dirty="0" err="1"/>
                <a:t>dati</a:t>
              </a:r>
              <a:r>
                <a:rPr dirty="0"/>
                <a:t>, </a:t>
              </a:r>
              <a:r>
                <a:rPr dirty="0" err="1"/>
                <a:t>l'automazione</a:t>
              </a:r>
              <a:r>
                <a:rPr dirty="0"/>
                <a:t> e </a:t>
              </a:r>
              <a:r>
                <a:rPr dirty="0" err="1"/>
                <a:t>l'intelligenza</a:t>
              </a:r>
              <a:r>
                <a:rPr dirty="0"/>
                <a:t> </a:t>
              </a:r>
              <a:r>
                <a:rPr dirty="0" err="1"/>
                <a:t>artificiale</a:t>
              </a:r>
              <a:r>
                <a:rPr dirty="0"/>
                <a:t> per le MPMI</a:t>
              </a:r>
            </a:p>
            <a:p>
              <a:pPr marL="342900" indent="-342900" algn="just">
                <a:buFont typeface="Arial" panose="020B0604020202020204" pitchFamily="34" charset="0"/>
                <a:buChar char="•"/>
                <a:defRPr sz="2400">
                  <a:latin typeface="Calibri" panose="020F0502020204030204" pitchFamily="34" charset="0"/>
                  <a:cs typeface="Calibri" panose="020F0502020204030204" pitchFamily="34" charset="0"/>
                </a:defRPr>
              </a:pPr>
              <a:r>
                <a:rPr dirty="0" err="1">
                  <a:effectLst/>
                </a:rPr>
                <a:t>Ottieni</a:t>
              </a:r>
              <a:r>
                <a:rPr dirty="0">
                  <a:effectLst/>
                </a:rPr>
                <a:t> </a:t>
              </a:r>
              <a:r>
                <a:rPr dirty="0" err="1">
                  <a:effectLst/>
                </a:rPr>
                <a:t>informazioni</a:t>
              </a:r>
              <a:r>
                <a:rPr dirty="0">
                  <a:effectLst/>
                </a:rPr>
                <a:t> </a:t>
              </a:r>
              <a:r>
                <a:rPr dirty="0" err="1">
                  <a:effectLst/>
                </a:rPr>
                <a:t>su</a:t>
              </a:r>
              <a:r>
                <a:rPr dirty="0">
                  <a:effectLst/>
                </a:rPr>
                <a:t> come </a:t>
              </a:r>
              <a:r>
                <a:rPr dirty="0" err="1">
                  <a:effectLst/>
                </a:rPr>
                <a:t>queste</a:t>
              </a:r>
              <a:r>
                <a:rPr dirty="0">
                  <a:effectLst/>
                </a:rPr>
                <a:t> </a:t>
              </a:r>
              <a:r>
                <a:rPr dirty="0" err="1">
                  <a:effectLst/>
                </a:rPr>
                <a:t>tecnologie</a:t>
              </a:r>
              <a:r>
                <a:rPr dirty="0">
                  <a:effectLst/>
                </a:rPr>
                <a:t> </a:t>
              </a:r>
              <a:r>
                <a:rPr dirty="0" err="1">
                  <a:effectLst/>
                </a:rPr>
                <a:t>possono</a:t>
              </a:r>
              <a:r>
                <a:rPr dirty="0">
                  <a:effectLst/>
                </a:rPr>
                <a:t> </a:t>
              </a:r>
              <a:r>
                <a:rPr dirty="0" err="1">
                  <a:effectLst/>
                </a:rPr>
                <a:t>ottimizzare</a:t>
              </a:r>
              <a:r>
                <a:rPr dirty="0">
                  <a:effectLst/>
                </a:rPr>
                <a:t> </a:t>
              </a:r>
              <a:r>
                <a:rPr dirty="0" err="1">
                  <a:effectLst/>
                </a:rPr>
                <a:t>i</a:t>
              </a:r>
              <a:r>
                <a:rPr dirty="0">
                  <a:effectLst/>
                </a:rPr>
                <a:t> </a:t>
              </a:r>
              <a:r>
                <a:rPr dirty="0" err="1">
                  <a:effectLst/>
                </a:rPr>
                <a:t>processi</a:t>
              </a:r>
              <a:r>
                <a:rPr dirty="0">
                  <a:effectLst/>
                </a:rPr>
                <a:t> </a:t>
              </a:r>
              <a:r>
                <a:rPr dirty="0" err="1">
                  <a:effectLst/>
                </a:rPr>
                <a:t>aziendali</a:t>
              </a:r>
              <a:r>
                <a:rPr dirty="0">
                  <a:effectLst/>
                </a:rPr>
                <a:t>, </a:t>
              </a:r>
              <a:r>
                <a:rPr dirty="0" err="1" smtClean="0">
                  <a:effectLst/>
                </a:rPr>
                <a:t>migliorare</a:t>
              </a:r>
              <a:r>
                <a:rPr lang="it-IT" dirty="0"/>
                <a:t> </a:t>
              </a:r>
              <a:r>
                <a:rPr lang="it-IT" dirty="0" smtClean="0"/>
                <a:t>il processo decisionale</a:t>
              </a:r>
              <a:r>
                <a:rPr dirty="0" smtClean="0">
                  <a:effectLst/>
                </a:rPr>
                <a:t> </a:t>
              </a:r>
              <a:r>
                <a:rPr dirty="0">
                  <a:effectLst/>
                </a:rPr>
                <a:t>e </a:t>
              </a:r>
              <a:r>
                <a:rPr dirty="0" err="1">
                  <a:effectLst/>
                </a:rPr>
                <a:t>creare</a:t>
              </a:r>
              <a:r>
                <a:rPr dirty="0">
                  <a:effectLst/>
                </a:rPr>
                <a:t> </a:t>
              </a:r>
              <a:r>
                <a:rPr dirty="0" err="1">
                  <a:effectLst/>
                </a:rPr>
                <a:t>vantaggi</a:t>
              </a:r>
              <a:r>
                <a:rPr dirty="0">
                  <a:effectLst/>
                </a:rPr>
                <a:t> </a:t>
              </a:r>
              <a:r>
                <a:rPr dirty="0" err="1">
                  <a:effectLst/>
                </a:rPr>
                <a:t>competitivi</a:t>
              </a:r>
              <a:r>
                <a:rPr dirty="0">
                  <a:effectLst/>
                </a:rPr>
                <a:t> </a:t>
              </a:r>
              <a:r>
                <a:rPr dirty="0" err="1">
                  <a:effectLst/>
                </a:rPr>
                <a:t>nel</a:t>
              </a:r>
              <a:r>
                <a:rPr dirty="0">
                  <a:effectLst/>
                </a:rPr>
                <a:t> panorama </a:t>
              </a:r>
              <a:r>
                <a:rPr dirty="0" err="1">
                  <a:effectLst/>
                </a:rPr>
                <a:t>digitale</a:t>
              </a:r>
              <a:endParaRPr sz="2400" dirty="0">
                <a:latin typeface="Calibri" panose="020F0502020204030204" pitchFamily="34" charset="0"/>
                <a:cs typeface="Calibri" panose="020F0502020204030204" pitchFamily="34" charset="0"/>
              </a:endParaRPr>
            </a:p>
          </p:txBody>
        </p:sp>
        <p:sp>
          <p:nvSpPr>
            <p:cNvPr id="3" name="Elipse 12">
              <a:extLst>
                <a:ext uri="{FF2B5EF4-FFF2-40B4-BE49-F238E27FC236}">
                  <a16:creationId xmlns:a16="http://schemas.microsoft.com/office/drawing/2014/main" id="{470FD081-7832-F3E6-8FBE-4572A0D19BB3}"/>
                </a:ext>
              </a:extLst>
            </p:cNvPr>
            <p:cNvSpPr/>
            <p:nvPr/>
          </p:nvSpPr>
          <p:spPr>
            <a:xfrm>
              <a:off x="542494" y="1726256"/>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spTree>
    <p:extLst>
      <p:ext uri="{BB962C8B-B14F-4D97-AF65-F5344CB8AC3E}">
        <p14:creationId xmlns:p14="http://schemas.microsoft.com/office/powerpoint/2010/main" val="282521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t>Unità 3 — Breve introduzione</a:t>
            </a:r>
          </a:p>
        </p:txBody>
      </p:sp>
      <p:sp>
        <p:nvSpPr>
          <p:cNvPr id="7" name="Marcador de contenido 2">
            <a:extLst>
              <a:ext uri="{FF2B5EF4-FFF2-40B4-BE49-F238E27FC236}">
                <a16:creationId xmlns:a16="http://schemas.microsoft.com/office/drawing/2014/main" id="{12566492-A45E-895B-1252-64BE16D827A7}"/>
              </a:ext>
            </a:extLst>
          </p:cNvPr>
          <p:cNvSpPr txBox="1">
            <a:spLocks/>
          </p:cNvSpPr>
          <p:nvPr/>
        </p:nvSpPr>
        <p:spPr>
          <a:xfrm>
            <a:off x="1013012" y="2073743"/>
            <a:ext cx="10636494"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sz="2400">
              <a:latin typeface="Calibri" panose="020F0502020204030204" pitchFamily="34" charset="0"/>
              <a:cs typeface="Calibri" panose="020F0502020204030204" pitchFamily="34" charset="0"/>
            </a:endParaRPr>
          </a:p>
        </p:txBody>
      </p:sp>
      <p:grpSp>
        <p:nvGrpSpPr>
          <p:cNvPr id="5" name="Gruppo 4">
            <a:extLst>
              <a:ext uri="{FF2B5EF4-FFF2-40B4-BE49-F238E27FC236}">
                <a16:creationId xmlns:a16="http://schemas.microsoft.com/office/drawing/2014/main" id="{71FF0CEC-4484-ED42-6CFF-6C7F1E88FF3D}"/>
              </a:ext>
            </a:extLst>
          </p:cNvPr>
          <p:cNvGrpSpPr/>
          <p:nvPr/>
        </p:nvGrpSpPr>
        <p:grpSpPr>
          <a:xfrm>
            <a:off x="542494" y="1648438"/>
            <a:ext cx="11107012" cy="1509438"/>
            <a:chOff x="542494" y="1648438"/>
            <a:chExt cx="11107012" cy="1509438"/>
          </a:xfrm>
        </p:grpSpPr>
        <p:sp>
          <p:nvSpPr>
            <p:cNvPr id="3" name="Marcador de contenido 2">
              <a:extLst>
                <a:ext uri="{FF2B5EF4-FFF2-40B4-BE49-F238E27FC236}">
                  <a16:creationId xmlns:a16="http://schemas.microsoft.com/office/drawing/2014/main" id="{15199028-8969-1A36-C945-DAF31DB7F38E}"/>
                </a:ext>
              </a:extLst>
            </p:cNvPr>
            <p:cNvSpPr txBox="1">
              <a:spLocks/>
            </p:cNvSpPr>
            <p:nvPr/>
          </p:nvSpPr>
          <p:spPr>
            <a:xfrm>
              <a:off x="1013012" y="1648438"/>
              <a:ext cx="10636494" cy="150943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sz="2400" b="1"/>
              </a:pPr>
              <a:r>
                <a:rPr dirty="0" err="1"/>
                <a:t>Unità</a:t>
              </a:r>
              <a:r>
                <a:rPr dirty="0"/>
                <a:t> 3. </a:t>
              </a:r>
              <a:r>
                <a:rPr dirty="0" err="1"/>
                <a:t>Implementare</a:t>
              </a:r>
              <a:r>
                <a:rPr dirty="0"/>
                <a:t> </a:t>
              </a:r>
              <a:r>
                <a:rPr dirty="0" err="1"/>
                <a:t>soluzioni</a:t>
              </a:r>
              <a:r>
                <a:rPr dirty="0"/>
                <a:t> </a:t>
              </a:r>
              <a:r>
                <a:rPr dirty="0" err="1"/>
                <a:t>digitali</a:t>
              </a:r>
              <a:r>
                <a:rPr dirty="0"/>
                <a:t> innovative per la </a:t>
              </a:r>
              <a:r>
                <a:rPr dirty="0" err="1"/>
                <a:t>crescita</a:t>
              </a:r>
              <a:r>
                <a:rPr dirty="0"/>
                <a:t> </a:t>
              </a:r>
              <a:r>
                <a:rPr lang="it-IT" dirty="0" smtClean="0"/>
                <a:t>aziendale</a:t>
              </a:r>
              <a:endParaRPr dirty="0"/>
            </a:p>
            <a:p>
              <a:pPr marL="342900" indent="-342900" algn="just">
                <a:buFont typeface="Arial" panose="020B0604020202020204" pitchFamily="34" charset="0"/>
                <a:buChar char="•"/>
                <a:defRPr sz="2400">
                  <a:effectLst/>
                  <a:latin typeface="Calibri" panose="020F0502020204030204" pitchFamily="34" charset="0"/>
                  <a:cs typeface="Calibri" panose="020F0502020204030204" pitchFamily="34" charset="0"/>
                </a:defRPr>
              </a:pPr>
              <a:r>
                <a:rPr dirty="0" err="1" smtClean="0"/>
                <a:t>Scopri</a:t>
              </a:r>
              <a:r>
                <a:rPr lang="it-IT" dirty="0" smtClean="0"/>
                <a:t>re</a:t>
              </a:r>
              <a:r>
                <a:rPr dirty="0" smtClean="0"/>
                <a:t> </a:t>
              </a:r>
              <a:r>
                <a:rPr dirty="0"/>
                <a:t>come </a:t>
              </a:r>
              <a:r>
                <a:rPr dirty="0" err="1"/>
                <a:t>implementare</a:t>
              </a:r>
              <a:r>
                <a:rPr dirty="0"/>
                <a:t> e </a:t>
              </a:r>
              <a:r>
                <a:rPr dirty="0" err="1"/>
                <a:t>sfruttare</a:t>
              </a:r>
              <a:r>
                <a:rPr dirty="0"/>
                <a:t> </a:t>
              </a:r>
              <a:r>
                <a:rPr dirty="0" err="1"/>
                <a:t>efficacemente</a:t>
              </a:r>
              <a:r>
                <a:rPr dirty="0"/>
                <a:t> </a:t>
              </a:r>
              <a:r>
                <a:rPr dirty="0" err="1"/>
                <a:t>soluzioni</a:t>
              </a:r>
              <a:r>
                <a:rPr dirty="0"/>
                <a:t> </a:t>
              </a:r>
              <a:r>
                <a:rPr dirty="0" err="1"/>
                <a:t>digitali</a:t>
              </a:r>
              <a:r>
                <a:rPr dirty="0"/>
                <a:t> innovative </a:t>
              </a:r>
              <a:r>
                <a:rPr dirty="0" err="1"/>
                <a:t>all'interno</a:t>
              </a:r>
              <a:r>
                <a:rPr dirty="0"/>
                <a:t> </a:t>
              </a:r>
              <a:r>
                <a:rPr dirty="0" err="1"/>
                <a:t>delle</a:t>
              </a:r>
              <a:r>
                <a:rPr dirty="0"/>
                <a:t> MPMI</a:t>
              </a:r>
            </a:p>
            <a:p>
              <a:pPr marL="342900" indent="-342900" algn="just">
                <a:buFont typeface="Arial" panose="020B0604020202020204" pitchFamily="34" charset="0"/>
                <a:buChar char="•"/>
                <a:defRPr sz="2400">
                  <a:effectLst/>
                  <a:latin typeface="Calibri" panose="020F0502020204030204" pitchFamily="34" charset="0"/>
                  <a:cs typeface="Calibri" panose="020F0502020204030204" pitchFamily="34" charset="0"/>
                </a:defRPr>
              </a:pPr>
              <a:r>
                <a:rPr dirty="0" err="1"/>
                <a:t>Esplorare</a:t>
              </a:r>
              <a:r>
                <a:rPr dirty="0"/>
                <a:t> </a:t>
              </a:r>
              <a:r>
                <a:rPr dirty="0" err="1"/>
                <a:t>approcci</a:t>
              </a:r>
              <a:r>
                <a:rPr dirty="0"/>
                <a:t> </a:t>
              </a:r>
              <a:r>
                <a:rPr dirty="0" err="1"/>
                <a:t>pratici</a:t>
              </a:r>
              <a:r>
                <a:rPr dirty="0"/>
                <a:t> per </a:t>
              </a:r>
              <a:r>
                <a:rPr dirty="0" err="1"/>
                <a:t>l'adozione</a:t>
              </a:r>
              <a:r>
                <a:rPr dirty="0"/>
                <a:t> e </a:t>
              </a:r>
              <a:r>
                <a:rPr dirty="0" err="1"/>
                <a:t>l'integrazione</a:t>
              </a:r>
              <a:r>
                <a:rPr dirty="0"/>
                <a:t> di </a:t>
              </a:r>
              <a:r>
                <a:rPr dirty="0" err="1"/>
                <a:t>tecnologie</a:t>
              </a:r>
              <a:r>
                <a:rPr dirty="0"/>
                <a:t> come </a:t>
              </a:r>
              <a:r>
                <a:rPr dirty="0" err="1"/>
                <a:t>il</a:t>
              </a:r>
              <a:r>
                <a:rPr dirty="0"/>
                <a:t> cloud computing, </a:t>
              </a:r>
              <a:r>
                <a:rPr dirty="0" err="1"/>
                <a:t>l'analisi</a:t>
              </a:r>
              <a:r>
                <a:rPr dirty="0"/>
                <a:t> e </a:t>
              </a:r>
              <a:r>
                <a:rPr dirty="0" err="1"/>
                <a:t>l'IA</a:t>
              </a:r>
              <a:r>
                <a:rPr dirty="0"/>
                <a:t> </a:t>
              </a:r>
              <a:r>
                <a:rPr dirty="0" err="1"/>
                <a:t>nelle</a:t>
              </a:r>
              <a:r>
                <a:rPr dirty="0"/>
                <a:t> </a:t>
              </a:r>
              <a:r>
                <a:rPr dirty="0" err="1"/>
                <a:t>operazioni</a:t>
              </a:r>
              <a:r>
                <a:rPr dirty="0"/>
                <a:t> </a:t>
              </a:r>
              <a:r>
                <a:rPr dirty="0" err="1"/>
                <a:t>aziendali</a:t>
              </a:r>
              <a:endParaRPr dirty="0"/>
            </a:p>
            <a:p>
              <a:pPr marL="342900" indent="-342900" algn="just">
                <a:buFont typeface="Arial" panose="020B0604020202020204" pitchFamily="34" charset="0"/>
                <a:buChar char="•"/>
                <a:defRPr sz="2400">
                  <a:effectLst/>
                  <a:latin typeface="Calibri" panose="020F0502020204030204" pitchFamily="34" charset="0"/>
                  <a:cs typeface="Calibri" panose="020F0502020204030204" pitchFamily="34" charset="0"/>
                </a:defRPr>
              </a:pPr>
              <a:r>
                <a:rPr dirty="0" err="1"/>
                <a:t>Comprendere</a:t>
              </a:r>
              <a:r>
                <a:rPr dirty="0"/>
                <a:t> le </a:t>
              </a:r>
              <a:r>
                <a:rPr dirty="0" err="1"/>
                <a:t>sfide</a:t>
              </a:r>
              <a:r>
                <a:rPr dirty="0"/>
                <a:t> e le </a:t>
              </a:r>
              <a:r>
                <a:rPr dirty="0" err="1"/>
                <a:t>migliori</a:t>
              </a:r>
              <a:r>
                <a:rPr dirty="0"/>
                <a:t> </a:t>
              </a:r>
              <a:r>
                <a:rPr dirty="0" err="1"/>
                <a:t>pratiche</a:t>
              </a:r>
              <a:r>
                <a:rPr dirty="0"/>
                <a:t> associate </a:t>
              </a:r>
              <a:r>
                <a:rPr dirty="0" smtClean="0"/>
                <a:t>all</a:t>
              </a:r>
              <a:r>
                <a:rPr lang="it-IT" dirty="0" smtClean="0"/>
                <a:t>'</a:t>
              </a:r>
              <a:r>
                <a:rPr dirty="0" err="1" smtClean="0"/>
                <a:t>implementazione</a:t>
              </a:r>
              <a:r>
                <a:rPr dirty="0" smtClean="0"/>
                <a:t> </a:t>
              </a:r>
              <a:r>
                <a:rPr dirty="0"/>
                <a:t>e </a:t>
              </a:r>
              <a:r>
                <a:rPr dirty="0" err="1"/>
                <a:t>all'utilizzo</a:t>
              </a:r>
              <a:r>
                <a:rPr dirty="0"/>
                <a:t> di </a:t>
              </a:r>
              <a:r>
                <a:rPr dirty="0" err="1"/>
                <a:t>queste</a:t>
              </a:r>
              <a:r>
                <a:rPr dirty="0"/>
                <a:t> </a:t>
              </a:r>
              <a:r>
                <a:rPr dirty="0" err="1"/>
                <a:t>tecnologie</a:t>
              </a:r>
              <a:r>
                <a:rPr dirty="0"/>
                <a:t> per </a:t>
              </a:r>
              <a:r>
                <a:rPr dirty="0" err="1"/>
                <a:t>una</a:t>
              </a:r>
              <a:r>
                <a:rPr dirty="0"/>
                <a:t> </a:t>
              </a:r>
              <a:r>
                <a:rPr dirty="0" err="1"/>
                <a:t>crescita</a:t>
              </a:r>
              <a:r>
                <a:rPr dirty="0"/>
                <a:t> </a:t>
              </a:r>
              <a:r>
                <a:rPr dirty="0" err="1"/>
                <a:t>aziendale</a:t>
              </a:r>
              <a:r>
                <a:rPr dirty="0"/>
                <a:t> </a:t>
              </a:r>
              <a:r>
                <a:rPr dirty="0" err="1"/>
                <a:t>sostenibile</a:t>
              </a:r>
              <a:endParaRPr sz="2400" dirty="0">
                <a:latin typeface="Calibri" panose="020F0502020204030204" pitchFamily="34" charset="0"/>
                <a:cs typeface="Calibri" panose="020F0502020204030204" pitchFamily="34" charset="0"/>
              </a:endParaRPr>
            </a:p>
          </p:txBody>
        </p:sp>
        <p:sp>
          <p:nvSpPr>
            <p:cNvPr id="4" name="Elipse 12">
              <a:extLst>
                <a:ext uri="{FF2B5EF4-FFF2-40B4-BE49-F238E27FC236}">
                  <a16:creationId xmlns:a16="http://schemas.microsoft.com/office/drawing/2014/main" id="{BBC5EA4C-E4FE-255F-5250-AB2E6C29626C}"/>
                </a:ext>
              </a:extLst>
            </p:cNvPr>
            <p:cNvSpPr/>
            <p:nvPr/>
          </p:nvSpPr>
          <p:spPr>
            <a:xfrm>
              <a:off x="542494" y="1726256"/>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spTree>
    <p:extLst>
      <p:ext uri="{BB962C8B-B14F-4D97-AF65-F5344CB8AC3E}">
        <p14:creationId xmlns:p14="http://schemas.microsoft.com/office/powerpoint/2010/main" val="2200372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rPr dirty="0" err="1"/>
              <a:t>Obiettivi</a:t>
            </a:r>
            <a:r>
              <a:rPr dirty="0"/>
              <a:t> </a:t>
            </a:r>
            <a:r>
              <a:rPr lang="it-IT" dirty="0" smtClean="0"/>
              <a:t>formativi</a:t>
            </a:r>
            <a:endParaRPr dirty="0"/>
          </a:p>
        </p:txBody>
      </p:sp>
      <p:grpSp>
        <p:nvGrpSpPr>
          <p:cNvPr id="28" name="Gruppo 27">
            <a:extLst>
              <a:ext uri="{FF2B5EF4-FFF2-40B4-BE49-F238E27FC236}">
                <a16:creationId xmlns:a16="http://schemas.microsoft.com/office/drawing/2014/main" id="{A1ADE3B6-321B-D87B-B91C-B0BC19A1D76D}"/>
              </a:ext>
            </a:extLst>
          </p:cNvPr>
          <p:cNvGrpSpPr/>
          <p:nvPr/>
        </p:nvGrpSpPr>
        <p:grpSpPr>
          <a:xfrm>
            <a:off x="460114" y="1648438"/>
            <a:ext cx="11118369" cy="4069837"/>
            <a:chOff x="460114" y="1648438"/>
            <a:chExt cx="11118369" cy="4069837"/>
          </a:xfrm>
        </p:grpSpPr>
        <p:sp>
          <p:nvSpPr>
            <p:cNvPr id="21" name="CasellaDiTesto 20">
              <a:extLst>
                <a:ext uri="{FF2B5EF4-FFF2-40B4-BE49-F238E27FC236}">
                  <a16:creationId xmlns:a16="http://schemas.microsoft.com/office/drawing/2014/main" id="{A5CF3693-39B4-5EF3-64B0-DB36C9F59F9F}"/>
                </a:ext>
              </a:extLst>
            </p:cNvPr>
            <p:cNvSpPr txBox="1"/>
            <p:nvPr/>
          </p:nvSpPr>
          <p:spPr>
            <a:xfrm>
              <a:off x="941990" y="2201268"/>
              <a:ext cx="10636493" cy="1292662"/>
            </a:xfrm>
            <a:prstGeom prst="rect">
              <a:avLst/>
            </a:prstGeom>
            <a:noFill/>
          </p:spPr>
          <p:txBody>
            <a:bodyPr wrap="square">
              <a:spAutoFit/>
            </a:bodyPr>
            <a:lstStyle/>
            <a:p>
              <a:pPr algn="just">
                <a:defRPr sz="1800" b="1">
                  <a:latin typeface="Calibri" panose="020F0502020204030204" pitchFamily="34" charset="0"/>
                  <a:cs typeface="Calibri" panose="020F0502020204030204" pitchFamily="34" charset="0"/>
                </a:defRPr>
              </a:pPr>
              <a:r>
                <a:t>INNOVAZIONE PER LA TRASFORMAZIONE DIGITALE</a:t>
              </a:r>
            </a:p>
            <a:p>
              <a:pPr algn="just"/>
              <a:endParaRPr sz="300" b="1">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defRPr sz="1800">
                  <a:latin typeface="Calibri" panose="020F0502020204030204" pitchFamily="34" charset="0"/>
                  <a:cs typeface="Calibri" panose="020F0502020204030204" pitchFamily="34" charset="0"/>
                </a:defRPr>
              </a:pPr>
              <a:r>
                <a:t>Comprendere il concetto di trasformazione digitale e articolarne l'importanza per le MPMI</a:t>
              </a:r>
            </a:p>
            <a:p>
              <a:pPr marL="342900" indent="-342900" algn="just">
                <a:buFont typeface="Arial" panose="020B0604020202020204" pitchFamily="34" charset="0"/>
                <a:buChar char="•"/>
              </a:pPr>
              <a:endParaRPr sz="300">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defRPr sz="1800">
                  <a:latin typeface="Calibri" panose="020F0502020204030204" pitchFamily="34" charset="0"/>
                  <a:cs typeface="Calibri" panose="020F0502020204030204" pitchFamily="34" charset="0"/>
                </a:defRPr>
              </a:pPr>
              <a:r>
                <a:t>Promuovere una cultura dell'innovazione all'interno di una MPMI, comprese strategie per il cambiamento di mentalità e approcci pratici per guidare il cambiamento organizzativo</a:t>
              </a:r>
            </a:p>
          </p:txBody>
        </p:sp>
        <p:sp>
          <p:nvSpPr>
            <p:cNvPr id="14" name="Marcador de contenido 2">
              <a:extLst>
                <a:ext uri="{FF2B5EF4-FFF2-40B4-BE49-F238E27FC236}">
                  <a16:creationId xmlns:a16="http://schemas.microsoft.com/office/drawing/2014/main" id="{1A30A17A-2218-84D9-10D9-77CB7F9F9B43}"/>
                </a:ext>
              </a:extLst>
            </p:cNvPr>
            <p:cNvSpPr txBox="1">
              <a:spLocks/>
            </p:cNvSpPr>
            <p:nvPr/>
          </p:nvSpPr>
          <p:spPr>
            <a:xfrm>
              <a:off x="460114" y="1648438"/>
              <a:ext cx="10636494" cy="150943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sz="2400"/>
              </a:pPr>
              <a:r>
                <a:t>Alla fine di questo modulo sarete in grado di...</a:t>
              </a:r>
              <a:endParaRPr sz="2400">
                <a:latin typeface="Calibri" panose="020F0502020204030204" pitchFamily="34" charset="0"/>
                <a:cs typeface="Calibri" panose="020F0502020204030204" pitchFamily="34" charset="0"/>
              </a:endParaRPr>
            </a:p>
          </p:txBody>
        </p:sp>
        <p:sp>
          <p:nvSpPr>
            <p:cNvPr id="16" name="Elipse 12">
              <a:extLst>
                <a:ext uri="{FF2B5EF4-FFF2-40B4-BE49-F238E27FC236}">
                  <a16:creationId xmlns:a16="http://schemas.microsoft.com/office/drawing/2014/main" id="{9C927293-93AD-1938-993E-CAD3EBD51AB6}"/>
                </a:ext>
              </a:extLst>
            </p:cNvPr>
            <p:cNvSpPr/>
            <p:nvPr/>
          </p:nvSpPr>
          <p:spPr>
            <a:xfrm>
              <a:off x="545903" y="2264371"/>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4" name="CasellaDiTesto 23">
              <a:extLst>
                <a:ext uri="{FF2B5EF4-FFF2-40B4-BE49-F238E27FC236}">
                  <a16:creationId xmlns:a16="http://schemas.microsoft.com/office/drawing/2014/main" id="{C3DA1F2C-AAD5-583D-8594-E5F5BE30C8FB}"/>
                </a:ext>
              </a:extLst>
            </p:cNvPr>
            <p:cNvSpPr txBox="1"/>
            <p:nvPr/>
          </p:nvSpPr>
          <p:spPr>
            <a:xfrm>
              <a:off x="941990" y="3613523"/>
              <a:ext cx="10636493" cy="692497"/>
            </a:xfrm>
            <a:prstGeom prst="rect">
              <a:avLst/>
            </a:prstGeom>
            <a:noFill/>
          </p:spPr>
          <p:txBody>
            <a:bodyPr wrap="square">
              <a:spAutoFit/>
            </a:bodyPr>
            <a:lstStyle/>
            <a:p>
              <a:pPr algn="just">
                <a:defRPr sz="1800" b="1">
                  <a:latin typeface="Calibri" panose="020F0502020204030204" pitchFamily="34" charset="0"/>
                  <a:cs typeface="Calibri" panose="020F0502020204030204" pitchFamily="34" charset="0"/>
                </a:defRPr>
              </a:pPr>
              <a:r>
                <a:rPr dirty="0"/>
                <a:t>SOLUZIONI DIGITALI INNOVATIVE</a:t>
              </a:r>
            </a:p>
            <a:p>
              <a:pPr algn="just"/>
              <a:endParaRPr sz="300" b="1" dirty="0">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defRPr>
                  <a:solidFill>
                    <a:srgbClr val="1B193E"/>
                  </a:solidFill>
                  <a:latin typeface="Söhne"/>
                </a:defRPr>
              </a:pPr>
              <a:r>
                <a:rPr dirty="0" err="1" smtClean="0"/>
                <a:t>Ott</a:t>
              </a:r>
              <a:r>
                <a:rPr lang="it-IT" dirty="0" err="1" smtClean="0"/>
                <a:t>enere</a:t>
              </a:r>
              <a:r>
                <a:rPr dirty="0" smtClean="0"/>
                <a:t> </a:t>
              </a:r>
              <a:r>
                <a:rPr dirty="0" err="1"/>
                <a:t>approfondimenti</a:t>
              </a:r>
              <a:r>
                <a:rPr dirty="0"/>
                <a:t> </a:t>
              </a:r>
              <a:r>
                <a:rPr dirty="0" err="1"/>
                <a:t>su</a:t>
              </a:r>
              <a:r>
                <a:rPr dirty="0"/>
                <a:t> </a:t>
              </a:r>
              <a:r>
                <a:rPr dirty="0" err="1"/>
                <a:t>soluzioni</a:t>
              </a:r>
              <a:r>
                <a:rPr dirty="0"/>
                <a:t> </a:t>
              </a:r>
              <a:r>
                <a:rPr dirty="0" err="1"/>
                <a:t>digitali</a:t>
              </a:r>
              <a:r>
                <a:rPr dirty="0"/>
                <a:t> innovative, </a:t>
              </a:r>
              <a:r>
                <a:rPr lang="it-IT" dirty="0" smtClean="0"/>
                <a:t>identificando </a:t>
              </a:r>
              <a:r>
                <a:rPr dirty="0" smtClean="0">
                  <a:effectLst/>
                </a:rPr>
                <a:t>e </a:t>
              </a:r>
              <a:r>
                <a:rPr dirty="0" err="1">
                  <a:effectLst/>
                </a:rPr>
                <a:t>valutando</a:t>
              </a:r>
              <a:r>
                <a:rPr dirty="0">
                  <a:effectLst/>
                </a:rPr>
                <a:t> </a:t>
              </a:r>
              <a:r>
                <a:rPr dirty="0" err="1">
                  <a:effectLst/>
                </a:rPr>
                <a:t>il</a:t>
              </a:r>
              <a:r>
                <a:rPr dirty="0">
                  <a:effectLst/>
                </a:rPr>
                <a:t> </a:t>
              </a:r>
              <a:r>
                <a:rPr dirty="0" err="1">
                  <a:effectLst/>
                </a:rPr>
                <a:t>loro</a:t>
              </a:r>
              <a:r>
                <a:rPr dirty="0">
                  <a:effectLst/>
                </a:rPr>
                <a:t> </a:t>
              </a:r>
              <a:r>
                <a:rPr dirty="0" err="1">
                  <a:effectLst/>
                </a:rPr>
                <a:t>potenziale</a:t>
              </a:r>
              <a:endParaRPr sz="1800" dirty="0">
                <a:solidFill>
                  <a:srgbClr val="1B193E"/>
                </a:solidFill>
                <a:latin typeface="Calibri" panose="020F0502020204030204" pitchFamily="34" charset="0"/>
                <a:cs typeface="Calibri" panose="020F0502020204030204" pitchFamily="34" charset="0"/>
              </a:endParaRPr>
            </a:p>
          </p:txBody>
        </p:sp>
        <p:sp>
          <p:nvSpPr>
            <p:cNvPr id="25" name="Elipse 12">
              <a:extLst>
                <a:ext uri="{FF2B5EF4-FFF2-40B4-BE49-F238E27FC236}">
                  <a16:creationId xmlns:a16="http://schemas.microsoft.com/office/drawing/2014/main" id="{519769E6-E8CA-EFF5-67EA-4F70FEABF27B}"/>
                </a:ext>
              </a:extLst>
            </p:cNvPr>
            <p:cNvSpPr/>
            <p:nvPr/>
          </p:nvSpPr>
          <p:spPr>
            <a:xfrm>
              <a:off x="545903" y="3676626"/>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6" name="CasellaDiTesto 25">
              <a:extLst>
                <a:ext uri="{FF2B5EF4-FFF2-40B4-BE49-F238E27FC236}">
                  <a16:creationId xmlns:a16="http://schemas.microsoft.com/office/drawing/2014/main" id="{83002DDD-D3B0-0935-697C-79CDAE950694}"/>
                </a:ext>
              </a:extLst>
            </p:cNvPr>
            <p:cNvSpPr txBox="1"/>
            <p:nvPr/>
          </p:nvSpPr>
          <p:spPr>
            <a:xfrm>
              <a:off x="941990" y="4425613"/>
              <a:ext cx="10636493" cy="1292662"/>
            </a:xfrm>
            <a:prstGeom prst="rect">
              <a:avLst/>
            </a:prstGeom>
            <a:noFill/>
          </p:spPr>
          <p:txBody>
            <a:bodyPr wrap="square">
              <a:spAutoFit/>
            </a:bodyPr>
            <a:lstStyle/>
            <a:p>
              <a:pPr algn="just">
                <a:defRPr sz="1800" b="1">
                  <a:latin typeface="Calibri" panose="020F0502020204030204" pitchFamily="34" charset="0"/>
                  <a:cs typeface="Calibri" panose="020F0502020204030204" pitchFamily="34" charset="0"/>
                </a:defRPr>
              </a:pPr>
              <a:r>
                <a:rPr dirty="0"/>
                <a:t>CRESCITA </a:t>
              </a:r>
              <a:r>
                <a:rPr lang="it-IT" dirty="0" smtClean="0"/>
                <a:t>AZIENDALE</a:t>
              </a:r>
              <a:endParaRPr dirty="0"/>
            </a:p>
            <a:p>
              <a:pPr algn="just"/>
              <a:endParaRPr sz="300" b="1" dirty="0">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defRPr>
                  <a:latin typeface="Calibri" panose="020F0502020204030204" pitchFamily="34" charset="0"/>
                  <a:cs typeface="Calibri" panose="020F0502020204030204" pitchFamily="34" charset="0"/>
                </a:defRPr>
              </a:pPr>
              <a:r>
                <a:rPr dirty="0" smtClean="0"/>
                <a:t>P</a:t>
              </a:r>
              <a:r>
                <a:rPr lang="it-IT" dirty="0" err="1" smtClean="0"/>
                <a:t>ianificare</a:t>
              </a:r>
              <a:r>
                <a:rPr sz="1800" dirty="0" smtClean="0"/>
                <a:t> </a:t>
              </a:r>
              <a:r>
                <a:rPr sz="1800" dirty="0" err="1"/>
                <a:t>l'efficace</a:t>
              </a:r>
              <a:r>
                <a:rPr sz="1800" dirty="0"/>
                <a:t> </a:t>
              </a:r>
              <a:r>
                <a:rPr sz="1800" dirty="0" err="1"/>
                <a:t>implementazione</a:t>
              </a:r>
              <a:r>
                <a:rPr sz="1800" dirty="0"/>
                <a:t> di </a:t>
              </a:r>
              <a:r>
                <a:rPr sz="1800" dirty="0" err="1"/>
                <a:t>soluzioni</a:t>
              </a:r>
              <a:r>
                <a:rPr sz="1800" dirty="0"/>
                <a:t> </a:t>
              </a:r>
              <a:r>
                <a:rPr sz="1800" dirty="0" err="1"/>
                <a:t>digitali</a:t>
              </a:r>
              <a:r>
                <a:rPr sz="1800" dirty="0"/>
                <a:t> </a:t>
              </a:r>
              <a:r>
                <a:rPr sz="1800" dirty="0" err="1"/>
                <a:t>nelle</a:t>
              </a:r>
              <a:r>
                <a:rPr sz="1800" dirty="0"/>
                <a:t> MPMI, </a:t>
              </a:r>
              <a:r>
                <a:rPr sz="1800" dirty="0" err="1"/>
                <a:t>superando</a:t>
              </a:r>
              <a:r>
                <a:rPr sz="1800" dirty="0"/>
                <a:t> le </a:t>
              </a:r>
              <a:r>
                <a:rPr sz="1800" dirty="0" err="1"/>
                <a:t>sfide</a:t>
              </a:r>
              <a:r>
                <a:rPr sz="1800" dirty="0"/>
                <a:t> </a:t>
              </a:r>
              <a:r>
                <a:rPr sz="1800" dirty="0" err="1"/>
                <a:t>comuni</a:t>
              </a:r>
              <a:endParaRPr sz="1800" dirty="0"/>
            </a:p>
            <a:p>
              <a:pPr marL="342900" indent="-342900" algn="just">
                <a:buFont typeface="Arial" panose="020B0604020202020204" pitchFamily="34" charset="0"/>
                <a:buChar char="•"/>
              </a:pPr>
              <a:endParaRPr sz="300" dirty="0">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defRPr>
                  <a:latin typeface="Calibri" panose="020F0502020204030204" pitchFamily="34" charset="0"/>
                  <a:cs typeface="Calibri" panose="020F0502020204030204" pitchFamily="34" charset="0"/>
                </a:defRPr>
              </a:pPr>
              <a:r>
                <a:rPr lang="it-IT" dirty="0" smtClean="0"/>
                <a:t>Avere</a:t>
              </a:r>
              <a:r>
                <a:rPr sz="1800" dirty="0" smtClean="0"/>
                <a:t> </a:t>
              </a:r>
              <a:r>
                <a:rPr sz="1800" dirty="0" err="1"/>
                <a:t>una</a:t>
              </a:r>
              <a:r>
                <a:rPr sz="1800" dirty="0"/>
                <a:t> </a:t>
              </a:r>
              <a:r>
                <a:rPr sz="1800" dirty="0" smtClean="0"/>
                <a:t>co</a:t>
              </a:r>
              <a:r>
                <a:rPr lang="it-IT" sz="1800" dirty="0" err="1" smtClean="0"/>
                <a:t>noscenza</a:t>
              </a:r>
              <a:r>
                <a:rPr sz="1800" dirty="0" smtClean="0"/>
                <a:t> </a:t>
              </a:r>
              <a:r>
                <a:rPr sz="1800" dirty="0" err="1"/>
                <a:t>completa</a:t>
              </a:r>
              <a:r>
                <a:rPr sz="1800" dirty="0"/>
                <a:t> </a:t>
              </a:r>
              <a:r>
                <a:rPr sz="1800" dirty="0" err="1"/>
                <a:t>degli</a:t>
              </a:r>
              <a:r>
                <a:rPr sz="1800" dirty="0"/>
                <a:t> </a:t>
              </a:r>
              <a:r>
                <a:rPr sz="1800" dirty="0" err="1"/>
                <a:t>approcci</a:t>
              </a:r>
              <a:r>
                <a:rPr sz="1800" dirty="0"/>
                <a:t> </a:t>
              </a:r>
              <a:r>
                <a:rPr sz="1800" dirty="0" err="1"/>
                <a:t>pratici</a:t>
              </a:r>
              <a:r>
                <a:rPr sz="1800" dirty="0"/>
                <a:t> per </a:t>
              </a:r>
              <a:r>
                <a:rPr sz="1800" dirty="0" err="1"/>
                <a:t>integrare</a:t>
              </a:r>
              <a:r>
                <a:rPr sz="1800" dirty="0"/>
                <a:t> </a:t>
              </a:r>
              <a:r>
                <a:rPr sz="1800" dirty="0" err="1"/>
                <a:t>tecnologie</a:t>
              </a:r>
              <a:r>
                <a:rPr sz="1800" dirty="0"/>
                <a:t> come </a:t>
              </a:r>
              <a:r>
                <a:rPr sz="1800" dirty="0" err="1"/>
                <a:t>il</a:t>
              </a:r>
              <a:r>
                <a:rPr sz="1800" dirty="0"/>
                <a:t> cloud computing, </a:t>
              </a:r>
              <a:r>
                <a:rPr sz="1800" dirty="0" err="1"/>
                <a:t>l'analisi</a:t>
              </a:r>
              <a:r>
                <a:rPr sz="1800" dirty="0"/>
                <a:t>, </a:t>
              </a:r>
              <a:r>
                <a:rPr sz="1800" dirty="0" err="1"/>
                <a:t>l'automatio</a:t>
              </a:r>
              <a:r>
                <a:rPr dirty="0" err="1"/>
                <a:t>n</a:t>
              </a:r>
              <a:r>
                <a:rPr dirty="0"/>
                <a:t> </a:t>
              </a:r>
              <a:r>
                <a:rPr sz="1800" dirty="0"/>
                <a:t>e </a:t>
              </a:r>
              <a:r>
                <a:rPr sz="1800" dirty="0" err="1"/>
                <a:t>l'IA</a:t>
              </a:r>
              <a:r>
                <a:rPr sz="1800" dirty="0"/>
                <a:t> </a:t>
              </a:r>
              <a:r>
                <a:rPr sz="1800" dirty="0" err="1"/>
                <a:t>nelle</a:t>
              </a:r>
              <a:r>
                <a:rPr sz="1800" dirty="0"/>
                <a:t> </a:t>
              </a:r>
              <a:r>
                <a:rPr sz="1800" dirty="0" err="1"/>
                <a:t>operazioni</a:t>
              </a:r>
              <a:r>
                <a:rPr sz="1800" dirty="0"/>
                <a:t> </a:t>
              </a:r>
              <a:r>
                <a:rPr lang="it-IT" dirty="0" smtClean="0"/>
                <a:t>aziendali delle MPMI</a:t>
              </a:r>
              <a:endParaRPr sz="1800" dirty="0"/>
            </a:p>
          </p:txBody>
        </p:sp>
        <p:sp>
          <p:nvSpPr>
            <p:cNvPr id="27" name="Elipse 12">
              <a:extLst>
                <a:ext uri="{FF2B5EF4-FFF2-40B4-BE49-F238E27FC236}">
                  <a16:creationId xmlns:a16="http://schemas.microsoft.com/office/drawing/2014/main" id="{1E62CC35-DF27-341B-1DDD-90287F95FB0A}"/>
                </a:ext>
              </a:extLst>
            </p:cNvPr>
            <p:cNvSpPr/>
            <p:nvPr/>
          </p:nvSpPr>
          <p:spPr>
            <a:xfrm>
              <a:off x="545903" y="4488716"/>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p>
          </p:txBody>
        </p:sp>
      </p:grpSp>
    </p:spTree>
    <p:extLst>
      <p:ext uri="{BB962C8B-B14F-4D97-AF65-F5344CB8AC3E}">
        <p14:creationId xmlns:p14="http://schemas.microsoft.com/office/powerpoint/2010/main" val="1877104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68541BB6-E6D6-B707-F25B-0665CBC5E4E9}"/>
              </a:ext>
            </a:extLst>
          </p:cNvPr>
          <p:cNvSpPr txBox="1"/>
          <p:nvPr/>
        </p:nvSpPr>
        <p:spPr>
          <a:xfrm>
            <a:off x="471472" y="1489412"/>
            <a:ext cx="11249055" cy="3970318"/>
          </a:xfrm>
          <a:prstGeom prst="rect">
            <a:avLst/>
          </a:prstGeom>
          <a:noFill/>
        </p:spPr>
        <p:txBody>
          <a:bodyPr wrap="square">
            <a:spAutoFit/>
          </a:bodyPr>
          <a:lstStyle/>
          <a:p>
            <a:pPr algn="just"/>
            <a:r>
              <a:rPr dirty="0"/>
              <a:t>La </a:t>
            </a:r>
            <a:r>
              <a:rPr dirty="0" err="1"/>
              <a:t>trasformazione</a:t>
            </a:r>
            <a:r>
              <a:rPr dirty="0"/>
              <a:t> </a:t>
            </a:r>
            <a:r>
              <a:rPr dirty="0" err="1"/>
              <a:t>digitale</a:t>
            </a:r>
            <a:r>
              <a:rPr dirty="0"/>
              <a:t> </a:t>
            </a:r>
            <a:r>
              <a:rPr dirty="0" err="1"/>
              <a:t>si</a:t>
            </a:r>
            <a:r>
              <a:rPr dirty="0"/>
              <a:t> </a:t>
            </a:r>
            <a:r>
              <a:rPr dirty="0" err="1"/>
              <a:t>riferisce</a:t>
            </a:r>
            <a:r>
              <a:rPr dirty="0"/>
              <a:t> </a:t>
            </a:r>
            <a:r>
              <a:rPr dirty="0" err="1"/>
              <a:t>all'integrazione</a:t>
            </a:r>
            <a:r>
              <a:rPr dirty="0"/>
              <a:t> </a:t>
            </a:r>
            <a:r>
              <a:rPr dirty="0" err="1"/>
              <a:t>delle</a:t>
            </a:r>
            <a:r>
              <a:rPr dirty="0"/>
              <a:t> </a:t>
            </a:r>
            <a:r>
              <a:rPr dirty="0" err="1"/>
              <a:t>soluzioni</a:t>
            </a:r>
            <a:r>
              <a:rPr dirty="0"/>
              <a:t> </a:t>
            </a:r>
            <a:r>
              <a:rPr dirty="0" err="1"/>
              <a:t>digitali</a:t>
            </a:r>
            <a:r>
              <a:rPr dirty="0"/>
              <a:t> in </a:t>
            </a:r>
            <a:r>
              <a:rPr dirty="0" err="1"/>
              <a:t>tutti</a:t>
            </a:r>
            <a:r>
              <a:rPr dirty="0"/>
              <a:t> </a:t>
            </a:r>
            <a:r>
              <a:rPr dirty="0" err="1"/>
              <a:t>gli</a:t>
            </a:r>
            <a:r>
              <a:rPr dirty="0"/>
              <a:t> </a:t>
            </a:r>
            <a:r>
              <a:rPr dirty="0" err="1"/>
              <a:t>aspetti</a:t>
            </a:r>
            <a:r>
              <a:rPr dirty="0"/>
              <a:t> di </a:t>
            </a:r>
            <a:r>
              <a:rPr dirty="0" err="1"/>
              <a:t>un'azienda</a:t>
            </a:r>
            <a:r>
              <a:rPr dirty="0"/>
              <a:t>, </a:t>
            </a:r>
            <a:r>
              <a:rPr dirty="0" err="1"/>
              <a:t>cambiando</a:t>
            </a:r>
            <a:r>
              <a:rPr dirty="0"/>
              <a:t> </a:t>
            </a:r>
            <a:r>
              <a:rPr dirty="0" err="1"/>
              <a:t>radicalmente</a:t>
            </a:r>
            <a:r>
              <a:rPr dirty="0"/>
              <a:t> </a:t>
            </a:r>
            <a:r>
              <a:rPr dirty="0" err="1"/>
              <a:t>il</a:t>
            </a:r>
            <a:r>
              <a:rPr dirty="0"/>
              <a:t> </a:t>
            </a:r>
            <a:r>
              <a:rPr dirty="0" err="1"/>
              <a:t>modo</a:t>
            </a:r>
            <a:r>
              <a:rPr dirty="0"/>
              <a:t> in cui opera e </a:t>
            </a:r>
            <a:r>
              <a:rPr lang="it-IT" dirty="0" smtClean="0"/>
              <a:t>offre</a:t>
            </a:r>
            <a:r>
              <a:rPr dirty="0" smtClean="0"/>
              <a:t> </a:t>
            </a:r>
            <a:r>
              <a:rPr dirty="0" err="1"/>
              <a:t>valore</a:t>
            </a:r>
            <a:r>
              <a:rPr dirty="0"/>
              <a:t> </a:t>
            </a:r>
            <a:r>
              <a:rPr dirty="0" err="1"/>
              <a:t>ai</a:t>
            </a:r>
            <a:r>
              <a:rPr dirty="0"/>
              <a:t> </a:t>
            </a:r>
            <a:r>
              <a:rPr dirty="0" err="1"/>
              <a:t>clienti</a:t>
            </a:r>
            <a:r>
              <a:rPr dirty="0"/>
              <a:t>.</a:t>
            </a:r>
          </a:p>
          <a:p>
            <a:pPr algn="just"/>
            <a:endParaRPr dirty="0"/>
          </a:p>
          <a:p>
            <a:pPr algn="just"/>
            <a:r>
              <a:rPr dirty="0"/>
              <a:t>Le MPMI </a:t>
            </a:r>
            <a:r>
              <a:rPr dirty="0" err="1"/>
              <a:t>sono</a:t>
            </a:r>
            <a:r>
              <a:rPr dirty="0"/>
              <a:t> </a:t>
            </a:r>
            <a:r>
              <a:rPr dirty="0" err="1"/>
              <a:t>chiamate</a:t>
            </a:r>
            <a:r>
              <a:rPr dirty="0"/>
              <a:t> ad </a:t>
            </a:r>
            <a:r>
              <a:rPr dirty="0" err="1"/>
              <a:t>adottare</a:t>
            </a:r>
            <a:r>
              <a:rPr dirty="0"/>
              <a:t> e </a:t>
            </a:r>
            <a:r>
              <a:rPr dirty="0" err="1"/>
              <a:t>integrare</a:t>
            </a:r>
            <a:r>
              <a:rPr dirty="0"/>
              <a:t> le </a:t>
            </a:r>
            <a:r>
              <a:rPr dirty="0" err="1"/>
              <a:t>tecnologie</a:t>
            </a:r>
            <a:r>
              <a:rPr dirty="0"/>
              <a:t> </a:t>
            </a:r>
            <a:r>
              <a:rPr dirty="0" err="1"/>
              <a:t>digitali</a:t>
            </a:r>
            <a:r>
              <a:rPr dirty="0"/>
              <a:t> per </a:t>
            </a:r>
            <a:r>
              <a:rPr dirty="0" err="1"/>
              <a:t>rimanere</a:t>
            </a:r>
            <a:r>
              <a:rPr dirty="0"/>
              <a:t> competitive e </a:t>
            </a:r>
            <a:r>
              <a:rPr dirty="0" err="1"/>
              <a:t>raggiungere</a:t>
            </a:r>
            <a:r>
              <a:rPr dirty="0"/>
              <a:t> un </a:t>
            </a:r>
            <a:r>
              <a:rPr dirty="0" err="1"/>
              <a:t>successo</a:t>
            </a:r>
            <a:r>
              <a:rPr dirty="0"/>
              <a:t> a </a:t>
            </a:r>
            <a:r>
              <a:rPr dirty="0" err="1"/>
              <a:t>lungo</a:t>
            </a:r>
            <a:r>
              <a:rPr dirty="0"/>
              <a:t> </a:t>
            </a:r>
            <a:r>
              <a:rPr dirty="0" err="1"/>
              <a:t>termine</a:t>
            </a:r>
            <a:r>
              <a:rPr dirty="0"/>
              <a:t>. </a:t>
            </a:r>
          </a:p>
          <a:p>
            <a:pPr algn="just"/>
            <a:endParaRPr dirty="0"/>
          </a:p>
          <a:p>
            <a:pPr algn="just"/>
            <a:r>
              <a:rPr dirty="0"/>
              <a:t>In questo </a:t>
            </a:r>
            <a:r>
              <a:rPr dirty="0" err="1"/>
              <a:t>contenuto</a:t>
            </a:r>
            <a:r>
              <a:rPr dirty="0"/>
              <a:t>, la </a:t>
            </a:r>
            <a:r>
              <a:rPr dirty="0" err="1"/>
              <a:t>trasformazione</a:t>
            </a:r>
            <a:r>
              <a:rPr dirty="0"/>
              <a:t> </a:t>
            </a:r>
            <a:r>
              <a:rPr dirty="0" err="1"/>
              <a:t>digitale</a:t>
            </a:r>
            <a:r>
              <a:rPr dirty="0"/>
              <a:t> è un </a:t>
            </a:r>
            <a:r>
              <a:rPr b="1" dirty="0" err="1"/>
              <a:t>fattore</a:t>
            </a:r>
            <a:r>
              <a:rPr b="1" dirty="0"/>
              <a:t> </a:t>
            </a:r>
            <a:r>
              <a:rPr b="1" dirty="0" err="1"/>
              <a:t>chiave</a:t>
            </a:r>
            <a:r>
              <a:rPr b="1" dirty="0"/>
              <a:t> per le MPMI per </a:t>
            </a:r>
            <a:r>
              <a:rPr dirty="0" err="1"/>
              <a:t>migliorare</a:t>
            </a:r>
            <a:r>
              <a:rPr dirty="0"/>
              <a:t>:</a:t>
            </a:r>
          </a:p>
          <a:p>
            <a:pPr algn="just"/>
            <a:endParaRPr dirty="0"/>
          </a:p>
          <a:p>
            <a:pPr marL="285750" indent="-285750" algn="just">
              <a:buFont typeface="Arial" panose="020B0604020202020204" pitchFamily="34" charset="0"/>
              <a:buChar char="•"/>
              <a:defRPr>
                <a:solidFill>
                  <a:srgbClr val="1B193E"/>
                </a:solidFill>
              </a:defRPr>
            </a:pPr>
            <a:r>
              <a:rPr b="1" dirty="0" err="1"/>
              <a:t>Efficienza</a:t>
            </a:r>
            <a:r>
              <a:rPr b="1" dirty="0"/>
              <a:t>: </a:t>
            </a:r>
            <a:r>
              <a:rPr dirty="0" err="1"/>
              <a:t>Razionalizzare</a:t>
            </a:r>
            <a:r>
              <a:rPr dirty="0"/>
              <a:t> </a:t>
            </a:r>
            <a:r>
              <a:rPr dirty="0" err="1"/>
              <a:t>i</a:t>
            </a:r>
            <a:r>
              <a:rPr dirty="0"/>
              <a:t> </a:t>
            </a:r>
            <a:r>
              <a:rPr dirty="0" err="1"/>
              <a:t>processi</a:t>
            </a:r>
            <a:r>
              <a:rPr dirty="0"/>
              <a:t> per </a:t>
            </a:r>
            <a:r>
              <a:rPr dirty="0" err="1"/>
              <a:t>svolgere</a:t>
            </a:r>
            <a:r>
              <a:rPr dirty="0"/>
              <a:t> le </a:t>
            </a:r>
            <a:r>
              <a:rPr dirty="0" err="1"/>
              <a:t>attività</a:t>
            </a:r>
            <a:r>
              <a:rPr dirty="0"/>
              <a:t> con </a:t>
            </a:r>
            <a:r>
              <a:rPr dirty="0" err="1"/>
              <a:t>risorse</a:t>
            </a:r>
            <a:r>
              <a:rPr dirty="0"/>
              <a:t>, tempo e </a:t>
            </a:r>
            <a:r>
              <a:rPr dirty="0" err="1"/>
              <a:t>sprechi</a:t>
            </a:r>
            <a:r>
              <a:rPr dirty="0"/>
              <a:t> </a:t>
            </a:r>
            <a:r>
              <a:rPr dirty="0" err="1"/>
              <a:t>minimi</a:t>
            </a:r>
            <a:r>
              <a:rPr dirty="0"/>
              <a:t>, </a:t>
            </a:r>
            <a:r>
              <a:rPr dirty="0" err="1"/>
              <a:t>garantendo</a:t>
            </a:r>
            <a:r>
              <a:rPr dirty="0"/>
              <a:t> </a:t>
            </a:r>
            <a:r>
              <a:rPr dirty="0" err="1"/>
              <a:t>una</a:t>
            </a:r>
            <a:r>
              <a:rPr dirty="0"/>
              <a:t> </a:t>
            </a:r>
            <a:r>
              <a:rPr dirty="0" err="1"/>
              <a:t>produttività</a:t>
            </a:r>
            <a:r>
              <a:rPr dirty="0"/>
              <a:t> </a:t>
            </a:r>
            <a:r>
              <a:rPr dirty="0" err="1"/>
              <a:t>ottimale</a:t>
            </a:r>
            <a:endParaRPr dirty="0"/>
          </a:p>
          <a:p>
            <a:pPr marL="285750" indent="-285750" algn="just">
              <a:buFont typeface="Arial" panose="020B0604020202020204" pitchFamily="34" charset="0"/>
              <a:buChar char="•"/>
            </a:pPr>
            <a:endParaRPr b="1" dirty="0">
              <a:solidFill>
                <a:srgbClr val="1B193E"/>
              </a:solidFill>
            </a:endParaRPr>
          </a:p>
          <a:p>
            <a:pPr marL="285750" indent="-285750" algn="just">
              <a:buFont typeface="Arial" panose="020B0604020202020204" pitchFamily="34" charset="0"/>
              <a:buChar char="•"/>
              <a:defRPr>
                <a:solidFill>
                  <a:srgbClr val="1B193E"/>
                </a:solidFill>
              </a:defRPr>
            </a:pPr>
            <a:r>
              <a:rPr b="1" dirty="0" err="1"/>
              <a:t>Agilità</a:t>
            </a:r>
            <a:r>
              <a:rPr b="1" dirty="0"/>
              <a:t>: </a:t>
            </a:r>
            <a:r>
              <a:rPr dirty="0" err="1"/>
              <a:t>Adattamento</a:t>
            </a:r>
            <a:r>
              <a:rPr dirty="0"/>
              <a:t> e </a:t>
            </a:r>
            <a:r>
              <a:rPr dirty="0" err="1"/>
              <a:t>risposta</a:t>
            </a:r>
            <a:r>
              <a:rPr dirty="0"/>
              <a:t> </a:t>
            </a:r>
            <a:r>
              <a:rPr dirty="0" err="1"/>
              <a:t>ai</a:t>
            </a:r>
            <a:r>
              <a:rPr dirty="0"/>
              <a:t> </a:t>
            </a:r>
            <a:r>
              <a:rPr dirty="0" err="1"/>
              <a:t>cambiamenti</a:t>
            </a:r>
            <a:r>
              <a:rPr dirty="0"/>
              <a:t> del </a:t>
            </a:r>
            <a:r>
              <a:rPr dirty="0" err="1"/>
              <a:t>contesto</a:t>
            </a:r>
            <a:r>
              <a:rPr dirty="0"/>
              <a:t> </a:t>
            </a:r>
            <a:r>
              <a:rPr dirty="0" err="1"/>
              <a:t>imprenditoriale</a:t>
            </a:r>
            <a:endParaRPr dirty="0"/>
          </a:p>
          <a:p>
            <a:pPr marL="285750" indent="-285750" algn="just">
              <a:buFont typeface="Arial" panose="020B0604020202020204" pitchFamily="34" charset="0"/>
              <a:buChar char="•"/>
            </a:pPr>
            <a:endParaRPr b="1" dirty="0">
              <a:solidFill>
                <a:srgbClr val="1B193E"/>
              </a:solidFill>
            </a:endParaRPr>
          </a:p>
          <a:p>
            <a:pPr marL="285750" indent="-285750" algn="just">
              <a:buFont typeface="Arial" panose="020B0604020202020204" pitchFamily="34" charset="0"/>
              <a:buChar char="•"/>
              <a:defRPr>
                <a:solidFill>
                  <a:srgbClr val="1B193E"/>
                </a:solidFill>
              </a:defRPr>
            </a:pPr>
            <a:r>
              <a:rPr b="1" dirty="0" err="1"/>
              <a:t>Esperienza</a:t>
            </a:r>
            <a:r>
              <a:rPr b="1" dirty="0"/>
              <a:t> del </a:t>
            </a:r>
            <a:r>
              <a:rPr b="1" dirty="0" err="1"/>
              <a:t>cliente</a:t>
            </a:r>
            <a:r>
              <a:rPr b="1" dirty="0"/>
              <a:t> </a:t>
            </a:r>
            <a:r>
              <a:rPr b="1" dirty="0" err="1"/>
              <a:t>migliorata</a:t>
            </a:r>
            <a:r>
              <a:rPr b="1" dirty="0"/>
              <a:t>: </a:t>
            </a:r>
            <a:r>
              <a:rPr lang="it-IT" dirty="0" smtClean="0"/>
              <a:t>Migliorare</a:t>
            </a:r>
            <a:r>
              <a:rPr dirty="0" smtClean="0"/>
              <a:t> </a:t>
            </a:r>
            <a:r>
              <a:rPr dirty="0" err="1"/>
              <a:t>il</a:t>
            </a:r>
            <a:r>
              <a:rPr dirty="0"/>
              <a:t> </a:t>
            </a:r>
            <a:r>
              <a:rPr dirty="0" err="1"/>
              <a:t>servizio</a:t>
            </a:r>
            <a:r>
              <a:rPr dirty="0"/>
              <a:t> </a:t>
            </a:r>
            <a:r>
              <a:rPr dirty="0" err="1"/>
              <a:t>clienti</a:t>
            </a:r>
            <a:r>
              <a:rPr dirty="0"/>
              <a:t> e la </a:t>
            </a:r>
            <a:r>
              <a:rPr dirty="0" err="1"/>
              <a:t>soddisfazione</a:t>
            </a:r>
            <a:r>
              <a:rPr dirty="0"/>
              <a:t> </a:t>
            </a:r>
            <a:r>
              <a:rPr dirty="0" err="1"/>
              <a:t>attraverso</a:t>
            </a:r>
            <a:r>
              <a:rPr dirty="0"/>
              <a:t> </a:t>
            </a:r>
            <a:r>
              <a:rPr dirty="0" err="1"/>
              <a:t>interazioni</a:t>
            </a:r>
            <a:r>
              <a:rPr dirty="0"/>
              <a:t> </a:t>
            </a:r>
            <a:r>
              <a:rPr dirty="0" err="1"/>
              <a:t>personalizzate</a:t>
            </a:r>
            <a:endParaRPr dirty="0"/>
          </a:p>
        </p:txBody>
      </p:sp>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defRPr sz="2800">
                <a:solidFill>
                  <a:srgbClr val="0AD995"/>
                </a:solidFill>
              </a:defRPr>
            </a:pPr>
            <a:r>
              <a:t>Unità 1. Innovazione per la trasformazione digitale</a:t>
            </a:r>
          </a:p>
          <a:p>
            <a:pPr>
              <a:defRPr sz="2200"/>
            </a:pPr>
            <a:r>
              <a:t>1.1 Introduzione alla trasformazione digitale nelle MPMI (1)</a:t>
            </a:r>
          </a:p>
        </p:txBody>
      </p:sp>
    </p:spTree>
    <p:extLst>
      <p:ext uri="{BB962C8B-B14F-4D97-AF65-F5344CB8AC3E}">
        <p14:creationId xmlns:p14="http://schemas.microsoft.com/office/powerpoint/2010/main" val="1702140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defRPr>
                <a:solidFill>
                  <a:srgbClr val="0AD995"/>
                </a:solidFill>
              </a:defRPr>
            </a:pPr>
            <a:r>
              <a:t>Unità 1. Innovazione per la trasformazione digitale</a:t>
            </a:r>
          </a:p>
          <a:p>
            <a:pPr>
              <a:defRPr sz="2200"/>
            </a:pPr>
            <a:r>
              <a:t>1.1 Introduzione alla trasformazione digitale nelle MPMI (2)</a:t>
            </a:r>
          </a:p>
        </p:txBody>
      </p:sp>
      <p:grpSp>
        <p:nvGrpSpPr>
          <p:cNvPr id="4" name="Gruppo 3">
            <a:extLst>
              <a:ext uri="{FF2B5EF4-FFF2-40B4-BE49-F238E27FC236}">
                <a16:creationId xmlns:a16="http://schemas.microsoft.com/office/drawing/2014/main" id="{660886B1-EBF4-76C5-C159-19C144AD9F70}"/>
              </a:ext>
            </a:extLst>
          </p:cNvPr>
          <p:cNvGrpSpPr/>
          <p:nvPr/>
        </p:nvGrpSpPr>
        <p:grpSpPr>
          <a:xfrm>
            <a:off x="471471" y="1489412"/>
            <a:ext cx="11249056" cy="3996018"/>
            <a:chOff x="471471" y="1489412"/>
            <a:chExt cx="11249056" cy="3996018"/>
          </a:xfrm>
        </p:grpSpPr>
        <p:sp>
          <p:nvSpPr>
            <p:cNvPr id="5" name="CasellaDiTesto 4">
              <a:extLst>
                <a:ext uri="{FF2B5EF4-FFF2-40B4-BE49-F238E27FC236}">
                  <a16:creationId xmlns:a16="http://schemas.microsoft.com/office/drawing/2014/main" id="{68541BB6-E6D6-B707-F25B-0665CBC5E4E9}"/>
                </a:ext>
              </a:extLst>
            </p:cNvPr>
            <p:cNvSpPr txBox="1"/>
            <p:nvPr/>
          </p:nvSpPr>
          <p:spPr>
            <a:xfrm>
              <a:off x="471472" y="1489412"/>
              <a:ext cx="11249055" cy="369332"/>
            </a:xfrm>
            <a:prstGeom prst="rect">
              <a:avLst/>
            </a:prstGeom>
            <a:noFill/>
          </p:spPr>
          <p:txBody>
            <a:bodyPr wrap="square">
              <a:spAutoFit/>
            </a:bodyPr>
            <a:lstStyle/>
            <a:p>
              <a:pPr algn="just"/>
              <a:r>
                <a:t>Dallo stato tradizionale alla trasformazione digitale: il diagramma </a:t>
              </a:r>
              <a:r>
                <a:rPr b="1"/>
                <a:t>del processo di trasformazione</a:t>
              </a:r>
            </a:p>
          </p:txBody>
        </p:sp>
        <p:graphicFrame>
          <p:nvGraphicFramePr>
            <p:cNvPr id="11" name="Diagramma 10">
              <a:extLst>
                <a:ext uri="{FF2B5EF4-FFF2-40B4-BE49-F238E27FC236}">
                  <a16:creationId xmlns:a16="http://schemas.microsoft.com/office/drawing/2014/main" id="{F4881EFE-ED9A-B589-2ACB-C4BCB001BC03}"/>
                </a:ext>
              </a:extLst>
            </p:cNvPr>
            <p:cNvGraphicFramePr/>
            <p:nvPr>
              <p:extLst>
                <p:ext uri="{D42A27DB-BD31-4B8C-83A1-F6EECF244321}">
                  <p14:modId xmlns:p14="http://schemas.microsoft.com/office/powerpoint/2010/main" val="3026079328"/>
                </p:ext>
              </p:extLst>
            </p:nvPr>
          </p:nvGraphicFramePr>
          <p:xfrm>
            <a:off x="556495" y="1967160"/>
            <a:ext cx="11138632" cy="8245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asellaDiTesto 2">
              <a:extLst>
                <a:ext uri="{FF2B5EF4-FFF2-40B4-BE49-F238E27FC236}">
                  <a16:creationId xmlns:a16="http://schemas.microsoft.com/office/drawing/2014/main" id="{445C0921-BC91-B6F8-C0FD-E048475695CC}"/>
                </a:ext>
              </a:extLst>
            </p:cNvPr>
            <p:cNvSpPr txBox="1"/>
            <p:nvPr/>
          </p:nvSpPr>
          <p:spPr>
            <a:xfrm>
              <a:off x="471471" y="2900107"/>
              <a:ext cx="11249055" cy="2585323"/>
            </a:xfrm>
            <a:prstGeom prst="rect">
              <a:avLst/>
            </a:prstGeom>
            <a:noFill/>
          </p:spPr>
          <p:txBody>
            <a:bodyPr wrap="square">
              <a:spAutoFit/>
            </a:bodyPr>
            <a:lstStyle/>
            <a:p>
              <a:pPr algn="just"/>
              <a:r>
                <a:rPr dirty="0"/>
                <a:t>Il </a:t>
              </a:r>
              <a:r>
                <a:rPr dirty="0" err="1"/>
                <a:t>processo</a:t>
              </a:r>
              <a:r>
                <a:rPr dirty="0"/>
                <a:t> </a:t>
              </a:r>
              <a:r>
                <a:rPr dirty="0" err="1"/>
                <a:t>riflette</a:t>
              </a:r>
              <a:r>
                <a:rPr dirty="0"/>
                <a:t> e </a:t>
              </a:r>
              <a:r>
                <a:rPr dirty="0" err="1"/>
                <a:t>si</a:t>
              </a:r>
              <a:r>
                <a:rPr dirty="0"/>
                <a:t> </a:t>
              </a:r>
              <a:r>
                <a:rPr dirty="0" err="1"/>
                <a:t>compone</a:t>
              </a:r>
              <a:r>
                <a:rPr dirty="0"/>
                <a:t> di 4 </a:t>
              </a:r>
              <a:r>
                <a:rPr dirty="0" err="1"/>
                <a:t>fasi</a:t>
              </a:r>
              <a:r>
                <a:rPr dirty="0"/>
                <a:t>:</a:t>
              </a:r>
            </a:p>
            <a:p>
              <a:pPr algn="just"/>
              <a:endParaRPr dirty="0"/>
            </a:p>
            <a:p>
              <a:pPr marL="342900" indent="-342900" algn="just">
                <a:buFont typeface="+mj-lt"/>
                <a:buAutoNum type="arabicPeriod"/>
              </a:pPr>
              <a:r>
                <a:rPr dirty="0"/>
                <a:t>Lo </a:t>
              </a:r>
              <a:r>
                <a:rPr dirty="0" err="1"/>
                <a:t>stato</a:t>
              </a:r>
              <a:r>
                <a:rPr dirty="0"/>
                <a:t> prima </a:t>
              </a:r>
              <a:r>
                <a:rPr dirty="0" err="1"/>
                <a:t>della</a:t>
              </a:r>
              <a:r>
                <a:rPr dirty="0"/>
                <a:t> </a:t>
              </a:r>
              <a:r>
                <a:rPr dirty="0" err="1"/>
                <a:t>trasformazione</a:t>
              </a:r>
              <a:r>
                <a:rPr dirty="0"/>
                <a:t> </a:t>
              </a:r>
              <a:r>
                <a:rPr dirty="0" err="1"/>
                <a:t>digitale</a:t>
              </a:r>
              <a:endParaRPr dirty="0"/>
            </a:p>
            <a:p>
              <a:pPr marL="342900" indent="-342900" algn="just">
                <a:buFont typeface="+mj-lt"/>
                <a:buAutoNum type="arabicPeriod"/>
              </a:pPr>
              <a:endParaRPr dirty="0"/>
            </a:p>
            <a:p>
              <a:pPr marL="342900" indent="-342900" algn="just">
                <a:buFont typeface="+mj-lt"/>
                <a:buAutoNum type="arabicPeriod"/>
              </a:pPr>
              <a:r>
                <a:rPr dirty="0" err="1"/>
                <a:t>L'adozione</a:t>
              </a:r>
              <a:r>
                <a:rPr dirty="0"/>
                <a:t> </a:t>
              </a:r>
              <a:r>
                <a:rPr dirty="0" err="1"/>
                <a:t>delle</a:t>
              </a:r>
              <a:r>
                <a:rPr dirty="0"/>
                <a:t> </a:t>
              </a:r>
              <a:r>
                <a:rPr dirty="0" err="1"/>
                <a:t>tecnologie</a:t>
              </a:r>
              <a:r>
                <a:rPr dirty="0"/>
                <a:t> </a:t>
              </a:r>
              <a:r>
                <a:rPr dirty="0" err="1"/>
                <a:t>digitali</a:t>
              </a:r>
              <a:endParaRPr dirty="0"/>
            </a:p>
            <a:p>
              <a:pPr marL="342900" indent="-342900" algn="just">
                <a:buFont typeface="+mj-lt"/>
                <a:buAutoNum type="arabicPeriod"/>
              </a:pPr>
              <a:endParaRPr dirty="0"/>
            </a:p>
            <a:p>
              <a:pPr marL="342900" indent="-342900" algn="just">
                <a:buFont typeface="+mj-lt"/>
                <a:buAutoNum type="arabicPeriod"/>
              </a:pPr>
              <a:r>
                <a:rPr dirty="0" err="1"/>
                <a:t>L'integrazione</a:t>
              </a:r>
              <a:r>
                <a:rPr dirty="0"/>
                <a:t> </a:t>
              </a:r>
              <a:r>
                <a:rPr dirty="0" err="1"/>
                <a:t>delle</a:t>
              </a:r>
              <a:r>
                <a:rPr dirty="0"/>
                <a:t> </a:t>
              </a:r>
              <a:r>
                <a:rPr dirty="0" err="1"/>
                <a:t>tecnologie</a:t>
              </a:r>
              <a:r>
                <a:rPr dirty="0"/>
                <a:t> </a:t>
              </a:r>
              <a:r>
                <a:rPr dirty="0" err="1"/>
                <a:t>digitali</a:t>
              </a:r>
              <a:r>
                <a:rPr dirty="0"/>
                <a:t> in </a:t>
              </a:r>
              <a:r>
                <a:rPr dirty="0" err="1"/>
                <a:t>vari</a:t>
              </a:r>
              <a:r>
                <a:rPr dirty="0"/>
                <a:t> </a:t>
              </a:r>
              <a:r>
                <a:rPr dirty="0" err="1"/>
                <a:t>aspetti</a:t>
              </a:r>
              <a:r>
                <a:rPr dirty="0"/>
                <a:t> e </a:t>
              </a:r>
              <a:r>
                <a:rPr dirty="0" err="1"/>
                <a:t>operazioni</a:t>
              </a:r>
              <a:endParaRPr dirty="0"/>
            </a:p>
            <a:p>
              <a:pPr marL="342900" indent="-342900" algn="just">
                <a:buFont typeface="+mj-lt"/>
                <a:buAutoNum type="arabicPeriod"/>
              </a:pPr>
              <a:endParaRPr dirty="0"/>
            </a:p>
            <a:p>
              <a:pPr marL="342900" indent="-342900" algn="just">
                <a:buFont typeface="+mj-lt"/>
                <a:buAutoNum type="arabicPeriod"/>
              </a:pPr>
              <a:r>
                <a:rPr dirty="0"/>
                <a:t>Lo </a:t>
              </a:r>
              <a:r>
                <a:rPr dirty="0" err="1"/>
                <a:t>stato</a:t>
              </a:r>
              <a:r>
                <a:rPr dirty="0"/>
                <a:t> </a:t>
              </a:r>
              <a:r>
                <a:rPr dirty="0" err="1"/>
                <a:t>raggiunto</a:t>
              </a:r>
              <a:r>
                <a:rPr dirty="0"/>
                <a:t> </a:t>
              </a:r>
              <a:r>
                <a:rPr dirty="0" smtClean="0"/>
                <a:t>d</a:t>
              </a:r>
              <a:r>
                <a:rPr lang="it-IT" dirty="0" smtClean="0"/>
                <a:t>a</a:t>
              </a:r>
              <a:r>
                <a:rPr dirty="0" err="1" smtClean="0"/>
                <a:t>lla</a:t>
              </a:r>
              <a:r>
                <a:rPr dirty="0" smtClean="0"/>
                <a:t> </a:t>
              </a:r>
              <a:r>
                <a:rPr dirty="0" err="1"/>
                <a:t>trasformazione</a:t>
              </a:r>
              <a:r>
                <a:rPr dirty="0"/>
                <a:t> </a:t>
              </a:r>
              <a:r>
                <a:rPr dirty="0" err="1"/>
                <a:t>digitale</a:t>
              </a:r>
              <a:endParaRPr dirty="0"/>
            </a:p>
          </p:txBody>
        </p:sp>
      </p:grpSp>
    </p:spTree>
    <p:extLst>
      <p:ext uri="{BB962C8B-B14F-4D97-AF65-F5344CB8AC3E}">
        <p14:creationId xmlns:p14="http://schemas.microsoft.com/office/powerpoint/2010/main" val="4065324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defRPr>
                <a:solidFill>
                  <a:srgbClr val="0AD995"/>
                </a:solidFill>
              </a:defRPr>
            </a:pPr>
            <a:r>
              <a:t>Unità 1. Innovazione per la trasformazione digitale</a:t>
            </a:r>
          </a:p>
          <a:p>
            <a:pPr>
              <a:defRPr sz="2200"/>
            </a:pPr>
            <a:r>
              <a:t>1.2 Costruire una cultura dell'innovazione</a:t>
            </a:r>
          </a:p>
        </p:txBody>
      </p:sp>
      <p:grpSp>
        <p:nvGrpSpPr>
          <p:cNvPr id="13" name="Gruppo 12">
            <a:extLst>
              <a:ext uri="{FF2B5EF4-FFF2-40B4-BE49-F238E27FC236}">
                <a16:creationId xmlns:a16="http://schemas.microsoft.com/office/drawing/2014/main" id="{4934813D-1E89-04B2-BFA8-601E73BD063B}"/>
              </a:ext>
            </a:extLst>
          </p:cNvPr>
          <p:cNvGrpSpPr/>
          <p:nvPr/>
        </p:nvGrpSpPr>
        <p:grpSpPr>
          <a:xfrm>
            <a:off x="471472" y="1611559"/>
            <a:ext cx="11249055" cy="4343729"/>
            <a:chOff x="471472" y="1611559"/>
            <a:chExt cx="11249055" cy="4343729"/>
          </a:xfrm>
        </p:grpSpPr>
        <p:graphicFrame>
          <p:nvGraphicFramePr>
            <p:cNvPr id="6" name="Diagramma 5">
              <a:extLst>
                <a:ext uri="{FF2B5EF4-FFF2-40B4-BE49-F238E27FC236}">
                  <a16:creationId xmlns:a16="http://schemas.microsoft.com/office/drawing/2014/main" id="{34E2A883-8812-8B94-CB4C-47767674F935}"/>
                </a:ext>
              </a:extLst>
            </p:cNvPr>
            <p:cNvGraphicFramePr/>
            <p:nvPr>
              <p:extLst>
                <p:ext uri="{D42A27DB-BD31-4B8C-83A1-F6EECF244321}">
                  <p14:modId xmlns:p14="http://schemas.microsoft.com/office/powerpoint/2010/main" val="2829268640"/>
                </p:ext>
              </p:extLst>
            </p:nvPr>
          </p:nvGraphicFramePr>
          <p:xfrm>
            <a:off x="556495" y="1611559"/>
            <a:ext cx="11138632" cy="8245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asellaDiTesto 6">
              <a:extLst>
                <a:ext uri="{FF2B5EF4-FFF2-40B4-BE49-F238E27FC236}">
                  <a16:creationId xmlns:a16="http://schemas.microsoft.com/office/drawing/2014/main" id="{61B3F519-E418-9A16-DF41-98B347E54EC2}"/>
                </a:ext>
              </a:extLst>
            </p:cNvPr>
            <p:cNvSpPr txBox="1"/>
            <p:nvPr/>
          </p:nvSpPr>
          <p:spPr>
            <a:xfrm>
              <a:off x="471472" y="2538968"/>
              <a:ext cx="11249055" cy="3416320"/>
            </a:xfrm>
            <a:prstGeom prst="rect">
              <a:avLst/>
            </a:prstGeom>
            <a:noFill/>
          </p:spPr>
          <p:txBody>
            <a:bodyPr wrap="square">
              <a:spAutoFit/>
            </a:bodyPr>
            <a:lstStyle/>
            <a:p>
              <a:pPr algn="just"/>
              <a:r>
                <a:rPr dirty="0" err="1"/>
                <a:t>Nell'ambito</a:t>
              </a:r>
              <a:r>
                <a:rPr dirty="0"/>
                <a:t> </a:t>
              </a:r>
              <a:r>
                <a:rPr dirty="0" err="1"/>
                <a:t>delle</a:t>
              </a:r>
              <a:r>
                <a:rPr dirty="0"/>
                <a:t> </a:t>
              </a:r>
              <a:r>
                <a:rPr dirty="0" err="1"/>
                <a:t>soluzioni</a:t>
              </a:r>
              <a:r>
                <a:rPr dirty="0"/>
                <a:t> </a:t>
              </a:r>
              <a:r>
                <a:rPr dirty="0" err="1"/>
                <a:t>digitali</a:t>
              </a:r>
              <a:r>
                <a:rPr dirty="0"/>
                <a:t> innovative e come primo </a:t>
              </a:r>
              <a:r>
                <a:rPr dirty="0" err="1"/>
                <a:t>passo</a:t>
              </a:r>
              <a:r>
                <a:rPr dirty="0"/>
                <a:t> </a:t>
              </a:r>
              <a:r>
                <a:rPr dirty="0" err="1"/>
                <a:t>nel</a:t>
              </a:r>
              <a:r>
                <a:rPr dirty="0"/>
                <a:t> </a:t>
              </a:r>
              <a:r>
                <a:rPr dirty="0" err="1"/>
                <a:t>percorso</a:t>
              </a:r>
              <a:r>
                <a:rPr dirty="0"/>
                <a:t> di </a:t>
              </a:r>
              <a:r>
                <a:rPr dirty="0" err="1"/>
                <a:t>trasformazione</a:t>
              </a:r>
              <a:r>
                <a:rPr dirty="0"/>
                <a:t> </a:t>
              </a:r>
              <a:r>
                <a:rPr dirty="0" err="1"/>
                <a:t>digitale</a:t>
              </a:r>
              <a:r>
                <a:rPr dirty="0"/>
                <a:t> </a:t>
              </a:r>
              <a:r>
                <a:rPr lang="it-IT" dirty="0" smtClean="0"/>
                <a:t>-</a:t>
              </a:r>
              <a:r>
                <a:rPr dirty="0" smtClean="0"/>
                <a:t> </a:t>
              </a:r>
              <a:r>
                <a:rPr dirty="0" err="1"/>
                <a:t>passando</a:t>
              </a:r>
              <a:r>
                <a:rPr dirty="0"/>
                <a:t> da </a:t>
              </a:r>
              <a:r>
                <a:rPr dirty="0" err="1"/>
                <a:t>uno</a:t>
              </a:r>
              <a:r>
                <a:rPr dirty="0"/>
                <a:t> </a:t>
              </a:r>
              <a:r>
                <a:rPr dirty="0" err="1"/>
                <a:t>stato</a:t>
              </a:r>
              <a:r>
                <a:rPr dirty="0"/>
                <a:t> </a:t>
              </a:r>
              <a:r>
                <a:rPr dirty="0" err="1"/>
                <a:t>tradizionale</a:t>
              </a:r>
              <a:r>
                <a:rPr dirty="0"/>
                <a:t> </a:t>
              </a:r>
              <a:r>
                <a:rPr dirty="0" err="1"/>
                <a:t>all'adozione</a:t>
              </a:r>
              <a:r>
                <a:rPr dirty="0"/>
                <a:t> </a:t>
              </a:r>
              <a:r>
                <a:rPr dirty="0" err="1"/>
                <a:t>digitale</a:t>
              </a:r>
              <a:r>
                <a:rPr dirty="0"/>
                <a:t> </a:t>
              </a:r>
              <a:r>
                <a:rPr lang="it-IT" dirty="0" smtClean="0"/>
                <a:t>- </a:t>
              </a:r>
              <a:r>
                <a:rPr dirty="0" smtClean="0"/>
                <a:t>le </a:t>
              </a:r>
              <a:r>
                <a:rPr dirty="0"/>
                <a:t>MPMI </a:t>
              </a:r>
              <a:r>
                <a:rPr dirty="0" err="1"/>
                <a:t>devono</a:t>
              </a:r>
              <a:r>
                <a:rPr dirty="0"/>
                <a:t> </a:t>
              </a:r>
              <a:r>
                <a:rPr b="1" dirty="0" err="1"/>
                <a:t>cambiare</a:t>
              </a:r>
              <a:r>
                <a:rPr b="1" dirty="0"/>
                <a:t> </a:t>
              </a:r>
              <a:r>
                <a:rPr b="1" dirty="0" err="1"/>
                <a:t>mentalità</a:t>
              </a:r>
              <a:r>
                <a:rPr b="1" dirty="0"/>
                <a:t> verso </a:t>
              </a:r>
              <a:r>
                <a:rPr b="1" dirty="0" err="1"/>
                <a:t>l'innovazione</a:t>
              </a:r>
              <a:r>
                <a:rPr dirty="0"/>
                <a:t>.</a:t>
              </a:r>
            </a:p>
            <a:p>
              <a:pPr algn="just"/>
              <a:endParaRPr dirty="0"/>
            </a:p>
            <a:p>
              <a:pPr algn="just"/>
              <a:r>
                <a:rPr dirty="0" err="1"/>
                <a:t>Suggerimenti</a:t>
              </a:r>
              <a:r>
                <a:rPr dirty="0"/>
                <a:t> per le MPMI per </a:t>
              </a:r>
              <a:r>
                <a:rPr dirty="0" err="1"/>
                <a:t>costruire</a:t>
              </a:r>
              <a:r>
                <a:rPr dirty="0"/>
                <a:t> </a:t>
              </a:r>
              <a:r>
                <a:rPr dirty="0" err="1"/>
                <a:t>internamente</a:t>
              </a:r>
              <a:r>
                <a:rPr dirty="0"/>
                <a:t> </a:t>
              </a:r>
              <a:r>
                <a:rPr dirty="0" err="1"/>
                <a:t>una</a:t>
              </a:r>
              <a:r>
                <a:rPr dirty="0"/>
                <a:t> </a:t>
              </a:r>
              <a:r>
                <a:rPr dirty="0" err="1"/>
                <a:t>cultura</a:t>
              </a:r>
              <a:r>
                <a:rPr dirty="0"/>
                <a:t> </a:t>
              </a:r>
              <a:r>
                <a:rPr dirty="0" err="1"/>
                <a:t>dell'innovazione</a:t>
              </a:r>
              <a:r>
                <a:rPr dirty="0"/>
                <a:t>:</a:t>
              </a:r>
            </a:p>
            <a:p>
              <a:pPr algn="just"/>
              <a:endParaRPr dirty="0"/>
            </a:p>
            <a:p>
              <a:pPr marL="285750" indent="-285750" algn="just">
                <a:buFont typeface="Arial" panose="020B0604020202020204" pitchFamily="34" charset="0"/>
                <a:buChar char="•"/>
              </a:pPr>
              <a:r>
                <a:rPr dirty="0"/>
                <a:t>Da </a:t>
              </a:r>
              <a:r>
                <a:rPr lang="it-IT" dirty="0" smtClean="0"/>
                <a:t>"</a:t>
              </a:r>
              <a:r>
                <a:rPr dirty="0" smtClean="0"/>
                <a:t>Questo </a:t>
              </a:r>
              <a:r>
                <a:rPr dirty="0"/>
                <a:t>è </a:t>
              </a:r>
              <a:r>
                <a:rPr dirty="0" err="1"/>
                <a:t>il</a:t>
              </a:r>
              <a:r>
                <a:rPr dirty="0"/>
                <a:t> </a:t>
              </a:r>
              <a:r>
                <a:rPr dirty="0" err="1"/>
                <a:t>modo</a:t>
              </a:r>
              <a:r>
                <a:rPr dirty="0"/>
                <a:t> in cui </a:t>
              </a:r>
              <a:r>
                <a:rPr dirty="0" err="1"/>
                <a:t>l'abbiamo</a:t>
              </a:r>
              <a:r>
                <a:rPr dirty="0"/>
                <a:t> </a:t>
              </a:r>
              <a:r>
                <a:rPr dirty="0" err="1"/>
                <a:t>sempre</a:t>
              </a:r>
              <a:r>
                <a:rPr dirty="0"/>
                <a:t> </a:t>
              </a:r>
              <a:r>
                <a:rPr dirty="0" err="1"/>
                <a:t>fatto</a:t>
              </a:r>
              <a:r>
                <a:rPr dirty="0"/>
                <a:t>" a "Come </a:t>
              </a:r>
              <a:r>
                <a:rPr dirty="0" err="1"/>
                <a:t>possiamo</a:t>
              </a:r>
              <a:r>
                <a:rPr dirty="0"/>
                <a:t> </a:t>
              </a:r>
              <a:r>
                <a:rPr dirty="0" err="1"/>
                <a:t>farlo</a:t>
              </a:r>
              <a:r>
                <a:rPr dirty="0"/>
                <a:t> </a:t>
              </a:r>
              <a:r>
                <a:rPr dirty="0" err="1"/>
                <a:t>meglio</a:t>
              </a:r>
              <a:r>
                <a:rPr dirty="0"/>
                <a:t>?"</a:t>
              </a:r>
            </a:p>
            <a:p>
              <a:pPr marL="285750" indent="-285750" algn="just">
                <a:buFont typeface="Arial" panose="020B0604020202020204" pitchFamily="34" charset="0"/>
                <a:buChar char="•"/>
              </a:pPr>
              <a:endParaRPr dirty="0"/>
            </a:p>
            <a:p>
              <a:pPr marL="285750" indent="-285750" algn="just">
                <a:buFont typeface="Arial" panose="020B0604020202020204" pitchFamily="34" charset="0"/>
                <a:buChar char="•"/>
              </a:pPr>
              <a:r>
                <a:rPr dirty="0" err="1"/>
                <a:t>Comunicazione</a:t>
              </a:r>
              <a:r>
                <a:rPr dirty="0"/>
                <a:t> </a:t>
              </a:r>
              <a:r>
                <a:rPr dirty="0" err="1"/>
                <a:t>aperta</a:t>
              </a:r>
              <a:r>
                <a:rPr dirty="0"/>
                <a:t> e </a:t>
              </a:r>
              <a:r>
                <a:rPr dirty="0" err="1"/>
                <a:t>condivisione</a:t>
              </a:r>
              <a:r>
                <a:rPr dirty="0"/>
                <a:t> di </a:t>
              </a:r>
              <a:r>
                <a:rPr dirty="0" err="1"/>
                <a:t>idee</a:t>
              </a:r>
              <a:r>
                <a:rPr dirty="0"/>
                <a:t> </a:t>
              </a:r>
              <a:r>
                <a:rPr lang="it-IT" dirty="0" smtClean="0"/>
                <a:t>-</a:t>
              </a:r>
              <a:r>
                <a:rPr dirty="0" smtClean="0"/>
                <a:t> </a:t>
              </a:r>
              <a:r>
                <a:rPr dirty="0" err="1"/>
                <a:t>sessioni</a:t>
              </a:r>
              <a:r>
                <a:rPr dirty="0"/>
                <a:t> di brainstorming e team </a:t>
              </a:r>
              <a:r>
                <a:rPr dirty="0" err="1"/>
                <a:t>interfunzionali</a:t>
              </a:r>
              <a:r>
                <a:rPr dirty="0"/>
                <a:t> </a:t>
              </a:r>
              <a:r>
                <a:rPr dirty="0" err="1"/>
                <a:t>che</a:t>
              </a:r>
              <a:r>
                <a:rPr dirty="0"/>
                <a:t> </a:t>
              </a:r>
              <a:r>
                <a:rPr dirty="0" err="1"/>
                <a:t>lavorano</a:t>
              </a:r>
              <a:r>
                <a:rPr dirty="0"/>
                <a:t> </a:t>
              </a:r>
              <a:r>
                <a:rPr dirty="0" err="1"/>
                <a:t>sull'innovazione</a:t>
              </a:r>
              <a:endParaRPr dirty="0"/>
            </a:p>
            <a:p>
              <a:pPr marL="285750" indent="-285750" algn="just">
                <a:buFont typeface="Arial" panose="020B0604020202020204" pitchFamily="34" charset="0"/>
                <a:buChar char="•"/>
              </a:pPr>
              <a:endParaRPr dirty="0"/>
            </a:p>
            <a:p>
              <a:pPr marL="285750" indent="-285750" algn="just">
                <a:buFont typeface="Arial" panose="020B0604020202020204" pitchFamily="34" charset="0"/>
                <a:buChar char="•"/>
              </a:pPr>
              <a:r>
                <a:rPr dirty="0"/>
                <a:t>Intrapreneurship — </a:t>
              </a:r>
              <a:r>
                <a:rPr dirty="0" err="1"/>
                <a:t>una</a:t>
              </a:r>
              <a:r>
                <a:rPr dirty="0"/>
                <a:t> "</a:t>
              </a:r>
              <a:r>
                <a:rPr dirty="0" err="1"/>
                <a:t>Giornata</a:t>
              </a:r>
              <a:r>
                <a:rPr dirty="0"/>
                <a:t> </a:t>
              </a:r>
              <a:r>
                <a:rPr dirty="0" err="1"/>
                <a:t>dell'Innovazione</a:t>
              </a:r>
              <a:r>
                <a:rPr dirty="0"/>
                <a:t>" </a:t>
              </a:r>
              <a:r>
                <a:rPr dirty="0" err="1"/>
                <a:t>mensile</a:t>
              </a:r>
              <a:r>
                <a:rPr dirty="0"/>
                <a:t> in cui </a:t>
              </a:r>
              <a:r>
                <a:rPr dirty="0" err="1"/>
                <a:t>i</a:t>
              </a:r>
              <a:r>
                <a:rPr dirty="0"/>
                <a:t> </a:t>
              </a:r>
              <a:r>
                <a:rPr dirty="0" err="1"/>
                <a:t>dipendenti</a:t>
              </a:r>
              <a:r>
                <a:rPr dirty="0"/>
                <a:t> </a:t>
              </a:r>
              <a:r>
                <a:rPr dirty="0" err="1"/>
                <a:t>dedicano</a:t>
              </a:r>
              <a:r>
                <a:rPr dirty="0"/>
                <a:t> tempo a </a:t>
              </a:r>
              <a:r>
                <a:rPr dirty="0" err="1"/>
                <a:t>lavorare</a:t>
              </a:r>
              <a:r>
                <a:rPr dirty="0"/>
                <a:t> </a:t>
              </a:r>
              <a:r>
                <a:rPr dirty="0" err="1"/>
                <a:t>su</a:t>
              </a:r>
              <a:r>
                <a:rPr dirty="0"/>
                <a:t> </a:t>
              </a:r>
              <a:r>
                <a:rPr dirty="0" err="1"/>
                <a:t>progetti</a:t>
              </a:r>
              <a:r>
                <a:rPr dirty="0"/>
                <a:t> </a:t>
              </a:r>
              <a:r>
                <a:rPr dirty="0" err="1"/>
                <a:t>personali</a:t>
              </a:r>
              <a:r>
                <a:rPr dirty="0"/>
                <a:t>, </a:t>
              </a:r>
              <a:r>
                <a:rPr dirty="0" err="1"/>
                <a:t>portando</a:t>
              </a:r>
              <a:r>
                <a:rPr dirty="0"/>
                <a:t> </a:t>
              </a:r>
              <a:r>
                <a:rPr dirty="0" err="1"/>
                <a:t>allo</a:t>
              </a:r>
              <a:r>
                <a:rPr dirty="0"/>
                <a:t> </a:t>
              </a:r>
              <a:r>
                <a:rPr dirty="0" err="1"/>
                <a:t>sviluppo</a:t>
              </a:r>
              <a:r>
                <a:rPr dirty="0"/>
                <a:t> di un </a:t>
              </a:r>
              <a:r>
                <a:rPr dirty="0" err="1"/>
                <a:t>nuovo</a:t>
              </a:r>
              <a:r>
                <a:rPr dirty="0"/>
                <a:t> </a:t>
              </a:r>
              <a:r>
                <a:rPr dirty="0" err="1"/>
                <a:t>prodotto</a:t>
              </a:r>
              <a:r>
                <a:rPr dirty="0"/>
                <a:t> di </a:t>
              </a:r>
              <a:r>
                <a:rPr dirty="0" err="1"/>
                <a:t>successo</a:t>
              </a:r>
              <a:r>
                <a:rPr dirty="0"/>
                <a:t> e/o di </a:t>
              </a:r>
              <a:r>
                <a:rPr dirty="0" err="1"/>
                <a:t>processi</a:t>
              </a:r>
              <a:r>
                <a:rPr dirty="0"/>
                <a:t> </a:t>
              </a:r>
              <a:r>
                <a:rPr dirty="0" err="1"/>
                <a:t>innovativi</a:t>
              </a:r>
              <a:endParaRPr dirty="0"/>
            </a:p>
          </p:txBody>
        </p:sp>
        <p:sp>
          <p:nvSpPr>
            <p:cNvPr id="8" name="Cornice 7">
              <a:extLst>
                <a:ext uri="{FF2B5EF4-FFF2-40B4-BE49-F238E27FC236}">
                  <a16:creationId xmlns:a16="http://schemas.microsoft.com/office/drawing/2014/main" id="{828EC3D2-35D1-D522-A34D-FD98BB42F1E4}"/>
                </a:ext>
              </a:extLst>
            </p:cNvPr>
            <p:cNvSpPr/>
            <p:nvPr/>
          </p:nvSpPr>
          <p:spPr>
            <a:xfrm>
              <a:off x="3048000" y="1611559"/>
              <a:ext cx="850900" cy="824531"/>
            </a:xfrm>
            <a:prstGeom prst="fram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tx1"/>
                </a:solidFill>
              </a:endParaRPr>
            </a:p>
          </p:txBody>
        </p:sp>
        <p:pic>
          <p:nvPicPr>
            <p:cNvPr id="10" name="Elemento grafico 9" descr="Lente di ingrandimento con riempimento a tinta unita">
              <a:extLst>
                <a:ext uri="{FF2B5EF4-FFF2-40B4-BE49-F238E27FC236}">
                  <a16:creationId xmlns:a16="http://schemas.microsoft.com/office/drawing/2014/main" id="{E0B0883B-3285-6397-557C-2D7C9F4D7A56}"/>
                </a:ext>
              </a:extLst>
            </p:cNvPr>
            <p:cNvPicPr>
              <a:picLocks noChangeAspect="1"/>
            </p:cNvPicPr>
            <p:nvPr/>
          </p:nvPicPr>
          <p:blipFill>
            <a:blip r:embed="rId7" cstate="hq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3125836" y="1681945"/>
              <a:ext cx="695227" cy="695227"/>
            </a:xfrm>
            <a:prstGeom prst="rect">
              <a:avLst/>
            </a:prstGeom>
          </p:spPr>
        </p:pic>
      </p:grpSp>
    </p:spTree>
    <p:extLst>
      <p:ext uri="{BB962C8B-B14F-4D97-AF65-F5344CB8AC3E}">
        <p14:creationId xmlns:p14="http://schemas.microsoft.com/office/powerpoint/2010/main" val="2716464442"/>
      </p:ext>
    </p:extLst>
  </p:cSld>
  <p:clrMapOvr>
    <a:masterClrMapping/>
  </p:clrMapOvr>
</p:sld>
</file>

<file path=ppt/theme/theme1.xml><?xml version="1.0" encoding="utf-8"?>
<a:theme xmlns:a="http://schemas.openxmlformats.org/drawingml/2006/main" name="DREAM corporate ppt">
  <a:themeElements>
    <a:clrScheme name="DREAM corporate colors">
      <a:dk1>
        <a:srgbClr val="1B193E"/>
      </a:dk1>
      <a:lt1>
        <a:srgbClr val="F5F5F5"/>
      </a:lt1>
      <a:dk2>
        <a:srgbClr val="1B193E"/>
      </a:dk2>
      <a:lt2>
        <a:srgbClr val="FFFFFF"/>
      </a:lt2>
      <a:accent1>
        <a:srgbClr val="0AD995"/>
      </a:accent1>
      <a:accent2>
        <a:srgbClr val="F6AA07"/>
      </a:accent2>
      <a:accent3>
        <a:srgbClr val="1B193E"/>
      </a:accent3>
      <a:accent4>
        <a:srgbClr val="0AD995"/>
      </a:accent4>
      <a:accent5>
        <a:srgbClr val="F6AA07"/>
      </a:accent5>
      <a:accent6>
        <a:srgbClr val="1B193E"/>
      </a:accent6>
      <a:hlink>
        <a:srgbClr val="F6AA07"/>
      </a:hlink>
      <a:folHlink>
        <a:srgbClr val="0AD99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2058</TotalTime>
  <Words>3430</Words>
  <Application>Microsoft Office PowerPoint</Application>
  <PresentationFormat>Widescreen</PresentationFormat>
  <Paragraphs>353</Paragraphs>
  <Slides>23</Slides>
  <Notes>4</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23</vt:i4>
      </vt:variant>
    </vt:vector>
  </HeadingPairs>
  <TitlesOfParts>
    <vt:vector size="28" baseType="lpstr">
      <vt:lpstr>Arial</vt:lpstr>
      <vt:lpstr>Calibri</vt:lpstr>
      <vt:lpstr>Calibri Light</vt:lpstr>
      <vt:lpstr>Söhne</vt:lpstr>
      <vt:lpstr>DREAM corporate ppt</vt:lpstr>
      <vt:lpstr>Accendere e Innovare: Soluzioni digitali per le MPMI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Miriam Internet Web Solutions</dc:creator>
  <cp:lastModifiedBy>IDP Europa</cp:lastModifiedBy>
  <cp:revision>115</cp:revision>
  <dcterms:created xsi:type="dcterms:W3CDTF">2022-12-22T12:08:40Z</dcterms:created>
  <dcterms:modified xsi:type="dcterms:W3CDTF">2024-01-23T11:18:25Z</dcterms:modified>
</cp:coreProperties>
</file>