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66" r:id="rId3"/>
    <p:sldId id="267" r:id="rId4"/>
    <p:sldId id="265" r:id="rId5"/>
    <p:sldId id="259" r:id="rId6"/>
    <p:sldId id="273" r:id="rId7"/>
    <p:sldId id="274" r:id="rId8"/>
    <p:sldId id="276" r:id="rId9"/>
    <p:sldId id="279" r:id="rId10"/>
    <p:sldId id="281" r:id="rId11"/>
    <p:sldId id="282" r:id="rId12"/>
    <p:sldId id="271" r:id="rId13"/>
    <p:sldId id="283" r:id="rId14"/>
    <p:sldId id="284" r:id="rId15"/>
    <p:sldId id="285" r:id="rId16"/>
    <p:sldId id="286" r:id="rId17"/>
    <p:sldId id="287" r:id="rId18"/>
    <p:sldId id="288" r:id="rId19"/>
    <p:sldId id="289" r:id="rId20"/>
    <p:sldId id="294" r:id="rId21"/>
    <p:sldId id="290" r:id="rId22"/>
    <p:sldId id="291" r:id="rId23"/>
    <p:sldId id="292" r:id="rId24"/>
    <p:sldId id="293" r:id="rId25"/>
    <p:sldId id="295" r:id="rId26"/>
    <p:sldId id="256" r:id="rId27"/>
  </p:sldIdLst>
  <p:sldSz cx="12192000" cy="6858000"/>
  <p:notesSz cx="68580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AA07"/>
    <a:srgbClr val="0AD995"/>
    <a:srgbClr val="1B193E"/>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95" autoAdjust="0"/>
    <p:restoredTop sz="94663" autoAdjust="0"/>
  </p:normalViewPr>
  <p:slideViewPr>
    <p:cSldViewPr snapToGrid="0">
      <p:cViewPr varScale="1">
        <p:scale>
          <a:sx n="117" d="100"/>
          <a:sy n="117" d="100"/>
        </p:scale>
        <p:origin x="688"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mina Nikić" userId="3b493be7-6bc5-409a-8d7a-599eb27ce1f6" providerId="ADAL" clId="{DBA06909-1EF8-4ADF-95B6-6068340D15D2}"/>
    <pc:docChg chg="undo custSel addSld delSld modSld sldOrd">
      <pc:chgData name="Jasmina Nikić" userId="3b493be7-6bc5-409a-8d7a-599eb27ce1f6" providerId="ADAL" clId="{DBA06909-1EF8-4ADF-95B6-6068340D15D2}" dt="2023-12-26T16:21:38.794" v="1810" actId="47"/>
      <pc:docMkLst>
        <pc:docMk/>
      </pc:docMkLst>
      <pc:sldChg chg="addSp delSp modSp mod">
        <pc:chgData name="Jasmina Nikić" userId="3b493be7-6bc5-409a-8d7a-599eb27ce1f6" providerId="ADAL" clId="{DBA06909-1EF8-4ADF-95B6-6068340D15D2}" dt="2023-11-20T09:52:57.015" v="170" actId="113"/>
        <pc:sldMkLst>
          <pc:docMk/>
          <pc:sldMk cId="2967347464" sldId="259"/>
        </pc:sldMkLst>
        <pc:spChg chg="mod">
          <ac:chgData name="Jasmina Nikić" userId="3b493be7-6bc5-409a-8d7a-599eb27ce1f6" providerId="ADAL" clId="{DBA06909-1EF8-4ADF-95B6-6068340D15D2}" dt="2023-11-20T09:52:57.015" v="170" actId="113"/>
          <ac:spMkLst>
            <pc:docMk/>
            <pc:sldMk cId="2967347464" sldId="259"/>
            <ac:spMk id="3" creationId="{ECCF7D76-BCAA-CA2A-FFBA-6D00EA0FD509}"/>
          </ac:spMkLst>
        </pc:spChg>
        <pc:spChg chg="del mod">
          <ac:chgData name="Jasmina Nikić" userId="3b493be7-6bc5-409a-8d7a-599eb27ce1f6" providerId="ADAL" clId="{DBA06909-1EF8-4ADF-95B6-6068340D15D2}" dt="2023-11-20T09:52:17.728" v="166"/>
          <ac:spMkLst>
            <pc:docMk/>
            <pc:sldMk cId="2967347464" sldId="259"/>
            <ac:spMk id="4" creationId="{31369B93-301F-D12D-DA27-08A70D1239D5}"/>
          </ac:spMkLst>
        </pc:spChg>
        <pc:spChg chg="mod">
          <ac:chgData name="Jasmina Nikić" userId="3b493be7-6bc5-409a-8d7a-599eb27ce1f6" providerId="ADAL" clId="{DBA06909-1EF8-4ADF-95B6-6068340D15D2}" dt="2023-11-20T09:43:21.286" v="132" actId="20577"/>
          <ac:spMkLst>
            <pc:docMk/>
            <pc:sldMk cId="2967347464" sldId="259"/>
            <ac:spMk id="5" creationId="{0BA10E19-DFDE-595A-9094-70A351ABD206}"/>
          </ac:spMkLst>
        </pc:spChg>
        <pc:picChg chg="add mod">
          <ac:chgData name="Jasmina Nikić" userId="3b493be7-6bc5-409a-8d7a-599eb27ce1f6" providerId="ADAL" clId="{DBA06909-1EF8-4ADF-95B6-6068340D15D2}" dt="2023-11-20T09:52:27.546" v="168" actId="1076"/>
          <ac:picMkLst>
            <pc:docMk/>
            <pc:sldMk cId="2967347464" sldId="259"/>
            <ac:picMk id="2" creationId="{34B3D104-6191-B8B5-E697-BE6C2A75E271}"/>
          </ac:picMkLst>
        </pc:picChg>
      </pc:sldChg>
      <pc:sldChg chg="del">
        <pc:chgData name="Jasmina Nikić" userId="3b493be7-6bc5-409a-8d7a-599eb27ce1f6" providerId="ADAL" clId="{DBA06909-1EF8-4ADF-95B6-6068340D15D2}" dt="2023-11-20T09:56:56.600" v="187" actId="47"/>
        <pc:sldMkLst>
          <pc:docMk/>
          <pc:sldMk cId="3438998486" sldId="260"/>
        </pc:sldMkLst>
      </pc:sldChg>
      <pc:sldChg chg="add del">
        <pc:chgData name="Jasmina Nikić" userId="3b493be7-6bc5-409a-8d7a-599eb27ce1f6" providerId="ADAL" clId="{DBA06909-1EF8-4ADF-95B6-6068340D15D2}" dt="2023-12-26T16:04:15.682" v="1474" actId="47"/>
        <pc:sldMkLst>
          <pc:docMk/>
          <pc:sldMk cId="954689269" sldId="262"/>
        </pc:sldMkLst>
      </pc:sldChg>
      <pc:sldChg chg="add del">
        <pc:chgData name="Jasmina Nikić" userId="3b493be7-6bc5-409a-8d7a-599eb27ce1f6" providerId="ADAL" clId="{DBA06909-1EF8-4ADF-95B6-6068340D15D2}" dt="2023-12-26T16:04:20.817" v="1475" actId="47"/>
        <pc:sldMkLst>
          <pc:docMk/>
          <pc:sldMk cId="3750013515" sldId="263"/>
        </pc:sldMkLst>
      </pc:sldChg>
      <pc:sldChg chg="addSp modSp mod">
        <pc:chgData name="Jasmina Nikić" userId="3b493be7-6bc5-409a-8d7a-599eb27ce1f6" providerId="ADAL" clId="{DBA06909-1EF8-4ADF-95B6-6068340D15D2}" dt="2023-11-20T09:40:08.988" v="54" actId="1076"/>
        <pc:sldMkLst>
          <pc:docMk/>
          <pc:sldMk cId="1702140363" sldId="265"/>
        </pc:sldMkLst>
        <pc:spChg chg="mod">
          <ac:chgData name="Jasmina Nikić" userId="3b493be7-6bc5-409a-8d7a-599eb27ce1f6" providerId="ADAL" clId="{DBA06909-1EF8-4ADF-95B6-6068340D15D2}" dt="2023-11-20T09:35:29.482" v="43" actId="20577"/>
          <ac:spMkLst>
            <pc:docMk/>
            <pc:sldMk cId="1702140363" sldId="265"/>
            <ac:spMk id="2" creationId="{B0453EE1-012C-D855-E414-40395C501461}"/>
          </ac:spMkLst>
        </pc:spChg>
        <pc:spChg chg="mod">
          <ac:chgData name="Jasmina Nikić" userId="3b493be7-6bc5-409a-8d7a-599eb27ce1f6" providerId="ADAL" clId="{DBA06909-1EF8-4ADF-95B6-6068340D15D2}" dt="2023-11-20T09:40:01.943" v="52" actId="20577"/>
          <ac:spMkLst>
            <pc:docMk/>
            <pc:sldMk cId="1702140363" sldId="265"/>
            <ac:spMk id="3" creationId="{D667F1AB-50E7-AD2A-3379-86F758607EBA}"/>
          </ac:spMkLst>
        </pc:spChg>
        <pc:picChg chg="add mod">
          <ac:chgData name="Jasmina Nikić" userId="3b493be7-6bc5-409a-8d7a-599eb27ce1f6" providerId="ADAL" clId="{DBA06909-1EF8-4ADF-95B6-6068340D15D2}" dt="2023-11-20T09:40:08.988" v="54" actId="1076"/>
          <ac:picMkLst>
            <pc:docMk/>
            <pc:sldMk cId="1702140363" sldId="265"/>
            <ac:picMk id="4" creationId="{5DD56CD3-103C-9A44-8885-8D32D02A3914}"/>
          </ac:picMkLst>
        </pc:picChg>
      </pc:sldChg>
      <pc:sldChg chg="modSp mod">
        <pc:chgData name="Jasmina Nikić" userId="3b493be7-6bc5-409a-8d7a-599eb27ce1f6" providerId="ADAL" clId="{DBA06909-1EF8-4ADF-95B6-6068340D15D2}" dt="2023-11-20T09:22:10.086" v="2"/>
        <pc:sldMkLst>
          <pc:docMk/>
          <pc:sldMk cId="3615232804" sldId="266"/>
        </pc:sldMkLst>
        <pc:spChg chg="mod">
          <ac:chgData name="Jasmina Nikić" userId="3b493be7-6bc5-409a-8d7a-599eb27ce1f6" providerId="ADAL" clId="{DBA06909-1EF8-4ADF-95B6-6068340D15D2}" dt="2023-11-20T09:21:39.460" v="1"/>
          <ac:spMkLst>
            <pc:docMk/>
            <pc:sldMk cId="3615232804" sldId="266"/>
            <ac:spMk id="6" creationId="{0099C590-613D-734B-7CD3-4AA4C86B8601}"/>
          </ac:spMkLst>
        </pc:spChg>
        <pc:spChg chg="mod">
          <ac:chgData name="Jasmina Nikić" userId="3b493be7-6bc5-409a-8d7a-599eb27ce1f6" providerId="ADAL" clId="{DBA06909-1EF8-4ADF-95B6-6068340D15D2}" dt="2023-11-20T09:21:19.623" v="0"/>
          <ac:spMkLst>
            <pc:docMk/>
            <pc:sldMk cId="3615232804" sldId="266"/>
            <ac:spMk id="7" creationId="{12566492-A45E-895B-1252-64BE16D827A7}"/>
          </ac:spMkLst>
        </pc:spChg>
        <pc:spChg chg="mod">
          <ac:chgData name="Jasmina Nikić" userId="3b493be7-6bc5-409a-8d7a-599eb27ce1f6" providerId="ADAL" clId="{DBA06909-1EF8-4ADF-95B6-6068340D15D2}" dt="2023-11-20T09:22:10.086" v="2"/>
          <ac:spMkLst>
            <pc:docMk/>
            <pc:sldMk cId="3615232804" sldId="266"/>
            <ac:spMk id="18" creationId="{D076112B-2609-EE1D-34D8-E2BCE9E11BFE}"/>
          </ac:spMkLst>
        </pc:spChg>
      </pc:sldChg>
      <pc:sldChg chg="modSp mod">
        <pc:chgData name="Jasmina Nikić" userId="3b493be7-6bc5-409a-8d7a-599eb27ce1f6" providerId="ADAL" clId="{DBA06909-1EF8-4ADF-95B6-6068340D15D2}" dt="2023-11-20T09:33:27.199" v="34" actId="1076"/>
        <pc:sldMkLst>
          <pc:docMk/>
          <pc:sldMk cId="1877104279" sldId="267"/>
        </pc:sldMkLst>
        <pc:spChg chg="mod">
          <ac:chgData name="Jasmina Nikić" userId="3b493be7-6bc5-409a-8d7a-599eb27ce1f6" providerId="ADAL" clId="{DBA06909-1EF8-4ADF-95B6-6068340D15D2}" dt="2023-11-20T09:33:12.802" v="32" actId="1076"/>
          <ac:spMkLst>
            <pc:docMk/>
            <pc:sldMk cId="1877104279" sldId="267"/>
            <ac:spMk id="3" creationId="{C9B2A65A-19EF-67E6-701F-2EB732F56F9B}"/>
          </ac:spMkLst>
        </pc:spChg>
        <pc:spChg chg="mod">
          <ac:chgData name="Jasmina Nikić" userId="3b493be7-6bc5-409a-8d7a-599eb27ce1f6" providerId="ADAL" clId="{DBA06909-1EF8-4ADF-95B6-6068340D15D2}" dt="2023-11-20T09:32:59.634" v="30" actId="113"/>
          <ac:spMkLst>
            <pc:docMk/>
            <pc:sldMk cId="1877104279" sldId="267"/>
            <ac:spMk id="4" creationId="{6A923DFD-7A32-AE1C-145F-D514D4B929BE}"/>
          </ac:spMkLst>
        </pc:spChg>
        <pc:spChg chg="mod">
          <ac:chgData name="Jasmina Nikić" userId="3b493be7-6bc5-409a-8d7a-599eb27ce1f6" providerId="ADAL" clId="{DBA06909-1EF8-4ADF-95B6-6068340D15D2}" dt="2023-11-20T09:30:15.651" v="7" actId="1076"/>
          <ac:spMkLst>
            <pc:docMk/>
            <pc:sldMk cId="1877104279" sldId="267"/>
            <ac:spMk id="5" creationId="{7B0760E7-28BF-639B-6B40-912B84F8FA40}"/>
          </ac:spMkLst>
        </pc:spChg>
        <pc:spChg chg="mod">
          <ac:chgData name="Jasmina Nikić" userId="3b493be7-6bc5-409a-8d7a-599eb27ce1f6" providerId="ADAL" clId="{DBA06909-1EF8-4ADF-95B6-6068340D15D2}" dt="2023-11-20T09:30:35.088" v="11" actId="1076"/>
          <ac:spMkLst>
            <pc:docMk/>
            <pc:sldMk cId="1877104279" sldId="267"/>
            <ac:spMk id="7" creationId="{33CF9DAE-63E6-3E82-DDA9-80AE1EB99CFD}"/>
          </ac:spMkLst>
        </pc:spChg>
        <pc:spChg chg="mod">
          <ac:chgData name="Jasmina Nikić" userId="3b493be7-6bc5-409a-8d7a-599eb27ce1f6" providerId="ADAL" clId="{DBA06909-1EF8-4ADF-95B6-6068340D15D2}" dt="2023-11-20T09:32:36.536" v="26" actId="255"/>
          <ac:spMkLst>
            <pc:docMk/>
            <pc:sldMk cId="1877104279" sldId="267"/>
            <ac:spMk id="8" creationId="{2B0BC503-628F-6F13-E7F4-CB2CEDAE7A52}"/>
          </ac:spMkLst>
        </pc:spChg>
        <pc:spChg chg="mod">
          <ac:chgData name="Jasmina Nikić" userId="3b493be7-6bc5-409a-8d7a-599eb27ce1f6" providerId="ADAL" clId="{DBA06909-1EF8-4ADF-95B6-6068340D15D2}" dt="2023-11-20T09:33:27.199" v="34" actId="1076"/>
          <ac:spMkLst>
            <pc:docMk/>
            <pc:sldMk cId="1877104279" sldId="267"/>
            <ac:spMk id="9" creationId="{298A63E7-61C2-567A-3D61-677CE3B2EF67}"/>
          </ac:spMkLst>
        </pc:spChg>
        <pc:spChg chg="mod">
          <ac:chgData name="Jasmina Nikić" userId="3b493be7-6bc5-409a-8d7a-599eb27ce1f6" providerId="ADAL" clId="{DBA06909-1EF8-4ADF-95B6-6068340D15D2}" dt="2023-11-20T09:31:01.336" v="16" actId="1076"/>
          <ac:spMkLst>
            <pc:docMk/>
            <pc:sldMk cId="1877104279" sldId="267"/>
            <ac:spMk id="11" creationId="{31926F06-E8AC-6E61-91CD-5B39297774BE}"/>
          </ac:spMkLst>
        </pc:spChg>
        <pc:picChg chg="mod">
          <ac:chgData name="Jasmina Nikić" userId="3b493be7-6bc5-409a-8d7a-599eb27ce1f6" providerId="ADAL" clId="{DBA06909-1EF8-4ADF-95B6-6068340D15D2}" dt="2023-11-20T09:33:04.864" v="31" actId="1076"/>
          <ac:picMkLst>
            <pc:docMk/>
            <pc:sldMk cId="1877104279" sldId="267"/>
            <ac:picMk id="10" creationId="{6D89A468-CA9E-4780-8722-72634E7D643F}"/>
          </ac:picMkLst>
        </pc:picChg>
      </pc:sldChg>
      <pc:sldChg chg="del">
        <pc:chgData name="Jasmina Nikić" userId="3b493be7-6bc5-409a-8d7a-599eb27ce1f6" providerId="ADAL" clId="{DBA06909-1EF8-4ADF-95B6-6068340D15D2}" dt="2023-12-26T16:21:35.773" v="1809" actId="47"/>
        <pc:sldMkLst>
          <pc:docMk/>
          <pc:sldMk cId="2676574499" sldId="269"/>
        </pc:sldMkLst>
      </pc:sldChg>
      <pc:sldChg chg="del">
        <pc:chgData name="Jasmina Nikić" userId="3b493be7-6bc5-409a-8d7a-599eb27ce1f6" providerId="ADAL" clId="{DBA06909-1EF8-4ADF-95B6-6068340D15D2}" dt="2023-12-26T16:21:38.794" v="1810" actId="47"/>
        <pc:sldMkLst>
          <pc:docMk/>
          <pc:sldMk cId="4230119321" sldId="270"/>
        </pc:sldMkLst>
      </pc:sldChg>
      <pc:sldChg chg="modSp mod ord">
        <pc:chgData name="Jasmina Nikić" userId="3b493be7-6bc5-409a-8d7a-599eb27ce1f6" providerId="ADAL" clId="{DBA06909-1EF8-4ADF-95B6-6068340D15D2}" dt="2023-12-26T16:17:52.623" v="1680"/>
        <pc:sldMkLst>
          <pc:docMk/>
          <pc:sldMk cId="3414295905" sldId="271"/>
        </pc:sldMkLst>
        <pc:spChg chg="mod">
          <ac:chgData name="Jasmina Nikić" userId="3b493be7-6bc5-409a-8d7a-599eb27ce1f6" providerId="ADAL" clId="{DBA06909-1EF8-4ADF-95B6-6068340D15D2}" dt="2023-12-26T16:15:49.057" v="1608" actId="20577"/>
          <ac:spMkLst>
            <pc:docMk/>
            <pc:sldMk cId="3414295905" sldId="271"/>
            <ac:spMk id="3" creationId="{6077EB7D-57A8-F393-18AE-C80E4EAE6DFB}"/>
          </ac:spMkLst>
        </pc:spChg>
        <pc:spChg chg="mod">
          <ac:chgData name="Jasmina Nikić" userId="3b493be7-6bc5-409a-8d7a-599eb27ce1f6" providerId="ADAL" clId="{DBA06909-1EF8-4ADF-95B6-6068340D15D2}" dt="2023-12-26T16:16:28.317" v="1609"/>
          <ac:spMkLst>
            <pc:docMk/>
            <pc:sldMk cId="3414295905" sldId="271"/>
            <ac:spMk id="5" creationId="{C12C2FF4-CEE2-C5C3-7AFF-3927E2BD44C7}"/>
          </ac:spMkLst>
        </pc:spChg>
        <pc:spChg chg="mod">
          <ac:chgData name="Jasmina Nikić" userId="3b493be7-6bc5-409a-8d7a-599eb27ce1f6" providerId="ADAL" clId="{DBA06909-1EF8-4ADF-95B6-6068340D15D2}" dt="2023-12-26T16:17:27.673" v="1679" actId="20577"/>
          <ac:spMkLst>
            <pc:docMk/>
            <pc:sldMk cId="3414295905" sldId="271"/>
            <ac:spMk id="6" creationId="{18886DA2-7784-E3A7-7FE7-BDD7B2E37978}"/>
          </ac:spMkLst>
        </pc:spChg>
        <pc:spChg chg="mod">
          <ac:chgData name="Jasmina Nikić" userId="3b493be7-6bc5-409a-8d7a-599eb27ce1f6" providerId="ADAL" clId="{DBA06909-1EF8-4ADF-95B6-6068340D15D2}" dt="2023-12-26T16:17:52.623" v="1680"/>
          <ac:spMkLst>
            <pc:docMk/>
            <pc:sldMk cId="3414295905" sldId="271"/>
            <ac:spMk id="7" creationId="{5E10E4EB-1FDC-79CE-7766-280B30158EDA}"/>
          </ac:spMkLst>
        </pc:spChg>
      </pc:sldChg>
      <pc:sldChg chg="del">
        <pc:chgData name="Jasmina Nikić" userId="3b493be7-6bc5-409a-8d7a-599eb27ce1f6" providerId="ADAL" clId="{DBA06909-1EF8-4ADF-95B6-6068340D15D2}" dt="2023-12-26T16:21:32.978" v="1808" actId="47"/>
        <pc:sldMkLst>
          <pc:docMk/>
          <pc:sldMk cId="894405052" sldId="272"/>
        </pc:sldMkLst>
      </pc:sldChg>
      <pc:sldChg chg="delSp modSp add mod">
        <pc:chgData name="Jasmina Nikić" userId="3b493be7-6bc5-409a-8d7a-599eb27ce1f6" providerId="ADAL" clId="{DBA06909-1EF8-4ADF-95B6-6068340D15D2}" dt="2023-11-20T09:51:07.628" v="165" actId="255"/>
        <pc:sldMkLst>
          <pc:docMk/>
          <pc:sldMk cId="3200128620" sldId="273"/>
        </pc:sldMkLst>
        <pc:spChg chg="mod">
          <ac:chgData name="Jasmina Nikić" userId="3b493be7-6bc5-409a-8d7a-599eb27ce1f6" providerId="ADAL" clId="{DBA06909-1EF8-4ADF-95B6-6068340D15D2}" dt="2023-11-20T09:51:07.628" v="165" actId="255"/>
          <ac:spMkLst>
            <pc:docMk/>
            <pc:sldMk cId="3200128620" sldId="273"/>
            <ac:spMk id="3" creationId="{ECCF7D76-BCAA-CA2A-FFBA-6D00EA0FD509}"/>
          </ac:spMkLst>
        </pc:spChg>
        <pc:spChg chg="del">
          <ac:chgData name="Jasmina Nikić" userId="3b493be7-6bc5-409a-8d7a-599eb27ce1f6" providerId="ADAL" clId="{DBA06909-1EF8-4ADF-95B6-6068340D15D2}" dt="2023-11-20T09:47:00.352" v="142" actId="478"/>
          <ac:spMkLst>
            <pc:docMk/>
            <pc:sldMk cId="3200128620" sldId="273"/>
            <ac:spMk id="4" creationId="{31369B93-301F-D12D-DA27-08A70D1239D5}"/>
          </ac:spMkLst>
        </pc:spChg>
        <pc:spChg chg="mod">
          <ac:chgData name="Jasmina Nikić" userId="3b493be7-6bc5-409a-8d7a-599eb27ce1f6" providerId="ADAL" clId="{DBA06909-1EF8-4ADF-95B6-6068340D15D2}" dt="2023-11-20T09:50:09.507" v="156" actId="1076"/>
          <ac:spMkLst>
            <pc:docMk/>
            <pc:sldMk cId="3200128620" sldId="273"/>
            <ac:spMk id="5" creationId="{0BA10E19-DFDE-595A-9094-70A351ABD206}"/>
          </ac:spMkLst>
        </pc:spChg>
      </pc:sldChg>
      <pc:sldChg chg="modSp add mod">
        <pc:chgData name="Jasmina Nikić" userId="3b493be7-6bc5-409a-8d7a-599eb27ce1f6" providerId="ADAL" clId="{DBA06909-1EF8-4ADF-95B6-6068340D15D2}" dt="2023-12-26T16:06:08.569" v="1489" actId="1076"/>
        <pc:sldMkLst>
          <pc:docMk/>
          <pc:sldMk cId="2667946326" sldId="274"/>
        </pc:sldMkLst>
        <pc:spChg chg="mod">
          <ac:chgData name="Jasmina Nikić" userId="3b493be7-6bc5-409a-8d7a-599eb27ce1f6" providerId="ADAL" clId="{DBA06909-1EF8-4ADF-95B6-6068340D15D2}" dt="2023-12-26T16:06:08.569" v="1489" actId="1076"/>
          <ac:spMkLst>
            <pc:docMk/>
            <pc:sldMk cId="2667946326" sldId="274"/>
            <ac:spMk id="3" creationId="{ECCF7D76-BCAA-CA2A-FFBA-6D00EA0FD509}"/>
          </ac:spMkLst>
        </pc:spChg>
      </pc:sldChg>
      <pc:sldChg chg="modSp add del mod ord">
        <pc:chgData name="Jasmina Nikić" userId="3b493be7-6bc5-409a-8d7a-599eb27ce1f6" providerId="ADAL" clId="{DBA06909-1EF8-4ADF-95B6-6068340D15D2}" dt="2023-11-20T10:03:41.399" v="213" actId="47"/>
        <pc:sldMkLst>
          <pc:docMk/>
          <pc:sldMk cId="3811914896" sldId="275"/>
        </pc:sldMkLst>
        <pc:spChg chg="mod">
          <ac:chgData name="Jasmina Nikić" userId="3b493be7-6bc5-409a-8d7a-599eb27ce1f6" providerId="ADAL" clId="{DBA06909-1EF8-4ADF-95B6-6068340D15D2}" dt="2023-11-20T09:58:30.658" v="201" actId="20577"/>
          <ac:spMkLst>
            <pc:docMk/>
            <pc:sldMk cId="3811914896" sldId="275"/>
            <ac:spMk id="2" creationId="{B0453EE1-012C-D855-E414-40395C501461}"/>
          </ac:spMkLst>
        </pc:spChg>
      </pc:sldChg>
      <pc:sldChg chg="addSp delSp modSp add mod ord">
        <pc:chgData name="Jasmina Nikić" userId="3b493be7-6bc5-409a-8d7a-599eb27ce1f6" providerId="ADAL" clId="{DBA06909-1EF8-4ADF-95B6-6068340D15D2}" dt="2023-12-26T16:05:00.045" v="1481" actId="12"/>
        <pc:sldMkLst>
          <pc:docMk/>
          <pc:sldMk cId="871290750" sldId="276"/>
        </pc:sldMkLst>
        <pc:spChg chg="mod">
          <ac:chgData name="Jasmina Nikić" userId="3b493be7-6bc5-409a-8d7a-599eb27ce1f6" providerId="ADAL" clId="{DBA06909-1EF8-4ADF-95B6-6068340D15D2}" dt="2023-11-20T10:00:16.483" v="211"/>
          <ac:spMkLst>
            <pc:docMk/>
            <pc:sldMk cId="871290750" sldId="276"/>
            <ac:spMk id="2" creationId="{B0453EE1-012C-D855-E414-40395C501461}"/>
          </ac:spMkLst>
        </pc:spChg>
        <pc:spChg chg="mod">
          <ac:chgData name="Jasmina Nikić" userId="3b493be7-6bc5-409a-8d7a-599eb27ce1f6" providerId="ADAL" clId="{DBA06909-1EF8-4ADF-95B6-6068340D15D2}" dt="2023-12-26T16:05:00.045" v="1481" actId="12"/>
          <ac:spMkLst>
            <pc:docMk/>
            <pc:sldMk cId="871290750" sldId="276"/>
            <ac:spMk id="3" creationId="{D667F1AB-50E7-AD2A-3379-86F758607EBA}"/>
          </ac:spMkLst>
        </pc:spChg>
        <pc:picChg chg="del">
          <ac:chgData name="Jasmina Nikić" userId="3b493be7-6bc5-409a-8d7a-599eb27ce1f6" providerId="ADAL" clId="{DBA06909-1EF8-4ADF-95B6-6068340D15D2}" dt="2023-11-20T10:03:45.631" v="214" actId="478"/>
          <ac:picMkLst>
            <pc:docMk/>
            <pc:sldMk cId="871290750" sldId="276"/>
            <ac:picMk id="4" creationId="{5DD56CD3-103C-9A44-8885-8D32D02A3914}"/>
          </ac:picMkLst>
        </pc:picChg>
        <pc:picChg chg="add del mod">
          <ac:chgData name="Jasmina Nikić" userId="3b493be7-6bc5-409a-8d7a-599eb27ce1f6" providerId="ADAL" clId="{DBA06909-1EF8-4ADF-95B6-6068340D15D2}" dt="2023-11-20T10:13:51.661" v="348" actId="478"/>
          <ac:picMkLst>
            <pc:docMk/>
            <pc:sldMk cId="871290750" sldId="276"/>
            <ac:picMk id="5" creationId="{5BA0FB89-F1C5-D139-B48D-A82C78568388}"/>
          </ac:picMkLst>
        </pc:picChg>
        <pc:picChg chg="add del mod">
          <ac:chgData name="Jasmina Nikić" userId="3b493be7-6bc5-409a-8d7a-599eb27ce1f6" providerId="ADAL" clId="{DBA06909-1EF8-4ADF-95B6-6068340D15D2}" dt="2023-11-20T10:13:50.043" v="347" actId="478"/>
          <ac:picMkLst>
            <pc:docMk/>
            <pc:sldMk cId="871290750" sldId="276"/>
            <ac:picMk id="6" creationId="{E85E01D2-2918-D3F6-20AF-E01B7B709A58}"/>
          </ac:picMkLst>
        </pc:picChg>
        <pc:picChg chg="add del mod">
          <ac:chgData name="Jasmina Nikić" userId="3b493be7-6bc5-409a-8d7a-599eb27ce1f6" providerId="ADAL" clId="{DBA06909-1EF8-4ADF-95B6-6068340D15D2}" dt="2023-11-20T10:13:48.842" v="346" actId="478"/>
          <ac:picMkLst>
            <pc:docMk/>
            <pc:sldMk cId="871290750" sldId="276"/>
            <ac:picMk id="7" creationId="{A2415546-A438-52A9-7E83-C2401E961339}"/>
          </ac:picMkLst>
        </pc:picChg>
        <pc:picChg chg="add del mod">
          <ac:chgData name="Jasmina Nikić" userId="3b493be7-6bc5-409a-8d7a-599eb27ce1f6" providerId="ADAL" clId="{DBA06909-1EF8-4ADF-95B6-6068340D15D2}" dt="2023-11-20T10:13:47.855" v="345" actId="478"/>
          <ac:picMkLst>
            <pc:docMk/>
            <pc:sldMk cId="871290750" sldId="276"/>
            <ac:picMk id="8" creationId="{0D8CC4E9-FAE6-F3AE-76DA-F3270C47F130}"/>
          </ac:picMkLst>
        </pc:picChg>
        <pc:picChg chg="add del mod">
          <ac:chgData name="Jasmina Nikić" userId="3b493be7-6bc5-409a-8d7a-599eb27ce1f6" providerId="ADAL" clId="{DBA06909-1EF8-4ADF-95B6-6068340D15D2}" dt="2023-11-20T10:13:46.465" v="344" actId="478"/>
          <ac:picMkLst>
            <pc:docMk/>
            <pc:sldMk cId="871290750" sldId="276"/>
            <ac:picMk id="9" creationId="{3C993940-9AD3-0880-7F08-5F50D43717CC}"/>
          </ac:picMkLst>
        </pc:picChg>
      </pc:sldChg>
      <pc:sldChg chg="addSp delSp modSp add del mod">
        <pc:chgData name="Jasmina Nikić" userId="3b493be7-6bc5-409a-8d7a-599eb27ce1f6" providerId="ADAL" clId="{DBA06909-1EF8-4ADF-95B6-6068340D15D2}" dt="2023-12-26T16:06:46.726" v="1490" actId="47"/>
        <pc:sldMkLst>
          <pc:docMk/>
          <pc:sldMk cId="971303482" sldId="277"/>
        </pc:sldMkLst>
        <pc:spChg chg="mod">
          <ac:chgData name="Jasmina Nikić" userId="3b493be7-6bc5-409a-8d7a-599eb27ce1f6" providerId="ADAL" clId="{DBA06909-1EF8-4ADF-95B6-6068340D15D2}" dt="2023-12-12T14:25:38.434" v="798" actId="113"/>
          <ac:spMkLst>
            <pc:docMk/>
            <pc:sldMk cId="971303482" sldId="277"/>
            <ac:spMk id="3" creationId="{D667F1AB-50E7-AD2A-3379-86F758607EBA}"/>
          </ac:spMkLst>
        </pc:spChg>
        <pc:picChg chg="add del mod">
          <ac:chgData name="Jasmina Nikić" userId="3b493be7-6bc5-409a-8d7a-599eb27ce1f6" providerId="ADAL" clId="{DBA06909-1EF8-4ADF-95B6-6068340D15D2}" dt="2023-11-20T10:17:40.918" v="496" actId="478"/>
          <ac:picMkLst>
            <pc:docMk/>
            <pc:sldMk cId="971303482" sldId="277"/>
            <ac:picMk id="4" creationId="{2C8E6267-B4E8-6158-A4DC-022A42FDE191}"/>
          </ac:picMkLst>
        </pc:picChg>
        <pc:picChg chg="add del mod">
          <ac:chgData name="Jasmina Nikić" userId="3b493be7-6bc5-409a-8d7a-599eb27ce1f6" providerId="ADAL" clId="{DBA06909-1EF8-4ADF-95B6-6068340D15D2}" dt="2023-11-20T10:17:40.118" v="495" actId="478"/>
          <ac:picMkLst>
            <pc:docMk/>
            <pc:sldMk cId="971303482" sldId="277"/>
            <ac:picMk id="5" creationId="{626C5306-CE82-F4F6-D73A-EF60050EFD49}"/>
          </ac:picMkLst>
        </pc:picChg>
        <pc:picChg chg="add del mod">
          <ac:chgData name="Jasmina Nikić" userId="3b493be7-6bc5-409a-8d7a-599eb27ce1f6" providerId="ADAL" clId="{DBA06909-1EF8-4ADF-95B6-6068340D15D2}" dt="2023-11-20T10:17:39.135" v="494" actId="478"/>
          <ac:picMkLst>
            <pc:docMk/>
            <pc:sldMk cId="971303482" sldId="277"/>
            <ac:picMk id="6" creationId="{C11B47C5-8191-2F41-BFEE-D07B74C9D0A2}"/>
          </ac:picMkLst>
        </pc:picChg>
        <pc:picChg chg="add del mod">
          <ac:chgData name="Jasmina Nikić" userId="3b493be7-6bc5-409a-8d7a-599eb27ce1f6" providerId="ADAL" clId="{DBA06909-1EF8-4ADF-95B6-6068340D15D2}" dt="2023-11-20T10:17:38.066" v="493" actId="478"/>
          <ac:picMkLst>
            <pc:docMk/>
            <pc:sldMk cId="971303482" sldId="277"/>
            <ac:picMk id="7" creationId="{E5F1E5B3-9B42-0DEC-2C6F-12689E2032FB}"/>
          </ac:picMkLst>
        </pc:picChg>
        <pc:picChg chg="add del mod">
          <ac:chgData name="Jasmina Nikić" userId="3b493be7-6bc5-409a-8d7a-599eb27ce1f6" providerId="ADAL" clId="{DBA06909-1EF8-4ADF-95B6-6068340D15D2}" dt="2023-11-20T10:17:37.107" v="492" actId="478"/>
          <ac:picMkLst>
            <pc:docMk/>
            <pc:sldMk cId="971303482" sldId="277"/>
            <ac:picMk id="8" creationId="{AC9E0144-F629-2FFA-303C-2209C5753E92}"/>
          </ac:picMkLst>
        </pc:picChg>
      </pc:sldChg>
      <pc:sldChg chg="modSp add del mod">
        <pc:chgData name="Jasmina Nikić" userId="3b493be7-6bc5-409a-8d7a-599eb27ce1f6" providerId="ADAL" clId="{DBA06909-1EF8-4ADF-95B6-6068340D15D2}" dt="2023-12-12T14:25:47.453" v="799" actId="2696"/>
        <pc:sldMkLst>
          <pc:docMk/>
          <pc:sldMk cId="1310069218" sldId="278"/>
        </pc:sldMkLst>
        <pc:spChg chg="mod">
          <ac:chgData name="Jasmina Nikić" userId="3b493be7-6bc5-409a-8d7a-599eb27ce1f6" providerId="ADAL" clId="{DBA06909-1EF8-4ADF-95B6-6068340D15D2}" dt="2023-12-12T14:25:20.082" v="792" actId="21"/>
          <ac:spMkLst>
            <pc:docMk/>
            <pc:sldMk cId="1310069218" sldId="278"/>
            <ac:spMk id="3" creationId="{D667F1AB-50E7-AD2A-3379-86F758607EBA}"/>
          </ac:spMkLst>
        </pc:spChg>
      </pc:sldChg>
      <pc:sldChg chg="modSp add mod">
        <pc:chgData name="Jasmina Nikić" userId="3b493be7-6bc5-409a-8d7a-599eb27ce1f6" providerId="ADAL" clId="{DBA06909-1EF8-4ADF-95B6-6068340D15D2}" dt="2023-12-26T16:07:59.811" v="1501" actId="113"/>
        <pc:sldMkLst>
          <pc:docMk/>
          <pc:sldMk cId="2303353654" sldId="279"/>
        </pc:sldMkLst>
        <pc:spChg chg="mod">
          <ac:chgData name="Jasmina Nikić" userId="3b493be7-6bc5-409a-8d7a-599eb27ce1f6" providerId="ADAL" clId="{DBA06909-1EF8-4ADF-95B6-6068340D15D2}" dt="2023-12-12T14:07:44.981" v="590"/>
          <ac:spMkLst>
            <pc:docMk/>
            <pc:sldMk cId="2303353654" sldId="279"/>
            <ac:spMk id="2" creationId="{B0453EE1-012C-D855-E414-40395C501461}"/>
          </ac:spMkLst>
        </pc:spChg>
        <pc:spChg chg="mod">
          <ac:chgData name="Jasmina Nikić" userId="3b493be7-6bc5-409a-8d7a-599eb27ce1f6" providerId="ADAL" clId="{DBA06909-1EF8-4ADF-95B6-6068340D15D2}" dt="2023-12-26T16:07:59.811" v="1501" actId="113"/>
          <ac:spMkLst>
            <pc:docMk/>
            <pc:sldMk cId="2303353654" sldId="279"/>
            <ac:spMk id="3" creationId="{D667F1AB-50E7-AD2A-3379-86F758607EBA}"/>
          </ac:spMkLst>
        </pc:spChg>
      </pc:sldChg>
      <pc:sldChg chg="modSp add del mod">
        <pc:chgData name="Jasmina Nikić" userId="3b493be7-6bc5-409a-8d7a-599eb27ce1f6" providerId="ADAL" clId="{DBA06909-1EF8-4ADF-95B6-6068340D15D2}" dt="2023-12-26T16:08:09.831" v="1502" actId="47"/>
        <pc:sldMkLst>
          <pc:docMk/>
          <pc:sldMk cId="3069869597" sldId="280"/>
        </pc:sldMkLst>
        <pc:spChg chg="mod">
          <ac:chgData name="Jasmina Nikić" userId="3b493be7-6bc5-409a-8d7a-599eb27ce1f6" providerId="ADAL" clId="{DBA06909-1EF8-4ADF-95B6-6068340D15D2}" dt="2023-12-26T16:07:35.364" v="1497" actId="21"/>
          <ac:spMkLst>
            <pc:docMk/>
            <pc:sldMk cId="3069869597" sldId="280"/>
            <ac:spMk id="3" creationId="{D667F1AB-50E7-AD2A-3379-86F758607EBA}"/>
          </ac:spMkLst>
        </pc:spChg>
      </pc:sldChg>
      <pc:sldChg chg="modSp add mod">
        <pc:chgData name="Jasmina Nikić" userId="3b493be7-6bc5-409a-8d7a-599eb27ce1f6" providerId="ADAL" clId="{DBA06909-1EF8-4ADF-95B6-6068340D15D2}" dt="2023-12-13T09:31:22.669" v="820" actId="113"/>
        <pc:sldMkLst>
          <pc:docMk/>
          <pc:sldMk cId="1231574915" sldId="281"/>
        </pc:sldMkLst>
        <pc:spChg chg="mod">
          <ac:chgData name="Jasmina Nikić" userId="3b493be7-6bc5-409a-8d7a-599eb27ce1f6" providerId="ADAL" clId="{DBA06909-1EF8-4ADF-95B6-6068340D15D2}" dt="2023-12-13T09:27:49.168" v="803" actId="20577"/>
          <ac:spMkLst>
            <pc:docMk/>
            <pc:sldMk cId="1231574915" sldId="281"/>
            <ac:spMk id="2" creationId="{B0453EE1-012C-D855-E414-40395C501461}"/>
          </ac:spMkLst>
        </pc:spChg>
        <pc:spChg chg="mod">
          <ac:chgData name="Jasmina Nikić" userId="3b493be7-6bc5-409a-8d7a-599eb27ce1f6" providerId="ADAL" clId="{DBA06909-1EF8-4ADF-95B6-6068340D15D2}" dt="2023-12-13T09:31:22.669" v="820" actId="113"/>
          <ac:spMkLst>
            <pc:docMk/>
            <pc:sldMk cId="1231574915" sldId="281"/>
            <ac:spMk id="3" creationId="{D667F1AB-50E7-AD2A-3379-86F758607EBA}"/>
          </ac:spMkLst>
        </pc:spChg>
      </pc:sldChg>
      <pc:sldChg chg="modSp add mod">
        <pc:chgData name="Jasmina Nikić" userId="3b493be7-6bc5-409a-8d7a-599eb27ce1f6" providerId="ADAL" clId="{DBA06909-1EF8-4ADF-95B6-6068340D15D2}" dt="2023-12-13T09:31:13.401" v="818" actId="113"/>
        <pc:sldMkLst>
          <pc:docMk/>
          <pc:sldMk cId="3684623475" sldId="282"/>
        </pc:sldMkLst>
        <pc:spChg chg="mod">
          <ac:chgData name="Jasmina Nikić" userId="3b493be7-6bc5-409a-8d7a-599eb27ce1f6" providerId="ADAL" clId="{DBA06909-1EF8-4ADF-95B6-6068340D15D2}" dt="2023-12-13T09:31:13.401" v="818" actId="113"/>
          <ac:spMkLst>
            <pc:docMk/>
            <pc:sldMk cId="3684623475" sldId="282"/>
            <ac:spMk id="3" creationId="{D667F1AB-50E7-AD2A-3379-86F758607EBA}"/>
          </ac:spMkLst>
        </pc:spChg>
      </pc:sldChg>
      <pc:sldChg chg="modSp add mod">
        <pc:chgData name="Jasmina Nikić" userId="3b493be7-6bc5-409a-8d7a-599eb27ce1f6" providerId="ADAL" clId="{DBA06909-1EF8-4ADF-95B6-6068340D15D2}" dt="2023-12-26T16:09:04.031" v="1508" actId="12"/>
        <pc:sldMkLst>
          <pc:docMk/>
          <pc:sldMk cId="307506330" sldId="283"/>
        </pc:sldMkLst>
        <pc:spChg chg="mod">
          <ac:chgData name="Jasmina Nikić" userId="3b493be7-6bc5-409a-8d7a-599eb27ce1f6" providerId="ADAL" clId="{DBA06909-1EF8-4ADF-95B6-6068340D15D2}" dt="2023-12-13T09:33:59.988" v="923" actId="113"/>
          <ac:spMkLst>
            <pc:docMk/>
            <pc:sldMk cId="307506330" sldId="283"/>
            <ac:spMk id="2" creationId="{B0453EE1-012C-D855-E414-40395C501461}"/>
          </ac:spMkLst>
        </pc:spChg>
        <pc:spChg chg="mod">
          <ac:chgData name="Jasmina Nikić" userId="3b493be7-6bc5-409a-8d7a-599eb27ce1f6" providerId="ADAL" clId="{DBA06909-1EF8-4ADF-95B6-6068340D15D2}" dt="2023-12-26T16:09:04.031" v="1508" actId="12"/>
          <ac:spMkLst>
            <pc:docMk/>
            <pc:sldMk cId="307506330" sldId="283"/>
            <ac:spMk id="3" creationId="{D667F1AB-50E7-AD2A-3379-86F758607EBA}"/>
          </ac:spMkLst>
        </pc:spChg>
      </pc:sldChg>
      <pc:sldChg chg="addSp modSp add mod">
        <pc:chgData name="Jasmina Nikić" userId="3b493be7-6bc5-409a-8d7a-599eb27ce1f6" providerId="ADAL" clId="{DBA06909-1EF8-4ADF-95B6-6068340D15D2}" dt="2023-12-26T16:10:20.846" v="1515" actId="1076"/>
        <pc:sldMkLst>
          <pc:docMk/>
          <pc:sldMk cId="2665911739" sldId="284"/>
        </pc:sldMkLst>
        <pc:spChg chg="mod">
          <ac:chgData name="Jasmina Nikić" userId="3b493be7-6bc5-409a-8d7a-599eb27ce1f6" providerId="ADAL" clId="{DBA06909-1EF8-4ADF-95B6-6068340D15D2}" dt="2023-12-13T09:36:53.503" v="944" actId="20577"/>
          <ac:spMkLst>
            <pc:docMk/>
            <pc:sldMk cId="2665911739" sldId="284"/>
            <ac:spMk id="3" creationId="{D667F1AB-50E7-AD2A-3379-86F758607EBA}"/>
          </ac:spMkLst>
        </pc:spChg>
        <pc:spChg chg="add mod">
          <ac:chgData name="Jasmina Nikić" userId="3b493be7-6bc5-409a-8d7a-599eb27ce1f6" providerId="ADAL" clId="{DBA06909-1EF8-4ADF-95B6-6068340D15D2}" dt="2023-12-26T16:09:36.445" v="1513" actId="14100"/>
          <ac:spMkLst>
            <pc:docMk/>
            <pc:sldMk cId="2665911739" sldId="284"/>
            <ac:spMk id="5" creationId="{179C0341-DFC5-FECE-C9B5-77B3FB9742A6}"/>
          </ac:spMkLst>
        </pc:spChg>
        <pc:picChg chg="add mod">
          <ac:chgData name="Jasmina Nikić" userId="3b493be7-6bc5-409a-8d7a-599eb27ce1f6" providerId="ADAL" clId="{DBA06909-1EF8-4ADF-95B6-6068340D15D2}" dt="2023-12-26T16:10:20.846" v="1515" actId="1076"/>
          <ac:picMkLst>
            <pc:docMk/>
            <pc:sldMk cId="2665911739" sldId="284"/>
            <ac:picMk id="6" creationId="{1E1CCFD3-6039-ADE3-B09E-07B2B32B9B68}"/>
          </ac:picMkLst>
        </pc:picChg>
      </pc:sldChg>
      <pc:sldChg chg="modSp add mod">
        <pc:chgData name="Jasmina Nikić" userId="3b493be7-6bc5-409a-8d7a-599eb27ce1f6" providerId="ADAL" clId="{DBA06909-1EF8-4ADF-95B6-6068340D15D2}" dt="2023-12-26T16:11:08.098" v="1521" actId="12"/>
        <pc:sldMkLst>
          <pc:docMk/>
          <pc:sldMk cId="1155005846" sldId="285"/>
        </pc:sldMkLst>
        <pc:spChg chg="mod">
          <ac:chgData name="Jasmina Nikić" userId="3b493be7-6bc5-409a-8d7a-599eb27ce1f6" providerId="ADAL" clId="{DBA06909-1EF8-4ADF-95B6-6068340D15D2}" dt="2023-12-22T16:52:54.586" v="1020" actId="20577"/>
          <ac:spMkLst>
            <pc:docMk/>
            <pc:sldMk cId="1155005846" sldId="285"/>
            <ac:spMk id="2" creationId="{B0453EE1-012C-D855-E414-40395C501461}"/>
          </ac:spMkLst>
        </pc:spChg>
        <pc:spChg chg="mod">
          <ac:chgData name="Jasmina Nikić" userId="3b493be7-6bc5-409a-8d7a-599eb27ce1f6" providerId="ADAL" clId="{DBA06909-1EF8-4ADF-95B6-6068340D15D2}" dt="2023-12-26T16:11:08.098" v="1521" actId="12"/>
          <ac:spMkLst>
            <pc:docMk/>
            <pc:sldMk cId="1155005846" sldId="285"/>
            <ac:spMk id="5" creationId="{179C0341-DFC5-FECE-C9B5-77B3FB9742A6}"/>
          </ac:spMkLst>
        </pc:spChg>
      </pc:sldChg>
      <pc:sldChg chg="modSp add mod">
        <pc:chgData name="Jasmina Nikić" userId="3b493be7-6bc5-409a-8d7a-599eb27ce1f6" providerId="ADAL" clId="{DBA06909-1EF8-4ADF-95B6-6068340D15D2}" dt="2023-12-26T16:11:29.970" v="1524" actId="12"/>
        <pc:sldMkLst>
          <pc:docMk/>
          <pc:sldMk cId="613379315" sldId="286"/>
        </pc:sldMkLst>
        <pc:spChg chg="mod">
          <ac:chgData name="Jasmina Nikić" userId="3b493be7-6bc5-409a-8d7a-599eb27ce1f6" providerId="ADAL" clId="{DBA06909-1EF8-4ADF-95B6-6068340D15D2}" dt="2023-12-22T17:14:06.869" v="1127" actId="20577"/>
          <ac:spMkLst>
            <pc:docMk/>
            <pc:sldMk cId="613379315" sldId="286"/>
            <ac:spMk id="2" creationId="{B0453EE1-012C-D855-E414-40395C501461}"/>
          </ac:spMkLst>
        </pc:spChg>
        <pc:spChg chg="mod">
          <ac:chgData name="Jasmina Nikić" userId="3b493be7-6bc5-409a-8d7a-599eb27ce1f6" providerId="ADAL" clId="{DBA06909-1EF8-4ADF-95B6-6068340D15D2}" dt="2023-12-26T16:11:29.970" v="1524" actId="12"/>
          <ac:spMkLst>
            <pc:docMk/>
            <pc:sldMk cId="613379315" sldId="286"/>
            <ac:spMk id="5" creationId="{179C0341-DFC5-FECE-C9B5-77B3FB9742A6}"/>
          </ac:spMkLst>
        </pc:spChg>
      </pc:sldChg>
      <pc:sldChg chg="modSp add mod">
        <pc:chgData name="Jasmina Nikić" userId="3b493be7-6bc5-409a-8d7a-599eb27ce1f6" providerId="ADAL" clId="{DBA06909-1EF8-4ADF-95B6-6068340D15D2}" dt="2023-12-26T16:11:55.044" v="1527" actId="12"/>
        <pc:sldMkLst>
          <pc:docMk/>
          <pc:sldMk cId="3473865421" sldId="287"/>
        </pc:sldMkLst>
        <pc:spChg chg="mod">
          <ac:chgData name="Jasmina Nikić" userId="3b493be7-6bc5-409a-8d7a-599eb27ce1f6" providerId="ADAL" clId="{DBA06909-1EF8-4ADF-95B6-6068340D15D2}" dt="2023-12-26T16:11:55.044" v="1527" actId="12"/>
          <ac:spMkLst>
            <pc:docMk/>
            <pc:sldMk cId="3473865421" sldId="287"/>
            <ac:spMk id="5" creationId="{179C0341-DFC5-FECE-C9B5-77B3FB9742A6}"/>
          </ac:spMkLst>
        </pc:spChg>
      </pc:sldChg>
      <pc:sldChg chg="modSp add mod">
        <pc:chgData name="Jasmina Nikić" userId="3b493be7-6bc5-409a-8d7a-599eb27ce1f6" providerId="ADAL" clId="{DBA06909-1EF8-4ADF-95B6-6068340D15D2}" dt="2023-12-26T16:12:13.070" v="1530" actId="12"/>
        <pc:sldMkLst>
          <pc:docMk/>
          <pc:sldMk cId="4135714571" sldId="288"/>
        </pc:sldMkLst>
        <pc:spChg chg="mod">
          <ac:chgData name="Jasmina Nikić" userId="3b493be7-6bc5-409a-8d7a-599eb27ce1f6" providerId="ADAL" clId="{DBA06909-1EF8-4ADF-95B6-6068340D15D2}" dt="2023-12-22T17:21:05.726" v="1169"/>
          <ac:spMkLst>
            <pc:docMk/>
            <pc:sldMk cId="4135714571" sldId="288"/>
            <ac:spMk id="2" creationId="{B0453EE1-012C-D855-E414-40395C501461}"/>
          </ac:spMkLst>
        </pc:spChg>
        <pc:spChg chg="mod">
          <ac:chgData name="Jasmina Nikić" userId="3b493be7-6bc5-409a-8d7a-599eb27ce1f6" providerId="ADAL" clId="{DBA06909-1EF8-4ADF-95B6-6068340D15D2}" dt="2023-12-26T16:12:13.070" v="1530" actId="12"/>
          <ac:spMkLst>
            <pc:docMk/>
            <pc:sldMk cId="4135714571" sldId="288"/>
            <ac:spMk id="5" creationId="{179C0341-DFC5-FECE-C9B5-77B3FB9742A6}"/>
          </ac:spMkLst>
        </pc:spChg>
      </pc:sldChg>
      <pc:sldChg chg="modSp add mod">
        <pc:chgData name="Jasmina Nikić" userId="3b493be7-6bc5-409a-8d7a-599eb27ce1f6" providerId="ADAL" clId="{DBA06909-1EF8-4ADF-95B6-6068340D15D2}" dt="2023-12-26T16:12:40.860" v="1535" actId="12"/>
        <pc:sldMkLst>
          <pc:docMk/>
          <pc:sldMk cId="3735278825" sldId="289"/>
        </pc:sldMkLst>
        <pc:spChg chg="mod">
          <ac:chgData name="Jasmina Nikić" userId="3b493be7-6bc5-409a-8d7a-599eb27ce1f6" providerId="ADAL" clId="{DBA06909-1EF8-4ADF-95B6-6068340D15D2}" dt="2023-12-26T16:12:40.860" v="1535" actId="12"/>
          <ac:spMkLst>
            <pc:docMk/>
            <pc:sldMk cId="3735278825" sldId="289"/>
            <ac:spMk id="5" creationId="{179C0341-DFC5-FECE-C9B5-77B3FB9742A6}"/>
          </ac:spMkLst>
        </pc:spChg>
      </pc:sldChg>
      <pc:sldChg chg="modSp add mod">
        <pc:chgData name="Jasmina Nikić" userId="3b493be7-6bc5-409a-8d7a-599eb27ce1f6" providerId="ADAL" clId="{DBA06909-1EF8-4ADF-95B6-6068340D15D2}" dt="2023-12-26T16:13:23.862" v="1540" actId="12"/>
        <pc:sldMkLst>
          <pc:docMk/>
          <pc:sldMk cId="3261846567" sldId="290"/>
        </pc:sldMkLst>
        <pc:spChg chg="mod">
          <ac:chgData name="Jasmina Nikić" userId="3b493be7-6bc5-409a-8d7a-599eb27ce1f6" providerId="ADAL" clId="{DBA06909-1EF8-4ADF-95B6-6068340D15D2}" dt="2023-12-22T17:45:22.762" v="1278" actId="20577"/>
          <ac:spMkLst>
            <pc:docMk/>
            <pc:sldMk cId="3261846567" sldId="290"/>
            <ac:spMk id="2" creationId="{B0453EE1-012C-D855-E414-40395C501461}"/>
          </ac:spMkLst>
        </pc:spChg>
        <pc:spChg chg="mod">
          <ac:chgData name="Jasmina Nikić" userId="3b493be7-6bc5-409a-8d7a-599eb27ce1f6" providerId="ADAL" clId="{DBA06909-1EF8-4ADF-95B6-6068340D15D2}" dt="2023-12-26T16:13:23.862" v="1540" actId="12"/>
          <ac:spMkLst>
            <pc:docMk/>
            <pc:sldMk cId="3261846567" sldId="290"/>
            <ac:spMk id="5" creationId="{179C0341-DFC5-FECE-C9B5-77B3FB9742A6}"/>
          </ac:spMkLst>
        </pc:spChg>
      </pc:sldChg>
      <pc:sldChg chg="modSp add mod">
        <pc:chgData name="Jasmina Nikić" userId="3b493be7-6bc5-409a-8d7a-599eb27ce1f6" providerId="ADAL" clId="{DBA06909-1EF8-4ADF-95B6-6068340D15D2}" dt="2023-12-26T16:14:08.418" v="1547" actId="12"/>
        <pc:sldMkLst>
          <pc:docMk/>
          <pc:sldMk cId="368198923" sldId="291"/>
        </pc:sldMkLst>
        <pc:spChg chg="mod">
          <ac:chgData name="Jasmina Nikić" userId="3b493be7-6bc5-409a-8d7a-599eb27ce1f6" providerId="ADAL" clId="{DBA06909-1EF8-4ADF-95B6-6068340D15D2}" dt="2023-12-22T18:12:34.924" v="1366" actId="20577"/>
          <ac:spMkLst>
            <pc:docMk/>
            <pc:sldMk cId="368198923" sldId="291"/>
            <ac:spMk id="2" creationId="{B0453EE1-012C-D855-E414-40395C501461}"/>
          </ac:spMkLst>
        </pc:spChg>
        <pc:spChg chg="mod">
          <ac:chgData name="Jasmina Nikić" userId="3b493be7-6bc5-409a-8d7a-599eb27ce1f6" providerId="ADAL" clId="{DBA06909-1EF8-4ADF-95B6-6068340D15D2}" dt="2023-12-26T16:14:08.418" v="1547" actId="12"/>
          <ac:spMkLst>
            <pc:docMk/>
            <pc:sldMk cId="368198923" sldId="291"/>
            <ac:spMk id="5" creationId="{179C0341-DFC5-FECE-C9B5-77B3FB9742A6}"/>
          </ac:spMkLst>
        </pc:spChg>
      </pc:sldChg>
      <pc:sldChg chg="modSp add mod">
        <pc:chgData name="Jasmina Nikić" userId="3b493be7-6bc5-409a-8d7a-599eb27ce1f6" providerId="ADAL" clId="{DBA06909-1EF8-4ADF-95B6-6068340D15D2}" dt="2023-12-26T16:14:42.078" v="1553" actId="12"/>
        <pc:sldMkLst>
          <pc:docMk/>
          <pc:sldMk cId="920273479" sldId="292"/>
        </pc:sldMkLst>
        <pc:spChg chg="mod">
          <ac:chgData name="Jasmina Nikić" userId="3b493be7-6bc5-409a-8d7a-599eb27ce1f6" providerId="ADAL" clId="{DBA06909-1EF8-4ADF-95B6-6068340D15D2}" dt="2023-12-22T18:31:06.026" v="1393"/>
          <ac:spMkLst>
            <pc:docMk/>
            <pc:sldMk cId="920273479" sldId="292"/>
            <ac:spMk id="2" creationId="{B0453EE1-012C-D855-E414-40395C501461}"/>
          </ac:spMkLst>
        </pc:spChg>
        <pc:spChg chg="mod">
          <ac:chgData name="Jasmina Nikić" userId="3b493be7-6bc5-409a-8d7a-599eb27ce1f6" providerId="ADAL" clId="{DBA06909-1EF8-4ADF-95B6-6068340D15D2}" dt="2023-12-26T16:14:42.078" v="1553" actId="12"/>
          <ac:spMkLst>
            <pc:docMk/>
            <pc:sldMk cId="920273479" sldId="292"/>
            <ac:spMk id="5" creationId="{179C0341-DFC5-FECE-C9B5-77B3FB9742A6}"/>
          </ac:spMkLst>
        </pc:spChg>
      </pc:sldChg>
      <pc:sldChg chg="modSp add mod">
        <pc:chgData name="Jasmina Nikić" userId="3b493be7-6bc5-409a-8d7a-599eb27ce1f6" providerId="ADAL" clId="{DBA06909-1EF8-4ADF-95B6-6068340D15D2}" dt="2023-12-26T16:01:26.492" v="1465" actId="123"/>
        <pc:sldMkLst>
          <pc:docMk/>
          <pc:sldMk cId="2529949312" sldId="293"/>
        </pc:sldMkLst>
        <pc:spChg chg="mod">
          <ac:chgData name="Jasmina Nikić" userId="3b493be7-6bc5-409a-8d7a-599eb27ce1f6" providerId="ADAL" clId="{DBA06909-1EF8-4ADF-95B6-6068340D15D2}" dt="2023-12-26T15:52:04.668" v="1454"/>
          <ac:spMkLst>
            <pc:docMk/>
            <pc:sldMk cId="2529949312" sldId="293"/>
            <ac:spMk id="2" creationId="{B0453EE1-012C-D855-E414-40395C501461}"/>
          </ac:spMkLst>
        </pc:spChg>
        <pc:spChg chg="mod">
          <ac:chgData name="Jasmina Nikić" userId="3b493be7-6bc5-409a-8d7a-599eb27ce1f6" providerId="ADAL" clId="{DBA06909-1EF8-4ADF-95B6-6068340D15D2}" dt="2023-12-26T16:01:26.492" v="1465" actId="123"/>
          <ac:spMkLst>
            <pc:docMk/>
            <pc:sldMk cId="2529949312" sldId="293"/>
            <ac:spMk id="5" creationId="{179C0341-DFC5-FECE-C9B5-77B3FB9742A6}"/>
          </ac:spMkLst>
        </pc:spChg>
      </pc:sldChg>
      <pc:sldChg chg="modSp add mod ord">
        <pc:chgData name="Jasmina Nikić" userId="3b493be7-6bc5-409a-8d7a-599eb27ce1f6" providerId="ADAL" clId="{DBA06909-1EF8-4ADF-95B6-6068340D15D2}" dt="2023-12-26T16:19:29.251" v="1803"/>
        <pc:sldMkLst>
          <pc:docMk/>
          <pc:sldMk cId="1481654172" sldId="294"/>
        </pc:sldMkLst>
        <pc:spChg chg="mod">
          <ac:chgData name="Jasmina Nikić" userId="3b493be7-6bc5-409a-8d7a-599eb27ce1f6" providerId="ADAL" clId="{DBA06909-1EF8-4ADF-95B6-6068340D15D2}" dt="2023-12-26T16:18:16.879" v="1721" actId="20577"/>
          <ac:spMkLst>
            <pc:docMk/>
            <pc:sldMk cId="1481654172" sldId="294"/>
            <ac:spMk id="3" creationId="{6077EB7D-57A8-F393-18AE-C80E4EAE6DFB}"/>
          </ac:spMkLst>
        </pc:spChg>
        <pc:spChg chg="mod">
          <ac:chgData name="Jasmina Nikić" userId="3b493be7-6bc5-409a-8d7a-599eb27ce1f6" providerId="ADAL" clId="{DBA06909-1EF8-4ADF-95B6-6068340D15D2}" dt="2023-12-26T16:18:41.196" v="1763" actId="20577"/>
          <ac:spMkLst>
            <pc:docMk/>
            <pc:sldMk cId="1481654172" sldId="294"/>
            <ac:spMk id="5" creationId="{C12C2FF4-CEE2-C5C3-7AFF-3927E2BD44C7}"/>
          </ac:spMkLst>
        </pc:spChg>
        <pc:spChg chg="mod">
          <ac:chgData name="Jasmina Nikić" userId="3b493be7-6bc5-409a-8d7a-599eb27ce1f6" providerId="ADAL" clId="{DBA06909-1EF8-4ADF-95B6-6068340D15D2}" dt="2023-12-26T16:19:02.923" v="1802" actId="20577"/>
          <ac:spMkLst>
            <pc:docMk/>
            <pc:sldMk cId="1481654172" sldId="294"/>
            <ac:spMk id="6" creationId="{18886DA2-7784-E3A7-7FE7-BDD7B2E37978}"/>
          </ac:spMkLst>
        </pc:spChg>
        <pc:spChg chg="mod">
          <ac:chgData name="Jasmina Nikić" userId="3b493be7-6bc5-409a-8d7a-599eb27ce1f6" providerId="ADAL" clId="{DBA06909-1EF8-4ADF-95B6-6068340D15D2}" dt="2023-12-26T16:19:29.251" v="1803"/>
          <ac:spMkLst>
            <pc:docMk/>
            <pc:sldMk cId="1481654172" sldId="294"/>
            <ac:spMk id="7" creationId="{5E10E4EB-1FDC-79CE-7766-280B30158EDA}"/>
          </ac:spMkLst>
        </pc:spChg>
      </pc:sldChg>
      <pc:sldChg chg="modSp add mod ord">
        <pc:chgData name="Jasmina Nikić" userId="3b493be7-6bc5-409a-8d7a-599eb27ce1f6" providerId="ADAL" clId="{DBA06909-1EF8-4ADF-95B6-6068340D15D2}" dt="2023-12-26T16:20:49.105" v="1807"/>
        <pc:sldMkLst>
          <pc:docMk/>
          <pc:sldMk cId="67865976" sldId="295"/>
        </pc:sldMkLst>
        <pc:spChg chg="mod">
          <ac:chgData name="Jasmina Nikić" userId="3b493be7-6bc5-409a-8d7a-599eb27ce1f6" providerId="ADAL" clId="{DBA06909-1EF8-4ADF-95B6-6068340D15D2}" dt="2023-12-26T16:19:54.556" v="1804"/>
          <ac:spMkLst>
            <pc:docMk/>
            <pc:sldMk cId="67865976" sldId="295"/>
            <ac:spMk id="3" creationId="{6077EB7D-57A8-F393-18AE-C80E4EAE6DFB}"/>
          </ac:spMkLst>
        </pc:spChg>
        <pc:spChg chg="mod">
          <ac:chgData name="Jasmina Nikić" userId="3b493be7-6bc5-409a-8d7a-599eb27ce1f6" providerId="ADAL" clId="{DBA06909-1EF8-4ADF-95B6-6068340D15D2}" dt="2023-12-26T16:20:09.733" v="1805"/>
          <ac:spMkLst>
            <pc:docMk/>
            <pc:sldMk cId="67865976" sldId="295"/>
            <ac:spMk id="5" creationId="{C12C2FF4-CEE2-C5C3-7AFF-3927E2BD44C7}"/>
          </ac:spMkLst>
        </pc:spChg>
        <pc:spChg chg="mod">
          <ac:chgData name="Jasmina Nikić" userId="3b493be7-6bc5-409a-8d7a-599eb27ce1f6" providerId="ADAL" clId="{DBA06909-1EF8-4ADF-95B6-6068340D15D2}" dt="2023-12-26T16:20:29.776" v="1806"/>
          <ac:spMkLst>
            <pc:docMk/>
            <pc:sldMk cId="67865976" sldId="295"/>
            <ac:spMk id="6" creationId="{18886DA2-7784-E3A7-7FE7-BDD7B2E37978}"/>
          </ac:spMkLst>
        </pc:spChg>
        <pc:spChg chg="mod">
          <ac:chgData name="Jasmina Nikić" userId="3b493be7-6bc5-409a-8d7a-599eb27ce1f6" providerId="ADAL" clId="{DBA06909-1EF8-4ADF-95B6-6068340D15D2}" dt="2023-12-26T16:20:49.105" v="1807"/>
          <ac:spMkLst>
            <pc:docMk/>
            <pc:sldMk cId="67865976" sldId="295"/>
            <ac:spMk id="7" creationId="{5E10E4EB-1FDC-79CE-7766-280B30158ED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a:lstStyle>
            <a:lvl1pPr algn="l">
              <a:defRPr sz="1200"/>
            </a:lvl1pPr>
          </a:lstStyle>
          <a:p>
            <a:endParaRP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a:lstStyle>
            <a:lvl1pPr algn="r">
              <a:defRPr sz="1200"/>
            </a:lvl1pPr>
          </a:lstStyle>
          <a:p>
            <a:fld id="{E223BF02-1407-45D4-91DB-52DF284200D1}" type="datetimeFigureOut">
              <a:rPr lang="en-GB" smtClean="0"/>
              <a:t>26/01/2024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anchor="ctr"/>
          <a:lstStyle/>
          <a:p>
            <a:endParaRP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a:lstStyle/>
          <a:p>
            <a:pPr lvl="0"/>
            <a:r>
              <a:t>Haga clic para modificar los estilos de texto del patrón</a:t>
            </a:r>
          </a:p>
          <a:p>
            <a:pPr lvl="1"/>
            <a:r>
              <a:t>Segundo nivel</a:t>
            </a:r>
          </a:p>
          <a:p>
            <a:pPr lvl="2"/>
            <a:r>
              <a:t>Tercer nivel</a:t>
            </a:r>
          </a:p>
          <a:p>
            <a:pPr lvl="3"/>
            <a:r>
              <a:t>Cuarto nivel</a:t>
            </a:r>
          </a:p>
          <a:p>
            <a:pPr lvl="4"/>
            <a:r>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anchor="b"/>
          <a:lstStyle>
            <a:lvl1pPr algn="l">
              <a:defRPr sz="1200"/>
            </a:lvl1pPr>
          </a:lstStyle>
          <a:p>
            <a:endParaRP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anchor="b"/>
          <a:lstStyle>
            <a:lvl1pPr algn="r">
              <a:defRPr sz="1200"/>
            </a:lvl1pPr>
          </a:lstStyle>
          <a:p>
            <a:fld id="{20B3550A-1C67-491B-B6B7-CEF62DBEB878}" type="slidenum">
              <a:rPr lang="en-GB" smtClean="0"/>
              <a:t>‹N›</a:t>
            </a:fld>
            <a:endParaRPr lang="en-GB"/>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20B3550A-1C67-491B-B6B7-CEF62DBEB878}" type="slidenum">
              <a:rPr lang="en-GB" smtClean="0"/>
              <a:t>25</a:t>
            </a:fld>
            <a:endParaRPr lang="en-GB"/>
          </a:p>
        </p:txBody>
      </p:sp>
    </p:spTree>
    <p:extLst>
      <p:ext uri="{BB962C8B-B14F-4D97-AF65-F5344CB8AC3E}">
        <p14:creationId xmlns:p14="http://schemas.microsoft.com/office/powerpoint/2010/main" val="33933278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11" name="Imagen 10" descr="Imagen que contiene Logotipo  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a:spAutoFit/>
          </a:bodyPr>
          <a:lstStyle/>
          <a:p>
            <a:pPr algn="r">
              <a:defRPr sz="2000" b="1">
                <a:solidFill>
                  <a:srgbClr val="1B193E"/>
                </a:solidFill>
                <a:effectLst/>
                <a:latin typeface="+mj-lt"/>
              </a:defRPr>
            </a:pPr>
            <a:r>
              <a:t>Digital-dream-lab.eu</a:t>
            </a:r>
            <a:endParaRPr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a:spAutoFit/>
          </a:bodyPr>
          <a:lstStyle/>
          <a:p>
            <a:pPr algn="l">
              <a:defRPr sz="1300">
                <a:solidFill>
                  <a:schemeClr val="bg1"/>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48" name="Imagen 47" descr="Texto  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lvl2pPr>
          </a:lstStyle>
          <a:p>
            <a:pPr lvl="0"/>
            <a:endParaRPr/>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a:p>
        </p:txBody>
      </p:sp>
      <p:pic>
        <p:nvPicPr>
          <p:cNvPr id="7" name="Imagen 6" descr="Imagen que contiene Logotipo  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05636" y="581702"/>
            <a:ext cx="4416598" cy="2229084"/>
          </a:xfrm>
          <a:prstGeom prst="rect">
            <a:avLst/>
          </a:prstGeom>
        </p:spPr>
      </p:pic>
      <p:pic>
        <p:nvPicPr>
          <p:cNvPr id="13" name="Imagen 12" descr="Interfaz de usuario gráfica, Texto  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a:spAutoFit/>
          </a:bodyPr>
          <a:lstStyle/>
          <a:p>
            <a:pPr algn="r">
              <a:defRPr sz="2000" b="1">
                <a:solidFill>
                  <a:srgbClr val="1B193E"/>
                </a:solidFill>
                <a:effectLst/>
                <a:latin typeface="+mj-lt"/>
              </a:defRPr>
            </a:pPr>
            <a:r>
              <a:t>Digital-dream-lab.eu</a:t>
            </a:r>
            <a:endParaRPr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rotWithShape="1">
          <a:blip r:embed="rId4"/>
          <a:srcRect r="21309"/>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a:p>
        </p:txBody>
      </p:sp>
    </p:spTree>
    <p:extLst>
      <p:ext uri="{BB962C8B-B14F-4D97-AF65-F5344CB8AC3E}">
        <p14:creationId xmlns:p14="http://schemas.microsoft.com/office/powerpoint/2010/main" val="308365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pic>
        <p:nvPicPr>
          <p:cNvPr id="10" name="Imagen 9" descr="Interfaz de usuario gráfica, Texto  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  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spTree>
    <p:extLst>
      <p:ext uri="{BB962C8B-B14F-4D97-AF65-F5344CB8AC3E}">
        <p14:creationId xmlns:p14="http://schemas.microsoft.com/office/powerpoint/2010/main" val="77921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pic>
        <p:nvPicPr>
          <p:cNvPr id="10" name="Imagen 9" descr="Interfaz de usuario gráfica, Texto  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pic>
        <p:nvPicPr>
          <p:cNvPr id="4" name="Imagen 3" descr="Imagen que contiene Logotipo  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spTree>
    <p:extLst>
      <p:ext uri="{BB962C8B-B14F-4D97-AF65-F5344CB8AC3E}">
        <p14:creationId xmlns:p14="http://schemas.microsoft.com/office/powerpoint/2010/main" val="218511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rotWithShape="1">
          <a:blip r:embed="rId2"/>
          <a:srcRect t="4618" b="1612"/>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digital-dream-lab.e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p:txBody>
          <a:bodyPr/>
          <a:lstStyle/>
          <a:p>
            <a:r>
              <a:rPr lang="it-IT" dirty="0"/>
              <a:t>Gestione finanziaria digitale</a:t>
            </a:r>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p:txBody>
          <a:bodyPr/>
          <a:lstStyle/>
          <a:p>
            <a:r>
              <a:rPr lang="it-IT" dirty="0"/>
              <a:t>Sviluppato</a:t>
            </a:r>
            <a:r>
              <a:rPr dirty="0"/>
              <a:t> da RRA </a:t>
            </a:r>
            <a:r>
              <a:rPr dirty="0" err="1"/>
              <a:t>severne</a:t>
            </a:r>
            <a:r>
              <a:rPr dirty="0"/>
              <a:t> </a:t>
            </a:r>
            <a:r>
              <a:rPr dirty="0" err="1"/>
              <a:t>Primorske</a:t>
            </a:r>
            <a:r>
              <a:rPr dirty="0"/>
              <a:t> d.o.o. Nova </a:t>
            </a:r>
            <a:r>
              <a:rPr dirty="0" err="1"/>
              <a:t>Gorica</a:t>
            </a:r>
            <a:endParaRPr dirty="0"/>
          </a:p>
        </p:txBody>
      </p:sp>
    </p:spTree>
    <p:extLst>
      <p:ext uri="{BB962C8B-B14F-4D97-AF65-F5344CB8AC3E}">
        <p14:creationId xmlns:p14="http://schemas.microsoft.com/office/powerpoint/2010/main" val="72835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a:defRPr sz="2400"/>
            </a:pPr>
            <a:r>
              <a:rPr lang="it-IT"/>
              <a:t>Introduzione alla gestione finanziaria digitale</a:t>
            </a:r>
            <a:endParaRPr lang="it-IT" sz="2400"/>
          </a:p>
          <a:p>
            <a:pPr>
              <a:defRPr sz="2400" b="0"/>
            </a:pPr>
            <a:r>
              <a:rPr lang="it-IT"/>
              <a:t>1.4 La trasformazione digitale nella finanza</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defRPr b="1"/>
            </a:pPr>
            <a:r>
              <a:rPr lang="it-IT"/>
              <a:t>1. Banca digitale:</a:t>
            </a:r>
          </a:p>
          <a:p>
            <a:pPr algn="just"/>
            <a:r>
              <a:rPr lang="it-IT"/>
              <a:t>Piattaforme bancarie online: Il sistema bancario tradizionale si è evoluto in piattaforme digitali, consentendo agli utenti di svolgere una vasta gamma di attività bancarie da remoto.</a:t>
            </a:r>
          </a:p>
          <a:p>
            <a:pPr algn="just"/>
            <a:r>
              <a:rPr lang="it-IT"/>
              <a:t>App di mobile banking: La proliferazione delle applicazioni di mobile banking consente agli utenti di gestire conti, trasferire fondi ed eseguire transazioni utilizzando smartphone, promuovendo la comodità e l'accessibilità.</a:t>
            </a:r>
          </a:p>
          <a:p>
            <a:pPr algn="just">
              <a:defRPr b="1"/>
            </a:pPr>
            <a:r>
              <a:rPr lang="it-IT"/>
              <a:t>2. Pagamenti digitali:</a:t>
            </a:r>
          </a:p>
          <a:p>
            <a:pPr algn="just"/>
            <a:r>
              <a:rPr lang="it-IT"/>
              <a:t>Pagamenti senza contatto: La digitalizzazione ha reso popolari i metodi di pagamento contactless, come portafogli mobili e carte contactless, riducendo la dipendenza dal contante fisico.</a:t>
            </a:r>
          </a:p>
          <a:p>
            <a:pPr algn="just"/>
            <a:r>
              <a:rPr lang="it-IT"/>
              <a:t>Criptovalute: L'emergere di criptovalute, come Bitcoin, ha introdotto forme decentralizzate di valuta, sfidando i sistemi di pagamento convenzionali.</a:t>
            </a:r>
          </a:p>
          <a:p>
            <a:pPr algn="just"/>
            <a:endParaRPr lang="it-IT" b="1"/>
          </a:p>
          <a:p>
            <a:pPr algn="just"/>
            <a:endParaRPr lang="it-IT" b="1"/>
          </a:p>
          <a:p>
            <a:pPr algn="just"/>
            <a:endParaRPr lang="it-IT" b="1"/>
          </a:p>
        </p:txBody>
      </p:sp>
    </p:spTree>
    <p:extLst>
      <p:ext uri="{BB962C8B-B14F-4D97-AF65-F5344CB8AC3E}">
        <p14:creationId xmlns:p14="http://schemas.microsoft.com/office/powerpoint/2010/main" val="1231574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a:defRPr sz="2400"/>
            </a:pPr>
            <a:r>
              <a:rPr lang="it-IT"/>
              <a:t>Introduzione alla gestione finanziaria digitale</a:t>
            </a:r>
            <a:endParaRPr lang="it-IT" sz="2400"/>
          </a:p>
          <a:p>
            <a:pPr>
              <a:defRPr sz="2400" b="0"/>
            </a:pPr>
            <a:r>
              <a:rPr lang="it-IT"/>
              <a:t>1.4 La trasformazione digitale nella finanza</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defRPr b="1"/>
            </a:pPr>
            <a:r>
              <a:rPr lang="it-IT" dirty="0"/>
              <a:t>4. Pianificazione finanziaria:</a:t>
            </a:r>
          </a:p>
          <a:p>
            <a:pPr algn="just"/>
            <a:r>
              <a:rPr lang="it-IT" dirty="0"/>
              <a:t>App di finanza personale: Gli strumenti digitali aiutano gli utenti a gestire i budget, tenere traccia delle spese e pianificare le finanze in modo efficiente, fornendo informazioni in tempo reale sulle abitudini di spesa.</a:t>
            </a:r>
          </a:p>
          <a:p>
            <a:pPr algn="just"/>
            <a:r>
              <a:rPr lang="it-IT" dirty="0"/>
              <a:t>Pianificazione automatizzata basata sugli obiettivi: Gli algoritmi avanzati supportano la pianificazione finanziaria basata sugli obiettivi, ottimizzando le strategie per il risparmio, gli investimenti e il raggiungimento degli obiettivi finanziari.</a:t>
            </a:r>
          </a:p>
          <a:p>
            <a:pPr algn="just">
              <a:defRPr b="1"/>
            </a:pPr>
            <a:r>
              <a:rPr lang="it-IT" dirty="0"/>
              <a:t>5. Blockchain e Contratti Intelligenti:</a:t>
            </a:r>
          </a:p>
          <a:p>
            <a:pPr algn="just"/>
            <a:r>
              <a:rPr lang="it-IT" dirty="0"/>
              <a:t>Finanza decentralizzata (</a:t>
            </a:r>
            <a:r>
              <a:rPr lang="it-IT" dirty="0" err="1"/>
              <a:t>DeFi</a:t>
            </a:r>
            <a:r>
              <a:rPr lang="it-IT" dirty="0"/>
              <a:t> – </a:t>
            </a:r>
            <a:r>
              <a:rPr lang="it-IT" dirty="0" err="1"/>
              <a:t>Decentralised</a:t>
            </a:r>
            <a:r>
              <a:rPr lang="it-IT" dirty="0"/>
              <a:t> Finance): La tecnologia blockchain ha dato origine alla finanza decentralizzata, interrompendo i servizi bancari tradizionali e introducendo prestiti peer-to-peer, prestiti e trading.</a:t>
            </a:r>
          </a:p>
          <a:p>
            <a:pPr algn="just"/>
            <a:r>
              <a:rPr lang="it-IT" dirty="0"/>
              <a:t>Contratti intelligenti: I contratti intelligenti automatizzati e auto-eseguibili su blockchain semplificano i vari processi finanziari, riducendo la necessità di intermediari.</a:t>
            </a:r>
          </a:p>
          <a:p>
            <a:pPr algn="just"/>
            <a:endParaRPr lang="it-IT" b="1" dirty="0"/>
          </a:p>
          <a:p>
            <a:pPr algn="just"/>
            <a:endParaRPr lang="it-IT" b="1" dirty="0"/>
          </a:p>
          <a:p>
            <a:pPr algn="just"/>
            <a:endParaRPr lang="it-IT" b="1" dirty="0"/>
          </a:p>
        </p:txBody>
      </p:sp>
    </p:spTree>
    <p:extLst>
      <p:ext uri="{BB962C8B-B14F-4D97-AF65-F5344CB8AC3E}">
        <p14:creationId xmlns:p14="http://schemas.microsoft.com/office/powerpoint/2010/main" val="3684623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rPr lang="it-IT"/>
              <a:t>Riassumendo</a:t>
            </a:r>
          </a:p>
        </p:txBody>
      </p:sp>
      <p:sp>
        <p:nvSpPr>
          <p:cNvPr id="3" name="Marcador de contenido 2">
            <a:extLst>
              <a:ext uri="{FF2B5EF4-FFF2-40B4-BE49-F238E27FC236}">
                <a16:creationId xmlns:a16="http://schemas.microsoft.com/office/drawing/2014/main" id="{6077EB7D-57A8-F393-18AE-C80E4EAE6DFB}"/>
              </a:ext>
            </a:extLst>
          </p:cNvPr>
          <p:cNvSpPr>
            <a:spLocks noGrp="1"/>
          </p:cNvSpPr>
          <p:nvPr>
            <p:ph sz="half" idx="2"/>
          </p:nvPr>
        </p:nvSpPr>
        <p:spPr>
          <a:xfrm>
            <a:off x="620413" y="2100918"/>
            <a:ext cx="3434702" cy="1079732"/>
          </a:xfrm>
        </p:spPr>
        <p:txBody>
          <a:bodyPr/>
          <a:lstStyle/>
          <a:p>
            <a:r>
              <a:rPr lang="it-IT"/>
              <a:t>Panoramica della gestione finanziaria digitale</a:t>
            </a:r>
          </a:p>
        </p:txBody>
      </p:sp>
      <p:pic>
        <p:nvPicPr>
          <p:cNvPr id="4" name="Imagen 3" descr="Una caricatura de una persona  Descripción generada automáticamente con confianza baja">
            <a:extLst>
              <a:ext uri="{FF2B5EF4-FFF2-40B4-BE49-F238E27FC236}">
                <a16:creationId xmlns:a16="http://schemas.microsoft.com/office/drawing/2014/main" id="{13B6953C-E60A-FCB1-E6B6-7E586A6C69D7}"/>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18429" r="18949"/>
          <a:stretch/>
        </p:blipFill>
        <p:spPr>
          <a:xfrm>
            <a:off x="4836948" y="2434466"/>
            <a:ext cx="2815985" cy="2529475"/>
          </a:xfrm>
          <a:prstGeom prst="rect">
            <a:avLst/>
          </a:prstGeom>
        </p:spPr>
      </p:pic>
      <p:sp>
        <p:nvSpPr>
          <p:cNvPr id="5" name="Marcador de contenido 2">
            <a:extLst>
              <a:ext uri="{FF2B5EF4-FFF2-40B4-BE49-F238E27FC236}">
                <a16:creationId xmlns:a16="http://schemas.microsoft.com/office/drawing/2014/main" id="{C12C2FF4-CEE2-C5C3-7AFF-3927E2BD44C7}"/>
              </a:ext>
            </a:extLst>
          </p:cNvPr>
          <p:cNvSpPr txBox="1">
            <a:spLocks/>
          </p:cNvSpPr>
          <p:nvPr/>
        </p:nvSpPr>
        <p:spPr>
          <a:xfrm>
            <a:off x="620413" y="4223935"/>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t>Vantaggi della Gestione Finanziaria Digitale</a:t>
            </a:r>
          </a:p>
        </p:txBody>
      </p:sp>
      <p:sp>
        <p:nvSpPr>
          <p:cNvPr id="6" name="Marcador de contenido 2">
            <a:extLst>
              <a:ext uri="{FF2B5EF4-FFF2-40B4-BE49-F238E27FC236}">
                <a16:creationId xmlns:a16="http://schemas.microsoft.com/office/drawing/2014/main" id="{18886DA2-7784-E3A7-7FE7-BDD7B2E37978}"/>
              </a:ext>
            </a:extLst>
          </p:cNvPr>
          <p:cNvSpPr txBox="1">
            <a:spLocks/>
          </p:cNvSpPr>
          <p:nvPr/>
        </p:nvSpPr>
        <p:spPr>
          <a:xfrm>
            <a:off x="8434766" y="2100918"/>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t>Sfide e rischi del DFM</a:t>
            </a:r>
          </a:p>
        </p:txBody>
      </p:sp>
      <p:sp>
        <p:nvSpPr>
          <p:cNvPr id="7" name="Marcador de contenido 2">
            <a:extLst>
              <a:ext uri="{FF2B5EF4-FFF2-40B4-BE49-F238E27FC236}">
                <a16:creationId xmlns:a16="http://schemas.microsoft.com/office/drawing/2014/main" id="{5E10E4EB-1FDC-79CE-7766-280B30158EDA}"/>
              </a:ext>
            </a:extLst>
          </p:cNvPr>
          <p:cNvSpPr txBox="1">
            <a:spLocks/>
          </p:cNvSpPr>
          <p:nvPr/>
        </p:nvSpPr>
        <p:spPr>
          <a:xfrm>
            <a:off x="8434766" y="4223935"/>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t>Trasformazione digitale nella finanza</a:t>
            </a:r>
          </a:p>
        </p:txBody>
      </p:sp>
      <p:sp>
        <p:nvSpPr>
          <p:cNvPr id="8" name="Elipse 7">
            <a:extLst>
              <a:ext uri="{FF2B5EF4-FFF2-40B4-BE49-F238E27FC236}">
                <a16:creationId xmlns:a16="http://schemas.microsoft.com/office/drawing/2014/main" id="{98E1B727-F364-C2FC-A753-B50B592C07E9}"/>
              </a:ext>
            </a:extLst>
          </p:cNvPr>
          <p:cNvSpPr/>
          <p:nvPr/>
        </p:nvSpPr>
        <p:spPr>
          <a:xfrm>
            <a:off x="8285825" y="2224228"/>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Elipse 8">
            <a:extLst>
              <a:ext uri="{FF2B5EF4-FFF2-40B4-BE49-F238E27FC236}">
                <a16:creationId xmlns:a16="http://schemas.microsoft.com/office/drawing/2014/main" id="{8049F7EE-DBBF-A0C9-C222-E59F2F8F0EB8}"/>
              </a:ext>
            </a:extLst>
          </p:cNvPr>
          <p:cNvSpPr/>
          <p:nvPr/>
        </p:nvSpPr>
        <p:spPr>
          <a:xfrm>
            <a:off x="8285825" y="433689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 name="Elipse 9">
            <a:extLst>
              <a:ext uri="{FF2B5EF4-FFF2-40B4-BE49-F238E27FC236}">
                <a16:creationId xmlns:a16="http://schemas.microsoft.com/office/drawing/2014/main" id="{8B35DE25-C061-6DC0-92FA-90678A44F6B4}"/>
              </a:ext>
            </a:extLst>
          </p:cNvPr>
          <p:cNvSpPr/>
          <p:nvPr/>
        </p:nvSpPr>
        <p:spPr>
          <a:xfrm>
            <a:off x="471472" y="2224228"/>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Elipse 10">
            <a:extLst>
              <a:ext uri="{FF2B5EF4-FFF2-40B4-BE49-F238E27FC236}">
                <a16:creationId xmlns:a16="http://schemas.microsoft.com/office/drawing/2014/main" id="{18189AD6-3EDB-2E11-1334-40973D3C4D68}"/>
              </a:ext>
            </a:extLst>
          </p:cNvPr>
          <p:cNvSpPr/>
          <p:nvPr/>
        </p:nvSpPr>
        <p:spPr>
          <a:xfrm>
            <a:off x="471472" y="432801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Tree>
    <p:extLst>
      <p:ext uri="{BB962C8B-B14F-4D97-AF65-F5344CB8AC3E}">
        <p14:creationId xmlns:p14="http://schemas.microsoft.com/office/powerpoint/2010/main" val="3414295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startAt="2"/>
              <a:defRPr sz="2400"/>
            </a:pPr>
            <a:r>
              <a:rPr lang="it-IT"/>
              <a:t>Sistemi bancari e di pagamento digitali</a:t>
            </a:r>
            <a:endParaRPr lang="it-IT" sz="2400"/>
          </a:p>
          <a:p>
            <a:pPr>
              <a:defRPr sz="2400" b="0"/>
            </a:pPr>
            <a:r>
              <a:rPr lang="it-IT"/>
              <a:t>2.1 Servizi bancari online</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marL="342900" indent="-342900" algn="just">
              <a:buFont typeface="Wingdings" panose="05000000000000000000" pitchFamily="2" charset="2"/>
              <a:buChar char="Ø"/>
            </a:pPr>
            <a:r>
              <a:rPr lang="it-IT" b="1"/>
              <a:t>Gestione dei conti: </a:t>
            </a:r>
            <a:r>
              <a:rPr lang="it-IT"/>
              <a:t>I partecipanti possono visualizzare i saldi dei conti in tempo reale, le transazioni recenti e le dichiarazioni storiche con pochi clic. Questa funzione fornisce una panoramica completa della loro salute finanziaria.</a:t>
            </a:r>
          </a:p>
          <a:p>
            <a:pPr marL="342900" indent="-342900" algn="just">
              <a:buFont typeface="Wingdings" panose="05000000000000000000" pitchFamily="2" charset="2"/>
              <a:buChar char="Ø"/>
            </a:pPr>
            <a:r>
              <a:rPr lang="it-IT" b="1"/>
              <a:t>Trasferimenti di fondi</a:t>
            </a:r>
            <a:r>
              <a:rPr lang="it-IT"/>
              <a:t>: L'online banking facilita trasferimenti di fondi senza soluzione di continuità tra conti, sia all'interno della stessa banca che tra istituzioni finanziarie diverse. Gli utenti possono impostare trasferimenti ricorrenti o effettuare pagamenti una tantum senza sforzo.</a:t>
            </a:r>
          </a:p>
          <a:p>
            <a:pPr marL="342900" indent="-342900" algn="just">
              <a:buFont typeface="Wingdings" panose="05000000000000000000" pitchFamily="2" charset="2"/>
              <a:buChar char="Ø"/>
            </a:pPr>
            <a:r>
              <a:rPr lang="it-IT" b="1"/>
              <a:t>Pagamenti in bolletta</a:t>
            </a:r>
            <a:r>
              <a:rPr lang="it-IT"/>
              <a:t>: Gli utenti possono pagare le bollette elettronicamente attraverso piattaforme bancarie online. Dalle bollette ai pagamenti con carta di credito, il processo è semplificato, eliminando la necessità di compilare assegni o visitare centri di pagamento fisici.</a:t>
            </a:r>
          </a:p>
          <a:p>
            <a:pPr marL="342900" indent="-342900" algn="just">
              <a:buFont typeface="Wingdings" panose="05000000000000000000" pitchFamily="2" charset="2"/>
              <a:buChar char="Ø"/>
            </a:pPr>
            <a:r>
              <a:rPr lang="it-IT" b="1"/>
              <a:t>App di mobile banking: </a:t>
            </a:r>
            <a:r>
              <a:rPr lang="it-IT"/>
              <a:t>Molti servizi bancari online  offrono applicazioni mobili dedicate, estendendo la funzionalità a smartphone e tablet. Queste app consentono agli utenti di gestire le proprie finanze in movimento, fornendo flessibilità e accesso immediato.</a:t>
            </a:r>
          </a:p>
          <a:p>
            <a:pPr algn="just"/>
            <a:endParaRPr lang="it-IT" b="1"/>
          </a:p>
          <a:p>
            <a:pPr algn="just"/>
            <a:endParaRPr lang="it-IT" b="1"/>
          </a:p>
          <a:p>
            <a:pPr algn="just"/>
            <a:endParaRPr lang="it-IT" b="1"/>
          </a:p>
        </p:txBody>
      </p:sp>
    </p:spTree>
    <p:extLst>
      <p:ext uri="{BB962C8B-B14F-4D97-AF65-F5344CB8AC3E}">
        <p14:creationId xmlns:p14="http://schemas.microsoft.com/office/powerpoint/2010/main" val="307506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startAt="2"/>
              <a:defRPr sz="2400"/>
            </a:pPr>
            <a:r>
              <a:rPr lang="it-IT"/>
              <a:t>Sistemi bancari e di pagamento digitali</a:t>
            </a:r>
            <a:endParaRPr lang="it-IT" sz="2400"/>
          </a:p>
          <a:p>
            <a:pPr>
              <a:defRPr sz="2400" b="0"/>
            </a:pPr>
            <a:r>
              <a:rPr lang="it-IT"/>
              <a:t>2.1 Servizi bancari online</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255872" y="867311"/>
            <a:ext cx="8196667" cy="5262979"/>
          </a:xfrm>
          <a:prstGeom prst="rect">
            <a:avLst/>
          </a:prstGeom>
          <a:noFill/>
        </p:spPr>
        <p:txBody>
          <a:bodyPr wrap="square">
            <a:spAutoFit/>
          </a:bodyPr>
          <a:lstStyle/>
          <a:p>
            <a:endParaRPr lang="it-IT"/>
          </a:p>
          <a:p>
            <a:endParaRPr lang="it-IT"/>
          </a:p>
          <a:p>
            <a:pPr marL="342900" indent="-342900" algn="just">
              <a:buFont typeface="Wingdings" panose="05000000000000000000" pitchFamily="2" charset="2"/>
              <a:buChar char="Ø"/>
              <a:defRPr sz="2000"/>
            </a:pPr>
            <a:r>
              <a:rPr lang="it-IT" b="1"/>
              <a:t>Messaggistica sicura: </a:t>
            </a:r>
            <a:r>
              <a:rPr lang="it-IT"/>
              <a:t>Le piattaforme di online banking spesso dispongono di sistemi di messaggistica sicuri, che consentono agli utenti di comunicare direttamente con le loro banche. Questo aggiunge un ulteriore livello di comodità per le richieste, la risoluzione dei problemi o la comunicazione generale.</a:t>
            </a:r>
          </a:p>
          <a:p>
            <a:pPr algn="just"/>
            <a:endParaRPr lang="it-IT" sz="2000"/>
          </a:p>
          <a:p>
            <a:pPr marL="342900" indent="-342900" algn="just">
              <a:buFont typeface="Wingdings" panose="05000000000000000000" pitchFamily="2" charset="2"/>
              <a:buChar char="Ø"/>
              <a:defRPr sz="2000"/>
            </a:pPr>
            <a:r>
              <a:rPr lang="it-IT" b="1"/>
              <a:t>Personalizzazione dell'account</a:t>
            </a:r>
            <a:r>
              <a:rPr lang="it-IT"/>
              <a:t>: Gli utenti hanno la possibilità di personalizzare la loro esperienza di banca online. Ciò può includere la definizione di obiettivi di risparmio, la creazione di categorie di bilancio o l'organizzazione di conti per una panoramica finanziaria personalizzata.</a:t>
            </a:r>
          </a:p>
          <a:p>
            <a:pPr algn="just"/>
            <a:endParaRPr lang="it-IT" sz="2000"/>
          </a:p>
          <a:p>
            <a:pPr marL="342900" indent="-342900" algn="just">
              <a:buFont typeface="Wingdings" panose="05000000000000000000" pitchFamily="2" charset="2"/>
              <a:buChar char="Ø"/>
              <a:defRPr sz="2000"/>
            </a:pPr>
            <a:r>
              <a:rPr lang="it-IT" b="1"/>
              <a:t>Estratti conto online: </a:t>
            </a:r>
            <a:r>
              <a:rPr lang="it-IT"/>
              <a:t>I partecipanti possono accedere e scaricare estratti conto elettronici, riducendo la necessità di documenti cartacei. Questa caratteristica contribuisce a un'esperienza bancaria più ecologica e priva di disordine.</a:t>
            </a:r>
          </a:p>
        </p:txBody>
      </p:sp>
      <p:pic>
        <p:nvPicPr>
          <p:cNvPr id="6" name="Picture 5">
            <a:extLst>
              <a:ext uri="{FF2B5EF4-FFF2-40B4-BE49-F238E27FC236}">
                <a16:creationId xmlns:a16="http://schemas.microsoft.com/office/drawing/2014/main" id="{1E1CCFD3-6039-ADE3-B09E-07B2B32B9B68}"/>
              </a:ext>
            </a:extLst>
          </p:cNvPr>
          <p:cNvPicPr>
            <a:picLocks noChangeAspect="1"/>
          </p:cNvPicPr>
          <p:nvPr/>
        </p:nvPicPr>
        <p:blipFill>
          <a:blip r:embed="rId2"/>
          <a:stretch>
            <a:fillRect/>
          </a:stretch>
        </p:blipFill>
        <p:spPr>
          <a:xfrm>
            <a:off x="8525794" y="2542212"/>
            <a:ext cx="3365284" cy="2103302"/>
          </a:xfrm>
          <a:prstGeom prst="rect">
            <a:avLst/>
          </a:prstGeom>
        </p:spPr>
      </p:pic>
    </p:spTree>
    <p:extLst>
      <p:ext uri="{BB962C8B-B14F-4D97-AF65-F5344CB8AC3E}">
        <p14:creationId xmlns:p14="http://schemas.microsoft.com/office/powerpoint/2010/main" val="2665911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startAt="2"/>
              <a:defRPr sz="2400"/>
            </a:pPr>
            <a:r>
              <a:rPr lang="it-IT"/>
              <a:t>Sistemi bancari e di pagamento digitali</a:t>
            </a:r>
            <a:endParaRPr lang="it-IT" sz="2400"/>
          </a:p>
          <a:p>
            <a:pPr>
              <a:defRPr sz="2400" b="0"/>
            </a:pPr>
            <a:r>
              <a:rPr lang="it-IT"/>
              <a:t>2.2 Applicazioni bancarie mobili</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414910" y="1495982"/>
            <a:ext cx="10605023" cy="4955203"/>
          </a:xfrm>
          <a:prstGeom prst="rect">
            <a:avLst/>
          </a:prstGeom>
          <a:noFill/>
        </p:spPr>
        <p:txBody>
          <a:bodyPr wrap="square">
            <a:spAutoFit/>
          </a:bodyPr>
          <a:lstStyle/>
          <a:p>
            <a:pPr algn="just">
              <a:defRPr sz="2000"/>
            </a:pPr>
            <a:r>
              <a:rPr lang="it-IT"/>
              <a:t>Le applicazioni bancarie mobili offrono agli utenti un modo conveniente ed efficiente per gestire le proprie finanze in movimento. Queste applicazioni in genere forniscono una serie di funzionalità che consentono agli utenti di accedere e controllare i loro account dai loro smartphone o tablet. Ecco alcune caratteristiche e funzionalità chiave:</a:t>
            </a:r>
            <a:endParaRPr lang="it-IT" sz="2000"/>
          </a:p>
          <a:p>
            <a:pPr algn="just"/>
            <a:endParaRPr lang="it-IT" sz="2000"/>
          </a:p>
          <a:p>
            <a:pPr marL="342900" indent="-342900" algn="just">
              <a:buFont typeface="Wingdings" panose="05000000000000000000" pitchFamily="2" charset="2"/>
              <a:buChar char="Ø"/>
              <a:defRPr sz="2000"/>
            </a:pPr>
            <a:r>
              <a:rPr lang="it-IT" b="1"/>
              <a:t>Richiesta saldo</a:t>
            </a:r>
            <a:r>
              <a:rPr lang="it-IT"/>
              <a:t>: Gli utenti possono controllare i saldi del proprio conto in tempo reale.</a:t>
            </a:r>
          </a:p>
          <a:p>
            <a:pPr marL="342900" indent="-342900" algn="just">
              <a:buFont typeface="Wingdings" panose="05000000000000000000" pitchFamily="2" charset="2"/>
              <a:buChar char="Ø"/>
              <a:defRPr sz="2000"/>
            </a:pPr>
            <a:r>
              <a:rPr lang="it-IT" b="1"/>
              <a:t>Cronologia delle transazioni</a:t>
            </a:r>
            <a:r>
              <a:rPr lang="it-IT"/>
              <a:t>: Accesso a una cronologia dettagliata delle transazioni, inclusi depositi, prelievi, trasferimenti e acquisti.</a:t>
            </a:r>
          </a:p>
          <a:p>
            <a:pPr marL="342900" indent="-342900" algn="just">
              <a:buFont typeface="Wingdings" panose="05000000000000000000" pitchFamily="2" charset="2"/>
              <a:buChar char="Ø"/>
              <a:defRPr sz="2000"/>
            </a:pPr>
            <a:r>
              <a:rPr lang="it-IT" b="1"/>
              <a:t>Trasferimenti interni: </a:t>
            </a:r>
            <a:r>
              <a:rPr lang="it-IT"/>
              <a:t>Trasferire fondi tra i conti dell'utente all'interno della stessa banca.</a:t>
            </a:r>
          </a:p>
          <a:p>
            <a:pPr marL="342900" indent="-342900" algn="just">
              <a:buFont typeface="Wingdings" panose="05000000000000000000" pitchFamily="2" charset="2"/>
              <a:buChar char="Ø"/>
              <a:defRPr sz="2000"/>
            </a:pPr>
            <a:r>
              <a:rPr lang="it-IT" b="1"/>
              <a:t>Trasferimenti esterni: </a:t>
            </a:r>
            <a:r>
              <a:rPr lang="it-IT"/>
              <a:t>Inviare denaro a conti in altre banche attraverso vari canali come bonifici, trasferimenti ACH o trasferimenti peer-to-peer.</a:t>
            </a:r>
          </a:p>
          <a:p>
            <a:pPr marL="342900" indent="-342900" algn="just">
              <a:buFont typeface="Wingdings" panose="05000000000000000000" pitchFamily="2" charset="2"/>
              <a:buChar char="Ø"/>
              <a:defRPr sz="2000"/>
            </a:pPr>
            <a:r>
              <a:rPr lang="it-IT" b="1"/>
              <a:t>Pagamenti una tantum: </a:t>
            </a:r>
            <a:r>
              <a:rPr lang="it-IT"/>
              <a:t>Gli utenti possono pagare le bollette direttamente dall'app, incluse utenze, carte di credito e altre spese regolari.</a:t>
            </a:r>
          </a:p>
          <a:p>
            <a:pPr marL="342900" indent="-342900" algn="just">
              <a:buFont typeface="Wingdings" panose="05000000000000000000" pitchFamily="2" charset="2"/>
              <a:buChar char="Ø"/>
              <a:defRPr sz="2000"/>
            </a:pPr>
            <a:r>
              <a:rPr lang="it-IT" b="1"/>
              <a:t>Pagamenti programmati:</a:t>
            </a:r>
            <a:r>
              <a:rPr lang="it-IT"/>
              <a:t> Impostare pagamenti automatici ricorrenti per le bollette.</a:t>
            </a:r>
          </a:p>
          <a:p>
            <a:endParaRPr lang="it-IT"/>
          </a:p>
          <a:p>
            <a:endParaRPr lang="it-IT"/>
          </a:p>
        </p:txBody>
      </p:sp>
    </p:spTree>
    <p:extLst>
      <p:ext uri="{BB962C8B-B14F-4D97-AF65-F5344CB8AC3E}">
        <p14:creationId xmlns:p14="http://schemas.microsoft.com/office/powerpoint/2010/main" val="1155005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574109" y="315445"/>
            <a:ext cx="8129063" cy="824531"/>
          </a:xfrm>
        </p:spPr>
        <p:txBody>
          <a:bodyPr/>
          <a:lstStyle/>
          <a:p>
            <a:pPr marL="457200" indent="-457200">
              <a:buAutoNum type="arabicPeriod" startAt="2"/>
              <a:defRPr sz="2400"/>
            </a:pPr>
            <a:r>
              <a:rPr lang="it-IT" dirty="0"/>
              <a:t>Sistemi bancari e di pagamento digitali</a:t>
            </a:r>
            <a:endParaRPr lang="it-IT" sz="2400" dirty="0"/>
          </a:p>
          <a:p>
            <a:pPr>
              <a:defRPr sz="2400" b="0"/>
            </a:pPr>
            <a:r>
              <a:rPr lang="it-IT" dirty="0"/>
              <a:t>2.3 Sistemi di pagamento digitali</a:t>
            </a:r>
            <a:endParaRPr lang="it-IT" sz="2400" b="0" dirty="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111967" y="1379464"/>
            <a:ext cx="11579290" cy="5262979"/>
          </a:xfrm>
          <a:prstGeom prst="rect">
            <a:avLst/>
          </a:prstGeom>
          <a:noFill/>
        </p:spPr>
        <p:txBody>
          <a:bodyPr wrap="square">
            <a:spAutoFit/>
          </a:bodyPr>
          <a:lstStyle/>
          <a:p>
            <a:pPr algn="just">
              <a:defRPr sz="2000"/>
            </a:pPr>
            <a:r>
              <a:rPr lang="it-IT" dirty="0"/>
              <a:t>I sistemi di pagamento digitali hanno rivoluzionato il modo in cui le persone effettuano transazioni fornendo alternative convenienti, sicure ed efficienti alle transazioni tradizionali basate sul contante. </a:t>
            </a:r>
            <a:endParaRPr lang="it-IT" sz="2000" dirty="0"/>
          </a:p>
          <a:p>
            <a:pPr algn="just"/>
            <a:endParaRPr lang="it-IT" sz="2000" dirty="0"/>
          </a:p>
          <a:p>
            <a:pPr marL="342900" indent="-342900" algn="just">
              <a:buFont typeface="Wingdings" panose="05000000000000000000" pitchFamily="2" charset="2"/>
              <a:buChar char="Ø"/>
              <a:defRPr sz="2000"/>
            </a:pPr>
            <a:r>
              <a:rPr lang="it-IT" b="1" dirty="0"/>
              <a:t>I portafogli elettronici</a:t>
            </a:r>
            <a:r>
              <a:rPr lang="it-IT" dirty="0"/>
              <a:t> sono versioni digitali di portafogli fisici che memorizzano le informazioni di pagamento per vari metodi di pagamento, tra cui carte di credito/debito e conti bancari (Apple / Google / Samsung </a:t>
            </a:r>
            <a:r>
              <a:rPr lang="it-IT" dirty="0" err="1"/>
              <a:t>Pay</a:t>
            </a:r>
            <a:r>
              <a:rPr lang="it-IT" dirty="0"/>
              <a:t>, PayPal). I portafogli elettronici semplificano il processo di pagamento consentendo agli utenti di archiviare più metodi di pagamento in un unico posto. Gli utenti possono effettuare acquisti online o in negozio semplicemente toccando il proprio smartphone o utilizzando l'autenticazione biometrica. </a:t>
            </a:r>
          </a:p>
          <a:p>
            <a:pPr marL="342900" indent="-342900" algn="just">
              <a:buFont typeface="Wingdings" panose="05000000000000000000" pitchFamily="2" charset="2"/>
              <a:buChar char="Ø"/>
              <a:defRPr sz="2000"/>
            </a:pPr>
            <a:r>
              <a:rPr lang="it-IT" b="1" dirty="0"/>
              <a:t>Le app di pagamento mobili </a:t>
            </a:r>
            <a:r>
              <a:rPr lang="it-IT" dirty="0"/>
              <a:t>sono applicazioni che facilitano le transazioni finanziarie utilizzando dispositivi mobili, consentendo agli utenti di inviare e ricevere denaro, pagare le bollette e fare acquisti (</a:t>
            </a:r>
            <a:r>
              <a:rPr lang="it-IT" dirty="0" err="1"/>
              <a:t>Venmo</a:t>
            </a:r>
            <a:r>
              <a:rPr lang="it-IT" dirty="0"/>
              <a:t>, Cash App, </a:t>
            </a:r>
            <a:r>
              <a:rPr lang="it-IT" dirty="0" err="1"/>
              <a:t>Zelle</a:t>
            </a:r>
            <a:r>
              <a:rPr lang="it-IT" dirty="0"/>
              <a:t>, </a:t>
            </a:r>
            <a:r>
              <a:rPr lang="it-IT" dirty="0" err="1"/>
              <a:t>Paytm</a:t>
            </a:r>
            <a:r>
              <a:rPr lang="it-IT" dirty="0"/>
              <a:t>). Gli utenti possono collegare i loro conti bancari o carte di credito/debito all'app per trasferire facilmente fondi. Molte app di pagamento mobile offrono funzionalità social, consentendo agli utenti di dividere le bollette, richiedere denaro o effettuare pagamenti di gruppo.</a:t>
            </a:r>
          </a:p>
          <a:p>
            <a:pPr marL="342900" indent="-342900" algn="just">
              <a:buFont typeface="Wingdings" panose="05000000000000000000" pitchFamily="2" charset="2"/>
              <a:buChar char="Ø"/>
              <a:defRPr sz="2000"/>
            </a:pPr>
            <a:r>
              <a:rPr lang="it-IT" b="1" dirty="0"/>
              <a:t>I pagamenti peer-to-peer (P2P) </a:t>
            </a:r>
            <a:r>
              <a:rPr lang="it-IT" dirty="0"/>
              <a:t>sono semplificati utilizzando le informazioni di contatto (numero di telefono, indirizzo e-mail) piuttosto che i tradizionali dettagli bancari.</a:t>
            </a:r>
          </a:p>
          <a:p>
            <a:endParaRPr lang="it-IT" dirty="0"/>
          </a:p>
          <a:p>
            <a:endParaRPr lang="it-IT" dirty="0"/>
          </a:p>
        </p:txBody>
      </p:sp>
    </p:spTree>
    <p:extLst>
      <p:ext uri="{BB962C8B-B14F-4D97-AF65-F5344CB8AC3E}">
        <p14:creationId xmlns:p14="http://schemas.microsoft.com/office/powerpoint/2010/main" val="613379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startAt="2"/>
              <a:defRPr sz="2400"/>
            </a:pPr>
            <a:r>
              <a:rPr lang="it-IT"/>
              <a:t>Sistemi bancari e di pagamento digitali</a:t>
            </a:r>
            <a:endParaRPr lang="it-IT" sz="2400"/>
          </a:p>
          <a:p>
            <a:pPr>
              <a:defRPr sz="2400" b="0"/>
            </a:pPr>
            <a:r>
              <a:rPr lang="it-IT"/>
              <a:t>2.3 Sistemi di pagamento digitali</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358350" y="1354580"/>
            <a:ext cx="10605023" cy="5262979"/>
          </a:xfrm>
          <a:prstGeom prst="rect">
            <a:avLst/>
          </a:prstGeom>
          <a:noFill/>
        </p:spPr>
        <p:txBody>
          <a:bodyPr wrap="square">
            <a:spAutoFit/>
          </a:bodyPr>
          <a:lstStyle/>
          <a:p>
            <a:pPr marL="342900" indent="-342900" algn="just">
              <a:buFont typeface="Wingdings" panose="05000000000000000000" pitchFamily="2" charset="2"/>
              <a:buChar char="Ø"/>
              <a:defRPr sz="2000"/>
            </a:pPr>
            <a:r>
              <a:rPr lang="it-IT" b="1"/>
              <a:t>I pagamenti contactless </a:t>
            </a:r>
            <a:r>
              <a:rPr lang="it-IT"/>
              <a:t>implicano l'utilizzo di tecnologie come la comunicazione near-field (NFC) per consentire transazioni senza contatto fisico tra il dispositivo di pagamento (carta, smartphone, indossabile) e il terminale del punto vendita (carte di credito/debito senza contatto, app di pagamento mobile). I pagamenti contactless sono più veloci dei tradizionali metodi di scorrimento o inserimento delle carte, riducendo i tempi di transazione.</a:t>
            </a:r>
          </a:p>
          <a:p>
            <a:pPr marL="342900" indent="-342900" algn="just">
              <a:buFont typeface="Wingdings" panose="05000000000000000000" pitchFamily="2" charset="2"/>
              <a:buChar char="Ø"/>
              <a:defRPr sz="2000"/>
            </a:pPr>
            <a:r>
              <a:rPr lang="it-IT" b="1"/>
              <a:t>Pagamenti in criptovaluta: </a:t>
            </a:r>
            <a:r>
              <a:rPr lang="it-IT"/>
              <a:t>Criptovalute come Bitcoin, Ethereum e altri possono essere utilizzate per transazioni digitali (Bitcoin, Ethereum, Litecoin). I pagamenti in criptovaluta forniscono un modo decentralizzato e senza confini per trasferire valore. Le transazioni possono essere completate rapidamente, spesso con commissioni più basse rispetto ai sistemi bancari tradizionali. Le criptovalute possono essere utilizzate per transazioni internazionali senza la necessità di conversioni valutarie.</a:t>
            </a:r>
          </a:p>
          <a:p>
            <a:pPr marL="342900" indent="-342900" algn="just">
              <a:buFont typeface="Wingdings" panose="05000000000000000000" pitchFamily="2" charset="2"/>
              <a:buChar char="Ø"/>
              <a:defRPr sz="2000"/>
            </a:pPr>
            <a:r>
              <a:rPr lang="it-IT" b="1"/>
              <a:t>Pagamenti con codice QR </a:t>
            </a:r>
            <a:r>
              <a:rPr lang="it-IT"/>
              <a:t>comportano la scansione di un codice QR presentato dal beneficiario per avviare una transazione (app di pagamento basate su codice QR come Alipay, WeChat Pay). Gli utenti possono effettuare pagamenti semplicemente scansionando un codice QR utilizzando i loro dispositivi mobili.</a:t>
            </a:r>
          </a:p>
          <a:p>
            <a:endParaRPr lang="it-IT"/>
          </a:p>
          <a:p>
            <a:endParaRPr lang="it-IT"/>
          </a:p>
        </p:txBody>
      </p:sp>
    </p:spTree>
    <p:extLst>
      <p:ext uri="{BB962C8B-B14F-4D97-AF65-F5344CB8AC3E}">
        <p14:creationId xmlns:p14="http://schemas.microsoft.com/office/powerpoint/2010/main" val="3473865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startAt="2"/>
              <a:defRPr sz="2400"/>
            </a:pPr>
            <a:r>
              <a:rPr lang="it-IT"/>
              <a:t>Sistemi bancari e di pagamento digitali</a:t>
            </a:r>
            <a:endParaRPr lang="it-IT" sz="2400"/>
          </a:p>
          <a:p>
            <a:pPr>
              <a:defRPr sz="2400" b="0"/>
            </a:pPr>
            <a:r>
              <a:rPr lang="it-IT"/>
              <a:t>2.4 Misure di sicurezza nel settore bancario digitale</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339689" y="1592122"/>
            <a:ext cx="11239601" cy="4955203"/>
          </a:xfrm>
          <a:prstGeom prst="rect">
            <a:avLst/>
          </a:prstGeom>
          <a:noFill/>
        </p:spPr>
        <p:txBody>
          <a:bodyPr wrap="square">
            <a:spAutoFit/>
          </a:bodyPr>
          <a:lstStyle/>
          <a:p>
            <a:pPr algn="just">
              <a:defRPr sz="2000"/>
            </a:pPr>
            <a:r>
              <a:rPr lang="it-IT"/>
              <a:t>Le istituzioni finanziarie attuano una serie di misure di sicurezza per salvaguardare i dati finanziari e le transazioni degli utenti, riconoscendo la necessità fondamentale di una solida protezione nell'era digitale. </a:t>
            </a:r>
          </a:p>
          <a:p>
            <a:pPr algn="just"/>
            <a:endParaRPr lang="it-IT" sz="2000"/>
          </a:p>
          <a:p>
            <a:pPr marL="342900" indent="-342900" algn="just">
              <a:buFont typeface="Wingdings" panose="05000000000000000000" pitchFamily="2" charset="2"/>
              <a:buChar char="Ø"/>
              <a:defRPr sz="2000"/>
            </a:pPr>
            <a:r>
              <a:rPr lang="it-IT" b="1"/>
              <a:t>Cifratura: </a:t>
            </a:r>
            <a:r>
              <a:rPr lang="it-IT"/>
              <a:t>La crittografia Secure Sockets Layer (SSL) o Transport Layer Security (TLS) viene utilizzata per crittografare i dati trasmessi tra il dispositivo dell'utente e i server dell'istituto finanziario. Ciò garantisce che le informazioni sensibili, come le credenziali di accesso e i dettagli delle transazioni, rimangano riservate durante il transito.</a:t>
            </a:r>
          </a:p>
          <a:p>
            <a:pPr marL="342900" indent="-342900" algn="just">
              <a:buFont typeface="Wingdings" panose="05000000000000000000" pitchFamily="2" charset="2"/>
              <a:buChar char="Ø"/>
              <a:defRPr sz="2000"/>
            </a:pPr>
            <a:r>
              <a:rPr lang="it-IT" b="1"/>
              <a:t>Autenticazione a due fattori (2FA): </a:t>
            </a:r>
            <a:r>
              <a:rPr lang="it-IT"/>
              <a:t>Gli utenti sono tenuti a fornire due o più forme di identificazione prima di accedere ai loro account. Ciò comporta spesso qualcosa che l'utente conosce (ad esempio, password), qualcosa che ha (ad esempio, un dispositivo mobile per ricevere un codice una tantum), o qualcosa che conosce (ad esempio, dati biometrici come impronte digitali o riconoscimento facciale).</a:t>
            </a:r>
          </a:p>
          <a:p>
            <a:pPr marL="342900" indent="-342900" algn="just">
              <a:buFont typeface="Wingdings" panose="05000000000000000000" pitchFamily="2" charset="2"/>
              <a:buChar char="Ø"/>
              <a:defRPr sz="2000"/>
            </a:pPr>
            <a:r>
              <a:rPr lang="it-IT" b="1"/>
              <a:t>Tokenizzazione della carta: </a:t>
            </a:r>
            <a:r>
              <a:rPr lang="it-IT"/>
              <a:t>Per le transazioni con carta, gli istituti finanziari utilizzano la tokenizzazione per sostituire le informazioni sensibili della carta con un token univoco. Anche se intercettato, il token non ha valore e non può essere utilizzato per transazioni non autorizzate.</a:t>
            </a:r>
          </a:p>
          <a:p>
            <a:endParaRPr lang="it-IT"/>
          </a:p>
          <a:p>
            <a:endParaRPr lang="it-IT"/>
          </a:p>
        </p:txBody>
      </p:sp>
    </p:spTree>
    <p:extLst>
      <p:ext uri="{BB962C8B-B14F-4D97-AF65-F5344CB8AC3E}">
        <p14:creationId xmlns:p14="http://schemas.microsoft.com/office/powerpoint/2010/main" val="4135714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555447" y="273629"/>
            <a:ext cx="8129063" cy="824531"/>
          </a:xfrm>
        </p:spPr>
        <p:txBody>
          <a:bodyPr/>
          <a:lstStyle/>
          <a:p>
            <a:pPr marL="457200" indent="-457200">
              <a:buAutoNum type="arabicPeriod" startAt="2"/>
              <a:defRPr sz="2400"/>
            </a:pPr>
            <a:r>
              <a:rPr lang="it-IT"/>
              <a:t>Sistemi bancari e di pagamento digitali</a:t>
            </a:r>
            <a:endParaRPr lang="it-IT" sz="2400"/>
          </a:p>
          <a:p>
            <a:pPr>
              <a:defRPr sz="2400" b="0"/>
            </a:pPr>
            <a:r>
              <a:rPr lang="it-IT"/>
              <a:t>2.4 Misure di sicurezza nel settore bancario digitale</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98649" y="1208501"/>
            <a:ext cx="11762115" cy="5324535"/>
          </a:xfrm>
          <a:prstGeom prst="rect">
            <a:avLst/>
          </a:prstGeom>
          <a:noFill/>
        </p:spPr>
        <p:txBody>
          <a:bodyPr wrap="square">
            <a:spAutoFit/>
          </a:bodyPr>
          <a:lstStyle/>
          <a:p>
            <a:pPr marL="342900" indent="-342900" algn="just">
              <a:buFont typeface="Wingdings" panose="05000000000000000000" pitchFamily="2" charset="2"/>
              <a:buChar char="Ø"/>
              <a:defRPr sz="2000"/>
            </a:pPr>
            <a:r>
              <a:rPr lang="it-IT" b="1" dirty="0"/>
              <a:t>Impronte digitali e riconoscimento facciale: </a:t>
            </a:r>
            <a:r>
              <a:rPr lang="it-IT" dirty="0"/>
              <a:t>Le applicazioni di banca mobile e altre piattaforme digitali utilizzano spesso l'autenticazione biometrica, come la scansione delle impronte digitali o il riconoscimento facciale, per migliorare la sicurezza dell'accesso all'account. La biometria aggiunge un ulteriore livello di protezione al di là delle password tradizionali.</a:t>
            </a:r>
          </a:p>
          <a:p>
            <a:pPr marL="342900" indent="-342900" algn="just">
              <a:buFont typeface="Wingdings" panose="05000000000000000000" pitchFamily="2" charset="2"/>
              <a:buChar char="Ø"/>
              <a:defRPr sz="2000"/>
            </a:pPr>
            <a:r>
              <a:rPr lang="it-IT" b="1" dirty="0"/>
              <a:t>Analisi comportamentale: </a:t>
            </a:r>
            <a:r>
              <a:rPr lang="it-IT" dirty="0"/>
              <a:t>Le istituzioni finanziarie utilizzano sistemi sofisticati che analizzano il comportamento degli utenti per identificare le irregolarità. Modelli di transazione insoliti, tentativi di accesso da luoghi sconosciuti o deviazioni dalle abitudini di spesa tipiche possono innescare avvisi per ulteriori indagini.</a:t>
            </a:r>
          </a:p>
          <a:p>
            <a:pPr marL="342900" indent="-342900" algn="just">
              <a:buFont typeface="Wingdings" panose="05000000000000000000" pitchFamily="2" charset="2"/>
              <a:buChar char="Ø"/>
              <a:defRPr sz="2000"/>
            </a:pPr>
            <a:r>
              <a:rPr lang="it-IT" b="1" dirty="0"/>
              <a:t>Impronte digitali</a:t>
            </a:r>
            <a:r>
              <a:rPr lang="it-IT" dirty="0"/>
              <a:t> </a:t>
            </a:r>
            <a:r>
              <a:rPr lang="it-IT" b="1" dirty="0"/>
              <a:t>del dispositivo</a:t>
            </a:r>
            <a:r>
              <a:rPr lang="it-IT" dirty="0"/>
              <a:t>: Le istituzioni finanziarie analizzano le caratteristiche uniche dei dispositivi degli utenti, creando un'impronta digitale. Ciò aiuta a riconoscere e autenticare i dispositivi utilizzati per accedere agli account. I dispositivi non riconosciuti possono attivare ulteriori controlli di sicurezza.</a:t>
            </a:r>
          </a:p>
          <a:p>
            <a:pPr marL="342900" indent="-342900" algn="just">
              <a:buFont typeface="Wingdings" panose="05000000000000000000" pitchFamily="2" charset="2"/>
              <a:buChar char="Ø"/>
              <a:defRPr sz="2000"/>
            </a:pPr>
            <a:r>
              <a:rPr lang="it-IT" b="1" dirty="0"/>
              <a:t>Firewall:</a:t>
            </a:r>
            <a:r>
              <a:rPr lang="it-IT" dirty="0"/>
              <a:t> Robusti firewall sono implementati per monitorare e controllare il traffico di rete in entrata e in uscita, prevenendo l'accesso non autorizzato e proteggendo dalle minacce informatiche.</a:t>
            </a:r>
          </a:p>
          <a:p>
            <a:pPr marL="342900" indent="-342900">
              <a:buFont typeface="Wingdings" panose="05000000000000000000" pitchFamily="2" charset="2"/>
              <a:buChar char="Ø"/>
              <a:defRPr sz="2000"/>
            </a:pPr>
            <a:r>
              <a:rPr lang="it-IT" b="1" dirty="0"/>
              <a:t>Sistemi di rilevamento delle intrusioni (IDS): </a:t>
            </a:r>
            <a:r>
              <a:rPr lang="it-IT" dirty="0"/>
              <a:t>Gli ID monitorano attivamente le attività di rete o di sistema per individuare comportamenti sospetti o violazioni dei criteri di sicurezza e avvisano gli amministratori o attivano risposte automatizzate.</a:t>
            </a:r>
            <a:endParaRPr lang="it-IT" sz="2000" dirty="0"/>
          </a:p>
          <a:p>
            <a:endParaRPr lang="it-IT" sz="2000" dirty="0"/>
          </a:p>
        </p:txBody>
      </p:sp>
    </p:spTree>
    <p:extLst>
      <p:ext uri="{BB962C8B-B14F-4D97-AF65-F5344CB8AC3E}">
        <p14:creationId xmlns:p14="http://schemas.microsoft.com/office/powerpoint/2010/main" val="373527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t>Indice</a:t>
            </a:r>
          </a:p>
        </p:txBody>
      </p:sp>
      <p:sp>
        <p:nvSpPr>
          <p:cNvPr id="13" name="Elipse 12">
            <a:extLst>
              <a:ext uri="{FF2B5EF4-FFF2-40B4-BE49-F238E27FC236}">
                <a16:creationId xmlns:a16="http://schemas.microsoft.com/office/drawing/2014/main" id="{2DA81C80-FC7D-0220-CF70-D4F0B7479F9C}"/>
              </a:ext>
            </a:extLst>
          </p:cNvPr>
          <p:cNvSpPr/>
          <p:nvPr/>
        </p:nvSpPr>
        <p:spPr>
          <a:xfrm>
            <a:off x="542494" y="2151561"/>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 name="Elipse 14">
            <a:extLst>
              <a:ext uri="{FF2B5EF4-FFF2-40B4-BE49-F238E27FC236}">
                <a16:creationId xmlns:a16="http://schemas.microsoft.com/office/drawing/2014/main" id="{B4856BBC-5D8A-A31B-696E-4115769C93A8}"/>
              </a:ext>
            </a:extLst>
          </p:cNvPr>
          <p:cNvSpPr/>
          <p:nvPr/>
        </p:nvSpPr>
        <p:spPr>
          <a:xfrm>
            <a:off x="542494" y="3303000"/>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6" name="Elipse 15">
            <a:extLst>
              <a:ext uri="{FF2B5EF4-FFF2-40B4-BE49-F238E27FC236}">
                <a16:creationId xmlns:a16="http://schemas.microsoft.com/office/drawing/2014/main" id="{D53235DE-1AFB-4328-B1BA-29AEA5054E67}"/>
              </a:ext>
            </a:extLst>
          </p:cNvPr>
          <p:cNvSpPr/>
          <p:nvPr/>
        </p:nvSpPr>
        <p:spPr>
          <a:xfrm>
            <a:off x="542494" y="445443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 name="Marcador de contenido 2">
            <a:extLst>
              <a:ext uri="{FF2B5EF4-FFF2-40B4-BE49-F238E27FC236}">
                <a16:creationId xmlns:a16="http://schemas.microsoft.com/office/drawing/2014/main" id="{D076112B-2609-EE1D-34D8-E2BCE9E11BFE}"/>
              </a:ext>
            </a:extLst>
          </p:cNvPr>
          <p:cNvSpPr txBox="1">
            <a:spLocks/>
          </p:cNvSpPr>
          <p:nvPr/>
        </p:nvSpPr>
        <p:spPr>
          <a:xfrm>
            <a:off x="1013011" y="4381305"/>
            <a:ext cx="758752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a:pPr>
            <a:r>
              <a:rPr lang="it-IT" b="1"/>
              <a:t>Unità 3. </a:t>
            </a:r>
            <a:r>
              <a:rPr lang="it-IT"/>
              <a:t>Strumenti di bilancio e monitoraggio delle spese</a:t>
            </a:r>
            <a:endParaRPr lang="it-IT" sz="2400"/>
          </a:p>
        </p:txBody>
      </p:sp>
      <p:pic>
        <p:nvPicPr>
          <p:cNvPr id="5" name="Imagen 4" descr="Imagen que contiene lego, juguete, hombre  Descripción generada automáticamente">
            <a:extLst>
              <a:ext uri="{FF2B5EF4-FFF2-40B4-BE49-F238E27FC236}">
                <a16:creationId xmlns:a16="http://schemas.microsoft.com/office/drawing/2014/main" id="{E994BF6D-8ED7-D4D0-E4C0-C4BAA243DB53}"/>
              </a:ext>
            </a:extLst>
          </p:cNvPr>
          <p:cNvPicPr>
            <a:picLocks noChangeAspect="1"/>
          </p:cNvPicPr>
          <p:nvPr/>
        </p:nvPicPr>
        <p:blipFill rotWithShape="1">
          <a:blip r:embed="rId2">
            <a:extLst>
              <a:ext uri="{28A0092B-C50C-407E-A947-70E740481C1C}">
                <a14:useLocalDpi xmlns:a14="http://schemas.microsoft.com/office/drawing/2010/main" val="0"/>
              </a:ext>
            </a:extLst>
          </a:blip>
          <a:srcRect l="9946" r="9414"/>
          <a:stretch/>
        </p:blipFill>
        <p:spPr>
          <a:xfrm>
            <a:off x="8358124" y="1919453"/>
            <a:ext cx="3833876" cy="2674318"/>
          </a:xfrm>
          <a:prstGeom prst="rect">
            <a:avLst/>
          </a:prstGeom>
        </p:spPr>
      </p:pic>
      <p:sp>
        <p:nvSpPr>
          <p:cNvPr id="6" name="Marcador de contenido 2">
            <a:extLst>
              <a:ext uri="{FF2B5EF4-FFF2-40B4-BE49-F238E27FC236}">
                <a16:creationId xmlns:a16="http://schemas.microsoft.com/office/drawing/2014/main" id="{0099C590-613D-734B-7CD3-4AA4C86B8601}"/>
              </a:ext>
            </a:extLst>
          </p:cNvPr>
          <p:cNvSpPr txBox="1">
            <a:spLocks/>
          </p:cNvSpPr>
          <p:nvPr/>
        </p:nvSpPr>
        <p:spPr>
          <a:xfrm>
            <a:off x="1013012" y="3227524"/>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a:pPr>
            <a:r>
              <a:rPr lang="it-IT" b="1"/>
              <a:t>Unità 2. </a:t>
            </a:r>
            <a:r>
              <a:rPr lang="it-IT"/>
              <a:t>Sistemi bancari e di pagamento digitali</a:t>
            </a:r>
            <a:endParaRPr lang="it-IT" sz="2400"/>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2" y="2073743"/>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a:pPr>
            <a:r>
              <a:rPr lang="it-IT" b="1"/>
              <a:t>Unità 1. </a:t>
            </a:r>
            <a:r>
              <a:rPr lang="it-IT"/>
              <a:t>Introduzione alla gestione finanziaria digitale</a:t>
            </a:r>
          </a:p>
        </p:txBody>
      </p:sp>
    </p:spTree>
    <p:extLst>
      <p:ext uri="{BB962C8B-B14F-4D97-AF65-F5344CB8AC3E}">
        <p14:creationId xmlns:p14="http://schemas.microsoft.com/office/powerpoint/2010/main" val="3615232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rPr lang="it-IT"/>
              <a:t>Riassumendo</a:t>
            </a:r>
          </a:p>
        </p:txBody>
      </p:sp>
      <p:sp>
        <p:nvSpPr>
          <p:cNvPr id="3" name="Marcador de contenido 2">
            <a:extLst>
              <a:ext uri="{FF2B5EF4-FFF2-40B4-BE49-F238E27FC236}">
                <a16:creationId xmlns:a16="http://schemas.microsoft.com/office/drawing/2014/main" id="{6077EB7D-57A8-F393-18AE-C80E4EAE6DFB}"/>
              </a:ext>
            </a:extLst>
          </p:cNvPr>
          <p:cNvSpPr>
            <a:spLocks noGrp="1"/>
          </p:cNvSpPr>
          <p:nvPr>
            <p:ph sz="half" idx="2"/>
          </p:nvPr>
        </p:nvSpPr>
        <p:spPr>
          <a:xfrm>
            <a:off x="620413" y="2100918"/>
            <a:ext cx="3434702" cy="1079732"/>
          </a:xfrm>
        </p:spPr>
        <p:txBody>
          <a:bodyPr/>
          <a:lstStyle/>
          <a:p>
            <a:r>
              <a:rPr lang="it-IT"/>
              <a:t>Servizi bancari online</a:t>
            </a:r>
          </a:p>
        </p:txBody>
      </p:sp>
      <p:pic>
        <p:nvPicPr>
          <p:cNvPr id="4" name="Imagen 3" descr="Una caricatura de una persona  Descripción generada automáticamente con confianza baja">
            <a:extLst>
              <a:ext uri="{FF2B5EF4-FFF2-40B4-BE49-F238E27FC236}">
                <a16:creationId xmlns:a16="http://schemas.microsoft.com/office/drawing/2014/main" id="{13B6953C-E60A-FCB1-E6B6-7E586A6C69D7}"/>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18429" r="18949"/>
          <a:stretch/>
        </p:blipFill>
        <p:spPr>
          <a:xfrm>
            <a:off x="4836948" y="2434466"/>
            <a:ext cx="2815985" cy="2529475"/>
          </a:xfrm>
          <a:prstGeom prst="rect">
            <a:avLst/>
          </a:prstGeom>
        </p:spPr>
      </p:pic>
      <p:sp>
        <p:nvSpPr>
          <p:cNvPr id="5" name="Marcador de contenido 2">
            <a:extLst>
              <a:ext uri="{FF2B5EF4-FFF2-40B4-BE49-F238E27FC236}">
                <a16:creationId xmlns:a16="http://schemas.microsoft.com/office/drawing/2014/main" id="{C12C2FF4-CEE2-C5C3-7AFF-3927E2BD44C7}"/>
              </a:ext>
            </a:extLst>
          </p:cNvPr>
          <p:cNvSpPr txBox="1">
            <a:spLocks/>
          </p:cNvSpPr>
          <p:nvPr/>
        </p:nvSpPr>
        <p:spPr>
          <a:xfrm>
            <a:off x="620413" y="4223935"/>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t>Applicazioni Bancarie Mobili </a:t>
            </a:r>
          </a:p>
        </p:txBody>
      </p:sp>
      <p:sp>
        <p:nvSpPr>
          <p:cNvPr id="6" name="Marcador de contenido 2">
            <a:extLst>
              <a:ext uri="{FF2B5EF4-FFF2-40B4-BE49-F238E27FC236}">
                <a16:creationId xmlns:a16="http://schemas.microsoft.com/office/drawing/2014/main" id="{18886DA2-7784-E3A7-7FE7-BDD7B2E37978}"/>
              </a:ext>
            </a:extLst>
          </p:cNvPr>
          <p:cNvSpPr txBox="1">
            <a:spLocks/>
          </p:cNvSpPr>
          <p:nvPr/>
        </p:nvSpPr>
        <p:spPr>
          <a:xfrm>
            <a:off x="8434766" y="2100918"/>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t>Sistemi di pagamento digitali</a:t>
            </a:r>
          </a:p>
        </p:txBody>
      </p:sp>
      <p:sp>
        <p:nvSpPr>
          <p:cNvPr id="7" name="Marcador de contenido 2">
            <a:extLst>
              <a:ext uri="{FF2B5EF4-FFF2-40B4-BE49-F238E27FC236}">
                <a16:creationId xmlns:a16="http://schemas.microsoft.com/office/drawing/2014/main" id="{5E10E4EB-1FDC-79CE-7766-280B30158EDA}"/>
              </a:ext>
            </a:extLst>
          </p:cNvPr>
          <p:cNvSpPr txBox="1">
            <a:spLocks/>
          </p:cNvSpPr>
          <p:nvPr/>
        </p:nvSpPr>
        <p:spPr>
          <a:xfrm>
            <a:off x="8434766" y="4223935"/>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t>Misure di sicurezza nel settore bancario digitale</a:t>
            </a:r>
          </a:p>
        </p:txBody>
      </p:sp>
      <p:sp>
        <p:nvSpPr>
          <p:cNvPr id="8" name="Elipse 7">
            <a:extLst>
              <a:ext uri="{FF2B5EF4-FFF2-40B4-BE49-F238E27FC236}">
                <a16:creationId xmlns:a16="http://schemas.microsoft.com/office/drawing/2014/main" id="{98E1B727-F364-C2FC-A753-B50B592C07E9}"/>
              </a:ext>
            </a:extLst>
          </p:cNvPr>
          <p:cNvSpPr/>
          <p:nvPr/>
        </p:nvSpPr>
        <p:spPr>
          <a:xfrm>
            <a:off x="8285825" y="2224228"/>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Elipse 8">
            <a:extLst>
              <a:ext uri="{FF2B5EF4-FFF2-40B4-BE49-F238E27FC236}">
                <a16:creationId xmlns:a16="http://schemas.microsoft.com/office/drawing/2014/main" id="{8049F7EE-DBBF-A0C9-C222-E59F2F8F0EB8}"/>
              </a:ext>
            </a:extLst>
          </p:cNvPr>
          <p:cNvSpPr/>
          <p:nvPr/>
        </p:nvSpPr>
        <p:spPr>
          <a:xfrm>
            <a:off x="8285825" y="433689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 name="Elipse 9">
            <a:extLst>
              <a:ext uri="{FF2B5EF4-FFF2-40B4-BE49-F238E27FC236}">
                <a16:creationId xmlns:a16="http://schemas.microsoft.com/office/drawing/2014/main" id="{8B35DE25-C061-6DC0-92FA-90678A44F6B4}"/>
              </a:ext>
            </a:extLst>
          </p:cNvPr>
          <p:cNvSpPr/>
          <p:nvPr/>
        </p:nvSpPr>
        <p:spPr>
          <a:xfrm>
            <a:off x="471472" y="2224228"/>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Elipse 10">
            <a:extLst>
              <a:ext uri="{FF2B5EF4-FFF2-40B4-BE49-F238E27FC236}">
                <a16:creationId xmlns:a16="http://schemas.microsoft.com/office/drawing/2014/main" id="{18189AD6-3EDB-2E11-1334-40973D3C4D68}"/>
              </a:ext>
            </a:extLst>
          </p:cNvPr>
          <p:cNvSpPr/>
          <p:nvPr/>
        </p:nvSpPr>
        <p:spPr>
          <a:xfrm>
            <a:off x="471472" y="432801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Tree>
    <p:extLst>
      <p:ext uri="{BB962C8B-B14F-4D97-AF65-F5344CB8AC3E}">
        <p14:creationId xmlns:p14="http://schemas.microsoft.com/office/powerpoint/2010/main" val="1481654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startAt="2"/>
            </a:pPr>
            <a:endParaRPr lang="it-IT" sz="2400"/>
          </a:p>
          <a:p>
            <a:pPr marL="457200" indent="-457200">
              <a:buAutoNum type="arabicPeriod" startAt="2"/>
            </a:pPr>
            <a:endParaRPr lang="it-IT" sz="2400"/>
          </a:p>
          <a:p>
            <a:pPr marL="457200" indent="-457200">
              <a:buAutoNum type="arabicPeriod" startAt="2"/>
            </a:pPr>
            <a:endParaRPr lang="it-IT" sz="2400"/>
          </a:p>
          <a:p>
            <a:pPr marL="457200" indent="-457200">
              <a:buAutoNum type="arabicPeriod" startAt="2"/>
            </a:pPr>
            <a:endParaRPr lang="it-IT" sz="2400"/>
          </a:p>
          <a:p>
            <a:pPr>
              <a:defRPr sz="2400"/>
            </a:pPr>
            <a:r>
              <a:rPr lang="it-IT"/>
              <a:t>3. Strumenti di bilancio e monitoraggio delle spese</a:t>
            </a:r>
            <a:endParaRPr lang="it-IT" sz="2400"/>
          </a:p>
          <a:p>
            <a:pPr>
              <a:defRPr sz="2400" b="0"/>
            </a:pPr>
            <a:r>
              <a:rPr lang="it-IT"/>
              <a:t>3.1 Introduzione al bilancio digitale</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358350" y="1354580"/>
            <a:ext cx="10605023" cy="4985980"/>
          </a:xfrm>
          <a:prstGeom prst="rect">
            <a:avLst/>
          </a:prstGeom>
          <a:noFill/>
        </p:spPr>
        <p:txBody>
          <a:bodyPr wrap="square">
            <a:spAutoFit/>
          </a:bodyPr>
          <a:lstStyle/>
          <a:p>
            <a:pPr algn="just">
              <a:defRPr sz="2000"/>
            </a:pPr>
            <a:r>
              <a:rPr lang="it-IT"/>
              <a:t>Il bilancio è un concetto fondamentale nella gestione finanziaria che prevede la pianificazione, l'organizzazione e il controllo delle risorse finanziarie. È il processo di creazione di un piano dettagliato che delinea le entrate e le spese previste in un determinato periodo. Gli obiettivi principali del bilancio includono:</a:t>
            </a:r>
          </a:p>
          <a:p>
            <a:pPr algn="just"/>
            <a:endParaRPr lang="it-IT" sz="2000"/>
          </a:p>
          <a:p>
            <a:pPr marL="342900" indent="-342900" algn="just">
              <a:buFont typeface="Wingdings" panose="05000000000000000000" pitchFamily="2" charset="2"/>
              <a:buChar char="Ø"/>
              <a:defRPr sz="2000"/>
            </a:pPr>
            <a:r>
              <a:rPr lang="it-IT" b="1"/>
              <a:t>Pianificazione finanziaria: </a:t>
            </a:r>
            <a:r>
              <a:rPr lang="it-IT"/>
              <a:t>I bilanci aiutano gli individui e le aziende a fissare obiettivi finanziari, allocare le risorse in modo efficiente e pianificare le spese e le entrate future.</a:t>
            </a:r>
          </a:p>
          <a:p>
            <a:pPr marL="342900" indent="-342900" algn="just">
              <a:buFont typeface="Wingdings" panose="05000000000000000000" pitchFamily="2" charset="2"/>
              <a:buChar char="Ø"/>
              <a:defRPr sz="2000"/>
            </a:pPr>
            <a:r>
              <a:rPr lang="it-IT" b="1"/>
              <a:t>Controllo delle spese: </a:t>
            </a:r>
            <a:r>
              <a:rPr lang="it-IT"/>
              <a:t>I bilanci forniscono un quadro per controllare la spesa, evitare spese eccessive e garantire che le risorse siano destinate alle esigenze essenziali.</a:t>
            </a:r>
          </a:p>
          <a:p>
            <a:pPr marL="342900" indent="-342900" algn="just">
              <a:buFont typeface="Wingdings" panose="05000000000000000000" pitchFamily="2" charset="2"/>
              <a:buChar char="Ø"/>
              <a:defRPr sz="2000"/>
            </a:pPr>
            <a:r>
              <a:rPr lang="it-IT" b="1"/>
              <a:t>Risparmio e investimenti: </a:t>
            </a:r>
            <a:r>
              <a:rPr lang="it-IT"/>
              <a:t>I bilanci stanziano fondi per risparmi e investimenti, promuovendo la stabilità finanziaria e la crescita nel tempo.</a:t>
            </a:r>
          </a:p>
          <a:p>
            <a:pPr marL="342900" indent="-342900" algn="just">
              <a:buFont typeface="Wingdings" panose="05000000000000000000" pitchFamily="2" charset="2"/>
              <a:buChar char="Ø"/>
              <a:defRPr sz="2000"/>
            </a:pPr>
            <a:r>
              <a:rPr lang="it-IT" b="1"/>
              <a:t>Gestione del debito: </a:t>
            </a:r>
            <a:r>
              <a:rPr lang="it-IT"/>
              <a:t>I bilanci contribuiscono alla gestione del debito individuando le aree per il rimborso del debito e prevenendo l'accumulo di debito aggiuntivo.</a:t>
            </a:r>
            <a:endParaRPr lang="it-IT" sz="2000"/>
          </a:p>
          <a:p>
            <a:pPr marL="342900" indent="-342900" algn="just">
              <a:buFont typeface="Wingdings" panose="05000000000000000000" pitchFamily="2" charset="2"/>
              <a:buChar char="Ø"/>
              <a:defRPr sz="2000"/>
            </a:pPr>
            <a:r>
              <a:rPr lang="it-IT" b="1"/>
              <a:t>Consapevolezza finanziaria: </a:t>
            </a:r>
            <a:r>
              <a:rPr lang="it-IT"/>
              <a:t>Il b incoraggia la consapevolezza delle abitudini finanziarie, consentendo alle persone di prendere decisioni informate sui loro soldi.</a:t>
            </a:r>
          </a:p>
          <a:p>
            <a:endParaRPr lang="it-IT"/>
          </a:p>
        </p:txBody>
      </p:sp>
    </p:spTree>
    <p:extLst>
      <p:ext uri="{BB962C8B-B14F-4D97-AF65-F5344CB8AC3E}">
        <p14:creationId xmlns:p14="http://schemas.microsoft.com/office/powerpoint/2010/main" val="3261846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startAt="2"/>
            </a:pPr>
            <a:endParaRPr lang="it-IT" sz="2400"/>
          </a:p>
          <a:p>
            <a:pPr marL="457200" indent="-457200">
              <a:buAutoNum type="arabicPeriod" startAt="2"/>
            </a:pPr>
            <a:endParaRPr lang="it-IT" sz="2400"/>
          </a:p>
          <a:p>
            <a:pPr marL="457200" indent="-457200">
              <a:buAutoNum type="arabicPeriod" startAt="2"/>
            </a:pPr>
            <a:endParaRPr lang="it-IT" sz="2400"/>
          </a:p>
          <a:p>
            <a:pPr marL="457200" indent="-457200">
              <a:buAutoNum type="arabicPeriod" startAt="2"/>
            </a:pPr>
            <a:endParaRPr lang="it-IT" sz="2400"/>
          </a:p>
          <a:p>
            <a:pPr>
              <a:defRPr sz="2400"/>
            </a:pPr>
            <a:r>
              <a:rPr lang="it-IT"/>
              <a:t>3. Strumenti di bilancio e monitoraggio delle spese</a:t>
            </a:r>
            <a:endParaRPr lang="it-IT" sz="2400"/>
          </a:p>
          <a:p>
            <a:pPr>
              <a:defRPr sz="2400" b="0"/>
            </a:pPr>
            <a:r>
              <a:rPr lang="it-IT"/>
              <a:t>3.2 App di monitoraggio delle spese</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162935" y="1362300"/>
            <a:ext cx="11108973" cy="4985980"/>
          </a:xfrm>
          <a:prstGeom prst="rect">
            <a:avLst/>
          </a:prstGeom>
          <a:noFill/>
        </p:spPr>
        <p:txBody>
          <a:bodyPr wrap="square">
            <a:spAutoFit/>
          </a:bodyPr>
          <a:lstStyle/>
          <a:p>
            <a:pPr algn="just">
              <a:defRPr sz="2000" b="1" u="sng"/>
            </a:pPr>
            <a:r>
              <a:rPr lang="it-IT"/>
              <a:t>Importanza del bilancio nella gestione finanziaria:</a:t>
            </a:r>
          </a:p>
          <a:p>
            <a:pPr marL="342900" indent="-342900" algn="just">
              <a:buFont typeface="Wingdings" panose="05000000000000000000" pitchFamily="2" charset="2"/>
              <a:buChar char="Ø"/>
              <a:defRPr sz="2000"/>
            </a:pPr>
            <a:r>
              <a:rPr lang="it-IT" b="1"/>
              <a:t>Disciplina finanziaria: </a:t>
            </a:r>
            <a:r>
              <a:rPr lang="it-IT"/>
              <a:t>Il bilancio infonde disciplina finanziaria promuovendo la spesa consapevole e le abitudini di risparmio.</a:t>
            </a:r>
          </a:p>
          <a:p>
            <a:pPr marL="342900" indent="-342900" algn="just">
              <a:buFont typeface="Wingdings" panose="05000000000000000000" pitchFamily="2" charset="2"/>
              <a:buChar char="Ø"/>
              <a:defRPr sz="2000"/>
            </a:pPr>
            <a:r>
              <a:rPr lang="it-IT" b="1"/>
              <a:t>Obiettivi raggiunti: </a:t>
            </a:r>
            <a:r>
              <a:rPr lang="it-IT"/>
              <a:t>I bilanci aiutano le persone e le aziende a lavorare verso obiettivi finanziari specifici, come il risparmio per una casa, l'istruzione o la pensione.</a:t>
            </a:r>
          </a:p>
          <a:p>
            <a:pPr marL="342900" indent="-342900" algn="just">
              <a:buFont typeface="Wingdings" panose="05000000000000000000" pitchFamily="2" charset="2"/>
              <a:buChar char="Ø"/>
              <a:defRPr sz="2000"/>
            </a:pPr>
            <a:r>
              <a:rPr lang="it-IT" b="1"/>
              <a:t>Preparazione alle emergenze: </a:t>
            </a:r>
            <a:r>
              <a:rPr lang="it-IT"/>
              <a:t>Disporre di un bilancio consente la creazione di fondi di emergenza, garantendo la stabilità finanziaria in caso di spese impreviste o crisi.</a:t>
            </a:r>
          </a:p>
          <a:p>
            <a:pPr marL="342900" indent="-342900" algn="just">
              <a:buFont typeface="Wingdings" panose="05000000000000000000" pitchFamily="2" charset="2"/>
              <a:buChar char="Ø"/>
              <a:defRPr sz="2000"/>
            </a:pPr>
            <a:r>
              <a:rPr lang="it-IT" b="1"/>
              <a:t>Riduzione del debito: </a:t>
            </a:r>
            <a:r>
              <a:rPr lang="it-IT"/>
              <a:t>I bilanci aiutano a gestire e ridurre il debito assegnando fondi per il rimborso del debito ed evitando prestiti inutili.</a:t>
            </a:r>
          </a:p>
          <a:p>
            <a:pPr marL="342900" indent="-342900" algn="just">
              <a:buFont typeface="Wingdings" panose="05000000000000000000" pitchFamily="2" charset="2"/>
              <a:buChar char="Ø"/>
              <a:defRPr sz="2000"/>
            </a:pPr>
            <a:r>
              <a:rPr lang="it-IT" b="1"/>
              <a:t>Assegnazione delle risorse: </a:t>
            </a:r>
            <a:r>
              <a:rPr lang="it-IT"/>
              <a:t>I bilanci consentono un'allocazione efficiente delle risorse, garantendo che i fondi siano destinati ai settori prioritari ed evitando spese dispendiose.</a:t>
            </a:r>
          </a:p>
          <a:p>
            <a:pPr marL="342900" indent="-342900" algn="just">
              <a:buFont typeface="Wingdings" panose="05000000000000000000" pitchFamily="2" charset="2"/>
              <a:buChar char="Ø"/>
              <a:defRPr sz="2000"/>
            </a:pPr>
            <a:r>
              <a:rPr lang="it-IT" b="1"/>
              <a:t>Miglioramento del processo decisionale finanziario: </a:t>
            </a:r>
            <a:r>
              <a:rPr lang="it-IT"/>
              <a:t>Il bilancio fornisce un quadro chiaro delle risorse e degli obblighi finanziari, facilitando il processo decisionale informato.</a:t>
            </a:r>
          </a:p>
          <a:p>
            <a:pPr marL="342900" indent="-342900" algn="just">
              <a:buFont typeface="Wingdings" panose="05000000000000000000" pitchFamily="2" charset="2"/>
              <a:buChar char="Ø"/>
              <a:defRPr sz="2000"/>
            </a:pPr>
            <a:r>
              <a:rPr lang="it-IT" b="1"/>
              <a:t>Consapevolezza finanziaria: </a:t>
            </a:r>
            <a:r>
              <a:rPr lang="it-IT"/>
              <a:t>Il processo di creazione e adesione a un budget aumenta la consapevolezza delle attività finanziarie, aiutando gli individui a identificare le aree di miglioramento.</a:t>
            </a:r>
          </a:p>
          <a:p>
            <a:endParaRPr lang="it-IT"/>
          </a:p>
        </p:txBody>
      </p:sp>
    </p:spTree>
    <p:extLst>
      <p:ext uri="{BB962C8B-B14F-4D97-AF65-F5344CB8AC3E}">
        <p14:creationId xmlns:p14="http://schemas.microsoft.com/office/powerpoint/2010/main" val="368198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564778" y="203120"/>
            <a:ext cx="8129063" cy="824531"/>
          </a:xfrm>
        </p:spPr>
        <p:txBody>
          <a:bodyPr/>
          <a:lstStyle/>
          <a:p>
            <a:pPr marL="457200" indent="-457200">
              <a:buAutoNum type="arabicPeriod" startAt="2"/>
            </a:pPr>
            <a:endParaRPr lang="it-IT" sz="2400"/>
          </a:p>
          <a:p>
            <a:pPr marL="457200" indent="-457200">
              <a:buAutoNum type="arabicPeriod" startAt="2"/>
            </a:pPr>
            <a:endParaRPr lang="it-IT" sz="2400"/>
          </a:p>
          <a:p>
            <a:pPr marL="457200" indent="-457200">
              <a:buAutoNum type="arabicPeriod" startAt="2"/>
            </a:pPr>
            <a:endParaRPr lang="it-IT" sz="2400"/>
          </a:p>
          <a:p>
            <a:pPr marL="457200" indent="-457200">
              <a:buAutoNum type="arabicPeriod" startAt="2"/>
            </a:pPr>
            <a:endParaRPr lang="it-IT" sz="2400"/>
          </a:p>
          <a:p>
            <a:pPr>
              <a:defRPr sz="2400"/>
            </a:pPr>
            <a:r>
              <a:rPr lang="it-IT"/>
              <a:t>3. Strumenti di bilancio e monitoraggio delle spese</a:t>
            </a:r>
            <a:endParaRPr lang="it-IT" sz="2400"/>
          </a:p>
          <a:p>
            <a:pPr>
              <a:defRPr sz="2400" b="0"/>
            </a:pPr>
            <a:r>
              <a:rPr lang="it-IT"/>
              <a:t>3.3 Strumenti digitali e applicazioni per il bilancio</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137187" y="1323701"/>
            <a:ext cx="11917625" cy="5078313"/>
          </a:xfrm>
          <a:prstGeom prst="rect">
            <a:avLst/>
          </a:prstGeom>
          <a:noFill/>
        </p:spPr>
        <p:txBody>
          <a:bodyPr wrap="square">
            <a:spAutoFit/>
          </a:bodyPr>
          <a:lstStyle/>
          <a:p>
            <a:pPr marL="285750" indent="-285750" algn="just">
              <a:buFont typeface="Wingdings" panose="05000000000000000000" pitchFamily="2" charset="2"/>
              <a:buChar char="Ø"/>
            </a:pPr>
            <a:r>
              <a:rPr lang="it-IT" b="1"/>
              <a:t>Mint</a:t>
            </a:r>
            <a:r>
              <a:rPr lang="it-IT"/>
              <a:t> è un'app completa di finanza personale che tiene traccia della spesa, crea bilancio e fornisce informazioni sulle abitudini finanziarie. Mint classifica automaticamente le transazioni, invia avvisi per le bollette imminenti e offre una visione olistica della salute finanziaria.</a:t>
            </a:r>
          </a:p>
          <a:p>
            <a:pPr marL="285750" indent="-285750" algn="just">
              <a:buFont typeface="Wingdings" panose="05000000000000000000" pitchFamily="2" charset="2"/>
              <a:buChar char="Ø"/>
            </a:pPr>
            <a:r>
              <a:rPr lang="it-IT" b="1"/>
              <a:t>YNAB</a:t>
            </a:r>
            <a:r>
              <a:rPr lang="it-IT"/>
              <a:t> (You Need a Budget) si concentra sulla filosofia di dare ad ogni dollaro un lavoro. Aiuta gli utenti ad assegnare fondi a scopi specifici e ad adeguare la spesa in base alle priorità. YNAB sottolinea il budget proattivo, incoraggiando gli utenti a pianificare le spese future e accumulare risparmi.</a:t>
            </a:r>
          </a:p>
          <a:p>
            <a:pPr marL="285750" indent="-285750" algn="just">
              <a:buFont typeface="Wingdings" panose="05000000000000000000" pitchFamily="2" charset="2"/>
              <a:buChar char="Ø"/>
            </a:pPr>
            <a:r>
              <a:rPr lang="it-IT" b="1"/>
              <a:t>PocketGuard</a:t>
            </a:r>
            <a:r>
              <a:rPr lang="it-IT"/>
              <a:t> offre un monitoraggio in tempo reale degli obiettivi di spesa e risparmio, nonché info sul reddito disponibile. Gli utenti possono impostare limiti di bilancio, tenere traccia delle bollette e ricevere avvisi per potenziali spese eccessive.</a:t>
            </a:r>
          </a:p>
          <a:p>
            <a:pPr marL="285750" indent="-285750" algn="just">
              <a:buFont typeface="Wingdings" panose="05000000000000000000" pitchFamily="2" charset="2"/>
              <a:buChar char="Ø"/>
            </a:pPr>
            <a:r>
              <a:rPr lang="it-IT" b="1"/>
              <a:t>EveryDollar</a:t>
            </a:r>
            <a:r>
              <a:rPr lang="it-IT"/>
              <a:t> è uno strumento di bilancio a base zero che assegna ogni dollaro a una categoria specifica. Si integra anche con i principi finanziari di Dave Ramsey. Gli utenti possono pianificare le spese future, tenere traccia delle spese e regolare i bilanci se necessario.</a:t>
            </a:r>
          </a:p>
          <a:p>
            <a:pPr marL="285750" indent="-285750" algn="just">
              <a:buFont typeface="Wingdings" panose="05000000000000000000" pitchFamily="2" charset="2"/>
              <a:buChar char="Ø"/>
            </a:pPr>
            <a:r>
              <a:rPr lang="it-IT" b="1"/>
              <a:t>Personal Capital </a:t>
            </a:r>
            <a:r>
              <a:rPr lang="it-IT"/>
              <a:t>fornisce strumenti per il bilancio, il monitoraggio delle spese e la gestione degli investimenti. Offre una visione olistica dei portafogli finanziari. Gli utenti possono monitorare il patrimonio netto, analizzare la prestazione degli investimenti e pianificare la pensione.</a:t>
            </a:r>
          </a:p>
          <a:p>
            <a:pPr marL="285750" indent="-285750" algn="just">
              <a:buFont typeface="Wingdings" panose="05000000000000000000" pitchFamily="2" charset="2"/>
              <a:buChar char="Ø"/>
            </a:pPr>
            <a:r>
              <a:rPr lang="it-IT" b="1"/>
              <a:t>Goodbudget </a:t>
            </a:r>
            <a:r>
              <a:rPr lang="it-IT"/>
              <a:t>si basa sul sistema di bilancio della dotazione, che consente agli utenti di assegnare fondi a dotazioni virtuali per diverse categorie di spesa. L'app promuove il bilancio visivo, rendendo facile tenere traccia delle spese ed evitare spese eccessive in categorie specifiche.</a:t>
            </a:r>
          </a:p>
          <a:p>
            <a:pPr algn="just"/>
            <a:endParaRPr lang="it-IT"/>
          </a:p>
        </p:txBody>
      </p:sp>
    </p:spTree>
    <p:extLst>
      <p:ext uri="{BB962C8B-B14F-4D97-AF65-F5344CB8AC3E}">
        <p14:creationId xmlns:p14="http://schemas.microsoft.com/office/powerpoint/2010/main" val="920273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373948" cy="824531"/>
          </a:xfrm>
        </p:spPr>
        <p:txBody>
          <a:bodyPr/>
          <a:lstStyle/>
          <a:p>
            <a:pPr marL="457200" indent="-457200">
              <a:buAutoNum type="arabicPeriod" startAt="2"/>
            </a:pPr>
            <a:endParaRPr lang="it-IT" sz="2400"/>
          </a:p>
          <a:p>
            <a:pPr marL="457200" indent="-457200">
              <a:buAutoNum type="arabicPeriod" startAt="2"/>
            </a:pPr>
            <a:endParaRPr lang="it-IT" sz="2400"/>
          </a:p>
          <a:p>
            <a:pPr marL="457200" indent="-457200">
              <a:buAutoNum type="arabicPeriod" startAt="2"/>
            </a:pPr>
            <a:endParaRPr lang="it-IT" sz="2400"/>
          </a:p>
          <a:p>
            <a:pPr marL="457200" indent="-457200">
              <a:buAutoNum type="arabicPeriod" startAt="2"/>
            </a:pPr>
            <a:endParaRPr lang="it-IT" sz="2400"/>
          </a:p>
          <a:p>
            <a:pPr>
              <a:defRPr sz="2400"/>
            </a:pPr>
            <a:r>
              <a:rPr lang="it-IT"/>
              <a:t>3. Strumenti di bilancio e monitoraggio delle spese</a:t>
            </a:r>
            <a:endParaRPr lang="it-IT" sz="2400"/>
          </a:p>
          <a:p>
            <a:pPr>
              <a:defRPr sz="2400" b="0"/>
            </a:pPr>
            <a:r>
              <a:rPr lang="it-IT"/>
              <a:t>3.4 Automatizzazione del bilancio e del monitoraggio delle spese</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95982"/>
            <a:ext cx="10491901" cy="4195763"/>
          </a:xfrm>
        </p:spPr>
        <p:txBody>
          <a:bodyPr/>
          <a:lstStyle/>
          <a:p>
            <a:pPr algn="just"/>
            <a:endParaRPr b="1"/>
          </a:p>
          <a:p>
            <a:pPr algn="just"/>
            <a:endParaRPr b="1"/>
          </a:p>
          <a:p>
            <a:pPr algn="just"/>
            <a:endParaRPr b="1"/>
          </a:p>
        </p:txBody>
      </p:sp>
      <p:sp>
        <p:nvSpPr>
          <p:cNvPr id="5" name="TextBox 4">
            <a:extLst>
              <a:ext uri="{FF2B5EF4-FFF2-40B4-BE49-F238E27FC236}">
                <a16:creationId xmlns:a16="http://schemas.microsoft.com/office/drawing/2014/main" id="{179C0341-DFC5-FECE-C9B5-77B3FB9742A6}"/>
              </a:ext>
            </a:extLst>
          </p:cNvPr>
          <p:cNvSpPr txBox="1"/>
          <p:nvPr/>
        </p:nvSpPr>
        <p:spPr>
          <a:xfrm>
            <a:off x="74295" y="1495982"/>
            <a:ext cx="11924873" cy="4524315"/>
          </a:xfrm>
          <a:prstGeom prst="rect">
            <a:avLst/>
          </a:prstGeom>
          <a:noFill/>
        </p:spPr>
        <p:txBody>
          <a:bodyPr wrap="square">
            <a:spAutoFit/>
          </a:bodyPr>
          <a:lstStyle/>
          <a:p>
            <a:pPr algn="just"/>
            <a:r>
              <a:rPr lang="it-IT"/>
              <a:t>Gli strumenti di automazione e le integrazioni con conti bancari e carte di credito svolgono un ruolo cruciale nello snellimento del processo di bilancio sia per i privati che per le aziende. Questi strumenti rendono più facile tenere traccia delle spese, classificare le transazioni e rimanere informati sul proprio stato finanziario in tempo reale.</a:t>
            </a:r>
          </a:p>
          <a:p>
            <a:pPr algn="just"/>
            <a:endParaRPr lang="it-IT"/>
          </a:p>
          <a:p>
            <a:pPr marL="285750" indent="-285750" algn="just">
              <a:buFont typeface="Wingdings" panose="05000000000000000000" pitchFamily="2" charset="2"/>
              <a:buChar char="Ø"/>
            </a:pPr>
            <a:r>
              <a:rPr lang="it-IT"/>
              <a:t>Possono classificare automaticamente le transazioni in base a regole predefinite o algoritmi di apprendimento automatico e riconoscere che una particolare transazione è un acquisto di generi alimentari, bolletta o spese di intrattenimento. </a:t>
            </a:r>
          </a:p>
          <a:p>
            <a:pPr marL="285750" indent="-285750" algn="just">
              <a:buFont typeface="Wingdings" panose="05000000000000000000" pitchFamily="2" charset="2"/>
              <a:buChar char="Ø"/>
            </a:pPr>
            <a:r>
              <a:rPr lang="it-IT"/>
              <a:t>Le integrazioni con conti bancari e carte di credito consentono agli utenti di ricevere aggiornamenti in tempo reale sulle loro transazioni finanziarie. Questo aiuta gli individui e le aziende a tenere sotto controllo i propri bilanci e a prendere decisioni finanziarie informate.</a:t>
            </a:r>
          </a:p>
          <a:p>
            <a:pPr marL="285750" indent="-285750" algn="just">
              <a:buFont typeface="Wingdings" panose="05000000000000000000" pitchFamily="2" charset="2"/>
              <a:buChar char="Ø"/>
            </a:pPr>
            <a:r>
              <a:rPr lang="it-IT"/>
              <a:t>Alcuni strumenti consentono agli utenti di impostare categorie di bilancio e assegnare importi specifici a ciascuna categoria. Ciò aiuta gli utenti a gestire le proprie spese in tempo reale ed evitare spese eccessive in una particolare categoria.</a:t>
            </a:r>
          </a:p>
          <a:p>
            <a:pPr marL="285750" indent="-285750" algn="just">
              <a:buFont typeface="Wingdings" panose="05000000000000000000" pitchFamily="2" charset="2"/>
              <a:buChar char="Ø"/>
            </a:pPr>
            <a:r>
              <a:rPr lang="it-IT"/>
              <a:t>Molte persone e aziende hanno più conti bancari e carte di credito. Gli strumenti di automazione possono aggregare i dati provenienti da queste varie fonti, fornendo una panoramica completa della salute finanziaria generale.</a:t>
            </a:r>
          </a:p>
          <a:p>
            <a:pPr marL="285750" indent="-285750" algn="just">
              <a:buFont typeface="Wingdings" panose="05000000000000000000" pitchFamily="2" charset="2"/>
              <a:buChar char="Ø"/>
            </a:pPr>
            <a:r>
              <a:rPr lang="it-IT"/>
              <a:t>L'integrazione con gli strumenti di preparazione fiscale può semplificare il processo di raccolta e classificazione delle spese deducibili dalle tasse, rendendo più facile per i privati e le aziende prepararsi per la stagione fiscale.</a:t>
            </a:r>
          </a:p>
        </p:txBody>
      </p:sp>
    </p:spTree>
    <p:extLst>
      <p:ext uri="{BB962C8B-B14F-4D97-AF65-F5344CB8AC3E}">
        <p14:creationId xmlns:p14="http://schemas.microsoft.com/office/powerpoint/2010/main" val="2529949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rPr lang="it-IT"/>
              <a:t>Riassumendo</a:t>
            </a:r>
          </a:p>
        </p:txBody>
      </p:sp>
      <p:sp>
        <p:nvSpPr>
          <p:cNvPr id="3" name="Marcador de contenido 2">
            <a:extLst>
              <a:ext uri="{FF2B5EF4-FFF2-40B4-BE49-F238E27FC236}">
                <a16:creationId xmlns:a16="http://schemas.microsoft.com/office/drawing/2014/main" id="{6077EB7D-57A8-F393-18AE-C80E4EAE6DFB}"/>
              </a:ext>
            </a:extLst>
          </p:cNvPr>
          <p:cNvSpPr>
            <a:spLocks noGrp="1"/>
          </p:cNvSpPr>
          <p:nvPr>
            <p:ph sz="half" idx="2"/>
          </p:nvPr>
        </p:nvSpPr>
        <p:spPr>
          <a:xfrm>
            <a:off x="620413" y="2100918"/>
            <a:ext cx="3434702" cy="1079732"/>
          </a:xfrm>
        </p:spPr>
        <p:txBody>
          <a:bodyPr/>
          <a:lstStyle/>
          <a:p>
            <a:r>
              <a:rPr lang="it-IT"/>
              <a:t>Introduzione al bilancio digitale</a:t>
            </a:r>
          </a:p>
        </p:txBody>
      </p:sp>
      <p:pic>
        <p:nvPicPr>
          <p:cNvPr id="4" name="Imagen 3" descr="Una caricatura de una persona  Descripción generada automáticamente con confianza baja">
            <a:extLst>
              <a:ext uri="{FF2B5EF4-FFF2-40B4-BE49-F238E27FC236}">
                <a16:creationId xmlns:a16="http://schemas.microsoft.com/office/drawing/2014/main" id="{13B6953C-E60A-FCB1-E6B6-7E586A6C69D7}"/>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l="18429" r="18949"/>
          <a:stretch/>
        </p:blipFill>
        <p:spPr>
          <a:xfrm>
            <a:off x="4836948" y="2434466"/>
            <a:ext cx="2815985" cy="2529475"/>
          </a:xfrm>
          <a:prstGeom prst="rect">
            <a:avLst/>
          </a:prstGeom>
        </p:spPr>
      </p:pic>
      <p:sp>
        <p:nvSpPr>
          <p:cNvPr id="5" name="Marcador de contenido 2">
            <a:extLst>
              <a:ext uri="{FF2B5EF4-FFF2-40B4-BE49-F238E27FC236}">
                <a16:creationId xmlns:a16="http://schemas.microsoft.com/office/drawing/2014/main" id="{C12C2FF4-CEE2-C5C3-7AFF-3927E2BD44C7}"/>
              </a:ext>
            </a:extLst>
          </p:cNvPr>
          <p:cNvSpPr txBox="1">
            <a:spLocks/>
          </p:cNvSpPr>
          <p:nvPr/>
        </p:nvSpPr>
        <p:spPr>
          <a:xfrm>
            <a:off x="620413" y="4223935"/>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t>App di monitoraggio delle spese</a:t>
            </a:r>
          </a:p>
        </p:txBody>
      </p:sp>
      <p:sp>
        <p:nvSpPr>
          <p:cNvPr id="6" name="Marcador de contenido 2">
            <a:extLst>
              <a:ext uri="{FF2B5EF4-FFF2-40B4-BE49-F238E27FC236}">
                <a16:creationId xmlns:a16="http://schemas.microsoft.com/office/drawing/2014/main" id="{18886DA2-7784-E3A7-7FE7-BDD7B2E37978}"/>
              </a:ext>
            </a:extLst>
          </p:cNvPr>
          <p:cNvSpPr txBox="1">
            <a:spLocks/>
          </p:cNvSpPr>
          <p:nvPr/>
        </p:nvSpPr>
        <p:spPr>
          <a:xfrm>
            <a:off x="8434766" y="2100918"/>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t>Strumenti digitali e applicazioni per il bilancio</a:t>
            </a:r>
          </a:p>
        </p:txBody>
      </p:sp>
      <p:sp>
        <p:nvSpPr>
          <p:cNvPr id="7" name="Marcador de contenido 2">
            <a:extLst>
              <a:ext uri="{FF2B5EF4-FFF2-40B4-BE49-F238E27FC236}">
                <a16:creationId xmlns:a16="http://schemas.microsoft.com/office/drawing/2014/main" id="{5E10E4EB-1FDC-79CE-7766-280B30158EDA}"/>
              </a:ext>
            </a:extLst>
          </p:cNvPr>
          <p:cNvSpPr txBox="1">
            <a:spLocks/>
          </p:cNvSpPr>
          <p:nvPr/>
        </p:nvSpPr>
        <p:spPr>
          <a:xfrm>
            <a:off x="8434766" y="4223935"/>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a:t>Automatizzare il bilancio e il monitoraggio delle spese</a:t>
            </a:r>
          </a:p>
        </p:txBody>
      </p:sp>
      <p:sp>
        <p:nvSpPr>
          <p:cNvPr id="8" name="Elipse 7">
            <a:extLst>
              <a:ext uri="{FF2B5EF4-FFF2-40B4-BE49-F238E27FC236}">
                <a16:creationId xmlns:a16="http://schemas.microsoft.com/office/drawing/2014/main" id="{98E1B727-F364-C2FC-A753-B50B592C07E9}"/>
              </a:ext>
            </a:extLst>
          </p:cNvPr>
          <p:cNvSpPr/>
          <p:nvPr/>
        </p:nvSpPr>
        <p:spPr>
          <a:xfrm>
            <a:off x="8285825" y="2224228"/>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Elipse 8">
            <a:extLst>
              <a:ext uri="{FF2B5EF4-FFF2-40B4-BE49-F238E27FC236}">
                <a16:creationId xmlns:a16="http://schemas.microsoft.com/office/drawing/2014/main" id="{8049F7EE-DBBF-A0C9-C222-E59F2F8F0EB8}"/>
              </a:ext>
            </a:extLst>
          </p:cNvPr>
          <p:cNvSpPr/>
          <p:nvPr/>
        </p:nvSpPr>
        <p:spPr>
          <a:xfrm>
            <a:off x="8285825" y="433689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 name="Elipse 9">
            <a:extLst>
              <a:ext uri="{FF2B5EF4-FFF2-40B4-BE49-F238E27FC236}">
                <a16:creationId xmlns:a16="http://schemas.microsoft.com/office/drawing/2014/main" id="{8B35DE25-C061-6DC0-92FA-90678A44F6B4}"/>
              </a:ext>
            </a:extLst>
          </p:cNvPr>
          <p:cNvSpPr/>
          <p:nvPr/>
        </p:nvSpPr>
        <p:spPr>
          <a:xfrm>
            <a:off x="471472" y="2224228"/>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Elipse 10">
            <a:extLst>
              <a:ext uri="{FF2B5EF4-FFF2-40B4-BE49-F238E27FC236}">
                <a16:creationId xmlns:a16="http://schemas.microsoft.com/office/drawing/2014/main" id="{18189AD6-3EDB-2E11-1334-40973D3C4D68}"/>
              </a:ext>
            </a:extLst>
          </p:cNvPr>
          <p:cNvSpPr/>
          <p:nvPr/>
        </p:nvSpPr>
        <p:spPr>
          <a:xfrm>
            <a:off x="471472" y="432801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Tree>
    <p:extLst>
      <p:ext uri="{BB962C8B-B14F-4D97-AF65-F5344CB8AC3E}">
        <p14:creationId xmlns:p14="http://schemas.microsoft.com/office/powerpoint/2010/main" val="67865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t>Grazie!</a:t>
            </a:r>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a:xfrm>
            <a:off x="876652" y="4810675"/>
            <a:ext cx="5491491" cy="555389"/>
          </a:xfrm>
        </p:spPr>
        <p:txBody>
          <a:bodyPr/>
          <a:lstStyle/>
          <a:p>
            <a:r>
              <a:rPr lang="it-IT"/>
              <a:t>Continua a imparare su </a:t>
            </a:r>
            <a:r>
              <a:rPr lang="it-IT">
                <a:hlinkClick r:id="rId2"/>
              </a:rPr>
              <a:t>www.digital-dream-lab.eu</a:t>
            </a:r>
            <a:r>
              <a:rPr lang="it-IT"/>
              <a:t> </a:t>
            </a:r>
          </a:p>
        </p:txBody>
      </p:sp>
    </p:spTree>
    <p:extLst>
      <p:ext uri="{BB962C8B-B14F-4D97-AF65-F5344CB8AC3E}">
        <p14:creationId xmlns:p14="http://schemas.microsoft.com/office/powerpoint/2010/main" val="2696382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it-IT"/>
              <a:t>Obiettivi formativi</a:t>
            </a:r>
          </a:p>
        </p:txBody>
      </p:sp>
      <p:sp>
        <p:nvSpPr>
          <p:cNvPr id="7" name="Elipse 6">
            <a:extLst>
              <a:ext uri="{FF2B5EF4-FFF2-40B4-BE49-F238E27FC236}">
                <a16:creationId xmlns:a16="http://schemas.microsoft.com/office/drawing/2014/main" id="{33CF9DAE-63E6-3E82-DDA9-80AE1EB99CFD}"/>
              </a:ext>
            </a:extLst>
          </p:cNvPr>
          <p:cNvSpPr/>
          <p:nvPr/>
        </p:nvSpPr>
        <p:spPr>
          <a:xfrm>
            <a:off x="665691" y="2060003"/>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Marcador de contenido 2">
            <a:extLst>
              <a:ext uri="{FF2B5EF4-FFF2-40B4-BE49-F238E27FC236}">
                <a16:creationId xmlns:a16="http://schemas.microsoft.com/office/drawing/2014/main" id="{2B0BC503-628F-6F13-E7F4-CB2CEDAE7A52}"/>
              </a:ext>
            </a:extLst>
          </p:cNvPr>
          <p:cNvSpPr txBox="1">
            <a:spLocks/>
          </p:cNvSpPr>
          <p:nvPr/>
        </p:nvSpPr>
        <p:spPr>
          <a:xfrm>
            <a:off x="959744" y="2013410"/>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sz="1800"/>
            </a:pPr>
            <a:r>
              <a:rPr lang="it-IT" b="1"/>
              <a:t>Spiegare il concetto di gestione finanziaria digitale: </a:t>
            </a:r>
            <a:r>
              <a:rPr lang="it-IT"/>
              <a:t>Definire la gestione finanziaria digitale e comprenderne le componenti chiave; descrivere come le tecnologie digitali sono applicate ai processi finanziari e al processo decisionale. </a:t>
            </a:r>
            <a:endParaRPr lang="it-IT" sz="1800"/>
          </a:p>
        </p:txBody>
      </p:sp>
      <p:sp>
        <p:nvSpPr>
          <p:cNvPr id="9" name="Elipse 8">
            <a:extLst>
              <a:ext uri="{FF2B5EF4-FFF2-40B4-BE49-F238E27FC236}">
                <a16:creationId xmlns:a16="http://schemas.microsoft.com/office/drawing/2014/main" id="{298A63E7-61C2-567A-3D61-677CE3B2EF67}"/>
              </a:ext>
            </a:extLst>
          </p:cNvPr>
          <p:cNvSpPr/>
          <p:nvPr/>
        </p:nvSpPr>
        <p:spPr>
          <a:xfrm>
            <a:off x="642104" y="3273416"/>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it-IT"/>
          </a:p>
        </p:txBody>
      </p:sp>
      <p:sp>
        <p:nvSpPr>
          <p:cNvPr id="11" name="Elipse 10">
            <a:extLst>
              <a:ext uri="{FF2B5EF4-FFF2-40B4-BE49-F238E27FC236}">
                <a16:creationId xmlns:a16="http://schemas.microsoft.com/office/drawing/2014/main" id="{31926F06-E8AC-6E61-91CD-5B39297774BE}"/>
              </a:ext>
            </a:extLst>
          </p:cNvPr>
          <p:cNvSpPr/>
          <p:nvPr/>
        </p:nvSpPr>
        <p:spPr>
          <a:xfrm>
            <a:off x="642104" y="471541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 name="Marcador de contenido 2">
            <a:extLst>
              <a:ext uri="{FF2B5EF4-FFF2-40B4-BE49-F238E27FC236}">
                <a16:creationId xmlns:a16="http://schemas.microsoft.com/office/drawing/2014/main" id="{C9B2A65A-19EF-67E6-701F-2EB732F56F9B}"/>
              </a:ext>
            </a:extLst>
          </p:cNvPr>
          <p:cNvSpPr txBox="1">
            <a:spLocks/>
          </p:cNvSpPr>
          <p:nvPr/>
        </p:nvSpPr>
        <p:spPr>
          <a:xfrm>
            <a:off x="959745" y="3244832"/>
            <a:ext cx="7170272"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sz="1800"/>
            </a:pPr>
            <a:r>
              <a:rPr lang="it-IT" b="1"/>
              <a:t>Discutere i vantaggi ed esplorare sfide e rischi nella gestione finanziaria digitale: </a:t>
            </a:r>
            <a:r>
              <a:rPr lang="it-IT"/>
              <a:t>Identificare i vantaggi e le potenziali sfide associate alla gestione finanziaria digitale; analizzare i rischi connessi alla sicurezza, alla privacy dei dati e all'importanza dell'attuazione delle misure di sicurezza informatica.</a:t>
            </a:r>
            <a:endParaRPr lang="it-IT" sz="1800"/>
          </a:p>
        </p:txBody>
      </p:sp>
      <p:sp>
        <p:nvSpPr>
          <p:cNvPr id="4" name="Marcador de contenido 2">
            <a:extLst>
              <a:ext uri="{FF2B5EF4-FFF2-40B4-BE49-F238E27FC236}">
                <a16:creationId xmlns:a16="http://schemas.microsoft.com/office/drawing/2014/main" id="{6A923DFD-7A32-AE1C-145F-D514D4B929BE}"/>
              </a:ext>
            </a:extLst>
          </p:cNvPr>
          <p:cNvSpPr txBox="1">
            <a:spLocks/>
          </p:cNvSpPr>
          <p:nvPr/>
        </p:nvSpPr>
        <p:spPr>
          <a:xfrm>
            <a:off x="950865" y="4709716"/>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sz="1800"/>
            </a:pPr>
            <a:r>
              <a:rPr lang="it-IT" b="1"/>
              <a:t>Fornire approfondimenti sulla trasformazione digitale nella finanza: </a:t>
            </a:r>
            <a:r>
              <a:rPr lang="it-IT"/>
              <a:t>Comprendere il contesto più ampio della trasformazione digitale nel settore finanziario; scoprire in che modo la digitalizzazione ha influenzato vari processi finanziari, tra cui banche, pagamenti, investimenti e pianificazione finanziaria.</a:t>
            </a:r>
            <a:endParaRPr lang="it-IT" sz="1800"/>
          </a:p>
        </p:txBody>
      </p:sp>
      <p:sp>
        <p:nvSpPr>
          <p:cNvPr id="5" name="Marcador de contenido 2">
            <a:extLst>
              <a:ext uri="{FF2B5EF4-FFF2-40B4-BE49-F238E27FC236}">
                <a16:creationId xmlns:a16="http://schemas.microsoft.com/office/drawing/2014/main" id="{7B0760E7-28BF-639B-6B40-912B84F8FA40}"/>
              </a:ext>
            </a:extLst>
          </p:cNvPr>
          <p:cNvSpPr txBox="1">
            <a:spLocks/>
          </p:cNvSpPr>
          <p:nvPr/>
        </p:nvSpPr>
        <p:spPr>
          <a:xfrm>
            <a:off x="471472" y="1519377"/>
            <a:ext cx="7170273" cy="482671"/>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a:pPr>
            <a:r>
              <a:t>Alla fine di questo modulo, sarai in grado di:</a:t>
            </a:r>
          </a:p>
        </p:txBody>
      </p:sp>
      <p:pic>
        <p:nvPicPr>
          <p:cNvPr id="10" name="Imagen 9" descr="Imagen que contiene lego, juguete, computadora  Descripción generada automáticamente">
            <a:extLst>
              <a:ext uri="{FF2B5EF4-FFF2-40B4-BE49-F238E27FC236}">
                <a16:creationId xmlns:a16="http://schemas.microsoft.com/office/drawing/2014/main" id="{6D89A468-CA9E-4780-8722-72634E7D643F}"/>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11731" r="14515"/>
          <a:stretch/>
        </p:blipFill>
        <p:spPr>
          <a:xfrm>
            <a:off x="8409004" y="2254235"/>
            <a:ext cx="3612510" cy="2755144"/>
          </a:xfrm>
          <a:prstGeom prst="rect">
            <a:avLst/>
          </a:prstGeom>
        </p:spPr>
      </p:pic>
    </p:spTree>
    <p:extLst>
      <p:ext uri="{BB962C8B-B14F-4D97-AF65-F5344CB8AC3E}">
        <p14:creationId xmlns:p14="http://schemas.microsoft.com/office/powerpoint/2010/main" val="1877104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a:defRPr sz="2400"/>
            </a:pPr>
            <a:r>
              <a:rPr lang="it-IT"/>
              <a:t>Introduzione alla gestione finanziaria digitale</a:t>
            </a:r>
            <a:endParaRPr lang="it-IT" sz="2400"/>
          </a:p>
          <a:p>
            <a:pPr>
              <a:defRPr sz="2400" b="0"/>
            </a:pPr>
            <a:r>
              <a:rPr lang="it-IT"/>
              <a:t>1.1 Panoramica della gestione finanziaria digitale</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627957"/>
            <a:ext cx="7418763" cy="4195763"/>
          </a:xfrm>
        </p:spPr>
        <p:txBody>
          <a:bodyPr/>
          <a:lstStyle/>
          <a:p>
            <a:endParaRPr lang="it-IT"/>
          </a:p>
          <a:p>
            <a:pPr algn="just">
              <a:defRPr sz="2400"/>
            </a:pPr>
            <a:r>
              <a:rPr lang="it-IT"/>
              <a:t>La Gestione Finanziaria Digitale (DFM) si riferisce all'uso di strumenti, tecnologie e piattaforme digitali nella gestione e nell'ottimizzazione di vari aspetti dei processi finanziari. Ciò include attività come il bilancio, la contabilità, l'analisi finanziaria, le transazioni e il processo decisionale finanziario generale. Nell'era digitale in rapida evoluzione di oggi, il panorama finanziario viene rimodellato dai progressi tecnologici e il DFM emerge come una componente fondamentale per individui, aziende e istituzioni finanziarie.</a:t>
            </a:r>
            <a:endParaRPr lang="it-IT" sz="2400"/>
          </a:p>
        </p:txBody>
      </p:sp>
      <p:pic>
        <p:nvPicPr>
          <p:cNvPr id="4" name="Picture 3">
            <a:extLst>
              <a:ext uri="{FF2B5EF4-FFF2-40B4-BE49-F238E27FC236}">
                <a16:creationId xmlns:a16="http://schemas.microsoft.com/office/drawing/2014/main" id="{5DD56CD3-103C-9A44-8885-8D32D02A3914}"/>
              </a:ext>
            </a:extLst>
          </p:cNvPr>
          <p:cNvPicPr>
            <a:picLocks noChangeAspect="1"/>
          </p:cNvPicPr>
          <p:nvPr/>
        </p:nvPicPr>
        <p:blipFill>
          <a:blip r:embed="rId2"/>
          <a:stretch>
            <a:fillRect/>
          </a:stretch>
        </p:blipFill>
        <p:spPr>
          <a:xfrm>
            <a:off x="8279031" y="2510451"/>
            <a:ext cx="2798307" cy="2176461"/>
          </a:xfrm>
          <a:prstGeom prst="rect">
            <a:avLst/>
          </a:prstGeom>
        </p:spPr>
      </p:pic>
    </p:spTree>
    <p:extLst>
      <p:ext uri="{BB962C8B-B14F-4D97-AF65-F5344CB8AC3E}">
        <p14:creationId xmlns:p14="http://schemas.microsoft.com/office/powerpoint/2010/main" val="1702140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CF7D76-BCAA-CA2A-FFBA-6D00EA0FD509}"/>
              </a:ext>
            </a:extLst>
          </p:cNvPr>
          <p:cNvSpPr>
            <a:spLocks noGrp="1"/>
          </p:cNvSpPr>
          <p:nvPr>
            <p:ph sz="half" idx="11"/>
          </p:nvPr>
        </p:nvSpPr>
        <p:spPr>
          <a:xfrm>
            <a:off x="529663" y="1627957"/>
            <a:ext cx="6465026" cy="4195763"/>
          </a:xfrm>
        </p:spPr>
        <p:txBody>
          <a:bodyPr/>
          <a:lstStyle/>
          <a:p>
            <a:endParaRPr lang="it-IT"/>
          </a:p>
          <a:p>
            <a:pPr>
              <a:defRPr b="1"/>
            </a:pPr>
            <a:r>
              <a:rPr lang="it-IT"/>
              <a:t>Concetto di Gestione Finanziaria Digitale</a:t>
            </a:r>
            <a:endParaRPr lang="it-IT" b="1"/>
          </a:p>
          <a:p>
            <a:pPr algn="just"/>
            <a:endParaRPr lang="it-IT" b="1"/>
          </a:p>
          <a:p>
            <a:pPr algn="just"/>
            <a:r>
              <a:rPr lang="it-IT"/>
              <a:t>La gestione finanziaria digitale sfrutta la tecnologia per semplificare e migliorare le pratiche finanziarie tradizionali. Comprende una vasta gamma di strumenti e piattaforme digitali, tra cui app mobili, servizi bancari online, software finanziario, intelligenza artificiale e analisi dei dati. Questi strumenti consentono agli utenti di monitorare le loro attività finanziarie, prendere decisioni informate ed eseguire le transazioni senza problemi.</a:t>
            </a:r>
          </a:p>
        </p:txBody>
      </p:sp>
      <p:pic>
        <p:nvPicPr>
          <p:cNvPr id="2" name="Content Placeholder 1">
            <a:extLst>
              <a:ext uri="{FF2B5EF4-FFF2-40B4-BE49-F238E27FC236}">
                <a16:creationId xmlns:a16="http://schemas.microsoft.com/office/drawing/2014/main" id="{34B3D104-6191-B8B5-E697-BE6C2A75E271}"/>
              </a:ext>
            </a:extLst>
          </p:cNvPr>
          <p:cNvPicPr>
            <a:picLocks noGrp="1" noChangeAspect="1"/>
          </p:cNvPicPr>
          <p:nvPr>
            <p:ph sz="half" idx="2"/>
          </p:nvPr>
        </p:nvPicPr>
        <p:blipFill>
          <a:blip r:embed="rId2"/>
          <a:stretch>
            <a:fillRect/>
          </a:stretch>
        </p:blipFill>
        <p:spPr>
          <a:xfrm>
            <a:off x="7885673" y="2346866"/>
            <a:ext cx="2908044" cy="2164268"/>
          </a:xfrm>
          <a:prstGeom prst="rect">
            <a:avLst/>
          </a:prstGeom>
        </p:spPr>
      </p:pic>
      <p:sp>
        <p:nvSpPr>
          <p:cNvPr id="5" name="Marcador de texto 1">
            <a:extLst>
              <a:ext uri="{FF2B5EF4-FFF2-40B4-BE49-F238E27FC236}">
                <a16:creationId xmlns:a16="http://schemas.microsoft.com/office/drawing/2014/main" id="{0BA10E19-DFDE-595A-9094-70A351ABD206}"/>
              </a:ext>
            </a:extLst>
          </p:cNvPr>
          <p:cNvSpPr>
            <a:spLocks noGrp="1"/>
          </p:cNvSpPr>
          <p:nvPr>
            <p:ph type="body" sz="quarter" idx="10"/>
          </p:nvPr>
        </p:nvSpPr>
        <p:spPr>
          <a:xfrm>
            <a:off x="471472" y="455046"/>
            <a:ext cx="8129063" cy="824531"/>
          </a:xfrm>
        </p:spPr>
        <p:txBody>
          <a:bodyPr/>
          <a:lstStyle/>
          <a:p>
            <a:pPr>
              <a:defRPr sz="2400"/>
            </a:pPr>
            <a:r>
              <a:rPr lang="it-IT"/>
              <a:t>1. Introduzione alla gestione finanziaria digitale</a:t>
            </a:r>
            <a:endParaRPr lang="it-IT" sz="2400"/>
          </a:p>
          <a:p>
            <a:pPr>
              <a:defRPr sz="2400" b="0"/>
            </a:pPr>
            <a:r>
              <a:rPr lang="it-IT"/>
              <a:t>1.1 Panoramica della gestione finanziaria digitale</a:t>
            </a:r>
            <a:endParaRPr lang="it-IT" sz="2400" b="0"/>
          </a:p>
        </p:txBody>
      </p:sp>
    </p:spTree>
    <p:extLst>
      <p:ext uri="{BB962C8B-B14F-4D97-AF65-F5344CB8AC3E}">
        <p14:creationId xmlns:p14="http://schemas.microsoft.com/office/powerpoint/2010/main" val="296734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CF7D76-BCAA-CA2A-FFBA-6D00EA0FD509}"/>
              </a:ext>
            </a:extLst>
          </p:cNvPr>
          <p:cNvSpPr>
            <a:spLocks noGrp="1"/>
          </p:cNvSpPr>
          <p:nvPr>
            <p:ph sz="half" idx="11"/>
          </p:nvPr>
        </p:nvSpPr>
        <p:spPr>
          <a:xfrm>
            <a:off x="548516" y="1495981"/>
            <a:ext cx="10697661" cy="4195763"/>
          </a:xfrm>
        </p:spPr>
        <p:txBody>
          <a:bodyPr/>
          <a:lstStyle/>
          <a:p>
            <a:r>
              <a:rPr lang="it-IT"/>
              <a:t>Gli aspetti chiave del concetto includono:</a:t>
            </a:r>
          </a:p>
          <a:p>
            <a:pPr algn="just"/>
            <a:r>
              <a:rPr lang="it-IT" b="1"/>
              <a:t>Automazione:</a:t>
            </a:r>
            <a:r>
              <a:rPr lang="it-IT"/>
              <a:t> DFM spesso comporta l'automazione di attività finanziarie di routine, come il monitoraggio delle spese, i pagamenti delle fatture e i contributi di risparmio. L'automazione riduce gli sforzi manuali, minimizza gli errori e migliora l'efficienza complessiva.</a:t>
            </a:r>
          </a:p>
          <a:p>
            <a:pPr algn="just"/>
            <a:r>
              <a:rPr lang="it-IT" b="1"/>
              <a:t>Analisi dei dati</a:t>
            </a:r>
            <a:r>
              <a:rPr lang="it-IT"/>
              <a:t>: La gestione finanziaria digitale si basa sull'analisi dei dati per fornire informazioni sui modelli di spesa, sulle tendenze degli investimenti e sulla salute finanziaria generale. L'analisi di questi dati consente agli utenti di prendere decisioni informate e aggiustare le loro strategie finanziarie.</a:t>
            </a:r>
          </a:p>
          <a:p>
            <a:pPr algn="just"/>
            <a:r>
              <a:rPr lang="it-IT" b="1"/>
              <a:t>Transazioni online: </a:t>
            </a:r>
            <a:r>
              <a:rPr lang="it-IT"/>
              <a:t>La digitalizzazione della gestione finanziaria consente agli individui e alle imprese di effettuare transazioni online in modo sicuro. Ciò include l'online banking, i portafogli digitali e varie piattaforme di pagamento, contribuendo a una maggiore convenienza e accessibilità.</a:t>
            </a:r>
          </a:p>
          <a:p>
            <a:pPr algn="just"/>
            <a:r>
              <a:rPr lang="it-IT" b="1"/>
              <a:t>Integrazione dei servizi finanziari: </a:t>
            </a:r>
            <a:r>
              <a:rPr lang="it-IT"/>
              <a:t>Il</a:t>
            </a:r>
            <a:r>
              <a:rPr lang="it-IT" b="1"/>
              <a:t> </a:t>
            </a:r>
            <a:r>
              <a:rPr lang="it-IT"/>
              <a:t>DFM spesso comporta l'integrazione di vari servizi finanziari, consentendo agli utenti di gestire molteplici aspetti delle proprie finanze attraverso un'unica piattaforma digitale. Questa integrazione promuove un approccio olistico alla gestione finanziaria.</a:t>
            </a:r>
          </a:p>
        </p:txBody>
      </p:sp>
      <p:sp>
        <p:nvSpPr>
          <p:cNvPr id="5" name="Marcador de texto 1">
            <a:extLst>
              <a:ext uri="{FF2B5EF4-FFF2-40B4-BE49-F238E27FC236}">
                <a16:creationId xmlns:a16="http://schemas.microsoft.com/office/drawing/2014/main" id="{0BA10E19-DFDE-595A-9094-70A351ABD206}"/>
              </a:ext>
            </a:extLst>
          </p:cNvPr>
          <p:cNvSpPr>
            <a:spLocks noGrp="1"/>
          </p:cNvSpPr>
          <p:nvPr>
            <p:ph type="body" sz="quarter" idx="10"/>
          </p:nvPr>
        </p:nvSpPr>
        <p:spPr>
          <a:xfrm>
            <a:off x="622301" y="341725"/>
            <a:ext cx="8129063" cy="824531"/>
          </a:xfrm>
        </p:spPr>
        <p:txBody>
          <a:bodyPr/>
          <a:lstStyle/>
          <a:p>
            <a:pPr>
              <a:defRPr sz="2400"/>
            </a:pPr>
            <a:r>
              <a:rPr lang="it-IT"/>
              <a:t>1. Introduzione alla gestione finanziaria digitale</a:t>
            </a:r>
            <a:endParaRPr lang="it-IT" sz="2400"/>
          </a:p>
          <a:p>
            <a:pPr>
              <a:defRPr sz="2400" b="0"/>
            </a:pPr>
            <a:r>
              <a:rPr lang="it-IT"/>
              <a:t>1.1 Panoramica della gestione finanziaria digitale</a:t>
            </a:r>
            <a:endParaRPr lang="it-IT" sz="2400" b="0"/>
          </a:p>
        </p:txBody>
      </p:sp>
    </p:spTree>
    <p:extLst>
      <p:ext uri="{BB962C8B-B14F-4D97-AF65-F5344CB8AC3E}">
        <p14:creationId xmlns:p14="http://schemas.microsoft.com/office/powerpoint/2010/main" val="320012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CF7D76-BCAA-CA2A-FFBA-6D00EA0FD509}"/>
              </a:ext>
            </a:extLst>
          </p:cNvPr>
          <p:cNvSpPr>
            <a:spLocks noGrp="1"/>
          </p:cNvSpPr>
          <p:nvPr>
            <p:ph sz="half" idx="11"/>
          </p:nvPr>
        </p:nvSpPr>
        <p:spPr>
          <a:xfrm>
            <a:off x="130628" y="1320049"/>
            <a:ext cx="11635273" cy="5511021"/>
          </a:xfrm>
        </p:spPr>
        <p:txBody>
          <a:bodyPr/>
          <a:lstStyle/>
          <a:p>
            <a:pPr algn="just"/>
            <a:r>
              <a:rPr lang="it-IT"/>
              <a:t>Rilevanza nell'era digitale di oggi:</a:t>
            </a:r>
          </a:p>
          <a:p>
            <a:pPr marL="342900" indent="-342900" algn="just">
              <a:buFont typeface="Wingdings" panose="05000000000000000000" pitchFamily="2" charset="2"/>
              <a:buChar char="Ø"/>
            </a:pPr>
            <a:r>
              <a:rPr lang="it-IT" b="1"/>
              <a:t>Convenienza: </a:t>
            </a:r>
            <a:r>
              <a:rPr lang="it-IT"/>
              <a:t>DFM offre agli utenti la comodità di gestire le proprie finanze sempre e ovunque, utilizzando dispositivi digitali. Questa accessibilità è fondamentale in un mondo in cui le persone sono costantemente in movimento.</a:t>
            </a:r>
          </a:p>
          <a:p>
            <a:pPr marL="342900" indent="-342900" algn="just">
              <a:buFont typeface="Wingdings" panose="05000000000000000000" pitchFamily="2" charset="2"/>
              <a:buChar char="Ø"/>
            </a:pPr>
            <a:r>
              <a:rPr lang="it-IT" b="1"/>
              <a:t>Efficienza: </a:t>
            </a:r>
            <a:r>
              <a:rPr lang="it-IT"/>
              <a:t>L'automazione e le capacità in tempo reale di DFM semplificano i processi finanziari, riducendo i tempi e gli sforzi necessari per attività come la definizione del budget, il monitoraggio delle spese e l'analisi finanziaria.</a:t>
            </a:r>
          </a:p>
          <a:p>
            <a:pPr marL="342900" indent="-342900" algn="just">
              <a:buFont typeface="Wingdings" panose="05000000000000000000" pitchFamily="2" charset="2"/>
              <a:buChar char="Ø"/>
            </a:pPr>
            <a:r>
              <a:rPr lang="it-IT" b="1"/>
              <a:t>Processo decisionale basato sui dati: </a:t>
            </a:r>
            <a:r>
              <a:rPr lang="it-IT"/>
              <a:t>I dati generati attraverso gli strumenti DFM forniscono preziose informazioni sui comportamenti e le tendenze finanziarie. Questo approccio basato sui dati consente agli individui e alle imprese di prendere decisioni finanziarie più informate e strategiche.</a:t>
            </a:r>
          </a:p>
          <a:p>
            <a:pPr marL="342900" indent="-342900" algn="just">
              <a:buFont typeface="Wingdings" panose="05000000000000000000" pitchFamily="2" charset="2"/>
              <a:buChar char="Ø"/>
            </a:pPr>
            <a:r>
              <a:rPr lang="it-IT" b="1"/>
              <a:t>Connettività globale: </a:t>
            </a:r>
            <a:r>
              <a:rPr lang="it-IT"/>
              <a:t>Gli strumenti finanziari digitali facilitano la connettività globale, consentendo transazioni transfrontaliere senza soluzione di continuità e gestione finanziaria internazionale. Ciò è particolarmente rilevante in un'economia globale interconnessa.</a:t>
            </a:r>
          </a:p>
          <a:p>
            <a:pPr marL="342900" indent="-342900" algn="just">
              <a:buFont typeface="Wingdings" panose="05000000000000000000" pitchFamily="2" charset="2"/>
              <a:buChar char="Ø"/>
            </a:pPr>
            <a:r>
              <a:rPr lang="it-IT" b="1"/>
              <a:t>Inclusione finanziaria: </a:t>
            </a:r>
            <a:r>
              <a:rPr lang="it-IT"/>
              <a:t>DFM ha il potenziale per promuovere l'inclusione finanziaria fornendo accesso ai servizi finanziari per le persone che possono essere svantaggiate o escluse dai sistemi bancari tradizionali.</a:t>
            </a:r>
          </a:p>
        </p:txBody>
      </p:sp>
      <p:sp>
        <p:nvSpPr>
          <p:cNvPr id="5" name="Marcador de texto 1">
            <a:extLst>
              <a:ext uri="{FF2B5EF4-FFF2-40B4-BE49-F238E27FC236}">
                <a16:creationId xmlns:a16="http://schemas.microsoft.com/office/drawing/2014/main" id="{0BA10E19-DFDE-595A-9094-70A351ABD206}"/>
              </a:ext>
            </a:extLst>
          </p:cNvPr>
          <p:cNvSpPr>
            <a:spLocks noGrp="1"/>
          </p:cNvSpPr>
          <p:nvPr>
            <p:ph type="body" sz="quarter" idx="10"/>
          </p:nvPr>
        </p:nvSpPr>
        <p:spPr>
          <a:xfrm>
            <a:off x="622301" y="341725"/>
            <a:ext cx="8129063" cy="824531"/>
          </a:xfrm>
        </p:spPr>
        <p:txBody>
          <a:bodyPr/>
          <a:lstStyle/>
          <a:p>
            <a:pPr>
              <a:defRPr sz="2400"/>
            </a:pPr>
            <a:r>
              <a:rPr lang="it-IT"/>
              <a:t>1. Introduzione alla gestione finanziaria digitale</a:t>
            </a:r>
            <a:endParaRPr lang="it-IT" sz="2400"/>
          </a:p>
          <a:p>
            <a:pPr>
              <a:defRPr sz="2400" b="0"/>
            </a:pPr>
            <a:r>
              <a:rPr lang="it-IT"/>
              <a:t>1.1 Panoramica della gestione finanziaria digitale</a:t>
            </a:r>
            <a:endParaRPr lang="it-IT" sz="2400" b="0"/>
          </a:p>
        </p:txBody>
      </p:sp>
    </p:spTree>
    <p:extLst>
      <p:ext uri="{BB962C8B-B14F-4D97-AF65-F5344CB8AC3E}">
        <p14:creationId xmlns:p14="http://schemas.microsoft.com/office/powerpoint/2010/main" val="2667946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a:defRPr sz="2400"/>
            </a:pPr>
            <a:r>
              <a:rPr lang="it-IT"/>
              <a:t>Introduzione alla gestione finanziaria digitale</a:t>
            </a:r>
            <a:endParaRPr lang="it-IT" sz="2400"/>
          </a:p>
          <a:p>
            <a:pPr>
              <a:defRPr sz="2400" b="0"/>
            </a:pPr>
            <a:r>
              <a:rPr lang="it-IT"/>
              <a:t>1.2 Vantaggi della gestione finanziaria digitale</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4595"/>
            <a:ext cx="11208338" cy="4419126"/>
          </a:xfrm>
        </p:spPr>
        <p:txBody>
          <a:bodyPr/>
          <a:lstStyle/>
          <a:p>
            <a:pPr marL="342900" indent="-342900" algn="just">
              <a:buFont typeface="Wingdings" panose="05000000000000000000" pitchFamily="2" charset="2"/>
              <a:buChar char="Ø"/>
            </a:pPr>
            <a:r>
              <a:rPr lang="it-IT" b="1"/>
              <a:t>Convenienza: </a:t>
            </a:r>
            <a:r>
              <a:rPr lang="it-IT"/>
              <a:t>Gli utenti possono accedere alle loro informazioni finanziarie e condurre transazioni in qualsiasi momento, offrendo flessibilità e convenienza. </a:t>
            </a:r>
          </a:p>
          <a:p>
            <a:pPr marL="342900" indent="-342900" algn="just">
              <a:buFont typeface="Wingdings" panose="05000000000000000000" pitchFamily="2" charset="2"/>
              <a:buChar char="Ø"/>
            </a:pPr>
            <a:r>
              <a:rPr lang="it-IT" b="1"/>
              <a:t>Efficienza: </a:t>
            </a:r>
            <a:r>
              <a:rPr lang="it-IT"/>
              <a:t>DFM automatizza le attività finanziarie di routine come pagamenti delle fatture, trasferimenti e contributi di risparmio, riducendo gli sforzi manuali e minimizzando gli errori. </a:t>
            </a:r>
          </a:p>
          <a:p>
            <a:pPr marL="342900" indent="-342900" algn="just">
              <a:buFont typeface="Wingdings" panose="05000000000000000000" pitchFamily="2" charset="2"/>
              <a:buChar char="Ø"/>
            </a:pPr>
            <a:r>
              <a:rPr lang="it-IT" b="1"/>
              <a:t>Risparmi sui costi: </a:t>
            </a:r>
            <a:r>
              <a:rPr lang="it-IT"/>
              <a:t>Gli strumenti finanziari digitali eliminano la necessità di un'ampia documentazione, riducendo i costi associati alla stampa, all‘archiviazione e all'elaborazione manuale. </a:t>
            </a:r>
          </a:p>
          <a:p>
            <a:pPr marL="342900" indent="-342900" algn="just">
              <a:buFont typeface="Wingdings" panose="05000000000000000000" pitchFamily="2" charset="2"/>
              <a:buChar char="Ø"/>
            </a:pPr>
            <a:r>
              <a:rPr lang="it-IT" b="1"/>
              <a:t>Pianificazione finanziaria rafforzata: </a:t>
            </a:r>
            <a:r>
              <a:rPr lang="it-IT"/>
              <a:t>Le piattaforme DFM spesso includono strumenti di bilancio che aiutano gli utenti a pianificare e monitorare le loro spese, facilitando una migliore pianificazione finanziaria. </a:t>
            </a:r>
          </a:p>
          <a:p>
            <a:pPr marL="342900" indent="-342900" algn="just">
              <a:buFont typeface="Wingdings" panose="05000000000000000000" pitchFamily="2" charset="2"/>
              <a:buChar char="Ø"/>
            </a:pPr>
            <a:r>
              <a:rPr lang="it-IT" b="1"/>
              <a:t>Sicurezza:</a:t>
            </a:r>
            <a:r>
              <a:rPr lang="it-IT"/>
              <a:t> I sistemi finanziari digitali implementano solide misure di sicurezza per proteggere i dati e le transazioni degli utenti, riducendo il rischio di frodi e accessi non autorizzati. </a:t>
            </a:r>
          </a:p>
          <a:p>
            <a:pPr marL="342900" indent="-342900" algn="just">
              <a:buFont typeface="Wingdings" panose="05000000000000000000" pitchFamily="2" charset="2"/>
              <a:buChar char="Ø"/>
            </a:pPr>
            <a:r>
              <a:rPr lang="it-IT" b="1"/>
              <a:t>Accessibilità globale: </a:t>
            </a:r>
            <a:r>
              <a:rPr lang="it-IT"/>
              <a:t>DFM trascende i confini geografici, fornendo accessibilità globale ai servizi finanziari. Gli individui e le aziende possono accedere alle loro informazioni finanziarie, condurre transazioni e gestire account praticamente da qualsiasi parte del mondo con una connessione Internet. </a:t>
            </a:r>
          </a:p>
          <a:p>
            <a:pPr algn="just"/>
            <a:endParaRPr lang="it-IT"/>
          </a:p>
        </p:txBody>
      </p:sp>
    </p:spTree>
    <p:extLst>
      <p:ext uri="{BB962C8B-B14F-4D97-AF65-F5344CB8AC3E}">
        <p14:creationId xmlns:p14="http://schemas.microsoft.com/office/powerpoint/2010/main" val="871290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457200" indent="-457200">
              <a:buAutoNum type="arabicPeriod"/>
              <a:defRPr sz="2400"/>
            </a:pPr>
            <a:r>
              <a:rPr lang="it-IT"/>
              <a:t>Introduzione alla gestione finanziaria digitale</a:t>
            </a:r>
            <a:endParaRPr lang="it-IT" sz="2400"/>
          </a:p>
          <a:p>
            <a:pPr>
              <a:defRPr sz="2400" b="0"/>
            </a:pPr>
            <a:r>
              <a:rPr lang="it-IT"/>
              <a:t>1.3 Sfide e rischi</a:t>
            </a:r>
            <a:endParaRPr lang="it-IT" sz="2400" b="0"/>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0" y="1279577"/>
            <a:ext cx="11952514" cy="5688590"/>
          </a:xfrm>
        </p:spPr>
        <p:txBody>
          <a:bodyPr/>
          <a:lstStyle/>
          <a:p>
            <a:pPr marL="342900" indent="-342900" algn="just">
              <a:buFont typeface="Wingdings" panose="05000000000000000000" pitchFamily="2" charset="2"/>
              <a:buChar char="Ø"/>
            </a:pPr>
            <a:r>
              <a:rPr lang="it-IT" b="1"/>
              <a:t>Preoccupazioni in materia di sicurezza: </a:t>
            </a:r>
            <a:r>
              <a:rPr lang="it-IT"/>
              <a:t>Garantire la sicurezza delle transazioni finanziarie digitali è una sfida importante. Le minacce alla sicurezza informatica, compresi gli attacchi di hacking, phishing e malware, comportano rischi per l'integrità e la riservatezza dei dati finanziari. L'accesso non autorizzato alle informazioni finanziarie può portare a frodi, furti di identità e perdite finanziarie per individui e organizzazioni.</a:t>
            </a:r>
            <a:endParaRPr lang="it-IT" sz="1800"/>
          </a:p>
          <a:p>
            <a:pPr marL="342900" indent="-342900" algn="just">
              <a:buFont typeface="Wingdings" panose="05000000000000000000" pitchFamily="2" charset="2"/>
              <a:buChar char="Ø"/>
            </a:pPr>
            <a:r>
              <a:rPr lang="it-IT" b="1"/>
              <a:t>Problemi di privacy dei dati: </a:t>
            </a:r>
            <a:r>
              <a:rPr lang="it-IT"/>
              <a:t>DFM prevede la raccolta e l'elaborazione di grandi quantità di dati finanziari sensibili. Mantenere la privacy dei dati e rispettare le normative come il GDPR (regolamento generale sulla protezione dei dati) può essere difficile. La cattiva gestione delle informazioni finanziarie personali può comportare conseguenze legali, danni alla reputazione e perdita di fiducia tra gli utenti.</a:t>
            </a:r>
            <a:endParaRPr lang="it-IT" sz="1800"/>
          </a:p>
          <a:p>
            <a:pPr marL="342900" indent="-342900" algn="just">
              <a:buFont typeface="Wingdings" panose="05000000000000000000" pitchFamily="2" charset="2"/>
              <a:buChar char="Ø"/>
            </a:pPr>
            <a:r>
              <a:rPr lang="it-IT" b="1"/>
              <a:t>Infrastruttura tecnologica e accesso: </a:t>
            </a:r>
            <a:r>
              <a:rPr lang="it-IT"/>
              <a:t>In alcune regioni, le infrastrutture tecnologiche inadeguate e l'accesso limitato ai dispositivi digitali o a Internet ostacolano l'adozione diffusa del DFM. Il divario digitale aggrava l'esclusione finanziaria, creando disparità nell'accesso ai servizi finanziari digitali tra i diversi gruppi demografici.</a:t>
            </a:r>
            <a:endParaRPr lang="it-IT" sz="1800"/>
          </a:p>
          <a:p>
            <a:pPr marL="342900" indent="-342900" algn="just">
              <a:buFont typeface="Wingdings" panose="05000000000000000000" pitchFamily="2" charset="2"/>
              <a:buChar char="Ø"/>
            </a:pPr>
            <a:r>
              <a:rPr lang="it-IT" b="1"/>
              <a:t>Formazione e fiducia degli utenti</a:t>
            </a:r>
            <a:r>
              <a:rPr lang="it-IT"/>
              <a:t>: Gli utenti potrebbero non conoscere e comprendere gli strumenti finanziari digitali e le loro caratteristiche. Costruire fiducia in queste tecnologie è una sfida costante. Gli utenti possono essere riluttanti ad adottare DFM se non comprendono appieno i suoi benefici o se hanno dubbi sulla sicurezza delle loro informazioni finanziarie.</a:t>
            </a:r>
          </a:p>
          <a:p>
            <a:pPr marL="342900" indent="-342900" algn="just">
              <a:buFont typeface="Wingdings" panose="05000000000000000000" pitchFamily="2" charset="2"/>
              <a:buChar char="Ø"/>
            </a:pPr>
            <a:endParaRPr lang="it-IT"/>
          </a:p>
          <a:p>
            <a:pPr marL="342900" indent="-342900" algn="just">
              <a:buFont typeface="Wingdings" panose="05000000000000000000" pitchFamily="2" charset="2"/>
              <a:buChar char="Ø"/>
            </a:pPr>
            <a:endParaRPr lang="it-IT"/>
          </a:p>
          <a:p>
            <a:pPr algn="just"/>
            <a:endParaRPr lang="it-IT"/>
          </a:p>
          <a:p>
            <a:pPr algn="just"/>
            <a:endParaRPr lang="it-IT"/>
          </a:p>
          <a:p>
            <a:pPr algn="just"/>
            <a:endParaRPr lang="it-IT"/>
          </a:p>
        </p:txBody>
      </p:sp>
    </p:spTree>
    <p:extLst>
      <p:ext uri="{BB962C8B-B14F-4D97-AF65-F5344CB8AC3E}">
        <p14:creationId xmlns:p14="http://schemas.microsoft.com/office/powerpoint/2010/main" val="2303353654"/>
      </p:ext>
    </p:extLst>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40635</TotalTime>
  <Words>3886</Words>
  <Application>Microsoft Macintosh PowerPoint</Application>
  <PresentationFormat>Widescreen</PresentationFormat>
  <Paragraphs>203</Paragraphs>
  <Slides>26</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26</vt:i4>
      </vt:variant>
    </vt:vector>
  </HeadingPairs>
  <TitlesOfParts>
    <vt:vector size="31" baseType="lpstr">
      <vt:lpstr>Arial</vt:lpstr>
      <vt:lpstr>Calibri</vt:lpstr>
      <vt:lpstr>Calibri Light</vt:lpstr>
      <vt:lpstr>Wingdings</vt:lpstr>
      <vt:lpstr>DREAM corporate ppt</vt:lpstr>
      <vt:lpstr>Gestione finanziaria digitale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lastModifiedBy>s.natale@studenti.unimc.it</cp:lastModifiedBy>
  <cp:revision>60</cp:revision>
  <dcterms:created xsi:type="dcterms:W3CDTF">2022-12-22T12:08:40Z</dcterms:created>
  <dcterms:modified xsi:type="dcterms:W3CDTF">2024-01-26T17:07:23Z</dcterms:modified>
</cp:coreProperties>
</file>