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66" r:id="rId3"/>
    <p:sldId id="269" r:id="rId4"/>
    <p:sldId id="267" r:id="rId5"/>
    <p:sldId id="268" r:id="rId6"/>
    <p:sldId id="271" r:id="rId7"/>
    <p:sldId id="265" r:id="rId8"/>
    <p:sldId id="273" r:id="rId9"/>
    <p:sldId id="274" r:id="rId10"/>
    <p:sldId id="276" r:id="rId11"/>
    <p:sldId id="277" r:id="rId12"/>
    <p:sldId id="278" r:id="rId13"/>
    <p:sldId id="279" r:id="rId14"/>
    <p:sldId id="280" r:id="rId15"/>
    <p:sldId id="281" r:id="rId16"/>
    <p:sldId id="282" r:id="rId17"/>
    <p:sldId id="283" r:id="rId18"/>
    <p:sldId id="284" r:id="rId19"/>
    <p:sldId id="286" r:id="rId20"/>
    <p:sldId id="289" r:id="rId21"/>
    <p:sldId id="287" r:id="rId22"/>
    <p:sldId id="288" r:id="rId23"/>
    <p:sldId id="290" r:id="rId24"/>
    <p:sldId id="272" r:id="rId25"/>
    <p:sldId id="25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193E"/>
    <a:srgbClr val="0AD995"/>
    <a:srgbClr val="FFFFFF"/>
    <a:srgbClr val="F5F5F5"/>
    <a:srgbClr val="F6AA07"/>
    <a:srgbClr val="6E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3" autoAdjust="0"/>
    <p:restoredTop sz="94663" autoAdjust="0"/>
  </p:normalViewPr>
  <p:slideViewPr>
    <p:cSldViewPr snapToGrid="0">
      <p:cViewPr varScale="1">
        <p:scale>
          <a:sx n="86" d="100"/>
          <a:sy n="86" d="100"/>
        </p:scale>
        <p:origin x="710"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53C16-AF3D-014B-8A66-3B7A5B39B3AD}" type="doc">
      <dgm:prSet loTypeId="urn:microsoft.com/office/officeart/2005/8/layout/hChevron3" loCatId="" qsTypeId="urn:microsoft.com/office/officeart/2005/8/quickstyle/simple1" qsCatId="simple" csTypeId="urn:microsoft.com/office/officeart/2005/8/colors/accent1_1" csCatId="accent1" phldr="1"/>
      <dgm:spPr/>
    </dgm:pt>
    <dgm:pt modelId="{C4C1BA82-7478-F345-B41D-5F1C9D63D183}">
      <dgm:prSet phldrT="[Testo]" custT="1"/>
      <dgm:spPr/>
      <dgm:t>
        <a:bodyPr/>
        <a:lstStyle/>
        <a:p>
          <a:r>
            <a:rPr lang="en-GB" sz="1800" b="1" noProof="0" dirty="0"/>
            <a:t>1</a:t>
          </a:r>
          <a:r>
            <a:rPr lang="en-GB" sz="1800" b="1" noProof="0"/>
            <a:t>. Estado tradicional</a:t>
          </a:r>
          <a:endParaRPr lang="en-GB" sz="1800" b="1" noProof="0" dirty="0"/>
        </a:p>
      </dgm:t>
    </dgm:pt>
    <dgm:pt modelId="{52798559-ECF4-1245-ACCC-DA2E49542015}" type="parTrans" cxnId="{F81999DA-949A-1842-8AC8-3D06DC232EC3}">
      <dgm:prSet/>
      <dgm:spPr/>
      <dgm:t>
        <a:bodyPr/>
        <a:lstStyle/>
        <a:p>
          <a:endParaRPr lang="en-GB" sz="1800" b="1" noProof="0" dirty="0"/>
        </a:p>
      </dgm:t>
    </dgm:pt>
    <dgm:pt modelId="{F1A1CD25-CFD9-2A4E-B5D4-53082FF216A0}" type="sibTrans" cxnId="{F81999DA-949A-1842-8AC8-3D06DC232EC3}">
      <dgm:prSet/>
      <dgm:spPr/>
      <dgm:t>
        <a:bodyPr/>
        <a:lstStyle/>
        <a:p>
          <a:endParaRPr lang="en-GB" sz="1800" b="1" noProof="0" dirty="0"/>
        </a:p>
      </dgm:t>
    </dgm:pt>
    <dgm:pt modelId="{D04E8D9F-6046-8B4D-9625-238BF50D095A}">
      <dgm:prSet phldrT="[Testo]" custT="1"/>
      <dgm:spPr/>
      <dgm:t>
        <a:bodyPr/>
        <a:lstStyle/>
        <a:p>
          <a:r>
            <a:rPr lang="en-GB" sz="1800" b="1" noProof="0" dirty="0"/>
            <a:t>2</a:t>
          </a:r>
          <a:r>
            <a:rPr lang="en-GB" sz="1800" b="1" noProof="0"/>
            <a:t>. Adopción digital</a:t>
          </a:r>
          <a:endParaRPr lang="en-GB" sz="1800" b="1" noProof="0" dirty="0"/>
        </a:p>
      </dgm:t>
    </dgm:pt>
    <dgm:pt modelId="{61AB3D6A-04B5-644D-BC66-635EC0DD6315}" type="parTrans" cxnId="{BAA1E074-D186-704F-B054-C86613D81DC2}">
      <dgm:prSet/>
      <dgm:spPr/>
      <dgm:t>
        <a:bodyPr/>
        <a:lstStyle/>
        <a:p>
          <a:endParaRPr lang="en-GB" sz="1800" b="1" noProof="0" dirty="0"/>
        </a:p>
      </dgm:t>
    </dgm:pt>
    <dgm:pt modelId="{6463D7A1-0CF9-1E4D-B08F-102253F02558}" type="sibTrans" cxnId="{BAA1E074-D186-704F-B054-C86613D81DC2}">
      <dgm:prSet/>
      <dgm:spPr/>
      <dgm:t>
        <a:bodyPr/>
        <a:lstStyle/>
        <a:p>
          <a:endParaRPr lang="en-GB" sz="1800" b="1" noProof="0" dirty="0"/>
        </a:p>
      </dgm:t>
    </dgm:pt>
    <dgm:pt modelId="{1878C982-6FBF-024C-B2DB-7905E5FF1806}">
      <dgm:prSet phldrT="[Testo]" custT="1"/>
      <dgm:spPr/>
      <dgm:t>
        <a:bodyPr/>
        <a:lstStyle/>
        <a:p>
          <a:r>
            <a:rPr lang="en-GB" sz="1800" b="1" noProof="0" dirty="0"/>
            <a:t>3</a:t>
          </a:r>
          <a:r>
            <a:rPr lang="en-GB" sz="1800" b="1" noProof="0"/>
            <a:t>. Integración</a:t>
          </a:r>
          <a:endParaRPr lang="en-GB" sz="1800" b="1" noProof="0" dirty="0"/>
        </a:p>
      </dgm:t>
    </dgm:pt>
    <dgm:pt modelId="{BD609059-E93E-A249-BE4C-F6C9491E1551}" type="parTrans" cxnId="{A2D27B29-2CCB-5347-935B-0AC17B15E939}">
      <dgm:prSet/>
      <dgm:spPr/>
      <dgm:t>
        <a:bodyPr/>
        <a:lstStyle/>
        <a:p>
          <a:endParaRPr lang="en-GB" sz="1800" b="1" noProof="0" dirty="0"/>
        </a:p>
      </dgm:t>
    </dgm:pt>
    <dgm:pt modelId="{6EF81E33-02EF-5D48-ADE2-473B5071BC7C}" type="sibTrans" cxnId="{A2D27B29-2CCB-5347-935B-0AC17B15E939}">
      <dgm:prSet/>
      <dgm:spPr/>
      <dgm:t>
        <a:bodyPr/>
        <a:lstStyle/>
        <a:p>
          <a:endParaRPr lang="en-GB" sz="1800" b="1" noProof="0" dirty="0"/>
        </a:p>
      </dgm:t>
    </dgm:pt>
    <dgm:pt modelId="{6CAFC20F-84A0-7E49-8ED3-712059FA1767}">
      <dgm:prSet custT="1"/>
      <dgm:spPr/>
      <dgm:t>
        <a:bodyPr/>
        <a:lstStyle/>
        <a:p>
          <a:r>
            <a:rPr lang="en-GB" sz="1800" b="1" i="0" noProof="0" dirty="0"/>
            <a:t>4</a:t>
          </a:r>
          <a:r>
            <a:rPr lang="en-GB" sz="1800" b="1" i="0" noProof="0"/>
            <a:t>. Transformación digital</a:t>
          </a:r>
          <a:endParaRPr lang="en-GB" sz="1800" b="1" noProof="0" dirty="0"/>
        </a:p>
      </dgm:t>
    </dgm:pt>
    <dgm:pt modelId="{FBA2972B-C5F2-3C4E-9D26-B3CCB0F974B9}" type="parTrans" cxnId="{1EF94522-4917-0048-8E7F-34EE8F2AA1F3}">
      <dgm:prSet/>
      <dgm:spPr/>
      <dgm:t>
        <a:bodyPr/>
        <a:lstStyle/>
        <a:p>
          <a:endParaRPr lang="en-GB" sz="1800" b="1" noProof="0" dirty="0"/>
        </a:p>
      </dgm:t>
    </dgm:pt>
    <dgm:pt modelId="{4E0C59AB-214B-8941-B0B1-FDC513A45AC2}" type="sibTrans" cxnId="{1EF94522-4917-0048-8E7F-34EE8F2AA1F3}">
      <dgm:prSet/>
      <dgm:spPr/>
      <dgm:t>
        <a:bodyPr/>
        <a:lstStyle/>
        <a:p>
          <a:endParaRPr lang="en-GB" sz="1800" b="1" noProof="0" dirty="0"/>
        </a:p>
      </dgm:t>
    </dgm:pt>
    <dgm:pt modelId="{6F37C973-1354-EF45-83A1-C582672647E0}" type="pres">
      <dgm:prSet presAssocID="{3FF53C16-AF3D-014B-8A66-3B7A5B39B3AD}" presName="Name0" presStyleCnt="0">
        <dgm:presLayoutVars>
          <dgm:dir/>
          <dgm:resizeHandles val="exact"/>
        </dgm:presLayoutVars>
      </dgm:prSet>
      <dgm:spPr/>
    </dgm:pt>
    <dgm:pt modelId="{F7C0BB30-691F-254C-9EF1-ECEEE1E78D88}" type="pres">
      <dgm:prSet presAssocID="{C4C1BA82-7478-F345-B41D-5F1C9D63D183}" presName="parTxOnly" presStyleLbl="node1" presStyleIdx="0" presStyleCnt="4" custLinFactNeighborX="-1939">
        <dgm:presLayoutVars>
          <dgm:bulletEnabled val="1"/>
        </dgm:presLayoutVars>
      </dgm:prSet>
      <dgm:spPr/>
    </dgm:pt>
    <dgm:pt modelId="{734218D6-D3CD-A144-A4B9-643BD666EE84}" type="pres">
      <dgm:prSet presAssocID="{F1A1CD25-CFD9-2A4E-B5D4-53082FF216A0}" presName="parSpace" presStyleCnt="0"/>
      <dgm:spPr/>
    </dgm:pt>
    <dgm:pt modelId="{80015AE8-A3FF-6147-9722-B03E57169AEA}" type="pres">
      <dgm:prSet presAssocID="{D04E8D9F-6046-8B4D-9625-238BF50D095A}" presName="parTxOnly" presStyleLbl="node1" presStyleIdx="1" presStyleCnt="4">
        <dgm:presLayoutVars>
          <dgm:bulletEnabled val="1"/>
        </dgm:presLayoutVars>
      </dgm:prSet>
      <dgm:spPr/>
    </dgm:pt>
    <dgm:pt modelId="{8BF2E9F2-78A3-9247-AFEE-B9F61F549B93}" type="pres">
      <dgm:prSet presAssocID="{6463D7A1-0CF9-1E4D-B08F-102253F02558}" presName="parSpace" presStyleCnt="0"/>
      <dgm:spPr/>
    </dgm:pt>
    <dgm:pt modelId="{B600813C-32CD-F246-9262-840B32DCB8D6}" type="pres">
      <dgm:prSet presAssocID="{1878C982-6FBF-024C-B2DB-7905E5FF1806}" presName="parTxOnly" presStyleLbl="node1" presStyleIdx="2" presStyleCnt="4">
        <dgm:presLayoutVars>
          <dgm:bulletEnabled val="1"/>
        </dgm:presLayoutVars>
      </dgm:prSet>
      <dgm:spPr/>
    </dgm:pt>
    <dgm:pt modelId="{087A4B20-5D3F-B146-AF56-19FC2109D6BF}" type="pres">
      <dgm:prSet presAssocID="{6EF81E33-02EF-5D48-ADE2-473B5071BC7C}" presName="parSpace" presStyleCnt="0"/>
      <dgm:spPr/>
    </dgm:pt>
    <dgm:pt modelId="{4FA21439-9008-E147-99F2-5AA67CC28F74}" type="pres">
      <dgm:prSet presAssocID="{6CAFC20F-84A0-7E49-8ED3-712059FA1767}" presName="parTxOnly" presStyleLbl="node1" presStyleIdx="3" presStyleCnt="4">
        <dgm:presLayoutVars>
          <dgm:bulletEnabled val="1"/>
        </dgm:presLayoutVars>
      </dgm:prSet>
      <dgm:spPr/>
    </dgm:pt>
  </dgm:ptLst>
  <dgm:cxnLst>
    <dgm:cxn modelId="{1EF94522-4917-0048-8E7F-34EE8F2AA1F3}" srcId="{3FF53C16-AF3D-014B-8A66-3B7A5B39B3AD}" destId="{6CAFC20F-84A0-7E49-8ED3-712059FA1767}" srcOrd="3" destOrd="0" parTransId="{FBA2972B-C5F2-3C4E-9D26-B3CCB0F974B9}" sibTransId="{4E0C59AB-214B-8941-B0B1-FDC513A45AC2}"/>
    <dgm:cxn modelId="{A2D27B29-2CCB-5347-935B-0AC17B15E939}" srcId="{3FF53C16-AF3D-014B-8A66-3B7A5B39B3AD}" destId="{1878C982-6FBF-024C-B2DB-7905E5FF1806}" srcOrd="2" destOrd="0" parTransId="{BD609059-E93E-A249-BE4C-F6C9491E1551}" sibTransId="{6EF81E33-02EF-5D48-ADE2-473B5071BC7C}"/>
    <dgm:cxn modelId="{BAA1E074-D186-704F-B054-C86613D81DC2}" srcId="{3FF53C16-AF3D-014B-8A66-3B7A5B39B3AD}" destId="{D04E8D9F-6046-8B4D-9625-238BF50D095A}" srcOrd="1" destOrd="0" parTransId="{61AB3D6A-04B5-644D-BC66-635EC0DD6315}" sibTransId="{6463D7A1-0CF9-1E4D-B08F-102253F02558}"/>
    <dgm:cxn modelId="{D3508C78-19C1-524F-96D5-50E0EB29731F}" type="presOf" srcId="{D04E8D9F-6046-8B4D-9625-238BF50D095A}" destId="{80015AE8-A3FF-6147-9722-B03E57169AEA}" srcOrd="0" destOrd="0" presId="urn:microsoft.com/office/officeart/2005/8/layout/hChevron3"/>
    <dgm:cxn modelId="{0710FC90-A0E3-404F-B071-8A8CD465B07A}" type="presOf" srcId="{6CAFC20F-84A0-7E49-8ED3-712059FA1767}" destId="{4FA21439-9008-E147-99F2-5AA67CC28F74}" srcOrd="0" destOrd="0" presId="urn:microsoft.com/office/officeart/2005/8/layout/hChevron3"/>
    <dgm:cxn modelId="{637EA5B4-11B3-EE45-A06B-0C52AA8A027F}" type="presOf" srcId="{1878C982-6FBF-024C-B2DB-7905E5FF1806}" destId="{B600813C-32CD-F246-9262-840B32DCB8D6}" srcOrd="0" destOrd="0" presId="urn:microsoft.com/office/officeart/2005/8/layout/hChevron3"/>
    <dgm:cxn modelId="{58586DCA-DA24-BC43-B5D7-7FC7A964439B}" type="presOf" srcId="{3FF53C16-AF3D-014B-8A66-3B7A5B39B3AD}" destId="{6F37C973-1354-EF45-83A1-C582672647E0}" srcOrd="0" destOrd="0" presId="urn:microsoft.com/office/officeart/2005/8/layout/hChevron3"/>
    <dgm:cxn modelId="{F81999DA-949A-1842-8AC8-3D06DC232EC3}" srcId="{3FF53C16-AF3D-014B-8A66-3B7A5B39B3AD}" destId="{C4C1BA82-7478-F345-B41D-5F1C9D63D183}" srcOrd="0" destOrd="0" parTransId="{52798559-ECF4-1245-ACCC-DA2E49542015}" sibTransId="{F1A1CD25-CFD9-2A4E-B5D4-53082FF216A0}"/>
    <dgm:cxn modelId="{C17D39F7-93A8-AB48-A2B7-506666BBAC04}" type="presOf" srcId="{C4C1BA82-7478-F345-B41D-5F1C9D63D183}" destId="{F7C0BB30-691F-254C-9EF1-ECEEE1E78D88}" srcOrd="0" destOrd="0" presId="urn:microsoft.com/office/officeart/2005/8/layout/hChevron3"/>
    <dgm:cxn modelId="{19438E33-8EB0-8346-B8F8-E3DE3DB9368C}" type="presParOf" srcId="{6F37C973-1354-EF45-83A1-C582672647E0}" destId="{F7C0BB30-691F-254C-9EF1-ECEEE1E78D88}" srcOrd="0" destOrd="0" presId="urn:microsoft.com/office/officeart/2005/8/layout/hChevron3"/>
    <dgm:cxn modelId="{379F02CE-695B-8846-9579-266ED69AB8D2}" type="presParOf" srcId="{6F37C973-1354-EF45-83A1-C582672647E0}" destId="{734218D6-D3CD-A144-A4B9-643BD666EE84}" srcOrd="1" destOrd="0" presId="urn:microsoft.com/office/officeart/2005/8/layout/hChevron3"/>
    <dgm:cxn modelId="{4D61CBD6-7608-8E44-9F4C-CCAEB536367B}" type="presParOf" srcId="{6F37C973-1354-EF45-83A1-C582672647E0}" destId="{80015AE8-A3FF-6147-9722-B03E57169AEA}" srcOrd="2" destOrd="0" presId="urn:microsoft.com/office/officeart/2005/8/layout/hChevron3"/>
    <dgm:cxn modelId="{93705CA5-533F-8E4E-8E21-F9FE37A1212D}" type="presParOf" srcId="{6F37C973-1354-EF45-83A1-C582672647E0}" destId="{8BF2E9F2-78A3-9247-AFEE-B9F61F549B93}" srcOrd="3" destOrd="0" presId="urn:microsoft.com/office/officeart/2005/8/layout/hChevron3"/>
    <dgm:cxn modelId="{392CDB92-2962-4841-83CB-7FC7D702B128}" type="presParOf" srcId="{6F37C973-1354-EF45-83A1-C582672647E0}" destId="{B600813C-32CD-F246-9262-840B32DCB8D6}" srcOrd="4" destOrd="0" presId="urn:microsoft.com/office/officeart/2005/8/layout/hChevron3"/>
    <dgm:cxn modelId="{CC71485A-4674-FB47-9BAF-C55F40BBFAFF}" type="presParOf" srcId="{6F37C973-1354-EF45-83A1-C582672647E0}" destId="{087A4B20-5D3F-B146-AF56-19FC2109D6BF}" srcOrd="5" destOrd="0" presId="urn:microsoft.com/office/officeart/2005/8/layout/hChevron3"/>
    <dgm:cxn modelId="{637F0140-C2E3-784B-8250-C5512F1BDC83}" type="presParOf" srcId="{6F37C973-1354-EF45-83A1-C582672647E0}" destId="{4FA21439-9008-E147-99F2-5AA67CC28F7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F53C16-AF3D-014B-8A66-3B7A5B39B3AD}" type="doc">
      <dgm:prSet loTypeId="urn:microsoft.com/office/officeart/2005/8/layout/hChevron3" loCatId="" qsTypeId="urn:microsoft.com/office/officeart/2005/8/quickstyle/simple1" qsCatId="simple" csTypeId="urn:microsoft.com/office/officeart/2005/8/colors/accent1_1" csCatId="accent1" phldr="1"/>
      <dgm:spPr/>
    </dgm:pt>
    <dgm:pt modelId="{C4C1BA82-7478-F345-B41D-5F1C9D63D183}">
      <dgm:prSet phldrT="[Testo]" custT="1"/>
      <dgm:spPr/>
      <dgm:t>
        <a:bodyPr/>
        <a:lstStyle/>
        <a:p>
          <a:r>
            <a:rPr lang="en-GB" sz="1800" b="1" noProof="0" dirty="0"/>
            <a:t>1</a:t>
          </a:r>
          <a:r>
            <a:rPr lang="en-GB" sz="1800" b="1" noProof="0"/>
            <a:t>. Estado tradicional</a:t>
          </a:r>
          <a:endParaRPr lang="en-GB" sz="1800" b="1" noProof="0" dirty="0"/>
        </a:p>
      </dgm:t>
    </dgm:pt>
    <dgm:pt modelId="{52798559-ECF4-1245-ACCC-DA2E49542015}" type="parTrans" cxnId="{F81999DA-949A-1842-8AC8-3D06DC232EC3}">
      <dgm:prSet/>
      <dgm:spPr/>
      <dgm:t>
        <a:bodyPr/>
        <a:lstStyle/>
        <a:p>
          <a:endParaRPr lang="en-GB" sz="1800" b="1" noProof="0" dirty="0"/>
        </a:p>
      </dgm:t>
    </dgm:pt>
    <dgm:pt modelId="{F1A1CD25-CFD9-2A4E-B5D4-53082FF216A0}" type="sibTrans" cxnId="{F81999DA-949A-1842-8AC8-3D06DC232EC3}">
      <dgm:prSet/>
      <dgm:spPr/>
      <dgm:t>
        <a:bodyPr/>
        <a:lstStyle/>
        <a:p>
          <a:endParaRPr lang="en-GB" sz="1800" b="1" noProof="0" dirty="0"/>
        </a:p>
      </dgm:t>
    </dgm:pt>
    <dgm:pt modelId="{D04E8D9F-6046-8B4D-9625-238BF50D095A}">
      <dgm:prSet phldrT="[Testo]" custT="1"/>
      <dgm:spPr/>
      <dgm:t>
        <a:bodyPr/>
        <a:lstStyle/>
        <a:p>
          <a:r>
            <a:rPr lang="en-GB" sz="1800" b="1" noProof="0" dirty="0"/>
            <a:t>2</a:t>
          </a:r>
          <a:r>
            <a:rPr lang="en-GB" sz="1800" b="1" noProof="0"/>
            <a:t>. Adopción digital</a:t>
          </a:r>
          <a:endParaRPr lang="en-GB" sz="1800" b="1" noProof="0" dirty="0"/>
        </a:p>
      </dgm:t>
    </dgm:pt>
    <dgm:pt modelId="{61AB3D6A-04B5-644D-BC66-635EC0DD6315}" type="parTrans" cxnId="{BAA1E074-D186-704F-B054-C86613D81DC2}">
      <dgm:prSet/>
      <dgm:spPr/>
      <dgm:t>
        <a:bodyPr/>
        <a:lstStyle/>
        <a:p>
          <a:endParaRPr lang="en-GB" sz="1800" b="1" noProof="0" dirty="0"/>
        </a:p>
      </dgm:t>
    </dgm:pt>
    <dgm:pt modelId="{6463D7A1-0CF9-1E4D-B08F-102253F02558}" type="sibTrans" cxnId="{BAA1E074-D186-704F-B054-C86613D81DC2}">
      <dgm:prSet/>
      <dgm:spPr/>
      <dgm:t>
        <a:bodyPr/>
        <a:lstStyle/>
        <a:p>
          <a:endParaRPr lang="en-GB" sz="1800" b="1" noProof="0" dirty="0"/>
        </a:p>
      </dgm:t>
    </dgm:pt>
    <dgm:pt modelId="{1878C982-6FBF-024C-B2DB-7905E5FF1806}">
      <dgm:prSet phldrT="[Testo]" custT="1"/>
      <dgm:spPr/>
      <dgm:t>
        <a:bodyPr/>
        <a:lstStyle/>
        <a:p>
          <a:r>
            <a:rPr lang="en-GB" sz="1800" b="1" noProof="0" dirty="0">
              <a:solidFill>
                <a:schemeClr val="accent6">
                  <a:lumMod val="10000"/>
                  <a:lumOff val="90000"/>
                </a:schemeClr>
              </a:solidFill>
            </a:rPr>
            <a:t>3</a:t>
          </a:r>
          <a:r>
            <a:rPr lang="en-GB" sz="1800" b="1" noProof="0">
              <a:solidFill>
                <a:schemeClr val="accent6">
                  <a:lumMod val="10000"/>
                  <a:lumOff val="90000"/>
                </a:schemeClr>
              </a:solidFill>
            </a:rPr>
            <a:t>. Integración</a:t>
          </a:r>
          <a:endParaRPr lang="en-GB" sz="1800" b="1" noProof="0" dirty="0">
            <a:solidFill>
              <a:schemeClr val="accent6">
                <a:lumMod val="10000"/>
                <a:lumOff val="90000"/>
              </a:schemeClr>
            </a:solidFill>
          </a:endParaRPr>
        </a:p>
      </dgm:t>
    </dgm:pt>
    <dgm:pt modelId="{BD609059-E93E-A249-BE4C-F6C9491E1551}" type="parTrans" cxnId="{A2D27B29-2CCB-5347-935B-0AC17B15E939}">
      <dgm:prSet/>
      <dgm:spPr/>
      <dgm:t>
        <a:bodyPr/>
        <a:lstStyle/>
        <a:p>
          <a:endParaRPr lang="en-GB" sz="1800" b="1" noProof="0" dirty="0"/>
        </a:p>
      </dgm:t>
    </dgm:pt>
    <dgm:pt modelId="{6EF81E33-02EF-5D48-ADE2-473B5071BC7C}" type="sibTrans" cxnId="{A2D27B29-2CCB-5347-935B-0AC17B15E939}">
      <dgm:prSet/>
      <dgm:spPr/>
      <dgm:t>
        <a:bodyPr/>
        <a:lstStyle/>
        <a:p>
          <a:endParaRPr lang="en-GB" sz="1800" b="1" noProof="0" dirty="0"/>
        </a:p>
      </dgm:t>
    </dgm:pt>
    <dgm:pt modelId="{6CAFC20F-84A0-7E49-8ED3-712059FA1767}">
      <dgm:prSet custT="1"/>
      <dgm:spPr/>
      <dgm:t>
        <a:bodyPr/>
        <a:lstStyle/>
        <a:p>
          <a:r>
            <a:rPr lang="en-GB" sz="1800" b="1" i="0" noProof="0" dirty="0">
              <a:solidFill>
                <a:schemeClr val="accent6">
                  <a:lumMod val="10000"/>
                  <a:lumOff val="90000"/>
                </a:schemeClr>
              </a:solidFill>
            </a:rPr>
            <a:t>4</a:t>
          </a:r>
          <a:r>
            <a:rPr lang="en-GB" sz="1800" b="1" i="0" noProof="0">
              <a:solidFill>
                <a:schemeClr val="accent6">
                  <a:lumMod val="10000"/>
                  <a:lumOff val="90000"/>
                </a:schemeClr>
              </a:solidFill>
            </a:rPr>
            <a:t>. Transformación digital</a:t>
          </a:r>
          <a:endParaRPr lang="en-GB" sz="1800" b="1" noProof="0" dirty="0">
            <a:solidFill>
              <a:schemeClr val="accent6">
                <a:lumMod val="10000"/>
                <a:lumOff val="90000"/>
              </a:schemeClr>
            </a:solidFill>
          </a:endParaRPr>
        </a:p>
      </dgm:t>
    </dgm:pt>
    <dgm:pt modelId="{FBA2972B-C5F2-3C4E-9D26-B3CCB0F974B9}" type="parTrans" cxnId="{1EF94522-4917-0048-8E7F-34EE8F2AA1F3}">
      <dgm:prSet/>
      <dgm:spPr/>
      <dgm:t>
        <a:bodyPr/>
        <a:lstStyle/>
        <a:p>
          <a:endParaRPr lang="en-GB" sz="1800" b="1" noProof="0" dirty="0"/>
        </a:p>
      </dgm:t>
    </dgm:pt>
    <dgm:pt modelId="{4E0C59AB-214B-8941-B0B1-FDC513A45AC2}" type="sibTrans" cxnId="{1EF94522-4917-0048-8E7F-34EE8F2AA1F3}">
      <dgm:prSet/>
      <dgm:spPr/>
      <dgm:t>
        <a:bodyPr/>
        <a:lstStyle/>
        <a:p>
          <a:endParaRPr lang="en-GB" sz="1800" b="1" noProof="0" dirty="0"/>
        </a:p>
      </dgm:t>
    </dgm:pt>
    <dgm:pt modelId="{6F37C973-1354-EF45-83A1-C582672647E0}" type="pres">
      <dgm:prSet presAssocID="{3FF53C16-AF3D-014B-8A66-3B7A5B39B3AD}" presName="Name0" presStyleCnt="0">
        <dgm:presLayoutVars>
          <dgm:dir/>
          <dgm:resizeHandles val="exact"/>
        </dgm:presLayoutVars>
      </dgm:prSet>
      <dgm:spPr/>
    </dgm:pt>
    <dgm:pt modelId="{F7C0BB30-691F-254C-9EF1-ECEEE1E78D88}" type="pres">
      <dgm:prSet presAssocID="{C4C1BA82-7478-F345-B41D-5F1C9D63D183}" presName="parTxOnly" presStyleLbl="node1" presStyleIdx="0" presStyleCnt="4" custLinFactNeighborX="-1939">
        <dgm:presLayoutVars>
          <dgm:bulletEnabled val="1"/>
        </dgm:presLayoutVars>
      </dgm:prSet>
      <dgm:spPr/>
    </dgm:pt>
    <dgm:pt modelId="{734218D6-D3CD-A144-A4B9-643BD666EE84}" type="pres">
      <dgm:prSet presAssocID="{F1A1CD25-CFD9-2A4E-B5D4-53082FF216A0}" presName="parSpace" presStyleCnt="0"/>
      <dgm:spPr/>
    </dgm:pt>
    <dgm:pt modelId="{80015AE8-A3FF-6147-9722-B03E57169AEA}" type="pres">
      <dgm:prSet presAssocID="{D04E8D9F-6046-8B4D-9625-238BF50D095A}" presName="parTxOnly" presStyleLbl="node1" presStyleIdx="1" presStyleCnt="4">
        <dgm:presLayoutVars>
          <dgm:bulletEnabled val="1"/>
        </dgm:presLayoutVars>
      </dgm:prSet>
      <dgm:spPr/>
    </dgm:pt>
    <dgm:pt modelId="{8BF2E9F2-78A3-9247-AFEE-B9F61F549B93}" type="pres">
      <dgm:prSet presAssocID="{6463D7A1-0CF9-1E4D-B08F-102253F02558}" presName="parSpace" presStyleCnt="0"/>
      <dgm:spPr/>
    </dgm:pt>
    <dgm:pt modelId="{B600813C-32CD-F246-9262-840B32DCB8D6}" type="pres">
      <dgm:prSet presAssocID="{1878C982-6FBF-024C-B2DB-7905E5FF1806}" presName="parTxOnly" presStyleLbl="node1" presStyleIdx="2" presStyleCnt="4">
        <dgm:presLayoutVars>
          <dgm:bulletEnabled val="1"/>
        </dgm:presLayoutVars>
      </dgm:prSet>
      <dgm:spPr/>
    </dgm:pt>
    <dgm:pt modelId="{087A4B20-5D3F-B146-AF56-19FC2109D6BF}" type="pres">
      <dgm:prSet presAssocID="{6EF81E33-02EF-5D48-ADE2-473B5071BC7C}" presName="parSpace" presStyleCnt="0"/>
      <dgm:spPr/>
    </dgm:pt>
    <dgm:pt modelId="{4FA21439-9008-E147-99F2-5AA67CC28F74}" type="pres">
      <dgm:prSet presAssocID="{6CAFC20F-84A0-7E49-8ED3-712059FA1767}" presName="parTxOnly" presStyleLbl="node1" presStyleIdx="3" presStyleCnt="4">
        <dgm:presLayoutVars>
          <dgm:bulletEnabled val="1"/>
        </dgm:presLayoutVars>
      </dgm:prSet>
      <dgm:spPr/>
    </dgm:pt>
  </dgm:ptLst>
  <dgm:cxnLst>
    <dgm:cxn modelId="{1EF94522-4917-0048-8E7F-34EE8F2AA1F3}" srcId="{3FF53C16-AF3D-014B-8A66-3B7A5B39B3AD}" destId="{6CAFC20F-84A0-7E49-8ED3-712059FA1767}" srcOrd="3" destOrd="0" parTransId="{FBA2972B-C5F2-3C4E-9D26-B3CCB0F974B9}" sibTransId="{4E0C59AB-214B-8941-B0B1-FDC513A45AC2}"/>
    <dgm:cxn modelId="{A2D27B29-2CCB-5347-935B-0AC17B15E939}" srcId="{3FF53C16-AF3D-014B-8A66-3B7A5B39B3AD}" destId="{1878C982-6FBF-024C-B2DB-7905E5FF1806}" srcOrd="2" destOrd="0" parTransId="{BD609059-E93E-A249-BE4C-F6C9491E1551}" sibTransId="{6EF81E33-02EF-5D48-ADE2-473B5071BC7C}"/>
    <dgm:cxn modelId="{BAA1E074-D186-704F-B054-C86613D81DC2}" srcId="{3FF53C16-AF3D-014B-8A66-3B7A5B39B3AD}" destId="{D04E8D9F-6046-8B4D-9625-238BF50D095A}" srcOrd="1" destOrd="0" parTransId="{61AB3D6A-04B5-644D-BC66-635EC0DD6315}" sibTransId="{6463D7A1-0CF9-1E4D-B08F-102253F02558}"/>
    <dgm:cxn modelId="{D3508C78-19C1-524F-96D5-50E0EB29731F}" type="presOf" srcId="{D04E8D9F-6046-8B4D-9625-238BF50D095A}" destId="{80015AE8-A3FF-6147-9722-B03E57169AEA}" srcOrd="0" destOrd="0" presId="urn:microsoft.com/office/officeart/2005/8/layout/hChevron3"/>
    <dgm:cxn modelId="{0710FC90-A0E3-404F-B071-8A8CD465B07A}" type="presOf" srcId="{6CAFC20F-84A0-7E49-8ED3-712059FA1767}" destId="{4FA21439-9008-E147-99F2-5AA67CC28F74}" srcOrd="0" destOrd="0" presId="urn:microsoft.com/office/officeart/2005/8/layout/hChevron3"/>
    <dgm:cxn modelId="{637EA5B4-11B3-EE45-A06B-0C52AA8A027F}" type="presOf" srcId="{1878C982-6FBF-024C-B2DB-7905E5FF1806}" destId="{B600813C-32CD-F246-9262-840B32DCB8D6}" srcOrd="0" destOrd="0" presId="urn:microsoft.com/office/officeart/2005/8/layout/hChevron3"/>
    <dgm:cxn modelId="{58586DCA-DA24-BC43-B5D7-7FC7A964439B}" type="presOf" srcId="{3FF53C16-AF3D-014B-8A66-3B7A5B39B3AD}" destId="{6F37C973-1354-EF45-83A1-C582672647E0}" srcOrd="0" destOrd="0" presId="urn:microsoft.com/office/officeart/2005/8/layout/hChevron3"/>
    <dgm:cxn modelId="{F81999DA-949A-1842-8AC8-3D06DC232EC3}" srcId="{3FF53C16-AF3D-014B-8A66-3B7A5B39B3AD}" destId="{C4C1BA82-7478-F345-B41D-5F1C9D63D183}" srcOrd="0" destOrd="0" parTransId="{52798559-ECF4-1245-ACCC-DA2E49542015}" sibTransId="{F1A1CD25-CFD9-2A4E-B5D4-53082FF216A0}"/>
    <dgm:cxn modelId="{C17D39F7-93A8-AB48-A2B7-506666BBAC04}" type="presOf" srcId="{C4C1BA82-7478-F345-B41D-5F1C9D63D183}" destId="{F7C0BB30-691F-254C-9EF1-ECEEE1E78D88}" srcOrd="0" destOrd="0" presId="urn:microsoft.com/office/officeart/2005/8/layout/hChevron3"/>
    <dgm:cxn modelId="{19438E33-8EB0-8346-B8F8-E3DE3DB9368C}" type="presParOf" srcId="{6F37C973-1354-EF45-83A1-C582672647E0}" destId="{F7C0BB30-691F-254C-9EF1-ECEEE1E78D88}" srcOrd="0" destOrd="0" presId="urn:microsoft.com/office/officeart/2005/8/layout/hChevron3"/>
    <dgm:cxn modelId="{379F02CE-695B-8846-9579-266ED69AB8D2}" type="presParOf" srcId="{6F37C973-1354-EF45-83A1-C582672647E0}" destId="{734218D6-D3CD-A144-A4B9-643BD666EE84}" srcOrd="1" destOrd="0" presId="urn:microsoft.com/office/officeart/2005/8/layout/hChevron3"/>
    <dgm:cxn modelId="{4D61CBD6-7608-8E44-9F4C-CCAEB536367B}" type="presParOf" srcId="{6F37C973-1354-EF45-83A1-C582672647E0}" destId="{80015AE8-A3FF-6147-9722-B03E57169AEA}" srcOrd="2" destOrd="0" presId="urn:microsoft.com/office/officeart/2005/8/layout/hChevron3"/>
    <dgm:cxn modelId="{93705CA5-533F-8E4E-8E21-F9FE37A1212D}" type="presParOf" srcId="{6F37C973-1354-EF45-83A1-C582672647E0}" destId="{8BF2E9F2-78A3-9247-AFEE-B9F61F549B93}" srcOrd="3" destOrd="0" presId="urn:microsoft.com/office/officeart/2005/8/layout/hChevron3"/>
    <dgm:cxn modelId="{392CDB92-2962-4841-83CB-7FC7D702B128}" type="presParOf" srcId="{6F37C973-1354-EF45-83A1-C582672647E0}" destId="{B600813C-32CD-F246-9262-840B32DCB8D6}" srcOrd="4" destOrd="0" presId="urn:microsoft.com/office/officeart/2005/8/layout/hChevron3"/>
    <dgm:cxn modelId="{CC71485A-4674-FB47-9BAF-C55F40BBFAFF}" type="presParOf" srcId="{6F37C973-1354-EF45-83A1-C582672647E0}" destId="{087A4B20-5D3F-B146-AF56-19FC2109D6BF}" srcOrd="5" destOrd="0" presId="urn:microsoft.com/office/officeart/2005/8/layout/hChevron3"/>
    <dgm:cxn modelId="{637F0140-C2E3-784B-8250-C5512F1BDC83}" type="presParOf" srcId="{6F37C973-1354-EF45-83A1-C582672647E0}" destId="{4FA21439-9008-E147-99F2-5AA67CC28F74}"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DF6618-657D-0642-B127-25C26FB519F9}" type="doc">
      <dgm:prSet loTypeId="urn:microsoft.com/office/officeart/2009/3/layout/HorizontalOrganizationChart" loCatId="list" qsTypeId="urn:microsoft.com/office/officeart/2005/8/quickstyle/simple1" qsCatId="simple" csTypeId="urn:microsoft.com/office/officeart/2005/8/colors/accent1_2" csCatId="accent1" phldr="1"/>
      <dgm:spPr/>
      <dgm:t>
        <a:bodyPr/>
        <a:lstStyle/>
        <a:p>
          <a:endParaRPr lang="it-IT"/>
        </a:p>
      </dgm:t>
    </dgm:pt>
    <dgm:pt modelId="{173BCA36-7093-C44E-9898-CBCD40F3BE57}">
      <dgm:prSet phldrT="[Testo]" custT="1"/>
      <dgm:spPr>
        <a:solidFill>
          <a:srgbClr val="0AD995"/>
        </a:solidFill>
        <a:ln>
          <a:solidFill>
            <a:srgbClr val="0AD995"/>
          </a:solidFill>
        </a:ln>
      </dgm:spPr>
      <dgm:t>
        <a:bodyPr/>
        <a:lstStyle/>
        <a:p>
          <a:r>
            <a:rPr lang="it-IT" sz="1400" b="1">
              <a:solidFill>
                <a:srgbClr val="002060"/>
              </a:solidFill>
            </a:rPr>
            <a:t>INICIO</a:t>
          </a:r>
          <a:endParaRPr lang="it-IT" sz="1400" b="1" dirty="0">
            <a:solidFill>
              <a:srgbClr val="002060"/>
            </a:solidFill>
          </a:endParaRPr>
        </a:p>
      </dgm:t>
    </dgm:pt>
    <dgm:pt modelId="{D892E107-02F6-8344-B283-4DC1EB65BE14}" type="parTrans" cxnId="{6B84F940-A131-BF4C-8C5C-46B94D564BB1}">
      <dgm:prSet/>
      <dgm:spPr/>
      <dgm:t>
        <a:bodyPr/>
        <a:lstStyle/>
        <a:p>
          <a:endParaRPr lang="it-IT" sz="1400"/>
        </a:p>
      </dgm:t>
    </dgm:pt>
    <dgm:pt modelId="{1E819F66-5410-3645-BDF5-D7302E26BED3}" type="sibTrans" cxnId="{6B84F940-A131-BF4C-8C5C-46B94D564BB1}">
      <dgm:prSet/>
      <dgm:spPr/>
      <dgm:t>
        <a:bodyPr/>
        <a:lstStyle/>
        <a:p>
          <a:endParaRPr lang="it-IT" sz="1400"/>
        </a:p>
      </dgm:t>
    </dgm:pt>
    <dgm:pt modelId="{5CA749E6-6CD6-4442-99A8-34B2B1CCCC16}">
      <dgm:prSet phldrT="[Testo]" custT="1"/>
      <dgm:spPr>
        <a:solidFill>
          <a:schemeClr val="bg2">
            <a:lumMod val="95000"/>
          </a:schemeClr>
        </a:solidFill>
        <a:ln>
          <a:solidFill>
            <a:srgbClr val="0AD995"/>
          </a:solidFill>
        </a:ln>
      </dgm:spPr>
      <dgm:t>
        <a:bodyPr/>
        <a:lstStyle/>
        <a:p>
          <a:r>
            <a:rPr lang="it-IT" sz="1400" b="1">
              <a:solidFill>
                <a:srgbClr val="002060"/>
              </a:solidFill>
            </a:rPr>
            <a:t>PROCESO DE IDENTIFICACIÓN</a:t>
          </a:r>
          <a:endParaRPr lang="it-IT" sz="1400" b="1" dirty="0">
            <a:solidFill>
              <a:srgbClr val="002060"/>
            </a:solidFill>
          </a:endParaRPr>
        </a:p>
      </dgm:t>
    </dgm:pt>
    <dgm:pt modelId="{1CE31C3B-660B-224A-91D5-3CF2F72AEFEA}" type="parTrans" cxnId="{01F188F6-1FCE-904D-8738-11AEB1B3CFFB}">
      <dgm:prSet/>
      <dgm:spPr/>
      <dgm:t>
        <a:bodyPr/>
        <a:lstStyle/>
        <a:p>
          <a:endParaRPr lang="it-IT" sz="1400"/>
        </a:p>
      </dgm:t>
    </dgm:pt>
    <dgm:pt modelId="{8403126C-5857-BE41-B035-FA76B67B08E4}" type="sibTrans" cxnId="{01F188F6-1FCE-904D-8738-11AEB1B3CFFB}">
      <dgm:prSet/>
      <dgm:spPr/>
      <dgm:t>
        <a:bodyPr/>
        <a:lstStyle/>
        <a:p>
          <a:endParaRPr lang="it-IT" sz="1400"/>
        </a:p>
      </dgm:t>
    </dgm:pt>
    <dgm:pt modelId="{AF073119-409B-4F41-B22F-6861D6A41D98}">
      <dgm:prSet custT="1"/>
      <dgm:spPr>
        <a:solidFill>
          <a:srgbClr val="FFFFFF"/>
        </a:solidFill>
        <a:ln>
          <a:solidFill>
            <a:srgbClr val="0AD995"/>
          </a:solidFill>
        </a:ln>
      </dgm:spPr>
      <dgm:t>
        <a:bodyPr/>
        <a:lstStyle/>
        <a:p>
          <a:r>
            <a:rPr lang="en-GB" sz="1400" b="0" noProof="0">
              <a:solidFill>
                <a:srgbClr val="002060"/>
              </a:solidFill>
            </a:rPr>
            <a:t>Ejemplos: </a:t>
          </a:r>
          <a:r>
            <a:rPr lang="en-GB" sz="1400" b="0" noProof="0" dirty="0">
              <a:solidFill>
                <a:srgbClr val="002060"/>
              </a:solidFill>
            </a:rPr>
            <a:t>Blockchain, IoT</a:t>
          </a:r>
          <a:r>
            <a:rPr lang="en-GB" sz="1400" b="0" noProof="0">
              <a:solidFill>
                <a:srgbClr val="002060"/>
              </a:solidFill>
            </a:rPr>
            <a:t>, Automatización</a:t>
          </a:r>
          <a:endParaRPr lang="en-GB" sz="1400" b="0" noProof="0" dirty="0">
            <a:solidFill>
              <a:srgbClr val="002060"/>
            </a:solidFill>
          </a:endParaRPr>
        </a:p>
      </dgm:t>
    </dgm:pt>
    <dgm:pt modelId="{EFBFD695-BB70-A84F-89CD-4AE78E415E5B}" type="parTrans" cxnId="{0910919D-7308-FC46-AB57-7A923F65A3F2}">
      <dgm:prSet/>
      <dgm:spPr/>
      <dgm:t>
        <a:bodyPr/>
        <a:lstStyle/>
        <a:p>
          <a:endParaRPr lang="it-IT" sz="1400"/>
        </a:p>
      </dgm:t>
    </dgm:pt>
    <dgm:pt modelId="{1891BA1F-6B8C-384D-8427-FC65634B7F0B}" type="sibTrans" cxnId="{0910919D-7308-FC46-AB57-7A923F65A3F2}">
      <dgm:prSet/>
      <dgm:spPr/>
      <dgm:t>
        <a:bodyPr/>
        <a:lstStyle/>
        <a:p>
          <a:endParaRPr lang="it-IT" sz="1400"/>
        </a:p>
      </dgm:t>
    </dgm:pt>
    <dgm:pt modelId="{263D0635-4691-AD4E-987B-92618AC945BE}">
      <dgm:prSet custT="1"/>
      <dgm:spPr>
        <a:solidFill>
          <a:schemeClr val="bg2">
            <a:lumMod val="95000"/>
          </a:schemeClr>
        </a:solidFill>
        <a:ln>
          <a:solidFill>
            <a:srgbClr val="0AD995"/>
          </a:solidFill>
        </a:ln>
      </dgm:spPr>
      <dgm:t>
        <a:bodyPr/>
        <a:lstStyle/>
        <a:p>
          <a:r>
            <a:rPr lang="it-IT" sz="1400" b="1">
              <a:solidFill>
                <a:srgbClr val="002060"/>
              </a:solidFill>
            </a:rPr>
            <a:t>EVALUACIÓN Y RELEVANCIA</a:t>
          </a:r>
          <a:endParaRPr lang="it-IT" sz="1400" b="1" dirty="0">
            <a:solidFill>
              <a:srgbClr val="002060"/>
            </a:solidFill>
          </a:endParaRPr>
        </a:p>
      </dgm:t>
    </dgm:pt>
    <dgm:pt modelId="{8BC5FA33-6809-0140-BAAB-E60C13AFA243}" type="parTrans" cxnId="{872943B8-AFD6-694D-BDF1-23AF0DA02364}">
      <dgm:prSet/>
      <dgm:spPr/>
      <dgm:t>
        <a:bodyPr/>
        <a:lstStyle/>
        <a:p>
          <a:endParaRPr lang="it-IT" sz="1400"/>
        </a:p>
      </dgm:t>
    </dgm:pt>
    <dgm:pt modelId="{3C17B1BC-7526-D140-A5D8-22CC41656878}" type="sibTrans" cxnId="{872943B8-AFD6-694D-BDF1-23AF0DA02364}">
      <dgm:prSet/>
      <dgm:spPr/>
      <dgm:t>
        <a:bodyPr/>
        <a:lstStyle/>
        <a:p>
          <a:endParaRPr lang="it-IT" sz="1400"/>
        </a:p>
      </dgm:t>
    </dgm:pt>
    <dgm:pt modelId="{08006C23-E385-B047-BE23-10E2B74FD1A0}">
      <dgm:prSet custT="1"/>
      <dgm:spPr>
        <a:solidFill>
          <a:schemeClr val="bg2">
            <a:lumMod val="95000"/>
          </a:schemeClr>
        </a:solidFill>
        <a:ln>
          <a:solidFill>
            <a:srgbClr val="0AD995"/>
          </a:solidFill>
        </a:ln>
      </dgm:spPr>
      <dgm:t>
        <a:bodyPr/>
        <a:lstStyle/>
        <a:p>
          <a:r>
            <a:rPr lang="it-IT" sz="1400" b="1">
              <a:solidFill>
                <a:srgbClr val="002060"/>
              </a:solidFill>
            </a:rPr>
            <a:t>PUNTO DECISIVO</a:t>
          </a:r>
          <a:endParaRPr lang="it-IT" sz="1400" b="1" dirty="0">
            <a:solidFill>
              <a:srgbClr val="002060"/>
            </a:solidFill>
          </a:endParaRPr>
        </a:p>
      </dgm:t>
    </dgm:pt>
    <dgm:pt modelId="{29D1631B-4DBD-C54C-AA70-46F50D1A7777}" type="parTrans" cxnId="{3917D8C3-E1ED-6643-B3B9-BA69604105A7}">
      <dgm:prSet/>
      <dgm:spPr/>
      <dgm:t>
        <a:bodyPr/>
        <a:lstStyle/>
        <a:p>
          <a:endParaRPr lang="it-IT" sz="1400"/>
        </a:p>
      </dgm:t>
    </dgm:pt>
    <dgm:pt modelId="{845166BA-7EA3-BB41-9E40-454DB251BC35}" type="sibTrans" cxnId="{3917D8C3-E1ED-6643-B3B9-BA69604105A7}">
      <dgm:prSet/>
      <dgm:spPr/>
      <dgm:t>
        <a:bodyPr/>
        <a:lstStyle/>
        <a:p>
          <a:endParaRPr lang="it-IT" sz="1400"/>
        </a:p>
      </dgm:t>
    </dgm:pt>
    <dgm:pt modelId="{1EC6AA31-EE6A-5744-B0DC-36424EBD26E3}">
      <dgm:prSet custT="1"/>
      <dgm:spPr/>
      <dgm:t>
        <a:bodyPr/>
        <a:lstStyle/>
        <a:p>
          <a:r>
            <a:rPr lang="en-GB" sz="1400" noProof="0">
              <a:solidFill>
                <a:srgbClr val="002060"/>
              </a:solidFill>
            </a:rPr>
            <a:t>Si es relevante</a:t>
          </a:r>
          <a:endParaRPr lang="en-GB" sz="1400" noProof="0" dirty="0">
            <a:solidFill>
              <a:srgbClr val="002060"/>
            </a:solidFill>
          </a:endParaRPr>
        </a:p>
      </dgm:t>
    </dgm:pt>
    <dgm:pt modelId="{462F2010-D62E-3747-9728-420099475D9B}" type="parTrans" cxnId="{B9ABE4B9-C041-2549-853B-583F781BED5E}">
      <dgm:prSet/>
      <dgm:spPr/>
      <dgm:t>
        <a:bodyPr/>
        <a:lstStyle/>
        <a:p>
          <a:endParaRPr lang="it-IT" sz="1400"/>
        </a:p>
      </dgm:t>
    </dgm:pt>
    <dgm:pt modelId="{B35CCFAC-BF39-6F42-8F5C-60521F5E8326}" type="sibTrans" cxnId="{B9ABE4B9-C041-2549-853B-583F781BED5E}">
      <dgm:prSet/>
      <dgm:spPr/>
      <dgm:t>
        <a:bodyPr/>
        <a:lstStyle/>
        <a:p>
          <a:endParaRPr lang="it-IT" sz="1400"/>
        </a:p>
      </dgm:t>
    </dgm:pt>
    <dgm:pt modelId="{56EC0922-3C6A-4445-B374-D2814A4EA2CB}">
      <dgm:prSet custT="1"/>
      <dgm:spPr/>
      <dgm:t>
        <a:bodyPr/>
        <a:lstStyle/>
        <a:p>
          <a:r>
            <a:rPr lang="en-GB" sz="1400" noProof="0">
              <a:solidFill>
                <a:srgbClr val="002060"/>
              </a:solidFill>
            </a:rPr>
            <a:t>Si no es relevante</a:t>
          </a:r>
          <a:endParaRPr lang="en-GB" sz="1400" noProof="0" dirty="0">
            <a:solidFill>
              <a:srgbClr val="002060"/>
            </a:solidFill>
          </a:endParaRPr>
        </a:p>
      </dgm:t>
    </dgm:pt>
    <dgm:pt modelId="{47B134F5-2B5A-504C-AA0D-E6136A2C5956}" type="parTrans" cxnId="{62FAE3EF-196A-F34A-B669-935A8E87F95E}">
      <dgm:prSet/>
      <dgm:spPr/>
      <dgm:t>
        <a:bodyPr/>
        <a:lstStyle/>
        <a:p>
          <a:endParaRPr lang="it-IT" sz="1400"/>
        </a:p>
      </dgm:t>
    </dgm:pt>
    <dgm:pt modelId="{13DF9A81-2A62-E847-897C-FC783C1906AC}" type="sibTrans" cxnId="{62FAE3EF-196A-F34A-B669-935A8E87F95E}">
      <dgm:prSet/>
      <dgm:spPr/>
      <dgm:t>
        <a:bodyPr/>
        <a:lstStyle/>
        <a:p>
          <a:endParaRPr lang="it-IT" sz="1400"/>
        </a:p>
      </dgm:t>
    </dgm:pt>
    <dgm:pt modelId="{40630938-CEC8-ED4E-A6AA-5E7AF12C3836}">
      <dgm:prSet custT="1"/>
      <dgm:spPr>
        <a:solidFill>
          <a:schemeClr val="bg2">
            <a:lumMod val="95000"/>
          </a:schemeClr>
        </a:solidFill>
        <a:ln>
          <a:solidFill>
            <a:srgbClr val="0AD995"/>
          </a:solidFill>
        </a:ln>
      </dgm:spPr>
      <dgm:t>
        <a:bodyPr/>
        <a:lstStyle/>
        <a:p>
          <a:r>
            <a:rPr lang="it-IT" sz="1400" b="1">
              <a:solidFill>
                <a:srgbClr val="002060"/>
              </a:solidFill>
            </a:rPr>
            <a:t>ESTRATEGIAS PROACTIVAS DE ADOPCIÓN</a:t>
          </a:r>
          <a:endParaRPr lang="it-IT" sz="1400" b="1" dirty="0">
            <a:solidFill>
              <a:srgbClr val="002060"/>
            </a:solidFill>
          </a:endParaRPr>
        </a:p>
      </dgm:t>
    </dgm:pt>
    <dgm:pt modelId="{C20A21BC-A7C7-4C47-885B-E96E33594C24}" type="parTrans" cxnId="{239DBEA9-B38A-E14E-BE02-AF46003CA9CD}">
      <dgm:prSet/>
      <dgm:spPr/>
      <dgm:t>
        <a:bodyPr/>
        <a:lstStyle/>
        <a:p>
          <a:endParaRPr lang="it-IT" sz="1400"/>
        </a:p>
      </dgm:t>
    </dgm:pt>
    <dgm:pt modelId="{92E69BF1-70D7-1F42-904D-98BDD985F638}" type="sibTrans" cxnId="{239DBEA9-B38A-E14E-BE02-AF46003CA9CD}">
      <dgm:prSet/>
      <dgm:spPr/>
      <dgm:t>
        <a:bodyPr/>
        <a:lstStyle/>
        <a:p>
          <a:endParaRPr lang="it-IT" sz="1400"/>
        </a:p>
      </dgm:t>
    </dgm:pt>
    <dgm:pt modelId="{33CFCFDE-7502-4B4F-AE85-D6362B78BD5A}">
      <dgm:prSet custT="1"/>
      <dgm:spPr>
        <a:solidFill>
          <a:schemeClr val="bg2">
            <a:lumMod val="95000"/>
          </a:schemeClr>
        </a:solidFill>
        <a:ln>
          <a:solidFill>
            <a:srgbClr val="0AD995"/>
          </a:solidFill>
        </a:ln>
      </dgm:spPr>
      <dgm:t>
        <a:bodyPr/>
        <a:lstStyle/>
        <a:p>
          <a:r>
            <a:rPr lang="it-IT" sz="1400" b="1">
              <a:solidFill>
                <a:srgbClr val="002060"/>
              </a:solidFill>
            </a:rPr>
            <a:t>SIN ACCIÓN REQUERIDA</a:t>
          </a:r>
          <a:endParaRPr lang="it-IT" sz="1400" b="1" dirty="0">
            <a:solidFill>
              <a:srgbClr val="002060"/>
            </a:solidFill>
          </a:endParaRPr>
        </a:p>
      </dgm:t>
    </dgm:pt>
    <dgm:pt modelId="{DEE1325E-B3B1-B645-8B9A-8D425F351CD0}" type="parTrans" cxnId="{0B62A7D4-F410-D24E-A60B-5EBF20B31163}">
      <dgm:prSet/>
      <dgm:spPr/>
      <dgm:t>
        <a:bodyPr/>
        <a:lstStyle/>
        <a:p>
          <a:endParaRPr lang="it-IT" sz="1400"/>
        </a:p>
      </dgm:t>
    </dgm:pt>
    <dgm:pt modelId="{96E9C3B0-C7C4-FA4E-BFAB-91D9D895AAFF}" type="sibTrans" cxnId="{0B62A7D4-F410-D24E-A60B-5EBF20B31163}">
      <dgm:prSet/>
      <dgm:spPr/>
      <dgm:t>
        <a:bodyPr/>
        <a:lstStyle/>
        <a:p>
          <a:endParaRPr lang="it-IT" sz="1400"/>
        </a:p>
      </dgm:t>
    </dgm:pt>
    <dgm:pt modelId="{450D1EA7-DA6A-D949-9C16-50E135160D70}">
      <dgm:prSet custT="1"/>
      <dgm:spPr>
        <a:solidFill>
          <a:schemeClr val="bg2">
            <a:lumMod val="95000"/>
          </a:schemeClr>
        </a:solidFill>
        <a:ln>
          <a:solidFill>
            <a:srgbClr val="0AD995"/>
          </a:solidFill>
        </a:ln>
      </dgm:spPr>
      <dgm:t>
        <a:bodyPr/>
        <a:lstStyle/>
        <a:p>
          <a:r>
            <a:rPr lang="it-IT" sz="1400" b="1">
              <a:solidFill>
                <a:srgbClr val="002060"/>
              </a:solidFill>
            </a:rPr>
            <a:t>MANTENERSE INFORMADO</a:t>
          </a:r>
          <a:endParaRPr lang="it-IT" sz="1400" b="1" dirty="0">
            <a:solidFill>
              <a:srgbClr val="002060"/>
            </a:solidFill>
          </a:endParaRPr>
        </a:p>
      </dgm:t>
    </dgm:pt>
    <dgm:pt modelId="{A596CABA-5D5D-3441-8F00-ABD5C4C35224}" type="parTrans" cxnId="{AEBF5BC4-2D3C-C144-B058-802C7DE327E1}">
      <dgm:prSet/>
      <dgm:spPr/>
      <dgm:t>
        <a:bodyPr/>
        <a:lstStyle/>
        <a:p>
          <a:endParaRPr lang="it-IT" sz="1400"/>
        </a:p>
      </dgm:t>
    </dgm:pt>
    <dgm:pt modelId="{854F5845-2191-1940-9E94-79B68353783F}" type="sibTrans" cxnId="{AEBF5BC4-2D3C-C144-B058-802C7DE327E1}">
      <dgm:prSet/>
      <dgm:spPr/>
      <dgm:t>
        <a:bodyPr/>
        <a:lstStyle/>
        <a:p>
          <a:endParaRPr lang="it-IT" sz="1400"/>
        </a:p>
      </dgm:t>
    </dgm:pt>
    <dgm:pt modelId="{3A012F7A-3EE8-1C4E-8F84-8898BF5B2AE6}">
      <dgm:prSet custT="1"/>
      <dgm:spPr>
        <a:solidFill>
          <a:schemeClr val="bg2">
            <a:lumMod val="95000"/>
          </a:schemeClr>
        </a:solidFill>
        <a:ln>
          <a:solidFill>
            <a:srgbClr val="0AD995"/>
          </a:solidFill>
        </a:ln>
      </dgm:spPr>
      <dgm:t>
        <a:bodyPr/>
        <a:lstStyle/>
        <a:p>
          <a:r>
            <a:rPr lang="it-IT" sz="1400" b="1">
              <a:solidFill>
                <a:srgbClr val="002060"/>
              </a:solidFill>
            </a:rPr>
            <a:t>NUEVAS TENDENCIAS</a:t>
          </a:r>
          <a:endParaRPr lang="it-IT" sz="1400" b="1" dirty="0">
            <a:solidFill>
              <a:srgbClr val="002060"/>
            </a:solidFill>
          </a:endParaRPr>
        </a:p>
      </dgm:t>
    </dgm:pt>
    <dgm:pt modelId="{4C655FA1-C2E2-7F44-AE50-F98DC3385236}" type="parTrans" cxnId="{9CC5D2A7-EC00-094C-AE06-D7FF37926F70}">
      <dgm:prSet/>
      <dgm:spPr/>
      <dgm:t>
        <a:bodyPr/>
        <a:lstStyle/>
        <a:p>
          <a:endParaRPr lang="it-IT" sz="1400"/>
        </a:p>
      </dgm:t>
    </dgm:pt>
    <dgm:pt modelId="{D1988928-BBB9-384E-8EF0-6DF2B1DF76F9}" type="sibTrans" cxnId="{9CC5D2A7-EC00-094C-AE06-D7FF37926F70}">
      <dgm:prSet/>
      <dgm:spPr/>
      <dgm:t>
        <a:bodyPr/>
        <a:lstStyle/>
        <a:p>
          <a:endParaRPr lang="it-IT" sz="1400"/>
        </a:p>
      </dgm:t>
    </dgm:pt>
    <dgm:pt modelId="{74B872E9-79D4-2149-984A-98DCB033304E}">
      <dgm:prSet custT="1"/>
      <dgm:spPr>
        <a:solidFill>
          <a:schemeClr val="bg2">
            <a:lumMod val="95000"/>
          </a:schemeClr>
        </a:solidFill>
        <a:ln>
          <a:solidFill>
            <a:srgbClr val="0AD995"/>
          </a:solidFill>
        </a:ln>
      </dgm:spPr>
      <dgm:t>
        <a:bodyPr/>
        <a:lstStyle/>
        <a:p>
          <a:r>
            <a:rPr lang="it-IT" sz="1400" b="1">
              <a:solidFill>
                <a:srgbClr val="002060"/>
              </a:solidFill>
            </a:rPr>
            <a:t>RESULTADOS EXITOSOS </a:t>
          </a:r>
          <a:r>
            <a:rPr lang="en-GB" sz="1400" b="0" noProof="0">
              <a:solidFill>
                <a:srgbClr val="002060"/>
              </a:solidFill>
            </a:rPr>
            <a:t>(es decir, eficiencia incrementada)</a:t>
          </a:r>
          <a:endParaRPr lang="en-GB" sz="1400" b="0" noProof="0" dirty="0">
            <a:solidFill>
              <a:srgbClr val="002060"/>
            </a:solidFill>
          </a:endParaRPr>
        </a:p>
      </dgm:t>
    </dgm:pt>
    <dgm:pt modelId="{2EDA40DE-A22F-BA44-B8FA-0FF98E6B47E2}" type="parTrans" cxnId="{B231C2BD-3529-1A4B-99A0-FFFB3CC6B42B}">
      <dgm:prSet/>
      <dgm:spPr/>
      <dgm:t>
        <a:bodyPr/>
        <a:lstStyle/>
        <a:p>
          <a:endParaRPr lang="it-IT" sz="1400"/>
        </a:p>
      </dgm:t>
    </dgm:pt>
    <dgm:pt modelId="{419EDEC4-8055-C949-A118-28013944104E}" type="sibTrans" cxnId="{B231C2BD-3529-1A4B-99A0-FFFB3CC6B42B}">
      <dgm:prSet/>
      <dgm:spPr/>
      <dgm:t>
        <a:bodyPr/>
        <a:lstStyle/>
        <a:p>
          <a:endParaRPr lang="it-IT" sz="1400"/>
        </a:p>
      </dgm:t>
    </dgm:pt>
    <dgm:pt modelId="{375B97FD-0C4A-4747-B084-73D5D506DB70}">
      <dgm:prSet custT="1"/>
      <dgm:spPr>
        <a:solidFill>
          <a:srgbClr val="0AD995"/>
        </a:solidFill>
        <a:ln>
          <a:solidFill>
            <a:srgbClr val="0AD995"/>
          </a:solidFill>
        </a:ln>
      </dgm:spPr>
      <dgm:t>
        <a:bodyPr/>
        <a:lstStyle/>
        <a:p>
          <a:r>
            <a:rPr lang="it-IT" sz="1400" b="1">
              <a:solidFill>
                <a:srgbClr val="002060"/>
              </a:solidFill>
            </a:rPr>
            <a:t>FIN</a:t>
          </a:r>
          <a:endParaRPr lang="it-IT" sz="1400" b="1" dirty="0">
            <a:solidFill>
              <a:srgbClr val="002060"/>
            </a:solidFill>
          </a:endParaRPr>
        </a:p>
      </dgm:t>
    </dgm:pt>
    <dgm:pt modelId="{4191C480-8575-F048-B4DA-9F23E3553860}" type="parTrans" cxnId="{7C948695-A483-B34E-8F62-3D37FE152DB3}">
      <dgm:prSet/>
      <dgm:spPr/>
      <dgm:t>
        <a:bodyPr/>
        <a:lstStyle/>
        <a:p>
          <a:endParaRPr lang="it-IT" sz="1400"/>
        </a:p>
      </dgm:t>
    </dgm:pt>
    <dgm:pt modelId="{2C4AD4B6-1404-3942-94EC-6C7D0378E242}" type="sibTrans" cxnId="{7C948695-A483-B34E-8F62-3D37FE152DB3}">
      <dgm:prSet/>
      <dgm:spPr/>
      <dgm:t>
        <a:bodyPr/>
        <a:lstStyle/>
        <a:p>
          <a:endParaRPr lang="it-IT" sz="1400"/>
        </a:p>
      </dgm:t>
    </dgm:pt>
    <dgm:pt modelId="{401406A8-7A83-884F-8135-4CAB1E492755}" type="pres">
      <dgm:prSet presAssocID="{D8DF6618-657D-0642-B127-25C26FB519F9}" presName="hierChild1" presStyleCnt="0">
        <dgm:presLayoutVars>
          <dgm:orgChart val="1"/>
          <dgm:chPref val="1"/>
          <dgm:dir/>
          <dgm:animOne val="branch"/>
          <dgm:animLvl val="lvl"/>
          <dgm:resizeHandles/>
        </dgm:presLayoutVars>
      </dgm:prSet>
      <dgm:spPr/>
    </dgm:pt>
    <dgm:pt modelId="{17E65BCE-6FA8-4448-8B13-3C5A117A7E07}" type="pres">
      <dgm:prSet presAssocID="{173BCA36-7093-C44E-9898-CBCD40F3BE57}" presName="hierRoot1" presStyleCnt="0">
        <dgm:presLayoutVars>
          <dgm:hierBranch val="init"/>
        </dgm:presLayoutVars>
      </dgm:prSet>
      <dgm:spPr/>
    </dgm:pt>
    <dgm:pt modelId="{E69464CB-23E8-6547-A2C3-F804ABE23FA5}" type="pres">
      <dgm:prSet presAssocID="{173BCA36-7093-C44E-9898-CBCD40F3BE57}" presName="rootComposite1" presStyleCnt="0"/>
      <dgm:spPr/>
    </dgm:pt>
    <dgm:pt modelId="{084D987B-CA46-0A4F-88BA-4A1A64D85D31}" type="pres">
      <dgm:prSet presAssocID="{173BCA36-7093-C44E-9898-CBCD40F3BE57}" presName="rootText1" presStyleLbl="node0" presStyleIdx="0" presStyleCnt="1" custScaleX="161035" custScaleY="310841">
        <dgm:presLayoutVars>
          <dgm:chPref val="3"/>
        </dgm:presLayoutVars>
      </dgm:prSet>
      <dgm:spPr>
        <a:prstGeom prst="ellipse">
          <a:avLst/>
        </a:prstGeom>
      </dgm:spPr>
    </dgm:pt>
    <dgm:pt modelId="{64C5834D-54CF-6F48-BFB1-3DB84ED1DCE1}" type="pres">
      <dgm:prSet presAssocID="{173BCA36-7093-C44E-9898-CBCD40F3BE57}" presName="rootConnector1" presStyleLbl="node1" presStyleIdx="0" presStyleCnt="0"/>
      <dgm:spPr/>
    </dgm:pt>
    <dgm:pt modelId="{A1C427C7-32A2-4345-819D-2D98D670AF2C}" type="pres">
      <dgm:prSet presAssocID="{173BCA36-7093-C44E-9898-CBCD40F3BE57}" presName="hierChild2" presStyleCnt="0"/>
      <dgm:spPr/>
    </dgm:pt>
    <dgm:pt modelId="{E8691437-F4CD-EB4D-B7F3-4C51EE7DD4EF}" type="pres">
      <dgm:prSet presAssocID="{1CE31C3B-660B-224A-91D5-3CF2F72AEFEA}" presName="Name64" presStyleLbl="parChTrans1D2" presStyleIdx="0" presStyleCnt="1"/>
      <dgm:spPr/>
    </dgm:pt>
    <dgm:pt modelId="{521D1338-64B8-9F41-A8E8-4EF767BDAFE9}" type="pres">
      <dgm:prSet presAssocID="{5CA749E6-6CD6-4442-99A8-34B2B1CCCC16}" presName="hierRoot2" presStyleCnt="0">
        <dgm:presLayoutVars>
          <dgm:hierBranch val="init"/>
        </dgm:presLayoutVars>
      </dgm:prSet>
      <dgm:spPr/>
    </dgm:pt>
    <dgm:pt modelId="{67EA5FD4-D576-CE42-89B4-76649C8849F7}" type="pres">
      <dgm:prSet presAssocID="{5CA749E6-6CD6-4442-99A8-34B2B1CCCC16}" presName="rootComposite" presStyleCnt="0"/>
      <dgm:spPr/>
    </dgm:pt>
    <dgm:pt modelId="{0438EE70-C156-CD47-9549-A408CA25F416}" type="pres">
      <dgm:prSet presAssocID="{5CA749E6-6CD6-4442-99A8-34B2B1CCCC16}" presName="rootText" presStyleLbl="node2" presStyleIdx="0" presStyleCnt="1" custScaleX="234687" custScaleY="390072">
        <dgm:presLayoutVars>
          <dgm:chPref val="3"/>
        </dgm:presLayoutVars>
      </dgm:prSet>
      <dgm:spPr/>
    </dgm:pt>
    <dgm:pt modelId="{F52C9BDD-F9B6-5B43-9E54-64D173920B41}" type="pres">
      <dgm:prSet presAssocID="{5CA749E6-6CD6-4442-99A8-34B2B1CCCC16}" presName="rootConnector" presStyleLbl="node2" presStyleIdx="0" presStyleCnt="1"/>
      <dgm:spPr/>
    </dgm:pt>
    <dgm:pt modelId="{17BD7D14-8A31-B14E-82C2-265B55B6254D}" type="pres">
      <dgm:prSet presAssocID="{5CA749E6-6CD6-4442-99A8-34B2B1CCCC16}" presName="hierChild4" presStyleCnt="0"/>
      <dgm:spPr/>
    </dgm:pt>
    <dgm:pt modelId="{6C70076D-9C32-6D43-A79F-4F6DBE875008}" type="pres">
      <dgm:prSet presAssocID="{EFBFD695-BB70-A84F-89CD-4AE78E415E5B}" presName="Name64" presStyleLbl="parChTrans1D3" presStyleIdx="0" presStyleCnt="1"/>
      <dgm:spPr/>
    </dgm:pt>
    <dgm:pt modelId="{3A68DA49-ABF4-0344-8294-EB902424678C}" type="pres">
      <dgm:prSet presAssocID="{AF073119-409B-4F41-B22F-6861D6A41D98}" presName="hierRoot2" presStyleCnt="0">
        <dgm:presLayoutVars>
          <dgm:hierBranch val="init"/>
        </dgm:presLayoutVars>
      </dgm:prSet>
      <dgm:spPr/>
    </dgm:pt>
    <dgm:pt modelId="{043D2239-8E4F-1B48-BA83-56FB54EE06D9}" type="pres">
      <dgm:prSet presAssocID="{AF073119-409B-4F41-B22F-6861D6A41D98}" presName="rootComposite" presStyleCnt="0"/>
      <dgm:spPr/>
    </dgm:pt>
    <dgm:pt modelId="{ACDB8B2D-98FB-1C45-AD4E-D5F71BA28736}" type="pres">
      <dgm:prSet presAssocID="{AF073119-409B-4F41-B22F-6861D6A41D98}" presName="rootText" presStyleLbl="node3" presStyleIdx="0" presStyleCnt="1" custScaleX="192520" custScaleY="362285">
        <dgm:presLayoutVars>
          <dgm:chPref val="3"/>
        </dgm:presLayoutVars>
      </dgm:prSet>
      <dgm:spPr/>
    </dgm:pt>
    <dgm:pt modelId="{125FC458-FFA1-5B48-AE19-3BCB67734BDD}" type="pres">
      <dgm:prSet presAssocID="{AF073119-409B-4F41-B22F-6861D6A41D98}" presName="rootConnector" presStyleLbl="node3" presStyleIdx="0" presStyleCnt="1"/>
      <dgm:spPr/>
    </dgm:pt>
    <dgm:pt modelId="{655E5AF5-B3CE-A64C-AA16-7C91C8A0AA5A}" type="pres">
      <dgm:prSet presAssocID="{AF073119-409B-4F41-B22F-6861D6A41D98}" presName="hierChild4" presStyleCnt="0"/>
      <dgm:spPr/>
    </dgm:pt>
    <dgm:pt modelId="{744AC206-DD31-5B47-AA40-51BBAD38E459}" type="pres">
      <dgm:prSet presAssocID="{8BC5FA33-6809-0140-BAAB-E60C13AFA243}" presName="Name64" presStyleLbl="parChTrans1D4" presStyleIdx="0" presStyleCnt="10"/>
      <dgm:spPr/>
    </dgm:pt>
    <dgm:pt modelId="{B4CE9D5B-B6C6-0A41-87EF-11E04199AE6C}" type="pres">
      <dgm:prSet presAssocID="{263D0635-4691-AD4E-987B-92618AC945BE}" presName="hierRoot2" presStyleCnt="0">
        <dgm:presLayoutVars>
          <dgm:hierBranch val="init"/>
        </dgm:presLayoutVars>
      </dgm:prSet>
      <dgm:spPr/>
    </dgm:pt>
    <dgm:pt modelId="{AF881EEC-C740-CE41-A169-943776E009AD}" type="pres">
      <dgm:prSet presAssocID="{263D0635-4691-AD4E-987B-92618AC945BE}" presName="rootComposite" presStyleCnt="0"/>
      <dgm:spPr/>
    </dgm:pt>
    <dgm:pt modelId="{4DB12B74-AF86-8A49-93F5-0858A963A3FC}" type="pres">
      <dgm:prSet presAssocID="{263D0635-4691-AD4E-987B-92618AC945BE}" presName="rootText" presStyleLbl="node4" presStyleIdx="0" presStyleCnt="10" custScaleX="185320" custScaleY="378829">
        <dgm:presLayoutVars>
          <dgm:chPref val="3"/>
        </dgm:presLayoutVars>
      </dgm:prSet>
      <dgm:spPr/>
    </dgm:pt>
    <dgm:pt modelId="{F281DEAB-A044-374D-8CDE-FDCEC09C4A69}" type="pres">
      <dgm:prSet presAssocID="{263D0635-4691-AD4E-987B-92618AC945BE}" presName="rootConnector" presStyleLbl="node4" presStyleIdx="0" presStyleCnt="10"/>
      <dgm:spPr/>
    </dgm:pt>
    <dgm:pt modelId="{59AA9C5C-8D2B-6541-9DA9-B08637E06C32}" type="pres">
      <dgm:prSet presAssocID="{263D0635-4691-AD4E-987B-92618AC945BE}" presName="hierChild4" presStyleCnt="0"/>
      <dgm:spPr/>
    </dgm:pt>
    <dgm:pt modelId="{B0D99DE8-07BD-7040-BDD7-4DBD19D79314}" type="pres">
      <dgm:prSet presAssocID="{29D1631B-4DBD-C54C-AA70-46F50D1A7777}" presName="Name64" presStyleLbl="parChTrans1D4" presStyleIdx="1" presStyleCnt="10"/>
      <dgm:spPr/>
    </dgm:pt>
    <dgm:pt modelId="{D6F3663E-6BC9-2F44-BDB2-9E9A3DC2BC87}" type="pres">
      <dgm:prSet presAssocID="{08006C23-E385-B047-BE23-10E2B74FD1A0}" presName="hierRoot2" presStyleCnt="0">
        <dgm:presLayoutVars>
          <dgm:hierBranch val="init"/>
        </dgm:presLayoutVars>
      </dgm:prSet>
      <dgm:spPr/>
    </dgm:pt>
    <dgm:pt modelId="{CC4DE05D-70BA-7345-8D48-3E950DC88DA3}" type="pres">
      <dgm:prSet presAssocID="{08006C23-E385-B047-BE23-10E2B74FD1A0}" presName="rootComposite" presStyleCnt="0"/>
      <dgm:spPr/>
    </dgm:pt>
    <dgm:pt modelId="{2DC9AC83-69CB-0041-B2CB-60F00CEF2E65}" type="pres">
      <dgm:prSet presAssocID="{08006C23-E385-B047-BE23-10E2B74FD1A0}" presName="rootText" presStyleLbl="node4" presStyleIdx="1" presStyleCnt="10" custScaleX="140946" custScaleY="374382">
        <dgm:presLayoutVars>
          <dgm:chPref val="3"/>
        </dgm:presLayoutVars>
      </dgm:prSet>
      <dgm:spPr/>
    </dgm:pt>
    <dgm:pt modelId="{60E31398-1615-9B45-98B4-9DC56CFA35D0}" type="pres">
      <dgm:prSet presAssocID="{08006C23-E385-B047-BE23-10E2B74FD1A0}" presName="rootConnector" presStyleLbl="node4" presStyleIdx="1" presStyleCnt="10"/>
      <dgm:spPr/>
    </dgm:pt>
    <dgm:pt modelId="{782A7496-7BA0-8F4E-9847-8D28F5EC7439}" type="pres">
      <dgm:prSet presAssocID="{08006C23-E385-B047-BE23-10E2B74FD1A0}" presName="hierChild4" presStyleCnt="0"/>
      <dgm:spPr/>
    </dgm:pt>
    <dgm:pt modelId="{590EEF1B-F334-E845-86C9-B4293B391D8E}" type="pres">
      <dgm:prSet presAssocID="{462F2010-D62E-3747-9728-420099475D9B}" presName="Name64" presStyleLbl="parChTrans1D4" presStyleIdx="2" presStyleCnt="10"/>
      <dgm:spPr/>
    </dgm:pt>
    <dgm:pt modelId="{07AB6B9C-1CE6-0248-932D-7E2B585DA1B9}" type="pres">
      <dgm:prSet presAssocID="{1EC6AA31-EE6A-5744-B0DC-36424EBD26E3}" presName="hierRoot2" presStyleCnt="0">
        <dgm:presLayoutVars>
          <dgm:hierBranch val="init"/>
        </dgm:presLayoutVars>
      </dgm:prSet>
      <dgm:spPr/>
    </dgm:pt>
    <dgm:pt modelId="{0E7A611D-D26C-6C42-97F6-114BEA75793D}" type="pres">
      <dgm:prSet presAssocID="{1EC6AA31-EE6A-5744-B0DC-36424EBD26E3}" presName="rootComposite" presStyleCnt="0"/>
      <dgm:spPr/>
    </dgm:pt>
    <dgm:pt modelId="{39E4566D-65EA-FE45-9D23-9E0D87E77EAE}" type="pres">
      <dgm:prSet presAssocID="{1EC6AA31-EE6A-5744-B0DC-36424EBD26E3}" presName="rootText" presStyleLbl="node4" presStyleIdx="2" presStyleCnt="10" custScaleX="145099" custScaleY="499317">
        <dgm:presLayoutVars>
          <dgm:chPref val="3"/>
        </dgm:presLayoutVars>
      </dgm:prSet>
      <dgm:spPr/>
    </dgm:pt>
    <dgm:pt modelId="{8357B050-3C66-5C4F-B273-67BA67040A36}" type="pres">
      <dgm:prSet presAssocID="{1EC6AA31-EE6A-5744-B0DC-36424EBD26E3}" presName="rootConnector" presStyleLbl="node4" presStyleIdx="2" presStyleCnt="10"/>
      <dgm:spPr/>
    </dgm:pt>
    <dgm:pt modelId="{40F2F68B-BD52-D645-BA75-D644E483B4C1}" type="pres">
      <dgm:prSet presAssocID="{1EC6AA31-EE6A-5744-B0DC-36424EBD26E3}" presName="hierChild4" presStyleCnt="0"/>
      <dgm:spPr/>
    </dgm:pt>
    <dgm:pt modelId="{5F722BC3-6795-6943-975E-24E097793AA2}" type="pres">
      <dgm:prSet presAssocID="{C20A21BC-A7C7-4C47-885B-E96E33594C24}" presName="Name64" presStyleLbl="parChTrans1D4" presStyleIdx="3" presStyleCnt="10"/>
      <dgm:spPr/>
    </dgm:pt>
    <dgm:pt modelId="{7EF38701-7467-5A4B-A2D6-0A49EEE32691}" type="pres">
      <dgm:prSet presAssocID="{40630938-CEC8-ED4E-A6AA-5E7AF12C3836}" presName="hierRoot2" presStyleCnt="0">
        <dgm:presLayoutVars>
          <dgm:hierBranch val="init"/>
        </dgm:presLayoutVars>
      </dgm:prSet>
      <dgm:spPr/>
    </dgm:pt>
    <dgm:pt modelId="{5F968AA4-2FA7-3448-B1F0-0D13A4061A9B}" type="pres">
      <dgm:prSet presAssocID="{40630938-CEC8-ED4E-A6AA-5E7AF12C3836}" presName="rootComposite" presStyleCnt="0"/>
      <dgm:spPr/>
    </dgm:pt>
    <dgm:pt modelId="{95BBE1BE-81C2-5E4E-A3E2-3A6511145613}" type="pres">
      <dgm:prSet presAssocID="{40630938-CEC8-ED4E-A6AA-5E7AF12C3836}" presName="rootText" presStyleLbl="node4" presStyleIdx="3" presStyleCnt="10" custScaleX="163891" custScaleY="479835">
        <dgm:presLayoutVars>
          <dgm:chPref val="3"/>
        </dgm:presLayoutVars>
      </dgm:prSet>
      <dgm:spPr/>
    </dgm:pt>
    <dgm:pt modelId="{CCFCEF07-23D3-E94B-9B5E-C384C89BBB98}" type="pres">
      <dgm:prSet presAssocID="{40630938-CEC8-ED4E-A6AA-5E7AF12C3836}" presName="rootConnector" presStyleLbl="node4" presStyleIdx="3" presStyleCnt="10"/>
      <dgm:spPr/>
    </dgm:pt>
    <dgm:pt modelId="{4D296C97-AC39-7E4E-8CFD-2907B9BDA47B}" type="pres">
      <dgm:prSet presAssocID="{40630938-CEC8-ED4E-A6AA-5E7AF12C3836}" presName="hierChild4" presStyleCnt="0"/>
      <dgm:spPr/>
    </dgm:pt>
    <dgm:pt modelId="{BC7F9C16-9288-EA47-8962-8FA3C85CDEDF}" type="pres">
      <dgm:prSet presAssocID="{A596CABA-5D5D-3441-8F00-ABD5C4C35224}" presName="Name64" presStyleLbl="parChTrans1D4" presStyleIdx="4" presStyleCnt="10"/>
      <dgm:spPr/>
    </dgm:pt>
    <dgm:pt modelId="{A4A96982-3B73-9445-9475-E8FDA258715B}" type="pres">
      <dgm:prSet presAssocID="{450D1EA7-DA6A-D949-9C16-50E135160D70}" presName="hierRoot2" presStyleCnt="0">
        <dgm:presLayoutVars>
          <dgm:hierBranch val="init"/>
        </dgm:presLayoutVars>
      </dgm:prSet>
      <dgm:spPr/>
    </dgm:pt>
    <dgm:pt modelId="{1D5A33F0-9E24-8B4A-B9E3-A75E1AEAABB7}" type="pres">
      <dgm:prSet presAssocID="{450D1EA7-DA6A-D949-9C16-50E135160D70}" presName="rootComposite" presStyleCnt="0"/>
      <dgm:spPr/>
    </dgm:pt>
    <dgm:pt modelId="{CBD9C19D-B6F6-C443-B4EB-C50F31283F82}" type="pres">
      <dgm:prSet presAssocID="{450D1EA7-DA6A-D949-9C16-50E135160D70}" presName="rootText" presStyleLbl="node4" presStyleIdx="4" presStyleCnt="10" custScaleX="188265" custScaleY="601000">
        <dgm:presLayoutVars>
          <dgm:chPref val="3"/>
        </dgm:presLayoutVars>
      </dgm:prSet>
      <dgm:spPr/>
    </dgm:pt>
    <dgm:pt modelId="{46C9B158-95E2-F44D-88EE-CC81D2487FC7}" type="pres">
      <dgm:prSet presAssocID="{450D1EA7-DA6A-D949-9C16-50E135160D70}" presName="rootConnector" presStyleLbl="node4" presStyleIdx="4" presStyleCnt="10"/>
      <dgm:spPr/>
    </dgm:pt>
    <dgm:pt modelId="{36FB050F-950D-3E47-B2C9-FC23E9DB5DA4}" type="pres">
      <dgm:prSet presAssocID="{450D1EA7-DA6A-D949-9C16-50E135160D70}" presName="hierChild4" presStyleCnt="0"/>
      <dgm:spPr/>
    </dgm:pt>
    <dgm:pt modelId="{CBF917AD-E734-1949-8C7C-2174646EDC77}" type="pres">
      <dgm:prSet presAssocID="{4C655FA1-C2E2-7F44-AE50-F98DC3385236}" presName="Name64" presStyleLbl="parChTrans1D4" presStyleIdx="5" presStyleCnt="10"/>
      <dgm:spPr/>
    </dgm:pt>
    <dgm:pt modelId="{F528FEB3-2491-4B42-A311-509100A8BBE4}" type="pres">
      <dgm:prSet presAssocID="{3A012F7A-3EE8-1C4E-8F84-8898BF5B2AE6}" presName="hierRoot2" presStyleCnt="0">
        <dgm:presLayoutVars>
          <dgm:hierBranch val="init"/>
        </dgm:presLayoutVars>
      </dgm:prSet>
      <dgm:spPr/>
    </dgm:pt>
    <dgm:pt modelId="{4644B88A-5085-D14A-BCF8-46E1AF6353DA}" type="pres">
      <dgm:prSet presAssocID="{3A012F7A-3EE8-1C4E-8F84-8898BF5B2AE6}" presName="rootComposite" presStyleCnt="0"/>
      <dgm:spPr/>
    </dgm:pt>
    <dgm:pt modelId="{5971EA79-984F-ED4B-9F21-C1193B3167D8}" type="pres">
      <dgm:prSet presAssocID="{3A012F7A-3EE8-1C4E-8F84-8898BF5B2AE6}" presName="rootText" presStyleLbl="node4" presStyleIdx="5" presStyleCnt="10" custScaleX="169757" custScaleY="373123">
        <dgm:presLayoutVars>
          <dgm:chPref val="3"/>
        </dgm:presLayoutVars>
      </dgm:prSet>
      <dgm:spPr/>
    </dgm:pt>
    <dgm:pt modelId="{7726B6D3-0E7F-A342-A90E-8FE12277CFFC}" type="pres">
      <dgm:prSet presAssocID="{3A012F7A-3EE8-1C4E-8F84-8898BF5B2AE6}" presName="rootConnector" presStyleLbl="node4" presStyleIdx="5" presStyleCnt="10"/>
      <dgm:spPr/>
    </dgm:pt>
    <dgm:pt modelId="{C378DA1F-5978-4044-8DD0-C1A907199A43}" type="pres">
      <dgm:prSet presAssocID="{3A012F7A-3EE8-1C4E-8F84-8898BF5B2AE6}" presName="hierChild4" presStyleCnt="0"/>
      <dgm:spPr/>
    </dgm:pt>
    <dgm:pt modelId="{F68C880C-A337-BC48-9734-6BCD6EF52829}" type="pres">
      <dgm:prSet presAssocID="{3A012F7A-3EE8-1C4E-8F84-8898BF5B2AE6}" presName="hierChild5" presStyleCnt="0"/>
      <dgm:spPr/>
    </dgm:pt>
    <dgm:pt modelId="{8BDFDC4D-4C4A-5947-9FE1-9412BA08F3A6}" type="pres">
      <dgm:prSet presAssocID="{450D1EA7-DA6A-D949-9C16-50E135160D70}" presName="hierChild5" presStyleCnt="0"/>
      <dgm:spPr/>
    </dgm:pt>
    <dgm:pt modelId="{5B1A2831-A742-E64B-8BB7-F06C032FADA1}" type="pres">
      <dgm:prSet presAssocID="{2EDA40DE-A22F-BA44-B8FA-0FF98E6B47E2}" presName="Name64" presStyleLbl="parChTrans1D4" presStyleIdx="6" presStyleCnt="10"/>
      <dgm:spPr/>
    </dgm:pt>
    <dgm:pt modelId="{811CD542-151C-BC45-90B4-1F321D74A372}" type="pres">
      <dgm:prSet presAssocID="{74B872E9-79D4-2149-984A-98DCB033304E}" presName="hierRoot2" presStyleCnt="0">
        <dgm:presLayoutVars>
          <dgm:hierBranch val="init"/>
        </dgm:presLayoutVars>
      </dgm:prSet>
      <dgm:spPr/>
    </dgm:pt>
    <dgm:pt modelId="{B4DD841B-9F87-5F44-831C-FB416BCEC248}" type="pres">
      <dgm:prSet presAssocID="{74B872E9-79D4-2149-984A-98DCB033304E}" presName="rootComposite" presStyleCnt="0"/>
      <dgm:spPr/>
    </dgm:pt>
    <dgm:pt modelId="{3E23352F-73E1-D543-96E3-6C64CBC1E543}" type="pres">
      <dgm:prSet presAssocID="{74B872E9-79D4-2149-984A-98DCB033304E}" presName="rootText" presStyleLbl="node4" presStyleIdx="6" presStyleCnt="10" custScaleX="189827" custScaleY="581906">
        <dgm:presLayoutVars>
          <dgm:chPref val="3"/>
        </dgm:presLayoutVars>
      </dgm:prSet>
      <dgm:spPr/>
    </dgm:pt>
    <dgm:pt modelId="{CEE13A1A-5130-0F4C-88D7-FB41D9B997FF}" type="pres">
      <dgm:prSet presAssocID="{74B872E9-79D4-2149-984A-98DCB033304E}" presName="rootConnector" presStyleLbl="node4" presStyleIdx="6" presStyleCnt="10"/>
      <dgm:spPr/>
    </dgm:pt>
    <dgm:pt modelId="{1BF462D1-4FD2-5249-A1AA-EBE3BF45775B}" type="pres">
      <dgm:prSet presAssocID="{74B872E9-79D4-2149-984A-98DCB033304E}" presName="hierChild4" presStyleCnt="0"/>
      <dgm:spPr/>
    </dgm:pt>
    <dgm:pt modelId="{93009A1B-FA5E-8447-9C1A-B7370AD76466}" type="pres">
      <dgm:prSet presAssocID="{4191C480-8575-F048-B4DA-9F23E3553860}" presName="Name64" presStyleLbl="parChTrans1D4" presStyleIdx="7" presStyleCnt="10"/>
      <dgm:spPr/>
    </dgm:pt>
    <dgm:pt modelId="{E37ECA6F-0EA7-8E46-B1BD-D817AC2C6FA7}" type="pres">
      <dgm:prSet presAssocID="{375B97FD-0C4A-4747-B084-73D5D506DB70}" presName="hierRoot2" presStyleCnt="0">
        <dgm:presLayoutVars>
          <dgm:hierBranch val="init"/>
        </dgm:presLayoutVars>
      </dgm:prSet>
      <dgm:spPr/>
    </dgm:pt>
    <dgm:pt modelId="{8E7358E0-0CFF-244D-898D-BF8D74DC22B1}" type="pres">
      <dgm:prSet presAssocID="{375B97FD-0C4A-4747-B084-73D5D506DB70}" presName="rootComposite" presStyleCnt="0"/>
      <dgm:spPr/>
    </dgm:pt>
    <dgm:pt modelId="{76074DFF-FA08-FB48-AD0B-235E01A704D1}" type="pres">
      <dgm:prSet presAssocID="{375B97FD-0C4A-4747-B084-73D5D506DB70}" presName="rootText" presStyleLbl="node4" presStyleIdx="7" presStyleCnt="10" custScaleX="169116" custScaleY="289157">
        <dgm:presLayoutVars>
          <dgm:chPref val="3"/>
        </dgm:presLayoutVars>
      </dgm:prSet>
      <dgm:spPr>
        <a:prstGeom prst="ellipse">
          <a:avLst/>
        </a:prstGeom>
      </dgm:spPr>
    </dgm:pt>
    <dgm:pt modelId="{F97A77E8-4FB2-DE47-9185-E50BC0DEE4C1}" type="pres">
      <dgm:prSet presAssocID="{375B97FD-0C4A-4747-B084-73D5D506DB70}" presName="rootConnector" presStyleLbl="node4" presStyleIdx="7" presStyleCnt="10"/>
      <dgm:spPr/>
    </dgm:pt>
    <dgm:pt modelId="{DF927F09-1B0F-E041-87AD-9B17CA62824E}" type="pres">
      <dgm:prSet presAssocID="{375B97FD-0C4A-4747-B084-73D5D506DB70}" presName="hierChild4" presStyleCnt="0"/>
      <dgm:spPr/>
    </dgm:pt>
    <dgm:pt modelId="{F9A08AA9-2A9A-E348-A2E1-987DAD08FECC}" type="pres">
      <dgm:prSet presAssocID="{375B97FD-0C4A-4747-B084-73D5D506DB70}" presName="hierChild5" presStyleCnt="0"/>
      <dgm:spPr/>
    </dgm:pt>
    <dgm:pt modelId="{E317B738-B7AC-ED47-BDA1-7DC053EC03FA}" type="pres">
      <dgm:prSet presAssocID="{74B872E9-79D4-2149-984A-98DCB033304E}" presName="hierChild5" presStyleCnt="0"/>
      <dgm:spPr/>
    </dgm:pt>
    <dgm:pt modelId="{21484114-8307-3A4B-85A1-B673E8652125}" type="pres">
      <dgm:prSet presAssocID="{40630938-CEC8-ED4E-A6AA-5E7AF12C3836}" presName="hierChild5" presStyleCnt="0"/>
      <dgm:spPr/>
    </dgm:pt>
    <dgm:pt modelId="{F4C58C5B-C195-0C43-80B5-3962F22A543D}" type="pres">
      <dgm:prSet presAssocID="{1EC6AA31-EE6A-5744-B0DC-36424EBD26E3}" presName="hierChild5" presStyleCnt="0"/>
      <dgm:spPr/>
    </dgm:pt>
    <dgm:pt modelId="{50B0B93E-0B42-C54B-A9BF-51CF38A2E0DD}" type="pres">
      <dgm:prSet presAssocID="{47B134F5-2B5A-504C-AA0D-E6136A2C5956}" presName="Name64" presStyleLbl="parChTrans1D4" presStyleIdx="8" presStyleCnt="10"/>
      <dgm:spPr/>
    </dgm:pt>
    <dgm:pt modelId="{255448FE-AFDD-5A44-8624-6333E9298A8C}" type="pres">
      <dgm:prSet presAssocID="{56EC0922-3C6A-4445-B374-D2814A4EA2CB}" presName="hierRoot2" presStyleCnt="0">
        <dgm:presLayoutVars>
          <dgm:hierBranch val="init"/>
        </dgm:presLayoutVars>
      </dgm:prSet>
      <dgm:spPr/>
    </dgm:pt>
    <dgm:pt modelId="{E9DD7B07-1DAF-C849-9812-22DA415A3309}" type="pres">
      <dgm:prSet presAssocID="{56EC0922-3C6A-4445-B374-D2814A4EA2CB}" presName="rootComposite" presStyleCnt="0"/>
      <dgm:spPr/>
    </dgm:pt>
    <dgm:pt modelId="{7DC61AC8-2F87-9D40-82BB-D29E0A2A7E44}" type="pres">
      <dgm:prSet presAssocID="{56EC0922-3C6A-4445-B374-D2814A4EA2CB}" presName="rootText" presStyleLbl="node4" presStyleIdx="8" presStyleCnt="10" custScaleX="145927" custScaleY="486071">
        <dgm:presLayoutVars>
          <dgm:chPref val="3"/>
        </dgm:presLayoutVars>
      </dgm:prSet>
      <dgm:spPr/>
    </dgm:pt>
    <dgm:pt modelId="{D5F52FFF-D50D-F049-BEF9-FB638EF68AAE}" type="pres">
      <dgm:prSet presAssocID="{56EC0922-3C6A-4445-B374-D2814A4EA2CB}" presName="rootConnector" presStyleLbl="node4" presStyleIdx="8" presStyleCnt="10"/>
      <dgm:spPr/>
    </dgm:pt>
    <dgm:pt modelId="{87C43770-B4B5-3C47-A505-0696890EDD60}" type="pres">
      <dgm:prSet presAssocID="{56EC0922-3C6A-4445-B374-D2814A4EA2CB}" presName="hierChild4" presStyleCnt="0"/>
      <dgm:spPr/>
    </dgm:pt>
    <dgm:pt modelId="{C52C2DD2-3359-5F4E-AA78-3ABB48C013A0}" type="pres">
      <dgm:prSet presAssocID="{DEE1325E-B3B1-B645-8B9A-8D425F351CD0}" presName="Name64" presStyleLbl="parChTrans1D4" presStyleIdx="9" presStyleCnt="10"/>
      <dgm:spPr/>
    </dgm:pt>
    <dgm:pt modelId="{88F89006-77DD-7F47-AC9A-D7E61CEDF19F}" type="pres">
      <dgm:prSet presAssocID="{33CFCFDE-7502-4B4F-AE85-D6362B78BD5A}" presName="hierRoot2" presStyleCnt="0">
        <dgm:presLayoutVars>
          <dgm:hierBranch val="init"/>
        </dgm:presLayoutVars>
      </dgm:prSet>
      <dgm:spPr/>
    </dgm:pt>
    <dgm:pt modelId="{80A25337-C562-1D43-9FA6-EA0A4C61BBB3}" type="pres">
      <dgm:prSet presAssocID="{33CFCFDE-7502-4B4F-AE85-D6362B78BD5A}" presName="rootComposite" presStyleCnt="0"/>
      <dgm:spPr/>
    </dgm:pt>
    <dgm:pt modelId="{FD88D7C3-4FE4-1543-91AC-881D8E5E8F33}" type="pres">
      <dgm:prSet presAssocID="{33CFCFDE-7502-4B4F-AE85-D6362B78BD5A}" presName="rootText" presStyleLbl="node4" presStyleIdx="9" presStyleCnt="10" custScaleX="163930" custScaleY="476568">
        <dgm:presLayoutVars>
          <dgm:chPref val="3"/>
        </dgm:presLayoutVars>
      </dgm:prSet>
      <dgm:spPr/>
    </dgm:pt>
    <dgm:pt modelId="{2A9F1CBC-6F1A-C14B-84ED-4D65EDC58A71}" type="pres">
      <dgm:prSet presAssocID="{33CFCFDE-7502-4B4F-AE85-D6362B78BD5A}" presName="rootConnector" presStyleLbl="node4" presStyleIdx="9" presStyleCnt="10"/>
      <dgm:spPr/>
    </dgm:pt>
    <dgm:pt modelId="{20AEBFED-7D6E-F64C-8671-7A0810AB96C3}" type="pres">
      <dgm:prSet presAssocID="{33CFCFDE-7502-4B4F-AE85-D6362B78BD5A}" presName="hierChild4" presStyleCnt="0"/>
      <dgm:spPr/>
    </dgm:pt>
    <dgm:pt modelId="{C1F1A75A-9230-AA4A-B417-5606A2935FA5}" type="pres">
      <dgm:prSet presAssocID="{33CFCFDE-7502-4B4F-AE85-D6362B78BD5A}" presName="hierChild5" presStyleCnt="0"/>
      <dgm:spPr/>
    </dgm:pt>
    <dgm:pt modelId="{53943D1A-F24A-204E-9F75-01D316AC6743}" type="pres">
      <dgm:prSet presAssocID="{56EC0922-3C6A-4445-B374-D2814A4EA2CB}" presName="hierChild5" presStyleCnt="0"/>
      <dgm:spPr/>
    </dgm:pt>
    <dgm:pt modelId="{B374F64B-D152-C746-B05D-E648A769AAE2}" type="pres">
      <dgm:prSet presAssocID="{08006C23-E385-B047-BE23-10E2B74FD1A0}" presName="hierChild5" presStyleCnt="0"/>
      <dgm:spPr/>
    </dgm:pt>
    <dgm:pt modelId="{AD38094C-EF67-464D-8F79-79635F5397E2}" type="pres">
      <dgm:prSet presAssocID="{263D0635-4691-AD4E-987B-92618AC945BE}" presName="hierChild5" presStyleCnt="0"/>
      <dgm:spPr/>
    </dgm:pt>
    <dgm:pt modelId="{BF2CD748-26F3-5E49-9AA5-9BE1736476DB}" type="pres">
      <dgm:prSet presAssocID="{AF073119-409B-4F41-B22F-6861D6A41D98}" presName="hierChild5" presStyleCnt="0"/>
      <dgm:spPr/>
    </dgm:pt>
    <dgm:pt modelId="{6DA0737F-0235-824E-B715-E6DD6F7F1194}" type="pres">
      <dgm:prSet presAssocID="{5CA749E6-6CD6-4442-99A8-34B2B1CCCC16}" presName="hierChild5" presStyleCnt="0"/>
      <dgm:spPr/>
    </dgm:pt>
    <dgm:pt modelId="{192300E5-41A5-0B4B-8DB9-2F8C44530790}" type="pres">
      <dgm:prSet presAssocID="{173BCA36-7093-C44E-9898-CBCD40F3BE57}" presName="hierChild3" presStyleCnt="0"/>
      <dgm:spPr/>
    </dgm:pt>
  </dgm:ptLst>
  <dgm:cxnLst>
    <dgm:cxn modelId="{4B916809-9877-AF47-8290-6D4CED76ABCB}" type="presOf" srcId="{40630938-CEC8-ED4E-A6AA-5E7AF12C3836}" destId="{CCFCEF07-23D3-E94B-9B5E-C384C89BBB98}" srcOrd="1" destOrd="0" presId="urn:microsoft.com/office/officeart/2009/3/layout/HorizontalOrganizationChart"/>
    <dgm:cxn modelId="{B7DC7A17-7FB2-D043-ABAC-E4020F75D26A}" type="presOf" srcId="{1CE31C3B-660B-224A-91D5-3CF2F72AEFEA}" destId="{E8691437-F4CD-EB4D-B7F3-4C51EE7DD4EF}" srcOrd="0" destOrd="0" presId="urn:microsoft.com/office/officeart/2009/3/layout/HorizontalOrganizationChart"/>
    <dgm:cxn modelId="{ECFAE420-83DC-FC47-BB66-FC112995240B}" type="presOf" srcId="{4191C480-8575-F048-B4DA-9F23E3553860}" destId="{93009A1B-FA5E-8447-9C1A-B7370AD76466}" srcOrd="0" destOrd="0" presId="urn:microsoft.com/office/officeart/2009/3/layout/HorizontalOrganizationChart"/>
    <dgm:cxn modelId="{26D61426-F3C2-5445-93E6-AEF356CD094B}" type="presOf" srcId="{56EC0922-3C6A-4445-B374-D2814A4EA2CB}" destId="{D5F52FFF-D50D-F049-BEF9-FB638EF68AAE}" srcOrd="1" destOrd="0" presId="urn:microsoft.com/office/officeart/2009/3/layout/HorizontalOrganizationChart"/>
    <dgm:cxn modelId="{BAAA0A2C-42A1-0249-94BF-1691C9CF5276}" type="presOf" srcId="{8BC5FA33-6809-0140-BAAB-E60C13AFA243}" destId="{744AC206-DD31-5B47-AA40-51BBAD38E459}" srcOrd="0" destOrd="0" presId="urn:microsoft.com/office/officeart/2009/3/layout/HorizontalOrganizationChart"/>
    <dgm:cxn modelId="{B0C7342E-5698-7E43-873A-85133E3ED028}" type="presOf" srcId="{08006C23-E385-B047-BE23-10E2B74FD1A0}" destId="{60E31398-1615-9B45-98B4-9DC56CFA35D0}" srcOrd="1" destOrd="0" presId="urn:microsoft.com/office/officeart/2009/3/layout/HorizontalOrganizationChart"/>
    <dgm:cxn modelId="{67E31E35-53C0-5C48-9BF0-E1A3E0E8A945}" type="presOf" srcId="{3A012F7A-3EE8-1C4E-8F84-8898BF5B2AE6}" destId="{7726B6D3-0E7F-A342-A90E-8FE12277CFFC}" srcOrd="1" destOrd="0" presId="urn:microsoft.com/office/officeart/2009/3/layout/HorizontalOrganizationChart"/>
    <dgm:cxn modelId="{D373523A-FDCA-2044-9C9B-1DDC73748178}" type="presOf" srcId="{375B97FD-0C4A-4747-B084-73D5D506DB70}" destId="{F97A77E8-4FB2-DE47-9185-E50BC0DEE4C1}" srcOrd="1" destOrd="0" presId="urn:microsoft.com/office/officeart/2009/3/layout/HorizontalOrganizationChart"/>
    <dgm:cxn modelId="{3FFF1A3B-0EBB-064E-AD0B-B8E3798ED00F}" type="presOf" srcId="{56EC0922-3C6A-4445-B374-D2814A4EA2CB}" destId="{7DC61AC8-2F87-9D40-82BB-D29E0A2A7E44}" srcOrd="0" destOrd="0" presId="urn:microsoft.com/office/officeart/2009/3/layout/HorizontalOrganizationChart"/>
    <dgm:cxn modelId="{6B84F940-A131-BF4C-8C5C-46B94D564BB1}" srcId="{D8DF6618-657D-0642-B127-25C26FB519F9}" destId="{173BCA36-7093-C44E-9898-CBCD40F3BE57}" srcOrd="0" destOrd="0" parTransId="{D892E107-02F6-8344-B283-4DC1EB65BE14}" sibTransId="{1E819F66-5410-3645-BDF5-D7302E26BED3}"/>
    <dgm:cxn modelId="{6F90BC5C-2693-A24C-B2DE-370C4FBB34B6}" type="presOf" srcId="{08006C23-E385-B047-BE23-10E2B74FD1A0}" destId="{2DC9AC83-69CB-0041-B2CB-60F00CEF2E65}" srcOrd="0" destOrd="0" presId="urn:microsoft.com/office/officeart/2009/3/layout/HorizontalOrganizationChart"/>
    <dgm:cxn modelId="{9A710241-EEB3-7E45-95CF-8FFBABA597C0}" type="presOf" srcId="{33CFCFDE-7502-4B4F-AE85-D6362B78BD5A}" destId="{2A9F1CBC-6F1A-C14B-84ED-4D65EDC58A71}" srcOrd="1" destOrd="0" presId="urn:microsoft.com/office/officeart/2009/3/layout/HorizontalOrganizationChart"/>
    <dgm:cxn modelId="{41C38C63-BD4C-B849-946F-9B8BAB7EEA7F}" type="presOf" srcId="{375B97FD-0C4A-4747-B084-73D5D506DB70}" destId="{76074DFF-FA08-FB48-AD0B-235E01A704D1}" srcOrd="0" destOrd="0" presId="urn:microsoft.com/office/officeart/2009/3/layout/HorizontalOrganizationChart"/>
    <dgm:cxn modelId="{DEF05864-B668-934B-A19C-43ED4A17FF1F}" type="presOf" srcId="{173BCA36-7093-C44E-9898-CBCD40F3BE57}" destId="{64C5834D-54CF-6F48-BFB1-3DB84ED1DCE1}" srcOrd="1" destOrd="0" presId="urn:microsoft.com/office/officeart/2009/3/layout/HorizontalOrganizationChart"/>
    <dgm:cxn modelId="{0F89EC45-4BF0-BD4B-A882-332C5E848E0A}" type="presOf" srcId="{AF073119-409B-4F41-B22F-6861D6A41D98}" destId="{ACDB8B2D-98FB-1C45-AD4E-D5F71BA28736}" srcOrd="0" destOrd="0" presId="urn:microsoft.com/office/officeart/2009/3/layout/HorizontalOrganizationChart"/>
    <dgm:cxn modelId="{B2C83546-AE35-874E-A2E7-D81A9B811100}" type="presOf" srcId="{5CA749E6-6CD6-4442-99A8-34B2B1CCCC16}" destId="{F52C9BDD-F9B6-5B43-9E54-64D173920B41}" srcOrd="1" destOrd="0" presId="urn:microsoft.com/office/officeart/2009/3/layout/HorizontalOrganizationChart"/>
    <dgm:cxn modelId="{72B8814D-77E3-DA42-AE2F-29F2508EC294}" type="presOf" srcId="{D8DF6618-657D-0642-B127-25C26FB519F9}" destId="{401406A8-7A83-884F-8135-4CAB1E492755}" srcOrd="0" destOrd="0" presId="urn:microsoft.com/office/officeart/2009/3/layout/HorizontalOrganizationChart"/>
    <dgm:cxn modelId="{546FBE52-7806-9E4D-8C6B-10D9A37CBA8A}" type="presOf" srcId="{47B134F5-2B5A-504C-AA0D-E6136A2C5956}" destId="{50B0B93E-0B42-C54B-A9BF-51CF38A2E0DD}" srcOrd="0" destOrd="0" presId="urn:microsoft.com/office/officeart/2009/3/layout/HorizontalOrganizationChart"/>
    <dgm:cxn modelId="{F6F32154-5947-B645-8DE7-9DAA285FD318}" type="presOf" srcId="{2EDA40DE-A22F-BA44-B8FA-0FF98E6B47E2}" destId="{5B1A2831-A742-E64B-8BB7-F06C032FADA1}" srcOrd="0" destOrd="0" presId="urn:microsoft.com/office/officeart/2009/3/layout/HorizontalOrganizationChart"/>
    <dgm:cxn modelId="{36D54674-F34F-D748-BB75-1C596E892FD2}" type="presOf" srcId="{1EC6AA31-EE6A-5744-B0DC-36424EBD26E3}" destId="{39E4566D-65EA-FE45-9D23-9E0D87E77EAE}" srcOrd="0" destOrd="0" presId="urn:microsoft.com/office/officeart/2009/3/layout/HorizontalOrganizationChart"/>
    <dgm:cxn modelId="{79540F76-A0C4-5E46-A4D7-90C61862B606}" type="presOf" srcId="{263D0635-4691-AD4E-987B-92618AC945BE}" destId="{4DB12B74-AF86-8A49-93F5-0858A963A3FC}" srcOrd="0" destOrd="0" presId="urn:microsoft.com/office/officeart/2009/3/layout/HorizontalOrganizationChart"/>
    <dgm:cxn modelId="{B692F580-5EF0-5941-9025-824769E2C9E2}" type="presOf" srcId="{1EC6AA31-EE6A-5744-B0DC-36424EBD26E3}" destId="{8357B050-3C66-5C4F-B273-67BA67040A36}" srcOrd="1" destOrd="0" presId="urn:microsoft.com/office/officeart/2009/3/layout/HorizontalOrganizationChart"/>
    <dgm:cxn modelId="{87C3E581-8394-5646-A35A-D3C2130E25B2}" type="presOf" srcId="{462F2010-D62E-3747-9728-420099475D9B}" destId="{590EEF1B-F334-E845-86C9-B4293B391D8E}" srcOrd="0" destOrd="0" presId="urn:microsoft.com/office/officeart/2009/3/layout/HorizontalOrganizationChart"/>
    <dgm:cxn modelId="{C8B65782-6DD3-DD44-A220-E1343119F87C}" type="presOf" srcId="{263D0635-4691-AD4E-987B-92618AC945BE}" destId="{F281DEAB-A044-374D-8CDE-FDCEC09C4A69}" srcOrd="1" destOrd="0" presId="urn:microsoft.com/office/officeart/2009/3/layout/HorizontalOrganizationChart"/>
    <dgm:cxn modelId="{04F2AC8F-57EB-914C-98D1-F45A86DB4907}" type="presOf" srcId="{33CFCFDE-7502-4B4F-AE85-D6362B78BD5A}" destId="{FD88D7C3-4FE4-1543-91AC-881D8E5E8F33}" srcOrd="0" destOrd="0" presId="urn:microsoft.com/office/officeart/2009/3/layout/HorizontalOrganizationChart"/>
    <dgm:cxn modelId="{7C948695-A483-B34E-8F62-3D37FE152DB3}" srcId="{74B872E9-79D4-2149-984A-98DCB033304E}" destId="{375B97FD-0C4A-4747-B084-73D5D506DB70}" srcOrd="0" destOrd="0" parTransId="{4191C480-8575-F048-B4DA-9F23E3553860}" sibTransId="{2C4AD4B6-1404-3942-94EC-6C7D0378E242}"/>
    <dgm:cxn modelId="{0910919D-7308-FC46-AB57-7A923F65A3F2}" srcId="{5CA749E6-6CD6-4442-99A8-34B2B1CCCC16}" destId="{AF073119-409B-4F41-B22F-6861D6A41D98}" srcOrd="0" destOrd="0" parTransId="{EFBFD695-BB70-A84F-89CD-4AE78E415E5B}" sibTransId="{1891BA1F-6B8C-384D-8427-FC65634B7F0B}"/>
    <dgm:cxn modelId="{6DA7559E-0279-0F4C-B98D-A3A853A50677}" type="presOf" srcId="{AF073119-409B-4F41-B22F-6861D6A41D98}" destId="{125FC458-FFA1-5B48-AE19-3BCB67734BDD}" srcOrd="1" destOrd="0" presId="urn:microsoft.com/office/officeart/2009/3/layout/HorizontalOrganizationChart"/>
    <dgm:cxn modelId="{5BB626A1-6BC3-1543-919F-94F7AD0FB909}" type="presOf" srcId="{4C655FA1-C2E2-7F44-AE50-F98DC3385236}" destId="{CBF917AD-E734-1949-8C7C-2174646EDC77}" srcOrd="0" destOrd="0" presId="urn:microsoft.com/office/officeart/2009/3/layout/HorizontalOrganizationChart"/>
    <dgm:cxn modelId="{9CC5D2A7-EC00-094C-AE06-D7FF37926F70}" srcId="{450D1EA7-DA6A-D949-9C16-50E135160D70}" destId="{3A012F7A-3EE8-1C4E-8F84-8898BF5B2AE6}" srcOrd="0" destOrd="0" parTransId="{4C655FA1-C2E2-7F44-AE50-F98DC3385236}" sibTransId="{D1988928-BBB9-384E-8EF0-6DF2B1DF76F9}"/>
    <dgm:cxn modelId="{C7FA7CA8-70D6-014F-B060-D671E711CAB6}" type="presOf" srcId="{450D1EA7-DA6A-D949-9C16-50E135160D70}" destId="{46C9B158-95E2-F44D-88EE-CC81D2487FC7}" srcOrd="1" destOrd="0" presId="urn:microsoft.com/office/officeart/2009/3/layout/HorizontalOrganizationChart"/>
    <dgm:cxn modelId="{239DBEA9-B38A-E14E-BE02-AF46003CA9CD}" srcId="{1EC6AA31-EE6A-5744-B0DC-36424EBD26E3}" destId="{40630938-CEC8-ED4E-A6AA-5E7AF12C3836}" srcOrd="0" destOrd="0" parTransId="{C20A21BC-A7C7-4C47-885B-E96E33594C24}" sibTransId="{92E69BF1-70D7-1F42-904D-98BDD985F638}"/>
    <dgm:cxn modelId="{5A9D07B4-C9A7-BD45-912A-EFCBE9B6C4B8}" type="presOf" srcId="{EFBFD695-BB70-A84F-89CD-4AE78E415E5B}" destId="{6C70076D-9C32-6D43-A79F-4F6DBE875008}" srcOrd="0" destOrd="0" presId="urn:microsoft.com/office/officeart/2009/3/layout/HorizontalOrganizationChart"/>
    <dgm:cxn modelId="{872943B8-AFD6-694D-BDF1-23AF0DA02364}" srcId="{AF073119-409B-4F41-B22F-6861D6A41D98}" destId="{263D0635-4691-AD4E-987B-92618AC945BE}" srcOrd="0" destOrd="0" parTransId="{8BC5FA33-6809-0140-BAAB-E60C13AFA243}" sibTransId="{3C17B1BC-7526-D140-A5D8-22CC41656878}"/>
    <dgm:cxn modelId="{B9ABE4B9-C041-2549-853B-583F781BED5E}" srcId="{08006C23-E385-B047-BE23-10E2B74FD1A0}" destId="{1EC6AA31-EE6A-5744-B0DC-36424EBD26E3}" srcOrd="0" destOrd="0" parTransId="{462F2010-D62E-3747-9728-420099475D9B}" sibTransId="{B35CCFAC-BF39-6F42-8F5C-60521F5E8326}"/>
    <dgm:cxn modelId="{B231C2BD-3529-1A4B-99A0-FFFB3CC6B42B}" srcId="{40630938-CEC8-ED4E-A6AA-5E7AF12C3836}" destId="{74B872E9-79D4-2149-984A-98DCB033304E}" srcOrd="1" destOrd="0" parTransId="{2EDA40DE-A22F-BA44-B8FA-0FF98E6B47E2}" sibTransId="{419EDEC4-8055-C949-A118-28013944104E}"/>
    <dgm:cxn modelId="{99B6FCBD-61AB-714E-A91E-5C79923CA8A3}" type="presOf" srcId="{74B872E9-79D4-2149-984A-98DCB033304E}" destId="{3E23352F-73E1-D543-96E3-6C64CBC1E543}" srcOrd="0" destOrd="0" presId="urn:microsoft.com/office/officeart/2009/3/layout/HorizontalOrganizationChart"/>
    <dgm:cxn modelId="{A04351BE-8C1C-FE4C-9CBE-165303255664}" type="presOf" srcId="{29D1631B-4DBD-C54C-AA70-46F50D1A7777}" destId="{B0D99DE8-07BD-7040-BDD7-4DBD19D79314}" srcOrd="0" destOrd="0" presId="urn:microsoft.com/office/officeart/2009/3/layout/HorizontalOrganizationChart"/>
    <dgm:cxn modelId="{050937C0-9C65-554D-98DA-417236EF4496}" type="presOf" srcId="{173BCA36-7093-C44E-9898-CBCD40F3BE57}" destId="{084D987B-CA46-0A4F-88BA-4A1A64D85D31}" srcOrd="0" destOrd="0" presId="urn:microsoft.com/office/officeart/2009/3/layout/HorizontalOrganizationChart"/>
    <dgm:cxn modelId="{311287C1-878B-7E4A-B5BF-D9D46A468B94}" type="presOf" srcId="{3A012F7A-3EE8-1C4E-8F84-8898BF5B2AE6}" destId="{5971EA79-984F-ED4B-9F21-C1193B3167D8}" srcOrd="0" destOrd="0" presId="urn:microsoft.com/office/officeart/2009/3/layout/HorizontalOrganizationChart"/>
    <dgm:cxn modelId="{135159C3-CD42-C04E-A360-E7F91C929721}" type="presOf" srcId="{A596CABA-5D5D-3441-8F00-ABD5C4C35224}" destId="{BC7F9C16-9288-EA47-8962-8FA3C85CDEDF}" srcOrd="0" destOrd="0" presId="urn:microsoft.com/office/officeart/2009/3/layout/HorizontalOrganizationChart"/>
    <dgm:cxn modelId="{3917D8C3-E1ED-6643-B3B9-BA69604105A7}" srcId="{263D0635-4691-AD4E-987B-92618AC945BE}" destId="{08006C23-E385-B047-BE23-10E2B74FD1A0}" srcOrd="0" destOrd="0" parTransId="{29D1631B-4DBD-C54C-AA70-46F50D1A7777}" sibTransId="{845166BA-7EA3-BB41-9E40-454DB251BC35}"/>
    <dgm:cxn modelId="{EB9DFFC3-646A-F549-B9F0-46579CB11F54}" type="presOf" srcId="{74B872E9-79D4-2149-984A-98DCB033304E}" destId="{CEE13A1A-5130-0F4C-88D7-FB41D9B997FF}" srcOrd="1" destOrd="0" presId="urn:microsoft.com/office/officeart/2009/3/layout/HorizontalOrganizationChart"/>
    <dgm:cxn modelId="{AEBF5BC4-2D3C-C144-B058-802C7DE327E1}" srcId="{40630938-CEC8-ED4E-A6AA-5E7AF12C3836}" destId="{450D1EA7-DA6A-D949-9C16-50E135160D70}" srcOrd="0" destOrd="0" parTransId="{A596CABA-5D5D-3441-8F00-ABD5C4C35224}" sibTransId="{854F5845-2191-1940-9E94-79B68353783F}"/>
    <dgm:cxn modelId="{CBB5F4D1-F464-8A45-8CE2-0C054C96F4E1}" type="presOf" srcId="{C20A21BC-A7C7-4C47-885B-E96E33594C24}" destId="{5F722BC3-6795-6943-975E-24E097793AA2}" srcOrd="0" destOrd="0" presId="urn:microsoft.com/office/officeart/2009/3/layout/HorizontalOrganizationChart"/>
    <dgm:cxn modelId="{0B62A7D4-F410-D24E-A60B-5EBF20B31163}" srcId="{56EC0922-3C6A-4445-B374-D2814A4EA2CB}" destId="{33CFCFDE-7502-4B4F-AE85-D6362B78BD5A}" srcOrd="0" destOrd="0" parTransId="{DEE1325E-B3B1-B645-8B9A-8D425F351CD0}" sibTransId="{96E9C3B0-C7C4-FA4E-BFAB-91D9D895AAFF}"/>
    <dgm:cxn modelId="{01F734E3-6825-5E43-9E51-9CFCC7FD5923}" type="presOf" srcId="{DEE1325E-B3B1-B645-8B9A-8D425F351CD0}" destId="{C52C2DD2-3359-5F4E-AA78-3ABB48C013A0}" srcOrd="0" destOrd="0" presId="urn:microsoft.com/office/officeart/2009/3/layout/HorizontalOrganizationChart"/>
    <dgm:cxn modelId="{3F317DE3-9E33-4B49-8E84-E58EBFEF2590}" type="presOf" srcId="{40630938-CEC8-ED4E-A6AA-5E7AF12C3836}" destId="{95BBE1BE-81C2-5E4E-A3E2-3A6511145613}" srcOrd="0" destOrd="0" presId="urn:microsoft.com/office/officeart/2009/3/layout/HorizontalOrganizationChart"/>
    <dgm:cxn modelId="{D3D11DE5-4E96-664B-967D-1378B9AD7342}" type="presOf" srcId="{5CA749E6-6CD6-4442-99A8-34B2B1CCCC16}" destId="{0438EE70-C156-CD47-9549-A408CA25F416}" srcOrd="0" destOrd="0" presId="urn:microsoft.com/office/officeart/2009/3/layout/HorizontalOrganizationChart"/>
    <dgm:cxn modelId="{037B9EEF-1DFE-0741-8D04-6DC17D71F623}" type="presOf" srcId="{450D1EA7-DA6A-D949-9C16-50E135160D70}" destId="{CBD9C19D-B6F6-C443-B4EB-C50F31283F82}" srcOrd="0" destOrd="0" presId="urn:microsoft.com/office/officeart/2009/3/layout/HorizontalOrganizationChart"/>
    <dgm:cxn modelId="{62FAE3EF-196A-F34A-B669-935A8E87F95E}" srcId="{08006C23-E385-B047-BE23-10E2B74FD1A0}" destId="{56EC0922-3C6A-4445-B374-D2814A4EA2CB}" srcOrd="1" destOrd="0" parTransId="{47B134F5-2B5A-504C-AA0D-E6136A2C5956}" sibTransId="{13DF9A81-2A62-E847-897C-FC783C1906AC}"/>
    <dgm:cxn modelId="{01F188F6-1FCE-904D-8738-11AEB1B3CFFB}" srcId="{173BCA36-7093-C44E-9898-CBCD40F3BE57}" destId="{5CA749E6-6CD6-4442-99A8-34B2B1CCCC16}" srcOrd="0" destOrd="0" parTransId="{1CE31C3B-660B-224A-91D5-3CF2F72AEFEA}" sibTransId="{8403126C-5857-BE41-B035-FA76B67B08E4}"/>
    <dgm:cxn modelId="{838F2F17-159C-7C4E-83C8-14F8580E651B}" type="presParOf" srcId="{401406A8-7A83-884F-8135-4CAB1E492755}" destId="{17E65BCE-6FA8-4448-8B13-3C5A117A7E07}" srcOrd="0" destOrd="0" presId="urn:microsoft.com/office/officeart/2009/3/layout/HorizontalOrganizationChart"/>
    <dgm:cxn modelId="{972F3A21-64D3-904D-BF4F-30AA9D0FB257}" type="presParOf" srcId="{17E65BCE-6FA8-4448-8B13-3C5A117A7E07}" destId="{E69464CB-23E8-6547-A2C3-F804ABE23FA5}" srcOrd="0" destOrd="0" presId="urn:microsoft.com/office/officeart/2009/3/layout/HorizontalOrganizationChart"/>
    <dgm:cxn modelId="{6279AEF0-115E-F744-8B9A-5512E7920DE6}" type="presParOf" srcId="{E69464CB-23E8-6547-A2C3-F804ABE23FA5}" destId="{084D987B-CA46-0A4F-88BA-4A1A64D85D31}" srcOrd="0" destOrd="0" presId="urn:microsoft.com/office/officeart/2009/3/layout/HorizontalOrganizationChart"/>
    <dgm:cxn modelId="{272AB6CA-70A0-A342-8F57-6764E525F1A5}" type="presParOf" srcId="{E69464CB-23E8-6547-A2C3-F804ABE23FA5}" destId="{64C5834D-54CF-6F48-BFB1-3DB84ED1DCE1}" srcOrd="1" destOrd="0" presId="urn:microsoft.com/office/officeart/2009/3/layout/HorizontalOrganizationChart"/>
    <dgm:cxn modelId="{FA02279C-2283-2F44-BE99-A7627D51086A}" type="presParOf" srcId="{17E65BCE-6FA8-4448-8B13-3C5A117A7E07}" destId="{A1C427C7-32A2-4345-819D-2D98D670AF2C}" srcOrd="1" destOrd="0" presId="urn:microsoft.com/office/officeart/2009/3/layout/HorizontalOrganizationChart"/>
    <dgm:cxn modelId="{4DBA9F62-ACAE-6B45-9C81-9F3646CFCA5C}" type="presParOf" srcId="{A1C427C7-32A2-4345-819D-2D98D670AF2C}" destId="{E8691437-F4CD-EB4D-B7F3-4C51EE7DD4EF}" srcOrd="0" destOrd="0" presId="urn:microsoft.com/office/officeart/2009/3/layout/HorizontalOrganizationChart"/>
    <dgm:cxn modelId="{E8B64F3E-BC0C-D240-9F70-4F907522F4DE}" type="presParOf" srcId="{A1C427C7-32A2-4345-819D-2D98D670AF2C}" destId="{521D1338-64B8-9F41-A8E8-4EF767BDAFE9}" srcOrd="1" destOrd="0" presId="urn:microsoft.com/office/officeart/2009/3/layout/HorizontalOrganizationChart"/>
    <dgm:cxn modelId="{408A3188-3741-7F44-9B9E-DF69306A9F2D}" type="presParOf" srcId="{521D1338-64B8-9F41-A8E8-4EF767BDAFE9}" destId="{67EA5FD4-D576-CE42-89B4-76649C8849F7}" srcOrd="0" destOrd="0" presId="urn:microsoft.com/office/officeart/2009/3/layout/HorizontalOrganizationChart"/>
    <dgm:cxn modelId="{474DAE95-754B-9044-B1D2-CB1BE11C13BB}" type="presParOf" srcId="{67EA5FD4-D576-CE42-89B4-76649C8849F7}" destId="{0438EE70-C156-CD47-9549-A408CA25F416}" srcOrd="0" destOrd="0" presId="urn:microsoft.com/office/officeart/2009/3/layout/HorizontalOrganizationChart"/>
    <dgm:cxn modelId="{BEE3FC4D-2826-2A4C-A1B7-0C4BDC485B61}" type="presParOf" srcId="{67EA5FD4-D576-CE42-89B4-76649C8849F7}" destId="{F52C9BDD-F9B6-5B43-9E54-64D173920B41}" srcOrd="1" destOrd="0" presId="urn:microsoft.com/office/officeart/2009/3/layout/HorizontalOrganizationChart"/>
    <dgm:cxn modelId="{160B8006-8283-5646-82EE-E3EA96184A8C}" type="presParOf" srcId="{521D1338-64B8-9F41-A8E8-4EF767BDAFE9}" destId="{17BD7D14-8A31-B14E-82C2-265B55B6254D}" srcOrd="1" destOrd="0" presId="urn:microsoft.com/office/officeart/2009/3/layout/HorizontalOrganizationChart"/>
    <dgm:cxn modelId="{8F203E68-E3E1-9445-A111-4CE6C33EADEE}" type="presParOf" srcId="{17BD7D14-8A31-B14E-82C2-265B55B6254D}" destId="{6C70076D-9C32-6D43-A79F-4F6DBE875008}" srcOrd="0" destOrd="0" presId="urn:microsoft.com/office/officeart/2009/3/layout/HorizontalOrganizationChart"/>
    <dgm:cxn modelId="{05198734-6DE1-DF4D-B851-ED3263464B69}" type="presParOf" srcId="{17BD7D14-8A31-B14E-82C2-265B55B6254D}" destId="{3A68DA49-ABF4-0344-8294-EB902424678C}" srcOrd="1" destOrd="0" presId="urn:microsoft.com/office/officeart/2009/3/layout/HorizontalOrganizationChart"/>
    <dgm:cxn modelId="{01F36528-543A-744B-A967-420D48D7EBA3}" type="presParOf" srcId="{3A68DA49-ABF4-0344-8294-EB902424678C}" destId="{043D2239-8E4F-1B48-BA83-56FB54EE06D9}" srcOrd="0" destOrd="0" presId="urn:microsoft.com/office/officeart/2009/3/layout/HorizontalOrganizationChart"/>
    <dgm:cxn modelId="{CE2FB496-93F2-4E41-8AFE-F4295673EF97}" type="presParOf" srcId="{043D2239-8E4F-1B48-BA83-56FB54EE06D9}" destId="{ACDB8B2D-98FB-1C45-AD4E-D5F71BA28736}" srcOrd="0" destOrd="0" presId="urn:microsoft.com/office/officeart/2009/3/layout/HorizontalOrganizationChart"/>
    <dgm:cxn modelId="{56FCCE13-AADA-B444-B33D-FA11B41FC062}" type="presParOf" srcId="{043D2239-8E4F-1B48-BA83-56FB54EE06D9}" destId="{125FC458-FFA1-5B48-AE19-3BCB67734BDD}" srcOrd="1" destOrd="0" presId="urn:microsoft.com/office/officeart/2009/3/layout/HorizontalOrganizationChart"/>
    <dgm:cxn modelId="{3E44B05E-6551-1641-A75F-FE2E0B22AF00}" type="presParOf" srcId="{3A68DA49-ABF4-0344-8294-EB902424678C}" destId="{655E5AF5-B3CE-A64C-AA16-7C91C8A0AA5A}" srcOrd="1" destOrd="0" presId="urn:microsoft.com/office/officeart/2009/3/layout/HorizontalOrganizationChart"/>
    <dgm:cxn modelId="{C252752C-DE2B-714B-9B00-796107B7B583}" type="presParOf" srcId="{655E5AF5-B3CE-A64C-AA16-7C91C8A0AA5A}" destId="{744AC206-DD31-5B47-AA40-51BBAD38E459}" srcOrd="0" destOrd="0" presId="urn:microsoft.com/office/officeart/2009/3/layout/HorizontalOrganizationChart"/>
    <dgm:cxn modelId="{A6E525E6-632A-994C-9B44-65FA48E3016E}" type="presParOf" srcId="{655E5AF5-B3CE-A64C-AA16-7C91C8A0AA5A}" destId="{B4CE9D5B-B6C6-0A41-87EF-11E04199AE6C}" srcOrd="1" destOrd="0" presId="urn:microsoft.com/office/officeart/2009/3/layout/HorizontalOrganizationChart"/>
    <dgm:cxn modelId="{F1191DE9-E962-8748-8D5B-B58CE20AE504}" type="presParOf" srcId="{B4CE9D5B-B6C6-0A41-87EF-11E04199AE6C}" destId="{AF881EEC-C740-CE41-A169-943776E009AD}" srcOrd="0" destOrd="0" presId="urn:microsoft.com/office/officeart/2009/3/layout/HorizontalOrganizationChart"/>
    <dgm:cxn modelId="{16EC4DE0-87B9-AE45-BAC7-581E6E6F3238}" type="presParOf" srcId="{AF881EEC-C740-CE41-A169-943776E009AD}" destId="{4DB12B74-AF86-8A49-93F5-0858A963A3FC}" srcOrd="0" destOrd="0" presId="urn:microsoft.com/office/officeart/2009/3/layout/HorizontalOrganizationChart"/>
    <dgm:cxn modelId="{3B53A9C1-D0EA-974A-814C-1CD8A3830A15}" type="presParOf" srcId="{AF881EEC-C740-CE41-A169-943776E009AD}" destId="{F281DEAB-A044-374D-8CDE-FDCEC09C4A69}" srcOrd="1" destOrd="0" presId="urn:microsoft.com/office/officeart/2009/3/layout/HorizontalOrganizationChart"/>
    <dgm:cxn modelId="{6B4A3CA1-FF07-2D43-AE3C-26DD85912401}" type="presParOf" srcId="{B4CE9D5B-B6C6-0A41-87EF-11E04199AE6C}" destId="{59AA9C5C-8D2B-6541-9DA9-B08637E06C32}" srcOrd="1" destOrd="0" presId="urn:microsoft.com/office/officeart/2009/3/layout/HorizontalOrganizationChart"/>
    <dgm:cxn modelId="{B5E26557-B885-A049-BE3C-556775EBC6A1}" type="presParOf" srcId="{59AA9C5C-8D2B-6541-9DA9-B08637E06C32}" destId="{B0D99DE8-07BD-7040-BDD7-4DBD19D79314}" srcOrd="0" destOrd="0" presId="urn:microsoft.com/office/officeart/2009/3/layout/HorizontalOrganizationChart"/>
    <dgm:cxn modelId="{D9F76411-A20C-4040-99B2-28852573D796}" type="presParOf" srcId="{59AA9C5C-8D2B-6541-9DA9-B08637E06C32}" destId="{D6F3663E-6BC9-2F44-BDB2-9E9A3DC2BC87}" srcOrd="1" destOrd="0" presId="urn:microsoft.com/office/officeart/2009/3/layout/HorizontalOrganizationChart"/>
    <dgm:cxn modelId="{7F94273C-0C78-CB4F-9A4F-7AB870CADDCB}" type="presParOf" srcId="{D6F3663E-6BC9-2F44-BDB2-9E9A3DC2BC87}" destId="{CC4DE05D-70BA-7345-8D48-3E950DC88DA3}" srcOrd="0" destOrd="0" presId="urn:microsoft.com/office/officeart/2009/3/layout/HorizontalOrganizationChart"/>
    <dgm:cxn modelId="{BDB7F541-B236-604A-9F02-100213B2CDE9}" type="presParOf" srcId="{CC4DE05D-70BA-7345-8D48-3E950DC88DA3}" destId="{2DC9AC83-69CB-0041-B2CB-60F00CEF2E65}" srcOrd="0" destOrd="0" presId="urn:microsoft.com/office/officeart/2009/3/layout/HorizontalOrganizationChart"/>
    <dgm:cxn modelId="{E0BF2646-6FE7-0F4D-9981-2B2A8A762DE9}" type="presParOf" srcId="{CC4DE05D-70BA-7345-8D48-3E950DC88DA3}" destId="{60E31398-1615-9B45-98B4-9DC56CFA35D0}" srcOrd="1" destOrd="0" presId="urn:microsoft.com/office/officeart/2009/3/layout/HorizontalOrganizationChart"/>
    <dgm:cxn modelId="{2C989660-8244-484A-9EAE-96EBFA46D183}" type="presParOf" srcId="{D6F3663E-6BC9-2F44-BDB2-9E9A3DC2BC87}" destId="{782A7496-7BA0-8F4E-9847-8D28F5EC7439}" srcOrd="1" destOrd="0" presId="urn:microsoft.com/office/officeart/2009/3/layout/HorizontalOrganizationChart"/>
    <dgm:cxn modelId="{37BB643F-CDFE-2F4F-B568-21CD6ABC4436}" type="presParOf" srcId="{782A7496-7BA0-8F4E-9847-8D28F5EC7439}" destId="{590EEF1B-F334-E845-86C9-B4293B391D8E}" srcOrd="0" destOrd="0" presId="urn:microsoft.com/office/officeart/2009/3/layout/HorizontalOrganizationChart"/>
    <dgm:cxn modelId="{AD6D3EC1-5004-5543-B2DE-25713FA9C468}" type="presParOf" srcId="{782A7496-7BA0-8F4E-9847-8D28F5EC7439}" destId="{07AB6B9C-1CE6-0248-932D-7E2B585DA1B9}" srcOrd="1" destOrd="0" presId="urn:microsoft.com/office/officeart/2009/3/layout/HorizontalOrganizationChart"/>
    <dgm:cxn modelId="{9ED5A3EA-2C20-704C-81B0-96939457B906}" type="presParOf" srcId="{07AB6B9C-1CE6-0248-932D-7E2B585DA1B9}" destId="{0E7A611D-D26C-6C42-97F6-114BEA75793D}" srcOrd="0" destOrd="0" presId="urn:microsoft.com/office/officeart/2009/3/layout/HorizontalOrganizationChart"/>
    <dgm:cxn modelId="{3D873D53-EDE6-D844-8E6E-91012A2AC596}" type="presParOf" srcId="{0E7A611D-D26C-6C42-97F6-114BEA75793D}" destId="{39E4566D-65EA-FE45-9D23-9E0D87E77EAE}" srcOrd="0" destOrd="0" presId="urn:microsoft.com/office/officeart/2009/3/layout/HorizontalOrganizationChart"/>
    <dgm:cxn modelId="{7443EA88-4BF3-C14E-B2AB-9875A474EF25}" type="presParOf" srcId="{0E7A611D-D26C-6C42-97F6-114BEA75793D}" destId="{8357B050-3C66-5C4F-B273-67BA67040A36}" srcOrd="1" destOrd="0" presId="urn:microsoft.com/office/officeart/2009/3/layout/HorizontalOrganizationChart"/>
    <dgm:cxn modelId="{0611747B-41C2-BE4E-A1E8-AC4629B76DAB}" type="presParOf" srcId="{07AB6B9C-1CE6-0248-932D-7E2B585DA1B9}" destId="{40F2F68B-BD52-D645-BA75-D644E483B4C1}" srcOrd="1" destOrd="0" presId="urn:microsoft.com/office/officeart/2009/3/layout/HorizontalOrganizationChart"/>
    <dgm:cxn modelId="{76814A1F-6F37-5846-B832-0F356E704C4D}" type="presParOf" srcId="{40F2F68B-BD52-D645-BA75-D644E483B4C1}" destId="{5F722BC3-6795-6943-975E-24E097793AA2}" srcOrd="0" destOrd="0" presId="urn:microsoft.com/office/officeart/2009/3/layout/HorizontalOrganizationChart"/>
    <dgm:cxn modelId="{53A27646-A200-E44D-BE75-6DAD78EA5280}" type="presParOf" srcId="{40F2F68B-BD52-D645-BA75-D644E483B4C1}" destId="{7EF38701-7467-5A4B-A2D6-0A49EEE32691}" srcOrd="1" destOrd="0" presId="urn:microsoft.com/office/officeart/2009/3/layout/HorizontalOrganizationChart"/>
    <dgm:cxn modelId="{9EDAF41C-89CF-9048-8694-95480878B761}" type="presParOf" srcId="{7EF38701-7467-5A4B-A2D6-0A49EEE32691}" destId="{5F968AA4-2FA7-3448-B1F0-0D13A4061A9B}" srcOrd="0" destOrd="0" presId="urn:microsoft.com/office/officeart/2009/3/layout/HorizontalOrganizationChart"/>
    <dgm:cxn modelId="{BDFA93EB-95FB-A84C-9552-204098020253}" type="presParOf" srcId="{5F968AA4-2FA7-3448-B1F0-0D13A4061A9B}" destId="{95BBE1BE-81C2-5E4E-A3E2-3A6511145613}" srcOrd="0" destOrd="0" presId="urn:microsoft.com/office/officeart/2009/3/layout/HorizontalOrganizationChart"/>
    <dgm:cxn modelId="{8B5009AF-0478-DA41-8441-F63A224700BC}" type="presParOf" srcId="{5F968AA4-2FA7-3448-B1F0-0D13A4061A9B}" destId="{CCFCEF07-23D3-E94B-9B5E-C384C89BBB98}" srcOrd="1" destOrd="0" presId="urn:microsoft.com/office/officeart/2009/3/layout/HorizontalOrganizationChart"/>
    <dgm:cxn modelId="{E0CD3675-7501-874C-B48D-B1CEFC541ED6}" type="presParOf" srcId="{7EF38701-7467-5A4B-A2D6-0A49EEE32691}" destId="{4D296C97-AC39-7E4E-8CFD-2907B9BDA47B}" srcOrd="1" destOrd="0" presId="urn:microsoft.com/office/officeart/2009/3/layout/HorizontalOrganizationChart"/>
    <dgm:cxn modelId="{BCAFC1AE-1D13-2F4A-B464-E217E254025C}" type="presParOf" srcId="{4D296C97-AC39-7E4E-8CFD-2907B9BDA47B}" destId="{BC7F9C16-9288-EA47-8962-8FA3C85CDEDF}" srcOrd="0" destOrd="0" presId="urn:microsoft.com/office/officeart/2009/3/layout/HorizontalOrganizationChart"/>
    <dgm:cxn modelId="{992F4446-3F76-BD42-B1EB-60935E8B84E7}" type="presParOf" srcId="{4D296C97-AC39-7E4E-8CFD-2907B9BDA47B}" destId="{A4A96982-3B73-9445-9475-E8FDA258715B}" srcOrd="1" destOrd="0" presId="urn:microsoft.com/office/officeart/2009/3/layout/HorizontalOrganizationChart"/>
    <dgm:cxn modelId="{886E4C3A-BF16-3346-9EDC-A796B21A2DD5}" type="presParOf" srcId="{A4A96982-3B73-9445-9475-E8FDA258715B}" destId="{1D5A33F0-9E24-8B4A-B9E3-A75E1AEAABB7}" srcOrd="0" destOrd="0" presId="urn:microsoft.com/office/officeart/2009/3/layout/HorizontalOrganizationChart"/>
    <dgm:cxn modelId="{6DEF2F1E-7680-9148-B9DC-0F785186FDD8}" type="presParOf" srcId="{1D5A33F0-9E24-8B4A-B9E3-A75E1AEAABB7}" destId="{CBD9C19D-B6F6-C443-B4EB-C50F31283F82}" srcOrd="0" destOrd="0" presId="urn:microsoft.com/office/officeart/2009/3/layout/HorizontalOrganizationChart"/>
    <dgm:cxn modelId="{2B2FE47C-1750-204D-8EE9-DF8608561226}" type="presParOf" srcId="{1D5A33F0-9E24-8B4A-B9E3-A75E1AEAABB7}" destId="{46C9B158-95E2-F44D-88EE-CC81D2487FC7}" srcOrd="1" destOrd="0" presId="urn:microsoft.com/office/officeart/2009/3/layout/HorizontalOrganizationChart"/>
    <dgm:cxn modelId="{F1D6EE4A-24E2-6F49-9F42-5DFB5327838E}" type="presParOf" srcId="{A4A96982-3B73-9445-9475-E8FDA258715B}" destId="{36FB050F-950D-3E47-B2C9-FC23E9DB5DA4}" srcOrd="1" destOrd="0" presId="urn:microsoft.com/office/officeart/2009/3/layout/HorizontalOrganizationChart"/>
    <dgm:cxn modelId="{3451F19F-EC98-0442-803C-219A71C43748}" type="presParOf" srcId="{36FB050F-950D-3E47-B2C9-FC23E9DB5DA4}" destId="{CBF917AD-E734-1949-8C7C-2174646EDC77}" srcOrd="0" destOrd="0" presId="urn:microsoft.com/office/officeart/2009/3/layout/HorizontalOrganizationChart"/>
    <dgm:cxn modelId="{B5F9760D-A9E4-4D49-9B9F-48B15F4B35B9}" type="presParOf" srcId="{36FB050F-950D-3E47-B2C9-FC23E9DB5DA4}" destId="{F528FEB3-2491-4B42-A311-509100A8BBE4}" srcOrd="1" destOrd="0" presId="urn:microsoft.com/office/officeart/2009/3/layout/HorizontalOrganizationChart"/>
    <dgm:cxn modelId="{8895D86B-9612-DB42-875F-1AEDB01375F7}" type="presParOf" srcId="{F528FEB3-2491-4B42-A311-509100A8BBE4}" destId="{4644B88A-5085-D14A-BCF8-46E1AF6353DA}" srcOrd="0" destOrd="0" presId="urn:microsoft.com/office/officeart/2009/3/layout/HorizontalOrganizationChart"/>
    <dgm:cxn modelId="{E360B3E4-7C1C-2447-9582-97EEA2069BDB}" type="presParOf" srcId="{4644B88A-5085-D14A-BCF8-46E1AF6353DA}" destId="{5971EA79-984F-ED4B-9F21-C1193B3167D8}" srcOrd="0" destOrd="0" presId="urn:microsoft.com/office/officeart/2009/3/layout/HorizontalOrganizationChart"/>
    <dgm:cxn modelId="{B80418DF-3752-F640-8A35-F085ACEAC33C}" type="presParOf" srcId="{4644B88A-5085-D14A-BCF8-46E1AF6353DA}" destId="{7726B6D3-0E7F-A342-A90E-8FE12277CFFC}" srcOrd="1" destOrd="0" presId="urn:microsoft.com/office/officeart/2009/3/layout/HorizontalOrganizationChart"/>
    <dgm:cxn modelId="{752AA014-9980-1F41-A43C-C6C34D474D83}" type="presParOf" srcId="{F528FEB3-2491-4B42-A311-509100A8BBE4}" destId="{C378DA1F-5978-4044-8DD0-C1A907199A43}" srcOrd="1" destOrd="0" presId="urn:microsoft.com/office/officeart/2009/3/layout/HorizontalOrganizationChart"/>
    <dgm:cxn modelId="{DDF41194-E059-D14A-94DC-C33C045DB8D6}" type="presParOf" srcId="{F528FEB3-2491-4B42-A311-509100A8BBE4}" destId="{F68C880C-A337-BC48-9734-6BCD6EF52829}" srcOrd="2" destOrd="0" presId="urn:microsoft.com/office/officeart/2009/3/layout/HorizontalOrganizationChart"/>
    <dgm:cxn modelId="{989F6105-D1AA-D943-A87D-478C2FF23941}" type="presParOf" srcId="{A4A96982-3B73-9445-9475-E8FDA258715B}" destId="{8BDFDC4D-4C4A-5947-9FE1-9412BA08F3A6}" srcOrd="2" destOrd="0" presId="urn:microsoft.com/office/officeart/2009/3/layout/HorizontalOrganizationChart"/>
    <dgm:cxn modelId="{2EF7F16D-41D9-D64D-B2CD-DF783B15B32E}" type="presParOf" srcId="{4D296C97-AC39-7E4E-8CFD-2907B9BDA47B}" destId="{5B1A2831-A742-E64B-8BB7-F06C032FADA1}" srcOrd="2" destOrd="0" presId="urn:microsoft.com/office/officeart/2009/3/layout/HorizontalOrganizationChart"/>
    <dgm:cxn modelId="{168D341C-64F4-1943-80A8-10BAEB4872D3}" type="presParOf" srcId="{4D296C97-AC39-7E4E-8CFD-2907B9BDA47B}" destId="{811CD542-151C-BC45-90B4-1F321D74A372}" srcOrd="3" destOrd="0" presId="urn:microsoft.com/office/officeart/2009/3/layout/HorizontalOrganizationChart"/>
    <dgm:cxn modelId="{BA1135B2-24BF-224E-B6D9-7FBCE96302E7}" type="presParOf" srcId="{811CD542-151C-BC45-90B4-1F321D74A372}" destId="{B4DD841B-9F87-5F44-831C-FB416BCEC248}" srcOrd="0" destOrd="0" presId="urn:microsoft.com/office/officeart/2009/3/layout/HorizontalOrganizationChart"/>
    <dgm:cxn modelId="{20087B64-BC06-1747-9977-0F2CC2759379}" type="presParOf" srcId="{B4DD841B-9F87-5F44-831C-FB416BCEC248}" destId="{3E23352F-73E1-D543-96E3-6C64CBC1E543}" srcOrd="0" destOrd="0" presId="urn:microsoft.com/office/officeart/2009/3/layout/HorizontalOrganizationChart"/>
    <dgm:cxn modelId="{56F65440-A523-4645-A446-0C8A04FA6FD1}" type="presParOf" srcId="{B4DD841B-9F87-5F44-831C-FB416BCEC248}" destId="{CEE13A1A-5130-0F4C-88D7-FB41D9B997FF}" srcOrd="1" destOrd="0" presId="urn:microsoft.com/office/officeart/2009/3/layout/HorizontalOrganizationChart"/>
    <dgm:cxn modelId="{D087D761-D794-4C43-A332-4768B060A7CE}" type="presParOf" srcId="{811CD542-151C-BC45-90B4-1F321D74A372}" destId="{1BF462D1-4FD2-5249-A1AA-EBE3BF45775B}" srcOrd="1" destOrd="0" presId="urn:microsoft.com/office/officeart/2009/3/layout/HorizontalOrganizationChart"/>
    <dgm:cxn modelId="{A18B6E0A-DB07-3A42-A877-3331ED64FFE6}" type="presParOf" srcId="{1BF462D1-4FD2-5249-A1AA-EBE3BF45775B}" destId="{93009A1B-FA5E-8447-9C1A-B7370AD76466}" srcOrd="0" destOrd="0" presId="urn:microsoft.com/office/officeart/2009/3/layout/HorizontalOrganizationChart"/>
    <dgm:cxn modelId="{0B42418B-5BE0-6C47-84AD-F770E0C1D0CF}" type="presParOf" srcId="{1BF462D1-4FD2-5249-A1AA-EBE3BF45775B}" destId="{E37ECA6F-0EA7-8E46-B1BD-D817AC2C6FA7}" srcOrd="1" destOrd="0" presId="urn:microsoft.com/office/officeart/2009/3/layout/HorizontalOrganizationChart"/>
    <dgm:cxn modelId="{65668979-C23E-2041-A1D1-C4B327E9C5D3}" type="presParOf" srcId="{E37ECA6F-0EA7-8E46-B1BD-D817AC2C6FA7}" destId="{8E7358E0-0CFF-244D-898D-BF8D74DC22B1}" srcOrd="0" destOrd="0" presId="urn:microsoft.com/office/officeart/2009/3/layout/HorizontalOrganizationChart"/>
    <dgm:cxn modelId="{7FDD21EF-5A81-2744-95D9-D456061007A9}" type="presParOf" srcId="{8E7358E0-0CFF-244D-898D-BF8D74DC22B1}" destId="{76074DFF-FA08-FB48-AD0B-235E01A704D1}" srcOrd="0" destOrd="0" presId="urn:microsoft.com/office/officeart/2009/3/layout/HorizontalOrganizationChart"/>
    <dgm:cxn modelId="{616CF7C4-5D29-F447-A42E-C5C821BA39A7}" type="presParOf" srcId="{8E7358E0-0CFF-244D-898D-BF8D74DC22B1}" destId="{F97A77E8-4FB2-DE47-9185-E50BC0DEE4C1}" srcOrd="1" destOrd="0" presId="urn:microsoft.com/office/officeart/2009/3/layout/HorizontalOrganizationChart"/>
    <dgm:cxn modelId="{CF5251FC-9817-154C-9C5C-E192E1610B05}" type="presParOf" srcId="{E37ECA6F-0EA7-8E46-B1BD-D817AC2C6FA7}" destId="{DF927F09-1B0F-E041-87AD-9B17CA62824E}" srcOrd="1" destOrd="0" presId="urn:microsoft.com/office/officeart/2009/3/layout/HorizontalOrganizationChart"/>
    <dgm:cxn modelId="{FE0A6961-9934-7948-8FBC-FFD124D5D556}" type="presParOf" srcId="{E37ECA6F-0EA7-8E46-B1BD-D817AC2C6FA7}" destId="{F9A08AA9-2A9A-E348-A2E1-987DAD08FECC}" srcOrd="2" destOrd="0" presId="urn:microsoft.com/office/officeart/2009/3/layout/HorizontalOrganizationChart"/>
    <dgm:cxn modelId="{D5A10CB1-8A16-BB46-AFF1-4DAA79696433}" type="presParOf" srcId="{811CD542-151C-BC45-90B4-1F321D74A372}" destId="{E317B738-B7AC-ED47-BDA1-7DC053EC03FA}" srcOrd="2" destOrd="0" presId="urn:microsoft.com/office/officeart/2009/3/layout/HorizontalOrganizationChart"/>
    <dgm:cxn modelId="{E5206395-04F0-E64D-A178-B38C7F7F130F}" type="presParOf" srcId="{7EF38701-7467-5A4B-A2D6-0A49EEE32691}" destId="{21484114-8307-3A4B-85A1-B673E8652125}" srcOrd="2" destOrd="0" presId="urn:microsoft.com/office/officeart/2009/3/layout/HorizontalOrganizationChart"/>
    <dgm:cxn modelId="{AD920132-C635-ED4B-B804-AB4AFFA71E93}" type="presParOf" srcId="{07AB6B9C-1CE6-0248-932D-7E2B585DA1B9}" destId="{F4C58C5B-C195-0C43-80B5-3962F22A543D}" srcOrd="2" destOrd="0" presId="urn:microsoft.com/office/officeart/2009/3/layout/HorizontalOrganizationChart"/>
    <dgm:cxn modelId="{F196E732-BD87-9947-9847-581973EA9EA5}" type="presParOf" srcId="{782A7496-7BA0-8F4E-9847-8D28F5EC7439}" destId="{50B0B93E-0B42-C54B-A9BF-51CF38A2E0DD}" srcOrd="2" destOrd="0" presId="urn:microsoft.com/office/officeart/2009/3/layout/HorizontalOrganizationChart"/>
    <dgm:cxn modelId="{E6127802-5A35-004D-88C3-8303D77F02D4}" type="presParOf" srcId="{782A7496-7BA0-8F4E-9847-8D28F5EC7439}" destId="{255448FE-AFDD-5A44-8624-6333E9298A8C}" srcOrd="3" destOrd="0" presId="urn:microsoft.com/office/officeart/2009/3/layout/HorizontalOrganizationChart"/>
    <dgm:cxn modelId="{85B9BCC7-A618-E548-8A45-BEFAB2AF283C}" type="presParOf" srcId="{255448FE-AFDD-5A44-8624-6333E9298A8C}" destId="{E9DD7B07-1DAF-C849-9812-22DA415A3309}" srcOrd="0" destOrd="0" presId="urn:microsoft.com/office/officeart/2009/3/layout/HorizontalOrganizationChart"/>
    <dgm:cxn modelId="{DCCFFA03-DBF0-E64A-87A0-ECEB381EFD06}" type="presParOf" srcId="{E9DD7B07-1DAF-C849-9812-22DA415A3309}" destId="{7DC61AC8-2F87-9D40-82BB-D29E0A2A7E44}" srcOrd="0" destOrd="0" presId="urn:microsoft.com/office/officeart/2009/3/layout/HorizontalOrganizationChart"/>
    <dgm:cxn modelId="{CEEA15E9-3C42-6E44-92AA-3D1ADC4B9D9F}" type="presParOf" srcId="{E9DD7B07-1DAF-C849-9812-22DA415A3309}" destId="{D5F52FFF-D50D-F049-BEF9-FB638EF68AAE}" srcOrd="1" destOrd="0" presId="urn:microsoft.com/office/officeart/2009/3/layout/HorizontalOrganizationChart"/>
    <dgm:cxn modelId="{BFEDBA83-41F1-A84B-A63D-5BC78564DC82}" type="presParOf" srcId="{255448FE-AFDD-5A44-8624-6333E9298A8C}" destId="{87C43770-B4B5-3C47-A505-0696890EDD60}" srcOrd="1" destOrd="0" presId="urn:microsoft.com/office/officeart/2009/3/layout/HorizontalOrganizationChart"/>
    <dgm:cxn modelId="{916264D2-3071-D240-9049-7F60CE1CC837}" type="presParOf" srcId="{87C43770-B4B5-3C47-A505-0696890EDD60}" destId="{C52C2DD2-3359-5F4E-AA78-3ABB48C013A0}" srcOrd="0" destOrd="0" presId="urn:microsoft.com/office/officeart/2009/3/layout/HorizontalOrganizationChart"/>
    <dgm:cxn modelId="{162C734B-6130-5F4F-9924-DA972D927A88}" type="presParOf" srcId="{87C43770-B4B5-3C47-A505-0696890EDD60}" destId="{88F89006-77DD-7F47-AC9A-D7E61CEDF19F}" srcOrd="1" destOrd="0" presId="urn:microsoft.com/office/officeart/2009/3/layout/HorizontalOrganizationChart"/>
    <dgm:cxn modelId="{489D969A-B728-3547-998C-0E6275A2EAB4}" type="presParOf" srcId="{88F89006-77DD-7F47-AC9A-D7E61CEDF19F}" destId="{80A25337-C562-1D43-9FA6-EA0A4C61BBB3}" srcOrd="0" destOrd="0" presId="urn:microsoft.com/office/officeart/2009/3/layout/HorizontalOrganizationChart"/>
    <dgm:cxn modelId="{E4C41452-D951-7243-90DC-FF013B0FBD81}" type="presParOf" srcId="{80A25337-C562-1D43-9FA6-EA0A4C61BBB3}" destId="{FD88D7C3-4FE4-1543-91AC-881D8E5E8F33}" srcOrd="0" destOrd="0" presId="urn:microsoft.com/office/officeart/2009/3/layout/HorizontalOrganizationChart"/>
    <dgm:cxn modelId="{BA297097-3F24-E04A-972D-A7ADC1360A4B}" type="presParOf" srcId="{80A25337-C562-1D43-9FA6-EA0A4C61BBB3}" destId="{2A9F1CBC-6F1A-C14B-84ED-4D65EDC58A71}" srcOrd="1" destOrd="0" presId="urn:microsoft.com/office/officeart/2009/3/layout/HorizontalOrganizationChart"/>
    <dgm:cxn modelId="{225245E3-E5F8-EB4E-B71C-274ADA0C5C77}" type="presParOf" srcId="{88F89006-77DD-7F47-AC9A-D7E61CEDF19F}" destId="{20AEBFED-7D6E-F64C-8671-7A0810AB96C3}" srcOrd="1" destOrd="0" presId="urn:microsoft.com/office/officeart/2009/3/layout/HorizontalOrganizationChart"/>
    <dgm:cxn modelId="{70254733-9068-B94E-A72F-6DF0D4781078}" type="presParOf" srcId="{88F89006-77DD-7F47-AC9A-D7E61CEDF19F}" destId="{C1F1A75A-9230-AA4A-B417-5606A2935FA5}" srcOrd="2" destOrd="0" presId="urn:microsoft.com/office/officeart/2009/3/layout/HorizontalOrganizationChart"/>
    <dgm:cxn modelId="{6F94F60A-57B3-E54E-BA99-82DF8A5F0252}" type="presParOf" srcId="{255448FE-AFDD-5A44-8624-6333E9298A8C}" destId="{53943D1A-F24A-204E-9F75-01D316AC6743}" srcOrd="2" destOrd="0" presId="urn:microsoft.com/office/officeart/2009/3/layout/HorizontalOrganizationChart"/>
    <dgm:cxn modelId="{E7A4C17F-F7B9-5E45-82EB-1FCA30491CAA}" type="presParOf" srcId="{D6F3663E-6BC9-2F44-BDB2-9E9A3DC2BC87}" destId="{B374F64B-D152-C746-B05D-E648A769AAE2}" srcOrd="2" destOrd="0" presId="urn:microsoft.com/office/officeart/2009/3/layout/HorizontalOrganizationChart"/>
    <dgm:cxn modelId="{9AA30D13-9B60-1642-BA1B-07D4E6D1008C}" type="presParOf" srcId="{B4CE9D5B-B6C6-0A41-87EF-11E04199AE6C}" destId="{AD38094C-EF67-464D-8F79-79635F5397E2}" srcOrd="2" destOrd="0" presId="urn:microsoft.com/office/officeart/2009/3/layout/HorizontalOrganizationChart"/>
    <dgm:cxn modelId="{6EF24B48-C7DE-0744-BAAD-F896B5DE3738}" type="presParOf" srcId="{3A68DA49-ABF4-0344-8294-EB902424678C}" destId="{BF2CD748-26F3-5E49-9AA5-9BE1736476DB}" srcOrd="2" destOrd="0" presId="urn:microsoft.com/office/officeart/2009/3/layout/HorizontalOrganizationChart"/>
    <dgm:cxn modelId="{6ABA2BA6-71F0-7544-8238-870C2D39C29E}" type="presParOf" srcId="{521D1338-64B8-9F41-A8E8-4EF767BDAFE9}" destId="{6DA0737F-0235-824E-B715-E6DD6F7F1194}" srcOrd="2" destOrd="0" presId="urn:microsoft.com/office/officeart/2009/3/layout/HorizontalOrganizationChart"/>
    <dgm:cxn modelId="{2ACC701D-BE43-8842-8611-F1963B543F4A}" type="presParOf" srcId="{17E65BCE-6FA8-4448-8B13-3C5A117A7E07}" destId="{192300E5-41A5-0B4B-8DB9-2F8C44530790}"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0BB30-691F-254C-9EF1-ECEEE1E78D88}">
      <dsp:nvSpPr>
        <dsp:cNvPr id="0" name=""/>
        <dsp:cNvSpPr/>
      </dsp:nvSpPr>
      <dsp:spPr>
        <a:xfrm>
          <a:off x="0" y="0"/>
          <a:ext cx="3274148" cy="824531"/>
        </a:xfrm>
        <a:prstGeom prst="homePlat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a:lnSpc>
              <a:spcPct val="90000"/>
            </a:lnSpc>
            <a:spcBef>
              <a:spcPct val="0"/>
            </a:spcBef>
            <a:spcAft>
              <a:spcPct val="35000"/>
            </a:spcAft>
            <a:buNone/>
          </a:pPr>
          <a:r>
            <a:rPr lang="en-GB" sz="1800" b="1" kern="1200" noProof="0" dirty="0"/>
            <a:t>1</a:t>
          </a:r>
          <a:r>
            <a:rPr lang="en-GB" sz="1800" b="1" kern="1200" noProof="0"/>
            <a:t>. Estado tradicional</a:t>
          </a:r>
          <a:endParaRPr lang="en-GB" sz="1800" b="1" kern="1200" noProof="0" dirty="0"/>
        </a:p>
      </dsp:txBody>
      <dsp:txXfrm>
        <a:off x="0" y="0"/>
        <a:ext cx="3068015" cy="824531"/>
      </dsp:txXfrm>
    </dsp:sp>
    <dsp:sp modelId="{80015AE8-A3FF-6147-9722-B03E57169AEA}">
      <dsp:nvSpPr>
        <dsp:cNvPr id="0" name=""/>
        <dsp:cNvSpPr/>
      </dsp:nvSpPr>
      <dsp:spPr>
        <a:xfrm>
          <a:off x="2622582"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GB" sz="1800" b="1" kern="1200" noProof="0" dirty="0"/>
            <a:t>2</a:t>
          </a:r>
          <a:r>
            <a:rPr lang="en-GB" sz="1800" b="1" kern="1200" noProof="0"/>
            <a:t>. Adopción digital</a:t>
          </a:r>
          <a:endParaRPr lang="en-GB" sz="1800" b="1" kern="1200" noProof="0" dirty="0"/>
        </a:p>
      </dsp:txBody>
      <dsp:txXfrm>
        <a:off x="3034848" y="0"/>
        <a:ext cx="2449617" cy="824531"/>
      </dsp:txXfrm>
    </dsp:sp>
    <dsp:sp modelId="{B600813C-32CD-F246-9262-840B32DCB8D6}">
      <dsp:nvSpPr>
        <dsp:cNvPr id="0" name=""/>
        <dsp:cNvSpPr/>
      </dsp:nvSpPr>
      <dsp:spPr>
        <a:xfrm>
          <a:off x="5241901"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GB" sz="1800" b="1" kern="1200" noProof="0" dirty="0"/>
            <a:t>3</a:t>
          </a:r>
          <a:r>
            <a:rPr lang="en-GB" sz="1800" b="1" kern="1200" noProof="0"/>
            <a:t>. Integración</a:t>
          </a:r>
          <a:endParaRPr lang="en-GB" sz="1800" b="1" kern="1200" noProof="0" dirty="0"/>
        </a:p>
      </dsp:txBody>
      <dsp:txXfrm>
        <a:off x="5654167" y="0"/>
        <a:ext cx="2449617" cy="824531"/>
      </dsp:txXfrm>
    </dsp:sp>
    <dsp:sp modelId="{4FA21439-9008-E147-99F2-5AA67CC28F74}">
      <dsp:nvSpPr>
        <dsp:cNvPr id="0" name=""/>
        <dsp:cNvSpPr/>
      </dsp:nvSpPr>
      <dsp:spPr>
        <a:xfrm>
          <a:off x="7861220"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GB" sz="1800" b="1" i="0" kern="1200" noProof="0" dirty="0"/>
            <a:t>4</a:t>
          </a:r>
          <a:r>
            <a:rPr lang="en-GB" sz="1800" b="1" i="0" kern="1200" noProof="0"/>
            <a:t>. Transformación digital</a:t>
          </a:r>
          <a:endParaRPr lang="en-GB" sz="1800" b="1" kern="1200" noProof="0" dirty="0"/>
        </a:p>
      </dsp:txBody>
      <dsp:txXfrm>
        <a:off x="8273486" y="0"/>
        <a:ext cx="2449617" cy="8245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0BB30-691F-254C-9EF1-ECEEE1E78D88}">
      <dsp:nvSpPr>
        <dsp:cNvPr id="0" name=""/>
        <dsp:cNvSpPr/>
      </dsp:nvSpPr>
      <dsp:spPr>
        <a:xfrm>
          <a:off x="0" y="0"/>
          <a:ext cx="3274148" cy="824531"/>
        </a:xfrm>
        <a:prstGeom prst="homePlat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a:lnSpc>
              <a:spcPct val="90000"/>
            </a:lnSpc>
            <a:spcBef>
              <a:spcPct val="0"/>
            </a:spcBef>
            <a:spcAft>
              <a:spcPct val="35000"/>
            </a:spcAft>
            <a:buNone/>
          </a:pPr>
          <a:r>
            <a:rPr lang="en-GB" sz="1800" b="1" kern="1200" noProof="0" dirty="0"/>
            <a:t>1</a:t>
          </a:r>
          <a:r>
            <a:rPr lang="en-GB" sz="1800" b="1" kern="1200" noProof="0"/>
            <a:t>. Estado tradicional</a:t>
          </a:r>
          <a:endParaRPr lang="en-GB" sz="1800" b="1" kern="1200" noProof="0" dirty="0"/>
        </a:p>
      </dsp:txBody>
      <dsp:txXfrm>
        <a:off x="0" y="0"/>
        <a:ext cx="3068015" cy="824531"/>
      </dsp:txXfrm>
    </dsp:sp>
    <dsp:sp modelId="{80015AE8-A3FF-6147-9722-B03E57169AEA}">
      <dsp:nvSpPr>
        <dsp:cNvPr id="0" name=""/>
        <dsp:cNvSpPr/>
      </dsp:nvSpPr>
      <dsp:spPr>
        <a:xfrm>
          <a:off x="2622582"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GB" sz="1800" b="1" kern="1200" noProof="0" dirty="0"/>
            <a:t>2</a:t>
          </a:r>
          <a:r>
            <a:rPr lang="en-GB" sz="1800" b="1" kern="1200" noProof="0"/>
            <a:t>. Adopción digital</a:t>
          </a:r>
          <a:endParaRPr lang="en-GB" sz="1800" b="1" kern="1200" noProof="0" dirty="0"/>
        </a:p>
      </dsp:txBody>
      <dsp:txXfrm>
        <a:off x="3034848" y="0"/>
        <a:ext cx="2449617" cy="824531"/>
      </dsp:txXfrm>
    </dsp:sp>
    <dsp:sp modelId="{B600813C-32CD-F246-9262-840B32DCB8D6}">
      <dsp:nvSpPr>
        <dsp:cNvPr id="0" name=""/>
        <dsp:cNvSpPr/>
      </dsp:nvSpPr>
      <dsp:spPr>
        <a:xfrm>
          <a:off x="5241901"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accent6">
                  <a:lumMod val="10000"/>
                  <a:lumOff val="90000"/>
                </a:schemeClr>
              </a:solidFill>
            </a:rPr>
            <a:t>3</a:t>
          </a:r>
          <a:r>
            <a:rPr lang="en-GB" sz="1800" b="1" kern="1200" noProof="0">
              <a:solidFill>
                <a:schemeClr val="accent6">
                  <a:lumMod val="10000"/>
                  <a:lumOff val="90000"/>
                </a:schemeClr>
              </a:solidFill>
            </a:rPr>
            <a:t>. Integración</a:t>
          </a:r>
          <a:endParaRPr lang="en-GB" sz="1800" b="1" kern="1200" noProof="0" dirty="0">
            <a:solidFill>
              <a:schemeClr val="accent6">
                <a:lumMod val="10000"/>
                <a:lumOff val="90000"/>
              </a:schemeClr>
            </a:solidFill>
          </a:endParaRPr>
        </a:p>
      </dsp:txBody>
      <dsp:txXfrm>
        <a:off x="5654167" y="0"/>
        <a:ext cx="2449617" cy="824531"/>
      </dsp:txXfrm>
    </dsp:sp>
    <dsp:sp modelId="{4FA21439-9008-E147-99F2-5AA67CC28F74}">
      <dsp:nvSpPr>
        <dsp:cNvPr id="0" name=""/>
        <dsp:cNvSpPr/>
      </dsp:nvSpPr>
      <dsp:spPr>
        <a:xfrm>
          <a:off x="7861220" y="0"/>
          <a:ext cx="3274148" cy="824531"/>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GB" sz="1800" b="1" i="0" kern="1200" noProof="0" dirty="0">
              <a:solidFill>
                <a:schemeClr val="accent6">
                  <a:lumMod val="10000"/>
                  <a:lumOff val="90000"/>
                </a:schemeClr>
              </a:solidFill>
            </a:rPr>
            <a:t>4</a:t>
          </a:r>
          <a:r>
            <a:rPr lang="en-GB" sz="1800" b="1" i="0" kern="1200" noProof="0">
              <a:solidFill>
                <a:schemeClr val="accent6">
                  <a:lumMod val="10000"/>
                  <a:lumOff val="90000"/>
                </a:schemeClr>
              </a:solidFill>
            </a:rPr>
            <a:t>. Transformación digital</a:t>
          </a:r>
          <a:endParaRPr lang="en-GB" sz="1800" b="1" kern="1200" noProof="0" dirty="0">
            <a:solidFill>
              <a:schemeClr val="accent6">
                <a:lumMod val="10000"/>
                <a:lumOff val="90000"/>
              </a:schemeClr>
            </a:solidFill>
          </a:endParaRPr>
        </a:p>
      </dsp:txBody>
      <dsp:txXfrm>
        <a:off x="8273486" y="0"/>
        <a:ext cx="2449617" cy="8245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C2DD2-3359-5F4E-AA78-3ABB48C013A0}">
      <dsp:nvSpPr>
        <dsp:cNvPr id="0" name=""/>
        <dsp:cNvSpPr/>
      </dsp:nvSpPr>
      <dsp:spPr>
        <a:xfrm>
          <a:off x="7269397" y="2281675"/>
          <a:ext cx="125258" cy="91440"/>
        </a:xfrm>
        <a:custGeom>
          <a:avLst/>
          <a:gdLst/>
          <a:ahLst/>
          <a:cxnLst/>
          <a:rect l="0" t="0" r="0" b="0"/>
          <a:pathLst>
            <a:path>
              <a:moveTo>
                <a:pt x="0" y="45720"/>
              </a:moveTo>
              <a:lnTo>
                <a:pt x="12525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0B0B93E-0B42-C54B-A9BF-51CF38A2E0DD}">
      <dsp:nvSpPr>
        <dsp:cNvPr id="0" name=""/>
        <dsp:cNvSpPr/>
      </dsp:nvSpPr>
      <dsp:spPr>
        <a:xfrm>
          <a:off x="6230209" y="1811357"/>
          <a:ext cx="125258" cy="516038"/>
        </a:xfrm>
        <a:custGeom>
          <a:avLst/>
          <a:gdLst/>
          <a:ahLst/>
          <a:cxnLst/>
          <a:rect l="0" t="0" r="0" b="0"/>
          <a:pathLst>
            <a:path>
              <a:moveTo>
                <a:pt x="0" y="0"/>
              </a:moveTo>
              <a:lnTo>
                <a:pt x="62629" y="0"/>
              </a:lnTo>
              <a:lnTo>
                <a:pt x="62629" y="516038"/>
              </a:lnTo>
              <a:lnTo>
                <a:pt x="125258" y="51603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009A1B-FA5E-8447-9C1A-B7370AD76466}">
      <dsp:nvSpPr>
        <dsp:cNvPr id="0" name=""/>
        <dsp:cNvSpPr/>
      </dsp:nvSpPr>
      <dsp:spPr>
        <a:xfrm>
          <a:off x="9730036" y="1875405"/>
          <a:ext cx="125258" cy="91440"/>
        </a:xfrm>
        <a:custGeom>
          <a:avLst/>
          <a:gdLst/>
          <a:ahLst/>
          <a:cxnLst/>
          <a:rect l="0" t="0" r="0" b="0"/>
          <a:pathLst>
            <a:path>
              <a:moveTo>
                <a:pt x="0" y="45720"/>
              </a:moveTo>
              <a:lnTo>
                <a:pt x="12525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1A2831-A742-E64B-8BB7-F06C032FADA1}">
      <dsp:nvSpPr>
        <dsp:cNvPr id="0" name=""/>
        <dsp:cNvSpPr/>
      </dsp:nvSpPr>
      <dsp:spPr>
        <a:xfrm>
          <a:off x="8415906" y="1307969"/>
          <a:ext cx="125258" cy="613155"/>
        </a:xfrm>
        <a:custGeom>
          <a:avLst/>
          <a:gdLst/>
          <a:ahLst/>
          <a:cxnLst/>
          <a:rect l="0" t="0" r="0" b="0"/>
          <a:pathLst>
            <a:path>
              <a:moveTo>
                <a:pt x="0" y="0"/>
              </a:moveTo>
              <a:lnTo>
                <a:pt x="62629" y="0"/>
              </a:lnTo>
              <a:lnTo>
                <a:pt x="62629" y="613155"/>
              </a:lnTo>
              <a:lnTo>
                <a:pt x="125258" y="61315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BF917AD-E734-1949-8C7C-2174646EDC77}">
      <dsp:nvSpPr>
        <dsp:cNvPr id="0" name=""/>
        <dsp:cNvSpPr/>
      </dsp:nvSpPr>
      <dsp:spPr>
        <a:xfrm>
          <a:off x="9720253" y="667330"/>
          <a:ext cx="125258" cy="91440"/>
        </a:xfrm>
        <a:custGeom>
          <a:avLst/>
          <a:gdLst/>
          <a:ahLst/>
          <a:cxnLst/>
          <a:rect l="0" t="0" r="0" b="0"/>
          <a:pathLst>
            <a:path>
              <a:moveTo>
                <a:pt x="0" y="45720"/>
              </a:moveTo>
              <a:lnTo>
                <a:pt x="12525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7F9C16-9288-EA47-8962-8FA3C85CDEDF}">
      <dsp:nvSpPr>
        <dsp:cNvPr id="0" name=""/>
        <dsp:cNvSpPr/>
      </dsp:nvSpPr>
      <dsp:spPr>
        <a:xfrm>
          <a:off x="8415906" y="713050"/>
          <a:ext cx="125258" cy="594919"/>
        </a:xfrm>
        <a:custGeom>
          <a:avLst/>
          <a:gdLst/>
          <a:ahLst/>
          <a:cxnLst/>
          <a:rect l="0" t="0" r="0" b="0"/>
          <a:pathLst>
            <a:path>
              <a:moveTo>
                <a:pt x="0" y="594919"/>
              </a:moveTo>
              <a:lnTo>
                <a:pt x="62629" y="594919"/>
              </a:lnTo>
              <a:lnTo>
                <a:pt x="62629" y="0"/>
              </a:lnTo>
              <a:lnTo>
                <a:pt x="125258"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F722BC3-6795-6943-975E-24E097793AA2}">
      <dsp:nvSpPr>
        <dsp:cNvPr id="0" name=""/>
        <dsp:cNvSpPr/>
      </dsp:nvSpPr>
      <dsp:spPr>
        <a:xfrm>
          <a:off x="7264211" y="1262249"/>
          <a:ext cx="125258" cy="91440"/>
        </a:xfrm>
        <a:custGeom>
          <a:avLst/>
          <a:gdLst/>
          <a:ahLst/>
          <a:cxnLst/>
          <a:rect l="0" t="0" r="0" b="0"/>
          <a:pathLst>
            <a:path>
              <a:moveTo>
                <a:pt x="0" y="45720"/>
              </a:moveTo>
              <a:lnTo>
                <a:pt x="12525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0EEF1B-F334-E845-86C9-B4293B391D8E}">
      <dsp:nvSpPr>
        <dsp:cNvPr id="0" name=""/>
        <dsp:cNvSpPr/>
      </dsp:nvSpPr>
      <dsp:spPr>
        <a:xfrm>
          <a:off x="6230209" y="1307969"/>
          <a:ext cx="125258" cy="503387"/>
        </a:xfrm>
        <a:custGeom>
          <a:avLst/>
          <a:gdLst/>
          <a:ahLst/>
          <a:cxnLst/>
          <a:rect l="0" t="0" r="0" b="0"/>
          <a:pathLst>
            <a:path>
              <a:moveTo>
                <a:pt x="0" y="503387"/>
              </a:moveTo>
              <a:lnTo>
                <a:pt x="62629" y="503387"/>
              </a:lnTo>
              <a:lnTo>
                <a:pt x="62629" y="0"/>
              </a:lnTo>
              <a:lnTo>
                <a:pt x="125258"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D99DE8-07BD-7040-BDD7-4DBD19D79314}">
      <dsp:nvSpPr>
        <dsp:cNvPr id="0" name=""/>
        <dsp:cNvSpPr/>
      </dsp:nvSpPr>
      <dsp:spPr>
        <a:xfrm>
          <a:off x="5222217" y="1765637"/>
          <a:ext cx="125258" cy="91440"/>
        </a:xfrm>
        <a:custGeom>
          <a:avLst/>
          <a:gdLst/>
          <a:ahLst/>
          <a:cxnLst/>
          <a:rect l="0" t="0" r="0" b="0"/>
          <a:pathLst>
            <a:path>
              <a:moveTo>
                <a:pt x="0" y="45720"/>
              </a:moveTo>
              <a:lnTo>
                <a:pt x="12525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4AC206-DD31-5B47-AA40-51BBAD38E459}">
      <dsp:nvSpPr>
        <dsp:cNvPr id="0" name=""/>
        <dsp:cNvSpPr/>
      </dsp:nvSpPr>
      <dsp:spPr>
        <a:xfrm>
          <a:off x="3936314" y="1765637"/>
          <a:ext cx="125258" cy="91440"/>
        </a:xfrm>
        <a:custGeom>
          <a:avLst/>
          <a:gdLst/>
          <a:ahLst/>
          <a:cxnLst/>
          <a:rect l="0" t="0" r="0" b="0"/>
          <a:pathLst>
            <a:path>
              <a:moveTo>
                <a:pt x="0" y="45720"/>
              </a:moveTo>
              <a:lnTo>
                <a:pt x="12525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70076D-9C32-6D43-A79F-4F6DBE875008}">
      <dsp:nvSpPr>
        <dsp:cNvPr id="0" name=""/>
        <dsp:cNvSpPr/>
      </dsp:nvSpPr>
      <dsp:spPr>
        <a:xfrm>
          <a:off x="2605318" y="1765637"/>
          <a:ext cx="125258" cy="91440"/>
        </a:xfrm>
        <a:custGeom>
          <a:avLst/>
          <a:gdLst/>
          <a:ahLst/>
          <a:cxnLst/>
          <a:rect l="0" t="0" r="0" b="0"/>
          <a:pathLst>
            <a:path>
              <a:moveTo>
                <a:pt x="0" y="45720"/>
              </a:moveTo>
              <a:lnTo>
                <a:pt x="125258"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691437-F4CD-EB4D-B7F3-4C51EE7DD4EF}">
      <dsp:nvSpPr>
        <dsp:cNvPr id="0" name=""/>
        <dsp:cNvSpPr/>
      </dsp:nvSpPr>
      <dsp:spPr>
        <a:xfrm>
          <a:off x="1010233" y="1765637"/>
          <a:ext cx="125258" cy="91440"/>
        </a:xfrm>
        <a:custGeom>
          <a:avLst/>
          <a:gdLst/>
          <a:ahLst/>
          <a:cxnLst/>
          <a:rect l="0" t="0" r="0" b="0"/>
          <a:pathLst>
            <a:path>
              <a:moveTo>
                <a:pt x="0" y="45720"/>
              </a:moveTo>
              <a:lnTo>
                <a:pt x="125258"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4D987B-CA46-0A4F-88BA-4A1A64D85D31}">
      <dsp:nvSpPr>
        <dsp:cNvPr id="0" name=""/>
        <dsp:cNvSpPr/>
      </dsp:nvSpPr>
      <dsp:spPr>
        <a:xfrm>
          <a:off x="1683" y="1514474"/>
          <a:ext cx="1008549" cy="593765"/>
        </a:xfrm>
        <a:prstGeom prst="ellipse">
          <a:avLst/>
        </a:prstGeom>
        <a:solidFill>
          <a:srgbClr val="0AD995"/>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INICIO</a:t>
          </a:r>
          <a:endParaRPr lang="it-IT" sz="1400" b="1" kern="1200" dirty="0">
            <a:solidFill>
              <a:srgbClr val="002060"/>
            </a:solidFill>
          </a:endParaRPr>
        </a:p>
      </dsp:txBody>
      <dsp:txXfrm>
        <a:off x="149382" y="1601429"/>
        <a:ext cx="713151" cy="419855"/>
      </dsp:txXfrm>
    </dsp:sp>
    <dsp:sp modelId="{0438EE70-C156-CD47-9549-A408CA25F416}">
      <dsp:nvSpPr>
        <dsp:cNvPr id="0" name=""/>
        <dsp:cNvSpPr/>
      </dsp:nvSpPr>
      <dsp:spPr>
        <a:xfrm>
          <a:off x="1135491" y="1438801"/>
          <a:ext cx="1469826" cy="745112"/>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PROCESO DE IDENTIFICACIÓN</a:t>
          </a:r>
          <a:endParaRPr lang="it-IT" sz="1400" b="1" kern="1200" dirty="0">
            <a:solidFill>
              <a:srgbClr val="002060"/>
            </a:solidFill>
          </a:endParaRPr>
        </a:p>
      </dsp:txBody>
      <dsp:txXfrm>
        <a:off x="1135491" y="1438801"/>
        <a:ext cx="1469826" cy="745112"/>
      </dsp:txXfrm>
    </dsp:sp>
    <dsp:sp modelId="{ACDB8B2D-98FB-1C45-AD4E-D5F71BA28736}">
      <dsp:nvSpPr>
        <dsp:cNvPr id="0" name=""/>
        <dsp:cNvSpPr/>
      </dsp:nvSpPr>
      <dsp:spPr>
        <a:xfrm>
          <a:off x="2730576" y="1465340"/>
          <a:ext cx="1205737" cy="692033"/>
        </a:xfrm>
        <a:prstGeom prst="rect">
          <a:avLst/>
        </a:prstGeom>
        <a:solidFill>
          <a:srgbClr val="FFFFFF"/>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b="0" kern="1200" noProof="0">
              <a:solidFill>
                <a:srgbClr val="002060"/>
              </a:solidFill>
            </a:rPr>
            <a:t>Ejemplos: </a:t>
          </a:r>
          <a:r>
            <a:rPr lang="en-GB" sz="1400" b="0" kern="1200" noProof="0" dirty="0">
              <a:solidFill>
                <a:srgbClr val="002060"/>
              </a:solidFill>
            </a:rPr>
            <a:t>Blockchain, IoT</a:t>
          </a:r>
          <a:r>
            <a:rPr lang="en-GB" sz="1400" b="0" kern="1200" noProof="0">
              <a:solidFill>
                <a:srgbClr val="002060"/>
              </a:solidFill>
            </a:rPr>
            <a:t>, Automatización</a:t>
          </a:r>
          <a:endParaRPr lang="en-GB" sz="1400" b="0" kern="1200" noProof="0" dirty="0">
            <a:solidFill>
              <a:srgbClr val="002060"/>
            </a:solidFill>
          </a:endParaRPr>
        </a:p>
      </dsp:txBody>
      <dsp:txXfrm>
        <a:off x="2730576" y="1465340"/>
        <a:ext cx="1205737" cy="692033"/>
      </dsp:txXfrm>
    </dsp:sp>
    <dsp:sp modelId="{4DB12B74-AF86-8A49-93F5-0858A963A3FC}">
      <dsp:nvSpPr>
        <dsp:cNvPr id="0" name=""/>
        <dsp:cNvSpPr/>
      </dsp:nvSpPr>
      <dsp:spPr>
        <a:xfrm>
          <a:off x="4061572" y="1449539"/>
          <a:ext cx="1160644" cy="723635"/>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EVALUACIÓN Y RELEVANCIA</a:t>
          </a:r>
          <a:endParaRPr lang="it-IT" sz="1400" b="1" kern="1200" dirty="0">
            <a:solidFill>
              <a:srgbClr val="002060"/>
            </a:solidFill>
          </a:endParaRPr>
        </a:p>
      </dsp:txBody>
      <dsp:txXfrm>
        <a:off x="4061572" y="1449539"/>
        <a:ext cx="1160644" cy="723635"/>
      </dsp:txXfrm>
    </dsp:sp>
    <dsp:sp modelId="{2DC9AC83-69CB-0041-B2CB-60F00CEF2E65}">
      <dsp:nvSpPr>
        <dsp:cNvPr id="0" name=""/>
        <dsp:cNvSpPr/>
      </dsp:nvSpPr>
      <dsp:spPr>
        <a:xfrm>
          <a:off x="5347475" y="1453786"/>
          <a:ext cx="882733" cy="715141"/>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PUNTO DECISIVO</a:t>
          </a:r>
          <a:endParaRPr lang="it-IT" sz="1400" b="1" kern="1200" dirty="0">
            <a:solidFill>
              <a:srgbClr val="002060"/>
            </a:solidFill>
          </a:endParaRPr>
        </a:p>
      </dsp:txBody>
      <dsp:txXfrm>
        <a:off x="5347475" y="1453786"/>
        <a:ext cx="882733" cy="715141"/>
      </dsp:txXfrm>
    </dsp:sp>
    <dsp:sp modelId="{39E4566D-65EA-FE45-9D23-9E0D87E77EAE}">
      <dsp:nvSpPr>
        <dsp:cNvPr id="0" name=""/>
        <dsp:cNvSpPr/>
      </dsp:nvSpPr>
      <dsp:spPr>
        <a:xfrm>
          <a:off x="6355467" y="831074"/>
          <a:ext cx="908743" cy="95379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noProof="0">
              <a:solidFill>
                <a:srgbClr val="002060"/>
              </a:solidFill>
            </a:rPr>
            <a:t>Si es relevante</a:t>
          </a:r>
          <a:endParaRPr lang="en-GB" sz="1400" kern="1200" noProof="0" dirty="0">
            <a:solidFill>
              <a:srgbClr val="002060"/>
            </a:solidFill>
          </a:endParaRPr>
        </a:p>
      </dsp:txBody>
      <dsp:txXfrm>
        <a:off x="6355467" y="831074"/>
        <a:ext cx="908743" cy="953790"/>
      </dsp:txXfrm>
    </dsp:sp>
    <dsp:sp modelId="{95BBE1BE-81C2-5E4E-A3E2-3A6511145613}">
      <dsp:nvSpPr>
        <dsp:cNvPr id="0" name=""/>
        <dsp:cNvSpPr/>
      </dsp:nvSpPr>
      <dsp:spPr>
        <a:xfrm>
          <a:off x="7389469" y="849681"/>
          <a:ext cx="1026436" cy="916576"/>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ESTRATEGIAS PROACTIVAS DE ADOPCIÓN</a:t>
          </a:r>
          <a:endParaRPr lang="it-IT" sz="1400" b="1" kern="1200" dirty="0">
            <a:solidFill>
              <a:srgbClr val="002060"/>
            </a:solidFill>
          </a:endParaRPr>
        </a:p>
      </dsp:txBody>
      <dsp:txXfrm>
        <a:off x="7389469" y="849681"/>
        <a:ext cx="1026436" cy="916576"/>
      </dsp:txXfrm>
    </dsp:sp>
    <dsp:sp modelId="{CBD9C19D-B6F6-C443-B4EB-C50F31283F82}">
      <dsp:nvSpPr>
        <dsp:cNvPr id="0" name=""/>
        <dsp:cNvSpPr/>
      </dsp:nvSpPr>
      <dsp:spPr>
        <a:xfrm>
          <a:off x="8541164" y="139038"/>
          <a:ext cx="1179088" cy="1148024"/>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MANTENERSE INFORMADO</a:t>
          </a:r>
          <a:endParaRPr lang="it-IT" sz="1400" b="1" kern="1200" dirty="0">
            <a:solidFill>
              <a:srgbClr val="002060"/>
            </a:solidFill>
          </a:endParaRPr>
        </a:p>
      </dsp:txBody>
      <dsp:txXfrm>
        <a:off x="8541164" y="139038"/>
        <a:ext cx="1179088" cy="1148024"/>
      </dsp:txXfrm>
    </dsp:sp>
    <dsp:sp modelId="{5971EA79-984F-ED4B-9F21-C1193B3167D8}">
      <dsp:nvSpPr>
        <dsp:cNvPr id="0" name=""/>
        <dsp:cNvSpPr/>
      </dsp:nvSpPr>
      <dsp:spPr>
        <a:xfrm>
          <a:off x="9845512" y="356682"/>
          <a:ext cx="1063174" cy="712736"/>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NUEVAS TENDENCIAS</a:t>
          </a:r>
          <a:endParaRPr lang="it-IT" sz="1400" b="1" kern="1200" dirty="0">
            <a:solidFill>
              <a:srgbClr val="002060"/>
            </a:solidFill>
          </a:endParaRPr>
        </a:p>
      </dsp:txBody>
      <dsp:txXfrm>
        <a:off x="9845512" y="356682"/>
        <a:ext cx="1063174" cy="712736"/>
      </dsp:txXfrm>
    </dsp:sp>
    <dsp:sp modelId="{3E23352F-73E1-D543-96E3-6C64CBC1E543}">
      <dsp:nvSpPr>
        <dsp:cNvPr id="0" name=""/>
        <dsp:cNvSpPr/>
      </dsp:nvSpPr>
      <dsp:spPr>
        <a:xfrm>
          <a:off x="8541164" y="1365349"/>
          <a:ext cx="1188871" cy="1111551"/>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RESULTADOS EXITOSOS </a:t>
          </a:r>
          <a:r>
            <a:rPr lang="en-GB" sz="1400" b="0" kern="1200" noProof="0">
              <a:solidFill>
                <a:srgbClr val="002060"/>
              </a:solidFill>
            </a:rPr>
            <a:t>(es decir, eficiencia incrementada)</a:t>
          </a:r>
          <a:endParaRPr lang="en-GB" sz="1400" b="0" kern="1200" noProof="0" dirty="0">
            <a:solidFill>
              <a:srgbClr val="002060"/>
            </a:solidFill>
          </a:endParaRPr>
        </a:p>
      </dsp:txBody>
      <dsp:txXfrm>
        <a:off x="8541164" y="1365349"/>
        <a:ext cx="1188871" cy="1111551"/>
      </dsp:txXfrm>
    </dsp:sp>
    <dsp:sp modelId="{76074DFF-FA08-FB48-AD0B-235E01A704D1}">
      <dsp:nvSpPr>
        <dsp:cNvPr id="0" name=""/>
        <dsp:cNvSpPr/>
      </dsp:nvSpPr>
      <dsp:spPr>
        <a:xfrm>
          <a:off x="9855294" y="1644952"/>
          <a:ext cx="1059160" cy="552345"/>
        </a:xfrm>
        <a:prstGeom prst="ellipse">
          <a:avLst/>
        </a:prstGeom>
        <a:solidFill>
          <a:srgbClr val="0AD995"/>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FIN</a:t>
          </a:r>
          <a:endParaRPr lang="it-IT" sz="1400" b="1" kern="1200" dirty="0">
            <a:solidFill>
              <a:srgbClr val="002060"/>
            </a:solidFill>
          </a:endParaRPr>
        </a:p>
      </dsp:txBody>
      <dsp:txXfrm>
        <a:off x="10010404" y="1725841"/>
        <a:ext cx="748940" cy="390567"/>
      </dsp:txXfrm>
    </dsp:sp>
    <dsp:sp modelId="{7DC61AC8-2F87-9D40-82BB-D29E0A2A7E44}">
      <dsp:nvSpPr>
        <dsp:cNvPr id="0" name=""/>
        <dsp:cNvSpPr/>
      </dsp:nvSpPr>
      <dsp:spPr>
        <a:xfrm>
          <a:off x="6355467" y="1863151"/>
          <a:ext cx="913929" cy="9284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noProof="0">
              <a:solidFill>
                <a:srgbClr val="002060"/>
              </a:solidFill>
            </a:rPr>
            <a:t>Si no es relevante</a:t>
          </a:r>
          <a:endParaRPr lang="en-GB" sz="1400" kern="1200" noProof="0" dirty="0">
            <a:solidFill>
              <a:srgbClr val="002060"/>
            </a:solidFill>
          </a:endParaRPr>
        </a:p>
      </dsp:txBody>
      <dsp:txXfrm>
        <a:off x="6355467" y="1863151"/>
        <a:ext cx="913929" cy="928488"/>
      </dsp:txXfrm>
    </dsp:sp>
    <dsp:sp modelId="{FD88D7C3-4FE4-1543-91AC-881D8E5E8F33}">
      <dsp:nvSpPr>
        <dsp:cNvPr id="0" name=""/>
        <dsp:cNvSpPr/>
      </dsp:nvSpPr>
      <dsp:spPr>
        <a:xfrm>
          <a:off x="7394655" y="1872227"/>
          <a:ext cx="1026680" cy="910335"/>
        </a:xfrm>
        <a:prstGeom prst="rect">
          <a:avLst/>
        </a:prstGeom>
        <a:solidFill>
          <a:schemeClr val="bg2">
            <a:lumMod val="95000"/>
          </a:scheme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a:solidFill>
                <a:srgbClr val="002060"/>
              </a:solidFill>
            </a:rPr>
            <a:t>SIN ACCIÓN REQUERIDA</a:t>
          </a:r>
          <a:endParaRPr lang="it-IT" sz="1400" b="1" kern="1200" dirty="0">
            <a:solidFill>
              <a:srgbClr val="002060"/>
            </a:solidFill>
          </a:endParaRPr>
        </a:p>
      </dsp:txBody>
      <dsp:txXfrm>
        <a:off x="7394655" y="1872227"/>
        <a:ext cx="1026680" cy="910335"/>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23BF02-1407-45D4-91DB-52DF284200D1}" type="datetimeFigureOut">
              <a:rPr lang="en-GB" smtClean="0"/>
              <a:t>02/01/2024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3550A-1C67-491B-B6B7-CEF62DBEB878}" type="slidenum">
              <a:rPr lang="en-GB" smtClean="0"/>
              <a:t>‹Nº›</a:t>
            </a:fld>
            <a:endParaRPr lang="en-GB"/>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n 10" descr="Imagen que contiene Logotipo&#10;&#10;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rtlCol="0">
            <a:spAutoFit/>
          </a:bodyPr>
          <a:lstStyle/>
          <a:p>
            <a:pPr algn="l"/>
            <a:r>
              <a:rPr lang="en-GB" sz="1300">
                <a:solidFill>
                  <a:schemeClr val="bg1"/>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chemeClr val="bg1"/>
                </a:solidFill>
                <a:effectLst/>
                <a:latin typeface="+mn-l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Imagen 47" descr="Texto&#10;&#10;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defRPr/>
            </a:lvl2pPr>
          </a:lstStyle>
          <a:p>
            <a:pPr lvl="0"/>
            <a:endParaRPr lang="es-ES"/>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lang="en-GB"/>
          </a:p>
        </p:txBody>
      </p:sp>
      <p:pic>
        <p:nvPicPr>
          <p:cNvPr id="7" name="Imagen 6" descr="Imagen que contiene Logotipo&#10;&#10;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10;&#10;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rotWithShape="1">
          <a:blip r:embed="rId4"/>
          <a:srcRect r="21309"/>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es-ES"/>
          </a:p>
        </p:txBody>
      </p:sp>
    </p:spTree>
    <p:extLst>
      <p:ext uri="{BB962C8B-B14F-4D97-AF65-F5344CB8AC3E}">
        <p14:creationId xmlns:p14="http://schemas.microsoft.com/office/powerpoint/2010/main" val="308365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77921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218511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rotWithShape="1">
          <a:blip r:embed="rId2"/>
          <a:srcRect t="4618" b="1612"/>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 Id="rId9" Type="http://schemas.openxmlformats.org/officeDocument/2006/relationships/image" Target="../media/image17.svg"/></Relationships>
</file>

<file path=ppt/slides/_rels/slide1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digital-dream-lab.e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a:xfrm>
            <a:off x="-117475" y="3706048"/>
            <a:ext cx="12426950" cy="665163"/>
          </a:xfrm>
        </p:spPr>
        <p:txBody>
          <a:bodyPr/>
          <a:lstStyle/>
          <a:p>
            <a:r>
              <a:rPr lang="en-GB" sz="3600"/>
              <a:t>Avivar e innovar: Soluciones digitales para las MIPYME</a:t>
            </a:r>
            <a:endParaRPr lang="en-GB" sz="3600" dirty="0"/>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a:xfrm>
            <a:off x="831850" y="4490083"/>
            <a:ext cx="10515600" cy="433609"/>
          </a:xfrm>
        </p:spPr>
        <p:txBody>
          <a:bodyPr/>
          <a:lstStyle/>
          <a:p>
            <a:r>
              <a:rPr lang="en-GB"/>
              <a:t>Formación proporcionada por IDP </a:t>
            </a:r>
            <a:r>
              <a:rPr lang="en-GB" dirty="0"/>
              <a:t>European Consultants</a:t>
            </a:r>
          </a:p>
        </p:txBody>
      </p:sp>
    </p:spTree>
    <p:extLst>
      <p:ext uri="{BB962C8B-B14F-4D97-AF65-F5344CB8AC3E}">
        <p14:creationId xmlns:p14="http://schemas.microsoft.com/office/powerpoint/2010/main" val="72835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Innovación para la transformación digital</a:t>
            </a:r>
          </a:p>
          <a:p>
            <a:r>
              <a:rPr lang="en-GB" sz="2200"/>
              <a:t>1.3 Adaptación a las tecnologías disruptivas</a:t>
            </a:r>
            <a:endParaRPr lang="en-GB" sz="2200" dirty="0"/>
          </a:p>
        </p:txBody>
      </p:sp>
      <p:grpSp>
        <p:nvGrpSpPr>
          <p:cNvPr id="23" name="Gruppo 22">
            <a:extLst>
              <a:ext uri="{FF2B5EF4-FFF2-40B4-BE49-F238E27FC236}">
                <a16:creationId xmlns:a16="http://schemas.microsoft.com/office/drawing/2014/main" id="{7FD53831-EF89-D375-7A3C-265CF3E78840}"/>
              </a:ext>
            </a:extLst>
          </p:cNvPr>
          <p:cNvGrpSpPr/>
          <p:nvPr/>
        </p:nvGrpSpPr>
        <p:grpSpPr>
          <a:xfrm>
            <a:off x="471472" y="1489412"/>
            <a:ext cx="11249055" cy="3625595"/>
            <a:chOff x="471472" y="1489412"/>
            <a:chExt cx="11249055" cy="3625595"/>
          </a:xfrm>
        </p:grpSpPr>
        <p:grpSp>
          <p:nvGrpSpPr>
            <p:cNvPr id="3" name="Gruppo 2">
              <a:extLst>
                <a:ext uri="{FF2B5EF4-FFF2-40B4-BE49-F238E27FC236}">
                  <a16:creationId xmlns:a16="http://schemas.microsoft.com/office/drawing/2014/main" id="{490D9FE0-D8E8-60EA-6717-E99004B60A2E}"/>
                </a:ext>
              </a:extLst>
            </p:cNvPr>
            <p:cNvGrpSpPr/>
            <p:nvPr/>
          </p:nvGrpSpPr>
          <p:grpSpPr>
            <a:xfrm>
              <a:off x="471472" y="1489412"/>
              <a:ext cx="11249055" cy="3625595"/>
              <a:chOff x="471472" y="1489412"/>
              <a:chExt cx="11249055" cy="3625595"/>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75552"/>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De la identificación a la adopción de tecnologías disruptivas: representación visual mediante un </a:t>
                </a:r>
                <a:r>
                  <a:rPr lang="es-ES" sz="18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diagrama de flujo</a:t>
                </a:r>
                <a:endParaRPr lang="en-GB" sz="1800">
                  <a:effectLst/>
                  <a:latin typeface="Calibri" panose="020F0502020204030204" pitchFamily="34" charset="0"/>
                  <a:ea typeface="Yu Mincho" panose="02020400000000000000" pitchFamily="18" charset="-128"/>
                  <a:cs typeface="Arial" panose="020B0604020202020204" pitchFamily="34" charset="0"/>
                </a:endParaRPr>
              </a:p>
            </p:txBody>
          </p:sp>
          <p:graphicFrame>
            <p:nvGraphicFramePr>
              <p:cNvPr id="8" name="Diagramma 7">
                <a:extLst>
                  <a:ext uri="{FF2B5EF4-FFF2-40B4-BE49-F238E27FC236}">
                    <a16:creationId xmlns:a16="http://schemas.microsoft.com/office/drawing/2014/main" id="{FC7D1166-DEFC-274E-C1B7-C68CF7D53F37}"/>
                  </a:ext>
                </a:extLst>
              </p:cNvPr>
              <p:cNvGraphicFramePr/>
              <p:nvPr>
                <p:extLst>
                  <p:ext uri="{D42A27DB-BD31-4B8C-83A1-F6EECF244321}">
                    <p14:modId xmlns:p14="http://schemas.microsoft.com/office/powerpoint/2010/main" val="1862650603"/>
                  </p:ext>
                </p:extLst>
              </p:nvPr>
            </p:nvGraphicFramePr>
            <p:xfrm>
              <a:off x="545333" y="2184329"/>
              <a:ext cx="10916139" cy="29306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cxnSp>
          <p:nvCxnSpPr>
            <p:cNvPr id="11" name="Connettore 1 10">
              <a:extLst>
                <a:ext uri="{FF2B5EF4-FFF2-40B4-BE49-F238E27FC236}">
                  <a16:creationId xmlns:a16="http://schemas.microsoft.com/office/drawing/2014/main" id="{23DE621C-A98F-BCF2-E4DD-C2462DB91153}"/>
                </a:ext>
              </a:extLst>
            </p:cNvPr>
            <p:cNvCxnSpPr/>
            <p:nvPr/>
          </p:nvCxnSpPr>
          <p:spPr>
            <a:xfrm>
              <a:off x="8866208" y="4861370"/>
              <a:ext cx="204871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133FCC02-6ACA-B099-5A8C-0EA9D431BBA4}"/>
                </a:ext>
              </a:extLst>
            </p:cNvPr>
            <p:cNvCxnSpPr>
              <a:cxnSpLocks/>
            </p:cNvCxnSpPr>
            <p:nvPr/>
          </p:nvCxnSpPr>
          <p:spPr>
            <a:xfrm flipV="1">
              <a:off x="10914927" y="4305785"/>
              <a:ext cx="0" cy="5555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ttore 1 17">
              <a:extLst>
                <a:ext uri="{FF2B5EF4-FFF2-40B4-BE49-F238E27FC236}">
                  <a16:creationId xmlns:a16="http://schemas.microsoft.com/office/drawing/2014/main" id="{AD237D32-BAFF-4641-4B77-9BD6320F16A2}"/>
                </a:ext>
              </a:extLst>
            </p:cNvPr>
            <p:cNvCxnSpPr/>
            <p:nvPr/>
          </p:nvCxnSpPr>
          <p:spPr>
            <a:xfrm>
              <a:off x="6130724" y="2083446"/>
              <a:ext cx="47842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ttore 2 19">
              <a:extLst>
                <a:ext uri="{FF2B5EF4-FFF2-40B4-BE49-F238E27FC236}">
                  <a16:creationId xmlns:a16="http://schemas.microsoft.com/office/drawing/2014/main" id="{5D981B2D-4489-5A35-31B7-6BA74827AA4F}"/>
                </a:ext>
              </a:extLst>
            </p:cNvPr>
            <p:cNvCxnSpPr/>
            <p:nvPr/>
          </p:nvCxnSpPr>
          <p:spPr>
            <a:xfrm>
              <a:off x="6130724" y="2083446"/>
              <a:ext cx="0" cy="1566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22" name="Connettore 1 21">
            <a:extLst>
              <a:ext uri="{FF2B5EF4-FFF2-40B4-BE49-F238E27FC236}">
                <a16:creationId xmlns:a16="http://schemas.microsoft.com/office/drawing/2014/main" id="{F6B5D95B-2D56-CACB-1AA8-8C395DA4A7B7}"/>
              </a:ext>
            </a:extLst>
          </p:cNvPr>
          <p:cNvCxnSpPr/>
          <p:nvPr/>
        </p:nvCxnSpPr>
        <p:spPr>
          <a:xfrm>
            <a:off x="10914927" y="2083446"/>
            <a:ext cx="0" cy="41668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7040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Innovación para la transformación digital</a:t>
            </a:r>
          </a:p>
          <a:p>
            <a:r>
              <a:rPr lang="en-GB" sz="2200"/>
              <a:t>1.4 Gestión del cambio para la resiliencia digital</a:t>
            </a:r>
            <a:endParaRPr lang="en-GB" sz="2200" dirty="0"/>
          </a:p>
        </p:txBody>
      </p:sp>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943324"/>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En la adopción de la innovación y las tecnologías digitales para la transformación digital, un impulso operativo y concreto puede venir de la gestión del cambio. A medida que las pymes adoptan la tecnología disruptiva, el factor fundamental es la gestión eficaz del cambio.</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gestión del cambio surge como el enfoque estratégico para la transición de individuos, equipos y organizaciones de su estado actual al estado futuro deseado. Implica una cuidadosa planificación, comunicación y estrategias e impulsa cambios operativos en las organizaciones, minimizando la resistencia e impulsando el cambio organizativo.</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Con el objetivo de que la resiliencia digital sea un resultado del crecimiento sostenido y la adaptabilidad, he aquí algunas estrategias para una gestión eficaz del cambio, con ejemplos concretos al respecto:</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Planes de comunicación claros</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Noticias periódicas para compartir los avances dentro de la organización.</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Implicación de los empleados</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Equipos interfuncionales y jornadas de "toma la iniciativa" para una colaboración alternativa e innovadora en la aplicación de soluciones digitales innovadoras.</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Programas de formación</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Cursos y talleres para mejorar las capacidades, los conocimientos y la competencia.</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833579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a:t>
            </a:r>
            <a:r>
              <a:rPr lang="en-GB" sz="2400">
                <a:solidFill>
                  <a:srgbClr val="0AD995"/>
                </a:solidFill>
              </a:rPr>
              <a:t>dad</a:t>
            </a:r>
            <a:r>
              <a:rPr lang="en-GB" sz="2400" b="1">
                <a:solidFill>
                  <a:srgbClr val="0AD995"/>
                </a:solidFill>
              </a:rPr>
              <a:t> </a:t>
            </a:r>
            <a:r>
              <a:rPr lang="en-GB" sz="2400" b="1" dirty="0">
                <a:solidFill>
                  <a:srgbClr val="0AD995"/>
                </a:solidFill>
              </a:rPr>
              <a:t>2</a:t>
            </a:r>
            <a:r>
              <a:rPr lang="en-GB" sz="2400" b="1">
                <a:solidFill>
                  <a:srgbClr val="0AD995"/>
                </a:solidFill>
              </a:rPr>
              <a:t>. Aprovechar el poder de las soluciones digitales innovadoras</a:t>
            </a:r>
            <a:endParaRPr lang="en-GB" sz="2400" b="1" dirty="0">
              <a:solidFill>
                <a:srgbClr val="0AD995"/>
              </a:solidFill>
            </a:endParaRPr>
          </a:p>
          <a:p>
            <a:r>
              <a:rPr lang="en-GB" sz="2200"/>
              <a:t>2.1 Panorama general de las soluciones digitales innovadoras</a:t>
            </a:r>
            <a:endParaRPr lang="en-GB" sz="2200" dirty="0"/>
          </a:p>
        </p:txBody>
      </p:sp>
      <p:grpSp>
        <p:nvGrpSpPr>
          <p:cNvPr id="19" name="Gruppo 18">
            <a:extLst>
              <a:ext uri="{FF2B5EF4-FFF2-40B4-BE49-F238E27FC236}">
                <a16:creationId xmlns:a16="http://schemas.microsoft.com/office/drawing/2014/main" id="{0E2A16FC-D6D9-9E1D-0C77-E48F7F71572F}"/>
              </a:ext>
            </a:extLst>
          </p:cNvPr>
          <p:cNvGrpSpPr/>
          <p:nvPr/>
        </p:nvGrpSpPr>
        <p:grpSpPr>
          <a:xfrm>
            <a:off x="471472" y="1489412"/>
            <a:ext cx="11249055" cy="4483274"/>
            <a:chOff x="471472" y="1489412"/>
            <a:chExt cx="11249055" cy="4483274"/>
          </a:xfrm>
        </p:grpSpPr>
        <p:grpSp>
          <p:nvGrpSpPr>
            <p:cNvPr id="18" name="Gruppo 17">
              <a:extLst>
                <a:ext uri="{FF2B5EF4-FFF2-40B4-BE49-F238E27FC236}">
                  <a16:creationId xmlns:a16="http://schemas.microsoft.com/office/drawing/2014/main" id="{49529C98-B041-CF81-5CC6-08BBD29A2A22}"/>
                </a:ext>
              </a:extLst>
            </p:cNvPr>
            <p:cNvGrpSpPr/>
            <p:nvPr/>
          </p:nvGrpSpPr>
          <p:grpSpPr>
            <a:xfrm>
              <a:off x="471472" y="1489412"/>
              <a:ext cx="11249055" cy="4483274"/>
              <a:chOff x="471472" y="1489412"/>
              <a:chExt cx="11249055" cy="4483274"/>
            </a:xfrm>
          </p:grpSpPr>
          <p:grpSp>
            <p:nvGrpSpPr>
              <p:cNvPr id="12" name="Gruppo 11">
                <a:extLst>
                  <a:ext uri="{FF2B5EF4-FFF2-40B4-BE49-F238E27FC236}">
                    <a16:creationId xmlns:a16="http://schemas.microsoft.com/office/drawing/2014/main" id="{FCA412AC-9013-785E-A21E-19FE03C91DC5}"/>
                  </a:ext>
                </a:extLst>
              </p:cNvPr>
              <p:cNvGrpSpPr/>
              <p:nvPr/>
            </p:nvGrpSpPr>
            <p:grpSpPr>
              <a:xfrm>
                <a:off x="471472" y="1489412"/>
                <a:ext cx="11249055" cy="3678493"/>
                <a:chOff x="471472" y="1489412"/>
                <a:chExt cx="11249055" cy="3678493"/>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671915"/>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Para hacer realidad el potencial de ventajas competitivas en un panorama digital en rápida evolución, he aquí un resumen de las principales soluciones digitales innovadoras diseñadas para potenciar a las mipymes:</a:t>
                  </a:r>
                  <a:endParaRPr lang="en-GB" sz="18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CasellaDiTesto 2">
                  <a:extLst>
                    <a:ext uri="{FF2B5EF4-FFF2-40B4-BE49-F238E27FC236}">
                      <a16:creationId xmlns:a16="http://schemas.microsoft.com/office/drawing/2014/main" id="{5E33F785-0DCE-E4AD-34F6-5CADF185EC76}"/>
                    </a:ext>
                  </a:extLst>
                </p:cNvPr>
                <p:cNvSpPr txBox="1"/>
                <p:nvPr/>
              </p:nvSpPr>
              <p:spPr>
                <a:xfrm>
                  <a:off x="471472" y="3552078"/>
                  <a:ext cx="2589780" cy="1615827"/>
                </a:xfrm>
                <a:prstGeom prst="rect">
                  <a:avLst/>
                </a:prstGeom>
                <a:noFill/>
              </p:spPr>
              <p:txBody>
                <a:bodyPr wrap="square" rtlCol="0">
                  <a:spAutoFit/>
                </a:bodyPr>
                <a:lstStyle/>
                <a:p>
                  <a:r>
                    <a:rPr lang="en-GB" b="1"/>
                    <a:t>Computación en la nube</a:t>
                  </a:r>
                  <a:endParaRPr lang="en-GB" b="1" dirty="0"/>
                </a:p>
                <a:p>
                  <a:endParaRPr lang="en-GB" sz="900" dirty="0"/>
                </a:p>
                <a:p>
                  <a:r>
                    <a:rPr lang="en-GB"/>
                    <a:t>Explorar la flexibilidad y escalabilidad de las soluciones basadas en la nube</a:t>
                  </a:r>
                  <a:endParaRPr lang="en-GB" dirty="0"/>
                </a:p>
              </p:txBody>
            </p:sp>
            <p:sp>
              <p:nvSpPr>
                <p:cNvPr id="4" name="CasellaDiTesto 3">
                  <a:extLst>
                    <a:ext uri="{FF2B5EF4-FFF2-40B4-BE49-F238E27FC236}">
                      <a16:creationId xmlns:a16="http://schemas.microsoft.com/office/drawing/2014/main" id="{C39DC670-1A6A-E6F0-8CB6-998A17FC72AD}"/>
                    </a:ext>
                  </a:extLst>
                </p:cNvPr>
                <p:cNvSpPr txBox="1"/>
                <p:nvPr/>
              </p:nvSpPr>
              <p:spPr>
                <a:xfrm>
                  <a:off x="3357897" y="3552078"/>
                  <a:ext cx="2589780" cy="1615827"/>
                </a:xfrm>
                <a:prstGeom prst="rect">
                  <a:avLst/>
                </a:prstGeom>
                <a:noFill/>
              </p:spPr>
              <p:txBody>
                <a:bodyPr wrap="square" rtlCol="0">
                  <a:spAutoFit/>
                </a:bodyPr>
                <a:lstStyle/>
                <a:p>
                  <a:r>
                    <a:rPr lang="en-GB" b="1"/>
                    <a:t>Análisis (de datos)</a:t>
                  </a:r>
                  <a:endParaRPr lang="en-GB" b="1" dirty="0"/>
                </a:p>
                <a:p>
                  <a:endParaRPr lang="en-GB" sz="900" dirty="0"/>
                </a:p>
                <a:p>
                  <a:r>
                    <a:rPr lang="en-GB"/>
                    <a:t>Aprovechar el poder de los datos para tomar decisiones con conocimiento de causa</a:t>
                  </a:r>
                  <a:endParaRPr lang="en-GB" dirty="0"/>
                </a:p>
              </p:txBody>
            </p:sp>
            <p:sp>
              <p:nvSpPr>
                <p:cNvPr id="6" name="CasellaDiTesto 5">
                  <a:extLst>
                    <a:ext uri="{FF2B5EF4-FFF2-40B4-BE49-F238E27FC236}">
                      <a16:creationId xmlns:a16="http://schemas.microsoft.com/office/drawing/2014/main" id="{3DD36DFF-5419-83DB-8E99-99A474EF1354}"/>
                    </a:ext>
                  </a:extLst>
                </p:cNvPr>
                <p:cNvSpPr txBox="1"/>
                <p:nvPr/>
              </p:nvSpPr>
              <p:spPr>
                <a:xfrm>
                  <a:off x="6244322" y="3552078"/>
                  <a:ext cx="2589781" cy="1338828"/>
                </a:xfrm>
                <a:prstGeom prst="rect">
                  <a:avLst/>
                </a:prstGeom>
                <a:noFill/>
              </p:spPr>
              <p:txBody>
                <a:bodyPr wrap="square" rtlCol="0">
                  <a:spAutoFit/>
                </a:bodyPr>
                <a:lstStyle/>
                <a:p>
                  <a:r>
                    <a:rPr lang="en-GB" b="1"/>
                    <a:t>Automatización</a:t>
                  </a:r>
                  <a:endParaRPr lang="en-GB" b="1" dirty="0"/>
                </a:p>
                <a:p>
                  <a:endParaRPr lang="en-GB" sz="900" dirty="0"/>
                </a:p>
                <a:p>
                  <a:r>
                    <a:rPr lang="en-GB"/>
                    <a:t>Aumentar la eficacia mediante la ejecución automatizada de tareas</a:t>
                  </a:r>
                  <a:endParaRPr lang="en-GB" dirty="0"/>
                </a:p>
              </p:txBody>
            </p:sp>
            <p:sp>
              <p:nvSpPr>
                <p:cNvPr id="7" name="CasellaDiTesto 6">
                  <a:extLst>
                    <a:ext uri="{FF2B5EF4-FFF2-40B4-BE49-F238E27FC236}">
                      <a16:creationId xmlns:a16="http://schemas.microsoft.com/office/drawing/2014/main" id="{5D9ADD92-5BB7-02FF-08C8-7E4435495A65}"/>
                    </a:ext>
                  </a:extLst>
                </p:cNvPr>
                <p:cNvSpPr txBox="1"/>
                <p:nvPr/>
              </p:nvSpPr>
              <p:spPr>
                <a:xfrm>
                  <a:off x="9130747" y="3552078"/>
                  <a:ext cx="2589780" cy="1338828"/>
                </a:xfrm>
                <a:prstGeom prst="rect">
                  <a:avLst/>
                </a:prstGeom>
                <a:noFill/>
              </p:spPr>
              <p:txBody>
                <a:bodyPr wrap="square" rtlCol="0">
                  <a:spAutoFit/>
                </a:bodyPr>
                <a:lstStyle/>
                <a:p>
                  <a:r>
                    <a:rPr lang="en-GB" b="1"/>
                    <a:t>Inteligencia Artificial</a:t>
                  </a:r>
                  <a:endParaRPr lang="en-GB" b="1" dirty="0"/>
                </a:p>
                <a:p>
                  <a:endParaRPr lang="en-GB" sz="900" dirty="0"/>
                </a:p>
                <a:p>
                  <a:r>
                    <a:rPr lang="en-GB"/>
                    <a:t>Liberar el potencial de la IA para la optimización empresarial</a:t>
                  </a:r>
                  <a:endParaRPr lang="en-GB" dirty="0"/>
                </a:p>
              </p:txBody>
            </p:sp>
            <p:cxnSp>
              <p:nvCxnSpPr>
                <p:cNvPr id="9" name="Connettore 1 8">
                  <a:extLst>
                    <a:ext uri="{FF2B5EF4-FFF2-40B4-BE49-F238E27FC236}">
                      <a16:creationId xmlns:a16="http://schemas.microsoft.com/office/drawing/2014/main" id="{311AA582-E2C2-0762-867B-AEC2EC1E463D}"/>
                    </a:ext>
                  </a:extLst>
                </p:cNvPr>
                <p:cNvCxnSpPr/>
                <p:nvPr/>
              </p:nvCxnSpPr>
              <p:spPr>
                <a:xfrm>
                  <a:off x="3167269" y="3562017"/>
                  <a:ext cx="0" cy="1338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ttore 1 9">
                  <a:extLst>
                    <a:ext uri="{FF2B5EF4-FFF2-40B4-BE49-F238E27FC236}">
                      <a16:creationId xmlns:a16="http://schemas.microsoft.com/office/drawing/2014/main" id="{3EBB0D51-AF30-D95E-BC30-F621209581F9}"/>
                    </a:ext>
                  </a:extLst>
                </p:cNvPr>
                <p:cNvCxnSpPr/>
                <p:nvPr/>
              </p:nvCxnSpPr>
              <p:spPr>
                <a:xfrm>
                  <a:off x="5877338" y="3562017"/>
                  <a:ext cx="0" cy="1338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1 10">
                  <a:extLst>
                    <a:ext uri="{FF2B5EF4-FFF2-40B4-BE49-F238E27FC236}">
                      <a16:creationId xmlns:a16="http://schemas.microsoft.com/office/drawing/2014/main" id="{C48F415C-413F-B8D4-1395-D2EFDECA8F1E}"/>
                    </a:ext>
                  </a:extLst>
                </p:cNvPr>
                <p:cNvCxnSpPr/>
                <p:nvPr/>
              </p:nvCxnSpPr>
              <p:spPr>
                <a:xfrm>
                  <a:off x="8847355" y="3562017"/>
                  <a:ext cx="0" cy="133882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CasellaDiTesto 12">
                <a:extLst>
                  <a:ext uri="{FF2B5EF4-FFF2-40B4-BE49-F238E27FC236}">
                    <a16:creationId xmlns:a16="http://schemas.microsoft.com/office/drawing/2014/main" id="{035C4CE8-71C8-3E37-50E8-EA4A6AAC2599}"/>
                  </a:ext>
                </a:extLst>
              </p:cNvPr>
              <p:cNvSpPr txBox="1"/>
              <p:nvPr/>
            </p:nvSpPr>
            <p:spPr>
              <a:xfrm>
                <a:off x="471490" y="5300771"/>
                <a:ext cx="11249037" cy="671915"/>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Analicemos en profundidad cada una de las soluciones digitales en las siguientes secciones y descubramos cómo estas tecnologías pueden agilizar las operaciones y mejorar la eficiencia de las mipymes.</a:t>
                </a:r>
                <a:endParaRPr lang="en-GB" sz="1800">
                  <a:effectLst/>
                  <a:latin typeface="Calibri" panose="020F0502020204030204" pitchFamily="34" charset="0"/>
                  <a:ea typeface="Yu Mincho" panose="02020400000000000000" pitchFamily="18" charset="-128"/>
                  <a:cs typeface="Arial" panose="020B0604020202020204" pitchFamily="34" charset="0"/>
                </a:endParaRPr>
              </a:p>
            </p:txBody>
          </p:sp>
        </p:grpSp>
        <p:pic>
          <p:nvPicPr>
            <p:cNvPr id="14" name="Elemento grafico 13" descr="Intelligenza artificiale contorno">
              <a:extLst>
                <a:ext uri="{FF2B5EF4-FFF2-40B4-BE49-F238E27FC236}">
                  <a16:creationId xmlns:a16="http://schemas.microsoft.com/office/drawing/2014/main" id="{0426ADCE-0056-81E8-757A-FEAD2760A18C}"/>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0196" r="10395"/>
            <a:stretch/>
          </p:blipFill>
          <p:spPr>
            <a:xfrm>
              <a:off x="9143835" y="2110827"/>
              <a:ext cx="1192337" cy="1501507"/>
            </a:xfrm>
            <a:prstGeom prst="rect">
              <a:avLst/>
            </a:prstGeom>
          </p:spPr>
        </p:pic>
        <p:pic>
          <p:nvPicPr>
            <p:cNvPr id="15" name="Elemento grafico 14" descr="Cloud computing contorno">
              <a:extLst>
                <a:ext uri="{FF2B5EF4-FFF2-40B4-BE49-F238E27FC236}">
                  <a16:creationId xmlns:a16="http://schemas.microsoft.com/office/drawing/2014/main" id="{1A04B574-5D36-339E-63E4-EE5B8E69B31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7351" y="2093186"/>
              <a:ext cx="1525512" cy="1525512"/>
            </a:xfrm>
            <a:prstGeom prst="rect">
              <a:avLst/>
            </a:prstGeom>
          </p:spPr>
        </p:pic>
        <p:pic>
          <p:nvPicPr>
            <p:cNvPr id="16" name="Elemento grafico 15" descr="Ricerca contorno">
              <a:extLst>
                <a:ext uri="{FF2B5EF4-FFF2-40B4-BE49-F238E27FC236}">
                  <a16:creationId xmlns:a16="http://schemas.microsoft.com/office/drawing/2014/main" id="{B5A84ECC-0AD0-9637-7F4A-6270918F9C6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376865" y="2135743"/>
              <a:ext cx="1525511" cy="1525511"/>
            </a:xfrm>
            <a:prstGeom prst="rect">
              <a:avLst/>
            </a:prstGeom>
          </p:spPr>
        </p:pic>
        <p:pic>
          <p:nvPicPr>
            <p:cNvPr id="17" name="Elemento grafico 16" descr="Robot contorno">
              <a:extLst>
                <a:ext uri="{FF2B5EF4-FFF2-40B4-BE49-F238E27FC236}">
                  <a16:creationId xmlns:a16="http://schemas.microsoft.com/office/drawing/2014/main" id="{4A8F27E1-9CA1-D6E2-2E63-9A42FE267442}"/>
                </a:ext>
              </a:extLst>
            </p:cNvPr>
            <p:cNvPicPr>
              <a:picLocks noChangeAspect="1"/>
            </p:cNvPicPr>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l="13181" r="13429"/>
            <a:stretch/>
          </p:blipFill>
          <p:spPr>
            <a:xfrm>
              <a:off x="6244322" y="2067786"/>
              <a:ext cx="1150815" cy="1568068"/>
            </a:xfrm>
            <a:prstGeom prst="rect">
              <a:avLst/>
            </a:prstGeom>
          </p:spPr>
        </p:pic>
      </p:grpSp>
    </p:spTree>
    <p:extLst>
      <p:ext uri="{BB962C8B-B14F-4D97-AF65-F5344CB8AC3E}">
        <p14:creationId xmlns:p14="http://schemas.microsoft.com/office/powerpoint/2010/main" val="36897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a:t>
            </a:r>
            <a:r>
              <a:rPr lang="en-GB" sz="2400">
                <a:solidFill>
                  <a:srgbClr val="0AD995"/>
                </a:solidFill>
              </a:rPr>
              <a:t>dad</a:t>
            </a:r>
            <a:r>
              <a:rPr lang="en-GB" sz="2400" b="1">
                <a:solidFill>
                  <a:srgbClr val="0AD995"/>
                </a:solidFill>
              </a:rPr>
              <a:t> 2. Aprovechar el poder de las soluciones digitales innovadoras</a:t>
            </a:r>
          </a:p>
          <a:p>
            <a:r>
              <a:rPr lang="en-GB" sz="2200"/>
              <a:t>2.2 Computación en la nube para las MIPYME</a:t>
            </a:r>
            <a:endParaRPr lang="en-GB" sz="2200" dirty="0"/>
          </a:p>
        </p:txBody>
      </p:sp>
      <p:grpSp>
        <p:nvGrpSpPr>
          <p:cNvPr id="16" name="Gruppo 15">
            <a:extLst>
              <a:ext uri="{FF2B5EF4-FFF2-40B4-BE49-F238E27FC236}">
                <a16:creationId xmlns:a16="http://schemas.microsoft.com/office/drawing/2014/main" id="{1529F943-1433-B9D8-FFC6-D16EF928547A}"/>
              </a:ext>
            </a:extLst>
          </p:cNvPr>
          <p:cNvGrpSpPr/>
          <p:nvPr/>
        </p:nvGrpSpPr>
        <p:grpSpPr>
          <a:xfrm>
            <a:off x="471472" y="1489412"/>
            <a:ext cx="11520521" cy="4498476"/>
            <a:chOff x="471472" y="1489412"/>
            <a:chExt cx="11520521" cy="4498476"/>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4498476"/>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computación en nube es un paradigma que se refiere a la prestación de servicios informáticos a través de Internet. Incluye servicios como almacenamiento, procesamiento y redes.</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En estos términos, las MIPYME pueden acceder y utilizar recursos informáticos sin necesidad de infraestructura in situ, ofreciendo una solución flexible y escalable.</a:t>
              </a:r>
              <a:endParaRPr lang="en-GB">
                <a:solidFill>
                  <a:srgbClr val="1B193E"/>
                </a:solidFill>
              </a:endParaRPr>
            </a:p>
            <a:p>
              <a:pPr algn="just"/>
              <a:r>
                <a:rPr lang="en-GB" b="1">
                  <a:solidFill>
                    <a:srgbClr val="0AD995"/>
                  </a:solidFill>
                </a:rPr>
                <a:t>BENEFICIOS</a:t>
              </a:r>
              <a:endParaRPr lang="en-GB" b="1" dirty="0">
                <a:solidFill>
                  <a:srgbClr val="0AD995"/>
                </a:solidFill>
              </a:endParaRPr>
            </a:p>
            <a:p>
              <a:pPr algn="just"/>
              <a:endParaRPr lang="en-GB" sz="300" b="1" dirty="0">
                <a:solidFill>
                  <a:srgbClr val="0AD995"/>
                </a:solidFill>
              </a:endParaRPr>
            </a:p>
            <a:p>
              <a:pPr marL="342900" lvl="0" indent="-342900" algn="just">
                <a:lnSpc>
                  <a:spcPct val="107000"/>
                </a:lnSpc>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Escalabilidad</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Aumentar o reducir fácilmente los recursos en función de las necesidades de la empresa</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Rentabilidad</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Pagar sólo por los recursos utilizados, reduciendo los costes iniciales</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Accesibilidad</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Acceder a datos y aplicaciones desde cualquier lugar con conexión a Internet</a:t>
              </a:r>
              <a:endParaRPr lang="en-GB" dirty="0">
                <a:solidFill>
                  <a:srgbClr val="1B193E"/>
                </a:solidFill>
              </a:endParaRPr>
            </a:p>
            <a:p>
              <a:pPr algn="just"/>
              <a:r>
                <a:rPr lang="en-GB" b="1">
                  <a:solidFill>
                    <a:srgbClr val="0AD995"/>
                  </a:solidFill>
                </a:rPr>
                <a:t>CASOS DE USO PARA MIPYME</a:t>
              </a:r>
              <a:endParaRPr lang="en-GB" b="1" dirty="0">
                <a:solidFill>
                  <a:srgbClr val="0AD995"/>
                </a:solidFill>
              </a:endParaRPr>
            </a:p>
            <a:p>
              <a:pPr algn="just"/>
              <a:endParaRPr lang="en-GB" sz="300" b="1" dirty="0">
                <a:solidFill>
                  <a:srgbClr val="0AD995"/>
                </a:solidFill>
              </a:endParaRPr>
            </a:p>
            <a:p>
              <a:pPr marL="342900" lvl="0" indent="-342900" algn="just">
                <a:spcAft>
                  <a:spcPts val="800"/>
                </a:spcAft>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Almacenamiento y copia de seguridad de datos: </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Almacenar y realizar copias de seguridad de datos empresariales críticos de forma segura</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Colaboración: </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Facilitar el trabajo en equipo con herramientas de colaboración basadas en la nube</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Software como servicio (SaaS): </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Aprovechar las aplicaciones de software alojadas en la nube</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p:txBody>
        </p:sp>
        <p:pic>
          <p:nvPicPr>
            <p:cNvPr id="15" name="Elemento grafico 14" descr="Cloud computing contorno">
              <a:extLst>
                <a:ext uri="{FF2B5EF4-FFF2-40B4-BE49-F238E27FC236}">
                  <a16:creationId xmlns:a16="http://schemas.microsoft.com/office/drawing/2014/main" id="{0ACC213F-5E3A-6F9F-5AF2-6C215AAAC2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0637" y="2857500"/>
              <a:ext cx="1721356" cy="1721356"/>
            </a:xfrm>
            <a:prstGeom prst="rect">
              <a:avLst/>
            </a:prstGeom>
          </p:spPr>
        </p:pic>
      </p:grpSp>
    </p:spTree>
    <p:extLst>
      <p:ext uri="{BB962C8B-B14F-4D97-AF65-F5344CB8AC3E}">
        <p14:creationId xmlns:p14="http://schemas.microsoft.com/office/powerpoint/2010/main" val="3571164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a:t>
            </a:r>
            <a:r>
              <a:rPr lang="en-GB" sz="2400">
                <a:solidFill>
                  <a:srgbClr val="0AD995"/>
                </a:solidFill>
              </a:rPr>
              <a:t>dad</a:t>
            </a:r>
            <a:r>
              <a:rPr lang="en-GB" sz="2400" b="1">
                <a:solidFill>
                  <a:srgbClr val="0AD995"/>
                </a:solidFill>
              </a:rPr>
              <a:t> 2. Aprovechar el poder de las soluciones digitales innovadoras</a:t>
            </a:r>
          </a:p>
          <a:p>
            <a:r>
              <a:rPr lang="en-GB" sz="2200"/>
              <a:t>2.3 Análisis de datos y toma de decisiones informada</a:t>
            </a:r>
            <a:endParaRPr lang="en-GB" sz="2200" dirty="0"/>
          </a:p>
        </p:txBody>
      </p:sp>
      <p:grpSp>
        <p:nvGrpSpPr>
          <p:cNvPr id="9" name="Gruppo 8">
            <a:extLst>
              <a:ext uri="{FF2B5EF4-FFF2-40B4-BE49-F238E27FC236}">
                <a16:creationId xmlns:a16="http://schemas.microsoft.com/office/drawing/2014/main" id="{483AB3EB-DA42-305A-D397-375B5C05DBE1}"/>
              </a:ext>
            </a:extLst>
          </p:cNvPr>
          <p:cNvGrpSpPr/>
          <p:nvPr/>
        </p:nvGrpSpPr>
        <p:grpSpPr>
          <a:xfrm>
            <a:off x="471472" y="1489412"/>
            <a:ext cx="11540015" cy="4589590"/>
            <a:chOff x="471472" y="1489412"/>
            <a:chExt cx="11249055" cy="4589590"/>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4589590"/>
            </a:xfrm>
            <a:prstGeom prst="rect">
              <a:avLst/>
            </a:prstGeom>
            <a:noFill/>
          </p:spPr>
          <p:txBody>
            <a:bodyPr wrap="square" rtlCol="0">
              <a:spAutoFit/>
            </a:bodyPr>
            <a:lstStyle/>
            <a:p>
              <a:pPr algn="just">
                <a:lnSpc>
                  <a:spcPct val="107000"/>
                </a:lnSpc>
                <a:spcAft>
                  <a:spcPts val="800"/>
                </a:spcAft>
              </a:pP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El análisis de datos implica el examen de datos brutos mediante herramientas sofisticadas para descubrir ideas, tendencias y patrones que sirvan de base para la toma de decisiones estratégicas.</a:t>
              </a:r>
              <a:endParaRPr lang="en-GB" sz="1600" dirty="0">
                <a:solidFill>
                  <a:srgbClr val="1B193E"/>
                </a:solidFill>
              </a:endParaRPr>
            </a:p>
            <a:p>
              <a:pPr algn="just"/>
              <a:r>
                <a:rPr lang="en-GB" sz="1600" b="1">
                  <a:solidFill>
                    <a:srgbClr val="0AD995"/>
                  </a:solidFill>
                </a:rPr>
                <a:t>COMPONENTES CLAVE</a:t>
              </a:r>
              <a:endParaRPr lang="en-GB" sz="1600" b="1" dirty="0">
                <a:solidFill>
                  <a:srgbClr val="0AD995"/>
                </a:solidFill>
              </a:endParaRPr>
            </a:p>
            <a:p>
              <a:pPr algn="just"/>
              <a:endParaRPr lang="en-GB" sz="200" dirty="0">
                <a:solidFill>
                  <a:srgbClr val="1B193E"/>
                </a:solidFill>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Análisis descriptivo: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Comprender lo que ha sucedido a través del análisis de datos históricos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Análisis predictivo: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Predecir tendencias y resultados futuros basándose en patrones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Análisis prescriptivo: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Recomendar acciones para obtener resultados óptimos</a:t>
              </a:r>
              <a:endParaRPr lang="en-GB" sz="800" dirty="0">
                <a:solidFill>
                  <a:srgbClr val="1B193E"/>
                </a:solidFill>
              </a:endParaRPr>
            </a:p>
            <a:p>
              <a:pPr algn="just"/>
              <a:r>
                <a:rPr lang="en-GB" sz="1600" b="1">
                  <a:solidFill>
                    <a:srgbClr val="0AD995"/>
                  </a:solidFill>
                </a:rPr>
                <a:t>BENEFICIOS</a:t>
              </a:r>
              <a:endParaRPr lang="en-GB" sz="1600" b="1" dirty="0">
                <a:solidFill>
                  <a:srgbClr val="0AD995"/>
                </a:solidFill>
              </a:endParaRPr>
            </a:p>
            <a:p>
              <a:pPr algn="just"/>
              <a:endParaRPr lang="en-GB" sz="200" b="1" dirty="0">
                <a:solidFill>
                  <a:srgbClr val="0AD995"/>
                </a:solidFill>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Toma de decisiones informada: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Toma de decisiones basadas en datos y en información procesable.</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Eficiencia operativa: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Agilizar los procesos e identificar áreas de mejora</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Ventaja competitiva: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Obtener una ventaja competitiva aprovechando los datos para la innovación</a:t>
              </a:r>
              <a:endParaRPr lang="en-GB" sz="800" dirty="0">
                <a:solidFill>
                  <a:srgbClr val="1B193E"/>
                </a:solidFill>
              </a:endParaRPr>
            </a:p>
            <a:p>
              <a:pPr algn="just"/>
              <a:r>
                <a:rPr lang="en-GB" sz="1600" b="1">
                  <a:solidFill>
                    <a:srgbClr val="0AD995"/>
                  </a:solidFill>
                </a:rPr>
                <a:t>CASOS DE USO PARA MIPYME</a:t>
              </a:r>
              <a:endParaRPr lang="en-GB" sz="1600" b="1" dirty="0">
                <a:solidFill>
                  <a:srgbClr val="0AD995"/>
                </a:solidFill>
              </a:endParaRPr>
            </a:p>
            <a:p>
              <a:pPr algn="just"/>
              <a:endParaRPr lang="en-GB" sz="200" b="1" dirty="0">
                <a:solidFill>
                  <a:srgbClr val="0AD995"/>
                </a:solidFill>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Conocimiento del cliente: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Comprender el comportamiento y las preferencias de los clientes para establecer relaciones específicas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Optimización de la cadena de suministro: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Mejorar la eficiencia y reducir costes en la cadena de suministro</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Previsión financiera: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Mejorar la elaboración de presupuestos y la planificación financiera</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p:txBody>
        </p:sp>
        <p:pic>
          <p:nvPicPr>
            <p:cNvPr id="8" name="Elemento grafico 7" descr="Ricerca contorno">
              <a:extLst>
                <a:ext uri="{FF2B5EF4-FFF2-40B4-BE49-F238E27FC236}">
                  <a16:creationId xmlns:a16="http://schemas.microsoft.com/office/drawing/2014/main" id="{C5C132D8-12CA-5BF5-2584-DDA8F3A5F2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81288" y="2714932"/>
              <a:ext cx="1839239" cy="1839239"/>
            </a:xfrm>
            <a:prstGeom prst="rect">
              <a:avLst/>
            </a:prstGeom>
          </p:spPr>
        </p:pic>
      </p:grpSp>
    </p:spTree>
    <p:extLst>
      <p:ext uri="{BB962C8B-B14F-4D97-AF65-F5344CB8AC3E}">
        <p14:creationId xmlns:p14="http://schemas.microsoft.com/office/powerpoint/2010/main" val="2743140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a:t>
            </a:r>
            <a:r>
              <a:rPr lang="en-GB" sz="2400">
                <a:solidFill>
                  <a:srgbClr val="0AD995"/>
                </a:solidFill>
              </a:rPr>
              <a:t>dad</a:t>
            </a:r>
            <a:r>
              <a:rPr lang="en-GB" sz="2400" b="1">
                <a:solidFill>
                  <a:srgbClr val="0AD995"/>
                </a:solidFill>
              </a:rPr>
              <a:t> 2. Aprovechar el poder de las soluciones digitales innovadoras</a:t>
            </a:r>
          </a:p>
          <a:p>
            <a:r>
              <a:rPr lang="en-GB" sz="2200"/>
              <a:t>2.4 Automatización para la eficiencia de las tareas</a:t>
            </a:r>
            <a:endParaRPr lang="en-GB" sz="2200" dirty="0"/>
          </a:p>
        </p:txBody>
      </p:sp>
      <p:grpSp>
        <p:nvGrpSpPr>
          <p:cNvPr id="7" name="Gruppo 6">
            <a:extLst>
              <a:ext uri="{FF2B5EF4-FFF2-40B4-BE49-F238E27FC236}">
                <a16:creationId xmlns:a16="http://schemas.microsoft.com/office/drawing/2014/main" id="{6B819E65-0DCE-3FC3-BA3E-D532355D27E0}"/>
              </a:ext>
            </a:extLst>
          </p:cNvPr>
          <p:cNvGrpSpPr/>
          <p:nvPr/>
        </p:nvGrpSpPr>
        <p:grpSpPr>
          <a:xfrm>
            <a:off x="471472" y="1489412"/>
            <a:ext cx="11434793" cy="4048994"/>
            <a:chOff x="471472" y="1489412"/>
            <a:chExt cx="11434793" cy="4048994"/>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4048994"/>
            </a:xfrm>
            <a:prstGeom prst="rect">
              <a:avLst/>
            </a:prstGeom>
            <a:noFill/>
          </p:spPr>
          <p:txBody>
            <a:bodyPr wrap="square" rtlCol="0">
              <a:spAutoFit/>
            </a:bodyPr>
            <a:lstStyle/>
            <a:p>
              <a:pPr algn="just">
                <a:lnSpc>
                  <a:spcPct val="107000"/>
                </a:lnSpc>
                <a:spcAft>
                  <a:spcPts val="800"/>
                </a:spcAft>
              </a:pP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automatización implica aprovechar la tecnología y las soluciones digitales para ejecutar tareas con una intervención humana mínima, optimizando los procesos y liberando tiempo y recursos valiosos para centrarse en iniciativas estratégicas.</a:t>
              </a:r>
            </a:p>
            <a:p>
              <a:pPr algn="just">
                <a:lnSpc>
                  <a:spcPct val="107000"/>
                </a:lnSpc>
                <a:spcAft>
                  <a:spcPts val="800"/>
                </a:spcAft>
              </a:pPr>
              <a:endParaRPr lang="en-GB" sz="1600" dirty="0">
                <a:solidFill>
                  <a:srgbClr val="1B193E"/>
                </a:solidFill>
              </a:endParaRPr>
            </a:p>
            <a:p>
              <a:pPr algn="just"/>
              <a:r>
                <a:rPr lang="en-GB" sz="1600" b="1">
                  <a:solidFill>
                    <a:srgbClr val="0AD995"/>
                  </a:solidFill>
                </a:rPr>
                <a:t>BENEFICIOS</a:t>
              </a:r>
              <a:endParaRPr lang="en-GB" sz="1600" b="1" dirty="0">
                <a:solidFill>
                  <a:srgbClr val="0AD995"/>
                </a:solidFill>
              </a:endParaRPr>
            </a:p>
            <a:p>
              <a:pPr algn="just"/>
              <a:endParaRPr lang="en-GB" sz="200" b="1" dirty="0">
                <a:solidFill>
                  <a:srgbClr val="0AD995"/>
                </a:solidFill>
              </a:endParaRPr>
            </a:p>
            <a:p>
              <a:pPr algn="just"/>
              <a:endParaRPr lang="en-GB" sz="200" b="1" dirty="0">
                <a:solidFill>
                  <a:srgbClr val="0AD995"/>
                </a:solidFill>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Aumento de la eficiencia: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Racionalizar las tareas repetitivas, reduciendo el esfuerzo manual y los posibles errores.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Optimización de recursos: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Asignar recursos humanos a funciones más complejas y estratégicas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Coherencia: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Garantizar la ejecución coherente y estandarizada de las tareas</a:t>
              </a:r>
              <a:endParaRPr lang="en-GB" sz="1600" dirty="0">
                <a:solidFill>
                  <a:srgbClr val="1B193E"/>
                </a:solidFill>
              </a:endParaRPr>
            </a:p>
            <a:p>
              <a:pPr algn="just"/>
              <a:r>
                <a:rPr lang="en-GB" sz="1600" b="1">
                  <a:solidFill>
                    <a:srgbClr val="0AD995"/>
                  </a:solidFill>
                </a:rPr>
                <a:t>ÁREAS CLAVE EN LAS MIPYME</a:t>
              </a:r>
              <a:endParaRPr lang="en-GB" sz="1600" b="1" dirty="0">
                <a:solidFill>
                  <a:srgbClr val="0AD995"/>
                </a:solidFill>
              </a:endParaRPr>
            </a:p>
            <a:p>
              <a:pPr algn="just"/>
              <a:endParaRPr lang="en-GB" sz="200" b="1" dirty="0">
                <a:solidFill>
                  <a:srgbClr val="0AD995"/>
                </a:solidFill>
              </a:endParaRPr>
            </a:p>
            <a:p>
              <a:pPr algn="just"/>
              <a:endParaRPr lang="en-GB" sz="200" b="1" dirty="0">
                <a:solidFill>
                  <a:srgbClr val="0AD995"/>
                </a:solidFill>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Entrada y procesamiento de datos: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Automatizar las tareas rutinarias de introducción de datos, minimizando los errores y ahorrando tiempo.</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Atención al cliente: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Implementar chatbots y respuestas automatizadas para gestionar las consultas habituales de los clientes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Automatización del flujo de trabajo: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Agilizar los procesos internos como las aprobaciones y el enrutamiento de documentos</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p:txBody>
        </p:sp>
        <p:pic>
          <p:nvPicPr>
            <p:cNvPr id="4" name="Elemento grafico 3" descr="Robot contorno">
              <a:extLst>
                <a:ext uri="{FF2B5EF4-FFF2-40B4-BE49-F238E27FC236}">
                  <a16:creationId xmlns:a16="http://schemas.microsoft.com/office/drawing/2014/main" id="{393A3596-1125-B019-B617-C5359C29338E}"/>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81" r="13429"/>
            <a:stretch/>
          </p:blipFill>
          <p:spPr>
            <a:xfrm>
              <a:off x="10556436" y="1945746"/>
              <a:ext cx="1349829" cy="1839239"/>
            </a:xfrm>
            <a:prstGeom prst="rect">
              <a:avLst/>
            </a:prstGeom>
          </p:spPr>
        </p:pic>
      </p:grpSp>
    </p:spTree>
    <p:extLst>
      <p:ext uri="{BB962C8B-B14F-4D97-AF65-F5344CB8AC3E}">
        <p14:creationId xmlns:p14="http://schemas.microsoft.com/office/powerpoint/2010/main" val="40590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a:t>
            </a:r>
            <a:r>
              <a:rPr lang="en-GB" sz="2400">
                <a:solidFill>
                  <a:srgbClr val="0AD995"/>
                </a:solidFill>
              </a:rPr>
              <a:t>dad</a:t>
            </a:r>
            <a:r>
              <a:rPr lang="en-GB" sz="2400" b="1">
                <a:solidFill>
                  <a:srgbClr val="0AD995"/>
                </a:solidFill>
              </a:rPr>
              <a:t> 2. Aprovechar el poder de las soluciones digitales innovadoras</a:t>
            </a:r>
          </a:p>
          <a:p>
            <a:r>
              <a:rPr lang="en-GB" sz="2200"/>
              <a:t>2.5 IA para la optimización empresarial</a:t>
            </a:r>
            <a:endParaRPr lang="en-GB" sz="2200" dirty="0"/>
          </a:p>
        </p:txBody>
      </p:sp>
      <p:grpSp>
        <p:nvGrpSpPr>
          <p:cNvPr id="11" name="Gruppo 10">
            <a:extLst>
              <a:ext uri="{FF2B5EF4-FFF2-40B4-BE49-F238E27FC236}">
                <a16:creationId xmlns:a16="http://schemas.microsoft.com/office/drawing/2014/main" id="{D054410B-1FDD-F871-0631-E7480D529A93}"/>
              </a:ext>
            </a:extLst>
          </p:cNvPr>
          <p:cNvGrpSpPr/>
          <p:nvPr/>
        </p:nvGrpSpPr>
        <p:grpSpPr>
          <a:xfrm>
            <a:off x="471470" y="1489412"/>
            <a:ext cx="11720530" cy="4472645"/>
            <a:chOff x="471470" y="1489412"/>
            <a:chExt cx="11720530" cy="4472645"/>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607539"/>
            </a:xfrm>
            <a:prstGeom prst="rect">
              <a:avLst/>
            </a:prstGeom>
            <a:noFill/>
          </p:spPr>
          <p:txBody>
            <a:bodyPr wrap="square" rtlCol="0">
              <a:spAutoFit/>
            </a:bodyPr>
            <a:lstStyle/>
            <a:p>
              <a:pPr algn="just">
                <a:lnSpc>
                  <a:spcPct val="107000"/>
                </a:lnSpc>
                <a:spcAft>
                  <a:spcPts val="800"/>
                </a:spcAft>
              </a:pP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Inteligencia Artificial (IA) es una solución horizontal a todas las demás que implica la aplicación de algoritmos avanzados y técnicas de aprendizaje automático para dotar a las empresas de conocimientos, automatización y toma de decisiones estratégicas.</a:t>
              </a:r>
              <a:endParaRPr lang="en-GB" sz="1600">
                <a:effectLst/>
                <a:latin typeface="Calibri" panose="020F0502020204030204" pitchFamily="34" charset="0"/>
                <a:ea typeface="Yu Mincho" panose="02020400000000000000" pitchFamily="18" charset="-128"/>
                <a:cs typeface="Arial" panose="020B0604020202020204" pitchFamily="34" charset="0"/>
              </a:endParaRPr>
            </a:p>
          </p:txBody>
        </p:sp>
        <p:pic>
          <p:nvPicPr>
            <p:cNvPr id="3" name="Elemento grafico 2" descr="Intelligenza artificiale contorno">
              <a:extLst>
                <a:ext uri="{FF2B5EF4-FFF2-40B4-BE49-F238E27FC236}">
                  <a16:creationId xmlns:a16="http://schemas.microsoft.com/office/drawing/2014/main" id="{1E2263E9-9A6B-8785-B8BA-28238BB05624}"/>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0196" r="10395"/>
            <a:stretch/>
          </p:blipFill>
          <p:spPr>
            <a:xfrm>
              <a:off x="10845800" y="2581367"/>
              <a:ext cx="1346200" cy="1695266"/>
            </a:xfrm>
            <a:prstGeom prst="rect">
              <a:avLst/>
            </a:prstGeom>
          </p:spPr>
        </p:pic>
        <p:sp>
          <p:nvSpPr>
            <p:cNvPr id="8" name="CasellaDiTesto 7">
              <a:extLst>
                <a:ext uri="{FF2B5EF4-FFF2-40B4-BE49-F238E27FC236}">
                  <a16:creationId xmlns:a16="http://schemas.microsoft.com/office/drawing/2014/main" id="{0D6FD442-84BB-13B1-45E7-F5A078F54793}"/>
                </a:ext>
              </a:extLst>
            </p:cNvPr>
            <p:cNvSpPr txBox="1"/>
            <p:nvPr/>
          </p:nvSpPr>
          <p:spPr>
            <a:xfrm>
              <a:off x="471470" y="2126765"/>
              <a:ext cx="11249055" cy="1910908"/>
            </a:xfrm>
            <a:prstGeom prst="rect">
              <a:avLst/>
            </a:prstGeom>
            <a:noFill/>
          </p:spPr>
          <p:txBody>
            <a:bodyPr wrap="square">
              <a:spAutoFit/>
            </a:bodyPr>
            <a:lstStyle/>
            <a:p>
              <a:pPr algn="just"/>
              <a:r>
                <a:rPr lang="en-GB" sz="1600" b="1">
                  <a:solidFill>
                    <a:srgbClr val="0AD995"/>
                  </a:solidFill>
                </a:rPr>
                <a:t>BENEFICIOS</a:t>
              </a:r>
              <a:endParaRPr lang="en-GB" sz="1600" b="1" dirty="0">
                <a:solidFill>
                  <a:srgbClr val="0AD995"/>
                </a:solidFill>
              </a:endParaRPr>
            </a:p>
            <a:p>
              <a:pPr algn="just"/>
              <a:endParaRPr lang="en-GB" sz="200" b="1" dirty="0">
                <a:solidFill>
                  <a:srgbClr val="0AD995"/>
                </a:solidFill>
              </a:endParaRPr>
            </a:p>
            <a:p>
              <a:pPr algn="just"/>
              <a:endParaRPr lang="en-GB" sz="200" b="1" dirty="0">
                <a:solidFill>
                  <a:srgbClr val="0AD995"/>
                </a:solidFill>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Información basada en datos: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Extraer información de grandes conjuntos de datos para tomar decisiones con conocimiento de causa.</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Automatización de procesos: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Ver la optimización perfecta de procesos complejos a través de la automatización inteligente</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Capacidades predictivas: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Prever tendencias y resultados basados en datos históricos, permitiendo así estrategias proactivas y orientadas al futuro.</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p:txBody>
        </p:sp>
        <p:sp>
          <p:nvSpPr>
            <p:cNvPr id="10" name="CasellaDiTesto 9">
              <a:extLst>
                <a:ext uri="{FF2B5EF4-FFF2-40B4-BE49-F238E27FC236}">
                  <a16:creationId xmlns:a16="http://schemas.microsoft.com/office/drawing/2014/main" id="{384439E6-5E37-73E1-93D5-F82A906FBD13}"/>
                </a:ext>
              </a:extLst>
            </p:cNvPr>
            <p:cNvSpPr txBox="1"/>
            <p:nvPr/>
          </p:nvSpPr>
          <p:spPr>
            <a:xfrm>
              <a:off x="471471" y="3774150"/>
              <a:ext cx="11515741" cy="2187907"/>
            </a:xfrm>
            <a:prstGeom prst="rect">
              <a:avLst/>
            </a:prstGeom>
            <a:noFill/>
          </p:spPr>
          <p:txBody>
            <a:bodyPr wrap="square">
              <a:spAutoFit/>
            </a:bodyPr>
            <a:lstStyle/>
            <a:p>
              <a:pPr marL="285750" indent="-285750" algn="just">
                <a:buFont typeface="Arial" panose="020B0604020202020204" pitchFamily="34" charset="0"/>
                <a:buChar char="•"/>
              </a:pPr>
              <a:endParaRPr lang="en-GB" dirty="0">
                <a:solidFill>
                  <a:srgbClr val="1B193E"/>
                </a:solidFill>
              </a:endParaRPr>
            </a:p>
            <a:p>
              <a:pPr algn="just"/>
              <a:r>
                <a:rPr lang="en-GB" sz="1600" b="1">
                  <a:solidFill>
                    <a:srgbClr val="0AD995"/>
                  </a:solidFill>
                </a:rPr>
                <a:t>APLICACIONES CLAVE EN LAS MIPYME</a:t>
              </a:r>
              <a:endParaRPr lang="en-GB" sz="1600" b="1" dirty="0">
                <a:solidFill>
                  <a:srgbClr val="0AD995"/>
                </a:solidFill>
              </a:endParaRPr>
            </a:p>
            <a:p>
              <a:pPr algn="just"/>
              <a:endParaRPr lang="en-GB" sz="200" b="1" dirty="0">
                <a:solidFill>
                  <a:srgbClr val="0AD995"/>
                </a:solidFill>
              </a:endParaRPr>
            </a:p>
            <a:p>
              <a:pPr algn="just"/>
              <a:endParaRPr lang="en-GB" sz="200" b="1" dirty="0">
                <a:solidFill>
                  <a:srgbClr val="0AD995"/>
                </a:solidFill>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Análisis predictivo: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Predecir tendencias futuras, permitiendo a las organizaciones refinar proactivamente las estrategias de negocio.</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Chatbots y asistentes virtuales: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Integrar chatbots y asistentes virtuales basados en IA para mejorar las interacciones con los clientes, agilizar la asistencia y mejorar la experiencia general de los usuarios.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Marketing personalizado: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Adaptar y apoyar la realización de estrategias de marketing con precisión, atendiendo a las preferencias y comportamientos individuales de los clientes.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p:txBody>
        </p:sp>
      </p:grpSp>
    </p:spTree>
    <p:extLst>
      <p:ext uri="{BB962C8B-B14F-4D97-AF65-F5344CB8AC3E}">
        <p14:creationId xmlns:p14="http://schemas.microsoft.com/office/powerpoint/2010/main" val="2391453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Unidad </a:t>
            </a:r>
            <a:r>
              <a:rPr lang="en-GB" sz="2400" b="1" dirty="0">
                <a:solidFill>
                  <a:srgbClr val="0AD995"/>
                </a:solidFill>
              </a:rPr>
              <a:t>3</a:t>
            </a:r>
            <a:r>
              <a:rPr lang="en-GB" sz="2400" b="1">
                <a:solidFill>
                  <a:srgbClr val="0AD995"/>
                </a:solidFill>
              </a:rPr>
              <a:t>. Implantación de soluciones digitales innovadoras para el crecimiento empresarial</a:t>
            </a:r>
            <a:endParaRPr lang="en-GB" sz="2400" b="1" dirty="0">
              <a:solidFill>
                <a:srgbClr val="0AD995"/>
              </a:solidFill>
            </a:endParaRPr>
          </a:p>
          <a:p>
            <a:r>
              <a:rPr lang="en-GB" sz="2200"/>
              <a:t>3.1 Estrategias de implantación eficaces (</a:t>
            </a:r>
            <a:r>
              <a:rPr lang="en-GB" sz="2200" dirty="0"/>
              <a:t>1)</a:t>
            </a:r>
          </a:p>
        </p:txBody>
      </p:sp>
      <p:sp>
        <p:nvSpPr>
          <p:cNvPr id="5" name="CasellaDiTesto 4">
            <a:extLst>
              <a:ext uri="{FF2B5EF4-FFF2-40B4-BE49-F238E27FC236}">
                <a16:creationId xmlns:a16="http://schemas.microsoft.com/office/drawing/2014/main" id="{68541BB6-E6D6-B707-F25B-0665CBC5E4E9}"/>
              </a:ext>
            </a:extLst>
          </p:cNvPr>
          <p:cNvSpPr txBox="1"/>
          <p:nvPr/>
        </p:nvSpPr>
        <p:spPr>
          <a:xfrm>
            <a:off x="471472" y="1417972"/>
            <a:ext cx="11249055" cy="4750018"/>
          </a:xfrm>
          <a:prstGeom prst="rect">
            <a:avLst/>
          </a:prstGeom>
          <a:noFill/>
        </p:spPr>
        <p:txBody>
          <a:bodyPr wrap="square" rtlCol="0">
            <a:spAutoFit/>
          </a:bodyPr>
          <a:lstStyle/>
          <a:p>
            <a:pPr algn="just">
              <a:spcAft>
                <a:spcPts val="800"/>
              </a:spcAft>
            </a:pP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Esta sección es una brújula para dirigir tu empresa hacia el crecimiento mediante la implantación eficaz de soluciones digitales innovadoras. El éxito de la implantación no consiste sólo en adoptar tecnologías, sino en orquestar un enfoque estratégico que garantice una integración perfecta y resultados empresariales tangibles. </a:t>
            </a:r>
            <a:r>
              <a:rPr lang="en-GB"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Este enfoque implica:</a:t>
            </a:r>
            <a:endParaRPr lang="en-GB" sz="16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Definir objetivos claros (DOC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en la siguiente diapositiva): Establecer objetivos específicos, medibles y alcanzables para cada solución digital con el fin de alinearlos con los objetivos generales de la empresa.</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Priorizar soluciones (PS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en la siguiente diapositiva): Secuenciar la implantación en función de las prioridades, centrándose en las soluciones que tengan un impacto inmediato o aborden necesidades críticas.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Colaboración interfuncional (CI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en la siguiente diapositiva): Fomentar la colaboración entre los distintos departamentos para garantizar un enfoque de implantación holístico e integrado.</a:t>
            </a:r>
            <a:endParaRPr lang="en-GB" sz="1600">
              <a:effectLst/>
              <a:latin typeface="Calibri" panose="020F0502020204030204" pitchFamily="34" charset="0"/>
              <a:ea typeface="Yu Mincho" panose="02020400000000000000" pitchFamily="18" charset="-128"/>
              <a:cs typeface="Arial" panose="020B0604020202020204" pitchFamily="34" charset="0"/>
            </a:endParaRPr>
          </a:p>
          <a:p>
            <a:pPr algn="just">
              <a:spcAft>
                <a:spcPts val="800"/>
              </a:spcAft>
            </a:pP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Por consiguiente, la aplicación va acompañada de un seguimiento y una optimización continuos, del siguiente modo:</a:t>
            </a:r>
            <a:endParaRPr lang="en-GB" sz="16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Métricas de rendimiento: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Establecer indicadores clave de rendimiento para medir el éxito y el impacto de las soluciones digitales en los objetivos empresariales.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Mecanismos de retroalimentación: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Implementar bucles de retroalimentación para recopilar información de los usuarios y las partes interesadas, lo que permite la mejora continua</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spcAft>
                <a:spcPts val="800"/>
              </a:spcAft>
              <a:buFont typeface="Arial" panose="020B0604020202020204" pitchFamily="34" charset="0"/>
              <a:buChar char="•"/>
              <a:tabLst>
                <a:tab pos="457200" algn="l"/>
              </a:tabLst>
            </a:pPr>
            <a:r>
              <a:rPr lang="es-ES" sz="16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Escalabilidad: </a:t>
            </a: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Planificar la escalabilidad de las soluciones digitales a medida que evolucionan las necesidades empresariales, garantizando la relevancia y el crecimiento a largo plazo.</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215683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Unidad 3. Implantación de soluciones digitales innovadoras para el crecimiento empresarial</a:t>
            </a:r>
          </a:p>
          <a:p>
            <a:r>
              <a:rPr lang="en-GB" sz="2200"/>
              <a:t>3.1 Estrategias de implantación eficaces (</a:t>
            </a:r>
            <a:r>
              <a:rPr lang="en-GB" sz="2200" dirty="0"/>
              <a:t>2)</a:t>
            </a:r>
          </a:p>
        </p:txBody>
      </p:sp>
      <p:grpSp>
        <p:nvGrpSpPr>
          <p:cNvPr id="27" name="Gruppo 26">
            <a:extLst>
              <a:ext uri="{FF2B5EF4-FFF2-40B4-BE49-F238E27FC236}">
                <a16:creationId xmlns:a16="http://schemas.microsoft.com/office/drawing/2014/main" id="{BCC89B00-E919-784A-07FC-410F67B574F5}"/>
              </a:ext>
            </a:extLst>
          </p:cNvPr>
          <p:cNvGrpSpPr/>
          <p:nvPr/>
        </p:nvGrpSpPr>
        <p:grpSpPr>
          <a:xfrm>
            <a:off x="471472" y="1489412"/>
            <a:ext cx="11249055" cy="4635945"/>
            <a:chOff x="471472" y="1489412"/>
            <a:chExt cx="11249055" cy="4635945"/>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44069"/>
            </a:xfrm>
            <a:prstGeom prst="rect">
              <a:avLst/>
            </a:prstGeom>
            <a:noFill/>
          </p:spPr>
          <p:txBody>
            <a:bodyPr wrap="square" rtlCol="0">
              <a:spAutoFit/>
            </a:bodyPr>
            <a:lstStyle/>
            <a:p>
              <a:pPr algn="just">
                <a:lnSpc>
                  <a:spcPct val="107000"/>
                </a:lnSpc>
                <a:spcAft>
                  <a:spcPts val="800"/>
                </a:spcAft>
              </a:pP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Ejemplos prácticos de estrategias de aplicación de nuestras soluciones digitales innovadoras (véase la unidad 2 como referencia):</a:t>
              </a:r>
              <a:endParaRPr lang="en-GB" sz="16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CasellaDiTesto 2">
              <a:extLst>
                <a:ext uri="{FF2B5EF4-FFF2-40B4-BE49-F238E27FC236}">
                  <a16:creationId xmlns:a16="http://schemas.microsoft.com/office/drawing/2014/main" id="{29183A6C-EA5C-1F07-7B63-010E518350A6}"/>
                </a:ext>
              </a:extLst>
            </p:cNvPr>
            <p:cNvSpPr txBox="1"/>
            <p:nvPr/>
          </p:nvSpPr>
          <p:spPr>
            <a:xfrm>
              <a:off x="471472" y="2028082"/>
              <a:ext cx="2692642" cy="3883243"/>
            </a:xfrm>
            <a:prstGeom prst="rect">
              <a:avLst/>
            </a:prstGeom>
            <a:noFill/>
          </p:spPr>
          <p:txBody>
            <a:bodyPr wrap="square" rtlCol="0">
              <a:spAutoFit/>
            </a:bodyPr>
            <a:lstStyle/>
            <a:p>
              <a:r>
                <a:rPr lang="en-GB" b="1">
                  <a:latin typeface="Calibri" panose="020F0502020204030204" pitchFamily="34" charset="0"/>
                  <a:cs typeface="Calibri" panose="020F0502020204030204" pitchFamily="34" charset="0"/>
                </a:rPr>
                <a:t>Computación en la nube</a:t>
              </a:r>
              <a:endParaRPr lang="en-GB" b="1" dirty="0">
                <a:latin typeface="Calibri" panose="020F0502020204030204" pitchFamily="34" charset="0"/>
                <a:cs typeface="Calibri" panose="020F0502020204030204" pitchFamily="34" charset="0"/>
              </a:endParaRPr>
            </a:p>
            <a:p>
              <a:endParaRPr lang="en-GB" sz="700" dirty="0">
                <a:latin typeface="Calibri" panose="020F0502020204030204" pitchFamily="34" charset="0"/>
                <a:cs typeface="Calibri" panose="020F050202020403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DOC:</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Establecer objetivos como la migración de datos a la nube, la reducción de la infraestructura local y la mejora del acceso remoto para aumentar la agilidad general de la empresa.</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PS:</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Comenzar con las aplicaciones no críticas, garantizando una transición fluida antes de trasladar los sistemas esenciales a la nube.</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CI:</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Implicar a los equipos de TI, finanzas y operaciones para alinear la adopción de la nube con los objetivos organizativos y las consideraciones financieras.</a:t>
              </a:r>
              <a:endParaRPr lang="en-GB" sz="13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CasellaDiTesto 3">
              <a:extLst>
                <a:ext uri="{FF2B5EF4-FFF2-40B4-BE49-F238E27FC236}">
                  <a16:creationId xmlns:a16="http://schemas.microsoft.com/office/drawing/2014/main" id="{49A0715F-6B10-3347-0037-867C41315DE2}"/>
                </a:ext>
              </a:extLst>
            </p:cNvPr>
            <p:cNvSpPr txBox="1"/>
            <p:nvPr/>
          </p:nvSpPr>
          <p:spPr>
            <a:xfrm>
              <a:off x="3323610" y="2028082"/>
              <a:ext cx="2692642" cy="3669210"/>
            </a:xfrm>
            <a:prstGeom prst="rect">
              <a:avLst/>
            </a:prstGeom>
            <a:noFill/>
          </p:spPr>
          <p:txBody>
            <a:bodyPr wrap="square" rtlCol="0">
              <a:spAutoFit/>
            </a:bodyPr>
            <a:lstStyle/>
            <a:p>
              <a:r>
                <a:rPr lang="en-GB" b="1">
                  <a:latin typeface="Calibri" panose="020F0502020204030204" pitchFamily="34" charset="0"/>
                  <a:cs typeface="Calibri" panose="020F0502020204030204" pitchFamily="34" charset="0"/>
                </a:rPr>
                <a:t>Analítica (de datos)</a:t>
              </a:r>
              <a:endParaRPr lang="en-GB" b="1" dirty="0">
                <a:latin typeface="Calibri" panose="020F0502020204030204" pitchFamily="34" charset="0"/>
                <a:cs typeface="Calibri" panose="020F0502020204030204" pitchFamily="34" charset="0"/>
              </a:endParaRPr>
            </a:p>
            <a:p>
              <a:endParaRPr lang="en-GB" sz="700" dirty="0">
                <a:latin typeface="Calibri" panose="020F0502020204030204" pitchFamily="34" charset="0"/>
                <a:cs typeface="Calibri" panose="020F050202020403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DOC:</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Establecer objetivos como el aprovechamiento del análisis de datos para mejorar la toma de decisiones, optimizar los procesos y obtener una ventaja competitiva.</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PS:</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Empezar con análisis descriptivos para comprender los datos históricos antes de pasar a análisis predictivos y prescriptivos.</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CI:</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Colaborar con los equipos de marketing, operaciones y TI para garantizar que el análisis de datos se ajusta a las necesidades específicas de cada departamento.</a:t>
              </a:r>
              <a:endParaRPr lang="en-GB" sz="1300">
                <a:effectLst/>
                <a:latin typeface="Calibri" panose="020F0502020204030204" pitchFamily="34" charset="0"/>
                <a:ea typeface="Yu Mincho" panose="02020400000000000000" pitchFamily="18" charset="-128"/>
                <a:cs typeface="Arial" panose="020B0604020202020204" pitchFamily="34" charset="0"/>
              </a:endParaRPr>
            </a:p>
          </p:txBody>
        </p:sp>
        <p:sp>
          <p:nvSpPr>
            <p:cNvPr id="6" name="CasellaDiTesto 5">
              <a:extLst>
                <a:ext uri="{FF2B5EF4-FFF2-40B4-BE49-F238E27FC236}">
                  <a16:creationId xmlns:a16="http://schemas.microsoft.com/office/drawing/2014/main" id="{04336772-ACAE-EF1F-F153-C4F8A2F81E2E}"/>
                </a:ext>
              </a:extLst>
            </p:cNvPr>
            <p:cNvSpPr txBox="1"/>
            <p:nvPr/>
          </p:nvSpPr>
          <p:spPr>
            <a:xfrm>
              <a:off x="6175748" y="2028082"/>
              <a:ext cx="2692641" cy="4097275"/>
            </a:xfrm>
            <a:prstGeom prst="rect">
              <a:avLst/>
            </a:prstGeom>
            <a:noFill/>
          </p:spPr>
          <p:txBody>
            <a:bodyPr wrap="square" rtlCol="0">
              <a:spAutoFit/>
            </a:bodyPr>
            <a:lstStyle/>
            <a:p>
              <a:r>
                <a:rPr lang="en-GB" b="1">
                  <a:latin typeface="Calibri" panose="020F0502020204030204" pitchFamily="34" charset="0"/>
                  <a:cs typeface="Calibri" panose="020F0502020204030204" pitchFamily="34" charset="0"/>
                </a:rPr>
                <a:t>Automatización</a:t>
              </a:r>
              <a:endParaRPr lang="en-GB" b="1" dirty="0">
                <a:latin typeface="Calibri" panose="020F0502020204030204" pitchFamily="34" charset="0"/>
                <a:cs typeface="Calibri" panose="020F0502020204030204" pitchFamily="34" charset="0"/>
              </a:endParaRPr>
            </a:p>
            <a:p>
              <a:endParaRPr lang="en-GB" sz="700">
                <a:latin typeface="Calibri" panose="020F0502020204030204" pitchFamily="34" charset="0"/>
                <a:cs typeface="Calibri" panose="020F050202020403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DOC:</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Exponer claramente los objetivos de la automatización, ya sea aumentar la eficacia operativa, reducir los errores o liberar recursos humanos para tareas estratégicas.</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PS:</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Comenzar con la automatización de tareas repetitivas, como la introducción de datos, antes de pasar a procesos más complejos, como la automatización de flujos de trabajo.</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CI:</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Implicar a los equipos de RR.HH., operaciones y TI para identificar áreas de automatización y garantizar la alineación con los objetivos empresariales generales.</a:t>
              </a:r>
              <a:endParaRPr lang="en-GB" sz="1300">
                <a:effectLst/>
                <a:latin typeface="Calibri" panose="020F0502020204030204" pitchFamily="34" charset="0"/>
                <a:ea typeface="Yu Mincho" panose="02020400000000000000" pitchFamily="18" charset="-128"/>
                <a:cs typeface="Arial" panose="020B0604020202020204" pitchFamily="34" charset="0"/>
              </a:endParaRPr>
            </a:p>
          </p:txBody>
        </p:sp>
        <p:sp>
          <p:nvSpPr>
            <p:cNvPr id="7" name="CasellaDiTesto 6">
              <a:extLst>
                <a:ext uri="{FF2B5EF4-FFF2-40B4-BE49-F238E27FC236}">
                  <a16:creationId xmlns:a16="http://schemas.microsoft.com/office/drawing/2014/main" id="{DFBCC872-691E-00C8-09BB-F89C46C15677}"/>
                </a:ext>
              </a:extLst>
            </p:cNvPr>
            <p:cNvSpPr txBox="1"/>
            <p:nvPr/>
          </p:nvSpPr>
          <p:spPr>
            <a:xfrm>
              <a:off x="9027886" y="2028082"/>
              <a:ext cx="2692641" cy="4097275"/>
            </a:xfrm>
            <a:prstGeom prst="rect">
              <a:avLst/>
            </a:prstGeom>
            <a:noFill/>
          </p:spPr>
          <p:txBody>
            <a:bodyPr wrap="square" rtlCol="0">
              <a:spAutoFit/>
            </a:bodyPr>
            <a:lstStyle/>
            <a:p>
              <a:r>
                <a:rPr lang="en-GB" b="1">
                  <a:latin typeface="Calibri" panose="020F0502020204030204" pitchFamily="34" charset="0"/>
                  <a:cs typeface="Calibri" panose="020F0502020204030204" pitchFamily="34" charset="0"/>
                </a:rPr>
                <a:t>Inteligencia Artificial</a:t>
              </a:r>
              <a:endParaRPr lang="en-GB" b="1" dirty="0">
                <a:latin typeface="Calibri" panose="020F0502020204030204" pitchFamily="34" charset="0"/>
                <a:cs typeface="Calibri" panose="020F0502020204030204" pitchFamily="34" charset="0"/>
              </a:endParaRPr>
            </a:p>
            <a:p>
              <a:endParaRPr lang="en-GB" sz="700" dirty="0">
                <a:latin typeface="Calibri" panose="020F0502020204030204" pitchFamily="34" charset="0"/>
                <a:cs typeface="Calibri" panose="020F050202020403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DOC:</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Esbozar objetivos como el uso de la IA para el análisis predictivo, la implementación de chatbots para las interacciones con los clientes y la personalización de los esfuerzos de marketing.</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PS:</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Empezar con una aplicación de IA centrada, como la implantación de un chatbot para la atención al cliente, antes de ampliar a soluciones de IA más complejas.</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CI:</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Colaborar con los equipos de TI, marketing y atención al cliente para integrar la IA a la perfección y atender las necesidades de cada departamento.</a:t>
              </a:r>
              <a:endParaRPr lang="en-GB" sz="1300">
                <a:effectLst/>
                <a:latin typeface="Calibri" panose="020F0502020204030204" pitchFamily="34" charset="0"/>
                <a:ea typeface="Yu Mincho" panose="02020400000000000000" pitchFamily="18" charset="-128"/>
                <a:cs typeface="Arial" panose="020B0604020202020204" pitchFamily="34" charset="0"/>
              </a:endParaRPr>
            </a:p>
          </p:txBody>
        </p:sp>
        <p:cxnSp>
          <p:nvCxnSpPr>
            <p:cNvPr id="8" name="Connettore 1 7">
              <a:extLst>
                <a:ext uri="{FF2B5EF4-FFF2-40B4-BE49-F238E27FC236}">
                  <a16:creationId xmlns:a16="http://schemas.microsoft.com/office/drawing/2014/main" id="{684D68BE-BE70-5484-A29E-AE88EE3D3116}"/>
                </a:ext>
              </a:extLst>
            </p:cNvPr>
            <p:cNvCxnSpPr>
              <a:cxnSpLocks/>
            </p:cNvCxnSpPr>
            <p:nvPr/>
          </p:nvCxnSpPr>
          <p:spPr>
            <a:xfrm>
              <a:off x="3209359" y="2089438"/>
              <a:ext cx="0" cy="38935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F34A7D89-DF5E-31AA-561B-D9BC8FD509D2}"/>
                </a:ext>
              </a:extLst>
            </p:cNvPr>
            <p:cNvCxnSpPr>
              <a:cxnSpLocks/>
            </p:cNvCxnSpPr>
            <p:nvPr/>
          </p:nvCxnSpPr>
          <p:spPr>
            <a:xfrm>
              <a:off x="6061176" y="2089438"/>
              <a:ext cx="2559" cy="38935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ttore 1 20">
              <a:extLst>
                <a:ext uri="{FF2B5EF4-FFF2-40B4-BE49-F238E27FC236}">
                  <a16:creationId xmlns:a16="http://schemas.microsoft.com/office/drawing/2014/main" id="{C1FDF06B-093B-9192-4D24-32999B6B6F33}"/>
                </a:ext>
              </a:extLst>
            </p:cNvPr>
            <p:cNvCxnSpPr>
              <a:cxnSpLocks/>
            </p:cNvCxnSpPr>
            <p:nvPr/>
          </p:nvCxnSpPr>
          <p:spPr>
            <a:xfrm>
              <a:off x="8904513" y="2089438"/>
              <a:ext cx="37944" cy="3893573"/>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68883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Unidad 3. Implantación de soluciones digitales innovadoras para el crecimiento empresarial</a:t>
            </a:r>
          </a:p>
          <a:p>
            <a:r>
              <a:rPr lang="en-GB" sz="2000"/>
              <a:t>3.2 Retos y buenas prácticas para la integración en las operaciones de negocio (</a:t>
            </a:r>
            <a:r>
              <a:rPr lang="en-GB" sz="2000" dirty="0"/>
              <a:t>1)</a:t>
            </a:r>
          </a:p>
        </p:txBody>
      </p:sp>
      <p:grpSp>
        <p:nvGrpSpPr>
          <p:cNvPr id="27" name="Gruppo 26">
            <a:extLst>
              <a:ext uri="{FF2B5EF4-FFF2-40B4-BE49-F238E27FC236}">
                <a16:creationId xmlns:a16="http://schemas.microsoft.com/office/drawing/2014/main" id="{00933B58-6D70-D586-33C4-B17066EEB8CC}"/>
              </a:ext>
            </a:extLst>
          </p:cNvPr>
          <p:cNvGrpSpPr/>
          <p:nvPr/>
        </p:nvGrpSpPr>
        <p:grpSpPr>
          <a:xfrm>
            <a:off x="471472" y="1489412"/>
            <a:ext cx="11249055" cy="4576754"/>
            <a:chOff x="471472" y="1489412"/>
            <a:chExt cx="11249055" cy="4576754"/>
          </a:xfrm>
        </p:grpSpPr>
        <p:grpSp>
          <p:nvGrpSpPr>
            <p:cNvPr id="12" name="Gruppo 11">
              <a:extLst>
                <a:ext uri="{FF2B5EF4-FFF2-40B4-BE49-F238E27FC236}">
                  <a16:creationId xmlns:a16="http://schemas.microsoft.com/office/drawing/2014/main" id="{E10BE17C-C4B4-08E0-0280-F92254BB7DA3}"/>
                </a:ext>
              </a:extLst>
            </p:cNvPr>
            <p:cNvGrpSpPr/>
            <p:nvPr/>
          </p:nvGrpSpPr>
          <p:grpSpPr>
            <a:xfrm>
              <a:off x="471472" y="1489412"/>
              <a:ext cx="11249055" cy="4576754"/>
              <a:chOff x="471472" y="1489412"/>
              <a:chExt cx="11249055" cy="4576754"/>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607539"/>
              </a:xfrm>
              <a:prstGeom prst="rect">
                <a:avLst/>
              </a:prstGeom>
              <a:noFill/>
            </p:spPr>
            <p:txBody>
              <a:bodyPr wrap="square" rtlCol="0">
                <a:spAutoFit/>
              </a:bodyPr>
              <a:lstStyle/>
              <a:p>
                <a:pPr algn="just">
                  <a:lnSpc>
                    <a:spcPct val="107000"/>
                  </a:lnSpc>
                  <a:spcAft>
                    <a:spcPts val="800"/>
                  </a:spcAft>
                </a:pP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Embarcarse en una integración eficaz de las operaciones para el crecimiento empresarial conlleva una serie de retos. Estos son algunos de los retos que plantea la implantación de soluciones digitales innovadoras, junto con las mejores prácticas para superarlos:</a:t>
                </a:r>
                <a:endParaRPr lang="en-GB" sz="16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CasellaDiTesto 2">
                <a:extLst>
                  <a:ext uri="{FF2B5EF4-FFF2-40B4-BE49-F238E27FC236}">
                    <a16:creationId xmlns:a16="http://schemas.microsoft.com/office/drawing/2014/main" id="{0DDB1C24-5271-1B0A-48CD-2F0B3B74A762}"/>
                  </a:ext>
                </a:extLst>
              </p:cNvPr>
              <p:cNvSpPr txBox="1"/>
              <p:nvPr/>
            </p:nvSpPr>
            <p:spPr>
              <a:xfrm>
                <a:off x="471472" y="2311292"/>
                <a:ext cx="2692642" cy="3693319"/>
              </a:xfrm>
              <a:prstGeom prst="rect">
                <a:avLst/>
              </a:prstGeom>
              <a:noFill/>
            </p:spPr>
            <p:txBody>
              <a:bodyPr wrap="square" rtlCol="0">
                <a:spAutoFit/>
              </a:bodyPr>
              <a:lstStyle/>
              <a:p>
                <a:r>
                  <a:rPr lang="en-GB" b="1">
                    <a:latin typeface="Calibri" panose="020F0502020204030204" pitchFamily="34" charset="0"/>
                    <a:cs typeface="Calibri" panose="020F0502020204030204" pitchFamily="34" charset="0"/>
                  </a:rPr>
                  <a:t>Resistencia al cambio: </a:t>
                </a: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Superar las reticencias de los empleados a adoptar nuevas tecnologías y flujos de trabajo </a:t>
                </a:r>
                <a:endParaRPr lang="en-GB" b="1" dirty="0">
                  <a:solidFill>
                    <a:srgbClr val="1B193E"/>
                  </a:solidFill>
                  <a:latin typeface="Calibri" panose="020F0502020204030204" pitchFamily="34" charset="0"/>
                  <a:cs typeface="Calibri" panose="020F0502020204030204" pitchFamily="34" charset="0"/>
                </a:endParaRPr>
              </a:p>
              <a:p>
                <a:endParaRPr lang="en-GB" b="1" dirty="0">
                  <a:solidFill>
                    <a:srgbClr val="1B193E"/>
                  </a:solidFill>
                  <a:latin typeface="Calibri" panose="020F0502020204030204" pitchFamily="34" charset="0"/>
                  <a:cs typeface="Calibri" panose="020F0502020204030204" pitchFamily="34" charset="0"/>
                </a:endParaRPr>
              </a:p>
              <a:p>
                <a:endParaRPr lang="en-GB" b="1" dirty="0">
                  <a:solidFill>
                    <a:srgbClr val="1B193E"/>
                  </a:solidFill>
                  <a:latin typeface="Calibri" panose="020F0502020204030204" pitchFamily="34" charset="0"/>
                  <a:cs typeface="Calibri" panose="020F0502020204030204" pitchFamily="34" charset="0"/>
                </a:endParaRPr>
              </a:p>
              <a:p>
                <a:endParaRPr lang="en-GB" b="1" dirty="0">
                  <a:solidFill>
                    <a:srgbClr val="1B193E"/>
                  </a:solidFill>
                  <a:latin typeface="Calibri" panose="020F0502020204030204" pitchFamily="34" charset="0"/>
                  <a:cs typeface="Calibri" panose="020F0502020204030204" pitchFamily="34" charset="0"/>
                </a:endParaRPr>
              </a:p>
              <a:p>
                <a:r>
                  <a:rPr lang="en-GB" b="1">
                    <a:solidFill>
                      <a:srgbClr val="1B193E"/>
                    </a:solidFill>
                    <a:latin typeface="Calibri" panose="020F0502020204030204" pitchFamily="34" charset="0"/>
                    <a:cs typeface="Calibri" panose="020F0502020204030204" pitchFamily="34" charset="0"/>
                  </a:rPr>
                  <a:t>Cultura preparada para el cambio</a:t>
                </a:r>
                <a:r>
                  <a:rPr lang="en-GB">
                    <a:solidFill>
                      <a:srgbClr val="1B193E"/>
                    </a:solidFill>
                    <a:latin typeface="Calibri" panose="020F0502020204030204" pitchFamily="34" charset="0"/>
                    <a:cs typeface="Calibri" panose="020F0502020204030204" pitchFamily="34" charset="0"/>
                  </a:rPr>
                  <a:t>: </a:t>
                </a: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Comunicar las ventajas para infundir entusiasmo y reducir la resistencia</a:t>
                </a:r>
                <a:endParaRPr lang="en-GB" dirty="0">
                  <a:latin typeface="Calibri" panose="020F0502020204030204" pitchFamily="34" charset="0"/>
                  <a:cs typeface="Calibri" panose="020F0502020204030204" pitchFamily="34" charset="0"/>
                </a:endParaRPr>
              </a:p>
            </p:txBody>
          </p:sp>
          <p:sp>
            <p:nvSpPr>
              <p:cNvPr id="4" name="CasellaDiTesto 3">
                <a:extLst>
                  <a:ext uri="{FF2B5EF4-FFF2-40B4-BE49-F238E27FC236}">
                    <a16:creationId xmlns:a16="http://schemas.microsoft.com/office/drawing/2014/main" id="{9CA656FC-3B3B-4A9B-BAD8-1729ED02DF38}"/>
                  </a:ext>
                </a:extLst>
              </p:cNvPr>
              <p:cNvSpPr txBox="1"/>
              <p:nvPr/>
            </p:nvSpPr>
            <p:spPr>
              <a:xfrm>
                <a:off x="3323610" y="2311292"/>
                <a:ext cx="2692642" cy="3693319"/>
              </a:xfrm>
              <a:prstGeom prst="rect">
                <a:avLst/>
              </a:prstGeom>
              <a:noFill/>
            </p:spPr>
            <p:txBody>
              <a:bodyPr wrap="square" rtlCol="0">
                <a:spAutoFit/>
              </a:bodyPr>
              <a:lstStyle/>
              <a:p>
                <a:r>
                  <a:rPr lang="en-GB" b="1">
                    <a:solidFill>
                      <a:srgbClr val="1B193E"/>
                    </a:solidFill>
                  </a:rPr>
                  <a:t>Complejidad de la integración</a:t>
                </a:r>
                <a:r>
                  <a:rPr lang="en-GB">
                    <a:solidFill>
                      <a:srgbClr val="1B193E"/>
                    </a:solidFill>
                  </a:rPr>
                  <a:t>: </a:t>
                </a: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Gestionar la integración de múltiples souciones digitales sin interrumpir las operaciones existentes </a:t>
                </a:r>
                <a:endParaRPr lang="en-GB" dirty="0">
                  <a:solidFill>
                    <a:srgbClr val="1B193E"/>
                  </a:solidFill>
                </a:endParaRPr>
              </a:p>
              <a:p>
                <a:endParaRPr lang="en-GB" dirty="0">
                  <a:solidFill>
                    <a:srgbClr val="1B193E"/>
                  </a:solidFill>
                </a:endParaRPr>
              </a:p>
              <a:p>
                <a:endParaRPr lang="en-GB" dirty="0">
                  <a:solidFill>
                    <a:srgbClr val="1B193E"/>
                  </a:solidFill>
                </a:endParaRPr>
              </a:p>
              <a:p>
                <a:r>
                  <a:rPr lang="en-GB" b="1">
                    <a:solidFill>
                      <a:srgbClr val="1B193E"/>
                    </a:solidFill>
                  </a:rPr>
                  <a:t>Estrategia de integración global</a:t>
                </a:r>
                <a:r>
                  <a:rPr lang="en-GB">
                    <a:solidFill>
                      <a:srgbClr val="1B193E"/>
                    </a:solidFill>
                  </a:rPr>
                  <a:t>: </a:t>
                </a: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Llevar a cabo una evaluación de los sistemas existentes para agilizar el proceso</a:t>
                </a:r>
                <a:endParaRPr lang="en-GB" dirty="0">
                  <a:solidFill>
                    <a:srgbClr val="1B193E"/>
                  </a:solidFill>
                </a:endParaRPr>
              </a:p>
            </p:txBody>
          </p:sp>
          <p:sp>
            <p:nvSpPr>
              <p:cNvPr id="6" name="CasellaDiTesto 5">
                <a:extLst>
                  <a:ext uri="{FF2B5EF4-FFF2-40B4-BE49-F238E27FC236}">
                    <a16:creationId xmlns:a16="http://schemas.microsoft.com/office/drawing/2014/main" id="{6E6F11F4-1078-1C8A-EC87-2037A0416132}"/>
                  </a:ext>
                </a:extLst>
              </p:cNvPr>
              <p:cNvSpPr txBox="1"/>
              <p:nvPr/>
            </p:nvSpPr>
            <p:spPr>
              <a:xfrm>
                <a:off x="6175748" y="2311292"/>
                <a:ext cx="2692641" cy="3570208"/>
              </a:xfrm>
              <a:prstGeom prst="rect">
                <a:avLst/>
              </a:prstGeom>
              <a:noFill/>
            </p:spPr>
            <p:txBody>
              <a:bodyPr wrap="square" rtlCol="0">
                <a:spAutoFit/>
              </a:bodyPr>
              <a:lstStyle/>
              <a:p>
                <a:r>
                  <a:rPr lang="en-GB" b="1">
                    <a:solidFill>
                      <a:srgbClr val="1B193E"/>
                    </a:solidFill>
                  </a:rPr>
                  <a:t>Preocupación por la seguridad de los datos</a:t>
                </a:r>
                <a:r>
                  <a:rPr lang="en-GB">
                    <a:solidFill>
                      <a:srgbClr val="1B193E"/>
                    </a:solidFill>
                  </a:rPr>
                  <a:t>: </a:t>
                </a: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Abordar las aprensiones relacionadas con la seguridad y la privacidad de los datos </a:t>
                </a:r>
                <a:endParaRPr lang="en-GB" dirty="0">
                  <a:solidFill>
                    <a:srgbClr val="1B193E"/>
                  </a:solidFill>
                </a:endParaRPr>
              </a:p>
              <a:p>
                <a:endParaRPr lang="en-GB" dirty="0">
                  <a:solidFill>
                    <a:srgbClr val="1B193E"/>
                  </a:solidFill>
                </a:endParaRPr>
              </a:p>
              <a:p>
                <a:endParaRPr lang="en-GB" dirty="0">
                  <a:solidFill>
                    <a:srgbClr val="1B193E"/>
                  </a:solidFill>
                </a:endParaRPr>
              </a:p>
              <a:p>
                <a:r>
                  <a:rPr lang="en-GB" b="1">
                    <a:solidFill>
                      <a:srgbClr val="1B193E"/>
                    </a:solidFill>
                  </a:rPr>
                  <a:t>Seguridad de los datos</a:t>
                </a:r>
                <a:r>
                  <a:rPr lang="en-GB">
                    <a:solidFill>
                      <a:srgbClr val="1B193E"/>
                    </a:solidFill>
                  </a:rPr>
                  <a:t>: </a:t>
                </a: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Garantizar el cumplimiento de los reglamentos y normas de protección de datos y aplicar medidas de ciberseguridad</a:t>
                </a:r>
                <a:endParaRPr lang="en-GB" dirty="0">
                  <a:solidFill>
                    <a:srgbClr val="1B193E"/>
                  </a:solidFill>
                </a:endParaRPr>
              </a:p>
            </p:txBody>
          </p:sp>
          <p:sp>
            <p:nvSpPr>
              <p:cNvPr id="7" name="CasellaDiTesto 6">
                <a:extLst>
                  <a:ext uri="{FF2B5EF4-FFF2-40B4-BE49-F238E27FC236}">
                    <a16:creationId xmlns:a16="http://schemas.microsoft.com/office/drawing/2014/main" id="{1719BD32-EBB4-C4BC-876C-313DADA8C0FE}"/>
                  </a:ext>
                </a:extLst>
              </p:cNvPr>
              <p:cNvSpPr txBox="1"/>
              <p:nvPr/>
            </p:nvSpPr>
            <p:spPr>
              <a:xfrm>
                <a:off x="9027886" y="2311292"/>
                <a:ext cx="2692641" cy="3754874"/>
              </a:xfrm>
              <a:prstGeom prst="rect">
                <a:avLst/>
              </a:prstGeom>
              <a:noFill/>
            </p:spPr>
            <p:txBody>
              <a:bodyPr wrap="square" rtlCol="0">
                <a:spAutoFit/>
              </a:bodyPr>
              <a:lstStyle/>
              <a:p>
                <a:r>
                  <a:rPr lang="en-GB" sz="1700" b="1">
                    <a:solidFill>
                      <a:srgbClr val="1B193E"/>
                    </a:solidFill>
                  </a:rPr>
                  <a:t>Carencias de cualificaciones</a:t>
                </a:r>
                <a:r>
                  <a:rPr lang="en-GB" sz="1700">
                    <a:solidFill>
                      <a:srgbClr val="1B193E"/>
                    </a:solidFill>
                  </a:rPr>
                  <a:t>:</a:t>
                </a:r>
                <a:endParaRPr lang="en-GB" sz="1700" dirty="0">
                  <a:solidFill>
                    <a:srgbClr val="1B193E"/>
                  </a:solidFill>
                </a:endParaRPr>
              </a:p>
              <a:p>
                <a:r>
                  <a:rPr lang="es-ES" sz="1700">
                    <a:solidFill>
                      <a:srgbClr val="1B193E"/>
                    </a:solidFill>
                    <a:effectLst/>
                    <a:latin typeface="Calibri" panose="020F0502020204030204" pitchFamily="34" charset="0"/>
                    <a:ea typeface="Yu Mincho" panose="02020400000000000000" pitchFamily="18" charset="-128"/>
                    <a:cs typeface="Arial" panose="020B0604020202020204" pitchFamily="34" charset="0"/>
                  </a:rPr>
                  <a:t>Superar las carencias de competencias necesarias para utilizar y mantener eficazmente las soluciones digitales </a:t>
                </a:r>
                <a:endParaRPr lang="en-GB" sz="1700" dirty="0">
                  <a:solidFill>
                    <a:srgbClr val="1B193E"/>
                  </a:solidFill>
                </a:endParaRPr>
              </a:p>
              <a:p>
                <a:endParaRPr lang="en-GB" sz="1700" dirty="0">
                  <a:solidFill>
                    <a:srgbClr val="1B193E"/>
                  </a:solidFill>
                </a:endParaRPr>
              </a:p>
              <a:p>
                <a:endParaRPr lang="en-GB" sz="1700" dirty="0">
                  <a:solidFill>
                    <a:srgbClr val="1B193E"/>
                  </a:solidFill>
                </a:endParaRPr>
              </a:p>
              <a:p>
                <a:r>
                  <a:rPr lang="en-GB" sz="1700" b="1">
                    <a:solidFill>
                      <a:srgbClr val="1B193E"/>
                    </a:solidFill>
                  </a:rPr>
                  <a:t>Aprendizaje continuo</a:t>
                </a:r>
                <a:r>
                  <a:rPr lang="en-GB" sz="1700">
                    <a:solidFill>
                      <a:srgbClr val="1B193E"/>
                    </a:solidFill>
                  </a:rPr>
                  <a:t>: </a:t>
                </a:r>
                <a:r>
                  <a:rPr lang="es-ES" sz="1700">
                    <a:solidFill>
                      <a:srgbClr val="1B193E"/>
                    </a:solidFill>
                    <a:effectLst/>
                    <a:latin typeface="Calibri" panose="020F0502020204030204" pitchFamily="34" charset="0"/>
                    <a:ea typeface="Yu Mincho" panose="02020400000000000000" pitchFamily="18" charset="-128"/>
                    <a:cs typeface="Arial" panose="020B0604020202020204" pitchFamily="34" charset="0"/>
                  </a:rPr>
                  <a:t>Proporcionar formación continua para dotar al personal de nuevas habilidades y conocimientos</a:t>
                </a:r>
                <a:endParaRPr lang="en-GB" sz="1700" dirty="0">
                  <a:solidFill>
                    <a:srgbClr val="1B193E"/>
                  </a:solidFill>
                </a:endParaRPr>
              </a:p>
            </p:txBody>
          </p:sp>
          <p:sp>
            <p:nvSpPr>
              <p:cNvPr id="8" name="Freccia destra 7">
                <a:extLst>
                  <a:ext uri="{FF2B5EF4-FFF2-40B4-BE49-F238E27FC236}">
                    <a16:creationId xmlns:a16="http://schemas.microsoft.com/office/drawing/2014/main" id="{49F83499-B71D-C126-C234-CFFA8AB9221A}"/>
                  </a:ext>
                </a:extLst>
              </p:cNvPr>
              <p:cNvSpPr/>
              <p:nvPr/>
            </p:nvSpPr>
            <p:spPr>
              <a:xfrm rot="5400000">
                <a:off x="4460670" y="4209618"/>
                <a:ext cx="432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reccia destra 8">
                <a:extLst>
                  <a:ext uri="{FF2B5EF4-FFF2-40B4-BE49-F238E27FC236}">
                    <a16:creationId xmlns:a16="http://schemas.microsoft.com/office/drawing/2014/main" id="{B161C5BB-4143-BCA1-E0CD-B85E0D34B6EF}"/>
                  </a:ext>
                </a:extLst>
              </p:cNvPr>
              <p:cNvSpPr/>
              <p:nvPr/>
            </p:nvSpPr>
            <p:spPr>
              <a:xfrm rot="5400000">
                <a:off x="7312808" y="4209618"/>
                <a:ext cx="432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reccia destra 9">
                <a:extLst>
                  <a:ext uri="{FF2B5EF4-FFF2-40B4-BE49-F238E27FC236}">
                    <a16:creationId xmlns:a16="http://schemas.microsoft.com/office/drawing/2014/main" id="{ECF26E8D-C8B3-37CC-47F8-DAE1B1E765A4}"/>
                  </a:ext>
                </a:extLst>
              </p:cNvPr>
              <p:cNvSpPr/>
              <p:nvPr/>
            </p:nvSpPr>
            <p:spPr>
              <a:xfrm rot="5400000">
                <a:off x="10164946" y="4209618"/>
                <a:ext cx="432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ccia destra 10">
                <a:extLst>
                  <a:ext uri="{FF2B5EF4-FFF2-40B4-BE49-F238E27FC236}">
                    <a16:creationId xmlns:a16="http://schemas.microsoft.com/office/drawing/2014/main" id="{939528F5-7E78-4F2D-7009-8E5E1668DC88}"/>
                  </a:ext>
                </a:extLst>
              </p:cNvPr>
              <p:cNvSpPr/>
              <p:nvPr/>
            </p:nvSpPr>
            <p:spPr>
              <a:xfrm rot="5400000">
                <a:off x="1608533" y="4209618"/>
                <a:ext cx="432000" cy="14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15" name="Connettore 1 14">
              <a:extLst>
                <a:ext uri="{FF2B5EF4-FFF2-40B4-BE49-F238E27FC236}">
                  <a16:creationId xmlns:a16="http://schemas.microsoft.com/office/drawing/2014/main" id="{E8651F06-A3F1-B159-2FB1-A3F62487215B}"/>
                </a:ext>
              </a:extLst>
            </p:cNvPr>
            <p:cNvCxnSpPr>
              <a:cxnSpLocks/>
            </p:cNvCxnSpPr>
            <p:nvPr/>
          </p:nvCxnSpPr>
          <p:spPr>
            <a:xfrm>
              <a:off x="3209359" y="2311292"/>
              <a:ext cx="0" cy="3671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ttore 1 15">
              <a:extLst>
                <a:ext uri="{FF2B5EF4-FFF2-40B4-BE49-F238E27FC236}">
                  <a16:creationId xmlns:a16="http://schemas.microsoft.com/office/drawing/2014/main" id="{053020DE-77E9-3389-C176-840851CDE7DC}"/>
                </a:ext>
              </a:extLst>
            </p:cNvPr>
            <p:cNvCxnSpPr>
              <a:cxnSpLocks/>
            </p:cNvCxnSpPr>
            <p:nvPr/>
          </p:nvCxnSpPr>
          <p:spPr>
            <a:xfrm>
              <a:off x="6063735" y="2311292"/>
              <a:ext cx="0" cy="3671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nettore 1 16">
              <a:extLst>
                <a:ext uri="{FF2B5EF4-FFF2-40B4-BE49-F238E27FC236}">
                  <a16:creationId xmlns:a16="http://schemas.microsoft.com/office/drawing/2014/main" id="{1809C92C-69F5-3F79-E8DD-DA3D5B05EF9A}"/>
                </a:ext>
              </a:extLst>
            </p:cNvPr>
            <p:cNvCxnSpPr>
              <a:cxnSpLocks/>
            </p:cNvCxnSpPr>
            <p:nvPr/>
          </p:nvCxnSpPr>
          <p:spPr>
            <a:xfrm>
              <a:off x="8942457" y="2311292"/>
              <a:ext cx="0" cy="3671719"/>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60931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a:t>Índice</a:t>
            </a:r>
            <a:endParaRPr lang="en-GB" dirty="0"/>
          </a:p>
        </p:txBody>
      </p:sp>
      <p:grpSp>
        <p:nvGrpSpPr>
          <p:cNvPr id="3" name="Gruppo 2">
            <a:extLst>
              <a:ext uri="{FF2B5EF4-FFF2-40B4-BE49-F238E27FC236}">
                <a16:creationId xmlns:a16="http://schemas.microsoft.com/office/drawing/2014/main" id="{8B1670AA-A765-A7BF-E26A-476A16E8E47B}"/>
              </a:ext>
            </a:extLst>
          </p:cNvPr>
          <p:cNvGrpSpPr/>
          <p:nvPr/>
        </p:nvGrpSpPr>
        <p:grpSpPr>
          <a:xfrm>
            <a:off x="542494" y="1519846"/>
            <a:ext cx="11107012" cy="4051603"/>
            <a:chOff x="542494" y="1648438"/>
            <a:chExt cx="11107012" cy="4051603"/>
          </a:xfrm>
        </p:grpSpPr>
        <p:sp>
          <p:nvSpPr>
            <p:cNvPr id="13" name="Elipse 12">
              <a:extLst>
                <a:ext uri="{FF2B5EF4-FFF2-40B4-BE49-F238E27FC236}">
                  <a16:creationId xmlns:a16="http://schemas.microsoft.com/office/drawing/2014/main" id="{2DA81C80-FC7D-0220-CF70-D4F0B7479F9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sz="2400" b="1"/>
                <a:t>Unidad </a:t>
              </a:r>
              <a:r>
                <a:rPr lang="en-GB" sz="2400" b="1" dirty="0"/>
                <a:t>1</a:t>
              </a:r>
              <a:r>
                <a:rPr lang="en-GB" sz="2400" b="1"/>
                <a:t>. Innovación para la transformación digital</a:t>
              </a:r>
              <a:endParaRPr lang="en-GB" sz="2400" b="1" dirty="0"/>
            </a:p>
            <a:p>
              <a:pPr>
                <a:lnSpc>
                  <a:spcPct val="100000"/>
                </a:lnSpc>
                <a:spcBef>
                  <a:spcPts val="0"/>
                </a:spcBef>
              </a:pPr>
              <a:r>
                <a:rPr lang="es-ES" sz="1600"/>
                <a:t>1.1 Introducción a la transformación digital en las MIPYME</a:t>
              </a:r>
            </a:p>
            <a:p>
              <a:pPr>
                <a:lnSpc>
                  <a:spcPct val="100000"/>
                </a:lnSpc>
                <a:spcBef>
                  <a:spcPts val="0"/>
                </a:spcBef>
              </a:pPr>
              <a:r>
                <a:rPr lang="es-ES" sz="1600"/>
                <a:t>1.2 Construir una cultura de innovación</a:t>
              </a:r>
            </a:p>
            <a:p>
              <a:pPr>
                <a:lnSpc>
                  <a:spcPct val="100000"/>
                </a:lnSpc>
                <a:spcBef>
                  <a:spcPts val="0"/>
                </a:spcBef>
              </a:pPr>
              <a:r>
                <a:rPr lang="es-ES" sz="1600"/>
                <a:t>1.3 Adaptación a las tecnologías disruptivas</a:t>
              </a:r>
            </a:p>
            <a:p>
              <a:pPr>
                <a:lnSpc>
                  <a:spcPct val="100000"/>
                </a:lnSpc>
                <a:spcBef>
                  <a:spcPts val="0"/>
                </a:spcBef>
              </a:pPr>
              <a:r>
                <a:rPr lang="es-ES" sz="1600"/>
                <a:t>1.4 Gestión del cambio para la resiliencia digital</a:t>
              </a:r>
            </a:p>
            <a:p>
              <a:endParaRPr lang="en-GB" sz="2400" b="1" dirty="0"/>
            </a:p>
          </p:txBody>
        </p:sp>
        <p:sp>
          <p:nvSpPr>
            <p:cNvPr id="4" name="Elipse 12">
              <a:extLst>
                <a:ext uri="{FF2B5EF4-FFF2-40B4-BE49-F238E27FC236}">
                  <a16:creationId xmlns:a16="http://schemas.microsoft.com/office/drawing/2014/main" id="{D567723A-DDBB-DCB9-EFCF-2253A54A5A36}"/>
                </a:ext>
              </a:extLst>
            </p:cNvPr>
            <p:cNvSpPr/>
            <p:nvPr/>
          </p:nvSpPr>
          <p:spPr>
            <a:xfrm>
              <a:off x="542494" y="322700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contenido 2">
              <a:extLst>
                <a:ext uri="{FF2B5EF4-FFF2-40B4-BE49-F238E27FC236}">
                  <a16:creationId xmlns:a16="http://schemas.microsoft.com/office/drawing/2014/main" id="{B1FFD0AF-B2BB-D728-F2FC-9BF6D509A8DD}"/>
                </a:ext>
              </a:extLst>
            </p:cNvPr>
            <p:cNvSpPr txBox="1">
              <a:spLocks/>
            </p:cNvSpPr>
            <p:nvPr/>
          </p:nvSpPr>
          <p:spPr>
            <a:xfrm>
              <a:off x="1013012" y="3149191"/>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a:t>Unidad </a:t>
              </a:r>
              <a:r>
                <a:rPr lang="en-GB" sz="2400" b="1" dirty="0"/>
                <a:t>2</a:t>
              </a:r>
              <a:r>
                <a:rPr lang="en-GB" sz="2400" b="1"/>
                <a:t>. Aprovechar el poder de las soluciones digitales innovadoras</a:t>
              </a:r>
              <a:endParaRPr lang="en-GB" sz="2400" b="1" dirty="0"/>
            </a:p>
            <a:p>
              <a:pPr>
                <a:lnSpc>
                  <a:spcPct val="100000"/>
                </a:lnSpc>
                <a:spcBef>
                  <a:spcPts val="0"/>
                </a:spcBef>
              </a:pPr>
              <a:r>
                <a:rPr lang="es-ES" sz="1600"/>
                <a:t>2.1 Panorama general de las soluciones digitales innovadoras</a:t>
              </a:r>
            </a:p>
            <a:p>
              <a:pPr>
                <a:lnSpc>
                  <a:spcPct val="100000"/>
                </a:lnSpc>
                <a:spcBef>
                  <a:spcPts val="0"/>
                </a:spcBef>
              </a:pPr>
              <a:r>
                <a:rPr lang="es-ES" sz="1600"/>
                <a:t>2.2 Computación en la nube para las MIPYME</a:t>
              </a:r>
            </a:p>
            <a:p>
              <a:pPr>
                <a:lnSpc>
                  <a:spcPct val="100000"/>
                </a:lnSpc>
                <a:spcBef>
                  <a:spcPts val="0"/>
                </a:spcBef>
              </a:pPr>
              <a:r>
                <a:rPr lang="es-ES" sz="1600"/>
                <a:t>2.3 Análisis de datos y toma de decisiones informada</a:t>
              </a:r>
            </a:p>
            <a:p>
              <a:pPr>
                <a:lnSpc>
                  <a:spcPct val="100000"/>
                </a:lnSpc>
                <a:spcBef>
                  <a:spcPts val="0"/>
                </a:spcBef>
              </a:pPr>
              <a:r>
                <a:rPr lang="es-ES" sz="1600"/>
                <a:t>2.4 Automatización para la eficiencia de las tareas</a:t>
              </a:r>
            </a:p>
            <a:p>
              <a:pPr>
                <a:lnSpc>
                  <a:spcPct val="100000"/>
                </a:lnSpc>
                <a:spcBef>
                  <a:spcPts val="0"/>
                </a:spcBef>
              </a:pPr>
              <a:r>
                <a:rPr lang="es-ES" sz="1600"/>
                <a:t>2.5 IA para la optimización empresarial</a:t>
              </a:r>
            </a:p>
            <a:p>
              <a:endParaRPr lang="en-GB" sz="2400" b="1" dirty="0"/>
            </a:p>
          </p:txBody>
        </p:sp>
        <p:sp>
          <p:nvSpPr>
            <p:cNvPr id="9" name="Elipse 12">
              <a:extLst>
                <a:ext uri="{FF2B5EF4-FFF2-40B4-BE49-F238E27FC236}">
                  <a16:creationId xmlns:a16="http://schemas.microsoft.com/office/drawing/2014/main" id="{7A4C08CF-D9C6-6147-9029-E7995CA4B7C4}"/>
                </a:ext>
              </a:extLst>
            </p:cNvPr>
            <p:cNvSpPr/>
            <p:nvPr/>
          </p:nvSpPr>
          <p:spPr>
            <a:xfrm>
              <a:off x="542494" y="495332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Marcador de contenido 2">
              <a:extLst>
                <a:ext uri="{FF2B5EF4-FFF2-40B4-BE49-F238E27FC236}">
                  <a16:creationId xmlns:a16="http://schemas.microsoft.com/office/drawing/2014/main" id="{7378A028-DCC6-E625-1510-B488B2E56DB6}"/>
                </a:ext>
              </a:extLst>
            </p:cNvPr>
            <p:cNvSpPr txBox="1">
              <a:spLocks/>
            </p:cNvSpPr>
            <p:nvPr/>
          </p:nvSpPr>
          <p:spPr>
            <a:xfrm>
              <a:off x="1013012" y="4875511"/>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a:t>Unidad </a:t>
              </a:r>
              <a:r>
                <a:rPr lang="en-GB" sz="2400" b="1" dirty="0"/>
                <a:t>3</a:t>
              </a:r>
              <a:r>
                <a:rPr lang="en-GB" sz="2400" b="1"/>
                <a:t>. Implantación de soluciones digitales innovadoras para el crecimiento empresarial</a:t>
              </a:r>
              <a:endParaRPr lang="en-GB" sz="2400" b="1" dirty="0"/>
            </a:p>
            <a:p>
              <a:pPr>
                <a:lnSpc>
                  <a:spcPct val="100000"/>
                </a:lnSpc>
                <a:spcBef>
                  <a:spcPts val="0"/>
                </a:spcBef>
              </a:pPr>
              <a:r>
                <a:rPr lang="es-ES" sz="1600"/>
                <a:t>3.1 Estrategias de implantación eficaces</a:t>
              </a:r>
            </a:p>
            <a:p>
              <a:pPr>
                <a:lnSpc>
                  <a:spcPct val="100000"/>
                </a:lnSpc>
                <a:spcBef>
                  <a:spcPts val="0"/>
                </a:spcBef>
              </a:pPr>
              <a:r>
                <a:rPr lang="es-ES" sz="1600"/>
                <a:t>3.2 Retos y mejores prácticas para la integración en las operaciones de negocio</a:t>
              </a:r>
              <a:endParaRPr lang="es-ES" sz="1600" dirty="0"/>
            </a:p>
          </p:txBody>
        </p:sp>
      </p:grpSp>
    </p:spTree>
    <p:extLst>
      <p:ext uri="{BB962C8B-B14F-4D97-AF65-F5344CB8AC3E}">
        <p14:creationId xmlns:p14="http://schemas.microsoft.com/office/powerpoint/2010/main" val="361523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Unidad 3. Implantación de soluciones digitales innovadoras para el crecimiento empresarial</a:t>
            </a:r>
          </a:p>
          <a:p>
            <a:r>
              <a:rPr lang="en-GB" sz="2000"/>
              <a:t>3.2 Retos y buenas prácticas para la integración en las operaciones de negocio (2)</a:t>
            </a:r>
            <a:endParaRPr lang="en-GB" sz="2000" dirty="0"/>
          </a:p>
        </p:txBody>
      </p:sp>
      <p:grpSp>
        <p:nvGrpSpPr>
          <p:cNvPr id="19" name="Gruppo 18">
            <a:extLst>
              <a:ext uri="{FF2B5EF4-FFF2-40B4-BE49-F238E27FC236}">
                <a16:creationId xmlns:a16="http://schemas.microsoft.com/office/drawing/2014/main" id="{C0F2221E-E48C-D369-3125-29A35445DA98}"/>
              </a:ext>
            </a:extLst>
          </p:cNvPr>
          <p:cNvGrpSpPr/>
          <p:nvPr/>
        </p:nvGrpSpPr>
        <p:grpSpPr>
          <a:xfrm>
            <a:off x="471471" y="1489412"/>
            <a:ext cx="11249056" cy="4407504"/>
            <a:chOff x="471471" y="1489412"/>
            <a:chExt cx="11249056" cy="4407504"/>
          </a:xfrm>
        </p:grpSpPr>
        <p:grpSp>
          <p:nvGrpSpPr>
            <p:cNvPr id="12" name="Gruppo 11">
              <a:extLst>
                <a:ext uri="{FF2B5EF4-FFF2-40B4-BE49-F238E27FC236}">
                  <a16:creationId xmlns:a16="http://schemas.microsoft.com/office/drawing/2014/main" id="{E10BE17C-C4B4-08E0-0280-F92254BB7DA3}"/>
                </a:ext>
              </a:extLst>
            </p:cNvPr>
            <p:cNvGrpSpPr/>
            <p:nvPr/>
          </p:nvGrpSpPr>
          <p:grpSpPr>
            <a:xfrm>
              <a:off x="471471" y="1489412"/>
              <a:ext cx="11249056" cy="4407504"/>
              <a:chOff x="471471" y="1489412"/>
              <a:chExt cx="11249056" cy="4407504"/>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12650"/>
              </a:xfrm>
              <a:prstGeom prst="rect">
                <a:avLst/>
              </a:prstGeom>
              <a:noFill/>
            </p:spPr>
            <p:txBody>
              <a:bodyPr wrap="square" rtlCol="0">
                <a:spAutoFit/>
              </a:bodyPr>
              <a:lstStyle/>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Ejemplos prácticos para la integración de soluciones digitales innovadoras (véase la unidad 2 como referencia) en las operaciones empresariales:</a:t>
                </a:r>
                <a:endParaRPr lang="en-GB" sz="14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CasellaDiTesto 2">
                <a:extLst>
                  <a:ext uri="{FF2B5EF4-FFF2-40B4-BE49-F238E27FC236}">
                    <a16:creationId xmlns:a16="http://schemas.microsoft.com/office/drawing/2014/main" id="{0DDB1C24-5271-1B0A-48CD-2F0B3B74A762}"/>
                  </a:ext>
                </a:extLst>
              </p:cNvPr>
              <p:cNvSpPr txBox="1"/>
              <p:nvPr/>
            </p:nvSpPr>
            <p:spPr>
              <a:xfrm>
                <a:off x="471471" y="1929740"/>
                <a:ext cx="10954090" cy="3967176"/>
              </a:xfrm>
              <a:prstGeom prst="rect">
                <a:avLst/>
              </a:prstGeom>
              <a:noFill/>
            </p:spPr>
            <p:txBody>
              <a:bodyPr wrap="square" rtlCol="0">
                <a:spAutoFit/>
              </a:bodyPr>
              <a:lstStyle/>
              <a:p>
                <a:pPr algn="just"/>
                <a:r>
                  <a:rPr lang="en-GB" sz="1600" b="1">
                    <a:latin typeface="Calibri" panose="020F0502020204030204" pitchFamily="34" charset="0"/>
                    <a:cs typeface="Calibri" panose="020F0502020204030204" pitchFamily="34" charset="0"/>
                  </a:rPr>
                  <a:t>Computación en la nube</a:t>
                </a:r>
                <a:endParaRPr lang="en-GB" sz="1600" b="1" dirty="0">
                  <a:latin typeface="Calibri" panose="020F0502020204030204" pitchFamily="34" charset="0"/>
                  <a:cs typeface="Calibri" panose="020F0502020204030204" pitchFamily="34" charset="0"/>
                </a:endParaRPr>
              </a:p>
              <a:p>
                <a:pPr algn="just"/>
                <a:endParaRPr lang="en-GB" sz="800" b="1" dirty="0">
                  <a:latin typeface="Calibri" panose="020F0502020204030204" pitchFamily="34" charset="0"/>
                  <a:cs typeface="Calibri" panose="020F0502020204030204" pitchFamily="34"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Complejidad de la migración de datos: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Transición de grandes volúmenes de datos a la nube sin interrumpir las operaciones en curso</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Gestión de costes: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Controlar y optimizar los costes relacionados con la nube a medida que aumenta su uso</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Preocupaciones de seguridad: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Afrontar los temores sobre la seguridad de los datos y el cumplimiento de la normativa en un entorno de nube.</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Bloqueo del proveedor: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Mitigar el riesgo de dependencia de un único proveedor de servicios en la nube</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algn="just"/>
                <a:endParaRPr lang="en-GB" sz="1600">
                  <a:latin typeface="Calibri" panose="020F0502020204030204" pitchFamily="34" charset="0"/>
                  <a:cs typeface="Calibri" panose="020F0502020204030204" pitchFamily="34" charset="0"/>
                </a:endParaRPr>
              </a:p>
              <a:p>
                <a:pPr algn="just"/>
                <a:endParaRPr lang="en-GB" sz="1600" dirty="0">
                  <a:latin typeface="Calibri" panose="020F0502020204030204" pitchFamily="34" charset="0"/>
                  <a:cs typeface="Calibri" panose="020F0502020204030204" pitchFamily="34"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Migración piloto: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Comenzar con una migración de datos a pequeña escala para identificar y abordar los retos antes de una transición a gran escala.</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Herramientas de supervisión de costes: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Utilizar herramientas para supervisar y optimizar el uso de los recursos en la nube, garantizando la rentabilidad</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Cifrado y conformidad: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Implantar protocolos de cifrado robustos y adherirse a las normas de cumplimiento específicas del sector</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Estrategia multi-nube: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Considerar un enfoque multi-nube para evitar la dependencia de un único proveedor y mejorar la flexibilidad</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p:txBody>
          </p:sp>
        </p:grpSp>
        <p:sp>
          <p:nvSpPr>
            <p:cNvPr id="18" name="Freccia giù 17">
              <a:extLst>
                <a:ext uri="{FF2B5EF4-FFF2-40B4-BE49-F238E27FC236}">
                  <a16:creationId xmlns:a16="http://schemas.microsoft.com/office/drawing/2014/main" id="{820F4589-CA27-E04F-3C8A-0E2FE6BE84CB}"/>
                </a:ext>
              </a:extLst>
            </p:cNvPr>
            <p:cNvSpPr/>
            <p:nvPr/>
          </p:nvSpPr>
          <p:spPr>
            <a:xfrm>
              <a:off x="6095999" y="3699250"/>
              <a:ext cx="106017" cy="268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68281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Unidad 3. Implantación de soluciones digitales innovadoras para el crecimiento empresarial</a:t>
            </a:r>
          </a:p>
          <a:p>
            <a:r>
              <a:rPr lang="en-GB" sz="2000"/>
              <a:t>3.2 Retos y buenas prácticas para la integración en las operaciones de negocio (2)</a:t>
            </a:r>
            <a:endParaRPr lang="en-GB" sz="2000" dirty="0"/>
          </a:p>
        </p:txBody>
      </p:sp>
      <p:grpSp>
        <p:nvGrpSpPr>
          <p:cNvPr id="19" name="Gruppo 18">
            <a:extLst>
              <a:ext uri="{FF2B5EF4-FFF2-40B4-BE49-F238E27FC236}">
                <a16:creationId xmlns:a16="http://schemas.microsoft.com/office/drawing/2014/main" id="{C0F2221E-E48C-D369-3125-29A35445DA98}"/>
              </a:ext>
            </a:extLst>
          </p:cNvPr>
          <p:cNvGrpSpPr/>
          <p:nvPr/>
        </p:nvGrpSpPr>
        <p:grpSpPr>
          <a:xfrm>
            <a:off x="471472" y="1489412"/>
            <a:ext cx="11249055" cy="4003763"/>
            <a:chOff x="471472" y="1489412"/>
            <a:chExt cx="11249055" cy="4003763"/>
          </a:xfrm>
        </p:grpSpPr>
        <p:grpSp>
          <p:nvGrpSpPr>
            <p:cNvPr id="12" name="Gruppo 11">
              <a:extLst>
                <a:ext uri="{FF2B5EF4-FFF2-40B4-BE49-F238E27FC236}">
                  <a16:creationId xmlns:a16="http://schemas.microsoft.com/office/drawing/2014/main" id="{E10BE17C-C4B4-08E0-0280-F92254BB7DA3}"/>
                </a:ext>
              </a:extLst>
            </p:cNvPr>
            <p:cNvGrpSpPr/>
            <p:nvPr/>
          </p:nvGrpSpPr>
          <p:grpSpPr>
            <a:xfrm>
              <a:off x="471472" y="1489412"/>
              <a:ext cx="11249055" cy="4003763"/>
              <a:chOff x="471472" y="1489412"/>
              <a:chExt cx="11249055" cy="4003763"/>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12650"/>
              </a:xfrm>
              <a:prstGeom prst="rect">
                <a:avLst/>
              </a:prstGeom>
              <a:noFill/>
            </p:spPr>
            <p:txBody>
              <a:bodyPr wrap="square" rtlCol="0">
                <a:spAutoFit/>
              </a:bodyPr>
              <a:lstStyle/>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Ejemplos prácticos para la integración de soluciones digitales innovadoras (véase la unidad 2 como referencia) en las operaciones empresariales:</a:t>
                </a:r>
                <a:endParaRPr lang="en-GB" sz="14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CasellaDiTesto 3">
                <a:extLst>
                  <a:ext uri="{FF2B5EF4-FFF2-40B4-BE49-F238E27FC236}">
                    <a16:creationId xmlns:a16="http://schemas.microsoft.com/office/drawing/2014/main" id="{9CA656FC-3B3B-4A9B-BAD8-1729ED02DF38}"/>
                  </a:ext>
                </a:extLst>
              </p:cNvPr>
              <p:cNvSpPr txBox="1"/>
              <p:nvPr/>
            </p:nvSpPr>
            <p:spPr>
              <a:xfrm>
                <a:off x="471472" y="2054028"/>
                <a:ext cx="11249055" cy="3439147"/>
              </a:xfrm>
              <a:prstGeom prst="rect">
                <a:avLst/>
              </a:prstGeom>
              <a:noFill/>
            </p:spPr>
            <p:txBody>
              <a:bodyPr wrap="square" rtlCol="0">
                <a:spAutoFit/>
              </a:bodyPr>
              <a:lstStyle/>
              <a:p>
                <a:pPr algn="just"/>
                <a:r>
                  <a:rPr lang="en-GB" sz="1600" b="1">
                    <a:solidFill>
                      <a:srgbClr val="1B193E"/>
                    </a:solidFill>
                  </a:rPr>
                  <a:t>Análisis (de datos)</a:t>
                </a:r>
                <a:endParaRPr lang="en-GB" sz="1600" b="1" dirty="0">
                  <a:solidFill>
                    <a:srgbClr val="1B193E"/>
                  </a:solidFill>
                </a:endParaRPr>
              </a:p>
              <a:p>
                <a:pPr algn="just"/>
                <a:endParaRPr lang="en-GB" sz="500" b="1" dirty="0">
                  <a:solidFill>
                    <a:srgbClr val="1B193E"/>
                  </a:solidFill>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Calidad de los datos: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Garantizar la exactitud y fiabilidad de los datos para un análisis significativo.</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Carencias de competencias: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Reducir la brecha en las habilidades de análisis de datos entre los empleados.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Complejidad de la integración: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Integración de diversas fuentes de datos para un análisis holístico.</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Gestión de macrodatos: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Manejar y analizar eficazmente grandes volúmenes de datos</a:t>
                </a:r>
              </a:p>
              <a:p>
                <a:pPr lvl="0" algn="just">
                  <a:lnSpc>
                    <a:spcPct val="107000"/>
                  </a:lnSpc>
                  <a:spcAft>
                    <a:spcPts val="800"/>
                  </a:spcAft>
                  <a:tabLst>
                    <a:tab pos="457200" algn="l"/>
                  </a:tabLst>
                </a:pP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algn="just"/>
                <a:endParaRPr lang="en-GB" sz="1100" dirty="0">
                  <a:solidFill>
                    <a:srgbClr val="1B193E"/>
                  </a:solidFill>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Marco de gobernanza de datos: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Establecer un marco de gobernanza de datos para mantener las normas de calidad de los datos.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Programas de formación: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Invertir en programas de formación para mejorar las habilidades de análisis de datos de los empleados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Plataformas de integración de datos: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Utilizar plataformas sólidas de integración de datos para agilizar la integración de diversas fuentes de datos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Infraestructura escalable: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Implantar una infraestructura escalable para gestionar y procesar los big data con eficacia</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p:txBody>
          </p:sp>
        </p:grpSp>
        <p:sp>
          <p:nvSpPr>
            <p:cNvPr id="14" name="Freccia giù 13">
              <a:extLst>
                <a:ext uri="{FF2B5EF4-FFF2-40B4-BE49-F238E27FC236}">
                  <a16:creationId xmlns:a16="http://schemas.microsoft.com/office/drawing/2014/main" id="{1E97FF5A-4CA9-A5F7-1E0E-36990894D185}"/>
                </a:ext>
              </a:extLst>
            </p:cNvPr>
            <p:cNvSpPr/>
            <p:nvPr/>
          </p:nvSpPr>
          <p:spPr>
            <a:xfrm>
              <a:off x="6042990" y="3773601"/>
              <a:ext cx="106017" cy="268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146126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Unidad 3. Implantación de soluciones digitales innovadoras para el crecimiento empresarial</a:t>
            </a:r>
          </a:p>
          <a:p>
            <a:r>
              <a:rPr lang="en-GB" sz="2000"/>
              <a:t>3.2 Retos y buenas prácticas para la integración en las operaciones de negocio (3)</a:t>
            </a:r>
            <a:endParaRPr lang="en-GB" sz="2000" dirty="0"/>
          </a:p>
        </p:txBody>
      </p:sp>
      <p:grpSp>
        <p:nvGrpSpPr>
          <p:cNvPr id="9" name="Gruppo 8">
            <a:extLst>
              <a:ext uri="{FF2B5EF4-FFF2-40B4-BE49-F238E27FC236}">
                <a16:creationId xmlns:a16="http://schemas.microsoft.com/office/drawing/2014/main" id="{90B9DB94-CC60-23E9-4C02-04DA179B0A69}"/>
              </a:ext>
            </a:extLst>
          </p:cNvPr>
          <p:cNvGrpSpPr/>
          <p:nvPr/>
        </p:nvGrpSpPr>
        <p:grpSpPr>
          <a:xfrm>
            <a:off x="471471" y="1489412"/>
            <a:ext cx="10829803" cy="4366901"/>
            <a:chOff x="471471" y="1489412"/>
            <a:chExt cx="10829803" cy="4366901"/>
          </a:xfrm>
        </p:grpSpPr>
        <p:sp>
          <p:nvSpPr>
            <p:cNvPr id="3" name="CasellaDiTesto 2">
              <a:extLst>
                <a:ext uri="{FF2B5EF4-FFF2-40B4-BE49-F238E27FC236}">
                  <a16:creationId xmlns:a16="http://schemas.microsoft.com/office/drawing/2014/main" id="{0DDB1C24-5271-1B0A-48CD-2F0B3B74A762}"/>
                </a:ext>
              </a:extLst>
            </p:cNvPr>
            <p:cNvSpPr txBox="1"/>
            <p:nvPr/>
          </p:nvSpPr>
          <p:spPr>
            <a:xfrm>
              <a:off x="471471" y="1489412"/>
              <a:ext cx="10829803" cy="4366901"/>
            </a:xfrm>
            <a:prstGeom prst="rect">
              <a:avLst/>
            </a:prstGeom>
            <a:noFill/>
          </p:spPr>
          <p:txBody>
            <a:bodyPr wrap="square" rtlCol="0">
              <a:spAutoFit/>
            </a:bodyPr>
            <a:lstStyle/>
            <a:p>
              <a:pPr algn="just"/>
              <a:r>
                <a:rPr lang="en-GB" b="1">
                  <a:latin typeface="Calibri" panose="020F0502020204030204" pitchFamily="34" charset="0"/>
                  <a:cs typeface="Calibri" panose="020F0502020204030204" pitchFamily="34" charset="0"/>
                </a:rPr>
                <a:t>Automatización</a:t>
              </a:r>
              <a:endParaRPr lang="en-GB" b="1" dirty="0">
                <a:latin typeface="Calibri" panose="020F0502020204030204" pitchFamily="34" charset="0"/>
                <a:cs typeface="Calibri" panose="020F0502020204030204" pitchFamily="34" charset="0"/>
              </a:endParaRPr>
            </a:p>
            <a:p>
              <a:pPr algn="just"/>
              <a:endParaRPr lang="en-GB" sz="700" b="1" dirty="0">
                <a:latin typeface="Calibri" panose="020F0502020204030204" pitchFamily="34" charset="0"/>
                <a:cs typeface="Calibri" panose="020F0502020204030204" pitchFamily="34"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Identificación de oportunidades de automatización: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Reconocer qué tareas y procesos pueden beneficiarse de la automatización</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Resistencia de los empleados: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Superar la resistencia a la adopción de flujos de trabajo automatizados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Garantizar la fiabilidad: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Crear confianza en la fiabilidad y precisión de los procesos automatizados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Costes de implantación: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Gestionar los costes iniciales asociados a la implantación de la automatización</a:t>
              </a:r>
            </a:p>
            <a:p>
              <a:pPr marL="342900" lvl="0" indent="-342900" algn="just">
                <a:lnSpc>
                  <a:spcPct val="107000"/>
                </a:lnSpc>
                <a:spcAft>
                  <a:spcPts val="800"/>
                </a:spcAft>
                <a:buFont typeface="Arial" panose="020B0604020202020204" pitchFamily="34" charset="0"/>
                <a:buChar char="•"/>
                <a:tabLst>
                  <a:tab pos="457200" algn="l"/>
                </a:tabLst>
              </a:pP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285750" indent="-285750" algn="just">
                <a:buFont typeface="Arial" panose="020B0604020202020204" pitchFamily="34" charset="0"/>
                <a:buChar char="•"/>
              </a:pPr>
              <a:endParaRPr lang="en-GB" sz="1400" b="1" dirty="0">
                <a:latin typeface="Calibri" panose="020F0502020204030204" pitchFamily="34" charset="0"/>
                <a:cs typeface="Calibri" panose="020F0502020204030204" pitchFamily="34"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Auditorías de automatización: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Realización de auditorías para identificar y priorizar las tareas adecuadas para la automatización.</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Programas de gestión del cambio: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Implantar programas de gestión del cambio para abordar las preocupaciones de los empleados y fomentar una actitud positiva hacia la automatización</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Medidas de garantía de calidad: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Implantar medidas rigurosas de aseguramiento de la calidad para garantizar la fiabilidad de los procesos automatizados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Análisis coste-beneficio: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Realizar un análisis exhaustivo de costes y beneficios para justificar y optimizar los costes de la automatización.</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algn="just"/>
              <a:endParaRPr lang="en-GB" sz="1400" dirty="0">
                <a:latin typeface="Calibri" panose="020F0502020204030204" pitchFamily="34" charset="0"/>
                <a:cs typeface="Calibri" panose="020F0502020204030204" pitchFamily="34" charset="0"/>
              </a:endParaRPr>
            </a:p>
          </p:txBody>
        </p:sp>
        <p:sp>
          <p:nvSpPr>
            <p:cNvPr id="7" name="Freccia giù 6">
              <a:extLst>
                <a:ext uri="{FF2B5EF4-FFF2-40B4-BE49-F238E27FC236}">
                  <a16:creationId xmlns:a16="http://schemas.microsoft.com/office/drawing/2014/main" id="{F9A25A50-18B9-A782-CB41-EA098CBED72B}"/>
                </a:ext>
              </a:extLst>
            </p:cNvPr>
            <p:cNvSpPr/>
            <p:nvPr/>
          </p:nvSpPr>
          <p:spPr>
            <a:xfrm>
              <a:off x="5833363" y="3294821"/>
              <a:ext cx="106017" cy="268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761972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r>
              <a:rPr lang="en-GB" sz="2400" b="1">
                <a:solidFill>
                  <a:srgbClr val="0AD995"/>
                </a:solidFill>
              </a:rPr>
              <a:t>Unidad 3. Implantación de soluciones digitales innovadoras para el crecimiento empresarial</a:t>
            </a:r>
          </a:p>
          <a:p>
            <a:r>
              <a:rPr lang="en-GB" sz="2000"/>
              <a:t>3.2 Retos y buenas prácticas para la integración en las operaciones de negocio (3)</a:t>
            </a:r>
            <a:endParaRPr lang="en-GB" sz="2000" dirty="0"/>
          </a:p>
        </p:txBody>
      </p:sp>
      <p:grpSp>
        <p:nvGrpSpPr>
          <p:cNvPr id="9" name="Gruppo 8">
            <a:extLst>
              <a:ext uri="{FF2B5EF4-FFF2-40B4-BE49-F238E27FC236}">
                <a16:creationId xmlns:a16="http://schemas.microsoft.com/office/drawing/2014/main" id="{90B9DB94-CC60-23E9-4C02-04DA179B0A69}"/>
              </a:ext>
            </a:extLst>
          </p:cNvPr>
          <p:cNvGrpSpPr/>
          <p:nvPr/>
        </p:nvGrpSpPr>
        <p:grpSpPr>
          <a:xfrm>
            <a:off x="471472" y="1489412"/>
            <a:ext cx="11249055" cy="3777381"/>
            <a:chOff x="471472" y="1489412"/>
            <a:chExt cx="11249055" cy="3777381"/>
          </a:xfrm>
        </p:grpSpPr>
        <p:sp>
          <p:nvSpPr>
            <p:cNvPr id="4" name="CasellaDiTesto 3">
              <a:extLst>
                <a:ext uri="{FF2B5EF4-FFF2-40B4-BE49-F238E27FC236}">
                  <a16:creationId xmlns:a16="http://schemas.microsoft.com/office/drawing/2014/main" id="{9CA656FC-3B3B-4A9B-BAD8-1729ED02DF38}"/>
                </a:ext>
              </a:extLst>
            </p:cNvPr>
            <p:cNvSpPr txBox="1"/>
            <p:nvPr/>
          </p:nvSpPr>
          <p:spPr>
            <a:xfrm>
              <a:off x="471472" y="1489412"/>
              <a:ext cx="11249055" cy="3777381"/>
            </a:xfrm>
            <a:prstGeom prst="rect">
              <a:avLst/>
            </a:prstGeom>
            <a:noFill/>
          </p:spPr>
          <p:txBody>
            <a:bodyPr wrap="square" rtlCol="0">
              <a:spAutoFit/>
            </a:bodyPr>
            <a:lstStyle/>
            <a:p>
              <a:pPr algn="just"/>
              <a:r>
                <a:rPr lang="en-GB" b="1">
                  <a:solidFill>
                    <a:srgbClr val="1B193E"/>
                  </a:solidFill>
                </a:rPr>
                <a:t>Inteligencia Artificial</a:t>
              </a:r>
              <a:endParaRPr lang="en-GB" b="1" dirty="0">
                <a:solidFill>
                  <a:srgbClr val="1B193E"/>
                </a:solidFill>
              </a:endParaRPr>
            </a:p>
            <a:p>
              <a:pPr algn="just"/>
              <a:endParaRPr lang="en-GB" sz="500" b="1" dirty="0">
                <a:solidFill>
                  <a:srgbClr val="1B193E"/>
                </a:solidFill>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Preocupaciones éticas: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Consideraciones éticas relacionadas con las aplicaciones de IA</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Complejidad de la integración: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integrar perfectamente la IA en los sistemas y flujos de trabajo existentes.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Explicabilidad: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Garantizar la transparencia y la explicabilidad en la toma de decisiones impulsada por la IA</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Sesgo de los datos: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mitigar el sesgo en los algoritmos de IA y garantizar resultados justos e imparciales.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285750" indent="-285750" algn="just">
                <a:buFont typeface="Arial" panose="020B0604020202020204" pitchFamily="34" charset="0"/>
                <a:buChar char="•"/>
              </a:pPr>
              <a:endParaRPr lang="en-GB" sz="1400" b="1">
                <a:solidFill>
                  <a:srgbClr val="1B193E"/>
                </a:solidFill>
              </a:endParaRPr>
            </a:p>
            <a:p>
              <a:pPr marL="342900" lvl="0" indent="-342900" algn="just">
                <a:lnSpc>
                  <a:spcPct val="107000"/>
                </a:lnSpc>
                <a:spcAft>
                  <a:spcPts val="800"/>
                </a:spcAft>
                <a:buFont typeface="Arial" panose="020B0604020202020204" pitchFamily="34" charset="0"/>
                <a:buChar char="•"/>
                <a:tabLst>
                  <a:tab pos="457200" algn="l"/>
                </a:tabLst>
              </a:pPr>
              <a:endParaRPr lang="en-GB"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Directrices éticas: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Desarrollar y adherirse a las directrices éticas que rigen las aplicaciones de IA dentro de la organización</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Colaboración con TI: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Colaborar estrechamente con los equipos de TI para garantizar una integración fluida de la IA en los sistemas existentes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Modelos de IA explicables: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Preferir modelos de IA que ofrezcan transparencia y puedan proporcionar explicaciones de sus decisiones</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Datos diversos y representativos: </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Garantizar la diversidad y representatividad en los datos de entrenamiento para minimizar el sesgo en los algoritmos de IA</a:t>
              </a:r>
              <a:endParaRPr lang="en-GB" sz="1400">
                <a:effectLst/>
                <a:latin typeface="Calibri" panose="020F0502020204030204" pitchFamily="34" charset="0"/>
                <a:ea typeface="Yu Mincho" panose="02020400000000000000" pitchFamily="18" charset="-128"/>
                <a:cs typeface="Times New Roman" panose="02020603050405020304" pitchFamily="18" charset="0"/>
              </a:endParaRPr>
            </a:p>
          </p:txBody>
        </p:sp>
        <p:sp>
          <p:nvSpPr>
            <p:cNvPr id="8" name="Freccia giù 7">
              <a:extLst>
                <a:ext uri="{FF2B5EF4-FFF2-40B4-BE49-F238E27FC236}">
                  <a16:creationId xmlns:a16="http://schemas.microsoft.com/office/drawing/2014/main" id="{010FF133-35CF-9447-50AC-5C5528C208A3}"/>
                </a:ext>
              </a:extLst>
            </p:cNvPr>
            <p:cNvSpPr/>
            <p:nvPr/>
          </p:nvSpPr>
          <p:spPr>
            <a:xfrm>
              <a:off x="5989982" y="3331345"/>
              <a:ext cx="106017" cy="2683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13158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es-ES"/>
              <a:t>Resumen</a:t>
            </a:r>
            <a:endParaRPr lang="en-GB"/>
          </a:p>
        </p:txBody>
      </p:sp>
      <p:grpSp>
        <p:nvGrpSpPr>
          <p:cNvPr id="25" name="Gruppo 24">
            <a:extLst>
              <a:ext uri="{FF2B5EF4-FFF2-40B4-BE49-F238E27FC236}">
                <a16:creationId xmlns:a16="http://schemas.microsoft.com/office/drawing/2014/main" id="{B5F7CFE1-D9DA-DEFA-A881-383B9EB20705}"/>
              </a:ext>
            </a:extLst>
          </p:cNvPr>
          <p:cNvGrpSpPr/>
          <p:nvPr/>
        </p:nvGrpSpPr>
        <p:grpSpPr>
          <a:xfrm>
            <a:off x="471472" y="1489412"/>
            <a:ext cx="11249058" cy="4584060"/>
            <a:chOff x="471472" y="1489412"/>
            <a:chExt cx="11249058" cy="4584060"/>
          </a:xfrm>
        </p:grpSpPr>
        <p:sp>
          <p:nvSpPr>
            <p:cNvPr id="10" name="Elipse 9">
              <a:extLst>
                <a:ext uri="{FF2B5EF4-FFF2-40B4-BE49-F238E27FC236}">
                  <a16:creationId xmlns:a16="http://schemas.microsoft.com/office/drawing/2014/main" id="{8B35DE25-C061-6DC0-92FA-90678A44F6B4}"/>
                </a:ext>
              </a:extLst>
            </p:cNvPr>
            <p:cNvSpPr/>
            <p:nvPr/>
          </p:nvSpPr>
          <p:spPr>
            <a:xfrm>
              <a:off x="471472" y="160734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asellaDiTesto 11">
              <a:extLst>
                <a:ext uri="{FF2B5EF4-FFF2-40B4-BE49-F238E27FC236}">
                  <a16:creationId xmlns:a16="http://schemas.microsoft.com/office/drawing/2014/main" id="{A2640600-55C6-B42E-2E23-7831FD49ACBA}"/>
                </a:ext>
              </a:extLst>
            </p:cNvPr>
            <p:cNvSpPr txBox="1"/>
            <p:nvPr/>
          </p:nvSpPr>
          <p:spPr>
            <a:xfrm>
              <a:off x="615472" y="1489412"/>
              <a:ext cx="5480528" cy="2179507"/>
            </a:xfrm>
            <a:prstGeom prst="rect">
              <a:avLst/>
            </a:prstGeom>
            <a:noFill/>
          </p:spPr>
          <p:txBody>
            <a:bodyPr wrap="square" rtlCol="0">
              <a:spAutoFit/>
            </a:bodyPr>
            <a:lstStyle/>
            <a:p>
              <a:pPr algn="just"/>
              <a:r>
                <a:rPr lang="en-GB" b="1">
                  <a:latin typeface="Söhne"/>
                </a:rPr>
                <a:t>La transformación digital como imperativo estratégico</a:t>
              </a:r>
              <a:r>
                <a:rPr lang="en-GB" b="1" i="0">
                  <a:effectLst/>
                  <a:latin typeface="Söhne"/>
                </a:rPr>
                <a:t>:</a:t>
              </a:r>
              <a:endParaRPr lang="en-GB" b="1" i="0" dirty="0">
                <a:effectLst/>
                <a:latin typeface="Söhne"/>
              </a:endParaRPr>
            </a:p>
            <a:p>
              <a:pPr algn="just"/>
              <a:endParaRPr lang="en-GB" sz="900" b="0" i="0" dirty="0">
                <a:effectLst/>
                <a:latin typeface="Söhne"/>
              </a:endParaRPr>
            </a:p>
            <a:p>
              <a:pPr marL="342900" lvl="0" indent="-342900" algn="just">
                <a:lnSpc>
                  <a:spcPct val="107000"/>
                </a:lnSpc>
                <a:spcAft>
                  <a:spcPts val="800"/>
                </a:spcAft>
                <a:buFont typeface="Arial" panose="020B0604020202020204" pitchFamily="34" charset="0"/>
                <a:buChar char="•"/>
                <a:tabLst>
                  <a:tab pos="457200" algn="l"/>
                </a:tabLst>
              </a:pP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La transformación digital no es una opción, sino un imperativo estratégico para las mipymes que aspiran a un crecimiento sostenido</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Adoptar la innovación es crucial para cultivar la resiliencia, la agilidad y la competitividad en un panorama empresarial en rápida evolución</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p:txBody>
        </p:sp>
        <p:sp>
          <p:nvSpPr>
            <p:cNvPr id="17" name="Elipse 9">
              <a:extLst>
                <a:ext uri="{FF2B5EF4-FFF2-40B4-BE49-F238E27FC236}">
                  <a16:creationId xmlns:a16="http://schemas.microsoft.com/office/drawing/2014/main" id="{056386CE-01CC-4602-8805-AC6D5569FDA6}"/>
                </a:ext>
              </a:extLst>
            </p:cNvPr>
            <p:cNvSpPr/>
            <p:nvPr/>
          </p:nvSpPr>
          <p:spPr>
            <a:xfrm>
              <a:off x="471472" y="3886930"/>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CasellaDiTesto 17">
              <a:extLst>
                <a:ext uri="{FF2B5EF4-FFF2-40B4-BE49-F238E27FC236}">
                  <a16:creationId xmlns:a16="http://schemas.microsoft.com/office/drawing/2014/main" id="{4F5947A2-4CD5-A028-4B59-4B6FD24DE01B}"/>
                </a:ext>
              </a:extLst>
            </p:cNvPr>
            <p:cNvSpPr txBox="1"/>
            <p:nvPr/>
          </p:nvSpPr>
          <p:spPr>
            <a:xfrm>
              <a:off x="615472" y="3768995"/>
              <a:ext cx="5281745" cy="2304477"/>
            </a:xfrm>
            <a:prstGeom prst="rect">
              <a:avLst/>
            </a:prstGeom>
            <a:noFill/>
          </p:spPr>
          <p:txBody>
            <a:bodyPr wrap="square" rtlCol="0">
              <a:spAutoFit/>
            </a:bodyPr>
            <a:lstStyle/>
            <a:p>
              <a:pPr algn="l"/>
              <a:r>
                <a:rPr lang="en-GB" b="1" i="0">
                  <a:effectLst/>
                  <a:latin typeface="Söhne"/>
                </a:rPr>
                <a:t>Navegación de los retos con las mejores prácticas:</a:t>
              </a:r>
              <a:endParaRPr lang="en-GB" b="0" i="0" dirty="0">
                <a:effectLst/>
                <a:latin typeface="Söhne"/>
              </a:endParaRPr>
            </a:p>
            <a:p>
              <a:pPr marL="342900" lvl="0" indent="-342900" algn="just">
                <a:lnSpc>
                  <a:spcPct val="107000"/>
                </a:lnSpc>
                <a:spcAft>
                  <a:spcPts val="800"/>
                </a:spcAft>
                <a:buFont typeface="Arial" panose="020B0604020202020204" pitchFamily="34" charset="0"/>
                <a:buChar char="•"/>
                <a:tabLst>
                  <a:tab pos="457200" algn="l"/>
                </a:tabLst>
              </a:pP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Los retos son inherentes a la transformación digital, pero la identificación proactiva y la aplicación de las mejores prácticas allanan el camino hacia el éxito.</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Establecer una cultura preparada para el cambio, medidas sólidas de seguridad de los datos y un desarrollo continuo de las competencias son la clave para superar los obstáculos.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p:txBody>
        </p:sp>
        <p:sp>
          <p:nvSpPr>
            <p:cNvPr id="21" name="Elipse 9">
              <a:extLst>
                <a:ext uri="{FF2B5EF4-FFF2-40B4-BE49-F238E27FC236}">
                  <a16:creationId xmlns:a16="http://schemas.microsoft.com/office/drawing/2014/main" id="{E7F2FDF5-DD70-CCC9-0A63-0837E7CB07DC}"/>
                </a:ext>
              </a:extLst>
            </p:cNvPr>
            <p:cNvSpPr/>
            <p:nvPr/>
          </p:nvSpPr>
          <p:spPr>
            <a:xfrm>
              <a:off x="6294785" y="160734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CasellaDiTesto 21">
              <a:extLst>
                <a:ext uri="{FF2B5EF4-FFF2-40B4-BE49-F238E27FC236}">
                  <a16:creationId xmlns:a16="http://schemas.microsoft.com/office/drawing/2014/main" id="{E88AC91F-ACF1-2CDF-6E66-E9CCE1EB4CD2}"/>
                </a:ext>
              </a:extLst>
            </p:cNvPr>
            <p:cNvSpPr txBox="1"/>
            <p:nvPr/>
          </p:nvSpPr>
          <p:spPr>
            <a:xfrm>
              <a:off x="6438785" y="1489412"/>
              <a:ext cx="5281745" cy="1916037"/>
            </a:xfrm>
            <a:prstGeom prst="rect">
              <a:avLst/>
            </a:prstGeom>
            <a:noFill/>
          </p:spPr>
          <p:txBody>
            <a:bodyPr wrap="square" rtlCol="0">
              <a:spAutoFit/>
            </a:bodyPr>
            <a:lstStyle/>
            <a:p>
              <a:pPr algn="l"/>
              <a:r>
                <a:rPr lang="en-GB" b="1" i="0">
                  <a:effectLst/>
                  <a:latin typeface="Calibri" panose="020F0502020204030204" pitchFamily="34" charset="0"/>
                  <a:cs typeface="Calibri" panose="020F0502020204030204" pitchFamily="34" charset="0"/>
                </a:rPr>
                <a:t>La implantación estratégica impulsa el éxito:</a:t>
              </a:r>
              <a:endParaRPr lang="en-GB" b="1" i="0" dirty="0">
                <a:effectLst/>
                <a:latin typeface="Calibri" panose="020F0502020204030204" pitchFamily="34" charset="0"/>
                <a:cs typeface="Calibri" panose="020F0502020204030204" pitchFamily="34" charset="0"/>
              </a:endParaRPr>
            </a:p>
            <a:p>
              <a:pPr algn="l"/>
              <a:endParaRPr lang="en-GB" sz="900" b="0" i="0" dirty="0">
                <a:effectLst/>
                <a:latin typeface="Calibri" panose="020F0502020204030204" pitchFamily="34" charset="0"/>
                <a:cs typeface="Calibri" panose="020F0502020204030204" pitchFamily="34"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El éxito en la adopción de la computación en nube, el análisis de datos, la automatización y la IA depende de una implementación estratégica y bien planificada.</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La claridad de los objetivos, la integración meditada y la colaboración interfuncional son primordiales.</a:t>
              </a:r>
              <a:endParaRPr lang="en-GB" sz="1600">
                <a:effectLst/>
                <a:latin typeface="Calibri" panose="020F0502020204030204" pitchFamily="34" charset="0"/>
                <a:ea typeface="Yu Mincho" panose="02020400000000000000" pitchFamily="18" charset="-128"/>
                <a:cs typeface="Times New Roman" panose="02020603050405020304" pitchFamily="18" charset="0"/>
              </a:endParaRPr>
            </a:p>
          </p:txBody>
        </p:sp>
        <p:sp>
          <p:nvSpPr>
            <p:cNvPr id="23" name="Elipse 9">
              <a:extLst>
                <a:ext uri="{FF2B5EF4-FFF2-40B4-BE49-F238E27FC236}">
                  <a16:creationId xmlns:a16="http://schemas.microsoft.com/office/drawing/2014/main" id="{87980A3C-FB3D-EA2C-6507-9E632937255C}"/>
                </a:ext>
              </a:extLst>
            </p:cNvPr>
            <p:cNvSpPr/>
            <p:nvPr/>
          </p:nvSpPr>
          <p:spPr>
            <a:xfrm>
              <a:off x="6294785" y="3886930"/>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asellaDiTesto 23">
              <a:extLst>
                <a:ext uri="{FF2B5EF4-FFF2-40B4-BE49-F238E27FC236}">
                  <a16:creationId xmlns:a16="http://schemas.microsoft.com/office/drawing/2014/main" id="{2BE5AACA-4BAF-191D-866B-C5D586567311}"/>
                </a:ext>
              </a:extLst>
            </p:cNvPr>
            <p:cNvSpPr txBox="1"/>
            <p:nvPr/>
          </p:nvSpPr>
          <p:spPr>
            <a:xfrm>
              <a:off x="6438785" y="3768995"/>
              <a:ext cx="5281745" cy="1916037"/>
            </a:xfrm>
            <a:prstGeom prst="rect">
              <a:avLst/>
            </a:prstGeom>
            <a:noFill/>
          </p:spPr>
          <p:txBody>
            <a:bodyPr wrap="square" rtlCol="0">
              <a:spAutoFit/>
            </a:bodyPr>
            <a:lstStyle/>
            <a:p>
              <a:pPr algn="l"/>
              <a:r>
                <a:rPr lang="en-GB" b="1" i="0">
                  <a:effectLst/>
                  <a:latin typeface="Söhne"/>
                </a:rPr>
                <a:t>Cultivar el aprendizaje continuo y la adaptabilidad:</a:t>
              </a:r>
              <a:endParaRPr lang="en-GB" b="1" i="0" dirty="0">
                <a:effectLst/>
                <a:latin typeface="Söhne"/>
              </a:endParaRPr>
            </a:p>
            <a:p>
              <a:pPr algn="l"/>
              <a:endParaRPr lang="en-GB" sz="900" b="0" i="0" dirty="0">
                <a:effectLst/>
                <a:latin typeface="Söhne"/>
              </a:endParaRPr>
            </a:p>
            <a:p>
              <a:pPr marL="342900" lvl="0" indent="-342900" algn="just">
                <a:lnSpc>
                  <a:spcPct val="107000"/>
                </a:lnSpc>
                <a:spcAft>
                  <a:spcPts val="800"/>
                </a:spcAft>
                <a:buFont typeface="Arial" panose="020B0604020202020204" pitchFamily="34" charset="0"/>
                <a:buChar char="•"/>
                <a:tabLst>
                  <a:tab pos="457200" algn="l"/>
                </a:tabLst>
              </a:pPr>
              <a:r>
                <a:rPr lang="es-ES" sz="16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En el dinámico panorama digital, el aprendizaje continuo es esencial para el crecimiento organizativo e individual.</a:t>
              </a:r>
              <a:endParaRPr lang="en-GB" sz="1600">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6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adaptabilidad garantiza que las MIPYME no sólo estén preparadas para afrontar los retos actuales, sino también para adoptar las tecnologías emergentes en el futuro.</a:t>
              </a:r>
              <a:endParaRPr lang="en-GB" sz="1600" b="0" dirty="0">
                <a:effectLst/>
                <a:latin typeface="Söhne"/>
              </a:endParaRPr>
            </a:p>
          </p:txBody>
        </p:sp>
      </p:grpSp>
    </p:spTree>
    <p:extLst>
      <p:ext uri="{BB962C8B-B14F-4D97-AF65-F5344CB8AC3E}">
        <p14:creationId xmlns:p14="http://schemas.microsoft.com/office/powerpoint/2010/main" val="3414295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rPr lang="es-ES"/>
              <a:t>¡Gracias!</a:t>
            </a:r>
            <a:endParaRPr lang="en-GB"/>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a:xfrm>
            <a:off x="876652" y="4810675"/>
            <a:ext cx="7038623" cy="555389"/>
          </a:xfrm>
        </p:spPr>
        <p:txBody>
          <a:bodyPr/>
          <a:lstStyle/>
          <a:p>
            <a:r>
              <a:rPr lang="es-ES"/>
              <a:t>Sigue aprendiendo en </a:t>
            </a:r>
            <a:r>
              <a:rPr lang="es-ES">
                <a:hlinkClick r:id="rId2"/>
              </a:rPr>
              <a:t>www.digital-dream-lab.eu</a:t>
            </a:r>
            <a:r>
              <a:rPr lang="es-ES"/>
              <a:t> </a:t>
            </a:r>
            <a:endParaRPr lang="en-GB"/>
          </a:p>
        </p:txBody>
      </p:sp>
    </p:spTree>
    <p:extLst>
      <p:ext uri="{BB962C8B-B14F-4D97-AF65-F5344CB8AC3E}">
        <p14:creationId xmlns:p14="http://schemas.microsoft.com/office/powerpoint/2010/main" val="269638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a:t>Unidad </a:t>
            </a:r>
            <a:r>
              <a:rPr lang="en-GB" dirty="0"/>
              <a:t>1 </a:t>
            </a:r>
            <a:r>
              <a:rPr lang="en-GB"/>
              <a:t>– Breve introducción</a:t>
            </a:r>
            <a:endParaRPr lang="en-GB" dirty="0"/>
          </a:p>
        </p:txBody>
      </p:sp>
      <p:grpSp>
        <p:nvGrpSpPr>
          <p:cNvPr id="5" name="Gruppo 4">
            <a:extLst>
              <a:ext uri="{FF2B5EF4-FFF2-40B4-BE49-F238E27FC236}">
                <a16:creationId xmlns:a16="http://schemas.microsoft.com/office/drawing/2014/main" id="{35BF7C27-E9D2-9740-E37C-D935F6E55969}"/>
              </a:ext>
            </a:extLst>
          </p:cNvPr>
          <p:cNvGrpSpPr/>
          <p:nvPr/>
        </p:nvGrpSpPr>
        <p:grpSpPr>
          <a:xfrm>
            <a:off x="542494" y="1648438"/>
            <a:ext cx="11107012" cy="1509438"/>
            <a:chOff x="542494" y="1648438"/>
            <a:chExt cx="11107012" cy="1509438"/>
          </a:xfrm>
        </p:grpSpPr>
        <p:sp>
          <p:nvSpPr>
            <p:cNvPr id="3" name="Elipse 12">
              <a:extLst>
                <a:ext uri="{FF2B5EF4-FFF2-40B4-BE49-F238E27FC236}">
                  <a16:creationId xmlns:a16="http://schemas.microsoft.com/office/drawing/2014/main" id="{FDA81676-ADA5-5D5A-46B3-DAB50EBEE07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contenido 2">
              <a:extLst>
                <a:ext uri="{FF2B5EF4-FFF2-40B4-BE49-F238E27FC236}">
                  <a16:creationId xmlns:a16="http://schemas.microsoft.com/office/drawing/2014/main" id="{F42BB122-2BD9-3EB1-5C45-47C9D58D94FA}"/>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sz="2400" b="1"/>
                <a:t>Unidad </a:t>
              </a:r>
              <a:r>
                <a:rPr lang="en-GB" sz="2400" b="1" dirty="0"/>
                <a:t>1</a:t>
              </a:r>
              <a:r>
                <a:rPr lang="en-GB" sz="2400" b="1"/>
                <a:t>. Innovación para la transformación digital</a:t>
              </a:r>
              <a:endParaRPr lang="en-GB" sz="2400" dirty="0"/>
            </a:p>
            <a:p>
              <a:pPr marL="342900" indent="-342900" algn="just">
                <a:buFont typeface="Arial" panose="020B0604020202020204" pitchFamily="34" charset="0"/>
                <a:buChar char="•"/>
              </a:pPr>
              <a:r>
                <a:rPr lang="es-ES" sz="2400" b="0" i="0">
                  <a:effectLst/>
                  <a:latin typeface="Calibri" panose="020F0502020204030204" pitchFamily="34" charset="0"/>
                  <a:cs typeface="Calibri" panose="020F0502020204030204" pitchFamily="34" charset="0"/>
                </a:rPr>
                <a:t>Explorar la importancia de adoptar la innovación como catalizador de la transformación digital en las mipymes.</a:t>
              </a:r>
            </a:p>
            <a:p>
              <a:pPr marL="342900" indent="-342900" algn="just">
                <a:buFont typeface="Arial" panose="020B0604020202020204" pitchFamily="34" charset="0"/>
                <a:buChar char="•"/>
              </a:pPr>
              <a:r>
                <a:rPr lang="es-ES" sz="2400" b="0" i="0">
                  <a:effectLst/>
                  <a:latin typeface="Calibri" panose="020F0502020204030204" pitchFamily="34" charset="0"/>
                  <a:cs typeface="Calibri" panose="020F0502020204030204" pitchFamily="34" charset="0"/>
                </a:rPr>
                <a:t>Conocer la mentalidad y las estrategias necesarias para fomentar una cultura de innovación, adaptarse a las tecnologías disruptivas e impulsar la gestión del cambio organizativo hacia la resiliencia digital.</a:t>
              </a:r>
              <a:endParaRPr lang="en-GB" sz="2400" b="1" dirty="0"/>
            </a:p>
          </p:txBody>
        </p:sp>
      </p:grpSp>
    </p:spTree>
    <p:extLst>
      <p:ext uri="{BB962C8B-B14F-4D97-AF65-F5344CB8AC3E}">
        <p14:creationId xmlns:p14="http://schemas.microsoft.com/office/powerpoint/2010/main" val="4270767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a:t>Unidad 2 – Breve introducción</a:t>
            </a:r>
            <a:endParaRPr lang="en-GB" dirty="0"/>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2073743"/>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latin typeface="Calibri" panose="020F0502020204030204" pitchFamily="34" charset="0"/>
              <a:cs typeface="Calibri" panose="020F0502020204030204" pitchFamily="34" charset="0"/>
            </a:endParaRPr>
          </a:p>
        </p:txBody>
      </p:sp>
      <p:grpSp>
        <p:nvGrpSpPr>
          <p:cNvPr id="5" name="Gruppo 4">
            <a:extLst>
              <a:ext uri="{FF2B5EF4-FFF2-40B4-BE49-F238E27FC236}">
                <a16:creationId xmlns:a16="http://schemas.microsoft.com/office/drawing/2014/main" id="{684792C0-CCCF-0934-E467-6136699471D1}"/>
              </a:ext>
            </a:extLst>
          </p:cNvPr>
          <p:cNvGrpSpPr/>
          <p:nvPr/>
        </p:nvGrpSpPr>
        <p:grpSpPr>
          <a:xfrm>
            <a:off x="542494" y="1648438"/>
            <a:ext cx="11107012" cy="1509438"/>
            <a:chOff x="542494" y="1648438"/>
            <a:chExt cx="11107012" cy="1509438"/>
          </a:xfrm>
        </p:grpSpPr>
        <p:sp>
          <p:nvSpPr>
            <p:cNvPr id="4" name="Marcador de contenido 2">
              <a:extLst>
                <a:ext uri="{FF2B5EF4-FFF2-40B4-BE49-F238E27FC236}">
                  <a16:creationId xmlns:a16="http://schemas.microsoft.com/office/drawing/2014/main" id="{FFE996BC-6833-E18E-B664-60F7A2BF24C1}"/>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a:t>Unidad </a:t>
              </a:r>
              <a:r>
                <a:rPr lang="en-GB" sz="2400" b="1" dirty="0"/>
                <a:t>2</a:t>
              </a:r>
              <a:r>
                <a:rPr lang="en-GB" sz="2400" b="1"/>
                <a:t>. Aprovechar el poder de las soluciones digitales innovadoras</a:t>
              </a:r>
              <a:endParaRPr lang="en-GB" sz="2400" b="1" dirty="0"/>
            </a:p>
            <a:p>
              <a:pPr marL="342900" indent="-342900" algn="just">
                <a:buFont typeface="Arial" panose="020B0604020202020204" pitchFamily="34" charset="0"/>
                <a:buChar char="•"/>
              </a:pPr>
              <a:r>
                <a:rPr lang="es-ES" sz="2400" b="0" i="0">
                  <a:effectLst/>
                  <a:latin typeface="Calibri" panose="020F0502020204030204" pitchFamily="34" charset="0"/>
                  <a:cs typeface="Calibri" panose="020F0502020204030204" pitchFamily="34" charset="0"/>
                </a:rPr>
                <a:t>Descubrir el potencial de soluciones digitales como la computación en nube, el análisis (de datos), la automatización y la inteligencia artificial para las MIPYME.</a:t>
              </a:r>
            </a:p>
            <a:p>
              <a:pPr marL="342900" indent="-342900" algn="just">
                <a:buFont typeface="Arial" panose="020B0604020202020204" pitchFamily="34" charset="0"/>
                <a:buChar char="•"/>
              </a:pPr>
              <a:r>
                <a:rPr lang="es-ES" sz="2400" b="0" i="0">
                  <a:effectLst/>
                  <a:latin typeface="Calibri" panose="020F0502020204030204" pitchFamily="34" charset="0"/>
                  <a:cs typeface="Calibri" panose="020F0502020204030204" pitchFamily="34" charset="0"/>
                </a:rPr>
                <a:t>Obtener información sobre cómo estas tecnologías pueden optimizar los procesos empresariales, mejorar la toma de decisiones y crear ventajas competitivas en el panorama digital.</a:t>
              </a:r>
              <a:endParaRPr lang="en-GB" sz="2400" dirty="0">
                <a:latin typeface="Calibri" panose="020F0502020204030204" pitchFamily="34" charset="0"/>
                <a:cs typeface="Calibri" panose="020F0502020204030204" pitchFamily="34" charset="0"/>
              </a:endParaRPr>
            </a:p>
          </p:txBody>
        </p:sp>
        <p:sp>
          <p:nvSpPr>
            <p:cNvPr id="3" name="Elipse 12">
              <a:extLst>
                <a:ext uri="{FF2B5EF4-FFF2-40B4-BE49-F238E27FC236}">
                  <a16:creationId xmlns:a16="http://schemas.microsoft.com/office/drawing/2014/main" id="{470FD081-7832-F3E6-8FBE-4572A0D19BB3}"/>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82521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a:t>Unidad </a:t>
            </a:r>
            <a:r>
              <a:rPr lang="en-GB" dirty="0"/>
              <a:t>3 </a:t>
            </a:r>
            <a:r>
              <a:rPr lang="en-GB"/>
              <a:t>– Breve introducción</a:t>
            </a:r>
            <a:endParaRPr lang="en-GB" dirty="0"/>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2073743"/>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latin typeface="Calibri" panose="020F0502020204030204" pitchFamily="34" charset="0"/>
              <a:cs typeface="Calibri" panose="020F0502020204030204" pitchFamily="34" charset="0"/>
            </a:endParaRPr>
          </a:p>
        </p:txBody>
      </p:sp>
      <p:grpSp>
        <p:nvGrpSpPr>
          <p:cNvPr id="5" name="Gruppo 4">
            <a:extLst>
              <a:ext uri="{FF2B5EF4-FFF2-40B4-BE49-F238E27FC236}">
                <a16:creationId xmlns:a16="http://schemas.microsoft.com/office/drawing/2014/main" id="{71FF0CEC-4484-ED42-6CFF-6C7F1E88FF3D}"/>
              </a:ext>
            </a:extLst>
          </p:cNvPr>
          <p:cNvGrpSpPr/>
          <p:nvPr/>
        </p:nvGrpSpPr>
        <p:grpSpPr>
          <a:xfrm>
            <a:off x="542494" y="1648438"/>
            <a:ext cx="11107012" cy="1509438"/>
            <a:chOff x="542494" y="1648438"/>
            <a:chExt cx="11107012" cy="1509438"/>
          </a:xfrm>
        </p:grpSpPr>
        <p:sp>
          <p:nvSpPr>
            <p:cNvPr id="3" name="Marcador de contenido 2">
              <a:extLst>
                <a:ext uri="{FF2B5EF4-FFF2-40B4-BE49-F238E27FC236}">
                  <a16:creationId xmlns:a16="http://schemas.microsoft.com/office/drawing/2014/main" id="{15199028-8969-1A36-C945-DAF31DB7F38E}"/>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a:t>Unidad </a:t>
              </a:r>
              <a:r>
                <a:rPr lang="en-GB" sz="2400" b="1" dirty="0"/>
                <a:t>3</a:t>
              </a:r>
              <a:r>
                <a:rPr lang="en-GB" sz="2400" b="1"/>
                <a:t>. Implantación de soluciones digitales innovadoras para el crecimiento empresarial</a:t>
              </a:r>
              <a:endParaRPr lang="en-GB" sz="2400" b="1" dirty="0"/>
            </a:p>
            <a:p>
              <a:pPr marL="342900" indent="-342900" algn="just">
                <a:buFont typeface="Arial" panose="020B0604020202020204" pitchFamily="34" charset="0"/>
                <a:buChar char="•"/>
              </a:pPr>
              <a:r>
                <a:rPr lang="es-ES" sz="2400" b="0" i="0">
                  <a:effectLst/>
                  <a:latin typeface="Calibri" panose="020F0502020204030204" pitchFamily="34" charset="0"/>
                  <a:cs typeface="Calibri" panose="020F0502020204030204" pitchFamily="34" charset="0"/>
                </a:rPr>
                <a:t>Aprender a implantar y aprovechar eficazmente soluciones digitales innovadoras en las mipymes.</a:t>
              </a:r>
            </a:p>
            <a:p>
              <a:pPr marL="342900" indent="-342900" algn="just">
                <a:buFont typeface="Arial" panose="020B0604020202020204" pitchFamily="34" charset="0"/>
                <a:buChar char="•"/>
              </a:pPr>
              <a:r>
                <a:rPr lang="es-ES" sz="2400" b="0" i="0">
                  <a:effectLst/>
                  <a:latin typeface="Calibri" panose="020F0502020204030204" pitchFamily="34" charset="0"/>
                  <a:cs typeface="Calibri" panose="020F0502020204030204" pitchFamily="34" charset="0"/>
                </a:rPr>
                <a:t>Explorar enfoques prácticos para adoptar e integrar tecnologías como la computación en la nube, la analítica y la IA en las operaciones empresariales.</a:t>
              </a:r>
            </a:p>
            <a:p>
              <a:pPr marL="342900" indent="-342900" algn="just">
                <a:buFont typeface="Arial" panose="020B0604020202020204" pitchFamily="34" charset="0"/>
                <a:buChar char="•"/>
              </a:pPr>
              <a:r>
                <a:rPr lang="es-ES" sz="2400" b="0" i="0">
                  <a:effectLst/>
                  <a:latin typeface="Calibri" panose="020F0502020204030204" pitchFamily="34" charset="0"/>
                  <a:cs typeface="Calibri" panose="020F0502020204030204" pitchFamily="34" charset="0"/>
                </a:rPr>
                <a:t>Comprender los desafíos y las mejores prácticas asociadas con la implementación y utilización exitosas de estas tecnologías para el crecimiento empresarial sostenible</a:t>
              </a:r>
              <a:endParaRPr lang="en-GB" sz="2400" dirty="0">
                <a:latin typeface="Calibri" panose="020F0502020204030204" pitchFamily="34" charset="0"/>
                <a:cs typeface="Calibri" panose="020F0502020204030204" pitchFamily="34" charset="0"/>
              </a:endParaRPr>
            </a:p>
          </p:txBody>
        </p:sp>
        <p:sp>
          <p:nvSpPr>
            <p:cNvPr id="4" name="Elipse 12">
              <a:extLst>
                <a:ext uri="{FF2B5EF4-FFF2-40B4-BE49-F238E27FC236}">
                  <a16:creationId xmlns:a16="http://schemas.microsoft.com/office/drawing/2014/main" id="{BBC5EA4C-E4FE-255F-5250-AB2E6C29626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20037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s-ES"/>
              <a:t>Objetivos de aprendizaje</a:t>
            </a:r>
            <a:endParaRPr lang="en-GB"/>
          </a:p>
        </p:txBody>
      </p:sp>
      <p:grpSp>
        <p:nvGrpSpPr>
          <p:cNvPr id="28" name="Gruppo 27">
            <a:extLst>
              <a:ext uri="{FF2B5EF4-FFF2-40B4-BE49-F238E27FC236}">
                <a16:creationId xmlns:a16="http://schemas.microsoft.com/office/drawing/2014/main" id="{A1ADE3B6-321B-D87B-B91C-B0BC19A1D76D}"/>
              </a:ext>
            </a:extLst>
          </p:cNvPr>
          <p:cNvGrpSpPr/>
          <p:nvPr/>
        </p:nvGrpSpPr>
        <p:grpSpPr>
          <a:xfrm>
            <a:off x="460114" y="1648438"/>
            <a:ext cx="11118369" cy="4171211"/>
            <a:chOff x="460114" y="1648438"/>
            <a:chExt cx="11118369" cy="4171211"/>
          </a:xfrm>
        </p:grpSpPr>
        <p:sp>
          <p:nvSpPr>
            <p:cNvPr id="21" name="CasellaDiTesto 20">
              <a:extLst>
                <a:ext uri="{FF2B5EF4-FFF2-40B4-BE49-F238E27FC236}">
                  <a16:creationId xmlns:a16="http://schemas.microsoft.com/office/drawing/2014/main" id="{A5CF3693-39B4-5EF3-64B0-DB36C9F59F9F}"/>
                </a:ext>
              </a:extLst>
            </p:cNvPr>
            <p:cNvSpPr txBox="1"/>
            <p:nvPr/>
          </p:nvSpPr>
          <p:spPr>
            <a:xfrm>
              <a:off x="941990" y="2201268"/>
              <a:ext cx="10636493" cy="1394036"/>
            </a:xfrm>
            <a:prstGeom prst="rect">
              <a:avLst/>
            </a:prstGeom>
            <a:noFill/>
          </p:spPr>
          <p:txBody>
            <a:bodyPr wrap="square" rtlCol="0">
              <a:spAutoFit/>
            </a:bodyPr>
            <a:lstStyle/>
            <a:p>
              <a:pPr algn="just"/>
              <a:r>
                <a:rPr lang="en-GB" sz="1800" b="1">
                  <a:latin typeface="Calibri" panose="020F0502020204030204" pitchFamily="34" charset="0"/>
                  <a:cs typeface="Calibri" panose="020F0502020204030204" pitchFamily="34" charset="0"/>
                </a:rPr>
                <a:t>INNOVACIÓN PARA LA TRANSFORMACIÓN</a:t>
              </a:r>
              <a:endParaRPr lang="en-GB" sz="1800" b="1" dirty="0">
                <a:latin typeface="Calibri" panose="020F0502020204030204" pitchFamily="34" charset="0"/>
                <a:cs typeface="Calibri" panose="020F0502020204030204" pitchFamily="34" charset="0"/>
              </a:endParaRPr>
            </a:p>
            <a:p>
              <a:pPr algn="just"/>
              <a:endParaRPr lang="en-GB" sz="300" b="1" dirty="0">
                <a:latin typeface="Calibri" panose="020F0502020204030204" pitchFamily="34" charset="0"/>
                <a:cs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Comprender el concepto de transformación digital y articular su importancia para las MIPYME.</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Fomentar una cultura de innovación dentro de una MIPYME, incluidas estrategias para el cambio de mentalidad y enfoques prácticos para impulsar el cambio organizativo.</a:t>
              </a:r>
              <a:endParaRPr lang="en-GB" sz="1800">
                <a:effectLst/>
                <a:latin typeface="Calibri" panose="020F0502020204030204" pitchFamily="34" charset="0"/>
                <a:ea typeface="Yu Mincho" panose="02020400000000000000" pitchFamily="18" charset="-128"/>
                <a:cs typeface="Arial" panose="020B0604020202020204" pitchFamily="34" charset="0"/>
              </a:endParaRPr>
            </a:p>
          </p:txBody>
        </p:sp>
        <p:sp>
          <p:nvSpPr>
            <p:cNvPr id="14" name="Marcador de contenido 2">
              <a:extLst>
                <a:ext uri="{FF2B5EF4-FFF2-40B4-BE49-F238E27FC236}">
                  <a16:creationId xmlns:a16="http://schemas.microsoft.com/office/drawing/2014/main" id="{1A30A17A-2218-84D9-10D9-77CB7F9F9B43}"/>
                </a:ext>
              </a:extLst>
            </p:cNvPr>
            <p:cNvSpPr txBox="1">
              <a:spLocks/>
            </p:cNvSpPr>
            <p:nvPr/>
          </p:nvSpPr>
          <p:spPr>
            <a:xfrm>
              <a:off x="460114"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a:t>Al finalizar este módulo serás capaz de…</a:t>
              </a:r>
              <a:endParaRPr lang="en-GB" sz="2400" dirty="0">
                <a:latin typeface="Calibri" panose="020F0502020204030204" pitchFamily="34" charset="0"/>
                <a:cs typeface="Calibri" panose="020F0502020204030204" pitchFamily="34" charset="0"/>
              </a:endParaRPr>
            </a:p>
          </p:txBody>
        </p:sp>
        <p:sp>
          <p:nvSpPr>
            <p:cNvPr id="16" name="Elipse 12">
              <a:extLst>
                <a:ext uri="{FF2B5EF4-FFF2-40B4-BE49-F238E27FC236}">
                  <a16:creationId xmlns:a16="http://schemas.microsoft.com/office/drawing/2014/main" id="{9C927293-93AD-1938-993E-CAD3EBD51AB6}"/>
                </a:ext>
              </a:extLst>
            </p:cNvPr>
            <p:cNvSpPr/>
            <p:nvPr/>
          </p:nvSpPr>
          <p:spPr>
            <a:xfrm>
              <a:off x="545903" y="226437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asellaDiTesto 23">
              <a:extLst>
                <a:ext uri="{FF2B5EF4-FFF2-40B4-BE49-F238E27FC236}">
                  <a16:creationId xmlns:a16="http://schemas.microsoft.com/office/drawing/2014/main" id="{C3DA1F2C-AAD5-583D-8594-E5F5BE30C8FB}"/>
                </a:ext>
              </a:extLst>
            </p:cNvPr>
            <p:cNvSpPr txBox="1"/>
            <p:nvPr/>
          </p:nvSpPr>
          <p:spPr>
            <a:xfrm>
              <a:off x="941990" y="3613523"/>
              <a:ext cx="10636493" cy="692497"/>
            </a:xfrm>
            <a:prstGeom prst="rect">
              <a:avLst/>
            </a:prstGeom>
            <a:noFill/>
          </p:spPr>
          <p:txBody>
            <a:bodyPr wrap="square" rtlCol="0">
              <a:spAutoFit/>
            </a:bodyPr>
            <a:lstStyle/>
            <a:p>
              <a:pPr algn="just"/>
              <a:r>
                <a:rPr lang="en-GB" sz="1800" b="1">
                  <a:latin typeface="Calibri" panose="020F0502020204030204" pitchFamily="34" charset="0"/>
                  <a:cs typeface="Calibri" panose="020F0502020204030204" pitchFamily="34" charset="0"/>
                </a:rPr>
                <a:t>SOLUCIONES DIGITALES INNOVADORAS</a:t>
              </a:r>
              <a:endParaRPr lang="en-GB" sz="1800" b="1" dirty="0">
                <a:latin typeface="Calibri" panose="020F0502020204030204" pitchFamily="34" charset="0"/>
                <a:cs typeface="Calibri" panose="020F0502020204030204" pitchFamily="34" charset="0"/>
              </a:endParaRPr>
            </a:p>
            <a:p>
              <a:pPr algn="just"/>
              <a:endParaRPr lang="en-GB" sz="300" b="1" dirty="0">
                <a:latin typeface="Calibri" panose="020F0502020204030204" pitchFamily="34" charset="0"/>
                <a:cs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Obtener información sobre soluciones digitales innovadoras,, identificando y evaluando su potencial.</a:t>
              </a:r>
              <a:endParaRPr lang="en-GB" sz="1800">
                <a:effectLst/>
                <a:latin typeface="Calibri" panose="020F0502020204030204" pitchFamily="34" charset="0"/>
                <a:ea typeface="Yu Mincho" panose="02020400000000000000" pitchFamily="18" charset="-128"/>
                <a:cs typeface="Arial" panose="020B0604020202020204" pitchFamily="34" charset="0"/>
              </a:endParaRPr>
            </a:p>
          </p:txBody>
        </p:sp>
        <p:sp>
          <p:nvSpPr>
            <p:cNvPr id="25" name="Elipse 12">
              <a:extLst>
                <a:ext uri="{FF2B5EF4-FFF2-40B4-BE49-F238E27FC236}">
                  <a16:creationId xmlns:a16="http://schemas.microsoft.com/office/drawing/2014/main" id="{519769E6-E8CA-EFF5-67EA-4F70FEABF27B}"/>
                </a:ext>
              </a:extLst>
            </p:cNvPr>
            <p:cNvSpPr/>
            <p:nvPr/>
          </p:nvSpPr>
          <p:spPr>
            <a:xfrm>
              <a:off x="545903" y="3676626"/>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CasellaDiTesto 25">
              <a:extLst>
                <a:ext uri="{FF2B5EF4-FFF2-40B4-BE49-F238E27FC236}">
                  <a16:creationId xmlns:a16="http://schemas.microsoft.com/office/drawing/2014/main" id="{83002DDD-D3B0-0935-697C-79CDAE950694}"/>
                </a:ext>
              </a:extLst>
            </p:cNvPr>
            <p:cNvSpPr txBox="1"/>
            <p:nvPr/>
          </p:nvSpPr>
          <p:spPr>
            <a:xfrm>
              <a:off x="941990" y="4425613"/>
              <a:ext cx="10636493" cy="1394036"/>
            </a:xfrm>
            <a:prstGeom prst="rect">
              <a:avLst/>
            </a:prstGeom>
            <a:noFill/>
          </p:spPr>
          <p:txBody>
            <a:bodyPr wrap="square" rtlCol="0">
              <a:spAutoFit/>
            </a:bodyPr>
            <a:lstStyle/>
            <a:p>
              <a:pPr algn="just"/>
              <a:r>
                <a:rPr lang="en-GB" sz="1800" b="1">
                  <a:latin typeface="Calibri" panose="020F0502020204030204" pitchFamily="34" charset="0"/>
                  <a:cs typeface="Calibri" panose="020F0502020204030204" pitchFamily="34" charset="0"/>
                </a:rPr>
                <a:t>CRECIMIENTO DE NEGOCIO</a:t>
              </a:r>
              <a:endParaRPr lang="en-GB" sz="1800" b="1" dirty="0">
                <a:latin typeface="Calibri" panose="020F0502020204030204" pitchFamily="34" charset="0"/>
                <a:cs typeface="Calibri" panose="020F0502020204030204" pitchFamily="34" charset="0"/>
              </a:endParaRPr>
            </a:p>
            <a:p>
              <a:pPr algn="just"/>
              <a:endParaRPr lang="en-GB" sz="300" b="1" dirty="0">
                <a:latin typeface="Calibri" panose="020F0502020204030204" pitchFamily="34" charset="0"/>
                <a:cs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Planificar la implantación eficaz de soluciones digitales en las MIPYME, superando los retos habituales.</a:t>
              </a:r>
              <a:endParaRPr lang="en-GB">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Conocer a fondo los enfoques prácticos para integrar tecnologías como la computación en la nube, la analítica, la automatización y la IA en las operaciones empresariales de las MIPYME.</a:t>
              </a:r>
              <a:endParaRPr lang="en-GB" sz="1800" dirty="0">
                <a:latin typeface="Calibri" panose="020F0502020204030204" pitchFamily="34" charset="0"/>
                <a:cs typeface="Calibri" panose="020F0502020204030204" pitchFamily="34" charset="0"/>
              </a:endParaRPr>
            </a:p>
          </p:txBody>
        </p:sp>
        <p:sp>
          <p:nvSpPr>
            <p:cNvPr id="27" name="Elipse 12">
              <a:extLst>
                <a:ext uri="{FF2B5EF4-FFF2-40B4-BE49-F238E27FC236}">
                  <a16:creationId xmlns:a16="http://schemas.microsoft.com/office/drawing/2014/main" id="{1E62CC35-DF27-341B-1DDD-90287F95FB0A}"/>
                </a:ext>
              </a:extLst>
            </p:cNvPr>
            <p:cNvSpPr/>
            <p:nvPr/>
          </p:nvSpPr>
          <p:spPr>
            <a:xfrm>
              <a:off x="545903" y="4488716"/>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877104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350597"/>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transformación digital se refiere a la integración de soluciones digitales en todos los aspectos de una empresa, cambiando fundamentalmente su forma de operar y de ofrecer valor a los clientes.</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Las mipymes están llamadas a adoptar e integrar las tecnologías digitales para seguir siendo competitivas y alcanzar el éxito a largo plazo.</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En este contenido, la transformación digital es un </a:t>
            </a:r>
            <a:r>
              <a:rPr lang="es-ES" sz="18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motor clave</a:t>
            </a: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para que las mipymes mejoren:</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Eficiencia: </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Racionalización de los procesos para realizar las tareas con un mínimo de recursos, tiempo y residuos, garantizando una productividad óptima.</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Agilidad: </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Adaptación y respuesta a los cambios del entorno empresarial</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8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Mejora de la experiencia del cliente: </a:t>
            </a: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Mejorar los servicios y la satisfacción del cliente mediante interacciones personalizadas</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p:txBody>
      </p:sp>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a:t>
            </a:r>
            <a:r>
              <a:rPr lang="en-GB" sz="2800" b="1" dirty="0">
                <a:solidFill>
                  <a:srgbClr val="0AD995"/>
                </a:solidFill>
              </a:rPr>
              <a:t>1</a:t>
            </a:r>
            <a:r>
              <a:rPr lang="en-GB" sz="2800" b="1">
                <a:solidFill>
                  <a:srgbClr val="0AD995"/>
                </a:solidFill>
              </a:rPr>
              <a:t>. Innovación para la transformación digital</a:t>
            </a:r>
            <a:endParaRPr lang="en-GB" sz="2800" b="1" dirty="0">
              <a:solidFill>
                <a:srgbClr val="0AD995"/>
              </a:solidFill>
            </a:endParaRPr>
          </a:p>
          <a:p>
            <a:r>
              <a:rPr lang="en-GB" sz="2200"/>
              <a:t>1.1 Introducción a la transformación digital en las MIPYME (</a:t>
            </a:r>
            <a:r>
              <a:rPr lang="en-GB" sz="2200" dirty="0"/>
              <a:t>1)</a:t>
            </a:r>
          </a:p>
        </p:txBody>
      </p:sp>
    </p:spTree>
    <p:extLst>
      <p:ext uri="{BB962C8B-B14F-4D97-AF65-F5344CB8AC3E}">
        <p14:creationId xmlns:p14="http://schemas.microsoft.com/office/powerpoint/2010/main" val="1702140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Innovación para la transformación digital</a:t>
            </a:r>
          </a:p>
          <a:p>
            <a:r>
              <a:rPr lang="en-GB" sz="2200"/>
              <a:t>1.1 Introducción a la transformación digital en las MIPYME (2)</a:t>
            </a:r>
            <a:endParaRPr lang="en-GB" sz="2200" dirty="0"/>
          </a:p>
        </p:txBody>
      </p:sp>
      <p:grpSp>
        <p:nvGrpSpPr>
          <p:cNvPr id="4" name="Gruppo 3">
            <a:extLst>
              <a:ext uri="{FF2B5EF4-FFF2-40B4-BE49-F238E27FC236}">
                <a16:creationId xmlns:a16="http://schemas.microsoft.com/office/drawing/2014/main" id="{660886B1-EBF4-76C5-C159-19C144AD9F70}"/>
              </a:ext>
            </a:extLst>
          </p:cNvPr>
          <p:cNvGrpSpPr/>
          <p:nvPr/>
        </p:nvGrpSpPr>
        <p:grpSpPr>
          <a:xfrm>
            <a:off x="471471" y="1489412"/>
            <a:ext cx="11249056" cy="3382069"/>
            <a:chOff x="471471" y="1489412"/>
            <a:chExt cx="11249056" cy="3382069"/>
          </a:xfrm>
        </p:grpSpPr>
        <p:sp>
          <p:nvSpPr>
            <p:cNvPr id="5" name="CasellaDiTesto 4">
              <a:extLst>
                <a:ext uri="{FF2B5EF4-FFF2-40B4-BE49-F238E27FC236}">
                  <a16:creationId xmlns:a16="http://schemas.microsoft.com/office/drawing/2014/main" id="{68541BB6-E6D6-B707-F25B-0665CBC5E4E9}"/>
                </a:ext>
              </a:extLst>
            </p:cNvPr>
            <p:cNvSpPr txBox="1"/>
            <p:nvPr/>
          </p:nvSpPr>
          <p:spPr>
            <a:xfrm>
              <a:off x="471472" y="1489412"/>
              <a:ext cx="11249055" cy="375552"/>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Del estado tradicional a la transformación digital: el </a:t>
              </a:r>
              <a:r>
                <a:rPr lang="es-ES" sz="18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diagrama del proceso de transformación</a:t>
              </a:r>
              <a:endParaRPr lang="en-GB" sz="1800">
                <a:effectLst/>
                <a:latin typeface="Calibri" panose="020F0502020204030204" pitchFamily="34" charset="0"/>
                <a:ea typeface="Yu Mincho" panose="02020400000000000000" pitchFamily="18" charset="-128"/>
                <a:cs typeface="Arial" panose="020B0604020202020204" pitchFamily="34" charset="0"/>
              </a:endParaRPr>
            </a:p>
          </p:txBody>
        </p:sp>
        <p:graphicFrame>
          <p:nvGraphicFramePr>
            <p:cNvPr id="11" name="Diagramma 10">
              <a:extLst>
                <a:ext uri="{FF2B5EF4-FFF2-40B4-BE49-F238E27FC236}">
                  <a16:creationId xmlns:a16="http://schemas.microsoft.com/office/drawing/2014/main" id="{F4881EFE-ED9A-B589-2ACB-C4BCB001BC03}"/>
                </a:ext>
              </a:extLst>
            </p:cNvPr>
            <p:cNvGraphicFramePr/>
            <p:nvPr>
              <p:extLst>
                <p:ext uri="{D42A27DB-BD31-4B8C-83A1-F6EECF244321}">
                  <p14:modId xmlns:p14="http://schemas.microsoft.com/office/powerpoint/2010/main" val="2001794330"/>
                </p:ext>
              </p:extLst>
            </p:nvPr>
          </p:nvGraphicFramePr>
          <p:xfrm>
            <a:off x="556495" y="1967160"/>
            <a:ext cx="11138632" cy="824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asellaDiTesto 2">
              <a:extLst>
                <a:ext uri="{FF2B5EF4-FFF2-40B4-BE49-F238E27FC236}">
                  <a16:creationId xmlns:a16="http://schemas.microsoft.com/office/drawing/2014/main" id="{445C0921-BC91-B6F8-C0FD-E048475695CC}"/>
                </a:ext>
              </a:extLst>
            </p:cNvPr>
            <p:cNvSpPr txBox="1"/>
            <p:nvPr/>
          </p:nvSpPr>
          <p:spPr>
            <a:xfrm>
              <a:off x="471471" y="2900107"/>
              <a:ext cx="11249055" cy="1971374"/>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El proceso se refleja y consta de 4 fases:</a:t>
              </a:r>
              <a:endParaRPr lang="en-GB">
                <a:latin typeface="Calibri" panose="020F0502020204030204" pitchFamily="34" charset="0"/>
                <a:ea typeface="Yu Mincho" panose="02020400000000000000" pitchFamily="18" charset="-128"/>
                <a:cs typeface="Arial" panose="020B0604020202020204" pitchFamily="34" charset="0"/>
              </a:endParaRPr>
            </a:p>
            <a:p>
              <a:pPr marL="342900" indent="-342900" algn="just">
                <a:lnSpc>
                  <a:spcPct val="107000"/>
                </a:lnSpc>
                <a:spcAft>
                  <a:spcPts val="800"/>
                </a:spcAft>
                <a:buFont typeface="+mj-lt"/>
                <a:buAutoNum type="arabicPeriod"/>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El estado antes de la transformación digital</a:t>
              </a:r>
              <a:endParaRPr lang="en-GB">
                <a:latin typeface="Calibri" panose="020F0502020204030204" pitchFamily="34" charset="0"/>
                <a:ea typeface="Yu Mincho" panose="02020400000000000000" pitchFamily="18" charset="-128"/>
                <a:cs typeface="Arial" panose="020B0604020202020204" pitchFamily="34" charset="0"/>
              </a:endParaRPr>
            </a:p>
            <a:p>
              <a:pPr marL="342900" indent="-342900" algn="just">
                <a:lnSpc>
                  <a:spcPct val="107000"/>
                </a:lnSpc>
                <a:spcAft>
                  <a:spcPts val="800"/>
                </a:spcAft>
                <a:buFont typeface="+mj-lt"/>
                <a:buAutoNum type="arabicPeriod"/>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adopción de las tecnologías digitales</a:t>
              </a:r>
              <a:endParaRPr lang="en-GB">
                <a:latin typeface="Calibri" panose="020F0502020204030204" pitchFamily="34" charset="0"/>
                <a:ea typeface="Yu Mincho" panose="02020400000000000000" pitchFamily="18" charset="-128"/>
                <a:cs typeface="Arial" panose="020B0604020202020204" pitchFamily="34" charset="0"/>
              </a:endParaRPr>
            </a:p>
            <a:p>
              <a:pPr marL="342900" indent="-342900" algn="just">
                <a:lnSpc>
                  <a:spcPct val="107000"/>
                </a:lnSpc>
                <a:spcAft>
                  <a:spcPts val="800"/>
                </a:spcAft>
                <a:buFont typeface="+mj-lt"/>
                <a:buAutoNum type="arabicPeriod"/>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integración de las tecnologías digitales en diversos aspectos y operaciones</a:t>
              </a:r>
              <a:endParaRPr lang="en-GB">
                <a:latin typeface="Calibri" panose="020F0502020204030204" pitchFamily="34" charset="0"/>
                <a:ea typeface="Yu Mincho" panose="02020400000000000000" pitchFamily="18" charset="-128"/>
                <a:cs typeface="Arial" panose="020B0604020202020204" pitchFamily="34" charset="0"/>
              </a:endParaRPr>
            </a:p>
            <a:p>
              <a:pPr marL="342900" indent="-342900" algn="just">
                <a:lnSpc>
                  <a:spcPct val="107000"/>
                </a:lnSpc>
                <a:spcAft>
                  <a:spcPts val="800"/>
                </a:spcAft>
                <a:buFont typeface="+mj-lt"/>
                <a:buAutoNum type="arabicPeriod"/>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El estado alcanzado de la transformación digital</a:t>
              </a:r>
              <a:endParaRPr lang="en-GB" sz="18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p:txBody>
        </p:sp>
      </p:grpSp>
    </p:spTree>
    <p:extLst>
      <p:ext uri="{BB962C8B-B14F-4D97-AF65-F5344CB8AC3E}">
        <p14:creationId xmlns:p14="http://schemas.microsoft.com/office/powerpoint/2010/main" val="406532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Innovación para la transformación digital</a:t>
            </a:r>
          </a:p>
          <a:p>
            <a:r>
              <a:rPr lang="en-GB" sz="2200"/>
              <a:t>1.2 Construir una cultura de innovación</a:t>
            </a:r>
            <a:endParaRPr lang="en-GB" sz="2200" dirty="0"/>
          </a:p>
        </p:txBody>
      </p:sp>
      <p:grpSp>
        <p:nvGrpSpPr>
          <p:cNvPr id="13" name="Gruppo 12">
            <a:extLst>
              <a:ext uri="{FF2B5EF4-FFF2-40B4-BE49-F238E27FC236}">
                <a16:creationId xmlns:a16="http://schemas.microsoft.com/office/drawing/2014/main" id="{4934813D-1E89-04B2-BFA8-601E73BD063B}"/>
              </a:ext>
            </a:extLst>
          </p:cNvPr>
          <p:cNvGrpSpPr/>
          <p:nvPr/>
        </p:nvGrpSpPr>
        <p:grpSpPr>
          <a:xfrm>
            <a:off x="471472" y="1611559"/>
            <a:ext cx="11249055" cy="4066730"/>
            <a:chOff x="471472" y="1611559"/>
            <a:chExt cx="11249055" cy="4066730"/>
          </a:xfrm>
        </p:grpSpPr>
        <p:graphicFrame>
          <p:nvGraphicFramePr>
            <p:cNvPr id="6" name="Diagramma 5">
              <a:extLst>
                <a:ext uri="{FF2B5EF4-FFF2-40B4-BE49-F238E27FC236}">
                  <a16:creationId xmlns:a16="http://schemas.microsoft.com/office/drawing/2014/main" id="{34E2A883-8812-8B94-CB4C-47767674F935}"/>
                </a:ext>
              </a:extLst>
            </p:cNvPr>
            <p:cNvGraphicFramePr/>
            <p:nvPr>
              <p:extLst>
                <p:ext uri="{D42A27DB-BD31-4B8C-83A1-F6EECF244321}">
                  <p14:modId xmlns:p14="http://schemas.microsoft.com/office/powerpoint/2010/main" val="2556687332"/>
                </p:ext>
              </p:extLst>
            </p:nvPr>
          </p:nvGraphicFramePr>
          <p:xfrm>
            <a:off x="556495" y="1611559"/>
            <a:ext cx="11138632" cy="824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a:extLst>
                <a:ext uri="{FF2B5EF4-FFF2-40B4-BE49-F238E27FC236}">
                  <a16:creationId xmlns:a16="http://schemas.microsoft.com/office/drawing/2014/main" id="{61B3F519-E418-9A16-DF41-98B347E54EC2}"/>
                </a:ext>
              </a:extLst>
            </p:cNvPr>
            <p:cNvSpPr txBox="1"/>
            <p:nvPr/>
          </p:nvSpPr>
          <p:spPr>
            <a:xfrm>
              <a:off x="471472" y="2538968"/>
              <a:ext cx="11249055" cy="3139321"/>
            </a:xfrm>
            <a:prstGeom prst="rect">
              <a:avLst/>
            </a:prstGeom>
            <a:noFill/>
          </p:spPr>
          <p:txBody>
            <a:bodyPr wrap="square" rtlCol="0">
              <a:spAutoFit/>
            </a:bodyPr>
            <a:lstStyle/>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En el ámbito de las soluciones digitales innovadoras y como paso inicial en el viaje de la transformación digital -pasar de un estado tradicional a la adopción digital-, las mipymes deben </a:t>
              </a:r>
              <a:r>
                <a:rPr lang="es-ES" sz="18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cambiar de mentalidad hacia la innovación</a:t>
              </a: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800">
                  <a:solidFill>
                    <a:srgbClr val="1B193E"/>
                  </a:solidFill>
                  <a:effectLst/>
                  <a:latin typeface="Calibri" panose="020F0502020204030204" pitchFamily="34" charset="0"/>
                  <a:ea typeface="Yu Mincho" panose="02020400000000000000" pitchFamily="18" charset="-128"/>
                  <a:cs typeface="Arial" panose="020B0604020202020204" pitchFamily="34" charset="0"/>
                </a:rPr>
                <a:t>Consejos para que las PYME creen internamente una cultura de la innovación:</a:t>
              </a:r>
              <a:endParaRPr lang="en-GB" sz="18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Arial" panose="020B0604020202020204" pitchFamily="34" charset="0"/>
                <a:buChar char="•"/>
                <a:tabLst>
                  <a:tab pos="457200" algn="l"/>
                </a:tabLst>
              </a:pP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De "Así es como lo hemos hecho siempre" a "¿Cómo podemos hacerlo mejor?".</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Comunicación abierta e intercambio de ideas: sesiones de brainstorming y equipos interfuncionales que trabajan en la innovación.</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tabLst>
                  <a:tab pos="457200" algn="l"/>
                </a:tabLst>
              </a:pPr>
              <a:r>
                <a:rPr lang="es-ES" sz="18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Intraemprendimiento: un "Día de la Innovación" mensual en el que los empleados dedican tiempo a trabajar en proyectos personales, que conducen al desarrollo de un nuevo producto o de procesos innovadores.</a:t>
              </a:r>
              <a:endParaRPr lang="en-GB" sz="1800">
                <a:effectLst/>
                <a:latin typeface="Calibri" panose="020F0502020204030204" pitchFamily="34" charset="0"/>
                <a:ea typeface="Yu Mincho" panose="02020400000000000000" pitchFamily="18" charset="-128"/>
                <a:cs typeface="Times New Roman" panose="02020603050405020304" pitchFamily="18" charset="0"/>
              </a:endParaRPr>
            </a:p>
          </p:txBody>
        </p:sp>
        <p:sp>
          <p:nvSpPr>
            <p:cNvPr id="8" name="Cornice 7">
              <a:extLst>
                <a:ext uri="{FF2B5EF4-FFF2-40B4-BE49-F238E27FC236}">
                  <a16:creationId xmlns:a16="http://schemas.microsoft.com/office/drawing/2014/main" id="{828EC3D2-35D1-D522-A34D-FD98BB42F1E4}"/>
                </a:ext>
              </a:extLst>
            </p:cNvPr>
            <p:cNvSpPr/>
            <p:nvPr/>
          </p:nvSpPr>
          <p:spPr>
            <a:xfrm>
              <a:off x="3048000" y="1611559"/>
              <a:ext cx="850900" cy="824531"/>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0" name="Elemento grafico 9" descr="Lente di ingrandimento con riempimento a tinta unita">
              <a:extLst>
                <a:ext uri="{FF2B5EF4-FFF2-40B4-BE49-F238E27FC236}">
                  <a16:creationId xmlns:a16="http://schemas.microsoft.com/office/drawing/2014/main" id="{E0B0883B-3285-6397-557C-2D7C9F4D7A5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25836" y="1681945"/>
              <a:ext cx="695227" cy="695227"/>
            </a:xfrm>
            <a:prstGeom prst="rect">
              <a:avLst/>
            </a:prstGeom>
          </p:spPr>
        </p:pic>
      </p:grpSp>
    </p:spTree>
    <p:extLst>
      <p:ext uri="{BB962C8B-B14F-4D97-AF65-F5344CB8AC3E}">
        <p14:creationId xmlns:p14="http://schemas.microsoft.com/office/powerpoint/2010/main" val="2716464442"/>
      </p:ext>
    </p:extLst>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3888</Words>
  <Application>Microsoft Office PowerPoint</Application>
  <PresentationFormat>Panorámica</PresentationFormat>
  <Paragraphs>309</Paragraphs>
  <Slides>25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25</vt:i4>
      </vt:variant>
    </vt:vector>
  </HeadingPairs>
  <TitlesOfParts>
    <vt:vector size="31" baseType="lpstr">
      <vt:lpstr>Söhne</vt:lpstr>
      <vt:lpstr>Arial</vt:lpstr>
      <vt:lpstr>Calibri</vt:lpstr>
      <vt:lpstr>Calibri Light</vt:lpstr>
      <vt:lpstr>Symbol</vt:lpstr>
      <vt:lpstr>DREAM corporate ppt</vt:lpstr>
      <vt:lpstr>Avivar e innovar: Soluciones digitales para las MIPYME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lastModifiedBy>Miriam IWS</cp:lastModifiedBy>
  <cp:revision>107</cp:revision>
  <dcterms:created xsi:type="dcterms:W3CDTF">2022-12-22T12:08:40Z</dcterms:created>
  <dcterms:modified xsi:type="dcterms:W3CDTF">2024-01-02T11:25:22Z</dcterms:modified>
</cp:coreProperties>
</file>