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iB1rZgVSDTWwckZAJ9A0RwjcdDu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C42985-79A0-4316-946B-CC4AED469DBA}">
  <a:tblStyle styleId="{7DC42985-79A0-4316-946B-CC4AED469DB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908720cbad_0_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g2908720cbad_0_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908720cbad_0_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g2908720cbad_0_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4fa24adeb2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g24fa24adeb2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908720cbad_0_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2908720cbad_0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4fa24adeb2_0_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g24fa24adeb2_0_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08720cbad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g2908720cbad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4fa24adeb2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g24fa24adeb2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908720cbad_0_8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g2908720cbad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4fa24adeb2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g24fa24adeb2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908720cbad_0_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2908720cbad_0_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4fa24adeb2_0_4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g24fa24adeb2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08720cba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g2908720cbad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908720cbad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2908720cbad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4fa24adeb2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g24fa24adeb2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4">
  <p:cSld name="Slide 4">
    <p:spTree>
      <p:nvGrpSpPr>
        <p:cNvPr id="1" name="Shape 10"/>
        <p:cNvGrpSpPr/>
        <p:nvPr/>
      </p:nvGrpSpPr>
      <p:grpSpPr>
        <a:xfrm>
          <a:off x="0" y="0"/>
          <a:ext cx="0" cy="0"/>
          <a:chOff x="0" y="0"/>
          <a:chExt cx="0" cy="0"/>
        </a:xfrm>
      </p:grpSpPr>
      <p:sp>
        <p:nvSpPr>
          <p:cNvPr id="11" name="Google Shape;11;p15"/>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15"/>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13" name="Google Shape;13;p15" descr="Interfaz de usuario gráfica, Texto&#10;&#10;Descripción generada automáticamente"/>
          <p:cNvPicPr preferRelativeResize="0"/>
          <p:nvPr/>
        </p:nvPicPr>
        <p:blipFill rotWithShape="1">
          <a:blip r:embed="rId2">
            <a:alphaModFix/>
          </a:blip>
          <a:srcRect/>
          <a:stretch/>
        </p:blipFill>
        <p:spPr>
          <a:xfrm>
            <a:off x="344230" y="6235578"/>
            <a:ext cx="2581713" cy="541631"/>
          </a:xfrm>
          <a:prstGeom prst="rect">
            <a:avLst/>
          </a:prstGeom>
          <a:noFill/>
          <a:ln>
            <a:noFill/>
          </a:ln>
        </p:spPr>
      </p:pic>
      <p:pic>
        <p:nvPicPr>
          <p:cNvPr id="14" name="Google Shape;14;p15" descr="Imagen que contiene Logotipo&#10;&#10;Descripción generada automáticamente"/>
          <p:cNvPicPr preferRelativeResize="0"/>
          <p:nvPr/>
        </p:nvPicPr>
        <p:blipFill rotWithShape="1">
          <a:blip r:embed="rId3">
            <a:alphaModFix/>
          </a:blip>
          <a:srcRect/>
          <a:stretch/>
        </p:blipFill>
        <p:spPr>
          <a:xfrm>
            <a:off x="9651574" y="174444"/>
            <a:ext cx="2068953" cy="1044213"/>
          </a:xfrm>
          <a:prstGeom prst="rect">
            <a:avLst/>
          </a:prstGeom>
          <a:noFill/>
          <a:ln>
            <a:noFill/>
          </a:ln>
        </p:spPr>
      </p:pic>
      <p:pic>
        <p:nvPicPr>
          <p:cNvPr id="15" name="Google Shape;15;p15"/>
          <p:cNvPicPr preferRelativeResize="0"/>
          <p:nvPr/>
        </p:nvPicPr>
        <p:blipFill rotWithShape="1">
          <a:blip r:embed="rId4">
            <a:alphaModFix/>
          </a:blip>
          <a:srcRect/>
          <a:stretch/>
        </p:blipFill>
        <p:spPr>
          <a:xfrm>
            <a:off x="-812" y="388"/>
            <a:ext cx="942975" cy="1066800"/>
          </a:xfrm>
          <a:prstGeom prst="rect">
            <a:avLst/>
          </a:prstGeom>
          <a:noFill/>
          <a:ln>
            <a:noFill/>
          </a:ln>
        </p:spPr>
      </p:pic>
      <p:pic>
        <p:nvPicPr>
          <p:cNvPr id="16" name="Google Shape;16;p15"/>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2" type="secHead">
  <p:cSld name="SECTION_HEADER">
    <p:spTree>
      <p:nvGrpSpPr>
        <p:cNvPr id="1" name="Shape 17"/>
        <p:cNvGrpSpPr/>
        <p:nvPr/>
      </p:nvGrpSpPr>
      <p:grpSpPr>
        <a:xfrm>
          <a:off x="0" y="0"/>
          <a:ext cx="0" cy="0"/>
          <a:chOff x="0" y="0"/>
          <a:chExt cx="0" cy="0"/>
        </a:xfrm>
      </p:grpSpPr>
      <p:sp>
        <p:nvSpPr>
          <p:cNvPr id="18" name="Google Shape;18;p16"/>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16"/>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rgbClr val="1B193E"/>
              </a:buClr>
              <a:buSzPts val="4000"/>
              <a:buFont typeface="Calibri"/>
              <a:buNone/>
              <a:defRPr sz="4000" b="1" i="0" u="none" strike="noStrike" cap="none">
                <a:solidFill>
                  <a:srgbClr val="1B193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20" name="Google Shape;20;p16" descr="Imagen que contiene Logotipo&#10;&#10;Descripción generada automáticamente"/>
          <p:cNvPicPr preferRelativeResize="0"/>
          <p:nvPr/>
        </p:nvPicPr>
        <p:blipFill rotWithShape="1">
          <a:blip r:embed="rId2">
            <a:alphaModFix/>
          </a:blip>
          <a:srcRect/>
          <a:stretch/>
        </p:blipFill>
        <p:spPr>
          <a:xfrm>
            <a:off x="3805636" y="581702"/>
            <a:ext cx="4416598" cy="2229084"/>
          </a:xfrm>
          <a:prstGeom prst="rect">
            <a:avLst/>
          </a:prstGeom>
          <a:noFill/>
          <a:ln>
            <a:noFill/>
          </a:ln>
        </p:spPr>
      </p:pic>
      <p:pic>
        <p:nvPicPr>
          <p:cNvPr id="21" name="Google Shape;21;p16"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22" name="Google Shape;22;p16"/>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23" name="Google Shape;23;p16"/>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pic>
        <p:nvPicPr>
          <p:cNvPr id="24" name="Google Shape;24;p16"/>
          <p:cNvPicPr preferRelativeResize="0"/>
          <p:nvPr/>
        </p:nvPicPr>
        <p:blipFill rotWithShape="1">
          <a:blip r:embed="rId4">
            <a:alphaModFix/>
          </a:blip>
          <a:srcRect r="21308"/>
          <a:stretch/>
        </p:blipFill>
        <p:spPr>
          <a:xfrm>
            <a:off x="-811" y="388"/>
            <a:ext cx="742030" cy="1066800"/>
          </a:xfrm>
          <a:prstGeom prst="rect">
            <a:avLst/>
          </a:prstGeom>
          <a:noFill/>
          <a:ln>
            <a:noFill/>
          </a:ln>
        </p:spPr>
      </p:pic>
      <p:sp>
        <p:nvSpPr>
          <p:cNvPr id="25" name="Google Shape;25;p16"/>
          <p:cNvSpPr/>
          <p:nvPr/>
        </p:nvSpPr>
        <p:spPr>
          <a:xfrm>
            <a:off x="720438" y="-9099"/>
            <a:ext cx="11471562" cy="89890"/>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6" name="Google Shape;26;p16"/>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27" name="Google Shape;27;p16"/>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rgbClr val="898990"/>
              </a:buClr>
              <a:buSzPts val="2000"/>
              <a:buFont typeface="Arial"/>
              <a:buNone/>
              <a:defRPr sz="2000" b="0" i="0" u="none" strike="noStrike" cap="none">
                <a:solidFill>
                  <a:srgbClr val="898990"/>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98990"/>
              </a:buClr>
              <a:buSzPts val="1800"/>
              <a:buFont typeface="Arial"/>
              <a:buNone/>
              <a:defRPr sz="1800" b="0" i="0" u="none" strike="noStrike" cap="none">
                <a:solidFill>
                  <a:srgbClr val="898990"/>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2">
  <p:cSld name="Slide 2">
    <p:spTree>
      <p:nvGrpSpPr>
        <p:cNvPr id="1" name="Shape 28"/>
        <p:cNvGrpSpPr/>
        <p:nvPr/>
      </p:nvGrpSpPr>
      <p:grpSpPr>
        <a:xfrm>
          <a:off x="0" y="0"/>
          <a:ext cx="0" cy="0"/>
          <a:chOff x="0" y="0"/>
          <a:chExt cx="0" cy="0"/>
        </a:xfrm>
      </p:grpSpPr>
      <p:pic>
        <p:nvPicPr>
          <p:cNvPr id="29" name="Google Shape;29;p17"/>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30" name="Google Shape;30;p17"/>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 name="Google Shape;31;p17"/>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32" name="Google Shape;32;p17"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33" name="Google Shape;33;p1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4" name="Google Shape;34;p17" descr="Imagen que contiene Logotipo&#10;&#10;Descripción generada automáticamente"/>
          <p:cNvPicPr preferRelativeResize="0"/>
          <p:nvPr/>
        </p:nvPicPr>
        <p:blipFill rotWithShape="1">
          <a:blip r:embed="rId4">
            <a:alphaModFix/>
          </a:blip>
          <a:srcRect/>
          <a:stretch/>
        </p:blipFill>
        <p:spPr>
          <a:xfrm>
            <a:off x="9651574" y="174444"/>
            <a:ext cx="2068953" cy="1044213"/>
          </a:xfrm>
          <a:prstGeom prst="rect">
            <a:avLst/>
          </a:prstGeom>
          <a:noFill/>
          <a:ln>
            <a:noFill/>
          </a:ln>
        </p:spPr>
      </p:pic>
      <p:cxnSp>
        <p:nvCxnSpPr>
          <p:cNvPr id="35" name="Google Shape;35;p17"/>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36" name="Google Shape;36;p17"/>
          <p:cNvSpPr txBox="1">
            <a:spLocks noGrp="1"/>
          </p:cNvSpPr>
          <p:nvPr>
            <p:ph type="body" idx="2"/>
          </p:nvPr>
        </p:nvSpPr>
        <p:spPr>
          <a:xfrm>
            <a:off x="52966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7" name="Google Shape;37;p17"/>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38" name="Google Shape;38;p17"/>
          <p:cNvSpPr txBox="1">
            <a:spLocks noGrp="1"/>
          </p:cNvSpPr>
          <p:nvPr>
            <p:ph type="body" idx="3"/>
          </p:nvPr>
        </p:nvSpPr>
        <p:spPr>
          <a:xfrm>
            <a:off x="628002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1">
  <p:cSld name="Slide 1">
    <p:spTree>
      <p:nvGrpSpPr>
        <p:cNvPr id="1" name="Shape 39"/>
        <p:cNvGrpSpPr/>
        <p:nvPr/>
      </p:nvGrpSpPr>
      <p:grpSpPr>
        <a:xfrm>
          <a:off x="0" y="0"/>
          <a:ext cx="0" cy="0"/>
          <a:chOff x="0" y="0"/>
          <a:chExt cx="0" cy="0"/>
        </a:xfrm>
      </p:grpSpPr>
      <p:sp>
        <p:nvSpPr>
          <p:cNvPr id="40" name="Google Shape;40;p18"/>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 name="Google Shape;41;p18"/>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42" name="Google Shape;42;p18" descr="Interfaz de usuario gráfica, Texto&#10;&#10;Descripción generada automáticamente"/>
          <p:cNvPicPr preferRelativeResize="0"/>
          <p:nvPr/>
        </p:nvPicPr>
        <p:blipFill rotWithShape="1">
          <a:blip r:embed="rId2">
            <a:alphaModFix/>
          </a:blip>
          <a:srcRect/>
          <a:stretch/>
        </p:blipFill>
        <p:spPr>
          <a:xfrm>
            <a:off x="344230" y="6235578"/>
            <a:ext cx="2581713" cy="541631"/>
          </a:xfrm>
          <a:prstGeom prst="rect">
            <a:avLst/>
          </a:prstGeom>
          <a:noFill/>
          <a:ln>
            <a:noFill/>
          </a:ln>
        </p:spPr>
      </p:pic>
      <p:pic>
        <p:nvPicPr>
          <p:cNvPr id="43" name="Google Shape;43;p18" descr="Imagen que contiene Logotipo&#10;&#10;Descripción generada automáticamente"/>
          <p:cNvPicPr preferRelativeResize="0"/>
          <p:nvPr/>
        </p:nvPicPr>
        <p:blipFill rotWithShape="1">
          <a:blip r:embed="rId3">
            <a:alphaModFix/>
          </a:blip>
          <a:srcRect/>
          <a:stretch/>
        </p:blipFill>
        <p:spPr>
          <a:xfrm>
            <a:off x="9651574" y="174444"/>
            <a:ext cx="2068953" cy="1044213"/>
          </a:xfrm>
          <a:prstGeom prst="rect">
            <a:avLst/>
          </a:prstGeom>
          <a:noFill/>
          <a:ln>
            <a:noFill/>
          </a:ln>
        </p:spPr>
      </p:pic>
      <p:cxnSp>
        <p:nvCxnSpPr>
          <p:cNvPr id="44" name="Google Shape;44;p18"/>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pic>
        <p:nvPicPr>
          <p:cNvPr id="45" name="Google Shape;45;p18"/>
          <p:cNvPicPr preferRelativeResize="0"/>
          <p:nvPr/>
        </p:nvPicPr>
        <p:blipFill rotWithShape="1">
          <a:blip r:embed="rId4">
            <a:alphaModFix/>
          </a:blip>
          <a:srcRect/>
          <a:stretch/>
        </p:blipFill>
        <p:spPr>
          <a:xfrm>
            <a:off x="-812" y="388"/>
            <a:ext cx="942975" cy="1066800"/>
          </a:xfrm>
          <a:prstGeom prst="rect">
            <a:avLst/>
          </a:prstGeom>
          <a:noFill/>
          <a:ln>
            <a:noFill/>
          </a:ln>
        </p:spPr>
      </p:pic>
      <p:sp>
        <p:nvSpPr>
          <p:cNvPr id="46" name="Google Shape;46;p18"/>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7" name="Google Shape;47;p18"/>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48" name="Google Shape;48;p18"/>
          <p:cNvSpPr txBox="1">
            <a:spLocks noGrp="1"/>
          </p:cNvSpPr>
          <p:nvPr>
            <p:ph type="body" idx="2"/>
          </p:nvPr>
        </p:nvSpPr>
        <p:spPr>
          <a:xfrm>
            <a:off x="471472" y="1627957"/>
            <a:ext cx="11249055"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3">
  <p:cSld name="Slide 3">
    <p:spTree>
      <p:nvGrpSpPr>
        <p:cNvPr id="1" name="Shape 49"/>
        <p:cNvGrpSpPr/>
        <p:nvPr/>
      </p:nvGrpSpPr>
      <p:grpSpPr>
        <a:xfrm>
          <a:off x="0" y="0"/>
          <a:ext cx="0" cy="0"/>
          <a:chOff x="0" y="0"/>
          <a:chExt cx="0" cy="0"/>
        </a:xfrm>
      </p:grpSpPr>
      <p:pic>
        <p:nvPicPr>
          <p:cNvPr id="50" name="Google Shape;50;p19"/>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51" name="Google Shape;51;p19"/>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19"/>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53" name="Google Shape;53;p19"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54" name="Google Shape;54;p1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5" name="Google Shape;55;p19" descr="Imagen que contiene Logotipo&#10;&#10;Descripción generada automáticamente"/>
          <p:cNvPicPr preferRelativeResize="0"/>
          <p:nvPr/>
        </p:nvPicPr>
        <p:blipFill rotWithShape="1">
          <a:blip r:embed="rId4">
            <a:alphaModFix/>
          </a:blip>
          <a:srcRect/>
          <a:stretch/>
        </p:blipFill>
        <p:spPr>
          <a:xfrm>
            <a:off x="9651574" y="174444"/>
            <a:ext cx="2068953" cy="1044213"/>
          </a:xfrm>
          <a:prstGeom prst="rect">
            <a:avLst/>
          </a:prstGeom>
          <a:noFill/>
          <a:ln>
            <a:noFill/>
          </a:ln>
        </p:spPr>
      </p:pic>
      <p:cxnSp>
        <p:nvCxnSpPr>
          <p:cNvPr id="56" name="Google Shape;56;p19"/>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57" name="Google Shape;57;p1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8" name="Google Shape;58;p19"/>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1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60" name="Google Shape;60;p19"/>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61" name="Google Shape;61;p19"/>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lide 5">
  <p:cSld name="Slide 5">
    <p:spTree>
      <p:nvGrpSpPr>
        <p:cNvPr id="1" name="Shape 62"/>
        <p:cNvGrpSpPr/>
        <p:nvPr/>
      </p:nvGrpSpPr>
      <p:grpSpPr>
        <a:xfrm>
          <a:off x="0" y="0"/>
          <a:ext cx="0" cy="0"/>
          <a:chOff x="0" y="0"/>
          <a:chExt cx="0" cy="0"/>
        </a:xfrm>
      </p:grpSpPr>
      <p:pic>
        <p:nvPicPr>
          <p:cNvPr id="63" name="Google Shape;63;p20"/>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64" name="Google Shape;64;p20"/>
          <p:cNvSpPr/>
          <p:nvPr/>
        </p:nvSpPr>
        <p:spPr>
          <a:xfrm>
            <a:off x="839788" y="457200"/>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 name="Google Shape;65;p20"/>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6" name="Google Shape;66;p20"/>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p20" descr="Interfaz de usuario gráfica, Texto&#10;&#10;Descripción generada automáticamente"/>
          <p:cNvPicPr preferRelativeResize="0"/>
          <p:nvPr/>
        </p:nvPicPr>
        <p:blipFill rotWithShape="1">
          <a:blip r:embed="rId3">
            <a:alphaModFix/>
          </a:blip>
          <a:srcRect/>
          <a:stretch/>
        </p:blipFill>
        <p:spPr>
          <a:xfrm>
            <a:off x="344230" y="6235578"/>
            <a:ext cx="2581713" cy="541631"/>
          </a:xfrm>
          <a:prstGeom prst="rect">
            <a:avLst/>
          </a:prstGeom>
          <a:noFill/>
          <a:ln>
            <a:noFill/>
          </a:ln>
        </p:spPr>
      </p:pic>
      <p:sp>
        <p:nvSpPr>
          <p:cNvPr id="68" name="Google Shape;68;p20"/>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69" name="Google Shape;69;p20" descr="Logotipo&#10;&#10;Descripción generada automáticamente con confianza media"/>
          <p:cNvPicPr preferRelativeResize="0"/>
          <p:nvPr/>
        </p:nvPicPr>
        <p:blipFill rotWithShape="1">
          <a:blip r:embed="rId4">
            <a:alphaModFix/>
          </a:blip>
          <a:srcRect/>
          <a:stretch/>
        </p:blipFill>
        <p:spPr>
          <a:xfrm>
            <a:off x="1871163" y="654892"/>
            <a:ext cx="1869481" cy="941339"/>
          </a:xfrm>
          <a:prstGeom prst="rect">
            <a:avLst/>
          </a:prstGeom>
          <a:noFill/>
          <a:ln>
            <a:noFill/>
          </a:ln>
        </p:spPr>
      </p:pic>
      <p:sp>
        <p:nvSpPr>
          <p:cNvPr id="70" name="Google Shape;70;p20"/>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1" name="Google Shape;71;p20"/>
          <p:cNvPicPr preferRelativeResize="0"/>
          <p:nvPr/>
        </p:nvPicPr>
        <p:blipFill rotWithShape="1">
          <a:blip r:embed="rId5">
            <a:alphaModFix/>
          </a:blip>
          <a:srcRect t="4618" b="1611"/>
          <a:stretch/>
        </p:blipFill>
        <p:spPr>
          <a:xfrm>
            <a:off x="11263678" y="5460155"/>
            <a:ext cx="928322" cy="1397846"/>
          </a:xfrm>
          <a:prstGeom prst="rect">
            <a:avLst/>
          </a:prstGeom>
          <a:noFill/>
          <a:ln>
            <a:noFill/>
          </a:ln>
        </p:spPr>
      </p:pic>
      <p:sp>
        <p:nvSpPr>
          <p:cNvPr id="72" name="Google Shape;72;p20"/>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lide 6">
  <p:cSld name="Slide 6">
    <p:spTree>
      <p:nvGrpSpPr>
        <p:cNvPr id="1" name="Shape 73"/>
        <p:cNvGrpSpPr/>
        <p:nvPr/>
      </p:nvGrpSpPr>
      <p:grpSpPr>
        <a:xfrm>
          <a:off x="0" y="0"/>
          <a:ext cx="0" cy="0"/>
          <a:chOff x="0" y="0"/>
          <a:chExt cx="0" cy="0"/>
        </a:xfrm>
      </p:grpSpPr>
      <p:sp>
        <p:nvSpPr>
          <p:cNvPr id="74" name="Google Shape;74;p21"/>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5" name="Google Shape;75;p21"/>
          <p:cNvPicPr preferRelativeResize="0"/>
          <p:nvPr/>
        </p:nvPicPr>
        <p:blipFill rotWithShape="1">
          <a:blip r:embed="rId2">
            <a:alphaModFix/>
          </a:blip>
          <a:srcRect t="4618" b="1611"/>
          <a:stretch/>
        </p:blipFill>
        <p:spPr>
          <a:xfrm>
            <a:off x="11263678" y="5460155"/>
            <a:ext cx="928322" cy="1397846"/>
          </a:xfrm>
          <a:prstGeom prst="rect">
            <a:avLst/>
          </a:prstGeom>
          <a:noFill/>
          <a:ln>
            <a:noFill/>
          </a:ln>
        </p:spPr>
      </p:pic>
      <p:pic>
        <p:nvPicPr>
          <p:cNvPr id="76" name="Google Shape;76;p21"/>
          <p:cNvPicPr preferRelativeResize="0"/>
          <p:nvPr/>
        </p:nvPicPr>
        <p:blipFill rotWithShape="1">
          <a:blip r:embed="rId3">
            <a:alphaModFix/>
          </a:blip>
          <a:srcRect/>
          <a:stretch/>
        </p:blipFill>
        <p:spPr>
          <a:xfrm>
            <a:off x="-812" y="388"/>
            <a:ext cx="942975" cy="1066800"/>
          </a:xfrm>
          <a:prstGeom prst="rect">
            <a:avLst/>
          </a:prstGeom>
          <a:noFill/>
          <a:ln>
            <a:noFill/>
          </a:ln>
        </p:spPr>
      </p:pic>
      <p:sp>
        <p:nvSpPr>
          <p:cNvPr id="77" name="Google Shape;77;p21"/>
          <p:cNvSpPr/>
          <p:nvPr/>
        </p:nvSpPr>
        <p:spPr>
          <a:xfrm>
            <a:off x="7470798" y="457201"/>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 name="Google Shape;78;p21"/>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r"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79" name="Google Shape;79;p21" descr="Logotipo&#10;&#10;Descripción generada automáticamente con confianza media"/>
          <p:cNvPicPr preferRelativeResize="0"/>
          <p:nvPr/>
        </p:nvPicPr>
        <p:blipFill rotWithShape="1">
          <a:blip r:embed="rId4">
            <a:alphaModFix/>
          </a:blip>
          <a:srcRect/>
          <a:stretch/>
        </p:blipFill>
        <p:spPr>
          <a:xfrm>
            <a:off x="8500521" y="654893"/>
            <a:ext cx="1869481" cy="941339"/>
          </a:xfrm>
          <a:prstGeom prst="rect">
            <a:avLst/>
          </a:prstGeom>
          <a:noFill/>
          <a:ln>
            <a:noFill/>
          </a:ln>
        </p:spPr>
      </p:pic>
      <p:sp>
        <p:nvSpPr>
          <p:cNvPr id="80" name="Google Shape;80;p21"/>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lvl1pPr marL="457200" marR="0" lvl="0" indent="-228600" algn="r"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21"/>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2" name="Google Shape;82;p21" descr="Interfaz de usuario gráfica, Texto&#10;&#10;Descripción generada automáticamente"/>
          <p:cNvPicPr preferRelativeResize="0"/>
          <p:nvPr/>
        </p:nvPicPr>
        <p:blipFill rotWithShape="1">
          <a:blip r:embed="rId5">
            <a:alphaModFix/>
          </a:blip>
          <a:srcRect/>
          <a:stretch/>
        </p:blipFill>
        <p:spPr>
          <a:xfrm>
            <a:off x="344230" y="6235578"/>
            <a:ext cx="2581713" cy="541631"/>
          </a:xfrm>
          <a:prstGeom prst="rect">
            <a:avLst/>
          </a:prstGeom>
          <a:noFill/>
          <a:ln>
            <a:noFill/>
          </a:ln>
        </p:spPr>
      </p:pic>
      <p:sp>
        <p:nvSpPr>
          <p:cNvPr id="83" name="Google Shape;83;p21"/>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84"/>
        <p:cNvGrpSpPr/>
        <p:nvPr/>
      </p:nvGrpSpPr>
      <p:grpSpPr>
        <a:xfrm>
          <a:off x="0" y="0"/>
          <a:ext cx="0" cy="0"/>
          <a:chOff x="0" y="0"/>
          <a:chExt cx="0" cy="0"/>
        </a:xfrm>
      </p:grpSpPr>
      <p:sp>
        <p:nvSpPr>
          <p:cNvPr id="85" name="Google Shape;85;p22"/>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6" name="Google Shape;86;p22" descr="Imagen que contiene Logotipo&#10;&#10;Descripción generada automáticamente"/>
          <p:cNvPicPr preferRelativeResize="0"/>
          <p:nvPr/>
        </p:nvPicPr>
        <p:blipFill rotWithShape="1">
          <a:blip r:embed="rId2">
            <a:alphaModFix/>
          </a:blip>
          <a:srcRect/>
          <a:stretch/>
        </p:blipFill>
        <p:spPr>
          <a:xfrm>
            <a:off x="1122821" y="1323778"/>
            <a:ext cx="4416598" cy="2229084"/>
          </a:xfrm>
          <a:prstGeom prst="rect">
            <a:avLst/>
          </a:prstGeom>
          <a:noFill/>
          <a:ln>
            <a:noFill/>
          </a:ln>
        </p:spPr>
      </p:pic>
      <p:sp>
        <p:nvSpPr>
          <p:cNvPr id="87" name="Google Shape;87;p22"/>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ES" sz="2000" b="1" i="0" u="none" strike="noStrike" cap="none">
                <a:solidFill>
                  <a:srgbClr val="1B193E"/>
                </a:solidFill>
                <a:latin typeface="Calibri"/>
                <a:ea typeface="Calibri"/>
                <a:cs typeface="Calibri"/>
                <a:sym typeface="Calibri"/>
              </a:rPr>
              <a:t>digital-dream-lab.eu</a:t>
            </a:r>
            <a:endParaRPr sz="2000" b="1" i="0" u="none" strike="noStrike" cap="none">
              <a:solidFill>
                <a:srgbClr val="1B193E"/>
              </a:solidFill>
              <a:latin typeface="Calibri"/>
              <a:ea typeface="Calibri"/>
              <a:cs typeface="Calibri"/>
              <a:sym typeface="Calibri"/>
            </a:endParaRPr>
          </a:p>
        </p:txBody>
      </p:sp>
      <p:sp>
        <p:nvSpPr>
          <p:cNvPr id="88" name="Google Shape;88;p22"/>
          <p:cNvSpPr txBox="1"/>
          <p:nvPr/>
        </p:nvSpPr>
        <p:spPr>
          <a:xfrm>
            <a:off x="135113" y="6160146"/>
            <a:ext cx="7352615"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300" b="0" i="0" u="none" strike="noStrike" cap="none">
                <a:solidFill>
                  <a:schemeClr val="lt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sp>
        <p:nvSpPr>
          <p:cNvPr id="89" name="Google Shape;89;p22"/>
          <p:cNvSpPr/>
          <p:nvPr/>
        </p:nvSpPr>
        <p:spPr>
          <a:xfrm>
            <a:off x="0" y="-38151"/>
            <a:ext cx="12192000" cy="102062"/>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22" descr="Texto&#10;&#10;Descripción generada automáticamente"/>
          <p:cNvPicPr preferRelativeResize="0"/>
          <p:nvPr/>
        </p:nvPicPr>
        <p:blipFill rotWithShape="1">
          <a:blip r:embed="rId3">
            <a:alphaModFix/>
          </a:blip>
          <a:srcRect/>
          <a:stretch/>
        </p:blipFill>
        <p:spPr>
          <a:xfrm>
            <a:off x="264509" y="160233"/>
            <a:ext cx="2786332" cy="584559"/>
          </a:xfrm>
          <a:prstGeom prst="rect">
            <a:avLst/>
          </a:prstGeom>
          <a:noFill/>
          <a:ln>
            <a:noFill/>
          </a:ln>
        </p:spPr>
      </p:pic>
      <p:sp>
        <p:nvSpPr>
          <p:cNvPr id="91" name="Google Shape;91;p22"/>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2" name="Google Shape;92;p22"/>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93" name="Google Shape;93;p22"/>
          <p:cNvPicPr preferRelativeResize="0"/>
          <p:nvPr/>
        </p:nvPicPr>
        <p:blipFill rotWithShape="1">
          <a:blip r:embed="rId4">
            <a:alphaModFix/>
          </a:blip>
          <a:srcRect/>
          <a:stretch/>
        </p:blipFill>
        <p:spPr>
          <a:xfrm>
            <a:off x="7581900" y="990600"/>
            <a:ext cx="4610100" cy="585787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4"/>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1B193E"/>
              </a:buClr>
              <a:buSzPts val="4000"/>
              <a:buFont typeface="Calibri"/>
              <a:buNone/>
            </a:pPr>
            <a:r>
              <a:rPr lang="es-ES"/>
              <a:t>Outils numériques pour la planification des activités des MPME </a:t>
            </a:r>
            <a:endParaRPr/>
          </a:p>
        </p:txBody>
      </p:sp>
      <p:sp>
        <p:nvSpPr>
          <p:cNvPr id="99" name="Google Shape;99;p4"/>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1B193E"/>
              </a:buClr>
              <a:buSzPts val="2400"/>
              <a:buNone/>
            </a:pPr>
            <a:r>
              <a:rPr lang="es-ES" dirty="0" err="1"/>
              <a:t>Fourni</a:t>
            </a:r>
            <a:r>
              <a:rPr lang="es-ES" dirty="0"/>
              <a:t> </a:t>
            </a:r>
            <a:r>
              <a:rPr lang="es-ES"/>
              <a:t>par la CIJ</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908720cbad_0_61"/>
          <p:cNvSpPr txBox="1">
            <a:spLocks noGrp="1"/>
          </p:cNvSpPr>
          <p:nvPr>
            <p:ph type="body" idx="1"/>
          </p:nvPr>
        </p:nvSpPr>
        <p:spPr>
          <a:xfrm>
            <a:off x="1239000" y="1976425"/>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2. </a:t>
            </a:r>
            <a:r>
              <a:rPr lang="es-ES" dirty="0" err="1"/>
              <a:t>Comment</a:t>
            </a:r>
            <a:r>
              <a:rPr lang="es-ES" dirty="0"/>
              <a:t> </a:t>
            </a:r>
            <a:r>
              <a:rPr lang="es-ES" dirty="0" err="1"/>
              <a:t>gérer</a:t>
            </a:r>
            <a:r>
              <a:rPr lang="es-ES" dirty="0"/>
              <a:t> une </a:t>
            </a:r>
            <a:r>
              <a:rPr lang="es-ES" dirty="0" err="1"/>
              <a:t>entreprise</a:t>
            </a:r>
            <a:r>
              <a:rPr lang="es-ES" dirty="0"/>
              <a:t> </a:t>
            </a:r>
            <a:r>
              <a:rPr lang="es-ES" dirty="0" err="1"/>
              <a:t>axée</a:t>
            </a:r>
            <a:r>
              <a:rPr lang="es-ES" dirty="0"/>
              <a:t> sur les </a:t>
            </a:r>
            <a:r>
              <a:rPr lang="es-ES" dirty="0" err="1"/>
              <a:t>données</a:t>
            </a:r>
            <a:r>
              <a:rPr lang="es-ES" dirty="0"/>
              <a:t> et </a:t>
            </a:r>
            <a:r>
              <a:rPr lang="es-ES" dirty="0" err="1"/>
              <a:t>quel</a:t>
            </a:r>
            <a:r>
              <a:rPr lang="es-ES" dirty="0"/>
              <a:t> en </a:t>
            </a:r>
            <a:r>
              <a:rPr lang="es-ES" dirty="0" err="1"/>
              <a:t>est</a:t>
            </a:r>
            <a:r>
              <a:rPr lang="es-ES" dirty="0"/>
              <a:t> </a:t>
            </a:r>
            <a:r>
              <a:rPr lang="es-ES" dirty="0" err="1"/>
              <a:t>l'impact</a:t>
            </a:r>
            <a:r>
              <a:rPr lang="es-ES" dirty="0"/>
              <a:t> ?</a:t>
            </a:r>
            <a:endParaRPr dirty="0"/>
          </a:p>
        </p:txBody>
      </p:sp>
      <p:sp>
        <p:nvSpPr>
          <p:cNvPr id="175" name="Google Shape;175;g2908720cbad_0_61"/>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2.1 </a:t>
            </a:r>
            <a:r>
              <a:rPr lang="es-ES" dirty="0" err="1"/>
              <a:t>Définition</a:t>
            </a:r>
            <a:r>
              <a:rPr lang="es-ES" dirty="0"/>
              <a:t> de </a:t>
            </a:r>
            <a:r>
              <a:rPr lang="es-ES" dirty="0" err="1"/>
              <a:t>l'expression</a:t>
            </a:r>
            <a:r>
              <a:rPr lang="es-ES" dirty="0"/>
              <a:t> "piloté par les </a:t>
            </a:r>
            <a:r>
              <a:rPr lang="es-ES" dirty="0" err="1"/>
              <a:t>données</a:t>
            </a:r>
            <a:r>
              <a:rPr lang="es-ES" dirty="0"/>
              <a:t>" et </a:t>
            </a:r>
            <a:r>
              <a:rPr lang="es-ES" dirty="0" err="1"/>
              <a:t>sa</a:t>
            </a:r>
            <a:r>
              <a:rPr lang="es-ES" dirty="0"/>
              <a:t> </a:t>
            </a:r>
            <a:r>
              <a:rPr lang="es-ES" dirty="0" err="1"/>
              <a:t>signification</a:t>
            </a:r>
            <a:r>
              <a:rPr lang="es-ES" dirty="0"/>
              <a:t> </a:t>
            </a:r>
            <a:r>
              <a:rPr lang="es-ES" dirty="0" err="1"/>
              <a:t>dans</a:t>
            </a:r>
            <a:r>
              <a:rPr lang="es-ES" dirty="0"/>
              <a:t> le </a:t>
            </a:r>
            <a:r>
              <a:rPr lang="es-ES" dirty="0" err="1"/>
              <a:t>contexte</a:t>
            </a:r>
            <a:r>
              <a:rPr lang="es-ES" dirty="0"/>
              <a:t> de la </a:t>
            </a:r>
            <a:r>
              <a:rPr lang="es-ES" dirty="0" err="1"/>
              <a:t>planification</a:t>
            </a:r>
            <a:r>
              <a:rPr lang="es-ES" dirty="0"/>
              <a:t> </a:t>
            </a:r>
            <a:r>
              <a:rPr lang="es-ES" dirty="0" err="1"/>
              <a:t>d'entreprise</a:t>
            </a:r>
            <a:r>
              <a:rPr lang="es-ES" dirty="0"/>
              <a:t> </a:t>
            </a:r>
            <a:endParaRPr dirty="0"/>
          </a:p>
        </p:txBody>
      </p:sp>
      <p:sp>
        <p:nvSpPr>
          <p:cNvPr id="176" name="Google Shape;176;g2908720cbad_0_61"/>
          <p:cNvSpPr txBox="1">
            <a:spLocks noGrp="1"/>
          </p:cNvSpPr>
          <p:nvPr>
            <p:ph type="body" idx="3"/>
          </p:nvPr>
        </p:nvSpPr>
        <p:spPr>
          <a:xfrm>
            <a:off x="5183188" y="457201"/>
            <a:ext cx="6528914"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s-ES" sz="2000" dirty="0" err="1"/>
              <a:t>Voici</a:t>
            </a:r>
            <a:r>
              <a:rPr lang="es-ES" sz="2000" dirty="0"/>
              <a:t> les </a:t>
            </a:r>
            <a:r>
              <a:rPr lang="es-ES" sz="2000" dirty="0" err="1"/>
              <a:t>principaux</a:t>
            </a:r>
            <a:r>
              <a:rPr lang="es-ES" sz="2000" dirty="0"/>
              <a:t> </a:t>
            </a:r>
            <a:r>
              <a:rPr lang="es-ES" sz="2000" dirty="0" err="1"/>
              <a:t>aspects</a:t>
            </a:r>
            <a:r>
              <a:rPr lang="es-ES" sz="2000" dirty="0"/>
              <a:t> de </a:t>
            </a:r>
            <a:r>
              <a:rPr lang="es-ES" sz="2000" dirty="0" err="1"/>
              <a:t>l'approche</a:t>
            </a:r>
            <a:r>
              <a:rPr lang="es-ES" sz="2000" dirty="0"/>
              <a:t> </a:t>
            </a:r>
            <a:r>
              <a:rPr lang="es-ES" sz="2000" dirty="0" err="1"/>
              <a:t>fondée</a:t>
            </a:r>
            <a:r>
              <a:rPr lang="es-ES" sz="2000" dirty="0"/>
              <a:t> sur les </a:t>
            </a:r>
            <a:r>
              <a:rPr lang="es-ES" sz="2000" dirty="0" err="1"/>
              <a:t>données</a:t>
            </a:r>
            <a:r>
              <a:rPr lang="es-ES" sz="2000" dirty="0"/>
              <a:t> : </a:t>
            </a: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r>
              <a:rPr lang="es-ES" sz="2000" b="1" dirty="0" err="1"/>
              <a:t>Collecte</a:t>
            </a:r>
            <a:r>
              <a:rPr lang="es-ES" sz="2000" b="1" dirty="0"/>
              <a:t> de </a:t>
            </a:r>
            <a:r>
              <a:rPr lang="es-ES" sz="2000" b="1" dirty="0" err="1"/>
              <a:t>données</a:t>
            </a:r>
            <a:r>
              <a:rPr lang="es-ES" sz="2000" b="1" dirty="0"/>
              <a:t> </a:t>
            </a:r>
            <a:r>
              <a:rPr lang="es-ES" sz="2000" dirty="0"/>
              <a:t>: </a:t>
            </a:r>
            <a:r>
              <a:rPr lang="es-ES" sz="2000" dirty="0" err="1"/>
              <a:t>Collecte</a:t>
            </a:r>
            <a:r>
              <a:rPr lang="es-ES" sz="2000" dirty="0"/>
              <a:t> de </a:t>
            </a:r>
            <a:r>
              <a:rPr lang="es-ES" sz="2000" dirty="0" err="1"/>
              <a:t>données</a:t>
            </a:r>
            <a:r>
              <a:rPr lang="es-ES" sz="2000" dirty="0"/>
              <a:t> pertinentes et </a:t>
            </a:r>
            <a:r>
              <a:rPr lang="es-ES" sz="2000" dirty="0" err="1"/>
              <a:t>précises</a:t>
            </a:r>
            <a:r>
              <a:rPr lang="es-ES" sz="2000" dirty="0"/>
              <a:t> à partir de diverses </a:t>
            </a:r>
            <a:r>
              <a:rPr lang="es-ES" sz="2000" dirty="0" err="1"/>
              <a:t>sources</a:t>
            </a:r>
            <a:r>
              <a:rPr lang="es-ES" sz="2000" dirty="0"/>
              <a:t>, </a:t>
            </a:r>
            <a:r>
              <a:rPr lang="es-ES" sz="2000" dirty="0" err="1"/>
              <a:t>telles</a:t>
            </a:r>
            <a:r>
              <a:rPr lang="es-ES" sz="2000" dirty="0"/>
              <a:t> que les </a:t>
            </a:r>
            <a:r>
              <a:rPr lang="es-ES" sz="2000" dirty="0" err="1"/>
              <a:t>réactions</a:t>
            </a:r>
            <a:r>
              <a:rPr lang="es-ES" sz="2000" dirty="0"/>
              <a:t> des </a:t>
            </a:r>
            <a:r>
              <a:rPr lang="es-ES" sz="2000" dirty="0" err="1"/>
              <a:t>clients</a:t>
            </a:r>
            <a:r>
              <a:rPr lang="es-ES" sz="2000" dirty="0"/>
              <a:t>, les </a:t>
            </a:r>
            <a:r>
              <a:rPr lang="es-ES" sz="2000" dirty="0" err="1"/>
              <a:t>études</a:t>
            </a:r>
            <a:r>
              <a:rPr lang="es-ES" sz="2000" dirty="0"/>
              <a:t> de marché, les </a:t>
            </a:r>
            <a:r>
              <a:rPr lang="es-ES" sz="2000" dirty="0" err="1"/>
              <a:t>chiffres</a:t>
            </a:r>
            <a:r>
              <a:rPr lang="es-ES" sz="2000" dirty="0"/>
              <a:t> de vente, les </a:t>
            </a:r>
            <a:r>
              <a:rPr lang="es-ES" sz="2000" dirty="0" err="1"/>
              <a:t>analyses</a:t>
            </a:r>
            <a:r>
              <a:rPr lang="es-ES" sz="2000" dirty="0"/>
              <a:t> de sites web, etc.</a:t>
            </a: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r>
              <a:rPr lang="es-ES" sz="2000" b="1" dirty="0" err="1"/>
              <a:t>Analyse</a:t>
            </a:r>
            <a:r>
              <a:rPr lang="es-ES" sz="2000" b="1" dirty="0"/>
              <a:t> des </a:t>
            </a:r>
            <a:r>
              <a:rPr lang="es-ES" sz="2000" b="1" dirty="0" err="1"/>
              <a:t>données</a:t>
            </a:r>
            <a:r>
              <a:rPr lang="es-ES" sz="2000" b="1" dirty="0"/>
              <a:t> </a:t>
            </a:r>
            <a:r>
              <a:rPr lang="es-ES" sz="2000" dirty="0"/>
              <a:t>: </a:t>
            </a:r>
            <a:r>
              <a:rPr lang="es-ES" sz="2000" dirty="0" err="1"/>
              <a:t>L'utilisation</a:t>
            </a:r>
            <a:r>
              <a:rPr lang="es-ES" sz="2000" dirty="0"/>
              <a:t> </a:t>
            </a:r>
            <a:r>
              <a:rPr lang="es-ES" sz="2000" dirty="0" err="1"/>
              <a:t>d'outils</a:t>
            </a:r>
            <a:r>
              <a:rPr lang="es-ES" sz="2000" dirty="0"/>
              <a:t> et de </a:t>
            </a:r>
            <a:r>
              <a:rPr lang="es-ES" sz="2000" dirty="0" err="1"/>
              <a:t>techniques</a:t>
            </a:r>
            <a:r>
              <a:rPr lang="es-ES" sz="2000" dirty="0"/>
              <a:t> </a:t>
            </a:r>
            <a:r>
              <a:rPr lang="es-ES" sz="2000" dirty="0" err="1"/>
              <a:t>d'analyse</a:t>
            </a:r>
            <a:r>
              <a:rPr lang="es-ES" sz="2000" dirty="0"/>
              <a:t> des </a:t>
            </a:r>
            <a:r>
              <a:rPr lang="es-ES" sz="2000" dirty="0" err="1"/>
              <a:t>données</a:t>
            </a:r>
            <a:r>
              <a:rPr lang="es-ES" sz="2000" dirty="0"/>
              <a:t> </a:t>
            </a:r>
            <a:r>
              <a:rPr lang="es-ES" sz="2000" dirty="0" err="1"/>
              <a:t>pour</a:t>
            </a:r>
            <a:r>
              <a:rPr lang="es-ES" sz="2000" dirty="0"/>
              <a:t> </a:t>
            </a:r>
            <a:r>
              <a:rPr lang="es-ES" sz="2000" dirty="0" err="1"/>
              <a:t>traiter</a:t>
            </a:r>
            <a:r>
              <a:rPr lang="es-ES" sz="2000" dirty="0"/>
              <a:t> et </a:t>
            </a:r>
            <a:r>
              <a:rPr lang="es-ES" sz="2000" dirty="0" err="1"/>
              <a:t>extraire</a:t>
            </a:r>
            <a:r>
              <a:rPr lang="es-ES" sz="2000" dirty="0"/>
              <a:t> des </a:t>
            </a:r>
            <a:r>
              <a:rPr lang="es-ES" sz="2000" dirty="0" err="1"/>
              <a:t>informations</a:t>
            </a:r>
            <a:r>
              <a:rPr lang="es-ES" sz="2000" dirty="0"/>
              <a:t> significatives des </a:t>
            </a:r>
            <a:r>
              <a:rPr lang="es-ES" sz="2000" dirty="0" err="1"/>
              <a:t>données</a:t>
            </a:r>
            <a:r>
              <a:rPr lang="es-ES" sz="2000" dirty="0"/>
              <a:t> </a:t>
            </a:r>
            <a:r>
              <a:rPr lang="es-ES" sz="2000" dirty="0" err="1"/>
              <a:t>collectées</a:t>
            </a:r>
            <a:r>
              <a:rPr lang="es-ES" sz="2000" dirty="0"/>
              <a:t>. </a:t>
            </a:r>
            <a:r>
              <a:rPr lang="es-ES" sz="2000" dirty="0" err="1"/>
              <a:t>Il</a:t>
            </a:r>
            <a:r>
              <a:rPr lang="es-ES" sz="2000" dirty="0"/>
              <a:t> </a:t>
            </a:r>
            <a:r>
              <a:rPr lang="es-ES" sz="2000" dirty="0" err="1"/>
              <a:t>peut</a:t>
            </a:r>
            <a:r>
              <a:rPr lang="es-ES" sz="2000" dirty="0"/>
              <a:t> </a:t>
            </a:r>
            <a:r>
              <a:rPr lang="es-ES" sz="2000" dirty="0" err="1"/>
              <a:t>s'agir</a:t>
            </a:r>
            <a:r>
              <a:rPr lang="es-ES" sz="2000" dirty="0"/>
              <a:t> </a:t>
            </a:r>
            <a:r>
              <a:rPr lang="es-ES" sz="2000" dirty="0" err="1"/>
              <a:t>d'identifier</a:t>
            </a:r>
            <a:r>
              <a:rPr lang="es-ES" sz="2000" dirty="0"/>
              <a:t> des </a:t>
            </a:r>
            <a:r>
              <a:rPr lang="es-ES" sz="2000" dirty="0" err="1"/>
              <a:t>modèles</a:t>
            </a:r>
            <a:r>
              <a:rPr lang="es-ES" sz="2000" dirty="0"/>
              <a:t>, des </a:t>
            </a:r>
            <a:r>
              <a:rPr lang="es-ES" sz="2000" dirty="0" err="1"/>
              <a:t>tendances</a:t>
            </a:r>
            <a:r>
              <a:rPr lang="es-ES" sz="2000" dirty="0"/>
              <a:t>, des </a:t>
            </a:r>
            <a:r>
              <a:rPr lang="es-ES" sz="2000" dirty="0" err="1"/>
              <a:t>corrélations</a:t>
            </a:r>
            <a:r>
              <a:rPr lang="es-ES" sz="2000" dirty="0"/>
              <a:t> et des </a:t>
            </a:r>
            <a:r>
              <a:rPr lang="es-ES" sz="2000" dirty="0" err="1"/>
              <a:t>anomalies</a:t>
            </a:r>
            <a:r>
              <a:rPr lang="es-ES" sz="2000" dirty="0"/>
              <a:t> </a:t>
            </a:r>
            <a:r>
              <a:rPr lang="es-ES" sz="2000" dirty="0" err="1"/>
              <a:t>dans</a:t>
            </a:r>
            <a:r>
              <a:rPr lang="es-ES" sz="2000" dirty="0"/>
              <a:t> les </a:t>
            </a:r>
            <a:r>
              <a:rPr lang="es-ES" sz="2000" dirty="0" err="1"/>
              <a:t>données</a:t>
            </a:r>
            <a:r>
              <a:rPr lang="es-ES" sz="2000" dirty="0"/>
              <a:t>.</a:t>
            </a: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r>
              <a:rPr lang="es-ES" sz="2000" b="1" dirty="0" err="1"/>
              <a:t>Prise</a:t>
            </a:r>
            <a:r>
              <a:rPr lang="es-ES" sz="2000" b="1" dirty="0"/>
              <a:t> de </a:t>
            </a:r>
            <a:r>
              <a:rPr lang="es-ES" sz="2000" b="1" dirty="0" err="1"/>
              <a:t>décision</a:t>
            </a:r>
            <a:r>
              <a:rPr lang="es-ES" sz="2000" b="1" dirty="0"/>
              <a:t> </a:t>
            </a:r>
            <a:r>
              <a:rPr lang="es-ES" sz="2000" b="1" dirty="0" err="1"/>
              <a:t>éclairée</a:t>
            </a:r>
            <a:r>
              <a:rPr lang="es-ES" sz="2000" b="1" dirty="0"/>
              <a:t> </a:t>
            </a:r>
            <a:r>
              <a:rPr lang="es-ES" sz="2000" dirty="0"/>
              <a:t>: </a:t>
            </a:r>
            <a:r>
              <a:rPr lang="es-ES" sz="2000" dirty="0" err="1"/>
              <a:t>Utiliser</a:t>
            </a:r>
            <a:r>
              <a:rPr lang="es-ES" sz="2000" dirty="0"/>
              <a:t> les </a:t>
            </a:r>
            <a:r>
              <a:rPr lang="es-ES" sz="2000" dirty="0" err="1"/>
              <a:t>connaissances</a:t>
            </a:r>
            <a:r>
              <a:rPr lang="es-ES" sz="2000" dirty="0"/>
              <a:t> </a:t>
            </a:r>
            <a:r>
              <a:rPr lang="es-ES" sz="2000" dirty="0" err="1"/>
              <a:t>acquises</a:t>
            </a:r>
            <a:r>
              <a:rPr lang="es-ES" sz="2000" dirty="0"/>
              <a:t> </a:t>
            </a:r>
            <a:r>
              <a:rPr lang="es-ES" sz="2000" dirty="0" err="1"/>
              <a:t>grâce</a:t>
            </a:r>
            <a:r>
              <a:rPr lang="es-ES" sz="2000" dirty="0"/>
              <a:t> à </a:t>
            </a:r>
            <a:r>
              <a:rPr lang="es-ES" sz="2000" dirty="0" err="1"/>
              <a:t>l'analyse</a:t>
            </a:r>
            <a:r>
              <a:rPr lang="es-ES" sz="2000" dirty="0"/>
              <a:t> des </a:t>
            </a:r>
            <a:r>
              <a:rPr lang="es-ES" sz="2000" dirty="0" err="1"/>
              <a:t>données</a:t>
            </a:r>
            <a:r>
              <a:rPr lang="es-ES" sz="2000" dirty="0"/>
              <a:t> </a:t>
            </a:r>
            <a:r>
              <a:rPr lang="es-ES" sz="2000" dirty="0" err="1"/>
              <a:t>pour</a:t>
            </a:r>
            <a:r>
              <a:rPr lang="es-ES" sz="2000" dirty="0"/>
              <a:t> </a:t>
            </a:r>
            <a:r>
              <a:rPr lang="es-ES" sz="2000" dirty="0" err="1"/>
              <a:t>prendre</a:t>
            </a:r>
            <a:r>
              <a:rPr lang="es-ES" sz="2000" dirty="0"/>
              <a:t> des </a:t>
            </a:r>
            <a:r>
              <a:rPr lang="es-ES" sz="2000" dirty="0" err="1"/>
              <a:t>décisions</a:t>
            </a:r>
            <a:r>
              <a:rPr lang="es-ES" sz="2000" dirty="0"/>
              <a:t> </a:t>
            </a:r>
            <a:r>
              <a:rPr lang="es-ES" sz="2000" dirty="0" err="1"/>
              <a:t>éclairées</a:t>
            </a:r>
            <a:r>
              <a:rPr lang="es-ES" sz="2000" dirty="0"/>
              <a:t> et </a:t>
            </a:r>
            <a:r>
              <a:rPr lang="es-ES" sz="2000" dirty="0" err="1"/>
              <a:t>fondées</a:t>
            </a:r>
            <a:r>
              <a:rPr lang="es-ES" sz="2000" dirty="0"/>
              <a:t> sur des </a:t>
            </a:r>
            <a:r>
              <a:rPr lang="es-ES" sz="2000" dirty="0" err="1"/>
              <a:t>preuves</a:t>
            </a:r>
            <a:r>
              <a:rPr lang="es-ES" sz="2000" dirty="0"/>
              <a:t>. </a:t>
            </a:r>
            <a:r>
              <a:rPr lang="es-ES" sz="2000" dirty="0" err="1"/>
              <a:t>Il</a:t>
            </a:r>
            <a:r>
              <a:rPr lang="es-ES" sz="2000" dirty="0"/>
              <a:t> </a:t>
            </a:r>
            <a:r>
              <a:rPr lang="es-ES" sz="2000" dirty="0" err="1"/>
              <a:t>peut</a:t>
            </a:r>
            <a:r>
              <a:rPr lang="es-ES" sz="2000" dirty="0"/>
              <a:t> </a:t>
            </a:r>
            <a:r>
              <a:rPr lang="es-ES" sz="2000" dirty="0" err="1"/>
              <a:t>s'agir</a:t>
            </a:r>
            <a:r>
              <a:rPr lang="es-ES" sz="2000" dirty="0"/>
              <a:t> de </a:t>
            </a:r>
            <a:r>
              <a:rPr lang="es-ES" sz="2000" dirty="0" err="1"/>
              <a:t>décisions</a:t>
            </a:r>
            <a:r>
              <a:rPr lang="es-ES" sz="2000" dirty="0"/>
              <a:t> </a:t>
            </a:r>
            <a:r>
              <a:rPr lang="es-ES" sz="2000" dirty="0" err="1"/>
              <a:t>stratégiques</a:t>
            </a:r>
            <a:r>
              <a:rPr lang="es-ES" sz="2000" dirty="0"/>
              <a:t> </a:t>
            </a:r>
            <a:r>
              <a:rPr lang="es-ES" sz="2000" dirty="0" err="1"/>
              <a:t>liées</a:t>
            </a:r>
            <a:r>
              <a:rPr lang="es-ES" sz="2000" dirty="0"/>
              <a:t> </a:t>
            </a:r>
            <a:r>
              <a:rPr lang="es-ES" sz="2000" dirty="0" err="1"/>
              <a:t>au</a:t>
            </a:r>
            <a:r>
              <a:rPr lang="es-ES" sz="2000" dirty="0"/>
              <a:t> </a:t>
            </a:r>
            <a:r>
              <a:rPr lang="es-ES" sz="2000" dirty="0" err="1"/>
              <a:t>développement</a:t>
            </a:r>
            <a:r>
              <a:rPr lang="es-ES" sz="2000" dirty="0"/>
              <a:t> de </a:t>
            </a:r>
            <a:r>
              <a:rPr lang="es-ES" sz="2000" dirty="0" err="1"/>
              <a:t>produits</a:t>
            </a:r>
            <a:r>
              <a:rPr lang="es-ES" sz="2000" dirty="0"/>
              <a:t>, </a:t>
            </a:r>
            <a:r>
              <a:rPr lang="es-ES" sz="2000" dirty="0" err="1"/>
              <a:t>au</a:t>
            </a:r>
            <a:r>
              <a:rPr lang="es-ES" sz="2000" dirty="0"/>
              <a:t> marketing, à la </a:t>
            </a:r>
            <a:r>
              <a:rPr lang="es-ES" sz="2000" dirty="0" err="1"/>
              <a:t>tarification</a:t>
            </a:r>
            <a:r>
              <a:rPr lang="es-ES" sz="2000" dirty="0"/>
              <a:t> et à </a:t>
            </a:r>
            <a:r>
              <a:rPr lang="es-ES" sz="2000" dirty="0" err="1"/>
              <a:t>l'affectation</a:t>
            </a:r>
            <a:r>
              <a:rPr lang="es-ES" sz="2000" dirty="0"/>
              <a:t> des </a:t>
            </a:r>
            <a:r>
              <a:rPr lang="es-ES" sz="2000" dirty="0" err="1"/>
              <a:t>ressources</a:t>
            </a:r>
            <a:r>
              <a:rPr lang="es-ES" sz="2000" dirty="0"/>
              <a:t>.</a:t>
            </a: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2908720cbad_0_68"/>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a:t>2. Comment gérer une entreprise axée sur les données et quel en est l'impact ?</a:t>
            </a:r>
            <a:endParaRPr/>
          </a:p>
        </p:txBody>
      </p:sp>
      <p:sp>
        <p:nvSpPr>
          <p:cNvPr id="182" name="Google Shape;182;g2908720cbad_0_68"/>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2.1 </a:t>
            </a:r>
            <a:r>
              <a:rPr lang="es-ES" dirty="0" err="1"/>
              <a:t>Définition</a:t>
            </a:r>
            <a:r>
              <a:rPr lang="es-ES" dirty="0"/>
              <a:t> de </a:t>
            </a:r>
            <a:r>
              <a:rPr lang="es-ES" dirty="0" err="1"/>
              <a:t>l'expression</a:t>
            </a:r>
            <a:r>
              <a:rPr lang="es-ES" dirty="0"/>
              <a:t> "piloté par les </a:t>
            </a:r>
            <a:r>
              <a:rPr lang="es-ES" dirty="0" err="1"/>
              <a:t>données</a:t>
            </a:r>
            <a:r>
              <a:rPr lang="es-ES" dirty="0"/>
              <a:t>" et </a:t>
            </a:r>
            <a:r>
              <a:rPr lang="es-ES" dirty="0" err="1"/>
              <a:t>sa</a:t>
            </a:r>
            <a:r>
              <a:rPr lang="es-ES" dirty="0"/>
              <a:t> </a:t>
            </a:r>
            <a:r>
              <a:rPr lang="es-ES" dirty="0" err="1"/>
              <a:t>signification</a:t>
            </a:r>
            <a:r>
              <a:rPr lang="es-ES" dirty="0"/>
              <a:t> </a:t>
            </a:r>
            <a:r>
              <a:rPr lang="es-ES" dirty="0" err="1"/>
              <a:t>dans</a:t>
            </a:r>
            <a:r>
              <a:rPr lang="es-ES" dirty="0"/>
              <a:t> le </a:t>
            </a:r>
            <a:r>
              <a:rPr lang="es-ES" dirty="0" err="1"/>
              <a:t>contexte</a:t>
            </a:r>
            <a:r>
              <a:rPr lang="es-ES" dirty="0"/>
              <a:t> de la </a:t>
            </a:r>
            <a:r>
              <a:rPr lang="es-ES" dirty="0" err="1"/>
              <a:t>planification</a:t>
            </a:r>
            <a:r>
              <a:rPr lang="es-ES" dirty="0"/>
              <a:t> </a:t>
            </a:r>
            <a:r>
              <a:rPr lang="es-ES" dirty="0" err="1"/>
              <a:t>d'entreprise</a:t>
            </a:r>
            <a:r>
              <a:rPr lang="es-ES" dirty="0"/>
              <a:t> </a:t>
            </a:r>
            <a:endParaRPr dirty="0"/>
          </a:p>
        </p:txBody>
      </p:sp>
      <p:sp>
        <p:nvSpPr>
          <p:cNvPr id="183" name="Google Shape;183;g2908720cbad_0_68"/>
          <p:cNvSpPr txBox="1">
            <a:spLocks noGrp="1"/>
          </p:cNvSpPr>
          <p:nvPr>
            <p:ph type="body" idx="3"/>
          </p:nvPr>
        </p:nvSpPr>
        <p:spPr>
          <a:xfrm>
            <a:off x="5183188" y="457201"/>
            <a:ext cx="6597008"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s-ES" sz="1700" b="1" dirty="0" err="1">
                <a:solidFill>
                  <a:srgbClr val="1B193E"/>
                </a:solidFill>
              </a:rPr>
              <a:t>Amélioration</a:t>
            </a:r>
            <a:r>
              <a:rPr lang="es-ES" sz="1700" b="1" dirty="0">
                <a:solidFill>
                  <a:srgbClr val="1B193E"/>
                </a:solidFill>
              </a:rPr>
              <a:t> continue </a:t>
            </a:r>
            <a:r>
              <a:rPr lang="es-ES" sz="1700" dirty="0">
                <a:solidFill>
                  <a:srgbClr val="1B193E"/>
                </a:solidFill>
              </a:rPr>
              <a:t>: Le </a:t>
            </a:r>
            <a:r>
              <a:rPr lang="es-ES" sz="1700" dirty="0" err="1">
                <a:solidFill>
                  <a:srgbClr val="1B193E"/>
                </a:solidFill>
              </a:rPr>
              <a:t>contrôle</a:t>
            </a:r>
            <a:r>
              <a:rPr lang="es-ES" sz="1700" dirty="0">
                <a:solidFill>
                  <a:srgbClr val="1B193E"/>
                </a:solidFill>
              </a:rPr>
              <a:t> et </a:t>
            </a:r>
            <a:r>
              <a:rPr lang="es-ES" sz="1700" dirty="0" err="1">
                <a:solidFill>
                  <a:srgbClr val="1B193E"/>
                </a:solidFill>
              </a:rPr>
              <a:t>l'évaluation</a:t>
            </a:r>
            <a:r>
              <a:rPr lang="es-ES" sz="1700" dirty="0">
                <a:solidFill>
                  <a:srgbClr val="1B193E"/>
                </a:solidFill>
              </a:rPr>
              <a:t> </a:t>
            </a:r>
            <a:r>
              <a:rPr lang="es-ES" sz="1700" dirty="0" err="1">
                <a:solidFill>
                  <a:srgbClr val="1B193E"/>
                </a:solidFill>
              </a:rPr>
              <a:t>continus</a:t>
            </a:r>
            <a:r>
              <a:rPr lang="es-ES" sz="1700" dirty="0">
                <a:solidFill>
                  <a:srgbClr val="1B193E"/>
                </a:solidFill>
              </a:rPr>
              <a:t> des </a:t>
            </a:r>
            <a:r>
              <a:rPr lang="es-ES" sz="1700" dirty="0" err="1">
                <a:solidFill>
                  <a:srgbClr val="1B193E"/>
                </a:solidFill>
              </a:rPr>
              <a:t>processus</a:t>
            </a:r>
            <a:r>
              <a:rPr lang="es-ES" sz="1700" dirty="0">
                <a:solidFill>
                  <a:srgbClr val="1B193E"/>
                </a:solidFill>
              </a:rPr>
              <a:t> et des </a:t>
            </a:r>
            <a:r>
              <a:rPr lang="es-ES" sz="1700" dirty="0" err="1">
                <a:solidFill>
                  <a:srgbClr val="1B193E"/>
                </a:solidFill>
              </a:rPr>
              <a:t>résultats</a:t>
            </a:r>
            <a:r>
              <a:rPr lang="es-ES" sz="1700" dirty="0">
                <a:solidFill>
                  <a:srgbClr val="1B193E"/>
                </a:solidFill>
              </a:rPr>
              <a:t> de </a:t>
            </a:r>
            <a:r>
              <a:rPr lang="es-ES" sz="1700" dirty="0" err="1">
                <a:solidFill>
                  <a:srgbClr val="1B193E"/>
                </a:solidFill>
              </a:rPr>
              <a:t>l'entreprise</a:t>
            </a:r>
            <a:r>
              <a:rPr lang="es-ES" sz="1700" dirty="0">
                <a:solidFill>
                  <a:srgbClr val="1B193E"/>
                </a:solidFill>
              </a:rPr>
              <a:t> à </a:t>
            </a:r>
            <a:r>
              <a:rPr lang="es-ES" sz="1700" dirty="0" err="1">
                <a:solidFill>
                  <a:srgbClr val="1B193E"/>
                </a:solidFill>
              </a:rPr>
              <a:t>l'aide</a:t>
            </a:r>
            <a:r>
              <a:rPr lang="es-ES" sz="1700" dirty="0">
                <a:solidFill>
                  <a:srgbClr val="1B193E"/>
                </a:solidFill>
              </a:rPr>
              <a:t> de </a:t>
            </a:r>
            <a:r>
              <a:rPr lang="es-ES" sz="1700" dirty="0" err="1">
                <a:solidFill>
                  <a:srgbClr val="1B193E"/>
                </a:solidFill>
              </a:rPr>
              <a:t>données</a:t>
            </a:r>
            <a:r>
              <a:rPr lang="es-ES" sz="1700" dirty="0">
                <a:solidFill>
                  <a:srgbClr val="1B193E"/>
                </a:solidFill>
              </a:rPr>
              <a:t>, </a:t>
            </a:r>
            <a:r>
              <a:rPr lang="es-ES" sz="1700" dirty="0" err="1">
                <a:solidFill>
                  <a:srgbClr val="1B193E"/>
                </a:solidFill>
              </a:rPr>
              <a:t>dans</a:t>
            </a:r>
            <a:r>
              <a:rPr lang="es-ES" sz="1700" dirty="0">
                <a:solidFill>
                  <a:srgbClr val="1B193E"/>
                </a:solidFill>
              </a:rPr>
              <a:t> le </a:t>
            </a:r>
            <a:r>
              <a:rPr lang="es-ES" sz="1700" dirty="0" err="1">
                <a:solidFill>
                  <a:srgbClr val="1B193E"/>
                </a:solidFill>
              </a:rPr>
              <a:t>but</a:t>
            </a:r>
            <a:r>
              <a:rPr lang="es-ES" sz="1700" dirty="0">
                <a:solidFill>
                  <a:srgbClr val="1B193E"/>
                </a:solidFill>
              </a:rPr>
              <a:t> </a:t>
            </a:r>
            <a:r>
              <a:rPr lang="es-ES" sz="1700" dirty="0" err="1">
                <a:solidFill>
                  <a:srgbClr val="1B193E"/>
                </a:solidFill>
              </a:rPr>
              <a:t>d'optimiser</a:t>
            </a:r>
            <a:r>
              <a:rPr lang="es-ES" sz="1700" dirty="0">
                <a:solidFill>
                  <a:srgbClr val="1B193E"/>
                </a:solidFill>
              </a:rPr>
              <a:t> les performances, de </a:t>
            </a:r>
            <a:r>
              <a:rPr lang="es-ES" sz="1700" dirty="0" err="1">
                <a:solidFill>
                  <a:srgbClr val="1B193E"/>
                </a:solidFill>
              </a:rPr>
              <a:t>réduire</a:t>
            </a:r>
            <a:r>
              <a:rPr lang="es-ES" sz="1700" dirty="0">
                <a:solidFill>
                  <a:srgbClr val="1B193E"/>
                </a:solidFill>
              </a:rPr>
              <a:t> les </a:t>
            </a:r>
            <a:r>
              <a:rPr lang="es-ES" sz="1700" dirty="0" err="1">
                <a:solidFill>
                  <a:srgbClr val="1B193E"/>
                </a:solidFill>
              </a:rPr>
              <a:t>inefficacités</a:t>
            </a:r>
            <a:r>
              <a:rPr lang="es-ES" sz="1700" dirty="0">
                <a:solidFill>
                  <a:srgbClr val="1B193E"/>
                </a:solidFill>
              </a:rPr>
              <a:t> et </a:t>
            </a:r>
            <a:r>
              <a:rPr lang="es-ES" sz="1700" dirty="0" err="1">
                <a:solidFill>
                  <a:srgbClr val="1B193E"/>
                </a:solidFill>
              </a:rPr>
              <a:t>d'identifier</a:t>
            </a:r>
            <a:r>
              <a:rPr lang="es-ES" sz="1700" dirty="0">
                <a:solidFill>
                  <a:srgbClr val="1B193E"/>
                </a:solidFill>
              </a:rPr>
              <a:t> les </a:t>
            </a:r>
            <a:r>
              <a:rPr lang="es-ES" sz="1700" dirty="0" err="1">
                <a:solidFill>
                  <a:srgbClr val="1B193E"/>
                </a:solidFill>
              </a:rPr>
              <a:t>opportunités</a:t>
            </a:r>
            <a:r>
              <a:rPr lang="es-ES" sz="1700" dirty="0">
                <a:solidFill>
                  <a:srgbClr val="1B193E"/>
                </a:solidFill>
              </a:rPr>
              <a:t> de </a:t>
            </a:r>
            <a:r>
              <a:rPr lang="es-ES" sz="1700" dirty="0" err="1">
                <a:solidFill>
                  <a:srgbClr val="1B193E"/>
                </a:solidFill>
              </a:rPr>
              <a:t>croissance</a:t>
            </a:r>
            <a:r>
              <a:rPr lang="es-ES" sz="1700" dirty="0">
                <a:solidFill>
                  <a:srgbClr val="1B193E"/>
                </a:solidFill>
              </a:rPr>
              <a:t>.</a:t>
            </a:r>
            <a:endParaRPr sz="1700" dirty="0">
              <a:solidFill>
                <a:srgbClr val="1B193E"/>
              </a:solidFill>
            </a:endParaRPr>
          </a:p>
          <a:p>
            <a:pPr marL="0" lvl="0" indent="0" algn="l" rtl="0">
              <a:lnSpc>
                <a:spcPct val="100000"/>
              </a:lnSpc>
              <a:spcBef>
                <a:spcPts val="0"/>
              </a:spcBef>
              <a:spcAft>
                <a:spcPts val="0"/>
              </a:spcAft>
              <a:buNone/>
            </a:pPr>
            <a:endParaRPr sz="1700" dirty="0">
              <a:solidFill>
                <a:srgbClr val="1B193E"/>
              </a:solidFill>
            </a:endParaRPr>
          </a:p>
          <a:p>
            <a:pPr marL="0" lvl="0" indent="0" algn="l" rtl="0">
              <a:lnSpc>
                <a:spcPct val="100000"/>
              </a:lnSpc>
              <a:spcBef>
                <a:spcPts val="0"/>
              </a:spcBef>
              <a:spcAft>
                <a:spcPts val="0"/>
              </a:spcAft>
              <a:buNone/>
            </a:pPr>
            <a:r>
              <a:rPr lang="es-ES" sz="1700" b="1" dirty="0">
                <a:solidFill>
                  <a:srgbClr val="1B193E"/>
                </a:solidFill>
              </a:rPr>
              <a:t>La </a:t>
            </a:r>
            <a:r>
              <a:rPr lang="es-ES" sz="1700" b="1" dirty="0" err="1">
                <a:solidFill>
                  <a:srgbClr val="1B193E"/>
                </a:solidFill>
              </a:rPr>
              <a:t>personnalisation</a:t>
            </a:r>
            <a:r>
              <a:rPr lang="es-ES" sz="1700" b="1" dirty="0">
                <a:solidFill>
                  <a:srgbClr val="1B193E"/>
                </a:solidFill>
              </a:rPr>
              <a:t> </a:t>
            </a:r>
            <a:r>
              <a:rPr lang="es-ES" sz="1700" dirty="0">
                <a:solidFill>
                  <a:srgbClr val="1B193E"/>
                </a:solidFill>
              </a:rPr>
              <a:t>: </a:t>
            </a:r>
            <a:r>
              <a:rPr lang="es-ES" sz="1700" dirty="0" err="1">
                <a:solidFill>
                  <a:srgbClr val="1B193E"/>
                </a:solidFill>
              </a:rPr>
              <a:t>Exploitation</a:t>
            </a:r>
            <a:r>
              <a:rPr lang="es-ES" sz="1700" dirty="0">
                <a:solidFill>
                  <a:srgbClr val="1B193E"/>
                </a:solidFill>
              </a:rPr>
              <a:t> des </a:t>
            </a:r>
            <a:r>
              <a:rPr lang="es-ES" sz="1700" dirty="0" err="1">
                <a:solidFill>
                  <a:srgbClr val="1B193E"/>
                </a:solidFill>
              </a:rPr>
              <a:t>données</a:t>
            </a:r>
            <a:r>
              <a:rPr lang="es-ES" sz="1700" dirty="0">
                <a:solidFill>
                  <a:srgbClr val="1B193E"/>
                </a:solidFill>
              </a:rPr>
              <a:t> des </a:t>
            </a:r>
            <a:r>
              <a:rPr lang="es-ES" sz="1700" dirty="0" err="1">
                <a:solidFill>
                  <a:srgbClr val="1B193E"/>
                </a:solidFill>
              </a:rPr>
              <a:t>clients</a:t>
            </a:r>
            <a:r>
              <a:rPr lang="es-ES" sz="1700" dirty="0">
                <a:solidFill>
                  <a:srgbClr val="1B193E"/>
                </a:solidFill>
              </a:rPr>
              <a:t> </a:t>
            </a:r>
            <a:r>
              <a:rPr lang="es-ES" sz="1700" dirty="0" err="1">
                <a:solidFill>
                  <a:srgbClr val="1B193E"/>
                </a:solidFill>
              </a:rPr>
              <a:t>pour</a:t>
            </a:r>
            <a:r>
              <a:rPr lang="es-ES" sz="1700" dirty="0">
                <a:solidFill>
                  <a:srgbClr val="1B193E"/>
                </a:solidFill>
              </a:rPr>
              <a:t> </a:t>
            </a:r>
            <a:r>
              <a:rPr lang="es-ES" sz="1700" dirty="0" err="1">
                <a:solidFill>
                  <a:srgbClr val="1B193E"/>
                </a:solidFill>
              </a:rPr>
              <a:t>créer</a:t>
            </a:r>
            <a:r>
              <a:rPr lang="es-ES" sz="1700" dirty="0">
                <a:solidFill>
                  <a:srgbClr val="1B193E"/>
                </a:solidFill>
              </a:rPr>
              <a:t> des </a:t>
            </a:r>
            <a:r>
              <a:rPr lang="es-ES" sz="1700" dirty="0" err="1">
                <a:solidFill>
                  <a:srgbClr val="1B193E"/>
                </a:solidFill>
              </a:rPr>
              <a:t>expériences</a:t>
            </a:r>
            <a:r>
              <a:rPr lang="es-ES" sz="1700" dirty="0">
                <a:solidFill>
                  <a:srgbClr val="1B193E"/>
                </a:solidFill>
              </a:rPr>
              <a:t> et des </a:t>
            </a:r>
            <a:r>
              <a:rPr lang="es-ES" sz="1700" dirty="0" err="1">
                <a:solidFill>
                  <a:srgbClr val="1B193E"/>
                </a:solidFill>
              </a:rPr>
              <a:t>offres</a:t>
            </a:r>
            <a:r>
              <a:rPr lang="es-ES" sz="1700" dirty="0">
                <a:solidFill>
                  <a:srgbClr val="1B193E"/>
                </a:solidFill>
              </a:rPr>
              <a:t> </a:t>
            </a:r>
            <a:r>
              <a:rPr lang="es-ES" sz="1700" dirty="0" err="1">
                <a:solidFill>
                  <a:srgbClr val="1B193E"/>
                </a:solidFill>
              </a:rPr>
              <a:t>personnalisées</a:t>
            </a:r>
            <a:r>
              <a:rPr lang="es-ES" sz="1700" dirty="0">
                <a:solidFill>
                  <a:srgbClr val="1B193E"/>
                </a:solidFill>
              </a:rPr>
              <a:t>, </a:t>
            </a:r>
            <a:r>
              <a:rPr lang="es-ES" sz="1700" dirty="0" err="1">
                <a:solidFill>
                  <a:srgbClr val="1B193E"/>
                </a:solidFill>
              </a:rPr>
              <a:t>telles</a:t>
            </a:r>
            <a:r>
              <a:rPr lang="es-ES" sz="1700" dirty="0">
                <a:solidFill>
                  <a:srgbClr val="1B193E"/>
                </a:solidFill>
              </a:rPr>
              <a:t> que des </a:t>
            </a:r>
            <a:r>
              <a:rPr lang="es-ES" sz="1700" dirty="0" err="1">
                <a:solidFill>
                  <a:srgbClr val="1B193E"/>
                </a:solidFill>
              </a:rPr>
              <a:t>campagnes</a:t>
            </a:r>
            <a:r>
              <a:rPr lang="es-ES" sz="1700" dirty="0">
                <a:solidFill>
                  <a:srgbClr val="1B193E"/>
                </a:solidFill>
              </a:rPr>
              <a:t> de marketing </a:t>
            </a:r>
            <a:r>
              <a:rPr lang="es-ES" sz="1700" dirty="0" err="1">
                <a:solidFill>
                  <a:srgbClr val="1B193E"/>
                </a:solidFill>
              </a:rPr>
              <a:t>ciblées</a:t>
            </a:r>
            <a:r>
              <a:rPr lang="es-ES" sz="1700" dirty="0">
                <a:solidFill>
                  <a:srgbClr val="1B193E"/>
                </a:solidFill>
              </a:rPr>
              <a:t> </a:t>
            </a:r>
            <a:r>
              <a:rPr lang="es-ES" sz="1700" dirty="0" err="1">
                <a:solidFill>
                  <a:srgbClr val="1B193E"/>
                </a:solidFill>
              </a:rPr>
              <a:t>ou</a:t>
            </a:r>
            <a:r>
              <a:rPr lang="es-ES" sz="1700" dirty="0">
                <a:solidFill>
                  <a:srgbClr val="1B193E"/>
                </a:solidFill>
              </a:rPr>
              <a:t> des </a:t>
            </a:r>
            <a:r>
              <a:rPr lang="es-ES" sz="1700" dirty="0" err="1">
                <a:solidFill>
                  <a:srgbClr val="1B193E"/>
                </a:solidFill>
              </a:rPr>
              <a:t>recommandations</a:t>
            </a:r>
            <a:r>
              <a:rPr lang="es-ES" sz="1700" dirty="0">
                <a:solidFill>
                  <a:srgbClr val="1B193E"/>
                </a:solidFill>
              </a:rPr>
              <a:t> de </a:t>
            </a:r>
            <a:r>
              <a:rPr lang="es-ES" sz="1700" dirty="0" err="1">
                <a:solidFill>
                  <a:srgbClr val="1B193E"/>
                </a:solidFill>
              </a:rPr>
              <a:t>produits</a:t>
            </a:r>
            <a:r>
              <a:rPr lang="es-ES" sz="1700" dirty="0">
                <a:solidFill>
                  <a:srgbClr val="1B193E"/>
                </a:solidFill>
              </a:rPr>
              <a:t> sur mesure.</a:t>
            </a:r>
            <a:endParaRPr sz="1700" dirty="0">
              <a:solidFill>
                <a:srgbClr val="1B193E"/>
              </a:solidFill>
            </a:endParaRPr>
          </a:p>
          <a:p>
            <a:pPr marL="0" lvl="0" indent="0" algn="l" rtl="0">
              <a:lnSpc>
                <a:spcPct val="100000"/>
              </a:lnSpc>
              <a:spcBef>
                <a:spcPts val="0"/>
              </a:spcBef>
              <a:spcAft>
                <a:spcPts val="0"/>
              </a:spcAft>
              <a:buNone/>
            </a:pPr>
            <a:endParaRPr sz="1700" dirty="0">
              <a:solidFill>
                <a:srgbClr val="1B193E"/>
              </a:solidFill>
            </a:endParaRPr>
          </a:p>
          <a:p>
            <a:pPr marL="0" lvl="0" indent="0" algn="l" rtl="0">
              <a:lnSpc>
                <a:spcPct val="100000"/>
              </a:lnSpc>
              <a:spcBef>
                <a:spcPts val="0"/>
              </a:spcBef>
              <a:spcAft>
                <a:spcPts val="0"/>
              </a:spcAft>
              <a:buNone/>
            </a:pPr>
            <a:r>
              <a:rPr lang="es-ES" sz="1700" b="1" dirty="0" err="1">
                <a:solidFill>
                  <a:srgbClr val="1B193E"/>
                </a:solidFill>
              </a:rPr>
              <a:t>Atténuation</a:t>
            </a:r>
            <a:r>
              <a:rPr lang="es-ES" sz="1700" b="1" dirty="0">
                <a:solidFill>
                  <a:srgbClr val="1B193E"/>
                </a:solidFill>
              </a:rPr>
              <a:t> des risques </a:t>
            </a:r>
            <a:r>
              <a:rPr lang="es-ES" sz="1700" dirty="0">
                <a:solidFill>
                  <a:srgbClr val="1B193E"/>
                </a:solidFill>
              </a:rPr>
              <a:t>: </a:t>
            </a:r>
            <a:r>
              <a:rPr lang="es-ES" sz="1700" dirty="0" err="1">
                <a:solidFill>
                  <a:srgbClr val="1B193E"/>
                </a:solidFill>
              </a:rPr>
              <a:t>Évaluer</a:t>
            </a:r>
            <a:r>
              <a:rPr lang="es-ES" sz="1700" dirty="0">
                <a:solidFill>
                  <a:srgbClr val="1B193E"/>
                </a:solidFill>
              </a:rPr>
              <a:t> et </a:t>
            </a:r>
            <a:r>
              <a:rPr lang="es-ES" sz="1700" dirty="0" err="1">
                <a:solidFill>
                  <a:srgbClr val="1B193E"/>
                </a:solidFill>
              </a:rPr>
              <a:t>gérer</a:t>
            </a:r>
            <a:r>
              <a:rPr lang="es-ES" sz="1700" dirty="0">
                <a:solidFill>
                  <a:srgbClr val="1B193E"/>
                </a:solidFill>
              </a:rPr>
              <a:t> les risques </a:t>
            </a:r>
            <a:r>
              <a:rPr lang="es-ES" sz="1700" dirty="0" err="1">
                <a:solidFill>
                  <a:srgbClr val="1B193E"/>
                </a:solidFill>
              </a:rPr>
              <a:t>commerciaux</a:t>
            </a:r>
            <a:r>
              <a:rPr lang="es-ES" sz="1700" dirty="0">
                <a:solidFill>
                  <a:srgbClr val="1B193E"/>
                </a:solidFill>
              </a:rPr>
              <a:t> en </a:t>
            </a:r>
            <a:r>
              <a:rPr lang="es-ES" sz="1700" dirty="0" err="1">
                <a:solidFill>
                  <a:srgbClr val="1B193E"/>
                </a:solidFill>
              </a:rPr>
              <a:t>analysant</a:t>
            </a:r>
            <a:r>
              <a:rPr lang="es-ES" sz="1700" dirty="0">
                <a:solidFill>
                  <a:srgbClr val="1B193E"/>
                </a:solidFill>
              </a:rPr>
              <a:t> les </a:t>
            </a:r>
            <a:r>
              <a:rPr lang="es-ES" sz="1700" dirty="0" err="1">
                <a:solidFill>
                  <a:srgbClr val="1B193E"/>
                </a:solidFill>
              </a:rPr>
              <a:t>données</a:t>
            </a:r>
            <a:r>
              <a:rPr lang="es-ES" sz="1700" dirty="0">
                <a:solidFill>
                  <a:srgbClr val="1B193E"/>
                </a:solidFill>
              </a:rPr>
              <a:t> </a:t>
            </a:r>
            <a:r>
              <a:rPr lang="es-ES" sz="1700" dirty="0" err="1">
                <a:solidFill>
                  <a:srgbClr val="1B193E"/>
                </a:solidFill>
              </a:rPr>
              <a:t>afin</a:t>
            </a:r>
            <a:r>
              <a:rPr lang="es-ES" sz="1700" dirty="0">
                <a:solidFill>
                  <a:srgbClr val="1B193E"/>
                </a:solidFill>
              </a:rPr>
              <a:t> </a:t>
            </a:r>
            <a:r>
              <a:rPr lang="es-ES" sz="1700" dirty="0" err="1">
                <a:solidFill>
                  <a:srgbClr val="1B193E"/>
                </a:solidFill>
              </a:rPr>
              <a:t>d'identifier</a:t>
            </a:r>
            <a:r>
              <a:rPr lang="es-ES" sz="1700" dirty="0">
                <a:solidFill>
                  <a:srgbClr val="1B193E"/>
                </a:solidFill>
              </a:rPr>
              <a:t> les </a:t>
            </a:r>
            <a:r>
              <a:rPr lang="es-ES" sz="1700" dirty="0" err="1">
                <a:solidFill>
                  <a:srgbClr val="1B193E"/>
                </a:solidFill>
              </a:rPr>
              <a:t>menaces</a:t>
            </a:r>
            <a:r>
              <a:rPr lang="es-ES" sz="1700" dirty="0">
                <a:solidFill>
                  <a:srgbClr val="1B193E"/>
                </a:solidFill>
              </a:rPr>
              <a:t> et les </a:t>
            </a:r>
            <a:r>
              <a:rPr lang="es-ES" sz="1700" dirty="0" err="1">
                <a:solidFill>
                  <a:srgbClr val="1B193E"/>
                </a:solidFill>
              </a:rPr>
              <a:t>vulnérabilités</a:t>
            </a:r>
            <a:r>
              <a:rPr lang="es-ES" sz="1700" dirty="0">
                <a:solidFill>
                  <a:srgbClr val="1B193E"/>
                </a:solidFill>
              </a:rPr>
              <a:t> </a:t>
            </a:r>
            <a:r>
              <a:rPr lang="es-ES" sz="1700" dirty="0" err="1">
                <a:solidFill>
                  <a:srgbClr val="1B193E"/>
                </a:solidFill>
              </a:rPr>
              <a:t>potentielles</a:t>
            </a:r>
            <a:r>
              <a:rPr lang="es-ES" sz="1700" dirty="0">
                <a:solidFill>
                  <a:srgbClr val="1B193E"/>
                </a:solidFill>
              </a:rPr>
              <a:t>.</a:t>
            </a:r>
            <a:endParaRPr sz="1700" dirty="0">
              <a:solidFill>
                <a:srgbClr val="1B193E"/>
              </a:solidFill>
            </a:endParaRPr>
          </a:p>
          <a:p>
            <a:pPr marL="0" lvl="0" indent="0" algn="l" rtl="0">
              <a:lnSpc>
                <a:spcPct val="100000"/>
              </a:lnSpc>
              <a:spcBef>
                <a:spcPts val="0"/>
              </a:spcBef>
              <a:spcAft>
                <a:spcPts val="0"/>
              </a:spcAft>
              <a:buNone/>
            </a:pPr>
            <a:endParaRPr sz="1700" dirty="0">
              <a:solidFill>
                <a:srgbClr val="1B193E"/>
              </a:solidFill>
            </a:endParaRPr>
          </a:p>
          <a:p>
            <a:pPr marL="0" lvl="0" indent="0" algn="l" rtl="0">
              <a:lnSpc>
                <a:spcPct val="100000"/>
              </a:lnSpc>
              <a:spcBef>
                <a:spcPts val="0"/>
              </a:spcBef>
              <a:spcAft>
                <a:spcPts val="0"/>
              </a:spcAft>
              <a:buNone/>
            </a:pPr>
            <a:r>
              <a:rPr lang="es-ES" sz="1700" b="1" dirty="0">
                <a:solidFill>
                  <a:srgbClr val="1B193E"/>
                </a:solidFill>
              </a:rPr>
              <a:t>Mesures de performance </a:t>
            </a:r>
            <a:r>
              <a:rPr lang="es-ES" sz="1700" dirty="0">
                <a:solidFill>
                  <a:srgbClr val="1B193E"/>
                </a:solidFill>
              </a:rPr>
              <a:t>: </a:t>
            </a:r>
            <a:r>
              <a:rPr lang="es-ES" sz="1700" dirty="0" err="1">
                <a:solidFill>
                  <a:srgbClr val="1B193E"/>
                </a:solidFill>
              </a:rPr>
              <a:t>Établir</a:t>
            </a:r>
            <a:r>
              <a:rPr lang="es-ES" sz="1700" dirty="0">
                <a:solidFill>
                  <a:srgbClr val="1B193E"/>
                </a:solidFill>
              </a:rPr>
              <a:t> des </a:t>
            </a:r>
            <a:r>
              <a:rPr lang="es-ES" sz="1700" dirty="0" err="1">
                <a:solidFill>
                  <a:srgbClr val="1B193E"/>
                </a:solidFill>
              </a:rPr>
              <a:t>indicateurs</a:t>
            </a:r>
            <a:r>
              <a:rPr lang="es-ES" sz="1700" dirty="0">
                <a:solidFill>
                  <a:srgbClr val="1B193E"/>
                </a:solidFill>
              </a:rPr>
              <a:t> </a:t>
            </a:r>
            <a:r>
              <a:rPr lang="es-ES" sz="1700" dirty="0" err="1">
                <a:solidFill>
                  <a:srgbClr val="1B193E"/>
                </a:solidFill>
              </a:rPr>
              <a:t>clés</a:t>
            </a:r>
            <a:r>
              <a:rPr lang="es-ES" sz="1700" dirty="0">
                <a:solidFill>
                  <a:srgbClr val="1B193E"/>
                </a:solidFill>
              </a:rPr>
              <a:t> de performance (ICP) et </a:t>
            </a:r>
            <a:r>
              <a:rPr lang="es-ES" sz="1700" dirty="0" err="1">
                <a:solidFill>
                  <a:srgbClr val="1B193E"/>
                </a:solidFill>
              </a:rPr>
              <a:t>utiliser</a:t>
            </a:r>
            <a:r>
              <a:rPr lang="es-ES" sz="1700" dirty="0">
                <a:solidFill>
                  <a:srgbClr val="1B193E"/>
                </a:solidFill>
              </a:rPr>
              <a:t> des </a:t>
            </a:r>
            <a:r>
              <a:rPr lang="es-ES" sz="1700" dirty="0" err="1">
                <a:solidFill>
                  <a:srgbClr val="1B193E"/>
                </a:solidFill>
              </a:rPr>
              <a:t>données</a:t>
            </a:r>
            <a:r>
              <a:rPr lang="es-ES" sz="1700" dirty="0">
                <a:solidFill>
                  <a:srgbClr val="1B193E"/>
                </a:solidFill>
              </a:rPr>
              <a:t> </a:t>
            </a:r>
            <a:r>
              <a:rPr lang="es-ES" sz="1700" dirty="0" err="1">
                <a:solidFill>
                  <a:srgbClr val="1B193E"/>
                </a:solidFill>
              </a:rPr>
              <a:t>pour</a:t>
            </a:r>
            <a:r>
              <a:rPr lang="es-ES" sz="1700" dirty="0">
                <a:solidFill>
                  <a:srgbClr val="1B193E"/>
                </a:solidFill>
              </a:rPr>
              <a:t> </a:t>
            </a:r>
            <a:r>
              <a:rPr lang="es-ES" sz="1700" dirty="0" err="1">
                <a:solidFill>
                  <a:srgbClr val="1B193E"/>
                </a:solidFill>
              </a:rPr>
              <a:t>suivre</a:t>
            </a:r>
            <a:r>
              <a:rPr lang="es-ES" sz="1700" dirty="0">
                <a:solidFill>
                  <a:srgbClr val="1B193E"/>
                </a:solidFill>
              </a:rPr>
              <a:t> les </a:t>
            </a:r>
            <a:r>
              <a:rPr lang="es-ES" sz="1700" dirty="0" err="1">
                <a:solidFill>
                  <a:srgbClr val="1B193E"/>
                </a:solidFill>
              </a:rPr>
              <a:t>progrès</a:t>
            </a:r>
            <a:r>
              <a:rPr lang="es-ES" sz="1700" dirty="0">
                <a:solidFill>
                  <a:srgbClr val="1B193E"/>
                </a:solidFill>
              </a:rPr>
              <a:t>, </a:t>
            </a:r>
            <a:r>
              <a:rPr lang="es-ES" sz="1700" dirty="0" err="1">
                <a:solidFill>
                  <a:srgbClr val="1B193E"/>
                </a:solidFill>
              </a:rPr>
              <a:t>mesurer</a:t>
            </a:r>
            <a:r>
              <a:rPr lang="es-ES" sz="1700" dirty="0">
                <a:solidFill>
                  <a:srgbClr val="1B193E"/>
                </a:solidFill>
              </a:rPr>
              <a:t> le </a:t>
            </a:r>
            <a:r>
              <a:rPr lang="es-ES" sz="1700" dirty="0" err="1">
                <a:solidFill>
                  <a:srgbClr val="1B193E"/>
                </a:solidFill>
              </a:rPr>
              <a:t>succès</a:t>
            </a:r>
            <a:r>
              <a:rPr lang="es-ES" sz="1700" dirty="0">
                <a:solidFill>
                  <a:srgbClr val="1B193E"/>
                </a:solidFill>
              </a:rPr>
              <a:t> et </a:t>
            </a:r>
            <a:r>
              <a:rPr lang="es-ES" sz="1700" dirty="0" err="1">
                <a:solidFill>
                  <a:srgbClr val="1B193E"/>
                </a:solidFill>
              </a:rPr>
              <a:t>fixer</a:t>
            </a:r>
            <a:r>
              <a:rPr lang="es-ES" sz="1700" dirty="0">
                <a:solidFill>
                  <a:srgbClr val="1B193E"/>
                </a:solidFill>
              </a:rPr>
              <a:t> des </a:t>
            </a:r>
            <a:r>
              <a:rPr lang="es-ES" sz="1700" dirty="0" err="1">
                <a:solidFill>
                  <a:srgbClr val="1B193E"/>
                </a:solidFill>
              </a:rPr>
              <a:t>repères</a:t>
            </a:r>
            <a:r>
              <a:rPr lang="es-ES" sz="1700" dirty="0">
                <a:solidFill>
                  <a:srgbClr val="1B193E"/>
                </a:solidFill>
              </a:rPr>
              <a:t> </a:t>
            </a:r>
            <a:r>
              <a:rPr lang="es-ES" sz="1700" dirty="0" err="1">
                <a:solidFill>
                  <a:srgbClr val="1B193E"/>
                </a:solidFill>
              </a:rPr>
              <a:t>pour</a:t>
            </a:r>
            <a:r>
              <a:rPr lang="es-ES" sz="1700" dirty="0">
                <a:solidFill>
                  <a:srgbClr val="1B193E"/>
                </a:solidFill>
              </a:rPr>
              <a:t> </a:t>
            </a:r>
            <a:r>
              <a:rPr lang="es-ES" sz="1700" dirty="0" err="1">
                <a:solidFill>
                  <a:srgbClr val="1B193E"/>
                </a:solidFill>
              </a:rPr>
              <a:t>l'amélioration</a:t>
            </a:r>
            <a:r>
              <a:rPr lang="es-ES" sz="1700" dirty="0">
                <a:solidFill>
                  <a:srgbClr val="1B193E"/>
                </a:solidFill>
              </a:rPr>
              <a:t>.</a:t>
            </a:r>
            <a:endParaRPr sz="1700" dirty="0">
              <a:solidFill>
                <a:srgbClr val="1B193E"/>
              </a:solidFill>
            </a:endParaRPr>
          </a:p>
          <a:p>
            <a:pPr marL="0" lvl="0" indent="0" algn="l" rtl="0">
              <a:lnSpc>
                <a:spcPct val="100000"/>
              </a:lnSpc>
              <a:spcBef>
                <a:spcPts val="0"/>
              </a:spcBef>
              <a:spcAft>
                <a:spcPts val="0"/>
              </a:spcAft>
              <a:buNone/>
            </a:pPr>
            <a:endParaRPr sz="1700" dirty="0">
              <a:solidFill>
                <a:srgbClr val="1B193E"/>
              </a:solidFill>
            </a:endParaRPr>
          </a:p>
          <a:p>
            <a:pPr marL="0" lvl="0" indent="0" algn="l" rtl="0">
              <a:lnSpc>
                <a:spcPct val="100000"/>
              </a:lnSpc>
              <a:spcBef>
                <a:spcPts val="0"/>
              </a:spcBef>
              <a:spcAft>
                <a:spcPts val="0"/>
              </a:spcAft>
              <a:buNone/>
            </a:pPr>
            <a:r>
              <a:rPr lang="es-ES" sz="1700" b="1" dirty="0" err="1">
                <a:solidFill>
                  <a:srgbClr val="1B193E"/>
                </a:solidFill>
              </a:rPr>
              <a:t>Adaptabilité</a:t>
            </a:r>
            <a:r>
              <a:rPr lang="es-ES" sz="1700" b="1" dirty="0">
                <a:solidFill>
                  <a:srgbClr val="1B193E"/>
                </a:solidFill>
              </a:rPr>
              <a:t> </a:t>
            </a:r>
            <a:r>
              <a:rPr lang="es-ES" sz="1700" dirty="0">
                <a:solidFill>
                  <a:srgbClr val="1B193E"/>
                </a:solidFill>
              </a:rPr>
              <a:t>: Faire </a:t>
            </a:r>
            <a:r>
              <a:rPr lang="es-ES" sz="1700" dirty="0" err="1">
                <a:solidFill>
                  <a:srgbClr val="1B193E"/>
                </a:solidFill>
              </a:rPr>
              <a:t>preuve</a:t>
            </a:r>
            <a:r>
              <a:rPr lang="es-ES" sz="1700" dirty="0">
                <a:solidFill>
                  <a:srgbClr val="1B193E"/>
                </a:solidFill>
              </a:rPr>
              <a:t> </a:t>
            </a:r>
            <a:r>
              <a:rPr lang="es-ES" sz="1700" dirty="0" err="1">
                <a:solidFill>
                  <a:srgbClr val="1B193E"/>
                </a:solidFill>
              </a:rPr>
              <a:t>d'agilité</a:t>
            </a:r>
            <a:r>
              <a:rPr lang="es-ES" sz="1700" dirty="0">
                <a:solidFill>
                  <a:srgbClr val="1B193E"/>
                </a:solidFill>
              </a:rPr>
              <a:t> et de </a:t>
            </a:r>
            <a:r>
              <a:rPr lang="es-ES" sz="1700" dirty="0" err="1">
                <a:solidFill>
                  <a:srgbClr val="1B193E"/>
                </a:solidFill>
              </a:rPr>
              <a:t>réactivité</a:t>
            </a:r>
            <a:r>
              <a:rPr lang="es-ES" sz="1700" dirty="0">
                <a:solidFill>
                  <a:srgbClr val="1B193E"/>
                </a:solidFill>
              </a:rPr>
              <a:t> </a:t>
            </a:r>
            <a:r>
              <a:rPr lang="es-ES" sz="1700" dirty="0" err="1">
                <a:solidFill>
                  <a:srgbClr val="1B193E"/>
                </a:solidFill>
              </a:rPr>
              <a:t>face</a:t>
            </a:r>
            <a:r>
              <a:rPr lang="es-ES" sz="1700" dirty="0">
                <a:solidFill>
                  <a:srgbClr val="1B193E"/>
                </a:solidFill>
              </a:rPr>
              <a:t> à </a:t>
            </a:r>
            <a:r>
              <a:rPr lang="es-ES" sz="1700" dirty="0" err="1">
                <a:solidFill>
                  <a:srgbClr val="1B193E"/>
                </a:solidFill>
              </a:rPr>
              <a:t>l'évolution</a:t>
            </a:r>
            <a:r>
              <a:rPr lang="es-ES" sz="1700" dirty="0">
                <a:solidFill>
                  <a:srgbClr val="1B193E"/>
                </a:solidFill>
              </a:rPr>
              <a:t> des </a:t>
            </a:r>
            <a:r>
              <a:rPr lang="es-ES" sz="1700" dirty="0" err="1">
                <a:solidFill>
                  <a:srgbClr val="1B193E"/>
                </a:solidFill>
              </a:rPr>
              <a:t>conditions</a:t>
            </a:r>
            <a:r>
              <a:rPr lang="es-ES" sz="1700" dirty="0">
                <a:solidFill>
                  <a:srgbClr val="1B193E"/>
                </a:solidFill>
              </a:rPr>
              <a:t> du marché et des </a:t>
            </a:r>
            <a:r>
              <a:rPr lang="es-ES" sz="1700" dirty="0" err="1">
                <a:solidFill>
                  <a:srgbClr val="1B193E"/>
                </a:solidFill>
              </a:rPr>
              <a:t>préférences</a:t>
            </a:r>
            <a:r>
              <a:rPr lang="es-ES" sz="1700" dirty="0">
                <a:solidFill>
                  <a:srgbClr val="1B193E"/>
                </a:solidFill>
              </a:rPr>
              <a:t> des </a:t>
            </a:r>
            <a:r>
              <a:rPr lang="es-ES" sz="1700" dirty="0" err="1">
                <a:solidFill>
                  <a:srgbClr val="1B193E"/>
                </a:solidFill>
              </a:rPr>
              <a:t>clients</a:t>
            </a:r>
            <a:r>
              <a:rPr lang="es-ES" sz="1700" dirty="0">
                <a:solidFill>
                  <a:srgbClr val="1B193E"/>
                </a:solidFill>
              </a:rPr>
              <a:t> sur la base de </a:t>
            </a:r>
            <a:r>
              <a:rPr lang="es-ES" sz="1700" dirty="0" err="1">
                <a:solidFill>
                  <a:srgbClr val="1B193E"/>
                </a:solidFill>
              </a:rPr>
              <a:t>données</a:t>
            </a:r>
            <a:r>
              <a:rPr lang="es-ES" sz="1700" dirty="0">
                <a:solidFill>
                  <a:srgbClr val="1B193E"/>
                </a:solidFill>
              </a:rPr>
              <a:t>, ce qui </a:t>
            </a:r>
            <a:r>
              <a:rPr lang="es-ES" sz="1700" dirty="0" err="1">
                <a:solidFill>
                  <a:srgbClr val="1B193E"/>
                </a:solidFill>
              </a:rPr>
              <a:t>permet</a:t>
            </a:r>
            <a:r>
              <a:rPr lang="es-ES" sz="1700" dirty="0">
                <a:solidFill>
                  <a:srgbClr val="1B193E"/>
                </a:solidFill>
              </a:rPr>
              <a:t> </a:t>
            </a:r>
            <a:r>
              <a:rPr lang="es-ES" sz="1700" dirty="0" err="1">
                <a:solidFill>
                  <a:srgbClr val="1B193E"/>
                </a:solidFill>
              </a:rPr>
              <a:t>d'ajuster</a:t>
            </a:r>
            <a:r>
              <a:rPr lang="es-ES" sz="1700" dirty="0">
                <a:solidFill>
                  <a:srgbClr val="1B193E"/>
                </a:solidFill>
              </a:rPr>
              <a:t> </a:t>
            </a:r>
            <a:r>
              <a:rPr lang="es-ES" sz="1700" dirty="0" err="1">
                <a:solidFill>
                  <a:srgbClr val="1B193E"/>
                </a:solidFill>
              </a:rPr>
              <a:t>rapidement</a:t>
            </a:r>
            <a:r>
              <a:rPr lang="es-ES" sz="1700" dirty="0">
                <a:solidFill>
                  <a:srgbClr val="1B193E"/>
                </a:solidFill>
              </a:rPr>
              <a:t> les </a:t>
            </a:r>
            <a:r>
              <a:rPr lang="es-ES" sz="1700" dirty="0" err="1">
                <a:solidFill>
                  <a:srgbClr val="1B193E"/>
                </a:solidFill>
              </a:rPr>
              <a:t>stratégies</a:t>
            </a:r>
            <a:r>
              <a:rPr lang="es-ES" sz="1700" dirty="0">
                <a:solidFill>
                  <a:srgbClr val="1B193E"/>
                </a:solidFill>
              </a:rPr>
              <a:t> </a:t>
            </a:r>
            <a:r>
              <a:rPr lang="es-ES" sz="1700" dirty="0" err="1">
                <a:solidFill>
                  <a:srgbClr val="1B193E"/>
                </a:solidFill>
              </a:rPr>
              <a:t>commerciales</a:t>
            </a:r>
            <a:r>
              <a:rPr lang="es-ES" sz="1700" dirty="0">
                <a:solidFill>
                  <a:srgbClr val="1B193E"/>
                </a:solidFill>
              </a:rPr>
              <a:t>.</a:t>
            </a:r>
            <a:endParaRPr sz="1700" dirty="0">
              <a:solidFill>
                <a:srgbClr val="1B193E"/>
              </a:solidFill>
            </a:endParaRPr>
          </a:p>
          <a:p>
            <a:pPr marL="0" lvl="0" indent="0" algn="l" rtl="0">
              <a:lnSpc>
                <a:spcPct val="90000"/>
              </a:lnSpc>
              <a:spcBef>
                <a:spcPts val="0"/>
              </a:spcBef>
              <a:spcAft>
                <a:spcPts val="0"/>
              </a:spcAft>
              <a:buClr>
                <a:srgbClr val="1B193E"/>
              </a:buClr>
              <a:buSzPts val="2400"/>
              <a:buNone/>
            </a:pPr>
            <a:endParaRPr sz="2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4fa24adeb2_0_14"/>
          <p:cNvSpPr txBox="1">
            <a:spLocks noGrp="1"/>
          </p:cNvSpPr>
          <p:nvPr>
            <p:ph type="body" idx="1"/>
          </p:nvPr>
        </p:nvSpPr>
        <p:spPr>
          <a:xfrm>
            <a:off x="7869108" y="1976426"/>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dirty="0"/>
              <a:t>2. </a:t>
            </a:r>
            <a:r>
              <a:rPr lang="es-ES" dirty="0" err="1"/>
              <a:t>Comment</a:t>
            </a:r>
            <a:r>
              <a:rPr lang="es-ES" dirty="0"/>
              <a:t> </a:t>
            </a:r>
            <a:r>
              <a:rPr lang="es-ES" dirty="0" err="1"/>
              <a:t>gérer</a:t>
            </a:r>
            <a:r>
              <a:rPr lang="es-ES" dirty="0"/>
              <a:t> une </a:t>
            </a:r>
            <a:r>
              <a:rPr lang="es-ES" dirty="0" err="1"/>
              <a:t>entreprise</a:t>
            </a:r>
            <a:r>
              <a:rPr lang="es-ES" dirty="0"/>
              <a:t> </a:t>
            </a:r>
            <a:r>
              <a:rPr lang="es-ES" dirty="0" err="1"/>
              <a:t>axée</a:t>
            </a:r>
            <a:r>
              <a:rPr lang="es-ES" dirty="0"/>
              <a:t> sur les </a:t>
            </a:r>
            <a:r>
              <a:rPr lang="es-ES" dirty="0" err="1"/>
              <a:t>données</a:t>
            </a:r>
            <a:r>
              <a:rPr lang="es-ES" dirty="0"/>
              <a:t> et </a:t>
            </a:r>
            <a:r>
              <a:rPr lang="es-ES" dirty="0" err="1"/>
              <a:t>quel</a:t>
            </a:r>
            <a:r>
              <a:rPr lang="es-ES" dirty="0"/>
              <a:t> en </a:t>
            </a:r>
            <a:r>
              <a:rPr lang="es-ES" dirty="0" err="1"/>
              <a:t>est</a:t>
            </a:r>
            <a:r>
              <a:rPr lang="es-ES" dirty="0"/>
              <a:t> </a:t>
            </a:r>
            <a:r>
              <a:rPr lang="es-ES" dirty="0" err="1"/>
              <a:t>l'impact</a:t>
            </a:r>
            <a:r>
              <a:rPr lang="es-ES" dirty="0"/>
              <a:t> ? </a:t>
            </a:r>
            <a:endParaRPr dirty="0"/>
          </a:p>
        </p:txBody>
      </p:sp>
      <p:sp>
        <p:nvSpPr>
          <p:cNvPr id="189" name="Google Shape;189;g24fa24adeb2_0_14"/>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dirty="0"/>
              <a:t> 2.2 Choix des </a:t>
            </a:r>
            <a:r>
              <a:rPr lang="es-ES" dirty="0" err="1"/>
              <a:t>indicateurs</a:t>
            </a:r>
            <a:r>
              <a:rPr lang="es-ES" dirty="0"/>
              <a:t> </a:t>
            </a:r>
            <a:r>
              <a:rPr lang="es-ES" dirty="0" err="1"/>
              <a:t>pour</a:t>
            </a:r>
            <a:r>
              <a:rPr lang="es-ES" dirty="0"/>
              <a:t> le </a:t>
            </a:r>
            <a:r>
              <a:rPr lang="es-ES" dirty="0" err="1"/>
              <a:t>suivi</a:t>
            </a:r>
            <a:r>
              <a:rPr lang="es-ES" dirty="0"/>
              <a:t> des </a:t>
            </a:r>
            <a:r>
              <a:rPr lang="es-ES" dirty="0" err="1"/>
              <a:t>activités</a:t>
            </a:r>
            <a:r>
              <a:rPr lang="es-ES" dirty="0"/>
              <a:t> </a:t>
            </a:r>
            <a:r>
              <a:rPr lang="es-ES" dirty="0" err="1"/>
              <a:t>basées</a:t>
            </a:r>
            <a:r>
              <a:rPr lang="es-ES" dirty="0"/>
              <a:t> sur les </a:t>
            </a:r>
            <a:r>
              <a:rPr lang="es-ES" dirty="0" err="1"/>
              <a:t>données</a:t>
            </a:r>
            <a:r>
              <a:rPr lang="es-ES" dirty="0"/>
              <a:t>  </a:t>
            </a:r>
            <a:endParaRPr dirty="0"/>
          </a:p>
          <a:p>
            <a:pPr marL="0" lvl="0" indent="0" algn="r" rtl="0">
              <a:lnSpc>
                <a:spcPct val="90000"/>
              </a:lnSpc>
              <a:spcBef>
                <a:spcPts val="1000"/>
              </a:spcBef>
              <a:spcAft>
                <a:spcPts val="0"/>
              </a:spcAft>
              <a:buClr>
                <a:srgbClr val="F5F5F5"/>
              </a:buClr>
              <a:buSzPts val="2000"/>
              <a:buNone/>
            </a:pPr>
            <a:endParaRPr dirty="0"/>
          </a:p>
        </p:txBody>
      </p:sp>
      <p:sp>
        <p:nvSpPr>
          <p:cNvPr id="190" name="Google Shape;190;g24fa24adeb2_0_14"/>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s-ES"/>
              <a:t>La sélection des bons </a:t>
            </a:r>
            <a:r>
              <a:rPr lang="es-ES" b="1"/>
              <a:t>indicateurs </a:t>
            </a:r>
            <a:r>
              <a:rPr lang="es-ES"/>
              <a:t>à suivre dans une entreprise axée sur les données est cruciale pour mesurer efficacement les performances et prendre des décisions éclairées.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s-ES"/>
              <a:t>Les indicateurs spécifiques que vous choisirez dépendront des objectifs de votre entreprise, de votre secteur d'activité et des données dont vous disposez. Voici dix étapes pour vous aider à sélectionner les indicateurs appropriés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Clr>
                <a:srgbClr val="1B193E"/>
              </a:buClr>
              <a:buSzPts val="24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908720cbad_0_76"/>
          <p:cNvSpPr txBox="1">
            <a:spLocks noGrp="1"/>
          </p:cNvSpPr>
          <p:nvPr>
            <p:ph type="body" idx="1"/>
          </p:nvPr>
        </p:nvSpPr>
        <p:spPr>
          <a:xfrm>
            <a:off x="7869108" y="1893363"/>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dirty="0"/>
              <a:t>2. </a:t>
            </a:r>
            <a:r>
              <a:rPr lang="es-ES" dirty="0" err="1"/>
              <a:t>Comment</a:t>
            </a:r>
            <a:r>
              <a:rPr lang="es-ES" dirty="0"/>
              <a:t> </a:t>
            </a:r>
            <a:r>
              <a:rPr lang="es-ES" dirty="0" err="1"/>
              <a:t>gérer</a:t>
            </a:r>
            <a:r>
              <a:rPr lang="es-ES" dirty="0"/>
              <a:t> une </a:t>
            </a:r>
            <a:r>
              <a:rPr lang="es-ES" dirty="0" err="1"/>
              <a:t>entreprise</a:t>
            </a:r>
            <a:r>
              <a:rPr lang="es-ES" dirty="0"/>
              <a:t> </a:t>
            </a:r>
            <a:r>
              <a:rPr lang="es-ES" dirty="0" err="1"/>
              <a:t>axée</a:t>
            </a:r>
            <a:r>
              <a:rPr lang="es-ES" dirty="0"/>
              <a:t> sur les </a:t>
            </a:r>
            <a:r>
              <a:rPr lang="es-ES" dirty="0" err="1"/>
              <a:t>données</a:t>
            </a:r>
            <a:r>
              <a:rPr lang="es-ES" dirty="0"/>
              <a:t> et </a:t>
            </a:r>
            <a:r>
              <a:rPr lang="es-ES" dirty="0" err="1"/>
              <a:t>quel</a:t>
            </a:r>
            <a:r>
              <a:rPr lang="es-ES" dirty="0"/>
              <a:t> en </a:t>
            </a:r>
            <a:r>
              <a:rPr lang="es-ES" dirty="0" err="1"/>
              <a:t>est</a:t>
            </a:r>
            <a:r>
              <a:rPr lang="es-ES" dirty="0"/>
              <a:t> </a:t>
            </a:r>
            <a:r>
              <a:rPr lang="es-ES" dirty="0" err="1"/>
              <a:t>l'impact</a:t>
            </a:r>
            <a:r>
              <a:rPr lang="es-ES" dirty="0"/>
              <a:t> ? </a:t>
            </a:r>
            <a:endParaRPr dirty="0"/>
          </a:p>
        </p:txBody>
      </p:sp>
      <p:sp>
        <p:nvSpPr>
          <p:cNvPr id="196" name="Google Shape;196;g2908720cbad_0_76"/>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a:t> 2.2 Choix des indicateurs pour le suivi des activités basées sur les données  </a:t>
            </a:r>
            <a:endParaRPr/>
          </a:p>
          <a:p>
            <a:pPr marL="0" lvl="0" indent="0" algn="r" rtl="0">
              <a:lnSpc>
                <a:spcPct val="90000"/>
              </a:lnSpc>
              <a:spcBef>
                <a:spcPts val="1000"/>
              </a:spcBef>
              <a:spcAft>
                <a:spcPts val="0"/>
              </a:spcAft>
              <a:buClr>
                <a:srgbClr val="F5F5F5"/>
              </a:buClr>
              <a:buSzPts val="2000"/>
              <a:buNone/>
            </a:pPr>
            <a:endParaRPr/>
          </a:p>
        </p:txBody>
      </p:sp>
      <p:sp>
        <p:nvSpPr>
          <p:cNvPr id="197" name="Google Shape;197;g2908720cbad_0_76"/>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457200" lvl="0" indent="-419100" algn="l" rtl="0">
              <a:lnSpc>
                <a:spcPct val="90000"/>
              </a:lnSpc>
              <a:spcBef>
                <a:spcPts val="0"/>
              </a:spcBef>
              <a:spcAft>
                <a:spcPts val="0"/>
              </a:spcAft>
              <a:buSzPts val="3000"/>
              <a:buAutoNum type="arabicPeriod"/>
            </a:pPr>
            <a:r>
              <a:rPr lang="es-ES" sz="2800" dirty="0" err="1"/>
              <a:t>Définir</a:t>
            </a:r>
            <a:r>
              <a:rPr lang="es-ES" sz="2800" dirty="0"/>
              <a:t> les </a:t>
            </a:r>
            <a:r>
              <a:rPr lang="es-ES" sz="2800" dirty="0" err="1"/>
              <a:t>objectifs</a:t>
            </a:r>
            <a:r>
              <a:rPr lang="es-ES" sz="2800" dirty="0"/>
              <a:t> de </a:t>
            </a:r>
            <a:r>
              <a:rPr lang="es-ES" sz="2800" dirty="0" err="1"/>
              <a:t>l'entreprise</a:t>
            </a:r>
            <a:endParaRPr sz="2800" dirty="0"/>
          </a:p>
          <a:p>
            <a:pPr marL="457200" lvl="0" indent="-419100" algn="l" rtl="0">
              <a:lnSpc>
                <a:spcPct val="90000"/>
              </a:lnSpc>
              <a:spcBef>
                <a:spcPts val="0"/>
              </a:spcBef>
              <a:spcAft>
                <a:spcPts val="0"/>
              </a:spcAft>
              <a:buSzPts val="3000"/>
              <a:buAutoNum type="arabicPeriod"/>
            </a:pPr>
            <a:r>
              <a:rPr lang="es-ES" sz="2800" dirty="0" err="1"/>
              <a:t>Comprendre</a:t>
            </a:r>
            <a:r>
              <a:rPr lang="es-ES" sz="2800" dirty="0"/>
              <a:t> vos </a:t>
            </a:r>
            <a:r>
              <a:rPr lang="es-ES" sz="2800" dirty="0" err="1"/>
              <a:t>domaines</a:t>
            </a:r>
            <a:r>
              <a:rPr lang="es-ES" sz="2800" dirty="0"/>
              <a:t> de performance </a:t>
            </a:r>
            <a:r>
              <a:rPr lang="es-ES" sz="2800" dirty="0" err="1"/>
              <a:t>clés</a:t>
            </a:r>
            <a:endParaRPr sz="2800" dirty="0"/>
          </a:p>
          <a:p>
            <a:pPr marL="457200" lvl="0" indent="-419100" algn="l" rtl="0">
              <a:lnSpc>
                <a:spcPct val="90000"/>
              </a:lnSpc>
              <a:spcBef>
                <a:spcPts val="0"/>
              </a:spcBef>
              <a:spcAft>
                <a:spcPts val="0"/>
              </a:spcAft>
              <a:buSzPts val="3000"/>
              <a:buAutoNum type="arabicPeriod"/>
            </a:pPr>
            <a:r>
              <a:rPr lang="es-ES" sz="2800" dirty="0" err="1"/>
              <a:t>Identifier</a:t>
            </a:r>
            <a:r>
              <a:rPr lang="es-ES" sz="2800" dirty="0"/>
              <a:t> les </a:t>
            </a:r>
            <a:r>
              <a:rPr lang="es-ES" sz="2800" dirty="0" err="1"/>
              <a:t>indicateurs</a:t>
            </a:r>
            <a:r>
              <a:rPr lang="es-ES" sz="2800" dirty="0"/>
              <a:t> </a:t>
            </a:r>
            <a:r>
              <a:rPr lang="es-ES" sz="2800" dirty="0" err="1"/>
              <a:t>clés</a:t>
            </a:r>
            <a:r>
              <a:rPr lang="es-ES" sz="2800" dirty="0"/>
              <a:t> de performance (ICP)</a:t>
            </a:r>
            <a:endParaRPr sz="2800" dirty="0"/>
          </a:p>
          <a:p>
            <a:pPr marL="457200" lvl="0" indent="-419100" algn="l" rtl="0">
              <a:lnSpc>
                <a:spcPct val="90000"/>
              </a:lnSpc>
              <a:spcBef>
                <a:spcPts val="0"/>
              </a:spcBef>
              <a:spcAft>
                <a:spcPts val="0"/>
              </a:spcAft>
              <a:buSzPts val="3000"/>
              <a:buAutoNum type="arabicPeriod"/>
            </a:pPr>
            <a:r>
              <a:rPr lang="es-ES" sz="2800" dirty="0" err="1"/>
              <a:t>Fixer</a:t>
            </a:r>
            <a:r>
              <a:rPr lang="es-ES" sz="2800" dirty="0"/>
              <a:t> des </a:t>
            </a:r>
            <a:r>
              <a:rPr lang="es-ES" sz="2800" dirty="0" err="1"/>
              <a:t>priorités</a:t>
            </a:r>
            <a:r>
              <a:rPr lang="es-ES" sz="2800" dirty="0"/>
              <a:t> </a:t>
            </a:r>
            <a:r>
              <a:rPr lang="es-ES" sz="2800" dirty="0" err="1"/>
              <a:t>pour</a:t>
            </a:r>
            <a:r>
              <a:rPr lang="es-ES" sz="2800" dirty="0"/>
              <a:t> les </a:t>
            </a:r>
            <a:r>
              <a:rPr lang="es-ES" sz="2800" dirty="0" err="1"/>
              <a:t>indicateurs</a:t>
            </a:r>
            <a:r>
              <a:rPr lang="es-ES" sz="2800" dirty="0"/>
              <a:t> de performance </a:t>
            </a:r>
            <a:r>
              <a:rPr lang="es-ES" sz="2800" dirty="0" err="1"/>
              <a:t>clés</a:t>
            </a:r>
            <a:endParaRPr sz="2800" dirty="0"/>
          </a:p>
          <a:p>
            <a:pPr marL="457200" lvl="0" indent="-419100" algn="l" rtl="0">
              <a:lnSpc>
                <a:spcPct val="90000"/>
              </a:lnSpc>
              <a:spcBef>
                <a:spcPts val="0"/>
              </a:spcBef>
              <a:spcAft>
                <a:spcPts val="0"/>
              </a:spcAft>
              <a:buSzPts val="3000"/>
              <a:buAutoNum type="arabicPeriod"/>
            </a:pPr>
            <a:r>
              <a:rPr lang="es-ES" sz="2800" dirty="0"/>
              <a:t>Garantir la </a:t>
            </a:r>
            <a:r>
              <a:rPr lang="es-ES" sz="2800" dirty="0" err="1"/>
              <a:t>disponibilité</a:t>
            </a:r>
            <a:r>
              <a:rPr lang="es-ES" sz="2800" dirty="0"/>
              <a:t> des </a:t>
            </a:r>
            <a:r>
              <a:rPr lang="es-ES" sz="2800" dirty="0" err="1"/>
              <a:t>données</a:t>
            </a:r>
            <a:endParaRPr sz="2800" dirty="0"/>
          </a:p>
          <a:p>
            <a:pPr marL="457200" lvl="0" indent="-419100" algn="l" rtl="0">
              <a:lnSpc>
                <a:spcPct val="90000"/>
              </a:lnSpc>
              <a:spcBef>
                <a:spcPts val="0"/>
              </a:spcBef>
              <a:spcAft>
                <a:spcPts val="0"/>
              </a:spcAft>
              <a:buSzPts val="3000"/>
              <a:buAutoNum type="arabicPeriod"/>
            </a:pPr>
            <a:r>
              <a:rPr lang="es-ES" sz="2800" dirty="0" err="1"/>
              <a:t>Fixer</a:t>
            </a:r>
            <a:r>
              <a:rPr lang="es-ES" sz="2800" dirty="0"/>
              <a:t> des </a:t>
            </a:r>
            <a:r>
              <a:rPr lang="es-ES" sz="2800" dirty="0" err="1"/>
              <a:t>objectifs</a:t>
            </a:r>
            <a:endParaRPr sz="2800" dirty="0"/>
          </a:p>
          <a:p>
            <a:pPr marL="457200" lvl="0" indent="-419100" algn="l" rtl="0">
              <a:lnSpc>
                <a:spcPct val="90000"/>
              </a:lnSpc>
              <a:spcBef>
                <a:spcPts val="0"/>
              </a:spcBef>
              <a:spcAft>
                <a:spcPts val="0"/>
              </a:spcAft>
              <a:buSzPts val="3000"/>
              <a:buAutoNum type="arabicPeriod"/>
            </a:pPr>
            <a:r>
              <a:rPr lang="es-ES" sz="2800" dirty="0" err="1"/>
              <a:t>Contrôler</a:t>
            </a:r>
            <a:r>
              <a:rPr lang="es-ES" sz="2800" dirty="0"/>
              <a:t> </a:t>
            </a:r>
            <a:r>
              <a:rPr lang="es-ES" sz="2800" dirty="0" err="1"/>
              <a:t>régulièrement</a:t>
            </a:r>
            <a:endParaRPr sz="2800" dirty="0"/>
          </a:p>
          <a:p>
            <a:pPr marL="457200" lvl="0" indent="-419100" algn="l" rtl="0">
              <a:lnSpc>
                <a:spcPct val="90000"/>
              </a:lnSpc>
              <a:spcBef>
                <a:spcPts val="0"/>
              </a:spcBef>
              <a:spcAft>
                <a:spcPts val="0"/>
              </a:spcAft>
              <a:buSzPts val="3000"/>
              <a:buAutoNum type="arabicPeriod"/>
            </a:pPr>
            <a:r>
              <a:rPr lang="es-ES" sz="2800" dirty="0" err="1"/>
              <a:t>Utiliser</a:t>
            </a:r>
            <a:r>
              <a:rPr lang="es-ES" sz="2800" dirty="0"/>
              <a:t> les </a:t>
            </a:r>
            <a:r>
              <a:rPr lang="es-ES" sz="2800" dirty="0" err="1"/>
              <a:t>données</a:t>
            </a:r>
            <a:r>
              <a:rPr lang="es-ES" sz="2800" dirty="0"/>
              <a:t> </a:t>
            </a:r>
            <a:r>
              <a:rPr lang="es-ES" sz="2800" dirty="0" err="1"/>
              <a:t>pour</a:t>
            </a:r>
            <a:r>
              <a:rPr lang="es-ES" sz="2800" dirty="0"/>
              <a:t> </a:t>
            </a:r>
            <a:r>
              <a:rPr lang="es-ES" sz="2800" dirty="0" err="1"/>
              <a:t>orienter</a:t>
            </a:r>
            <a:r>
              <a:rPr lang="es-ES" sz="2800" dirty="0"/>
              <a:t> la </a:t>
            </a:r>
            <a:r>
              <a:rPr lang="es-ES" sz="2800" dirty="0" err="1"/>
              <a:t>prise</a:t>
            </a:r>
            <a:r>
              <a:rPr lang="es-ES" sz="2800" dirty="0"/>
              <a:t> de </a:t>
            </a:r>
            <a:r>
              <a:rPr lang="es-ES" sz="2800" dirty="0" err="1"/>
              <a:t>décision</a:t>
            </a:r>
            <a:endParaRPr sz="2800" dirty="0"/>
          </a:p>
          <a:p>
            <a:pPr marL="457200" lvl="0" indent="-419100" algn="l" rtl="0">
              <a:lnSpc>
                <a:spcPct val="90000"/>
              </a:lnSpc>
              <a:spcBef>
                <a:spcPts val="0"/>
              </a:spcBef>
              <a:spcAft>
                <a:spcPts val="0"/>
              </a:spcAft>
              <a:buSzPts val="3000"/>
              <a:buAutoNum type="arabicPeriod"/>
            </a:pPr>
            <a:r>
              <a:rPr lang="es-ES" sz="2800" dirty="0" err="1"/>
              <a:t>S'adapter</a:t>
            </a:r>
            <a:r>
              <a:rPr lang="es-ES" sz="2800" dirty="0"/>
              <a:t> </a:t>
            </a:r>
            <a:r>
              <a:rPr lang="es-ES" sz="2800" dirty="0" err="1"/>
              <a:t>au</a:t>
            </a:r>
            <a:r>
              <a:rPr lang="es-ES" sz="2800" dirty="0"/>
              <a:t> </a:t>
            </a:r>
            <a:r>
              <a:rPr lang="es-ES" sz="2800" dirty="0" err="1"/>
              <a:t>besoin</a:t>
            </a:r>
            <a:endParaRPr sz="2800" dirty="0"/>
          </a:p>
          <a:p>
            <a:pPr marL="457200" lvl="0" indent="-419100" algn="l" rtl="0">
              <a:lnSpc>
                <a:spcPct val="90000"/>
              </a:lnSpc>
              <a:spcBef>
                <a:spcPts val="0"/>
              </a:spcBef>
              <a:spcAft>
                <a:spcPts val="0"/>
              </a:spcAft>
              <a:buSzPts val="3000"/>
              <a:buAutoNum type="arabicPeriod"/>
            </a:pPr>
            <a:r>
              <a:rPr lang="es-ES" sz="2800" dirty="0" err="1"/>
              <a:t>Communiquer</a:t>
            </a:r>
            <a:r>
              <a:rPr lang="es-ES" sz="2800" dirty="0"/>
              <a:t> et </a:t>
            </a:r>
            <a:r>
              <a:rPr lang="es-ES" sz="2800" dirty="0" err="1"/>
              <a:t>s'aligner</a:t>
            </a:r>
            <a:endParaRPr sz="2800"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24fa24adeb2_0_24"/>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a:t>3. Outils numériques pour la planification d'entreprise</a:t>
            </a:r>
            <a:endParaRPr/>
          </a:p>
        </p:txBody>
      </p:sp>
      <p:sp>
        <p:nvSpPr>
          <p:cNvPr id="203" name="Google Shape;203;g24fa24adeb2_0_24"/>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3.1. Outils numériques pour la gestion  </a:t>
            </a:r>
            <a:endParaRPr/>
          </a:p>
        </p:txBody>
      </p:sp>
      <p:sp>
        <p:nvSpPr>
          <p:cNvPr id="204" name="Google Shape;204;g24fa24adeb2_0_24"/>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s-ES" sz="2000"/>
              <a:t>Les outils numériques de gestion sont devenus indispensables pour rationaliser les processus, améliorer l'efficacité et prendre des décisions fondées sur des données dans divers aspects de la gestion d'entreprise et de projet. Voici quelques outils numériques et solutions logicielles couramment utilisés dans le domaine de la gestion :</a:t>
            </a:r>
            <a:endParaRPr sz="2000"/>
          </a:p>
        </p:txBody>
      </p:sp>
      <p:graphicFrame>
        <p:nvGraphicFramePr>
          <p:cNvPr id="205" name="Google Shape;205;g24fa24adeb2_0_24"/>
          <p:cNvGraphicFramePr/>
          <p:nvPr>
            <p:extLst>
              <p:ext uri="{D42A27DB-BD31-4B8C-83A1-F6EECF244321}">
                <p14:modId xmlns:p14="http://schemas.microsoft.com/office/powerpoint/2010/main" val="4128702838"/>
              </p:ext>
            </p:extLst>
          </p:nvPr>
        </p:nvGraphicFramePr>
        <p:xfrm>
          <a:off x="5049125" y="2727758"/>
          <a:ext cx="7062450" cy="2986830"/>
        </p:xfrm>
        <a:graphic>
          <a:graphicData uri="http://schemas.openxmlformats.org/drawingml/2006/table">
            <a:tbl>
              <a:tblPr>
                <a:noFill/>
                <a:tableStyleId>{7DC42985-79A0-4316-946B-CC4AED469DBA}</a:tableStyleId>
              </a:tblPr>
              <a:tblGrid>
                <a:gridCol w="4426875">
                  <a:extLst>
                    <a:ext uri="{9D8B030D-6E8A-4147-A177-3AD203B41FA5}">
                      <a16:colId xmlns:a16="http://schemas.microsoft.com/office/drawing/2014/main" val="20000"/>
                    </a:ext>
                  </a:extLst>
                </a:gridCol>
                <a:gridCol w="2635575">
                  <a:extLst>
                    <a:ext uri="{9D8B030D-6E8A-4147-A177-3AD203B41FA5}">
                      <a16:colId xmlns:a16="http://schemas.microsoft.com/office/drawing/2014/main" val="20001"/>
                    </a:ext>
                  </a:extLst>
                </a:gridCol>
              </a:tblGrid>
              <a:tr h="363225">
                <a:tc>
                  <a:txBody>
                    <a:bodyPr/>
                    <a:lstStyle/>
                    <a:p>
                      <a:pPr marL="0" lvl="0" indent="0" algn="l" rtl="0">
                        <a:spcBef>
                          <a:spcPts val="0"/>
                        </a:spcBef>
                        <a:spcAft>
                          <a:spcPts val="0"/>
                        </a:spcAft>
                        <a:buNone/>
                      </a:pPr>
                      <a:r>
                        <a:rPr lang="es-ES" dirty="0" err="1"/>
                        <a:t>Gestion</a:t>
                      </a:r>
                      <a:r>
                        <a:rPr lang="es-ES" dirty="0"/>
                        <a:t> de </a:t>
                      </a:r>
                      <a:r>
                        <a:rPr lang="es-ES" dirty="0" err="1"/>
                        <a:t>projet</a:t>
                      </a:r>
                      <a:r>
                        <a:rPr lang="es-ES" dirty="0"/>
                        <a:t> </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Trello, Asana</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211325">
                <a:tc>
                  <a:txBody>
                    <a:bodyPr/>
                    <a:lstStyle/>
                    <a:p>
                      <a:pPr marL="0" lvl="0" indent="0" algn="l" rtl="0">
                        <a:spcBef>
                          <a:spcPts val="0"/>
                        </a:spcBef>
                        <a:spcAft>
                          <a:spcPts val="0"/>
                        </a:spcAft>
                        <a:buNone/>
                      </a:pPr>
                      <a:r>
                        <a:rPr lang="es-ES"/>
                        <a:t>Applis de tâches et de listes de choses à faire</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Todoist, MIcrosoft To do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211325">
                <a:tc>
                  <a:txBody>
                    <a:bodyPr/>
                    <a:lstStyle/>
                    <a:p>
                      <a:pPr marL="0" lvl="0" indent="0" algn="l" rtl="0">
                        <a:spcBef>
                          <a:spcPts val="0"/>
                        </a:spcBef>
                        <a:spcAft>
                          <a:spcPts val="0"/>
                        </a:spcAft>
                        <a:buNone/>
                      </a:pPr>
                      <a:r>
                        <a:rPr lang="es-ES"/>
                        <a:t>Outils de collaboration et de communication</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Slack, Microsoft Teams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211325">
                <a:tc>
                  <a:txBody>
                    <a:bodyPr/>
                    <a:lstStyle/>
                    <a:p>
                      <a:pPr marL="0" lvl="0" indent="0" algn="l" rtl="0">
                        <a:spcBef>
                          <a:spcPts val="0"/>
                        </a:spcBef>
                        <a:spcAft>
                          <a:spcPts val="0"/>
                        </a:spcAft>
                        <a:buNone/>
                      </a:pPr>
                      <a:r>
                        <a:rPr lang="es-ES"/>
                        <a:t>Gestion de la relation client (CRM)</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Salesforce, Hubspot</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211325">
                <a:tc>
                  <a:txBody>
                    <a:bodyPr/>
                    <a:lstStyle/>
                    <a:p>
                      <a:pPr marL="0" lvl="0" indent="0" algn="l" rtl="0">
                        <a:spcBef>
                          <a:spcPts val="0"/>
                        </a:spcBef>
                        <a:spcAft>
                          <a:spcPts val="0"/>
                        </a:spcAft>
                        <a:buNone/>
                      </a:pPr>
                      <a:r>
                        <a:rPr lang="es-ES"/>
                        <a:t>Outils d'analyse et de visualisation des données</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Tableau, Google Analytic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211325">
                <a:tc>
                  <a:txBody>
                    <a:bodyPr/>
                    <a:lstStyle/>
                    <a:p>
                      <a:pPr marL="0" lvl="0" indent="0" algn="l" rtl="0">
                        <a:spcBef>
                          <a:spcPts val="0"/>
                        </a:spcBef>
                        <a:spcAft>
                          <a:spcPts val="0"/>
                        </a:spcAft>
                        <a:buNone/>
                      </a:pPr>
                      <a:r>
                        <a:rPr lang="es-ES"/>
                        <a:t>Outils de planification de projet et diagramme de Gantt</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Microsoft Project, Smartsheets </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211325">
                <a:tc>
                  <a:txBody>
                    <a:bodyPr/>
                    <a:lstStyle/>
                    <a:p>
                      <a:pPr marL="0" lvl="0" indent="0" algn="l" rtl="0">
                        <a:spcBef>
                          <a:spcPts val="0"/>
                        </a:spcBef>
                        <a:spcAft>
                          <a:spcPts val="0"/>
                        </a:spcAft>
                        <a:buNone/>
                      </a:pPr>
                      <a:r>
                        <a:rPr lang="es-ES"/>
                        <a:t>Logiciels financiers et comptables</a:t>
                      </a: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dirty="0" err="1"/>
                        <a:t>Quickbox</a:t>
                      </a:r>
                      <a:r>
                        <a:rPr lang="es-ES" dirty="0"/>
                        <a:t>, </a:t>
                      </a:r>
                      <a:r>
                        <a:rPr lang="es-ES" dirty="0" err="1"/>
                        <a:t>Xero</a:t>
                      </a:r>
                      <a:r>
                        <a:rPr lang="es-ES" dirty="0"/>
                        <a:t> </a:t>
                      </a: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2908720cbad_0_30"/>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a:t>3. Outils numériques pour la planification d'entreprise</a:t>
            </a:r>
            <a:endParaRPr/>
          </a:p>
        </p:txBody>
      </p:sp>
      <p:sp>
        <p:nvSpPr>
          <p:cNvPr id="211" name="Google Shape;211;g2908720cbad_0_30"/>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3.1. Outils numériques pour la gestion  </a:t>
            </a:r>
            <a:endParaRPr/>
          </a:p>
        </p:txBody>
      </p:sp>
      <p:graphicFrame>
        <p:nvGraphicFramePr>
          <p:cNvPr id="212" name="Google Shape;212;g2908720cbad_0_30"/>
          <p:cNvGraphicFramePr/>
          <p:nvPr/>
        </p:nvGraphicFramePr>
        <p:xfrm>
          <a:off x="5007950" y="1786350"/>
          <a:ext cx="6988250" cy="2407770"/>
        </p:xfrm>
        <a:graphic>
          <a:graphicData uri="http://schemas.openxmlformats.org/drawingml/2006/table">
            <a:tbl>
              <a:tblPr>
                <a:noFill/>
                <a:tableStyleId>{7DC42985-79A0-4316-946B-CC4AED469DBA}</a:tableStyleId>
              </a:tblPr>
              <a:tblGrid>
                <a:gridCol w="3918775">
                  <a:extLst>
                    <a:ext uri="{9D8B030D-6E8A-4147-A177-3AD203B41FA5}">
                      <a16:colId xmlns:a16="http://schemas.microsoft.com/office/drawing/2014/main" val="20000"/>
                    </a:ext>
                  </a:extLst>
                </a:gridCol>
                <a:gridCol w="30694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s-ES"/>
                        <a:t>Outils de gestion des ressources humaines et des employés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BambooHR, Workday</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s-ES"/>
                        <a:t>Gestion des stocks et de la chaîne d'approvisionnement</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Inventaire Zoho, SAP ERP</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s-ES"/>
                        <a:t>Gestion des dossiers et des documents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Google drive, Dropbox business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s-ES"/>
                        <a:t>Outils de suivi du temps et de productivité</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Toggl, RescueTime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s-ES"/>
                        <a:t>Logiciel d'automatisation du marketing</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HubSpot Marketing Hub, Mailchimp</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4fa24adeb2_0_30"/>
          <p:cNvSpPr txBox="1">
            <a:spLocks noGrp="1"/>
          </p:cNvSpPr>
          <p:nvPr>
            <p:ph type="body" idx="1"/>
          </p:nvPr>
        </p:nvSpPr>
        <p:spPr>
          <a:xfrm>
            <a:off x="7869108" y="211709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spcBef>
                <a:spcPts val="0"/>
              </a:spcBef>
              <a:spcAft>
                <a:spcPts val="0"/>
              </a:spcAft>
              <a:buClr>
                <a:srgbClr val="F5F5F5"/>
              </a:buClr>
              <a:buSzPts val="2200"/>
              <a:buNone/>
            </a:pPr>
            <a:r>
              <a:rPr lang="es-ES" dirty="0"/>
              <a:t>3. </a:t>
            </a:r>
            <a:r>
              <a:rPr lang="es-ES" dirty="0" err="1"/>
              <a:t>Outils</a:t>
            </a:r>
            <a:r>
              <a:rPr lang="es-ES" dirty="0"/>
              <a:t> numériques </a:t>
            </a:r>
            <a:r>
              <a:rPr lang="es-ES" dirty="0" err="1"/>
              <a:t>pour</a:t>
            </a:r>
            <a:r>
              <a:rPr lang="es-ES" dirty="0"/>
              <a:t> la </a:t>
            </a:r>
            <a:r>
              <a:rPr lang="es-ES" dirty="0" err="1"/>
              <a:t>planification</a:t>
            </a:r>
            <a:r>
              <a:rPr lang="es-ES" dirty="0"/>
              <a:t> </a:t>
            </a:r>
            <a:r>
              <a:rPr lang="es-ES" dirty="0" err="1"/>
              <a:t>d'entreprise</a:t>
            </a:r>
            <a:endParaRPr dirty="0"/>
          </a:p>
          <a:p>
            <a:pPr marL="0" lvl="0" indent="0" algn="r" rtl="0">
              <a:lnSpc>
                <a:spcPct val="90000"/>
              </a:lnSpc>
              <a:spcBef>
                <a:spcPts val="0"/>
              </a:spcBef>
              <a:spcAft>
                <a:spcPts val="0"/>
              </a:spcAft>
              <a:buClr>
                <a:srgbClr val="F5F5F5"/>
              </a:buClr>
              <a:buSzPts val="2200"/>
              <a:buNone/>
            </a:pPr>
            <a:r>
              <a:rPr lang="es-ES" dirty="0"/>
              <a:t> </a:t>
            </a:r>
            <a:endParaRPr dirty="0"/>
          </a:p>
        </p:txBody>
      </p:sp>
      <p:sp>
        <p:nvSpPr>
          <p:cNvPr id="218" name="Google Shape;218;g24fa24adeb2_0_30"/>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a:t> 3.2. Outils numériques pour communiquer et collaborer  </a:t>
            </a:r>
            <a:endParaRPr/>
          </a:p>
          <a:p>
            <a:pPr marL="0" lvl="0" indent="0" algn="r" rtl="0">
              <a:lnSpc>
                <a:spcPct val="90000"/>
              </a:lnSpc>
              <a:spcBef>
                <a:spcPts val="1000"/>
              </a:spcBef>
              <a:spcAft>
                <a:spcPts val="0"/>
              </a:spcAft>
              <a:buClr>
                <a:srgbClr val="F5F5F5"/>
              </a:buClr>
              <a:buSzPts val="2000"/>
              <a:buNone/>
            </a:pPr>
            <a:endParaRPr/>
          </a:p>
        </p:txBody>
      </p:sp>
      <p:sp>
        <p:nvSpPr>
          <p:cNvPr id="219" name="Google Shape;219;g24fa24adeb2_0_30"/>
          <p:cNvSpPr txBox="1">
            <a:spLocks noGrp="1"/>
          </p:cNvSpPr>
          <p:nvPr>
            <p:ph type="body" idx="3"/>
          </p:nvPr>
        </p:nvSpPr>
        <p:spPr>
          <a:xfrm>
            <a:off x="554477" y="457201"/>
            <a:ext cx="6721811"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s-ES" sz="1200" b="1" dirty="0"/>
              <a:t>Une </a:t>
            </a:r>
            <a:r>
              <a:rPr lang="es-ES" sz="1200" b="1" dirty="0" err="1"/>
              <a:t>communication</a:t>
            </a:r>
            <a:r>
              <a:rPr lang="es-ES" sz="1200" b="1" dirty="0"/>
              <a:t> et une </a:t>
            </a:r>
            <a:r>
              <a:rPr lang="es-ES" sz="1200" b="1" dirty="0" err="1"/>
              <a:t>collaboration</a:t>
            </a:r>
            <a:r>
              <a:rPr lang="es-ES" sz="1200" b="1" dirty="0"/>
              <a:t> </a:t>
            </a:r>
            <a:r>
              <a:rPr lang="es-ES" sz="1200" dirty="0" err="1"/>
              <a:t>efficaces</a:t>
            </a:r>
            <a:r>
              <a:rPr lang="es-ES" sz="1200" dirty="0"/>
              <a:t> </a:t>
            </a:r>
            <a:r>
              <a:rPr lang="es-ES" sz="1200" dirty="0" err="1"/>
              <a:t>sont</a:t>
            </a:r>
            <a:r>
              <a:rPr lang="es-ES" sz="1200" dirty="0"/>
              <a:t> </a:t>
            </a:r>
            <a:r>
              <a:rPr lang="es-ES" sz="1200" dirty="0" err="1"/>
              <a:t>essentielles</a:t>
            </a:r>
            <a:r>
              <a:rPr lang="es-ES" sz="1200" dirty="0"/>
              <a:t> </a:t>
            </a:r>
            <a:r>
              <a:rPr lang="es-ES" sz="1200" dirty="0" err="1"/>
              <a:t>pour</a:t>
            </a:r>
            <a:r>
              <a:rPr lang="es-ES" sz="1200" dirty="0"/>
              <a:t> que les </a:t>
            </a:r>
            <a:r>
              <a:rPr lang="es-ES" sz="1200" dirty="0" err="1"/>
              <a:t>entreprises</a:t>
            </a:r>
            <a:r>
              <a:rPr lang="es-ES" sz="1200" dirty="0"/>
              <a:t> et les </a:t>
            </a:r>
            <a:r>
              <a:rPr lang="es-ES" sz="1200" dirty="0" err="1"/>
              <a:t>équipes</a:t>
            </a:r>
            <a:r>
              <a:rPr lang="es-ES" sz="1200" dirty="0"/>
              <a:t> </a:t>
            </a:r>
            <a:r>
              <a:rPr lang="es-ES" sz="1200" dirty="0" err="1"/>
              <a:t>puissent</a:t>
            </a:r>
            <a:r>
              <a:rPr lang="es-ES" sz="1200" dirty="0"/>
              <a:t> </a:t>
            </a:r>
            <a:r>
              <a:rPr lang="es-ES" sz="1200" dirty="0" err="1"/>
              <a:t>travailler</a:t>
            </a:r>
            <a:r>
              <a:rPr lang="es-ES" sz="1200" dirty="0"/>
              <a:t> </a:t>
            </a:r>
            <a:r>
              <a:rPr lang="es-ES" sz="1200" dirty="0" err="1"/>
              <a:t>efficacement</a:t>
            </a:r>
            <a:r>
              <a:rPr lang="es-ES" sz="1200" dirty="0"/>
              <a:t>, en </a:t>
            </a:r>
            <a:r>
              <a:rPr lang="es-ES" sz="1200" dirty="0" err="1"/>
              <a:t>particulier</a:t>
            </a:r>
            <a:r>
              <a:rPr lang="es-ES" sz="1200" dirty="0"/>
              <a:t> à </a:t>
            </a:r>
            <a:r>
              <a:rPr lang="es-ES" sz="1200" dirty="0" err="1"/>
              <a:t>l'ère</a:t>
            </a:r>
            <a:r>
              <a:rPr lang="es-ES" sz="1200" dirty="0"/>
              <a:t> du numérique. </a:t>
            </a:r>
            <a:r>
              <a:rPr lang="es-ES" sz="1200" dirty="0" err="1"/>
              <a:t>Voici</a:t>
            </a:r>
            <a:r>
              <a:rPr lang="es-ES" sz="1200" dirty="0"/>
              <a:t> </a:t>
            </a:r>
            <a:r>
              <a:rPr lang="es-ES" sz="1200" dirty="0" err="1"/>
              <a:t>quelques</a:t>
            </a:r>
            <a:r>
              <a:rPr lang="es-ES" sz="1200" dirty="0"/>
              <a:t> : </a:t>
            </a:r>
            <a:endParaRPr sz="1200" dirty="0"/>
          </a:p>
          <a:p>
            <a:pPr marL="0" lvl="0" indent="0" algn="l" rtl="0">
              <a:lnSpc>
                <a:spcPct val="90000"/>
              </a:lnSpc>
              <a:spcBef>
                <a:spcPts val="0"/>
              </a:spcBef>
              <a:spcAft>
                <a:spcPts val="0"/>
              </a:spcAft>
              <a:buNone/>
            </a:pPr>
            <a:endParaRPr sz="1200" dirty="0"/>
          </a:p>
          <a:p>
            <a:pPr marL="0" lvl="0" indent="0" algn="l" rtl="0">
              <a:lnSpc>
                <a:spcPct val="100000"/>
              </a:lnSpc>
              <a:spcBef>
                <a:spcPts val="0"/>
              </a:spcBef>
              <a:spcAft>
                <a:spcPts val="0"/>
              </a:spcAft>
              <a:buNone/>
            </a:pPr>
            <a:r>
              <a:rPr lang="es-ES" sz="1200" b="1" dirty="0">
                <a:solidFill>
                  <a:srgbClr val="1B193E"/>
                </a:solidFill>
              </a:rPr>
              <a:t>1. </a:t>
            </a:r>
            <a:r>
              <a:rPr lang="es-ES" sz="1200" b="1" dirty="0" err="1">
                <a:solidFill>
                  <a:srgbClr val="1B193E"/>
                </a:solidFill>
              </a:rPr>
              <a:t>Slack</a:t>
            </a:r>
            <a:r>
              <a:rPr lang="es-ES" sz="1200" b="1" dirty="0">
                <a:solidFill>
                  <a:srgbClr val="1B193E"/>
                </a:solidFill>
              </a:rPr>
              <a:t> </a:t>
            </a:r>
            <a:r>
              <a:rPr lang="es-ES" sz="1200" dirty="0">
                <a:solidFill>
                  <a:srgbClr val="1B193E"/>
                </a:solidFill>
              </a:rPr>
              <a:t>: Une </a:t>
            </a:r>
            <a:r>
              <a:rPr lang="es-ES" sz="1200" dirty="0" err="1">
                <a:solidFill>
                  <a:srgbClr val="1B193E"/>
                </a:solidFill>
              </a:rPr>
              <a:t>plateforme</a:t>
            </a:r>
            <a:r>
              <a:rPr lang="es-ES" sz="1200" dirty="0">
                <a:solidFill>
                  <a:srgbClr val="1B193E"/>
                </a:solidFill>
              </a:rPr>
              <a:t> de </a:t>
            </a:r>
            <a:r>
              <a:rPr lang="es-ES" sz="1200" dirty="0" err="1">
                <a:solidFill>
                  <a:srgbClr val="1B193E"/>
                </a:solidFill>
              </a:rPr>
              <a:t>messagerie</a:t>
            </a:r>
            <a:r>
              <a:rPr lang="es-ES" sz="1200" dirty="0">
                <a:solidFill>
                  <a:srgbClr val="1B193E"/>
                </a:solidFill>
              </a:rPr>
              <a:t> </a:t>
            </a:r>
            <a:r>
              <a:rPr lang="es-ES" sz="1200" dirty="0" err="1">
                <a:solidFill>
                  <a:srgbClr val="1B193E"/>
                </a:solidFill>
              </a:rPr>
              <a:t>pour</a:t>
            </a:r>
            <a:r>
              <a:rPr lang="es-ES" sz="1200" dirty="0">
                <a:solidFill>
                  <a:srgbClr val="1B193E"/>
                </a:solidFill>
              </a:rPr>
              <a:t> la </a:t>
            </a:r>
            <a:r>
              <a:rPr lang="es-ES" sz="1200" dirty="0" err="1">
                <a:solidFill>
                  <a:srgbClr val="1B193E"/>
                </a:solidFill>
              </a:rPr>
              <a:t>communication</a:t>
            </a:r>
            <a:r>
              <a:rPr lang="es-ES" sz="1200" dirty="0">
                <a:solidFill>
                  <a:srgbClr val="1B193E"/>
                </a:solidFill>
              </a:rPr>
              <a:t> </a:t>
            </a:r>
            <a:r>
              <a:rPr lang="es-ES" sz="1200" dirty="0" err="1">
                <a:solidFill>
                  <a:srgbClr val="1B193E"/>
                </a:solidFill>
              </a:rPr>
              <a:t>d'équipe</a:t>
            </a:r>
            <a:r>
              <a:rPr lang="es-ES" sz="1200" dirty="0">
                <a:solidFill>
                  <a:srgbClr val="1B193E"/>
                </a:solidFill>
              </a:rPr>
              <a:t> en </a:t>
            </a:r>
            <a:r>
              <a:rPr lang="es-ES" sz="1200" dirty="0" err="1">
                <a:solidFill>
                  <a:srgbClr val="1B193E"/>
                </a:solidFill>
              </a:rPr>
              <a:t>temps</a:t>
            </a:r>
            <a:r>
              <a:rPr lang="es-ES" sz="1200" dirty="0">
                <a:solidFill>
                  <a:srgbClr val="1B193E"/>
                </a:solidFill>
              </a:rPr>
              <a:t> </a:t>
            </a:r>
            <a:r>
              <a:rPr lang="es-ES" sz="1200" dirty="0" err="1">
                <a:solidFill>
                  <a:srgbClr val="1B193E"/>
                </a:solidFill>
              </a:rPr>
              <a:t>réel</a:t>
            </a:r>
            <a:r>
              <a:rPr lang="es-ES" sz="1200" dirty="0">
                <a:solidFill>
                  <a:srgbClr val="1B193E"/>
                </a:solidFill>
              </a:rPr>
              <a:t>. Elle </a:t>
            </a:r>
            <a:r>
              <a:rPr lang="es-ES" sz="1200" dirty="0" err="1">
                <a:solidFill>
                  <a:srgbClr val="1B193E"/>
                </a:solidFill>
              </a:rPr>
              <a:t>prend</a:t>
            </a:r>
            <a:r>
              <a:rPr lang="es-ES" sz="1200" dirty="0">
                <a:solidFill>
                  <a:srgbClr val="1B193E"/>
                </a:solidFill>
              </a:rPr>
              <a:t> en </a:t>
            </a:r>
            <a:r>
              <a:rPr lang="es-ES" sz="1200" dirty="0" err="1">
                <a:solidFill>
                  <a:srgbClr val="1B193E"/>
                </a:solidFill>
              </a:rPr>
              <a:t>charge</a:t>
            </a:r>
            <a:r>
              <a:rPr lang="es-ES" sz="1200" dirty="0">
                <a:solidFill>
                  <a:srgbClr val="1B193E"/>
                </a:solidFill>
              </a:rPr>
              <a:t> les </a:t>
            </a:r>
            <a:r>
              <a:rPr lang="es-ES" sz="1200" dirty="0" err="1">
                <a:solidFill>
                  <a:srgbClr val="1B193E"/>
                </a:solidFill>
              </a:rPr>
              <a:t>canaux</a:t>
            </a:r>
            <a:r>
              <a:rPr lang="es-ES" sz="1200" dirty="0">
                <a:solidFill>
                  <a:srgbClr val="1B193E"/>
                </a:solidFill>
              </a:rPr>
              <a:t>, les </a:t>
            </a:r>
            <a:r>
              <a:rPr lang="es-ES" sz="1200" dirty="0" err="1">
                <a:solidFill>
                  <a:srgbClr val="1B193E"/>
                </a:solidFill>
              </a:rPr>
              <a:t>messages</a:t>
            </a:r>
            <a:r>
              <a:rPr lang="es-ES" sz="1200" dirty="0">
                <a:solidFill>
                  <a:srgbClr val="1B193E"/>
                </a:solidFill>
              </a:rPr>
              <a:t> </a:t>
            </a:r>
            <a:r>
              <a:rPr lang="es-ES" sz="1200" dirty="0" err="1">
                <a:solidFill>
                  <a:srgbClr val="1B193E"/>
                </a:solidFill>
              </a:rPr>
              <a:t>directs</a:t>
            </a:r>
            <a:r>
              <a:rPr lang="es-ES" sz="1200" dirty="0">
                <a:solidFill>
                  <a:srgbClr val="1B193E"/>
                </a:solidFill>
              </a:rPr>
              <a:t>, le </a:t>
            </a:r>
            <a:r>
              <a:rPr lang="es-ES" sz="1200" dirty="0" err="1">
                <a:solidFill>
                  <a:srgbClr val="1B193E"/>
                </a:solidFill>
              </a:rPr>
              <a:t>partage</a:t>
            </a:r>
            <a:r>
              <a:rPr lang="es-ES" sz="1200" dirty="0">
                <a:solidFill>
                  <a:srgbClr val="1B193E"/>
                </a:solidFill>
              </a:rPr>
              <a:t> de </a:t>
            </a:r>
            <a:r>
              <a:rPr lang="es-ES" sz="1200" dirty="0" err="1">
                <a:solidFill>
                  <a:srgbClr val="1B193E"/>
                </a:solidFill>
              </a:rPr>
              <a:t>fichiers</a:t>
            </a:r>
            <a:r>
              <a:rPr lang="es-ES" sz="1200" dirty="0">
                <a:solidFill>
                  <a:srgbClr val="1B193E"/>
                </a:solidFill>
              </a:rPr>
              <a:t> et les </a:t>
            </a:r>
            <a:r>
              <a:rPr lang="es-ES" sz="1200" dirty="0" err="1">
                <a:solidFill>
                  <a:srgbClr val="1B193E"/>
                </a:solidFill>
              </a:rPr>
              <a:t>intégrations</a:t>
            </a:r>
            <a:r>
              <a:rPr lang="es-ES" sz="1200" dirty="0">
                <a:solidFill>
                  <a:srgbClr val="1B193E"/>
                </a:solidFill>
              </a:rPr>
              <a:t> </a:t>
            </a:r>
            <a:r>
              <a:rPr lang="es-ES" sz="1200" dirty="0" err="1">
                <a:solidFill>
                  <a:srgbClr val="1B193E"/>
                </a:solidFill>
              </a:rPr>
              <a:t>avec</a:t>
            </a:r>
            <a:r>
              <a:rPr lang="es-ES" sz="1200" dirty="0">
                <a:solidFill>
                  <a:srgbClr val="1B193E"/>
                </a:solidFill>
              </a:rPr>
              <a:t> </a:t>
            </a:r>
            <a:r>
              <a:rPr lang="es-ES" sz="1200" dirty="0" err="1">
                <a:solidFill>
                  <a:srgbClr val="1B193E"/>
                </a:solidFill>
              </a:rPr>
              <a:t>divers</a:t>
            </a:r>
            <a:r>
              <a:rPr lang="es-ES" sz="1200" dirty="0">
                <a:solidFill>
                  <a:srgbClr val="1B193E"/>
                </a:solidFill>
              </a:rPr>
              <a:t> </a:t>
            </a:r>
            <a:r>
              <a:rPr lang="es-ES" sz="1200" dirty="0" err="1">
                <a:solidFill>
                  <a:srgbClr val="1B193E"/>
                </a:solidFill>
              </a:rPr>
              <a:t>autres</a:t>
            </a:r>
            <a:r>
              <a:rPr lang="es-ES" sz="1200" dirty="0">
                <a:solidFill>
                  <a:srgbClr val="1B193E"/>
                </a:solidFill>
              </a:rPr>
              <a:t> </a:t>
            </a:r>
            <a:r>
              <a:rPr lang="es-ES" sz="1200" dirty="0" err="1">
                <a:solidFill>
                  <a:srgbClr val="1B193E"/>
                </a:solidFill>
              </a:rPr>
              <a:t>outils</a:t>
            </a:r>
            <a:r>
              <a:rPr lang="es-ES" sz="1200" dirty="0">
                <a:solidFill>
                  <a:srgbClr val="1B193E"/>
                </a:solidFill>
              </a:rPr>
              <a:t> et </a:t>
            </a:r>
            <a:r>
              <a:rPr lang="es-ES" sz="1200" dirty="0" err="1">
                <a:solidFill>
                  <a:srgbClr val="1B193E"/>
                </a:solidFill>
              </a:rPr>
              <a:t>services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2. Microsoft </a:t>
            </a:r>
            <a:r>
              <a:rPr lang="es-ES" sz="1200" b="1" dirty="0" err="1">
                <a:solidFill>
                  <a:srgbClr val="1B193E"/>
                </a:solidFill>
              </a:rPr>
              <a:t>Teams</a:t>
            </a:r>
            <a:r>
              <a:rPr lang="es-ES" sz="1200" b="1" dirty="0">
                <a:solidFill>
                  <a:srgbClr val="1B193E"/>
                </a:solidFill>
              </a:rPr>
              <a:t> </a:t>
            </a:r>
            <a:r>
              <a:rPr lang="es-ES" sz="1200" dirty="0">
                <a:solidFill>
                  <a:srgbClr val="1B193E"/>
                </a:solidFill>
              </a:rPr>
              <a:t>: </a:t>
            </a:r>
            <a:r>
              <a:rPr lang="es-ES" sz="1200" dirty="0" err="1">
                <a:solidFill>
                  <a:srgbClr val="1B193E"/>
                </a:solidFill>
              </a:rPr>
              <a:t>Partie</a:t>
            </a:r>
            <a:r>
              <a:rPr lang="es-ES" sz="1200" dirty="0">
                <a:solidFill>
                  <a:srgbClr val="1B193E"/>
                </a:solidFill>
              </a:rPr>
              <a:t> </a:t>
            </a:r>
            <a:r>
              <a:rPr lang="es-ES" sz="1200" dirty="0" err="1">
                <a:solidFill>
                  <a:srgbClr val="1B193E"/>
                </a:solidFill>
              </a:rPr>
              <a:t>intégrante</a:t>
            </a:r>
            <a:r>
              <a:rPr lang="es-ES" sz="1200" dirty="0">
                <a:solidFill>
                  <a:srgbClr val="1B193E"/>
                </a:solidFill>
              </a:rPr>
              <a:t> de la suite Microsoft 365, </a:t>
            </a:r>
            <a:r>
              <a:rPr lang="es-ES" sz="1200" dirty="0" err="1">
                <a:solidFill>
                  <a:srgbClr val="1B193E"/>
                </a:solidFill>
              </a:rPr>
              <a:t>Teams</a:t>
            </a:r>
            <a:r>
              <a:rPr lang="es-ES" sz="1200" dirty="0">
                <a:solidFill>
                  <a:srgbClr val="1B193E"/>
                </a:solidFill>
              </a:rPr>
              <a:t> </a:t>
            </a:r>
            <a:r>
              <a:rPr lang="es-ES" sz="1200" dirty="0" err="1">
                <a:solidFill>
                  <a:srgbClr val="1B193E"/>
                </a:solidFill>
              </a:rPr>
              <a:t>offre</a:t>
            </a:r>
            <a:r>
              <a:rPr lang="es-ES" sz="1200" dirty="0">
                <a:solidFill>
                  <a:srgbClr val="1B193E"/>
                </a:solidFill>
              </a:rPr>
              <a:t> des </a:t>
            </a:r>
            <a:r>
              <a:rPr lang="es-ES" sz="1200" dirty="0" err="1">
                <a:solidFill>
                  <a:srgbClr val="1B193E"/>
                </a:solidFill>
              </a:rPr>
              <a:t>fonctions</a:t>
            </a:r>
            <a:r>
              <a:rPr lang="es-ES" sz="1200" dirty="0">
                <a:solidFill>
                  <a:srgbClr val="1B193E"/>
                </a:solidFill>
              </a:rPr>
              <a:t> de chat, de </a:t>
            </a:r>
            <a:r>
              <a:rPr lang="es-ES" sz="1200" dirty="0" err="1">
                <a:solidFill>
                  <a:srgbClr val="1B193E"/>
                </a:solidFill>
              </a:rPr>
              <a:t>vidéoconférence</a:t>
            </a:r>
            <a:r>
              <a:rPr lang="es-ES" sz="1200" dirty="0">
                <a:solidFill>
                  <a:srgbClr val="1B193E"/>
                </a:solidFill>
              </a:rPr>
              <a:t>, de </a:t>
            </a:r>
            <a:r>
              <a:rPr lang="es-ES" sz="1200" dirty="0" err="1">
                <a:solidFill>
                  <a:srgbClr val="1B193E"/>
                </a:solidFill>
              </a:rPr>
              <a:t>partage</a:t>
            </a:r>
            <a:r>
              <a:rPr lang="es-ES" sz="1200" dirty="0">
                <a:solidFill>
                  <a:srgbClr val="1B193E"/>
                </a:solidFill>
              </a:rPr>
              <a:t> de </a:t>
            </a:r>
            <a:r>
              <a:rPr lang="es-ES" sz="1200" dirty="0" err="1">
                <a:solidFill>
                  <a:srgbClr val="1B193E"/>
                </a:solidFill>
              </a:rPr>
              <a:t>fichiers</a:t>
            </a:r>
            <a:r>
              <a:rPr lang="es-ES" sz="1200" dirty="0">
                <a:solidFill>
                  <a:srgbClr val="1B193E"/>
                </a:solidFill>
              </a:rPr>
              <a:t> et </a:t>
            </a:r>
            <a:r>
              <a:rPr lang="es-ES" sz="1200" dirty="0" err="1">
                <a:solidFill>
                  <a:srgbClr val="1B193E"/>
                </a:solidFill>
              </a:rPr>
              <a:t>d'intégration</a:t>
            </a:r>
            <a:r>
              <a:rPr lang="es-ES" sz="1200" dirty="0">
                <a:solidFill>
                  <a:srgbClr val="1B193E"/>
                </a:solidFill>
              </a:rPr>
              <a:t> </a:t>
            </a:r>
            <a:r>
              <a:rPr lang="es-ES" sz="1200" dirty="0" err="1">
                <a:solidFill>
                  <a:srgbClr val="1B193E"/>
                </a:solidFill>
              </a:rPr>
              <a:t>avec</a:t>
            </a:r>
            <a:r>
              <a:rPr lang="es-ES" sz="1200" dirty="0">
                <a:solidFill>
                  <a:srgbClr val="1B193E"/>
                </a:solidFill>
              </a:rPr>
              <a:t> les apps Microsoft Office.</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3. Zoom </a:t>
            </a:r>
            <a:r>
              <a:rPr lang="es-ES" sz="1200" dirty="0">
                <a:solidFill>
                  <a:srgbClr val="1B193E"/>
                </a:solidFill>
              </a:rPr>
              <a:t>: un </a:t>
            </a:r>
            <a:r>
              <a:rPr lang="es-ES" sz="1200" dirty="0" err="1">
                <a:solidFill>
                  <a:srgbClr val="1B193E"/>
                </a:solidFill>
              </a:rPr>
              <a:t>outil</a:t>
            </a:r>
            <a:r>
              <a:rPr lang="es-ES" sz="1200" dirty="0">
                <a:solidFill>
                  <a:srgbClr val="1B193E"/>
                </a:solidFill>
              </a:rPr>
              <a:t> de </a:t>
            </a:r>
            <a:r>
              <a:rPr lang="es-ES" sz="1200" dirty="0" err="1">
                <a:solidFill>
                  <a:srgbClr val="1B193E"/>
                </a:solidFill>
              </a:rPr>
              <a:t>vidéoconférence</a:t>
            </a:r>
            <a:r>
              <a:rPr lang="es-ES" sz="1200" dirty="0">
                <a:solidFill>
                  <a:srgbClr val="1B193E"/>
                </a:solidFill>
              </a:rPr>
              <a:t> </a:t>
            </a:r>
            <a:r>
              <a:rPr lang="es-ES" sz="1200" dirty="0" err="1">
                <a:solidFill>
                  <a:srgbClr val="1B193E"/>
                </a:solidFill>
              </a:rPr>
              <a:t>largement</a:t>
            </a:r>
            <a:r>
              <a:rPr lang="es-ES" sz="1200" dirty="0">
                <a:solidFill>
                  <a:srgbClr val="1B193E"/>
                </a:solidFill>
              </a:rPr>
              <a:t> </a:t>
            </a:r>
            <a:r>
              <a:rPr lang="es-ES" sz="1200" dirty="0" err="1">
                <a:solidFill>
                  <a:srgbClr val="1B193E"/>
                </a:solidFill>
              </a:rPr>
              <a:t>utilisé</a:t>
            </a:r>
            <a:r>
              <a:rPr lang="es-ES" sz="1200" dirty="0">
                <a:solidFill>
                  <a:srgbClr val="1B193E"/>
                </a:solidFill>
              </a:rPr>
              <a:t> </a:t>
            </a:r>
            <a:r>
              <a:rPr lang="es-ES" sz="1200" dirty="0" err="1">
                <a:solidFill>
                  <a:srgbClr val="1B193E"/>
                </a:solidFill>
              </a:rPr>
              <a:t>pour</a:t>
            </a:r>
            <a:r>
              <a:rPr lang="es-ES" sz="1200" dirty="0">
                <a:solidFill>
                  <a:srgbClr val="1B193E"/>
                </a:solidFill>
              </a:rPr>
              <a:t> </a:t>
            </a:r>
            <a:r>
              <a:rPr lang="es-ES" sz="1200" dirty="0" err="1">
                <a:solidFill>
                  <a:srgbClr val="1B193E"/>
                </a:solidFill>
              </a:rPr>
              <a:t>organiser</a:t>
            </a:r>
            <a:r>
              <a:rPr lang="es-ES" sz="1200" dirty="0">
                <a:solidFill>
                  <a:srgbClr val="1B193E"/>
                </a:solidFill>
              </a:rPr>
              <a:t> des </a:t>
            </a:r>
            <a:r>
              <a:rPr lang="es-ES" sz="1200" dirty="0" err="1">
                <a:solidFill>
                  <a:srgbClr val="1B193E"/>
                </a:solidFill>
              </a:rPr>
              <a:t>réunions</a:t>
            </a:r>
            <a:r>
              <a:rPr lang="es-ES" sz="1200" dirty="0">
                <a:solidFill>
                  <a:srgbClr val="1B193E"/>
                </a:solidFill>
              </a:rPr>
              <a:t>, des </a:t>
            </a:r>
            <a:r>
              <a:rPr lang="es-ES" sz="1200" dirty="0" err="1">
                <a:solidFill>
                  <a:srgbClr val="1B193E"/>
                </a:solidFill>
              </a:rPr>
              <a:t>webinaires</a:t>
            </a:r>
            <a:r>
              <a:rPr lang="es-ES" sz="1200" dirty="0">
                <a:solidFill>
                  <a:srgbClr val="1B193E"/>
                </a:solidFill>
              </a:rPr>
              <a:t> et des </a:t>
            </a:r>
            <a:r>
              <a:rPr lang="es-ES" sz="1200" dirty="0" err="1">
                <a:solidFill>
                  <a:srgbClr val="1B193E"/>
                </a:solidFill>
              </a:rPr>
              <a:t>événements</a:t>
            </a:r>
            <a:r>
              <a:rPr lang="es-ES" sz="1200" dirty="0">
                <a:solidFill>
                  <a:srgbClr val="1B193E"/>
                </a:solidFill>
              </a:rPr>
              <a:t> </a:t>
            </a:r>
            <a:r>
              <a:rPr lang="es-ES" sz="1200" dirty="0" err="1">
                <a:solidFill>
                  <a:srgbClr val="1B193E"/>
                </a:solidFill>
              </a:rPr>
              <a:t>virtuels</a:t>
            </a:r>
            <a:r>
              <a:rPr lang="es-ES" sz="1200" dirty="0">
                <a:solidFill>
                  <a:srgbClr val="1B193E"/>
                </a:solidFill>
              </a:rPr>
              <a:t>. </a:t>
            </a:r>
            <a:r>
              <a:rPr lang="es-ES" sz="1200" dirty="0" err="1">
                <a:solidFill>
                  <a:srgbClr val="1B193E"/>
                </a:solidFill>
              </a:rPr>
              <a:t>Il</a:t>
            </a:r>
            <a:r>
              <a:rPr lang="es-ES" sz="1200" dirty="0">
                <a:solidFill>
                  <a:srgbClr val="1B193E"/>
                </a:solidFill>
              </a:rPr>
              <a:t> </a:t>
            </a:r>
            <a:r>
              <a:rPr lang="es-ES" sz="1200" dirty="0" err="1">
                <a:solidFill>
                  <a:srgbClr val="1B193E"/>
                </a:solidFill>
              </a:rPr>
              <a:t>comprend</a:t>
            </a:r>
            <a:r>
              <a:rPr lang="es-ES" sz="1200" dirty="0">
                <a:solidFill>
                  <a:srgbClr val="1B193E"/>
                </a:solidFill>
              </a:rPr>
              <a:t> </a:t>
            </a:r>
            <a:r>
              <a:rPr lang="es-ES" sz="1200" dirty="0" err="1">
                <a:solidFill>
                  <a:srgbClr val="1B193E"/>
                </a:solidFill>
              </a:rPr>
              <a:t>également</a:t>
            </a:r>
            <a:r>
              <a:rPr lang="es-ES" sz="1200" dirty="0">
                <a:solidFill>
                  <a:srgbClr val="1B193E"/>
                </a:solidFill>
              </a:rPr>
              <a:t> des </a:t>
            </a:r>
            <a:r>
              <a:rPr lang="es-ES" sz="1200" dirty="0" err="1">
                <a:solidFill>
                  <a:srgbClr val="1B193E"/>
                </a:solidFill>
              </a:rPr>
              <a:t>fonctions</a:t>
            </a:r>
            <a:r>
              <a:rPr lang="es-ES" sz="1200" dirty="0">
                <a:solidFill>
                  <a:srgbClr val="1B193E"/>
                </a:solidFill>
              </a:rPr>
              <a:t> de chat et de </a:t>
            </a:r>
            <a:r>
              <a:rPr lang="es-ES" sz="1200" dirty="0" err="1">
                <a:solidFill>
                  <a:srgbClr val="1B193E"/>
                </a:solidFill>
              </a:rPr>
              <a:t>partage</a:t>
            </a:r>
            <a:r>
              <a:rPr lang="es-ES" sz="1200" dirty="0">
                <a:solidFill>
                  <a:srgbClr val="1B193E"/>
                </a:solidFill>
              </a:rPr>
              <a:t> </a:t>
            </a:r>
            <a:r>
              <a:rPr lang="es-ES" sz="1200" dirty="0" err="1">
                <a:solidFill>
                  <a:srgbClr val="1B193E"/>
                </a:solidFill>
              </a:rPr>
              <a:t>d'écran</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4. Google </a:t>
            </a:r>
            <a:r>
              <a:rPr lang="es-ES" sz="1200" b="1" dirty="0" err="1">
                <a:solidFill>
                  <a:srgbClr val="1B193E"/>
                </a:solidFill>
              </a:rPr>
              <a:t>Workspace</a:t>
            </a:r>
            <a:r>
              <a:rPr lang="es-ES" sz="1200" b="1" dirty="0">
                <a:solidFill>
                  <a:srgbClr val="1B193E"/>
                </a:solidFill>
              </a:rPr>
              <a:t> </a:t>
            </a:r>
            <a:r>
              <a:rPr lang="es-ES" sz="1200" dirty="0">
                <a:solidFill>
                  <a:srgbClr val="1B193E"/>
                </a:solidFill>
              </a:rPr>
              <a:t>(</a:t>
            </a:r>
            <a:r>
              <a:rPr lang="es-ES" sz="1200" dirty="0" err="1">
                <a:solidFill>
                  <a:srgbClr val="1B193E"/>
                </a:solidFill>
              </a:rPr>
              <a:t>anciennement</a:t>
            </a:r>
            <a:r>
              <a:rPr lang="es-ES" sz="1200" dirty="0">
                <a:solidFill>
                  <a:srgbClr val="1B193E"/>
                </a:solidFill>
              </a:rPr>
              <a:t> G Suite) : Suite </a:t>
            </a:r>
            <a:r>
              <a:rPr lang="es-ES" sz="1200" dirty="0" err="1">
                <a:solidFill>
                  <a:srgbClr val="1B193E"/>
                </a:solidFill>
              </a:rPr>
              <a:t>d'outils</a:t>
            </a:r>
            <a:r>
              <a:rPr lang="es-ES" sz="1200" dirty="0">
                <a:solidFill>
                  <a:srgbClr val="1B193E"/>
                </a:solidFill>
              </a:rPr>
              <a:t> de </a:t>
            </a:r>
            <a:r>
              <a:rPr lang="es-ES" sz="1200" dirty="0" err="1">
                <a:solidFill>
                  <a:srgbClr val="1B193E"/>
                </a:solidFill>
              </a:rPr>
              <a:t>collaboration</a:t>
            </a:r>
            <a:r>
              <a:rPr lang="es-ES" sz="1200" dirty="0">
                <a:solidFill>
                  <a:srgbClr val="1B193E"/>
                </a:solidFill>
              </a:rPr>
              <a:t> et de </a:t>
            </a:r>
            <a:r>
              <a:rPr lang="es-ES" sz="1200" dirty="0" err="1">
                <a:solidFill>
                  <a:srgbClr val="1B193E"/>
                </a:solidFill>
              </a:rPr>
              <a:t>productivité</a:t>
            </a:r>
            <a:r>
              <a:rPr lang="es-ES" sz="1200" dirty="0">
                <a:solidFill>
                  <a:srgbClr val="1B193E"/>
                </a:solidFill>
              </a:rPr>
              <a:t> de Google, </a:t>
            </a:r>
            <a:r>
              <a:rPr lang="es-ES" sz="1200" dirty="0" err="1">
                <a:solidFill>
                  <a:srgbClr val="1B193E"/>
                </a:solidFill>
              </a:rPr>
              <a:t>comprenant</a:t>
            </a:r>
            <a:r>
              <a:rPr lang="es-ES" sz="1200" dirty="0">
                <a:solidFill>
                  <a:srgbClr val="1B193E"/>
                </a:solidFill>
              </a:rPr>
              <a:t> Gmail, Google Drive, Google </a:t>
            </a:r>
            <a:r>
              <a:rPr lang="es-ES" sz="1200" dirty="0" err="1">
                <a:solidFill>
                  <a:srgbClr val="1B193E"/>
                </a:solidFill>
              </a:rPr>
              <a:t>Docs</a:t>
            </a:r>
            <a:r>
              <a:rPr lang="es-ES" sz="1200" dirty="0">
                <a:solidFill>
                  <a:srgbClr val="1B193E"/>
                </a:solidFill>
              </a:rPr>
              <a:t>, Google </a:t>
            </a:r>
            <a:r>
              <a:rPr lang="es-ES" sz="1200" dirty="0" err="1">
                <a:solidFill>
                  <a:srgbClr val="1B193E"/>
                </a:solidFill>
              </a:rPr>
              <a:t>Sheets</a:t>
            </a:r>
            <a:r>
              <a:rPr lang="es-ES" sz="1200" dirty="0">
                <a:solidFill>
                  <a:srgbClr val="1B193E"/>
                </a:solidFill>
              </a:rPr>
              <a:t> et Google </a:t>
            </a:r>
            <a:r>
              <a:rPr lang="es-ES" sz="1200" dirty="0" err="1">
                <a:solidFill>
                  <a:srgbClr val="1B193E"/>
                </a:solidFill>
              </a:rPr>
              <a:t>Meet</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5. Asana </a:t>
            </a:r>
            <a:r>
              <a:rPr lang="es-ES" sz="1200" dirty="0">
                <a:solidFill>
                  <a:srgbClr val="1B193E"/>
                </a:solidFill>
              </a:rPr>
              <a:t>: Un </a:t>
            </a:r>
            <a:r>
              <a:rPr lang="es-ES" sz="1200" dirty="0" err="1">
                <a:solidFill>
                  <a:srgbClr val="1B193E"/>
                </a:solidFill>
              </a:rPr>
              <a:t>outil</a:t>
            </a:r>
            <a:r>
              <a:rPr lang="es-ES" sz="1200" dirty="0">
                <a:solidFill>
                  <a:srgbClr val="1B193E"/>
                </a:solidFill>
              </a:rPr>
              <a:t> de </a:t>
            </a:r>
            <a:r>
              <a:rPr lang="es-ES" sz="1200" dirty="0" err="1">
                <a:solidFill>
                  <a:srgbClr val="1B193E"/>
                </a:solidFill>
              </a:rPr>
              <a:t>gestion</a:t>
            </a:r>
            <a:r>
              <a:rPr lang="es-ES" sz="1200" dirty="0">
                <a:solidFill>
                  <a:srgbClr val="1B193E"/>
                </a:solidFill>
              </a:rPr>
              <a:t> de </a:t>
            </a:r>
            <a:r>
              <a:rPr lang="es-ES" sz="1200" dirty="0" err="1">
                <a:solidFill>
                  <a:srgbClr val="1B193E"/>
                </a:solidFill>
              </a:rPr>
              <a:t>projets</a:t>
            </a:r>
            <a:r>
              <a:rPr lang="es-ES" sz="1200" dirty="0">
                <a:solidFill>
                  <a:srgbClr val="1B193E"/>
                </a:solidFill>
              </a:rPr>
              <a:t> et de </a:t>
            </a:r>
            <a:r>
              <a:rPr lang="es-ES" sz="1200" dirty="0" err="1">
                <a:solidFill>
                  <a:srgbClr val="1B193E"/>
                </a:solidFill>
              </a:rPr>
              <a:t>tâches</a:t>
            </a:r>
            <a:r>
              <a:rPr lang="es-ES" sz="1200" dirty="0">
                <a:solidFill>
                  <a:srgbClr val="1B193E"/>
                </a:solidFill>
              </a:rPr>
              <a:t> qui </a:t>
            </a:r>
            <a:r>
              <a:rPr lang="es-ES" sz="1200" dirty="0" err="1">
                <a:solidFill>
                  <a:srgbClr val="1B193E"/>
                </a:solidFill>
              </a:rPr>
              <a:t>comprend</a:t>
            </a:r>
            <a:r>
              <a:rPr lang="es-ES" sz="1200" dirty="0">
                <a:solidFill>
                  <a:srgbClr val="1B193E"/>
                </a:solidFill>
              </a:rPr>
              <a:t> </a:t>
            </a:r>
            <a:r>
              <a:rPr lang="es-ES" sz="1200" dirty="0" err="1">
                <a:solidFill>
                  <a:srgbClr val="1B193E"/>
                </a:solidFill>
              </a:rPr>
              <a:t>également</a:t>
            </a:r>
            <a:r>
              <a:rPr lang="es-ES" sz="1200" dirty="0">
                <a:solidFill>
                  <a:srgbClr val="1B193E"/>
                </a:solidFill>
              </a:rPr>
              <a:t> des </a:t>
            </a:r>
            <a:r>
              <a:rPr lang="es-ES" sz="1200" dirty="0" err="1">
                <a:solidFill>
                  <a:srgbClr val="1B193E"/>
                </a:solidFill>
              </a:rPr>
              <a:t>fonctionnalités</a:t>
            </a:r>
            <a:r>
              <a:rPr lang="es-ES" sz="1200" dirty="0">
                <a:solidFill>
                  <a:srgbClr val="1B193E"/>
                </a:solidFill>
              </a:rPr>
              <a:t> de </a:t>
            </a:r>
            <a:r>
              <a:rPr lang="es-ES" sz="1200" dirty="0" err="1">
                <a:solidFill>
                  <a:srgbClr val="1B193E"/>
                </a:solidFill>
              </a:rPr>
              <a:t>collaboration</a:t>
            </a:r>
            <a:r>
              <a:rPr lang="es-ES" sz="1200" dirty="0">
                <a:solidFill>
                  <a:srgbClr val="1B193E"/>
                </a:solidFill>
              </a:rPr>
              <a:t> et de </a:t>
            </a:r>
            <a:r>
              <a:rPr lang="es-ES" sz="1200" dirty="0" err="1">
                <a:solidFill>
                  <a:srgbClr val="1B193E"/>
                </a:solidFill>
              </a:rPr>
              <a:t>communication</a:t>
            </a:r>
            <a:r>
              <a:rPr lang="es-ES" sz="1200" dirty="0">
                <a:solidFill>
                  <a:srgbClr val="1B193E"/>
                </a:solidFill>
              </a:rPr>
              <a:t> </a:t>
            </a:r>
            <a:r>
              <a:rPr lang="es-ES" sz="1200" dirty="0" err="1">
                <a:solidFill>
                  <a:srgbClr val="1B193E"/>
                </a:solidFill>
              </a:rPr>
              <a:t>au</a:t>
            </a:r>
            <a:r>
              <a:rPr lang="es-ES" sz="1200" dirty="0">
                <a:solidFill>
                  <a:srgbClr val="1B193E"/>
                </a:solidFill>
              </a:rPr>
              <a:t> </a:t>
            </a:r>
            <a:r>
              <a:rPr lang="es-ES" sz="1200" dirty="0" err="1">
                <a:solidFill>
                  <a:srgbClr val="1B193E"/>
                </a:solidFill>
              </a:rPr>
              <a:t>sein</a:t>
            </a:r>
            <a:r>
              <a:rPr lang="es-ES" sz="1200" dirty="0">
                <a:solidFill>
                  <a:srgbClr val="1B193E"/>
                </a:solidFill>
              </a:rPr>
              <a:t> de </a:t>
            </a:r>
            <a:r>
              <a:rPr lang="es-ES" sz="1200" dirty="0" err="1">
                <a:solidFill>
                  <a:srgbClr val="1B193E"/>
                </a:solidFill>
              </a:rPr>
              <a:t>l'équipe</a:t>
            </a:r>
            <a:r>
              <a:rPr lang="es-ES" sz="1200" dirty="0">
                <a:solidFill>
                  <a:srgbClr val="1B193E"/>
                </a:solidFill>
              </a:rPr>
              <a:t>, </a:t>
            </a:r>
            <a:r>
              <a:rPr lang="es-ES" sz="1200" dirty="0" err="1">
                <a:solidFill>
                  <a:srgbClr val="1B193E"/>
                </a:solidFill>
              </a:rPr>
              <a:t>aidant</a:t>
            </a:r>
            <a:r>
              <a:rPr lang="es-ES" sz="1200" dirty="0">
                <a:solidFill>
                  <a:srgbClr val="1B193E"/>
                </a:solidFill>
              </a:rPr>
              <a:t> les </a:t>
            </a:r>
            <a:r>
              <a:rPr lang="es-ES" sz="1200" dirty="0" err="1">
                <a:solidFill>
                  <a:srgbClr val="1B193E"/>
                </a:solidFill>
              </a:rPr>
              <a:t>équipes</a:t>
            </a:r>
            <a:r>
              <a:rPr lang="es-ES" sz="1200" dirty="0">
                <a:solidFill>
                  <a:srgbClr val="1B193E"/>
                </a:solidFill>
              </a:rPr>
              <a:t> à </a:t>
            </a:r>
            <a:r>
              <a:rPr lang="es-ES" sz="1200" dirty="0" err="1">
                <a:solidFill>
                  <a:srgbClr val="1B193E"/>
                </a:solidFill>
              </a:rPr>
              <a:t>rester</a:t>
            </a:r>
            <a:r>
              <a:rPr lang="es-ES" sz="1200" dirty="0">
                <a:solidFill>
                  <a:srgbClr val="1B193E"/>
                </a:solidFill>
              </a:rPr>
              <a:t> </a:t>
            </a:r>
            <a:r>
              <a:rPr lang="es-ES" sz="1200" dirty="0" err="1">
                <a:solidFill>
                  <a:srgbClr val="1B193E"/>
                </a:solidFill>
              </a:rPr>
              <a:t>organisées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6. Trello </a:t>
            </a:r>
            <a:r>
              <a:rPr lang="es-ES" sz="1200" dirty="0">
                <a:solidFill>
                  <a:srgbClr val="1B193E"/>
                </a:solidFill>
              </a:rPr>
              <a:t>: Un </a:t>
            </a:r>
            <a:r>
              <a:rPr lang="es-ES" sz="1200" dirty="0" err="1">
                <a:solidFill>
                  <a:srgbClr val="1B193E"/>
                </a:solidFill>
              </a:rPr>
              <a:t>outil</a:t>
            </a:r>
            <a:r>
              <a:rPr lang="es-ES" sz="1200" dirty="0">
                <a:solidFill>
                  <a:srgbClr val="1B193E"/>
                </a:solidFill>
              </a:rPr>
              <a:t> </a:t>
            </a:r>
            <a:r>
              <a:rPr lang="es-ES" sz="1200" dirty="0" err="1">
                <a:solidFill>
                  <a:srgbClr val="1B193E"/>
                </a:solidFill>
              </a:rPr>
              <a:t>visuel</a:t>
            </a:r>
            <a:r>
              <a:rPr lang="es-ES" sz="1200" dirty="0">
                <a:solidFill>
                  <a:srgbClr val="1B193E"/>
                </a:solidFill>
              </a:rPr>
              <a:t> de </a:t>
            </a:r>
            <a:r>
              <a:rPr lang="es-ES" sz="1200" dirty="0" err="1">
                <a:solidFill>
                  <a:srgbClr val="1B193E"/>
                </a:solidFill>
              </a:rPr>
              <a:t>gestion</a:t>
            </a:r>
            <a:r>
              <a:rPr lang="es-ES" sz="1200" dirty="0">
                <a:solidFill>
                  <a:srgbClr val="1B193E"/>
                </a:solidFill>
              </a:rPr>
              <a:t> de </a:t>
            </a:r>
            <a:r>
              <a:rPr lang="es-ES" sz="1200" dirty="0" err="1">
                <a:solidFill>
                  <a:srgbClr val="1B193E"/>
                </a:solidFill>
              </a:rPr>
              <a:t>projet</a:t>
            </a:r>
            <a:r>
              <a:rPr lang="es-ES" sz="1200" dirty="0">
                <a:solidFill>
                  <a:srgbClr val="1B193E"/>
                </a:solidFill>
              </a:rPr>
              <a:t> qui </a:t>
            </a:r>
            <a:r>
              <a:rPr lang="es-ES" sz="1200" dirty="0" err="1">
                <a:solidFill>
                  <a:srgbClr val="1B193E"/>
                </a:solidFill>
              </a:rPr>
              <a:t>utilise</a:t>
            </a:r>
            <a:r>
              <a:rPr lang="es-ES" sz="1200" dirty="0">
                <a:solidFill>
                  <a:srgbClr val="1B193E"/>
                </a:solidFill>
              </a:rPr>
              <a:t> des </a:t>
            </a:r>
            <a:r>
              <a:rPr lang="es-ES" sz="1200" dirty="0" err="1">
                <a:solidFill>
                  <a:srgbClr val="1B193E"/>
                </a:solidFill>
              </a:rPr>
              <a:t>tableaux</a:t>
            </a:r>
            <a:r>
              <a:rPr lang="es-ES" sz="1200" dirty="0">
                <a:solidFill>
                  <a:srgbClr val="1B193E"/>
                </a:solidFill>
              </a:rPr>
              <a:t>, des listes et des </a:t>
            </a:r>
            <a:r>
              <a:rPr lang="es-ES" sz="1200" dirty="0" err="1">
                <a:solidFill>
                  <a:srgbClr val="1B193E"/>
                </a:solidFill>
              </a:rPr>
              <a:t>cartes</a:t>
            </a:r>
            <a:r>
              <a:rPr lang="es-ES" sz="1200" dirty="0">
                <a:solidFill>
                  <a:srgbClr val="1B193E"/>
                </a:solidFill>
              </a:rPr>
              <a:t> </a:t>
            </a:r>
            <a:r>
              <a:rPr lang="es-ES" sz="1200" dirty="0" err="1">
                <a:solidFill>
                  <a:srgbClr val="1B193E"/>
                </a:solidFill>
              </a:rPr>
              <a:t>pour</a:t>
            </a:r>
            <a:r>
              <a:rPr lang="es-ES" sz="1200" dirty="0">
                <a:solidFill>
                  <a:srgbClr val="1B193E"/>
                </a:solidFill>
              </a:rPr>
              <a:t> </a:t>
            </a:r>
            <a:r>
              <a:rPr lang="es-ES" sz="1200" dirty="0" err="1">
                <a:solidFill>
                  <a:srgbClr val="1B193E"/>
                </a:solidFill>
              </a:rPr>
              <a:t>aider</a:t>
            </a:r>
            <a:r>
              <a:rPr lang="es-ES" sz="1200" dirty="0">
                <a:solidFill>
                  <a:srgbClr val="1B193E"/>
                </a:solidFill>
              </a:rPr>
              <a:t> les </a:t>
            </a:r>
            <a:r>
              <a:rPr lang="es-ES" sz="1200" dirty="0" err="1">
                <a:solidFill>
                  <a:srgbClr val="1B193E"/>
                </a:solidFill>
              </a:rPr>
              <a:t>équipes</a:t>
            </a:r>
            <a:r>
              <a:rPr lang="es-ES" sz="1200" dirty="0">
                <a:solidFill>
                  <a:srgbClr val="1B193E"/>
                </a:solidFill>
              </a:rPr>
              <a:t> à </a:t>
            </a:r>
            <a:r>
              <a:rPr lang="es-ES" sz="1200" dirty="0" err="1">
                <a:solidFill>
                  <a:srgbClr val="1B193E"/>
                </a:solidFill>
              </a:rPr>
              <a:t>gérer</a:t>
            </a:r>
            <a:r>
              <a:rPr lang="es-ES" sz="1200" dirty="0">
                <a:solidFill>
                  <a:srgbClr val="1B193E"/>
                </a:solidFill>
              </a:rPr>
              <a:t> les </a:t>
            </a:r>
            <a:r>
              <a:rPr lang="es-ES" sz="1200" dirty="0" err="1">
                <a:solidFill>
                  <a:srgbClr val="1B193E"/>
                </a:solidFill>
              </a:rPr>
              <a:t>tâches</a:t>
            </a:r>
            <a:r>
              <a:rPr lang="es-ES" sz="1200" dirty="0">
                <a:solidFill>
                  <a:srgbClr val="1B193E"/>
                </a:solidFill>
              </a:rPr>
              <a:t> et les </a:t>
            </a:r>
            <a:r>
              <a:rPr lang="es-ES" sz="1200" dirty="0" err="1">
                <a:solidFill>
                  <a:srgbClr val="1B193E"/>
                </a:solidFill>
              </a:rPr>
              <a:t>projets</a:t>
            </a:r>
            <a:r>
              <a:rPr lang="es-ES" sz="1200" dirty="0">
                <a:solidFill>
                  <a:srgbClr val="1B193E"/>
                </a:solidFill>
              </a:rPr>
              <a:t> en </a:t>
            </a:r>
            <a:r>
              <a:rPr lang="es-ES" sz="1200" dirty="0" err="1">
                <a:solidFill>
                  <a:srgbClr val="1B193E"/>
                </a:solidFill>
              </a:rPr>
              <a:t>collaboration</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7. </a:t>
            </a:r>
            <a:r>
              <a:rPr lang="es-ES" sz="1200" b="1" dirty="0" err="1">
                <a:solidFill>
                  <a:srgbClr val="1B193E"/>
                </a:solidFill>
              </a:rPr>
              <a:t>Notion</a:t>
            </a:r>
            <a:r>
              <a:rPr lang="es-ES" sz="1200" b="1" dirty="0">
                <a:solidFill>
                  <a:srgbClr val="1B193E"/>
                </a:solidFill>
              </a:rPr>
              <a:t> </a:t>
            </a:r>
            <a:r>
              <a:rPr lang="es-ES" sz="1200" dirty="0">
                <a:solidFill>
                  <a:srgbClr val="1B193E"/>
                </a:solidFill>
              </a:rPr>
              <a:t>: Un </a:t>
            </a:r>
            <a:r>
              <a:rPr lang="es-ES" sz="1200" dirty="0" err="1">
                <a:solidFill>
                  <a:srgbClr val="1B193E"/>
                </a:solidFill>
              </a:rPr>
              <a:t>outil</a:t>
            </a:r>
            <a:r>
              <a:rPr lang="es-ES" sz="1200" dirty="0">
                <a:solidFill>
                  <a:srgbClr val="1B193E"/>
                </a:solidFill>
              </a:rPr>
              <a:t> de </a:t>
            </a:r>
            <a:r>
              <a:rPr lang="es-ES" sz="1200" dirty="0" err="1">
                <a:solidFill>
                  <a:srgbClr val="1B193E"/>
                </a:solidFill>
              </a:rPr>
              <a:t>travail</a:t>
            </a:r>
            <a:r>
              <a:rPr lang="es-ES" sz="1200" dirty="0">
                <a:solidFill>
                  <a:srgbClr val="1B193E"/>
                </a:solidFill>
              </a:rPr>
              <a:t> </a:t>
            </a:r>
            <a:r>
              <a:rPr lang="es-ES" sz="1200" dirty="0" err="1">
                <a:solidFill>
                  <a:srgbClr val="1B193E"/>
                </a:solidFill>
              </a:rPr>
              <a:t>polyvalent</a:t>
            </a:r>
            <a:r>
              <a:rPr lang="es-ES" sz="1200" dirty="0">
                <a:solidFill>
                  <a:srgbClr val="1B193E"/>
                </a:solidFill>
              </a:rPr>
              <a:t> qui combine des </a:t>
            </a:r>
            <a:r>
              <a:rPr lang="es-ES" sz="1200" dirty="0" err="1">
                <a:solidFill>
                  <a:srgbClr val="1B193E"/>
                </a:solidFill>
              </a:rPr>
              <a:t>fonctions</a:t>
            </a:r>
            <a:r>
              <a:rPr lang="es-ES" sz="1200" dirty="0">
                <a:solidFill>
                  <a:srgbClr val="1B193E"/>
                </a:solidFill>
              </a:rPr>
              <a:t> de </a:t>
            </a:r>
            <a:r>
              <a:rPr lang="es-ES" sz="1200" dirty="0" err="1">
                <a:solidFill>
                  <a:srgbClr val="1B193E"/>
                </a:solidFill>
              </a:rPr>
              <a:t>prise</a:t>
            </a:r>
            <a:r>
              <a:rPr lang="es-ES" sz="1200" dirty="0">
                <a:solidFill>
                  <a:srgbClr val="1B193E"/>
                </a:solidFill>
              </a:rPr>
              <a:t> de notes, de </a:t>
            </a:r>
            <a:r>
              <a:rPr lang="es-ES" sz="1200" dirty="0" err="1">
                <a:solidFill>
                  <a:srgbClr val="1B193E"/>
                </a:solidFill>
              </a:rPr>
              <a:t>gestion</a:t>
            </a:r>
            <a:r>
              <a:rPr lang="es-ES" sz="1200" dirty="0">
                <a:solidFill>
                  <a:srgbClr val="1B193E"/>
                </a:solidFill>
              </a:rPr>
              <a:t> de </a:t>
            </a:r>
            <a:r>
              <a:rPr lang="es-ES" sz="1200" dirty="0" err="1">
                <a:solidFill>
                  <a:srgbClr val="1B193E"/>
                </a:solidFill>
              </a:rPr>
              <a:t>projet</a:t>
            </a:r>
            <a:r>
              <a:rPr lang="es-ES" sz="1200" dirty="0">
                <a:solidFill>
                  <a:srgbClr val="1B193E"/>
                </a:solidFill>
              </a:rPr>
              <a:t> et de </a:t>
            </a:r>
            <a:r>
              <a:rPr lang="es-ES" sz="1200" dirty="0" err="1">
                <a:solidFill>
                  <a:srgbClr val="1B193E"/>
                </a:solidFill>
              </a:rPr>
              <a:t>collaboration</a:t>
            </a:r>
            <a:r>
              <a:rPr lang="es-ES" sz="1200" dirty="0">
                <a:solidFill>
                  <a:srgbClr val="1B193E"/>
                </a:solidFill>
              </a:rPr>
              <a:t>. </a:t>
            </a:r>
            <a:r>
              <a:rPr lang="es-ES" sz="1200" dirty="0" err="1">
                <a:solidFill>
                  <a:srgbClr val="1B193E"/>
                </a:solidFill>
              </a:rPr>
              <a:t>Il</a:t>
            </a:r>
            <a:r>
              <a:rPr lang="es-ES" sz="1200" dirty="0">
                <a:solidFill>
                  <a:srgbClr val="1B193E"/>
                </a:solidFill>
              </a:rPr>
              <a:t> </a:t>
            </a:r>
            <a:r>
              <a:rPr lang="es-ES" sz="1200" dirty="0" err="1">
                <a:solidFill>
                  <a:srgbClr val="1B193E"/>
                </a:solidFill>
              </a:rPr>
              <a:t>permet</a:t>
            </a:r>
            <a:r>
              <a:rPr lang="es-ES" sz="1200" dirty="0">
                <a:solidFill>
                  <a:srgbClr val="1B193E"/>
                </a:solidFill>
              </a:rPr>
              <a:t> </a:t>
            </a:r>
            <a:r>
              <a:rPr lang="es-ES" sz="1200" dirty="0" err="1">
                <a:solidFill>
                  <a:srgbClr val="1B193E"/>
                </a:solidFill>
              </a:rPr>
              <a:t>aux</a:t>
            </a:r>
            <a:r>
              <a:rPr lang="es-ES" sz="1200" dirty="0">
                <a:solidFill>
                  <a:srgbClr val="1B193E"/>
                </a:solidFill>
              </a:rPr>
              <a:t> </a:t>
            </a:r>
            <a:r>
              <a:rPr lang="es-ES" sz="1200" dirty="0" err="1">
                <a:solidFill>
                  <a:srgbClr val="1B193E"/>
                </a:solidFill>
              </a:rPr>
              <a:t>équipes</a:t>
            </a:r>
            <a:r>
              <a:rPr lang="es-ES" sz="1200" dirty="0">
                <a:solidFill>
                  <a:srgbClr val="1B193E"/>
                </a:solidFill>
              </a:rPr>
              <a:t> de </a:t>
            </a:r>
            <a:r>
              <a:rPr lang="es-ES" sz="1200" dirty="0" err="1">
                <a:solidFill>
                  <a:srgbClr val="1B193E"/>
                </a:solidFill>
              </a:rPr>
              <a:t>créer</a:t>
            </a:r>
            <a:r>
              <a:rPr lang="es-ES" sz="1200" dirty="0">
                <a:solidFill>
                  <a:srgbClr val="1B193E"/>
                </a:solidFill>
              </a:rPr>
              <a:t> des wikis, des bases de </a:t>
            </a:r>
            <a:r>
              <a:rPr lang="es-ES" sz="1200" dirty="0" err="1">
                <a:solidFill>
                  <a:srgbClr val="1B193E"/>
                </a:solidFill>
              </a:rPr>
              <a:t>données</a:t>
            </a:r>
            <a:r>
              <a:rPr lang="es-ES" sz="1200" dirty="0">
                <a:solidFill>
                  <a:srgbClr val="1B193E"/>
                </a:solidFill>
              </a:rPr>
              <a:t>, etc.</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8. </a:t>
            </a:r>
            <a:r>
              <a:rPr lang="es-ES" sz="1200" b="1" dirty="0" err="1">
                <a:solidFill>
                  <a:srgbClr val="1B193E"/>
                </a:solidFill>
              </a:rPr>
              <a:t>Basecamp</a:t>
            </a:r>
            <a:r>
              <a:rPr lang="es-ES" sz="1200" b="1" dirty="0">
                <a:solidFill>
                  <a:srgbClr val="1B193E"/>
                </a:solidFill>
              </a:rPr>
              <a:t> </a:t>
            </a:r>
            <a:r>
              <a:rPr lang="es-ES" sz="1200" dirty="0">
                <a:solidFill>
                  <a:srgbClr val="1B193E"/>
                </a:solidFill>
              </a:rPr>
              <a:t>: Un </a:t>
            </a:r>
            <a:r>
              <a:rPr lang="es-ES" sz="1200" dirty="0" err="1">
                <a:solidFill>
                  <a:srgbClr val="1B193E"/>
                </a:solidFill>
              </a:rPr>
              <a:t>outil</a:t>
            </a:r>
            <a:r>
              <a:rPr lang="es-ES" sz="1200" dirty="0">
                <a:solidFill>
                  <a:srgbClr val="1B193E"/>
                </a:solidFill>
              </a:rPr>
              <a:t> de </a:t>
            </a:r>
            <a:r>
              <a:rPr lang="es-ES" sz="1200" dirty="0" err="1">
                <a:solidFill>
                  <a:srgbClr val="1B193E"/>
                </a:solidFill>
              </a:rPr>
              <a:t>gestion</a:t>
            </a:r>
            <a:r>
              <a:rPr lang="es-ES" sz="1200" dirty="0">
                <a:solidFill>
                  <a:srgbClr val="1B193E"/>
                </a:solidFill>
              </a:rPr>
              <a:t> de </a:t>
            </a:r>
            <a:r>
              <a:rPr lang="es-ES" sz="1200" dirty="0" err="1">
                <a:solidFill>
                  <a:srgbClr val="1B193E"/>
                </a:solidFill>
              </a:rPr>
              <a:t>projet</a:t>
            </a:r>
            <a:r>
              <a:rPr lang="es-ES" sz="1200" dirty="0">
                <a:solidFill>
                  <a:srgbClr val="1B193E"/>
                </a:solidFill>
              </a:rPr>
              <a:t> et de </a:t>
            </a:r>
            <a:r>
              <a:rPr lang="es-ES" sz="1200" dirty="0" err="1">
                <a:solidFill>
                  <a:srgbClr val="1B193E"/>
                </a:solidFill>
              </a:rPr>
              <a:t>collaboration</a:t>
            </a:r>
            <a:r>
              <a:rPr lang="es-ES" sz="1200" dirty="0">
                <a:solidFill>
                  <a:srgbClr val="1B193E"/>
                </a:solidFill>
              </a:rPr>
              <a:t> </a:t>
            </a:r>
            <a:r>
              <a:rPr lang="es-ES" sz="1200" dirty="0" err="1">
                <a:solidFill>
                  <a:srgbClr val="1B193E"/>
                </a:solidFill>
              </a:rPr>
              <a:t>d'équipe</a:t>
            </a:r>
            <a:r>
              <a:rPr lang="es-ES" sz="1200" dirty="0">
                <a:solidFill>
                  <a:srgbClr val="1B193E"/>
                </a:solidFill>
              </a:rPr>
              <a:t> </a:t>
            </a:r>
            <a:r>
              <a:rPr lang="es-ES" sz="1200" dirty="0" err="1">
                <a:solidFill>
                  <a:srgbClr val="1B193E"/>
                </a:solidFill>
              </a:rPr>
              <a:t>avec</a:t>
            </a:r>
            <a:r>
              <a:rPr lang="es-ES" sz="1200" dirty="0">
                <a:solidFill>
                  <a:srgbClr val="1B193E"/>
                </a:solidFill>
              </a:rPr>
              <a:t> des </a:t>
            </a:r>
            <a:r>
              <a:rPr lang="es-ES" sz="1200" dirty="0" err="1">
                <a:solidFill>
                  <a:srgbClr val="1B193E"/>
                </a:solidFill>
              </a:rPr>
              <a:t>fonctionnalités</a:t>
            </a:r>
            <a:r>
              <a:rPr lang="es-ES" sz="1200" dirty="0">
                <a:solidFill>
                  <a:srgbClr val="1B193E"/>
                </a:solidFill>
              </a:rPr>
              <a:t> </a:t>
            </a:r>
            <a:r>
              <a:rPr lang="es-ES" sz="1200" dirty="0" err="1">
                <a:solidFill>
                  <a:srgbClr val="1B193E"/>
                </a:solidFill>
              </a:rPr>
              <a:t>telles</a:t>
            </a:r>
            <a:r>
              <a:rPr lang="es-ES" sz="1200" dirty="0">
                <a:solidFill>
                  <a:srgbClr val="1B193E"/>
                </a:solidFill>
              </a:rPr>
              <a:t> que les listes de </a:t>
            </a:r>
            <a:r>
              <a:rPr lang="es-ES" sz="1200" dirty="0" err="1">
                <a:solidFill>
                  <a:srgbClr val="1B193E"/>
                </a:solidFill>
              </a:rPr>
              <a:t>tâches</a:t>
            </a:r>
            <a:r>
              <a:rPr lang="es-ES" sz="1200" dirty="0">
                <a:solidFill>
                  <a:srgbClr val="1B193E"/>
                </a:solidFill>
              </a:rPr>
              <a:t>, le </a:t>
            </a:r>
            <a:r>
              <a:rPr lang="es-ES" sz="1200" dirty="0" err="1">
                <a:solidFill>
                  <a:srgbClr val="1B193E"/>
                </a:solidFill>
              </a:rPr>
              <a:t>partage</a:t>
            </a:r>
            <a:r>
              <a:rPr lang="es-ES" sz="1200" dirty="0">
                <a:solidFill>
                  <a:srgbClr val="1B193E"/>
                </a:solidFill>
              </a:rPr>
              <a:t> de </a:t>
            </a:r>
            <a:r>
              <a:rPr lang="es-ES" sz="1200" dirty="0" err="1">
                <a:solidFill>
                  <a:srgbClr val="1B193E"/>
                </a:solidFill>
              </a:rPr>
              <a:t>fichiers</a:t>
            </a:r>
            <a:r>
              <a:rPr lang="es-ES" sz="1200" dirty="0">
                <a:solidFill>
                  <a:srgbClr val="1B193E"/>
                </a:solidFill>
              </a:rPr>
              <a:t>, les </a:t>
            </a:r>
            <a:r>
              <a:rPr lang="es-ES" sz="1200" dirty="0" err="1">
                <a:solidFill>
                  <a:srgbClr val="1B193E"/>
                </a:solidFill>
              </a:rPr>
              <a:t>tableaux</a:t>
            </a:r>
            <a:r>
              <a:rPr lang="es-ES" sz="1200" dirty="0">
                <a:solidFill>
                  <a:srgbClr val="1B193E"/>
                </a:solidFill>
              </a:rPr>
              <a:t> </a:t>
            </a:r>
            <a:r>
              <a:rPr lang="es-ES" sz="1200" dirty="0" err="1">
                <a:solidFill>
                  <a:srgbClr val="1B193E"/>
                </a:solidFill>
              </a:rPr>
              <a:t>d'affichage</a:t>
            </a:r>
            <a:r>
              <a:rPr lang="es-ES" sz="1200" dirty="0">
                <a:solidFill>
                  <a:srgbClr val="1B193E"/>
                </a:solidFill>
              </a:rPr>
              <a:t> et la </a:t>
            </a:r>
            <a:r>
              <a:rPr lang="es-ES" sz="1200" dirty="0" err="1">
                <a:solidFill>
                  <a:srgbClr val="1B193E"/>
                </a:solidFill>
              </a:rPr>
              <a:t>planification</a:t>
            </a:r>
            <a:r>
              <a:rPr lang="es-ES" sz="1200" dirty="0">
                <a:solidFill>
                  <a:srgbClr val="1B193E"/>
                </a:solidFill>
              </a:rPr>
              <a:t>.</a:t>
            </a:r>
            <a:endParaRPr sz="1200" dirty="0">
              <a:solidFill>
                <a:srgbClr val="1B193E"/>
              </a:solidFill>
            </a:endParaRPr>
          </a:p>
          <a:p>
            <a:pPr marL="0" lvl="0" indent="0" algn="l" rtl="0">
              <a:lnSpc>
                <a:spcPct val="90000"/>
              </a:lnSpc>
              <a:spcBef>
                <a:spcPts val="0"/>
              </a:spcBef>
              <a:spcAft>
                <a:spcPts val="0"/>
              </a:spcAft>
              <a:buNone/>
            </a:pPr>
            <a:endParaRPr sz="1200"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Clr>
                <a:srgbClr val="1B193E"/>
              </a:buClr>
              <a:buSzPts val="24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2908720cbad_0_86"/>
          <p:cNvSpPr txBox="1">
            <a:spLocks noGrp="1"/>
          </p:cNvSpPr>
          <p:nvPr>
            <p:ph type="body" idx="1"/>
          </p:nvPr>
        </p:nvSpPr>
        <p:spPr>
          <a:xfrm>
            <a:off x="7869108" y="2141796"/>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spcBef>
                <a:spcPts val="0"/>
              </a:spcBef>
              <a:spcAft>
                <a:spcPts val="0"/>
              </a:spcAft>
              <a:buClr>
                <a:srgbClr val="F5F5F5"/>
              </a:buClr>
              <a:buSzPts val="2200"/>
              <a:buNone/>
            </a:pPr>
            <a:r>
              <a:rPr lang="es-ES" dirty="0"/>
              <a:t>3. </a:t>
            </a:r>
            <a:r>
              <a:rPr lang="es-ES" dirty="0" err="1"/>
              <a:t>Outils</a:t>
            </a:r>
            <a:r>
              <a:rPr lang="es-ES" dirty="0"/>
              <a:t> numériques </a:t>
            </a:r>
            <a:r>
              <a:rPr lang="es-ES" dirty="0" err="1"/>
              <a:t>pour</a:t>
            </a:r>
            <a:r>
              <a:rPr lang="es-ES" dirty="0"/>
              <a:t> la </a:t>
            </a:r>
            <a:r>
              <a:rPr lang="es-ES" dirty="0" err="1"/>
              <a:t>planification</a:t>
            </a:r>
            <a:r>
              <a:rPr lang="es-ES" dirty="0"/>
              <a:t> </a:t>
            </a:r>
            <a:r>
              <a:rPr lang="es-ES" dirty="0" err="1"/>
              <a:t>d'entreprise</a:t>
            </a:r>
            <a:endParaRPr dirty="0"/>
          </a:p>
          <a:p>
            <a:pPr marL="0" lvl="0" indent="0" algn="r" rtl="0">
              <a:lnSpc>
                <a:spcPct val="90000"/>
              </a:lnSpc>
              <a:spcBef>
                <a:spcPts val="0"/>
              </a:spcBef>
              <a:spcAft>
                <a:spcPts val="0"/>
              </a:spcAft>
              <a:buClr>
                <a:srgbClr val="F5F5F5"/>
              </a:buClr>
              <a:buSzPts val="2200"/>
              <a:buNone/>
            </a:pPr>
            <a:r>
              <a:rPr lang="es-ES" dirty="0"/>
              <a:t> </a:t>
            </a:r>
            <a:endParaRPr dirty="0"/>
          </a:p>
        </p:txBody>
      </p:sp>
      <p:sp>
        <p:nvSpPr>
          <p:cNvPr id="225" name="Google Shape;225;g2908720cbad_0_86"/>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5F5F5"/>
              </a:buClr>
              <a:buSzPts val="2000"/>
              <a:buNone/>
            </a:pPr>
            <a:r>
              <a:rPr lang="es-ES"/>
              <a:t> 3.2. Outils numériques pour communiquer et collaborer  </a:t>
            </a:r>
            <a:endParaRPr/>
          </a:p>
          <a:p>
            <a:pPr marL="0" lvl="0" indent="0" algn="r" rtl="0">
              <a:lnSpc>
                <a:spcPct val="90000"/>
              </a:lnSpc>
              <a:spcBef>
                <a:spcPts val="1000"/>
              </a:spcBef>
              <a:spcAft>
                <a:spcPts val="0"/>
              </a:spcAft>
              <a:buClr>
                <a:srgbClr val="F5F5F5"/>
              </a:buClr>
              <a:buSzPts val="2000"/>
              <a:buNone/>
            </a:pPr>
            <a:endParaRPr/>
          </a:p>
        </p:txBody>
      </p:sp>
      <p:sp>
        <p:nvSpPr>
          <p:cNvPr id="226" name="Google Shape;226;g2908720cbad_0_86"/>
          <p:cNvSpPr txBox="1">
            <a:spLocks noGrp="1"/>
          </p:cNvSpPr>
          <p:nvPr>
            <p:ph type="body" idx="3"/>
          </p:nvPr>
        </p:nvSpPr>
        <p:spPr>
          <a:xfrm>
            <a:off x="330742" y="727050"/>
            <a:ext cx="6935820"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s-ES" sz="1200" b="1" dirty="0">
                <a:solidFill>
                  <a:srgbClr val="1B193E"/>
                </a:solidFill>
              </a:rPr>
              <a:t>9. Miro </a:t>
            </a:r>
            <a:r>
              <a:rPr lang="es-ES" sz="1200" dirty="0">
                <a:solidFill>
                  <a:srgbClr val="1B193E"/>
                </a:solidFill>
              </a:rPr>
              <a:t>: Un </a:t>
            </a:r>
            <a:r>
              <a:rPr lang="es-ES" sz="1200" dirty="0" err="1">
                <a:solidFill>
                  <a:srgbClr val="1B193E"/>
                </a:solidFill>
              </a:rPr>
              <a:t>tableau</a:t>
            </a:r>
            <a:r>
              <a:rPr lang="es-ES" sz="1200" dirty="0">
                <a:solidFill>
                  <a:srgbClr val="1B193E"/>
                </a:solidFill>
              </a:rPr>
              <a:t> </a:t>
            </a:r>
            <a:r>
              <a:rPr lang="es-ES" sz="1200" dirty="0" err="1">
                <a:solidFill>
                  <a:srgbClr val="1B193E"/>
                </a:solidFill>
              </a:rPr>
              <a:t>blanc</a:t>
            </a:r>
            <a:r>
              <a:rPr lang="es-ES" sz="1200" dirty="0">
                <a:solidFill>
                  <a:srgbClr val="1B193E"/>
                </a:solidFill>
              </a:rPr>
              <a:t> </a:t>
            </a:r>
            <a:r>
              <a:rPr lang="es-ES" sz="1200" dirty="0" err="1">
                <a:solidFill>
                  <a:srgbClr val="1B193E"/>
                </a:solidFill>
              </a:rPr>
              <a:t>collaboratif</a:t>
            </a:r>
            <a:r>
              <a:rPr lang="es-ES" sz="1200" dirty="0">
                <a:solidFill>
                  <a:srgbClr val="1B193E"/>
                </a:solidFill>
              </a:rPr>
              <a:t> en </a:t>
            </a:r>
            <a:r>
              <a:rPr lang="es-ES" sz="1200" dirty="0" err="1">
                <a:solidFill>
                  <a:srgbClr val="1B193E"/>
                </a:solidFill>
              </a:rPr>
              <a:t>ligne</a:t>
            </a:r>
            <a:r>
              <a:rPr lang="es-ES" sz="1200" dirty="0">
                <a:solidFill>
                  <a:srgbClr val="1B193E"/>
                </a:solidFill>
              </a:rPr>
              <a:t> </a:t>
            </a:r>
            <a:r>
              <a:rPr lang="es-ES" sz="1200" dirty="0" err="1">
                <a:solidFill>
                  <a:srgbClr val="1B193E"/>
                </a:solidFill>
              </a:rPr>
              <a:t>pour</a:t>
            </a:r>
            <a:r>
              <a:rPr lang="es-ES" sz="1200" dirty="0">
                <a:solidFill>
                  <a:srgbClr val="1B193E"/>
                </a:solidFill>
              </a:rPr>
              <a:t> le </a:t>
            </a:r>
            <a:r>
              <a:rPr lang="es-ES" sz="1200" dirty="0" err="1">
                <a:solidFill>
                  <a:srgbClr val="1B193E"/>
                </a:solidFill>
              </a:rPr>
              <a:t>brainstorming</a:t>
            </a:r>
            <a:r>
              <a:rPr lang="es-ES" sz="1200" dirty="0">
                <a:solidFill>
                  <a:srgbClr val="1B193E"/>
                </a:solidFill>
              </a:rPr>
              <a:t>, la </a:t>
            </a:r>
            <a:r>
              <a:rPr lang="es-ES" sz="1200" dirty="0" err="1">
                <a:solidFill>
                  <a:srgbClr val="1B193E"/>
                </a:solidFill>
              </a:rPr>
              <a:t>visualisation</a:t>
            </a:r>
            <a:r>
              <a:rPr lang="es-ES" sz="1200" dirty="0">
                <a:solidFill>
                  <a:srgbClr val="1B193E"/>
                </a:solidFill>
              </a:rPr>
              <a:t> </a:t>
            </a:r>
            <a:r>
              <a:rPr lang="es-ES" sz="1200" dirty="0" err="1">
                <a:solidFill>
                  <a:srgbClr val="1B193E"/>
                </a:solidFill>
              </a:rPr>
              <a:t>d'idées</a:t>
            </a:r>
            <a:r>
              <a:rPr lang="es-ES" sz="1200" dirty="0">
                <a:solidFill>
                  <a:srgbClr val="1B193E"/>
                </a:solidFill>
              </a:rPr>
              <a:t> et le </a:t>
            </a:r>
            <a:r>
              <a:rPr lang="es-ES" sz="1200" dirty="0" err="1">
                <a:solidFill>
                  <a:srgbClr val="1B193E"/>
                </a:solidFill>
              </a:rPr>
              <a:t>travail</a:t>
            </a:r>
            <a:r>
              <a:rPr lang="es-ES" sz="1200" dirty="0">
                <a:solidFill>
                  <a:srgbClr val="1B193E"/>
                </a:solidFill>
              </a:rPr>
              <a:t> sur des </a:t>
            </a:r>
            <a:r>
              <a:rPr lang="es-ES" sz="1200" dirty="0" err="1">
                <a:solidFill>
                  <a:srgbClr val="1B193E"/>
                </a:solidFill>
              </a:rPr>
              <a:t>diagrammes</a:t>
            </a:r>
            <a:r>
              <a:rPr lang="es-ES" sz="1200" dirty="0">
                <a:solidFill>
                  <a:srgbClr val="1B193E"/>
                </a:solidFill>
              </a:rPr>
              <a:t> et des </a:t>
            </a:r>
            <a:r>
              <a:rPr lang="es-ES" sz="1200" dirty="0" err="1">
                <a:solidFill>
                  <a:srgbClr val="1B193E"/>
                </a:solidFill>
              </a:rPr>
              <a:t>graphiques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10. Jira </a:t>
            </a:r>
            <a:r>
              <a:rPr lang="es-ES" sz="1200" dirty="0">
                <a:solidFill>
                  <a:srgbClr val="1B193E"/>
                </a:solidFill>
              </a:rPr>
              <a:t>: Un </a:t>
            </a:r>
            <a:r>
              <a:rPr lang="es-ES" sz="1200" dirty="0" err="1">
                <a:solidFill>
                  <a:srgbClr val="1B193E"/>
                </a:solidFill>
              </a:rPr>
              <a:t>outil</a:t>
            </a:r>
            <a:r>
              <a:rPr lang="es-ES" sz="1200" dirty="0">
                <a:solidFill>
                  <a:srgbClr val="1B193E"/>
                </a:solidFill>
              </a:rPr>
              <a:t> de </a:t>
            </a:r>
            <a:r>
              <a:rPr lang="es-ES" sz="1200" dirty="0" err="1">
                <a:solidFill>
                  <a:srgbClr val="1B193E"/>
                </a:solidFill>
              </a:rPr>
              <a:t>gestion</a:t>
            </a:r>
            <a:r>
              <a:rPr lang="es-ES" sz="1200" dirty="0">
                <a:solidFill>
                  <a:srgbClr val="1B193E"/>
                </a:solidFill>
              </a:rPr>
              <a:t> de </a:t>
            </a:r>
            <a:r>
              <a:rPr lang="es-ES" sz="1200" dirty="0" err="1">
                <a:solidFill>
                  <a:srgbClr val="1B193E"/>
                </a:solidFill>
              </a:rPr>
              <a:t>projet</a:t>
            </a:r>
            <a:r>
              <a:rPr lang="es-ES" sz="1200" dirty="0">
                <a:solidFill>
                  <a:srgbClr val="1B193E"/>
                </a:solidFill>
              </a:rPr>
              <a:t> et de </a:t>
            </a:r>
            <a:r>
              <a:rPr lang="es-ES" sz="1200" dirty="0" err="1">
                <a:solidFill>
                  <a:srgbClr val="1B193E"/>
                </a:solidFill>
              </a:rPr>
              <a:t>suivi</a:t>
            </a:r>
            <a:r>
              <a:rPr lang="es-ES" sz="1200" dirty="0">
                <a:solidFill>
                  <a:srgbClr val="1B193E"/>
                </a:solidFill>
              </a:rPr>
              <a:t> des </a:t>
            </a:r>
            <a:r>
              <a:rPr lang="es-ES" sz="1200" dirty="0" err="1">
                <a:solidFill>
                  <a:srgbClr val="1B193E"/>
                </a:solidFill>
              </a:rPr>
              <a:t>problèmes</a:t>
            </a:r>
            <a:r>
              <a:rPr lang="es-ES" sz="1200" dirty="0">
                <a:solidFill>
                  <a:srgbClr val="1B193E"/>
                </a:solidFill>
              </a:rPr>
              <a:t> </a:t>
            </a:r>
            <a:r>
              <a:rPr lang="es-ES" sz="1200" dirty="0" err="1">
                <a:solidFill>
                  <a:srgbClr val="1B193E"/>
                </a:solidFill>
              </a:rPr>
              <a:t>conçu</a:t>
            </a:r>
            <a:r>
              <a:rPr lang="es-ES" sz="1200" dirty="0">
                <a:solidFill>
                  <a:srgbClr val="1B193E"/>
                </a:solidFill>
              </a:rPr>
              <a:t> </a:t>
            </a:r>
            <a:r>
              <a:rPr lang="es-ES" sz="1200" dirty="0" err="1">
                <a:solidFill>
                  <a:srgbClr val="1B193E"/>
                </a:solidFill>
              </a:rPr>
              <a:t>pour</a:t>
            </a:r>
            <a:r>
              <a:rPr lang="es-ES" sz="1200" dirty="0">
                <a:solidFill>
                  <a:srgbClr val="1B193E"/>
                </a:solidFill>
              </a:rPr>
              <a:t> les </a:t>
            </a:r>
            <a:r>
              <a:rPr lang="es-ES" sz="1200" dirty="0" err="1">
                <a:solidFill>
                  <a:srgbClr val="1B193E"/>
                </a:solidFill>
              </a:rPr>
              <a:t>équipes</a:t>
            </a:r>
            <a:r>
              <a:rPr lang="es-ES" sz="1200" dirty="0">
                <a:solidFill>
                  <a:srgbClr val="1B193E"/>
                </a:solidFill>
              </a:rPr>
              <a:t> de </a:t>
            </a:r>
            <a:r>
              <a:rPr lang="es-ES" sz="1200" dirty="0" err="1">
                <a:solidFill>
                  <a:srgbClr val="1B193E"/>
                </a:solidFill>
              </a:rPr>
              <a:t>développement</a:t>
            </a:r>
            <a:r>
              <a:rPr lang="es-ES" sz="1200" dirty="0">
                <a:solidFill>
                  <a:srgbClr val="1B193E"/>
                </a:solidFill>
              </a:rPr>
              <a:t> de </a:t>
            </a:r>
            <a:r>
              <a:rPr lang="es-ES" sz="1200" dirty="0" err="1">
                <a:solidFill>
                  <a:srgbClr val="1B193E"/>
                </a:solidFill>
              </a:rPr>
              <a:t>logiciels</a:t>
            </a:r>
            <a:r>
              <a:rPr lang="es-ES" sz="1200" dirty="0">
                <a:solidFill>
                  <a:srgbClr val="1B193E"/>
                </a:solidFill>
              </a:rPr>
              <a:t>. </a:t>
            </a:r>
            <a:r>
              <a:rPr lang="es-ES" sz="1200" dirty="0" err="1">
                <a:solidFill>
                  <a:srgbClr val="1B193E"/>
                </a:solidFill>
              </a:rPr>
              <a:t>Il</a:t>
            </a:r>
            <a:r>
              <a:rPr lang="es-ES" sz="1200" dirty="0">
                <a:solidFill>
                  <a:srgbClr val="1B193E"/>
                </a:solidFill>
              </a:rPr>
              <a:t> </a:t>
            </a:r>
            <a:r>
              <a:rPr lang="es-ES" sz="1200" dirty="0" err="1">
                <a:solidFill>
                  <a:srgbClr val="1B193E"/>
                </a:solidFill>
              </a:rPr>
              <a:t>permet</a:t>
            </a:r>
            <a:r>
              <a:rPr lang="es-ES" sz="1200" dirty="0">
                <a:solidFill>
                  <a:srgbClr val="1B193E"/>
                </a:solidFill>
              </a:rPr>
              <a:t> de </a:t>
            </a:r>
            <a:r>
              <a:rPr lang="es-ES" sz="1200" dirty="0" err="1">
                <a:solidFill>
                  <a:srgbClr val="1B193E"/>
                </a:solidFill>
              </a:rPr>
              <a:t>gérer</a:t>
            </a:r>
            <a:r>
              <a:rPr lang="es-ES" sz="1200" dirty="0">
                <a:solidFill>
                  <a:srgbClr val="1B193E"/>
                </a:solidFill>
              </a:rPr>
              <a:t> les </a:t>
            </a:r>
            <a:r>
              <a:rPr lang="es-ES" sz="1200" dirty="0" err="1">
                <a:solidFill>
                  <a:srgbClr val="1B193E"/>
                </a:solidFill>
              </a:rPr>
              <a:t>tâches</a:t>
            </a:r>
            <a:r>
              <a:rPr lang="es-ES" sz="1200" dirty="0">
                <a:solidFill>
                  <a:srgbClr val="1B193E"/>
                </a:solidFill>
              </a:rPr>
              <a:t>, de </a:t>
            </a:r>
            <a:r>
              <a:rPr lang="es-ES" sz="1200" dirty="0" err="1">
                <a:solidFill>
                  <a:srgbClr val="1B193E"/>
                </a:solidFill>
              </a:rPr>
              <a:t>suivre</a:t>
            </a:r>
            <a:r>
              <a:rPr lang="es-ES" sz="1200" dirty="0">
                <a:solidFill>
                  <a:srgbClr val="1B193E"/>
                </a:solidFill>
              </a:rPr>
              <a:t> les </a:t>
            </a:r>
            <a:r>
              <a:rPr lang="es-ES" sz="1200" dirty="0" err="1">
                <a:solidFill>
                  <a:srgbClr val="1B193E"/>
                </a:solidFill>
              </a:rPr>
              <a:t>problèmes</a:t>
            </a:r>
            <a:r>
              <a:rPr lang="es-ES" sz="1200" dirty="0">
                <a:solidFill>
                  <a:srgbClr val="1B193E"/>
                </a:solidFill>
              </a:rPr>
              <a:t> et de </a:t>
            </a:r>
            <a:r>
              <a:rPr lang="es-ES" sz="1200" dirty="0" err="1">
                <a:solidFill>
                  <a:srgbClr val="1B193E"/>
                </a:solidFill>
              </a:rPr>
              <a:t>collaborer</a:t>
            </a:r>
            <a:r>
              <a:rPr lang="es-ES" sz="1200" dirty="0">
                <a:solidFill>
                  <a:srgbClr val="1B193E"/>
                </a:solidFill>
              </a:rPr>
              <a:t> sur les </a:t>
            </a:r>
            <a:r>
              <a:rPr lang="es-ES" sz="1200" dirty="0" err="1">
                <a:solidFill>
                  <a:srgbClr val="1B193E"/>
                </a:solidFill>
              </a:rPr>
              <a:t>projets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11. Monday.com </a:t>
            </a:r>
            <a:r>
              <a:rPr lang="es-ES" sz="1200" dirty="0">
                <a:solidFill>
                  <a:srgbClr val="1B193E"/>
                </a:solidFill>
              </a:rPr>
              <a:t>: Un </a:t>
            </a:r>
            <a:r>
              <a:rPr lang="es-ES" sz="1200" dirty="0" err="1">
                <a:solidFill>
                  <a:srgbClr val="1B193E"/>
                </a:solidFill>
              </a:rPr>
              <a:t>système</a:t>
            </a:r>
            <a:r>
              <a:rPr lang="es-ES" sz="1200" dirty="0">
                <a:solidFill>
                  <a:srgbClr val="1B193E"/>
                </a:solidFill>
              </a:rPr>
              <a:t> </a:t>
            </a:r>
            <a:r>
              <a:rPr lang="es-ES" sz="1200" dirty="0" err="1">
                <a:solidFill>
                  <a:srgbClr val="1B193E"/>
                </a:solidFill>
              </a:rPr>
              <a:t>d'exploitation</a:t>
            </a:r>
            <a:r>
              <a:rPr lang="es-ES" sz="1200" dirty="0">
                <a:solidFill>
                  <a:srgbClr val="1B193E"/>
                </a:solidFill>
              </a:rPr>
              <a:t> </a:t>
            </a:r>
            <a:r>
              <a:rPr lang="es-ES" sz="1200" dirty="0" err="1">
                <a:solidFill>
                  <a:srgbClr val="1B193E"/>
                </a:solidFill>
              </a:rPr>
              <a:t>pour</a:t>
            </a:r>
            <a:r>
              <a:rPr lang="es-ES" sz="1200" dirty="0">
                <a:solidFill>
                  <a:srgbClr val="1B193E"/>
                </a:solidFill>
              </a:rPr>
              <a:t> le </a:t>
            </a:r>
            <a:r>
              <a:rPr lang="es-ES" sz="1200" dirty="0" err="1">
                <a:solidFill>
                  <a:srgbClr val="1B193E"/>
                </a:solidFill>
              </a:rPr>
              <a:t>travail</a:t>
            </a:r>
            <a:r>
              <a:rPr lang="es-ES" sz="1200" dirty="0">
                <a:solidFill>
                  <a:srgbClr val="1B193E"/>
                </a:solidFill>
              </a:rPr>
              <a:t> qui </a:t>
            </a:r>
            <a:r>
              <a:rPr lang="es-ES" sz="1200" dirty="0" err="1">
                <a:solidFill>
                  <a:srgbClr val="1B193E"/>
                </a:solidFill>
              </a:rPr>
              <a:t>offre</a:t>
            </a:r>
            <a:r>
              <a:rPr lang="es-ES" sz="1200" dirty="0">
                <a:solidFill>
                  <a:srgbClr val="1B193E"/>
                </a:solidFill>
              </a:rPr>
              <a:t> des </a:t>
            </a:r>
            <a:r>
              <a:rPr lang="es-ES" sz="1200" dirty="0" err="1">
                <a:solidFill>
                  <a:srgbClr val="1B193E"/>
                </a:solidFill>
              </a:rPr>
              <a:t>fonctions</a:t>
            </a:r>
            <a:r>
              <a:rPr lang="es-ES" sz="1200" dirty="0">
                <a:solidFill>
                  <a:srgbClr val="1B193E"/>
                </a:solidFill>
              </a:rPr>
              <a:t> de </a:t>
            </a:r>
            <a:r>
              <a:rPr lang="es-ES" sz="1200" dirty="0" err="1">
                <a:solidFill>
                  <a:srgbClr val="1B193E"/>
                </a:solidFill>
              </a:rPr>
              <a:t>gestion</a:t>
            </a:r>
            <a:r>
              <a:rPr lang="es-ES" sz="1200" dirty="0">
                <a:solidFill>
                  <a:srgbClr val="1B193E"/>
                </a:solidFill>
              </a:rPr>
              <a:t> de </a:t>
            </a:r>
            <a:r>
              <a:rPr lang="es-ES" sz="1200" dirty="0" err="1">
                <a:solidFill>
                  <a:srgbClr val="1B193E"/>
                </a:solidFill>
              </a:rPr>
              <a:t>projets</a:t>
            </a:r>
            <a:r>
              <a:rPr lang="es-ES" sz="1200" dirty="0">
                <a:solidFill>
                  <a:srgbClr val="1B193E"/>
                </a:solidFill>
              </a:rPr>
              <a:t> et de flux de </a:t>
            </a:r>
            <a:r>
              <a:rPr lang="es-ES" sz="1200" dirty="0" err="1">
                <a:solidFill>
                  <a:srgbClr val="1B193E"/>
                </a:solidFill>
              </a:rPr>
              <a:t>travail</a:t>
            </a:r>
            <a:r>
              <a:rPr lang="es-ES" sz="1200" dirty="0">
                <a:solidFill>
                  <a:srgbClr val="1B193E"/>
                </a:solidFill>
              </a:rPr>
              <a:t>, de </a:t>
            </a:r>
            <a:r>
              <a:rPr lang="es-ES" sz="1200" dirty="0" err="1">
                <a:solidFill>
                  <a:srgbClr val="1B193E"/>
                </a:solidFill>
              </a:rPr>
              <a:t>suivi</a:t>
            </a:r>
            <a:r>
              <a:rPr lang="es-ES" sz="1200" dirty="0">
                <a:solidFill>
                  <a:srgbClr val="1B193E"/>
                </a:solidFill>
              </a:rPr>
              <a:t> des </a:t>
            </a:r>
            <a:r>
              <a:rPr lang="es-ES" sz="1200" dirty="0" err="1">
                <a:solidFill>
                  <a:srgbClr val="1B193E"/>
                </a:solidFill>
              </a:rPr>
              <a:t>tâches</a:t>
            </a:r>
            <a:r>
              <a:rPr lang="es-ES" sz="1200" dirty="0">
                <a:solidFill>
                  <a:srgbClr val="1B193E"/>
                </a:solidFill>
              </a:rPr>
              <a:t> et de </a:t>
            </a:r>
            <a:r>
              <a:rPr lang="es-ES" sz="1200" dirty="0" err="1">
                <a:solidFill>
                  <a:srgbClr val="1B193E"/>
                </a:solidFill>
              </a:rPr>
              <a:t>collaboration</a:t>
            </a:r>
            <a:r>
              <a:rPr lang="es-ES" sz="1200" dirty="0">
                <a:solidFill>
                  <a:srgbClr val="1B193E"/>
                </a:solidFill>
              </a:rPr>
              <a:t> en </a:t>
            </a:r>
            <a:r>
              <a:rPr lang="es-ES" sz="1200" dirty="0" err="1">
                <a:solidFill>
                  <a:srgbClr val="1B193E"/>
                </a:solidFill>
              </a:rPr>
              <a:t>équipe</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12. Dropbox </a:t>
            </a:r>
            <a:r>
              <a:rPr lang="es-ES" sz="1200" dirty="0">
                <a:solidFill>
                  <a:srgbClr val="1B193E"/>
                </a:solidFill>
              </a:rPr>
              <a:t>: </a:t>
            </a:r>
            <a:r>
              <a:rPr lang="es-ES" sz="1200" dirty="0" err="1">
                <a:solidFill>
                  <a:srgbClr val="1B193E"/>
                </a:solidFill>
              </a:rPr>
              <a:t>Plateforme</a:t>
            </a:r>
            <a:r>
              <a:rPr lang="es-ES" sz="1200" dirty="0">
                <a:solidFill>
                  <a:srgbClr val="1B193E"/>
                </a:solidFill>
              </a:rPr>
              <a:t> de </a:t>
            </a:r>
            <a:r>
              <a:rPr lang="es-ES" sz="1200" dirty="0" err="1">
                <a:solidFill>
                  <a:srgbClr val="1B193E"/>
                </a:solidFill>
              </a:rPr>
              <a:t>stockage</a:t>
            </a:r>
            <a:r>
              <a:rPr lang="es-ES" sz="1200" dirty="0">
                <a:solidFill>
                  <a:srgbClr val="1B193E"/>
                </a:solidFill>
              </a:rPr>
              <a:t> et de </a:t>
            </a:r>
            <a:r>
              <a:rPr lang="es-ES" sz="1200" dirty="0" err="1">
                <a:solidFill>
                  <a:srgbClr val="1B193E"/>
                </a:solidFill>
              </a:rPr>
              <a:t>partage</a:t>
            </a:r>
            <a:r>
              <a:rPr lang="es-ES" sz="1200" dirty="0">
                <a:solidFill>
                  <a:srgbClr val="1B193E"/>
                </a:solidFill>
              </a:rPr>
              <a:t> de </a:t>
            </a:r>
            <a:r>
              <a:rPr lang="es-ES" sz="1200" dirty="0" err="1">
                <a:solidFill>
                  <a:srgbClr val="1B193E"/>
                </a:solidFill>
              </a:rPr>
              <a:t>fichiers</a:t>
            </a:r>
            <a:r>
              <a:rPr lang="es-ES" sz="1200" dirty="0">
                <a:solidFill>
                  <a:srgbClr val="1B193E"/>
                </a:solidFill>
              </a:rPr>
              <a:t> </a:t>
            </a:r>
            <a:r>
              <a:rPr lang="es-ES" sz="1200" dirty="0" err="1">
                <a:solidFill>
                  <a:srgbClr val="1B193E"/>
                </a:solidFill>
              </a:rPr>
              <a:t>basée</a:t>
            </a:r>
            <a:r>
              <a:rPr lang="es-ES" sz="1200" dirty="0">
                <a:solidFill>
                  <a:srgbClr val="1B193E"/>
                </a:solidFill>
              </a:rPr>
              <a:t> sur le </a:t>
            </a:r>
            <a:r>
              <a:rPr lang="es-ES" sz="1200" dirty="0" err="1">
                <a:solidFill>
                  <a:srgbClr val="1B193E"/>
                </a:solidFill>
              </a:rPr>
              <a:t>cloud</a:t>
            </a:r>
            <a:r>
              <a:rPr lang="es-ES" sz="1200" dirty="0">
                <a:solidFill>
                  <a:srgbClr val="1B193E"/>
                </a:solidFill>
              </a:rPr>
              <a:t> qui </a:t>
            </a:r>
            <a:r>
              <a:rPr lang="es-ES" sz="1200" dirty="0" err="1">
                <a:solidFill>
                  <a:srgbClr val="1B193E"/>
                </a:solidFill>
              </a:rPr>
              <a:t>permet</a:t>
            </a:r>
            <a:r>
              <a:rPr lang="es-ES" sz="1200" dirty="0">
                <a:solidFill>
                  <a:srgbClr val="1B193E"/>
                </a:solidFill>
              </a:rPr>
              <a:t> </a:t>
            </a:r>
            <a:r>
              <a:rPr lang="es-ES" sz="1200" dirty="0" err="1">
                <a:solidFill>
                  <a:srgbClr val="1B193E"/>
                </a:solidFill>
              </a:rPr>
              <a:t>aux</a:t>
            </a:r>
            <a:r>
              <a:rPr lang="es-ES" sz="1200" dirty="0">
                <a:solidFill>
                  <a:srgbClr val="1B193E"/>
                </a:solidFill>
              </a:rPr>
              <a:t> </a:t>
            </a:r>
            <a:r>
              <a:rPr lang="es-ES" sz="1200" dirty="0" err="1">
                <a:solidFill>
                  <a:srgbClr val="1B193E"/>
                </a:solidFill>
              </a:rPr>
              <a:t>équipes</a:t>
            </a:r>
            <a:r>
              <a:rPr lang="es-ES" sz="1200" dirty="0">
                <a:solidFill>
                  <a:srgbClr val="1B193E"/>
                </a:solidFill>
              </a:rPr>
              <a:t> de </a:t>
            </a:r>
            <a:r>
              <a:rPr lang="es-ES" sz="1200" dirty="0" err="1">
                <a:solidFill>
                  <a:srgbClr val="1B193E"/>
                </a:solidFill>
              </a:rPr>
              <a:t>collaborer</a:t>
            </a:r>
            <a:r>
              <a:rPr lang="es-ES" sz="1200" dirty="0">
                <a:solidFill>
                  <a:srgbClr val="1B193E"/>
                </a:solidFill>
              </a:rPr>
              <a:t> sur des </a:t>
            </a:r>
            <a:r>
              <a:rPr lang="es-ES" sz="1200" dirty="0" err="1">
                <a:solidFill>
                  <a:srgbClr val="1B193E"/>
                </a:solidFill>
              </a:rPr>
              <a:t>documents</a:t>
            </a:r>
            <a:r>
              <a:rPr lang="es-ES" sz="1200" dirty="0">
                <a:solidFill>
                  <a:srgbClr val="1B193E"/>
                </a:solidFill>
              </a:rPr>
              <a:t> et de </a:t>
            </a:r>
            <a:r>
              <a:rPr lang="es-ES" sz="1200" dirty="0" err="1">
                <a:solidFill>
                  <a:srgbClr val="1B193E"/>
                </a:solidFill>
              </a:rPr>
              <a:t>partager</a:t>
            </a:r>
            <a:r>
              <a:rPr lang="es-ES" sz="1200" dirty="0">
                <a:solidFill>
                  <a:srgbClr val="1B193E"/>
                </a:solidFill>
              </a:rPr>
              <a:t> des </a:t>
            </a:r>
            <a:r>
              <a:rPr lang="es-ES" sz="1200" dirty="0" err="1">
                <a:solidFill>
                  <a:srgbClr val="1B193E"/>
                </a:solidFill>
              </a:rPr>
              <a:t>fichiers</a:t>
            </a:r>
            <a:r>
              <a:rPr lang="es-ES" sz="1200" dirty="0">
                <a:solidFill>
                  <a:srgbClr val="1B193E"/>
                </a:solidFill>
              </a:rPr>
              <a:t> en </a:t>
            </a:r>
            <a:r>
              <a:rPr lang="es-ES" sz="1200" dirty="0" err="1">
                <a:solidFill>
                  <a:srgbClr val="1B193E"/>
                </a:solidFill>
              </a:rPr>
              <a:t>toute</a:t>
            </a:r>
            <a:r>
              <a:rPr lang="es-ES" sz="1200" dirty="0">
                <a:solidFill>
                  <a:srgbClr val="1B193E"/>
                </a:solidFill>
              </a:rPr>
              <a:t> </a:t>
            </a:r>
            <a:r>
              <a:rPr lang="es-ES" sz="1200" dirty="0" err="1">
                <a:solidFill>
                  <a:srgbClr val="1B193E"/>
                </a:solidFill>
              </a:rPr>
              <a:t>sécurité</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13. </a:t>
            </a:r>
            <a:r>
              <a:rPr lang="es-ES" sz="1200" b="1" dirty="0" err="1">
                <a:solidFill>
                  <a:srgbClr val="1B193E"/>
                </a:solidFill>
              </a:rPr>
              <a:t>Confluence</a:t>
            </a:r>
            <a:r>
              <a:rPr lang="es-ES" sz="1200" b="1" dirty="0">
                <a:solidFill>
                  <a:srgbClr val="1B193E"/>
                </a:solidFill>
              </a:rPr>
              <a:t> </a:t>
            </a:r>
            <a:r>
              <a:rPr lang="es-ES" sz="1200" dirty="0">
                <a:solidFill>
                  <a:srgbClr val="1B193E"/>
                </a:solidFill>
              </a:rPr>
              <a:t>: </a:t>
            </a:r>
            <a:r>
              <a:rPr lang="es-ES" sz="1200" dirty="0" err="1">
                <a:solidFill>
                  <a:srgbClr val="1B193E"/>
                </a:solidFill>
              </a:rPr>
              <a:t>Outil</a:t>
            </a:r>
            <a:r>
              <a:rPr lang="es-ES" sz="1200" dirty="0">
                <a:solidFill>
                  <a:srgbClr val="1B193E"/>
                </a:solidFill>
              </a:rPr>
              <a:t> de </a:t>
            </a:r>
            <a:r>
              <a:rPr lang="es-ES" sz="1200" dirty="0" err="1">
                <a:solidFill>
                  <a:srgbClr val="1B193E"/>
                </a:solidFill>
              </a:rPr>
              <a:t>collaboration</a:t>
            </a:r>
            <a:r>
              <a:rPr lang="es-ES" sz="1200" dirty="0">
                <a:solidFill>
                  <a:srgbClr val="1B193E"/>
                </a:solidFill>
              </a:rPr>
              <a:t> </a:t>
            </a:r>
            <a:r>
              <a:rPr lang="es-ES" sz="1200" dirty="0" err="1">
                <a:solidFill>
                  <a:srgbClr val="1B193E"/>
                </a:solidFill>
              </a:rPr>
              <a:t>d'Atlassian</a:t>
            </a:r>
            <a:r>
              <a:rPr lang="es-ES" sz="1200" dirty="0">
                <a:solidFill>
                  <a:srgbClr val="1B193E"/>
                </a:solidFill>
              </a:rPr>
              <a:t>, </a:t>
            </a:r>
            <a:r>
              <a:rPr lang="es-ES" sz="1200" dirty="0" err="1">
                <a:solidFill>
                  <a:srgbClr val="1B193E"/>
                </a:solidFill>
              </a:rPr>
              <a:t>il</a:t>
            </a:r>
            <a:r>
              <a:rPr lang="es-ES" sz="1200" dirty="0">
                <a:solidFill>
                  <a:srgbClr val="1B193E"/>
                </a:solidFill>
              </a:rPr>
              <a:t> </a:t>
            </a:r>
            <a:r>
              <a:rPr lang="es-ES" sz="1200" dirty="0" err="1">
                <a:solidFill>
                  <a:srgbClr val="1B193E"/>
                </a:solidFill>
              </a:rPr>
              <a:t>est</a:t>
            </a:r>
            <a:r>
              <a:rPr lang="es-ES" sz="1200" dirty="0">
                <a:solidFill>
                  <a:srgbClr val="1B193E"/>
                </a:solidFill>
              </a:rPr>
              <a:t> </a:t>
            </a:r>
            <a:r>
              <a:rPr lang="es-ES" sz="1200" dirty="0" err="1">
                <a:solidFill>
                  <a:srgbClr val="1B193E"/>
                </a:solidFill>
              </a:rPr>
              <a:t>conçu</a:t>
            </a:r>
            <a:r>
              <a:rPr lang="es-ES" sz="1200" dirty="0">
                <a:solidFill>
                  <a:srgbClr val="1B193E"/>
                </a:solidFill>
              </a:rPr>
              <a:t> </a:t>
            </a:r>
            <a:r>
              <a:rPr lang="es-ES" sz="1200" dirty="0" err="1">
                <a:solidFill>
                  <a:srgbClr val="1B193E"/>
                </a:solidFill>
              </a:rPr>
              <a:t>pour</a:t>
            </a:r>
            <a:r>
              <a:rPr lang="es-ES" sz="1200" dirty="0">
                <a:solidFill>
                  <a:srgbClr val="1B193E"/>
                </a:solidFill>
              </a:rPr>
              <a:t> </a:t>
            </a:r>
            <a:r>
              <a:rPr lang="es-ES" sz="1200" dirty="0" err="1">
                <a:solidFill>
                  <a:srgbClr val="1B193E"/>
                </a:solidFill>
              </a:rPr>
              <a:t>créer</a:t>
            </a:r>
            <a:r>
              <a:rPr lang="es-ES" sz="1200" dirty="0">
                <a:solidFill>
                  <a:srgbClr val="1B193E"/>
                </a:solidFill>
              </a:rPr>
              <a:t>, </a:t>
            </a:r>
            <a:r>
              <a:rPr lang="es-ES" sz="1200" dirty="0" err="1">
                <a:solidFill>
                  <a:srgbClr val="1B193E"/>
                </a:solidFill>
              </a:rPr>
              <a:t>partager</a:t>
            </a:r>
            <a:r>
              <a:rPr lang="es-ES" sz="1200" dirty="0">
                <a:solidFill>
                  <a:srgbClr val="1B193E"/>
                </a:solidFill>
              </a:rPr>
              <a:t> et </a:t>
            </a:r>
            <a:r>
              <a:rPr lang="es-ES" sz="1200" dirty="0" err="1">
                <a:solidFill>
                  <a:srgbClr val="1B193E"/>
                </a:solidFill>
              </a:rPr>
              <a:t>collaborer</a:t>
            </a:r>
            <a:r>
              <a:rPr lang="es-ES" sz="1200" dirty="0">
                <a:solidFill>
                  <a:srgbClr val="1B193E"/>
                </a:solidFill>
              </a:rPr>
              <a:t> sur la </a:t>
            </a:r>
            <a:r>
              <a:rPr lang="es-ES" sz="1200" dirty="0" err="1">
                <a:solidFill>
                  <a:srgbClr val="1B193E"/>
                </a:solidFill>
              </a:rPr>
              <a:t>documentation</a:t>
            </a:r>
            <a:r>
              <a:rPr lang="es-ES" sz="1200" dirty="0">
                <a:solidFill>
                  <a:srgbClr val="1B193E"/>
                </a:solidFill>
              </a:rPr>
              <a:t>, les </a:t>
            </a:r>
            <a:r>
              <a:rPr lang="es-ES" sz="1200" dirty="0" err="1">
                <a:solidFill>
                  <a:srgbClr val="1B193E"/>
                </a:solidFill>
              </a:rPr>
              <a:t>plans</a:t>
            </a:r>
            <a:r>
              <a:rPr lang="es-ES" sz="1200" dirty="0">
                <a:solidFill>
                  <a:srgbClr val="1B193E"/>
                </a:solidFill>
              </a:rPr>
              <a:t> de </a:t>
            </a:r>
            <a:r>
              <a:rPr lang="es-ES" sz="1200" dirty="0" err="1">
                <a:solidFill>
                  <a:srgbClr val="1B193E"/>
                </a:solidFill>
              </a:rPr>
              <a:t>projet</a:t>
            </a:r>
            <a:r>
              <a:rPr lang="es-ES" sz="1200" dirty="0">
                <a:solidFill>
                  <a:srgbClr val="1B193E"/>
                </a:solidFill>
              </a:rPr>
              <a:t> et les bases de </a:t>
            </a:r>
            <a:r>
              <a:rPr lang="es-ES" sz="1200" dirty="0" err="1">
                <a:solidFill>
                  <a:srgbClr val="1B193E"/>
                </a:solidFill>
              </a:rPr>
              <a:t>connaissances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14. Yammer </a:t>
            </a:r>
            <a:r>
              <a:rPr lang="es-ES" sz="1200" dirty="0">
                <a:solidFill>
                  <a:srgbClr val="1B193E"/>
                </a:solidFill>
              </a:rPr>
              <a:t>: Un </a:t>
            </a:r>
            <a:r>
              <a:rPr lang="es-ES" sz="1200" dirty="0" err="1">
                <a:solidFill>
                  <a:srgbClr val="1B193E"/>
                </a:solidFill>
              </a:rPr>
              <a:t>réseau</a:t>
            </a:r>
            <a:r>
              <a:rPr lang="es-ES" sz="1200" dirty="0">
                <a:solidFill>
                  <a:srgbClr val="1B193E"/>
                </a:solidFill>
              </a:rPr>
              <a:t> social </a:t>
            </a:r>
            <a:r>
              <a:rPr lang="es-ES" sz="1200" dirty="0" err="1">
                <a:solidFill>
                  <a:srgbClr val="1B193E"/>
                </a:solidFill>
              </a:rPr>
              <a:t>d'entreprise</a:t>
            </a:r>
            <a:r>
              <a:rPr lang="es-ES" sz="1200" dirty="0">
                <a:solidFill>
                  <a:srgbClr val="1B193E"/>
                </a:solidFill>
              </a:rPr>
              <a:t> qui </a:t>
            </a:r>
            <a:r>
              <a:rPr lang="es-ES" sz="1200" dirty="0" err="1">
                <a:solidFill>
                  <a:srgbClr val="1B193E"/>
                </a:solidFill>
              </a:rPr>
              <a:t>permet</a:t>
            </a:r>
            <a:r>
              <a:rPr lang="es-ES" sz="1200" dirty="0">
                <a:solidFill>
                  <a:srgbClr val="1B193E"/>
                </a:solidFill>
              </a:rPr>
              <a:t> </a:t>
            </a:r>
            <a:r>
              <a:rPr lang="es-ES" sz="1200" dirty="0" err="1">
                <a:solidFill>
                  <a:srgbClr val="1B193E"/>
                </a:solidFill>
              </a:rPr>
              <a:t>aux</a:t>
            </a:r>
            <a:r>
              <a:rPr lang="es-ES" sz="1200" dirty="0">
                <a:solidFill>
                  <a:srgbClr val="1B193E"/>
                </a:solidFill>
              </a:rPr>
              <a:t> </a:t>
            </a:r>
            <a:r>
              <a:rPr lang="es-ES" sz="1200" dirty="0" err="1">
                <a:solidFill>
                  <a:srgbClr val="1B193E"/>
                </a:solidFill>
              </a:rPr>
              <a:t>employés</a:t>
            </a:r>
            <a:r>
              <a:rPr lang="es-ES" sz="1200" dirty="0">
                <a:solidFill>
                  <a:srgbClr val="1B193E"/>
                </a:solidFill>
              </a:rPr>
              <a:t> de </a:t>
            </a:r>
            <a:r>
              <a:rPr lang="es-ES" sz="1200" dirty="0" err="1">
                <a:solidFill>
                  <a:srgbClr val="1B193E"/>
                </a:solidFill>
              </a:rPr>
              <a:t>communiquer</a:t>
            </a:r>
            <a:r>
              <a:rPr lang="es-ES" sz="1200" dirty="0">
                <a:solidFill>
                  <a:srgbClr val="1B193E"/>
                </a:solidFill>
              </a:rPr>
              <a:t>, de </a:t>
            </a:r>
            <a:r>
              <a:rPr lang="es-ES" sz="1200" dirty="0" err="1">
                <a:solidFill>
                  <a:srgbClr val="1B193E"/>
                </a:solidFill>
              </a:rPr>
              <a:t>collaborer</a:t>
            </a:r>
            <a:r>
              <a:rPr lang="es-ES" sz="1200" dirty="0">
                <a:solidFill>
                  <a:srgbClr val="1B193E"/>
                </a:solidFill>
              </a:rPr>
              <a:t> et de </a:t>
            </a:r>
            <a:r>
              <a:rPr lang="es-ES" sz="1200" dirty="0" err="1">
                <a:solidFill>
                  <a:srgbClr val="1B193E"/>
                </a:solidFill>
              </a:rPr>
              <a:t>partager</a:t>
            </a:r>
            <a:r>
              <a:rPr lang="es-ES" sz="1200" dirty="0">
                <a:solidFill>
                  <a:srgbClr val="1B193E"/>
                </a:solidFill>
              </a:rPr>
              <a:t> des </a:t>
            </a:r>
            <a:r>
              <a:rPr lang="es-ES" sz="1200" dirty="0" err="1">
                <a:solidFill>
                  <a:srgbClr val="1B193E"/>
                </a:solidFill>
              </a:rPr>
              <a:t>informations</a:t>
            </a:r>
            <a:r>
              <a:rPr lang="es-ES" sz="1200" dirty="0">
                <a:solidFill>
                  <a:srgbClr val="1B193E"/>
                </a:solidFill>
              </a:rPr>
              <a:t> </a:t>
            </a:r>
            <a:r>
              <a:rPr lang="es-ES" sz="1200" dirty="0" err="1">
                <a:solidFill>
                  <a:srgbClr val="1B193E"/>
                </a:solidFill>
              </a:rPr>
              <a:t>au</a:t>
            </a:r>
            <a:r>
              <a:rPr lang="es-ES" sz="1200" dirty="0">
                <a:solidFill>
                  <a:srgbClr val="1B193E"/>
                </a:solidFill>
              </a:rPr>
              <a:t> </a:t>
            </a:r>
            <a:r>
              <a:rPr lang="es-ES" sz="1200" dirty="0" err="1">
                <a:solidFill>
                  <a:srgbClr val="1B193E"/>
                </a:solidFill>
              </a:rPr>
              <a:t>sein</a:t>
            </a:r>
            <a:r>
              <a:rPr lang="es-ES" sz="1200" dirty="0">
                <a:solidFill>
                  <a:srgbClr val="1B193E"/>
                </a:solidFill>
              </a:rPr>
              <a:t> </a:t>
            </a:r>
            <a:r>
              <a:rPr lang="es-ES" sz="1200" dirty="0" err="1">
                <a:solidFill>
                  <a:srgbClr val="1B193E"/>
                </a:solidFill>
              </a:rPr>
              <a:t>d'une</a:t>
            </a:r>
            <a:r>
              <a:rPr lang="es-ES" sz="1200" dirty="0">
                <a:solidFill>
                  <a:srgbClr val="1B193E"/>
                </a:solidFill>
              </a:rPr>
              <a:t> </a:t>
            </a:r>
            <a:r>
              <a:rPr lang="es-ES" sz="1200" dirty="0" err="1">
                <a:solidFill>
                  <a:srgbClr val="1B193E"/>
                </a:solidFill>
              </a:rPr>
              <a:t>organisation</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15. </a:t>
            </a:r>
            <a:r>
              <a:rPr lang="es-ES" sz="1200" b="1" dirty="0" err="1">
                <a:solidFill>
                  <a:srgbClr val="1B193E"/>
                </a:solidFill>
              </a:rPr>
              <a:t>Mattermost</a:t>
            </a:r>
            <a:r>
              <a:rPr lang="es-ES" sz="1200" b="1" dirty="0">
                <a:solidFill>
                  <a:srgbClr val="1B193E"/>
                </a:solidFill>
              </a:rPr>
              <a:t> </a:t>
            </a:r>
            <a:r>
              <a:rPr lang="es-ES" sz="1200" dirty="0">
                <a:solidFill>
                  <a:srgbClr val="1B193E"/>
                </a:solidFill>
              </a:rPr>
              <a:t>: Une </a:t>
            </a:r>
            <a:r>
              <a:rPr lang="es-ES" sz="1200" dirty="0" err="1">
                <a:solidFill>
                  <a:srgbClr val="1B193E"/>
                </a:solidFill>
              </a:rPr>
              <a:t>plateforme</a:t>
            </a:r>
            <a:r>
              <a:rPr lang="es-ES" sz="1200" dirty="0">
                <a:solidFill>
                  <a:srgbClr val="1B193E"/>
                </a:solidFill>
              </a:rPr>
              <a:t> de </a:t>
            </a:r>
            <a:r>
              <a:rPr lang="es-ES" sz="1200" dirty="0" err="1">
                <a:solidFill>
                  <a:srgbClr val="1B193E"/>
                </a:solidFill>
              </a:rPr>
              <a:t>messagerie</a:t>
            </a:r>
            <a:r>
              <a:rPr lang="es-ES" sz="1200" dirty="0">
                <a:solidFill>
                  <a:srgbClr val="1B193E"/>
                </a:solidFill>
              </a:rPr>
              <a:t> </a:t>
            </a:r>
            <a:r>
              <a:rPr lang="es-ES" sz="1200" dirty="0" err="1">
                <a:solidFill>
                  <a:srgbClr val="1B193E"/>
                </a:solidFill>
              </a:rPr>
              <a:t>d'équipe</a:t>
            </a:r>
            <a:r>
              <a:rPr lang="es-ES" sz="1200" dirty="0">
                <a:solidFill>
                  <a:srgbClr val="1B193E"/>
                </a:solidFill>
              </a:rPr>
              <a:t> open-</a:t>
            </a:r>
            <a:r>
              <a:rPr lang="es-ES" sz="1200" dirty="0" err="1">
                <a:solidFill>
                  <a:srgbClr val="1B193E"/>
                </a:solidFill>
              </a:rPr>
              <a:t>source</a:t>
            </a:r>
            <a:r>
              <a:rPr lang="es-ES" sz="1200" dirty="0">
                <a:solidFill>
                  <a:srgbClr val="1B193E"/>
                </a:solidFill>
              </a:rPr>
              <a:t> qui </a:t>
            </a:r>
            <a:r>
              <a:rPr lang="es-ES" sz="1200" dirty="0" err="1">
                <a:solidFill>
                  <a:srgbClr val="1B193E"/>
                </a:solidFill>
              </a:rPr>
              <a:t>offre</a:t>
            </a:r>
            <a:r>
              <a:rPr lang="es-ES" sz="1200" dirty="0">
                <a:solidFill>
                  <a:srgbClr val="1B193E"/>
                </a:solidFill>
              </a:rPr>
              <a:t> une </a:t>
            </a:r>
            <a:r>
              <a:rPr lang="es-ES" sz="1200" dirty="0" err="1">
                <a:solidFill>
                  <a:srgbClr val="1B193E"/>
                </a:solidFill>
              </a:rPr>
              <a:t>messagerie</a:t>
            </a:r>
            <a:r>
              <a:rPr lang="es-ES" sz="1200" dirty="0">
                <a:solidFill>
                  <a:srgbClr val="1B193E"/>
                </a:solidFill>
              </a:rPr>
              <a:t> </a:t>
            </a:r>
            <a:r>
              <a:rPr lang="es-ES" sz="1200" dirty="0" err="1">
                <a:solidFill>
                  <a:srgbClr val="1B193E"/>
                </a:solidFill>
              </a:rPr>
              <a:t>sécurisée</a:t>
            </a:r>
            <a:r>
              <a:rPr lang="es-ES" sz="1200" dirty="0">
                <a:solidFill>
                  <a:srgbClr val="1B193E"/>
                </a:solidFill>
              </a:rPr>
              <a:t> et </a:t>
            </a:r>
            <a:r>
              <a:rPr lang="es-ES" sz="1200" dirty="0" err="1">
                <a:solidFill>
                  <a:srgbClr val="1B193E"/>
                </a:solidFill>
              </a:rPr>
              <a:t>auto-hébergée</a:t>
            </a:r>
            <a:r>
              <a:rPr lang="es-ES" sz="1200" dirty="0">
                <a:solidFill>
                  <a:srgbClr val="1B193E"/>
                </a:solidFill>
              </a:rPr>
              <a:t> </a:t>
            </a:r>
            <a:r>
              <a:rPr lang="es-ES" sz="1200" dirty="0" err="1">
                <a:solidFill>
                  <a:srgbClr val="1B193E"/>
                </a:solidFill>
              </a:rPr>
              <a:t>pour</a:t>
            </a:r>
            <a:r>
              <a:rPr lang="es-ES" sz="1200" dirty="0">
                <a:solidFill>
                  <a:srgbClr val="1B193E"/>
                </a:solidFill>
              </a:rPr>
              <a:t> les </a:t>
            </a:r>
            <a:r>
              <a:rPr lang="es-ES" sz="1200" dirty="0" err="1">
                <a:solidFill>
                  <a:srgbClr val="1B193E"/>
                </a:solidFill>
              </a:rPr>
              <a:t>équipes</a:t>
            </a:r>
            <a:r>
              <a:rPr lang="es-ES" sz="1200" dirty="0">
                <a:solidFill>
                  <a:srgbClr val="1B193E"/>
                </a:solidFill>
              </a:rPr>
              <a:t> et les </a:t>
            </a:r>
            <a:r>
              <a:rPr lang="es-ES" sz="1200" dirty="0" err="1">
                <a:solidFill>
                  <a:srgbClr val="1B193E"/>
                </a:solidFill>
              </a:rPr>
              <a:t>organisations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16. </a:t>
            </a:r>
            <a:r>
              <a:rPr lang="es-ES" sz="1200" b="1" dirty="0" err="1">
                <a:solidFill>
                  <a:srgbClr val="1B193E"/>
                </a:solidFill>
              </a:rPr>
              <a:t>Discord</a:t>
            </a:r>
            <a:r>
              <a:rPr lang="es-ES" sz="1200" b="1" dirty="0">
                <a:solidFill>
                  <a:srgbClr val="1B193E"/>
                </a:solidFill>
              </a:rPr>
              <a:t> </a:t>
            </a:r>
            <a:r>
              <a:rPr lang="es-ES" sz="1200" dirty="0">
                <a:solidFill>
                  <a:srgbClr val="1B193E"/>
                </a:solidFill>
              </a:rPr>
              <a:t>: </a:t>
            </a:r>
            <a:r>
              <a:rPr lang="es-ES" sz="1200" dirty="0" err="1">
                <a:solidFill>
                  <a:srgbClr val="1B193E"/>
                </a:solidFill>
              </a:rPr>
              <a:t>Conçu</a:t>
            </a:r>
            <a:r>
              <a:rPr lang="es-ES" sz="1200" dirty="0">
                <a:solidFill>
                  <a:srgbClr val="1B193E"/>
                </a:solidFill>
              </a:rPr>
              <a:t> à </a:t>
            </a:r>
            <a:r>
              <a:rPr lang="es-ES" sz="1200" dirty="0" err="1">
                <a:solidFill>
                  <a:srgbClr val="1B193E"/>
                </a:solidFill>
              </a:rPr>
              <a:t>l'origine</a:t>
            </a:r>
            <a:r>
              <a:rPr lang="es-ES" sz="1200" dirty="0">
                <a:solidFill>
                  <a:srgbClr val="1B193E"/>
                </a:solidFill>
              </a:rPr>
              <a:t> </a:t>
            </a:r>
            <a:r>
              <a:rPr lang="es-ES" sz="1200" dirty="0" err="1">
                <a:solidFill>
                  <a:srgbClr val="1B193E"/>
                </a:solidFill>
              </a:rPr>
              <a:t>pour</a:t>
            </a:r>
            <a:r>
              <a:rPr lang="es-ES" sz="1200" dirty="0">
                <a:solidFill>
                  <a:srgbClr val="1B193E"/>
                </a:solidFill>
              </a:rPr>
              <a:t> les </a:t>
            </a:r>
            <a:r>
              <a:rPr lang="es-ES" sz="1200" dirty="0" err="1">
                <a:solidFill>
                  <a:srgbClr val="1B193E"/>
                </a:solidFill>
              </a:rPr>
              <a:t>joueurs</a:t>
            </a:r>
            <a:r>
              <a:rPr lang="es-ES" sz="1200" dirty="0">
                <a:solidFill>
                  <a:srgbClr val="1B193E"/>
                </a:solidFill>
              </a:rPr>
              <a:t>, </a:t>
            </a:r>
            <a:r>
              <a:rPr lang="es-ES" sz="1200" dirty="0" err="1">
                <a:solidFill>
                  <a:srgbClr val="1B193E"/>
                </a:solidFill>
              </a:rPr>
              <a:t>Discord</a:t>
            </a:r>
            <a:r>
              <a:rPr lang="es-ES" sz="1200" dirty="0">
                <a:solidFill>
                  <a:srgbClr val="1B193E"/>
                </a:solidFill>
              </a:rPr>
              <a:t> </a:t>
            </a:r>
            <a:r>
              <a:rPr lang="es-ES" sz="1200" dirty="0" err="1">
                <a:solidFill>
                  <a:srgbClr val="1B193E"/>
                </a:solidFill>
              </a:rPr>
              <a:t>est</a:t>
            </a:r>
            <a:r>
              <a:rPr lang="es-ES" sz="1200" dirty="0">
                <a:solidFill>
                  <a:srgbClr val="1B193E"/>
                </a:solidFill>
              </a:rPr>
              <a:t> </a:t>
            </a:r>
            <a:r>
              <a:rPr lang="es-ES" sz="1200" dirty="0" err="1">
                <a:solidFill>
                  <a:srgbClr val="1B193E"/>
                </a:solidFill>
              </a:rPr>
              <a:t>aujourd'hui</a:t>
            </a:r>
            <a:r>
              <a:rPr lang="es-ES" sz="1200" dirty="0">
                <a:solidFill>
                  <a:srgbClr val="1B193E"/>
                </a:solidFill>
              </a:rPr>
              <a:t> </a:t>
            </a:r>
            <a:r>
              <a:rPr lang="es-ES" sz="1200" dirty="0" err="1">
                <a:solidFill>
                  <a:srgbClr val="1B193E"/>
                </a:solidFill>
              </a:rPr>
              <a:t>utilisé</a:t>
            </a:r>
            <a:r>
              <a:rPr lang="es-ES" sz="1200" dirty="0">
                <a:solidFill>
                  <a:srgbClr val="1B193E"/>
                </a:solidFill>
              </a:rPr>
              <a:t> </a:t>
            </a:r>
            <a:r>
              <a:rPr lang="es-ES" sz="1200" dirty="0" err="1">
                <a:solidFill>
                  <a:srgbClr val="1B193E"/>
                </a:solidFill>
              </a:rPr>
              <a:t>pour</a:t>
            </a:r>
            <a:r>
              <a:rPr lang="es-ES" sz="1200" dirty="0">
                <a:solidFill>
                  <a:srgbClr val="1B193E"/>
                </a:solidFill>
              </a:rPr>
              <a:t> la </a:t>
            </a:r>
            <a:r>
              <a:rPr lang="es-ES" sz="1200" dirty="0" err="1">
                <a:solidFill>
                  <a:srgbClr val="1B193E"/>
                </a:solidFill>
              </a:rPr>
              <a:t>communication</a:t>
            </a:r>
            <a:r>
              <a:rPr lang="es-ES" sz="1200" dirty="0">
                <a:solidFill>
                  <a:srgbClr val="1B193E"/>
                </a:solidFill>
              </a:rPr>
              <a:t> et la </a:t>
            </a:r>
            <a:r>
              <a:rPr lang="es-ES" sz="1200" dirty="0" err="1">
                <a:solidFill>
                  <a:srgbClr val="1B193E"/>
                </a:solidFill>
              </a:rPr>
              <a:t>collaboration</a:t>
            </a:r>
            <a:r>
              <a:rPr lang="es-ES" sz="1200" dirty="0">
                <a:solidFill>
                  <a:srgbClr val="1B193E"/>
                </a:solidFill>
              </a:rPr>
              <a:t> </a:t>
            </a:r>
            <a:r>
              <a:rPr lang="es-ES" sz="1200" dirty="0" err="1">
                <a:solidFill>
                  <a:srgbClr val="1B193E"/>
                </a:solidFill>
              </a:rPr>
              <a:t>au</a:t>
            </a:r>
            <a:r>
              <a:rPr lang="es-ES" sz="1200" dirty="0">
                <a:solidFill>
                  <a:srgbClr val="1B193E"/>
                </a:solidFill>
              </a:rPr>
              <a:t> </a:t>
            </a:r>
            <a:r>
              <a:rPr lang="es-ES" sz="1200" dirty="0" err="1">
                <a:solidFill>
                  <a:srgbClr val="1B193E"/>
                </a:solidFill>
              </a:rPr>
              <a:t>sein</a:t>
            </a:r>
            <a:r>
              <a:rPr lang="es-ES" sz="1200" dirty="0">
                <a:solidFill>
                  <a:srgbClr val="1B193E"/>
                </a:solidFill>
              </a:rPr>
              <a:t> </a:t>
            </a:r>
            <a:r>
              <a:rPr lang="es-ES" sz="1200" dirty="0" err="1">
                <a:solidFill>
                  <a:srgbClr val="1B193E"/>
                </a:solidFill>
              </a:rPr>
              <a:t>d'une</a:t>
            </a:r>
            <a:r>
              <a:rPr lang="es-ES" sz="1200" dirty="0">
                <a:solidFill>
                  <a:srgbClr val="1B193E"/>
                </a:solidFill>
              </a:rPr>
              <a:t> </a:t>
            </a:r>
            <a:r>
              <a:rPr lang="es-ES" sz="1200" dirty="0" err="1">
                <a:solidFill>
                  <a:srgbClr val="1B193E"/>
                </a:solidFill>
              </a:rPr>
              <a:t>équipe</a:t>
            </a:r>
            <a:r>
              <a:rPr lang="es-ES" sz="1200" dirty="0">
                <a:solidFill>
                  <a:srgbClr val="1B193E"/>
                </a:solidFill>
              </a:rPr>
              <a:t> </a:t>
            </a:r>
            <a:r>
              <a:rPr lang="es-ES" sz="1200" dirty="0" err="1">
                <a:solidFill>
                  <a:srgbClr val="1B193E"/>
                </a:solidFill>
              </a:rPr>
              <a:t>grâce</a:t>
            </a:r>
            <a:r>
              <a:rPr lang="es-ES" sz="1200" dirty="0">
                <a:solidFill>
                  <a:srgbClr val="1B193E"/>
                </a:solidFill>
              </a:rPr>
              <a:t> à des </a:t>
            </a:r>
            <a:r>
              <a:rPr lang="es-ES" sz="1200" dirty="0" err="1">
                <a:solidFill>
                  <a:srgbClr val="1B193E"/>
                </a:solidFill>
              </a:rPr>
              <a:t>fonctions</a:t>
            </a:r>
            <a:r>
              <a:rPr lang="es-ES" sz="1200" dirty="0">
                <a:solidFill>
                  <a:srgbClr val="1B193E"/>
                </a:solidFill>
              </a:rPr>
              <a:t> de chat vocal, </a:t>
            </a:r>
            <a:r>
              <a:rPr lang="es-ES" sz="1200" dirty="0" err="1">
                <a:solidFill>
                  <a:srgbClr val="1B193E"/>
                </a:solidFill>
              </a:rPr>
              <a:t>vidéo</a:t>
            </a:r>
            <a:r>
              <a:rPr lang="es-ES" sz="1200" dirty="0">
                <a:solidFill>
                  <a:srgbClr val="1B193E"/>
                </a:solidFill>
              </a:rPr>
              <a:t> et </a:t>
            </a:r>
            <a:r>
              <a:rPr lang="es-ES" sz="1200" dirty="0" err="1">
                <a:solidFill>
                  <a:srgbClr val="1B193E"/>
                </a:solidFill>
              </a:rPr>
              <a:t>textuel</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17. Alternatives à </a:t>
            </a:r>
            <a:r>
              <a:rPr lang="es-ES" sz="1200" b="1" dirty="0" err="1">
                <a:solidFill>
                  <a:srgbClr val="1B193E"/>
                </a:solidFill>
              </a:rPr>
              <a:t>Slack</a:t>
            </a:r>
            <a:r>
              <a:rPr lang="es-ES" sz="1200" b="1" dirty="0">
                <a:solidFill>
                  <a:srgbClr val="1B193E"/>
                </a:solidFill>
              </a:rPr>
              <a:t> </a:t>
            </a:r>
            <a:r>
              <a:rPr lang="es-ES" sz="1200" dirty="0">
                <a:solidFill>
                  <a:srgbClr val="1B193E"/>
                </a:solidFill>
              </a:rPr>
              <a:t>: </a:t>
            </a:r>
            <a:r>
              <a:rPr lang="es-ES" sz="1200" dirty="0" err="1">
                <a:solidFill>
                  <a:srgbClr val="1B193E"/>
                </a:solidFill>
              </a:rPr>
              <a:t>Il</a:t>
            </a:r>
            <a:r>
              <a:rPr lang="es-ES" sz="1200" dirty="0">
                <a:solidFill>
                  <a:srgbClr val="1B193E"/>
                </a:solidFill>
              </a:rPr>
              <a:t> existe </a:t>
            </a:r>
            <a:r>
              <a:rPr lang="es-ES" sz="1200" dirty="0" err="1">
                <a:solidFill>
                  <a:srgbClr val="1B193E"/>
                </a:solidFill>
              </a:rPr>
              <a:t>plusieurs</a:t>
            </a:r>
            <a:r>
              <a:rPr lang="es-ES" sz="1200" dirty="0">
                <a:solidFill>
                  <a:srgbClr val="1B193E"/>
                </a:solidFill>
              </a:rPr>
              <a:t> </a:t>
            </a:r>
            <a:r>
              <a:rPr lang="es-ES" sz="1200" dirty="0" err="1">
                <a:solidFill>
                  <a:srgbClr val="1B193E"/>
                </a:solidFill>
              </a:rPr>
              <a:t>applications</a:t>
            </a:r>
            <a:r>
              <a:rPr lang="es-ES" sz="1200" dirty="0">
                <a:solidFill>
                  <a:srgbClr val="1B193E"/>
                </a:solidFill>
              </a:rPr>
              <a:t> alternatives de </a:t>
            </a:r>
            <a:r>
              <a:rPr lang="es-ES" sz="1200" dirty="0" err="1">
                <a:solidFill>
                  <a:srgbClr val="1B193E"/>
                </a:solidFill>
              </a:rPr>
              <a:t>messagerie</a:t>
            </a:r>
            <a:r>
              <a:rPr lang="es-ES" sz="1200" dirty="0">
                <a:solidFill>
                  <a:srgbClr val="1B193E"/>
                </a:solidFill>
              </a:rPr>
              <a:t> </a:t>
            </a:r>
            <a:r>
              <a:rPr lang="es-ES" sz="1200" dirty="0" err="1">
                <a:solidFill>
                  <a:srgbClr val="1B193E"/>
                </a:solidFill>
              </a:rPr>
              <a:t>d'équipe</a:t>
            </a:r>
            <a:r>
              <a:rPr lang="es-ES" sz="1200" dirty="0">
                <a:solidFill>
                  <a:srgbClr val="1B193E"/>
                </a:solidFill>
              </a:rPr>
              <a:t> </a:t>
            </a:r>
            <a:r>
              <a:rPr lang="es-ES" sz="1200" dirty="0" err="1">
                <a:solidFill>
                  <a:srgbClr val="1B193E"/>
                </a:solidFill>
              </a:rPr>
              <a:t>comme</a:t>
            </a:r>
            <a:r>
              <a:rPr lang="es-ES" sz="1200" dirty="0">
                <a:solidFill>
                  <a:srgbClr val="1B193E"/>
                </a:solidFill>
              </a:rPr>
              <a:t> </a:t>
            </a:r>
            <a:r>
              <a:rPr lang="es-ES" sz="1200" dirty="0" err="1">
                <a:solidFill>
                  <a:srgbClr val="1B193E"/>
                </a:solidFill>
              </a:rPr>
              <a:t>Mattermost</a:t>
            </a:r>
            <a:r>
              <a:rPr lang="es-ES" sz="1200" dirty="0">
                <a:solidFill>
                  <a:srgbClr val="1B193E"/>
                </a:solidFill>
              </a:rPr>
              <a:t>, </a:t>
            </a:r>
            <a:r>
              <a:rPr lang="es-ES" sz="1200" dirty="0" err="1">
                <a:solidFill>
                  <a:srgbClr val="1B193E"/>
                </a:solidFill>
              </a:rPr>
              <a:t>Rocket.Chat</a:t>
            </a:r>
            <a:r>
              <a:rPr lang="es-ES" sz="1200" dirty="0">
                <a:solidFill>
                  <a:srgbClr val="1B193E"/>
                </a:solidFill>
              </a:rPr>
              <a:t>, et Riot.im qui </a:t>
            </a:r>
            <a:r>
              <a:rPr lang="es-ES" sz="1200" dirty="0" err="1">
                <a:solidFill>
                  <a:srgbClr val="1B193E"/>
                </a:solidFill>
              </a:rPr>
              <a:t>offrent</a:t>
            </a:r>
            <a:r>
              <a:rPr lang="es-ES" sz="1200" dirty="0">
                <a:solidFill>
                  <a:srgbClr val="1B193E"/>
                </a:solidFill>
              </a:rPr>
              <a:t> des </a:t>
            </a:r>
            <a:r>
              <a:rPr lang="es-ES" sz="1200" dirty="0" err="1">
                <a:solidFill>
                  <a:srgbClr val="1B193E"/>
                </a:solidFill>
              </a:rPr>
              <a:t>options</a:t>
            </a:r>
            <a:r>
              <a:rPr lang="es-ES" sz="1200" dirty="0">
                <a:solidFill>
                  <a:srgbClr val="1B193E"/>
                </a:solidFill>
              </a:rPr>
              <a:t> </a:t>
            </a:r>
            <a:r>
              <a:rPr lang="es-ES" sz="1200" dirty="0" err="1">
                <a:solidFill>
                  <a:srgbClr val="1B193E"/>
                </a:solidFill>
              </a:rPr>
              <a:t>auto-hébergées</a:t>
            </a:r>
            <a:r>
              <a:rPr lang="es-ES" sz="1200" dirty="0">
                <a:solidFill>
                  <a:srgbClr val="1B193E"/>
                </a:solidFill>
              </a:rPr>
              <a:t> et open-</a:t>
            </a:r>
            <a:r>
              <a:rPr lang="es-ES" sz="1200" dirty="0" err="1">
                <a:solidFill>
                  <a:srgbClr val="1B193E"/>
                </a:solidFill>
              </a:rPr>
              <a:t>source</a:t>
            </a:r>
            <a:r>
              <a:rPr lang="es-ES" sz="1200" dirty="0">
                <a:solidFill>
                  <a:srgbClr val="1B193E"/>
                </a:solidFill>
              </a:rPr>
              <a:t> </a:t>
            </a:r>
            <a:r>
              <a:rPr lang="es-ES" sz="1200" dirty="0" err="1">
                <a:solidFill>
                  <a:srgbClr val="1B193E"/>
                </a:solidFill>
              </a:rPr>
              <a:t>pour</a:t>
            </a:r>
            <a:r>
              <a:rPr lang="es-ES" sz="1200" dirty="0">
                <a:solidFill>
                  <a:srgbClr val="1B193E"/>
                </a:solidFill>
              </a:rPr>
              <a:t> la </a:t>
            </a:r>
            <a:r>
              <a:rPr lang="es-ES" sz="1200" dirty="0" err="1">
                <a:solidFill>
                  <a:srgbClr val="1B193E"/>
                </a:solidFill>
              </a:rPr>
              <a:t>communication</a:t>
            </a:r>
            <a:r>
              <a:rPr lang="es-ES" sz="1200" dirty="0">
                <a:solidFill>
                  <a:srgbClr val="1B193E"/>
                </a:solidFill>
              </a:rPr>
              <a:t> </a:t>
            </a:r>
            <a:r>
              <a:rPr lang="es-ES" sz="1200" dirty="0" err="1">
                <a:solidFill>
                  <a:srgbClr val="1B193E"/>
                </a:solidFill>
              </a:rPr>
              <a:t>d'équipe</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18. Skype </a:t>
            </a:r>
            <a:r>
              <a:rPr lang="es-ES" sz="1200" b="1" dirty="0" err="1">
                <a:solidFill>
                  <a:srgbClr val="1B193E"/>
                </a:solidFill>
              </a:rPr>
              <a:t>for</a:t>
            </a:r>
            <a:r>
              <a:rPr lang="es-ES" sz="1200" b="1" dirty="0">
                <a:solidFill>
                  <a:srgbClr val="1B193E"/>
                </a:solidFill>
              </a:rPr>
              <a:t> Business </a:t>
            </a:r>
            <a:r>
              <a:rPr lang="es-ES" sz="1200" dirty="0">
                <a:solidFill>
                  <a:srgbClr val="1B193E"/>
                </a:solidFill>
              </a:rPr>
              <a:t>(qui </a:t>
            </a:r>
            <a:r>
              <a:rPr lang="es-ES" sz="1200" dirty="0" err="1">
                <a:solidFill>
                  <a:srgbClr val="1B193E"/>
                </a:solidFill>
              </a:rPr>
              <a:t>fait</a:t>
            </a:r>
            <a:r>
              <a:rPr lang="es-ES" sz="1200" dirty="0">
                <a:solidFill>
                  <a:srgbClr val="1B193E"/>
                </a:solidFill>
              </a:rPr>
              <a:t> </a:t>
            </a:r>
            <a:r>
              <a:rPr lang="es-ES" sz="1200" dirty="0" err="1">
                <a:solidFill>
                  <a:srgbClr val="1B193E"/>
                </a:solidFill>
              </a:rPr>
              <a:t>maintenant</a:t>
            </a:r>
            <a:r>
              <a:rPr lang="es-ES" sz="1200" dirty="0">
                <a:solidFill>
                  <a:srgbClr val="1B193E"/>
                </a:solidFill>
              </a:rPr>
              <a:t> </a:t>
            </a:r>
            <a:r>
              <a:rPr lang="es-ES" sz="1200" dirty="0" err="1">
                <a:solidFill>
                  <a:srgbClr val="1B193E"/>
                </a:solidFill>
              </a:rPr>
              <a:t>partie</a:t>
            </a:r>
            <a:r>
              <a:rPr lang="es-ES" sz="1200" dirty="0">
                <a:solidFill>
                  <a:srgbClr val="1B193E"/>
                </a:solidFill>
              </a:rPr>
              <a:t> de Microsoft </a:t>
            </a:r>
            <a:r>
              <a:rPr lang="es-ES" sz="1200" dirty="0" err="1">
                <a:solidFill>
                  <a:srgbClr val="1B193E"/>
                </a:solidFill>
              </a:rPr>
              <a:t>Teams</a:t>
            </a:r>
            <a:r>
              <a:rPr lang="es-ES" sz="1200" dirty="0">
                <a:solidFill>
                  <a:srgbClr val="1B193E"/>
                </a:solidFill>
              </a:rPr>
              <a:t>) : </a:t>
            </a:r>
            <a:r>
              <a:rPr lang="es-ES" sz="1200" dirty="0" err="1">
                <a:solidFill>
                  <a:srgbClr val="1B193E"/>
                </a:solidFill>
              </a:rPr>
              <a:t>Outil</a:t>
            </a:r>
            <a:r>
              <a:rPr lang="es-ES" sz="1200" dirty="0">
                <a:solidFill>
                  <a:srgbClr val="1B193E"/>
                </a:solidFill>
              </a:rPr>
              <a:t> de </a:t>
            </a:r>
            <a:r>
              <a:rPr lang="es-ES" sz="1200" dirty="0" err="1">
                <a:solidFill>
                  <a:srgbClr val="1B193E"/>
                </a:solidFill>
              </a:rPr>
              <a:t>communication</a:t>
            </a:r>
            <a:r>
              <a:rPr lang="es-ES" sz="1200" dirty="0">
                <a:solidFill>
                  <a:srgbClr val="1B193E"/>
                </a:solidFill>
              </a:rPr>
              <a:t> doté de </a:t>
            </a:r>
            <a:r>
              <a:rPr lang="es-ES" sz="1200" dirty="0" err="1">
                <a:solidFill>
                  <a:srgbClr val="1B193E"/>
                </a:solidFill>
              </a:rPr>
              <a:t>fonctions</a:t>
            </a:r>
            <a:r>
              <a:rPr lang="es-ES" sz="1200" dirty="0">
                <a:solidFill>
                  <a:srgbClr val="1B193E"/>
                </a:solidFill>
              </a:rPr>
              <a:t> de </a:t>
            </a:r>
            <a:r>
              <a:rPr lang="es-ES" sz="1200" dirty="0" err="1">
                <a:solidFill>
                  <a:srgbClr val="1B193E"/>
                </a:solidFill>
              </a:rPr>
              <a:t>messagerie</a:t>
            </a:r>
            <a:r>
              <a:rPr lang="es-ES" sz="1200" dirty="0">
                <a:solidFill>
                  <a:srgbClr val="1B193E"/>
                </a:solidFill>
              </a:rPr>
              <a:t> </a:t>
            </a:r>
            <a:r>
              <a:rPr lang="es-ES" sz="1200" dirty="0" err="1">
                <a:solidFill>
                  <a:srgbClr val="1B193E"/>
                </a:solidFill>
              </a:rPr>
              <a:t>instantanée</a:t>
            </a:r>
            <a:r>
              <a:rPr lang="es-ES" sz="1200" dirty="0">
                <a:solidFill>
                  <a:srgbClr val="1B193E"/>
                </a:solidFill>
              </a:rPr>
              <a:t>, de </a:t>
            </a:r>
            <a:r>
              <a:rPr lang="es-ES" sz="1200" dirty="0" err="1">
                <a:solidFill>
                  <a:srgbClr val="1B193E"/>
                </a:solidFill>
              </a:rPr>
              <a:t>voix</a:t>
            </a:r>
            <a:r>
              <a:rPr lang="es-ES" sz="1200" dirty="0">
                <a:solidFill>
                  <a:srgbClr val="1B193E"/>
                </a:solidFill>
              </a:rPr>
              <a:t> et de </a:t>
            </a:r>
            <a:r>
              <a:rPr lang="es-ES" sz="1200" dirty="0" err="1">
                <a:solidFill>
                  <a:srgbClr val="1B193E"/>
                </a:solidFill>
              </a:rPr>
              <a:t>vidéoconférence</a:t>
            </a:r>
            <a:r>
              <a:rPr lang="es-ES" sz="1200" dirty="0">
                <a:solidFill>
                  <a:srgbClr val="1B193E"/>
                </a:solidFill>
              </a:rPr>
              <a:t>, </a:t>
            </a:r>
            <a:r>
              <a:rPr lang="es-ES" sz="1200" dirty="0" err="1">
                <a:solidFill>
                  <a:srgbClr val="1B193E"/>
                </a:solidFill>
              </a:rPr>
              <a:t>principalement</a:t>
            </a:r>
            <a:r>
              <a:rPr lang="es-ES" sz="1200" dirty="0">
                <a:solidFill>
                  <a:srgbClr val="1B193E"/>
                </a:solidFill>
              </a:rPr>
              <a:t> destiné </a:t>
            </a:r>
            <a:r>
              <a:rPr lang="es-ES" sz="1200" dirty="0" err="1">
                <a:solidFill>
                  <a:srgbClr val="1B193E"/>
                </a:solidFill>
              </a:rPr>
              <a:t>aux</a:t>
            </a:r>
            <a:r>
              <a:rPr lang="es-ES" sz="1200" dirty="0">
                <a:solidFill>
                  <a:srgbClr val="1B193E"/>
                </a:solidFill>
              </a:rPr>
              <a:t> </a:t>
            </a:r>
            <a:r>
              <a:rPr lang="es-ES" sz="1200" dirty="0" err="1">
                <a:solidFill>
                  <a:srgbClr val="1B193E"/>
                </a:solidFill>
              </a:rPr>
              <a:t>entreprises</a:t>
            </a:r>
            <a:r>
              <a:rPr lang="es-ES" sz="1200" dirty="0">
                <a:solidFill>
                  <a:srgbClr val="1B193E"/>
                </a:solidFill>
              </a:rPr>
              <a:t>.</a:t>
            </a:r>
            <a:endParaRPr dirty="0">
              <a:solidFill>
                <a:schemeClr val="dk1"/>
              </a:solidFill>
            </a:endParaRPr>
          </a:p>
          <a:p>
            <a:pPr marL="0" lvl="0" indent="0" algn="l" rtl="0">
              <a:lnSpc>
                <a:spcPct val="90000"/>
              </a:lnSpc>
              <a:spcBef>
                <a:spcPts val="0"/>
              </a:spcBef>
              <a:spcAft>
                <a:spcPts val="0"/>
              </a:spcAft>
              <a:buClr>
                <a:srgbClr val="1B193E"/>
              </a:buClr>
              <a:buSzPts val="2400"/>
              <a:buNone/>
            </a:pPr>
            <a:endParaRPr sz="13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g24fa24adeb2_0_36"/>
          <p:cNvSpPr txBox="1">
            <a:spLocks noGrp="1"/>
          </p:cNvSpPr>
          <p:nvPr>
            <p:ph type="body" idx="1"/>
          </p:nvPr>
        </p:nvSpPr>
        <p:spPr>
          <a:xfrm>
            <a:off x="1239000" y="2406900"/>
            <a:ext cx="3133800" cy="10221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endParaRPr dirty="0"/>
          </a:p>
          <a:p>
            <a:pPr marL="0" lvl="0" indent="0" algn="l" rtl="0">
              <a:lnSpc>
                <a:spcPct val="90000"/>
              </a:lnSpc>
              <a:spcBef>
                <a:spcPts val="0"/>
              </a:spcBef>
              <a:spcAft>
                <a:spcPts val="0"/>
              </a:spcAft>
              <a:buClr>
                <a:srgbClr val="F5F5F5"/>
              </a:buClr>
              <a:buSzPts val="2200"/>
              <a:buNone/>
            </a:pPr>
            <a:r>
              <a:rPr lang="es-ES" dirty="0"/>
              <a:t>3. </a:t>
            </a:r>
            <a:r>
              <a:rPr lang="es-ES" dirty="0" err="1"/>
              <a:t>Outils</a:t>
            </a:r>
            <a:r>
              <a:rPr lang="es-ES" dirty="0"/>
              <a:t> numériques </a:t>
            </a:r>
            <a:r>
              <a:rPr lang="es-ES" dirty="0" err="1"/>
              <a:t>pour</a:t>
            </a:r>
            <a:r>
              <a:rPr lang="es-ES" dirty="0"/>
              <a:t> la </a:t>
            </a:r>
            <a:r>
              <a:rPr lang="es-ES" dirty="0" err="1"/>
              <a:t>planification</a:t>
            </a:r>
            <a:r>
              <a:rPr lang="es-ES" dirty="0"/>
              <a:t> </a:t>
            </a:r>
            <a:r>
              <a:rPr lang="es-ES" dirty="0" err="1"/>
              <a:t>d'entreprise</a:t>
            </a: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Clr>
                <a:srgbClr val="F5F5F5"/>
              </a:buClr>
              <a:buSzPts val="2200"/>
              <a:buNone/>
            </a:pPr>
            <a:endParaRPr dirty="0"/>
          </a:p>
        </p:txBody>
      </p:sp>
      <p:sp>
        <p:nvSpPr>
          <p:cNvPr id="232" name="Google Shape;232;g24fa24adeb2_0_36"/>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3.3 Outils numériques pour le brainstorming, la pensée créative et l'innovation  </a:t>
            </a:r>
            <a:endParaRPr/>
          </a:p>
        </p:txBody>
      </p:sp>
      <p:sp>
        <p:nvSpPr>
          <p:cNvPr id="233" name="Google Shape;233;g24fa24adeb2_0_36"/>
          <p:cNvSpPr txBox="1">
            <a:spLocks noGrp="1"/>
          </p:cNvSpPr>
          <p:nvPr>
            <p:ph type="body" idx="3"/>
          </p:nvPr>
        </p:nvSpPr>
        <p:spPr>
          <a:xfrm>
            <a:off x="5183188" y="457201"/>
            <a:ext cx="6577552"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s-ES" sz="1200" dirty="0">
                <a:solidFill>
                  <a:srgbClr val="1B193E"/>
                </a:solidFill>
              </a:rPr>
              <a:t>Les </a:t>
            </a:r>
            <a:r>
              <a:rPr lang="es-ES" sz="1200" dirty="0" err="1">
                <a:solidFill>
                  <a:srgbClr val="1B193E"/>
                </a:solidFill>
              </a:rPr>
              <a:t>outils</a:t>
            </a:r>
            <a:r>
              <a:rPr lang="es-ES" sz="1200" dirty="0">
                <a:solidFill>
                  <a:srgbClr val="1B193E"/>
                </a:solidFill>
              </a:rPr>
              <a:t> numériques </a:t>
            </a:r>
            <a:r>
              <a:rPr lang="es-ES" sz="1200" dirty="0" err="1">
                <a:solidFill>
                  <a:srgbClr val="1B193E"/>
                </a:solidFill>
              </a:rPr>
              <a:t>sont</a:t>
            </a:r>
            <a:r>
              <a:rPr lang="es-ES" sz="1200" dirty="0">
                <a:solidFill>
                  <a:srgbClr val="1B193E"/>
                </a:solidFill>
              </a:rPr>
              <a:t> </a:t>
            </a:r>
            <a:r>
              <a:rPr lang="es-ES" sz="1200" dirty="0" err="1">
                <a:solidFill>
                  <a:srgbClr val="1B193E"/>
                </a:solidFill>
              </a:rPr>
              <a:t>essentiels</a:t>
            </a:r>
            <a:r>
              <a:rPr lang="es-ES" sz="1200" dirty="0">
                <a:solidFill>
                  <a:srgbClr val="1B193E"/>
                </a:solidFill>
              </a:rPr>
              <a:t> </a:t>
            </a:r>
            <a:r>
              <a:rPr lang="es-ES" sz="1200" dirty="0" err="1">
                <a:solidFill>
                  <a:srgbClr val="1B193E"/>
                </a:solidFill>
              </a:rPr>
              <a:t>pour</a:t>
            </a:r>
            <a:r>
              <a:rPr lang="es-ES" sz="1200" dirty="0">
                <a:solidFill>
                  <a:srgbClr val="1B193E"/>
                </a:solidFill>
              </a:rPr>
              <a:t> </a:t>
            </a:r>
            <a:r>
              <a:rPr lang="es-ES" sz="1200" dirty="0" err="1">
                <a:solidFill>
                  <a:srgbClr val="1B193E"/>
                </a:solidFill>
              </a:rPr>
              <a:t>maintenir</a:t>
            </a:r>
            <a:r>
              <a:rPr lang="es-ES" sz="1200" dirty="0">
                <a:solidFill>
                  <a:srgbClr val="1B193E"/>
                </a:solidFill>
              </a:rPr>
              <a:t> </a:t>
            </a:r>
            <a:r>
              <a:rPr lang="es-ES" sz="1200" dirty="0" err="1">
                <a:solidFill>
                  <a:srgbClr val="1B193E"/>
                </a:solidFill>
              </a:rPr>
              <a:t>l'innovation</a:t>
            </a:r>
            <a:r>
              <a:rPr lang="es-ES" sz="1200" dirty="0">
                <a:solidFill>
                  <a:srgbClr val="1B193E"/>
                </a:solidFill>
              </a:rPr>
              <a:t> et le flux </a:t>
            </a:r>
            <a:r>
              <a:rPr lang="es-ES" sz="1200" dirty="0" err="1">
                <a:solidFill>
                  <a:srgbClr val="1B193E"/>
                </a:solidFill>
              </a:rPr>
              <a:t>d'idées</a:t>
            </a:r>
            <a:r>
              <a:rPr lang="es-ES" sz="1200" dirty="0">
                <a:solidFill>
                  <a:srgbClr val="1B193E"/>
                </a:solidFill>
              </a:rPr>
              <a:t> </a:t>
            </a:r>
            <a:r>
              <a:rPr lang="es-ES" sz="1200" dirty="0" err="1">
                <a:solidFill>
                  <a:srgbClr val="1B193E"/>
                </a:solidFill>
              </a:rPr>
              <a:t>au</a:t>
            </a:r>
            <a:r>
              <a:rPr lang="es-ES" sz="1200" dirty="0">
                <a:solidFill>
                  <a:srgbClr val="1B193E"/>
                </a:solidFill>
              </a:rPr>
              <a:t> </a:t>
            </a:r>
            <a:r>
              <a:rPr lang="es-ES" sz="1200" dirty="0" err="1">
                <a:solidFill>
                  <a:srgbClr val="1B193E"/>
                </a:solidFill>
              </a:rPr>
              <a:t>sein</a:t>
            </a:r>
            <a:r>
              <a:rPr lang="es-ES" sz="1200" dirty="0">
                <a:solidFill>
                  <a:srgbClr val="1B193E"/>
                </a:solidFill>
              </a:rPr>
              <a:t> </a:t>
            </a:r>
            <a:r>
              <a:rPr lang="es-ES" sz="1200" dirty="0" err="1">
                <a:solidFill>
                  <a:srgbClr val="1B193E"/>
                </a:solidFill>
              </a:rPr>
              <a:t>d'une</a:t>
            </a:r>
            <a:r>
              <a:rPr lang="es-ES" sz="1200" dirty="0">
                <a:solidFill>
                  <a:srgbClr val="1B193E"/>
                </a:solidFill>
              </a:rPr>
              <a:t> </a:t>
            </a:r>
            <a:r>
              <a:rPr lang="es-ES" sz="1200" dirty="0" err="1">
                <a:solidFill>
                  <a:srgbClr val="1B193E"/>
                </a:solidFill>
              </a:rPr>
              <a:t>équipe</a:t>
            </a:r>
            <a:r>
              <a:rPr lang="es-ES" sz="1200" dirty="0">
                <a:solidFill>
                  <a:srgbClr val="1B193E"/>
                </a:solidFill>
              </a:rPr>
              <a:t> </a:t>
            </a:r>
            <a:r>
              <a:rPr lang="es-ES" sz="1200" dirty="0" err="1">
                <a:solidFill>
                  <a:srgbClr val="1B193E"/>
                </a:solidFill>
              </a:rPr>
              <a:t>pour</a:t>
            </a:r>
            <a:r>
              <a:rPr lang="es-ES" sz="1200" dirty="0">
                <a:solidFill>
                  <a:srgbClr val="1B193E"/>
                </a:solidFill>
              </a:rPr>
              <a:t> le </a:t>
            </a:r>
            <a:r>
              <a:rPr lang="es-ES" sz="1200" dirty="0" err="1">
                <a:solidFill>
                  <a:srgbClr val="1B193E"/>
                </a:solidFill>
              </a:rPr>
              <a:t>brainstorming</a:t>
            </a:r>
            <a:r>
              <a:rPr lang="es-ES" sz="1200" dirty="0">
                <a:solidFill>
                  <a:srgbClr val="1B193E"/>
                </a:solidFill>
              </a:rPr>
              <a:t>, la </a:t>
            </a:r>
            <a:r>
              <a:rPr lang="es-ES" sz="1200" dirty="0" err="1">
                <a:solidFill>
                  <a:srgbClr val="1B193E"/>
                </a:solidFill>
              </a:rPr>
              <a:t>pensée</a:t>
            </a:r>
            <a:r>
              <a:rPr lang="es-ES" sz="1200" dirty="0">
                <a:solidFill>
                  <a:srgbClr val="1B193E"/>
                </a:solidFill>
              </a:rPr>
              <a:t> </a:t>
            </a:r>
            <a:r>
              <a:rPr lang="es-ES" sz="1200" dirty="0" err="1">
                <a:solidFill>
                  <a:srgbClr val="1B193E"/>
                </a:solidFill>
              </a:rPr>
              <a:t>créative</a:t>
            </a:r>
            <a:r>
              <a:rPr lang="es-ES" sz="1200" dirty="0">
                <a:solidFill>
                  <a:srgbClr val="1B193E"/>
                </a:solidFill>
              </a:rPr>
              <a:t> et </a:t>
            </a:r>
            <a:r>
              <a:rPr lang="es-ES" sz="1200" dirty="0" err="1">
                <a:solidFill>
                  <a:srgbClr val="1B193E"/>
                </a:solidFill>
              </a:rPr>
              <a:t>l'innovation</a:t>
            </a:r>
            <a:r>
              <a:rPr lang="es-ES" sz="1200" dirty="0">
                <a:solidFill>
                  <a:srgbClr val="1B193E"/>
                </a:solidFill>
              </a:rPr>
              <a:t>. </a:t>
            </a:r>
            <a:r>
              <a:rPr lang="es-ES" sz="1200" dirty="0" err="1">
                <a:solidFill>
                  <a:srgbClr val="1B193E"/>
                </a:solidFill>
              </a:rPr>
              <a:t>Voici</a:t>
            </a:r>
            <a:r>
              <a:rPr lang="es-ES" sz="1200" dirty="0">
                <a:solidFill>
                  <a:srgbClr val="1B193E"/>
                </a:solidFill>
              </a:rPr>
              <a:t> une liste </a:t>
            </a:r>
            <a:r>
              <a:rPr lang="es-ES" sz="1200" dirty="0" err="1">
                <a:solidFill>
                  <a:srgbClr val="1B193E"/>
                </a:solidFill>
              </a:rPr>
              <a:t>d'outils</a:t>
            </a:r>
            <a:r>
              <a:rPr lang="es-ES" sz="1200" dirty="0">
                <a:solidFill>
                  <a:srgbClr val="1B193E"/>
                </a:solidFill>
              </a:rPr>
              <a:t> </a:t>
            </a:r>
            <a:r>
              <a:rPr lang="es-ES" sz="1200" dirty="0" err="1">
                <a:solidFill>
                  <a:srgbClr val="1B193E"/>
                </a:solidFill>
              </a:rPr>
              <a:t>utiles</a:t>
            </a:r>
            <a:r>
              <a:rPr lang="es-ES" sz="1200" dirty="0">
                <a:solidFill>
                  <a:srgbClr val="1B193E"/>
                </a:solidFill>
              </a:rPr>
              <a:t> </a:t>
            </a:r>
            <a:r>
              <a:rPr lang="es-ES" sz="1200" dirty="0" err="1">
                <a:solidFill>
                  <a:srgbClr val="1B193E"/>
                </a:solidFill>
              </a:rPr>
              <a:t>pour</a:t>
            </a:r>
            <a:r>
              <a:rPr lang="es-ES" sz="1200" dirty="0">
                <a:solidFill>
                  <a:srgbClr val="1B193E"/>
                </a:solidFill>
              </a:rPr>
              <a:t> </a:t>
            </a:r>
            <a:r>
              <a:rPr lang="es-ES" sz="1200" dirty="0" err="1">
                <a:solidFill>
                  <a:srgbClr val="1B193E"/>
                </a:solidFill>
              </a:rPr>
              <a:t>cette</a:t>
            </a:r>
            <a:r>
              <a:rPr lang="es-ES" sz="1200" dirty="0">
                <a:solidFill>
                  <a:srgbClr val="1B193E"/>
                </a:solidFill>
              </a:rPr>
              <a:t> </a:t>
            </a:r>
            <a:r>
              <a:rPr lang="es-ES" sz="1200" dirty="0" err="1">
                <a:solidFill>
                  <a:srgbClr val="1B193E"/>
                </a:solidFill>
              </a:rPr>
              <a:t>tâche</a:t>
            </a:r>
            <a:r>
              <a:rPr lang="es-ES" sz="1200" dirty="0">
                <a:solidFill>
                  <a:srgbClr val="1B193E"/>
                </a:solidFill>
              </a:rPr>
              <a:t> : </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err="1">
                <a:solidFill>
                  <a:srgbClr val="1B193E"/>
                </a:solidFill>
              </a:rPr>
              <a:t>MindMeister</a:t>
            </a:r>
            <a:r>
              <a:rPr lang="es-ES" sz="1200" b="1" dirty="0">
                <a:solidFill>
                  <a:srgbClr val="1B193E"/>
                </a:solidFill>
              </a:rPr>
              <a:t> :</a:t>
            </a:r>
            <a:r>
              <a:rPr lang="es-ES" sz="1200" dirty="0">
                <a:solidFill>
                  <a:srgbClr val="1B193E"/>
                </a:solidFill>
              </a:rPr>
              <a:t> Un </a:t>
            </a:r>
            <a:r>
              <a:rPr lang="es-ES" sz="1200" dirty="0" err="1">
                <a:solidFill>
                  <a:srgbClr val="1B193E"/>
                </a:solidFill>
              </a:rPr>
              <a:t>outil</a:t>
            </a:r>
            <a:r>
              <a:rPr lang="es-ES" sz="1200" dirty="0">
                <a:solidFill>
                  <a:srgbClr val="1B193E"/>
                </a:solidFill>
              </a:rPr>
              <a:t> </a:t>
            </a:r>
            <a:r>
              <a:rPr lang="es-ES" sz="1200" dirty="0" err="1">
                <a:solidFill>
                  <a:srgbClr val="1B193E"/>
                </a:solidFill>
              </a:rPr>
              <a:t>populaire</a:t>
            </a:r>
            <a:r>
              <a:rPr lang="es-ES" sz="1200" dirty="0">
                <a:solidFill>
                  <a:srgbClr val="1B193E"/>
                </a:solidFill>
              </a:rPr>
              <a:t> de </a:t>
            </a:r>
            <a:r>
              <a:rPr lang="es-ES" sz="1200" dirty="0" err="1">
                <a:solidFill>
                  <a:srgbClr val="1B193E"/>
                </a:solidFill>
              </a:rPr>
              <a:t>cartographie</a:t>
            </a:r>
            <a:r>
              <a:rPr lang="es-ES" sz="1200" dirty="0">
                <a:solidFill>
                  <a:srgbClr val="1B193E"/>
                </a:solidFill>
              </a:rPr>
              <a:t> </a:t>
            </a:r>
            <a:r>
              <a:rPr lang="es-ES" sz="1200" dirty="0" err="1">
                <a:solidFill>
                  <a:srgbClr val="1B193E"/>
                </a:solidFill>
              </a:rPr>
              <a:t>mentale</a:t>
            </a:r>
            <a:r>
              <a:rPr lang="es-ES" sz="1200" dirty="0">
                <a:solidFill>
                  <a:srgbClr val="1B193E"/>
                </a:solidFill>
              </a:rPr>
              <a:t> en </a:t>
            </a:r>
            <a:r>
              <a:rPr lang="es-ES" sz="1200" dirty="0" err="1">
                <a:solidFill>
                  <a:srgbClr val="1B193E"/>
                </a:solidFill>
              </a:rPr>
              <a:t>ligne</a:t>
            </a:r>
            <a:r>
              <a:rPr lang="es-ES" sz="1200" dirty="0">
                <a:solidFill>
                  <a:srgbClr val="1B193E"/>
                </a:solidFill>
              </a:rPr>
              <a:t> qui </a:t>
            </a:r>
            <a:r>
              <a:rPr lang="es-ES" sz="1200" dirty="0" err="1">
                <a:solidFill>
                  <a:srgbClr val="1B193E"/>
                </a:solidFill>
              </a:rPr>
              <a:t>permet</a:t>
            </a:r>
            <a:r>
              <a:rPr lang="es-ES" sz="1200" dirty="0">
                <a:solidFill>
                  <a:srgbClr val="1B193E"/>
                </a:solidFill>
              </a:rPr>
              <a:t> un </a:t>
            </a:r>
            <a:r>
              <a:rPr lang="es-ES" sz="1200" dirty="0" err="1">
                <a:solidFill>
                  <a:srgbClr val="1B193E"/>
                </a:solidFill>
              </a:rPr>
              <a:t>brainstorming</a:t>
            </a:r>
            <a:r>
              <a:rPr lang="es-ES" sz="1200" dirty="0">
                <a:solidFill>
                  <a:srgbClr val="1B193E"/>
                </a:solidFill>
              </a:rPr>
              <a:t> </a:t>
            </a:r>
            <a:r>
              <a:rPr lang="es-ES" sz="1200" dirty="0" err="1">
                <a:solidFill>
                  <a:srgbClr val="1B193E"/>
                </a:solidFill>
              </a:rPr>
              <a:t>collaboratif</a:t>
            </a:r>
            <a:r>
              <a:rPr lang="es-ES" sz="1200" dirty="0">
                <a:solidFill>
                  <a:srgbClr val="1B193E"/>
                </a:solidFill>
              </a:rPr>
              <a:t>. </a:t>
            </a:r>
            <a:r>
              <a:rPr lang="es-ES" sz="1200" dirty="0" err="1">
                <a:solidFill>
                  <a:srgbClr val="1B193E"/>
                </a:solidFill>
              </a:rPr>
              <a:t>Vous</a:t>
            </a:r>
            <a:r>
              <a:rPr lang="es-ES" sz="1200" dirty="0">
                <a:solidFill>
                  <a:srgbClr val="1B193E"/>
                </a:solidFill>
              </a:rPr>
              <a:t> </a:t>
            </a:r>
            <a:r>
              <a:rPr lang="es-ES" sz="1200" dirty="0" err="1">
                <a:solidFill>
                  <a:srgbClr val="1B193E"/>
                </a:solidFill>
              </a:rPr>
              <a:t>pouvez</a:t>
            </a:r>
            <a:r>
              <a:rPr lang="es-ES" sz="1200" dirty="0">
                <a:solidFill>
                  <a:srgbClr val="1B193E"/>
                </a:solidFill>
              </a:rPr>
              <a:t> </a:t>
            </a:r>
            <a:r>
              <a:rPr lang="es-ES" sz="1200" dirty="0" err="1">
                <a:solidFill>
                  <a:srgbClr val="1B193E"/>
                </a:solidFill>
              </a:rPr>
              <a:t>créer</a:t>
            </a:r>
            <a:r>
              <a:rPr lang="es-ES" sz="1200" dirty="0">
                <a:solidFill>
                  <a:srgbClr val="1B193E"/>
                </a:solidFill>
              </a:rPr>
              <a:t> et </a:t>
            </a:r>
            <a:r>
              <a:rPr lang="es-ES" sz="1200" dirty="0" err="1">
                <a:solidFill>
                  <a:srgbClr val="1B193E"/>
                </a:solidFill>
              </a:rPr>
              <a:t>organiser</a:t>
            </a:r>
            <a:r>
              <a:rPr lang="es-ES" sz="1200" dirty="0">
                <a:solidFill>
                  <a:srgbClr val="1B193E"/>
                </a:solidFill>
              </a:rPr>
              <a:t> des </a:t>
            </a:r>
            <a:r>
              <a:rPr lang="es-ES" sz="1200" dirty="0" err="1">
                <a:solidFill>
                  <a:srgbClr val="1B193E"/>
                </a:solidFill>
              </a:rPr>
              <a:t>idées</a:t>
            </a:r>
            <a:r>
              <a:rPr lang="es-ES" sz="1200" dirty="0">
                <a:solidFill>
                  <a:srgbClr val="1B193E"/>
                </a:solidFill>
              </a:rPr>
              <a:t> </a:t>
            </a:r>
            <a:r>
              <a:rPr lang="es-ES" sz="1200" dirty="0" err="1">
                <a:solidFill>
                  <a:srgbClr val="1B193E"/>
                </a:solidFill>
              </a:rPr>
              <a:t>visuellement</a:t>
            </a:r>
            <a:r>
              <a:rPr lang="es-ES" sz="1200" dirty="0">
                <a:solidFill>
                  <a:srgbClr val="1B193E"/>
                </a:solidFill>
              </a:rPr>
              <a:t>, </a:t>
            </a:r>
            <a:r>
              <a:rPr lang="es-ES" sz="1200" dirty="0" err="1">
                <a:solidFill>
                  <a:srgbClr val="1B193E"/>
                </a:solidFill>
              </a:rPr>
              <a:t>ajouter</a:t>
            </a:r>
            <a:r>
              <a:rPr lang="es-ES" sz="1200" dirty="0">
                <a:solidFill>
                  <a:srgbClr val="1B193E"/>
                </a:solidFill>
              </a:rPr>
              <a:t> des notes et </a:t>
            </a:r>
            <a:r>
              <a:rPr lang="es-ES" sz="1200" dirty="0" err="1">
                <a:solidFill>
                  <a:srgbClr val="1B193E"/>
                </a:solidFill>
              </a:rPr>
              <a:t>partager</a:t>
            </a:r>
            <a:r>
              <a:rPr lang="es-ES" sz="1200" dirty="0">
                <a:solidFill>
                  <a:srgbClr val="1B193E"/>
                </a:solidFill>
              </a:rPr>
              <a:t> vos </a:t>
            </a:r>
            <a:r>
              <a:rPr lang="es-ES" sz="1200" dirty="0" err="1">
                <a:solidFill>
                  <a:srgbClr val="1B193E"/>
                </a:solidFill>
              </a:rPr>
              <a:t>cartes</a:t>
            </a:r>
            <a:r>
              <a:rPr lang="es-ES" sz="1200" dirty="0">
                <a:solidFill>
                  <a:srgbClr val="1B193E"/>
                </a:solidFill>
              </a:rPr>
              <a:t> mentales </a:t>
            </a:r>
            <a:r>
              <a:rPr lang="es-ES" sz="1200" dirty="0" err="1">
                <a:solidFill>
                  <a:srgbClr val="1B193E"/>
                </a:solidFill>
              </a:rPr>
              <a:t>avec</a:t>
            </a:r>
            <a:r>
              <a:rPr lang="es-ES" sz="1200" dirty="0">
                <a:solidFill>
                  <a:srgbClr val="1B193E"/>
                </a:solidFill>
              </a:rPr>
              <a:t> </a:t>
            </a:r>
            <a:r>
              <a:rPr lang="es-ES" sz="1200" dirty="0" err="1">
                <a:solidFill>
                  <a:srgbClr val="1B193E"/>
                </a:solidFill>
              </a:rPr>
              <a:t>d'autres</a:t>
            </a:r>
            <a:r>
              <a:rPr lang="es-ES" sz="1200" dirty="0">
                <a:solidFill>
                  <a:srgbClr val="1B193E"/>
                </a:solidFill>
              </a:rPr>
              <a:t> </a:t>
            </a:r>
            <a:r>
              <a:rPr lang="es-ES" sz="1200" dirty="0" err="1">
                <a:solidFill>
                  <a:srgbClr val="1B193E"/>
                </a:solidFill>
              </a:rPr>
              <a:t>personnes</a:t>
            </a:r>
            <a:r>
              <a:rPr lang="es-ES" sz="1200" dirty="0">
                <a:solidFill>
                  <a:srgbClr val="1B193E"/>
                </a:solidFill>
              </a:rPr>
              <a:t> en </a:t>
            </a:r>
            <a:r>
              <a:rPr lang="es-ES" sz="1200" dirty="0" err="1">
                <a:solidFill>
                  <a:srgbClr val="1B193E"/>
                </a:solidFill>
              </a:rPr>
              <a:t>temps</a:t>
            </a:r>
            <a:r>
              <a:rPr lang="es-ES" sz="1200" dirty="0">
                <a:solidFill>
                  <a:srgbClr val="1B193E"/>
                </a:solidFill>
              </a:rPr>
              <a:t> </a:t>
            </a:r>
            <a:r>
              <a:rPr lang="es-ES" sz="1200" dirty="0" err="1">
                <a:solidFill>
                  <a:srgbClr val="1B193E"/>
                </a:solidFill>
              </a:rPr>
              <a:t>réel</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err="1">
                <a:solidFill>
                  <a:srgbClr val="1B193E"/>
                </a:solidFill>
              </a:rPr>
              <a:t>XMind</a:t>
            </a:r>
            <a:r>
              <a:rPr lang="es-ES" sz="1200" b="1" dirty="0">
                <a:solidFill>
                  <a:srgbClr val="1B193E"/>
                </a:solidFill>
              </a:rPr>
              <a:t> :</a:t>
            </a:r>
            <a:r>
              <a:rPr lang="es-ES" sz="1200" dirty="0">
                <a:solidFill>
                  <a:srgbClr val="1B193E"/>
                </a:solidFill>
              </a:rPr>
              <a:t> Un </a:t>
            </a:r>
            <a:r>
              <a:rPr lang="es-ES" sz="1200" dirty="0" err="1">
                <a:solidFill>
                  <a:srgbClr val="1B193E"/>
                </a:solidFill>
              </a:rPr>
              <a:t>logiciel</a:t>
            </a:r>
            <a:r>
              <a:rPr lang="es-ES" sz="1200" dirty="0">
                <a:solidFill>
                  <a:srgbClr val="1B193E"/>
                </a:solidFill>
              </a:rPr>
              <a:t> </a:t>
            </a:r>
            <a:r>
              <a:rPr lang="es-ES" sz="1200" dirty="0" err="1">
                <a:solidFill>
                  <a:srgbClr val="1B193E"/>
                </a:solidFill>
              </a:rPr>
              <a:t>polyvalent</a:t>
            </a:r>
            <a:r>
              <a:rPr lang="es-ES" sz="1200" dirty="0">
                <a:solidFill>
                  <a:srgbClr val="1B193E"/>
                </a:solidFill>
              </a:rPr>
              <a:t> de </a:t>
            </a:r>
            <a:r>
              <a:rPr lang="es-ES" sz="1200" dirty="0" err="1">
                <a:solidFill>
                  <a:srgbClr val="1B193E"/>
                </a:solidFill>
              </a:rPr>
              <a:t>cartographie</a:t>
            </a:r>
            <a:r>
              <a:rPr lang="es-ES" sz="1200" dirty="0">
                <a:solidFill>
                  <a:srgbClr val="1B193E"/>
                </a:solidFill>
              </a:rPr>
              <a:t> </a:t>
            </a:r>
            <a:r>
              <a:rPr lang="es-ES" sz="1200" dirty="0" err="1">
                <a:solidFill>
                  <a:srgbClr val="1B193E"/>
                </a:solidFill>
              </a:rPr>
              <a:t>mentale</a:t>
            </a:r>
            <a:r>
              <a:rPr lang="es-ES" sz="1200" dirty="0">
                <a:solidFill>
                  <a:srgbClr val="1B193E"/>
                </a:solidFill>
              </a:rPr>
              <a:t> et de </a:t>
            </a:r>
            <a:r>
              <a:rPr lang="es-ES" sz="1200" dirty="0" err="1">
                <a:solidFill>
                  <a:srgbClr val="1B193E"/>
                </a:solidFill>
              </a:rPr>
              <a:t>brainstorming</a:t>
            </a:r>
            <a:r>
              <a:rPr lang="es-ES" sz="1200" dirty="0">
                <a:solidFill>
                  <a:srgbClr val="1B193E"/>
                </a:solidFill>
              </a:rPr>
              <a:t> qui </a:t>
            </a:r>
            <a:r>
              <a:rPr lang="es-ES" sz="1200" dirty="0" err="1">
                <a:solidFill>
                  <a:srgbClr val="1B193E"/>
                </a:solidFill>
              </a:rPr>
              <a:t>offre</a:t>
            </a:r>
            <a:r>
              <a:rPr lang="es-ES" sz="1200" dirty="0">
                <a:solidFill>
                  <a:srgbClr val="1B193E"/>
                </a:solidFill>
              </a:rPr>
              <a:t> </a:t>
            </a:r>
            <a:r>
              <a:rPr lang="es-ES" sz="1200" dirty="0" err="1">
                <a:solidFill>
                  <a:srgbClr val="1B193E"/>
                </a:solidFill>
              </a:rPr>
              <a:t>divers</a:t>
            </a:r>
            <a:r>
              <a:rPr lang="es-ES" sz="1200" dirty="0">
                <a:solidFill>
                  <a:srgbClr val="1B193E"/>
                </a:solidFill>
              </a:rPr>
              <a:t> </a:t>
            </a:r>
            <a:r>
              <a:rPr lang="es-ES" sz="1200" dirty="0" err="1">
                <a:solidFill>
                  <a:srgbClr val="1B193E"/>
                </a:solidFill>
              </a:rPr>
              <a:t>modèles</a:t>
            </a:r>
            <a:r>
              <a:rPr lang="es-ES" sz="1200" dirty="0">
                <a:solidFill>
                  <a:srgbClr val="1B193E"/>
                </a:solidFill>
              </a:rPr>
              <a:t> et </a:t>
            </a:r>
            <a:r>
              <a:rPr lang="es-ES" sz="1200" dirty="0" err="1">
                <a:solidFill>
                  <a:srgbClr val="1B193E"/>
                </a:solidFill>
              </a:rPr>
              <a:t>fonctionnalités</a:t>
            </a:r>
            <a:r>
              <a:rPr lang="es-ES" sz="1200" dirty="0">
                <a:solidFill>
                  <a:srgbClr val="1B193E"/>
                </a:solidFill>
              </a:rPr>
              <a:t> </a:t>
            </a:r>
            <a:r>
              <a:rPr lang="es-ES" sz="1200" dirty="0" err="1">
                <a:solidFill>
                  <a:srgbClr val="1B193E"/>
                </a:solidFill>
              </a:rPr>
              <a:t>pour</a:t>
            </a:r>
            <a:r>
              <a:rPr lang="es-ES" sz="1200" dirty="0">
                <a:solidFill>
                  <a:srgbClr val="1B193E"/>
                </a:solidFill>
              </a:rPr>
              <a:t> la </a:t>
            </a:r>
            <a:r>
              <a:rPr lang="es-ES" sz="1200" dirty="0" err="1">
                <a:solidFill>
                  <a:srgbClr val="1B193E"/>
                </a:solidFill>
              </a:rPr>
              <a:t>génération</a:t>
            </a:r>
            <a:r>
              <a:rPr lang="es-ES" sz="1200" dirty="0">
                <a:solidFill>
                  <a:srgbClr val="1B193E"/>
                </a:solidFill>
              </a:rPr>
              <a:t>, </a:t>
            </a:r>
            <a:r>
              <a:rPr lang="es-ES" sz="1200" dirty="0" err="1">
                <a:solidFill>
                  <a:srgbClr val="1B193E"/>
                </a:solidFill>
              </a:rPr>
              <a:t>l'organisation</a:t>
            </a:r>
            <a:r>
              <a:rPr lang="es-ES" sz="1200" dirty="0">
                <a:solidFill>
                  <a:srgbClr val="1B193E"/>
                </a:solidFill>
              </a:rPr>
              <a:t> et la </a:t>
            </a:r>
            <a:r>
              <a:rPr lang="es-ES" sz="1200" dirty="0" err="1">
                <a:solidFill>
                  <a:srgbClr val="1B193E"/>
                </a:solidFill>
              </a:rPr>
              <a:t>présentation</a:t>
            </a:r>
            <a:r>
              <a:rPr lang="es-ES" sz="1200" dirty="0">
                <a:solidFill>
                  <a:srgbClr val="1B193E"/>
                </a:solidFill>
              </a:rPr>
              <a:t> </a:t>
            </a:r>
            <a:r>
              <a:rPr lang="es-ES" sz="1200" dirty="0" err="1">
                <a:solidFill>
                  <a:srgbClr val="1B193E"/>
                </a:solidFill>
              </a:rPr>
              <a:t>d'idées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err="1">
                <a:solidFill>
                  <a:srgbClr val="1B193E"/>
                </a:solidFill>
              </a:rPr>
              <a:t>Coggle</a:t>
            </a:r>
            <a:r>
              <a:rPr lang="es-ES" sz="1200" b="1" dirty="0">
                <a:solidFill>
                  <a:srgbClr val="1B193E"/>
                </a:solidFill>
              </a:rPr>
              <a:t> :</a:t>
            </a:r>
            <a:r>
              <a:rPr lang="es-ES" sz="1200" dirty="0">
                <a:solidFill>
                  <a:srgbClr val="1B193E"/>
                </a:solidFill>
              </a:rPr>
              <a:t> Un </a:t>
            </a:r>
            <a:r>
              <a:rPr lang="es-ES" sz="1200" dirty="0" err="1">
                <a:solidFill>
                  <a:srgbClr val="1B193E"/>
                </a:solidFill>
              </a:rPr>
              <a:t>outil</a:t>
            </a:r>
            <a:r>
              <a:rPr lang="es-ES" sz="1200" dirty="0">
                <a:solidFill>
                  <a:srgbClr val="1B193E"/>
                </a:solidFill>
              </a:rPr>
              <a:t> de </a:t>
            </a:r>
            <a:r>
              <a:rPr lang="es-ES" sz="1200" dirty="0" err="1">
                <a:solidFill>
                  <a:srgbClr val="1B193E"/>
                </a:solidFill>
              </a:rPr>
              <a:t>cartographie</a:t>
            </a:r>
            <a:r>
              <a:rPr lang="es-ES" sz="1200" dirty="0">
                <a:solidFill>
                  <a:srgbClr val="1B193E"/>
                </a:solidFill>
              </a:rPr>
              <a:t> </a:t>
            </a:r>
            <a:r>
              <a:rPr lang="es-ES" sz="1200" dirty="0" err="1">
                <a:solidFill>
                  <a:srgbClr val="1B193E"/>
                </a:solidFill>
              </a:rPr>
              <a:t>mentale</a:t>
            </a:r>
            <a:r>
              <a:rPr lang="es-ES" sz="1200" dirty="0">
                <a:solidFill>
                  <a:srgbClr val="1B193E"/>
                </a:solidFill>
              </a:rPr>
              <a:t> en </a:t>
            </a:r>
            <a:r>
              <a:rPr lang="es-ES" sz="1200" dirty="0" err="1">
                <a:solidFill>
                  <a:srgbClr val="1B193E"/>
                </a:solidFill>
              </a:rPr>
              <a:t>ligne</a:t>
            </a:r>
            <a:r>
              <a:rPr lang="es-ES" sz="1200" dirty="0">
                <a:solidFill>
                  <a:srgbClr val="1B193E"/>
                </a:solidFill>
              </a:rPr>
              <a:t> simple </a:t>
            </a:r>
            <a:r>
              <a:rPr lang="es-ES" sz="1200" dirty="0" err="1">
                <a:solidFill>
                  <a:srgbClr val="1B193E"/>
                </a:solidFill>
              </a:rPr>
              <a:t>d'utilisation</a:t>
            </a:r>
            <a:r>
              <a:rPr lang="es-ES" sz="1200" dirty="0">
                <a:solidFill>
                  <a:srgbClr val="1B193E"/>
                </a:solidFill>
              </a:rPr>
              <a:t> qui </a:t>
            </a:r>
            <a:r>
              <a:rPr lang="es-ES" sz="1200" dirty="0" err="1">
                <a:solidFill>
                  <a:srgbClr val="1B193E"/>
                </a:solidFill>
              </a:rPr>
              <a:t>permet</a:t>
            </a:r>
            <a:r>
              <a:rPr lang="es-ES" sz="1200" dirty="0">
                <a:solidFill>
                  <a:srgbClr val="1B193E"/>
                </a:solidFill>
              </a:rPr>
              <a:t> une </a:t>
            </a:r>
            <a:r>
              <a:rPr lang="es-ES" sz="1200" dirty="0" err="1">
                <a:solidFill>
                  <a:srgbClr val="1B193E"/>
                </a:solidFill>
              </a:rPr>
              <a:t>collaboration</a:t>
            </a:r>
            <a:r>
              <a:rPr lang="es-ES" sz="1200" dirty="0">
                <a:solidFill>
                  <a:srgbClr val="1B193E"/>
                </a:solidFill>
              </a:rPr>
              <a:t> en </a:t>
            </a:r>
            <a:r>
              <a:rPr lang="es-ES" sz="1200" dirty="0" err="1">
                <a:solidFill>
                  <a:srgbClr val="1B193E"/>
                </a:solidFill>
              </a:rPr>
              <a:t>temps</a:t>
            </a:r>
            <a:r>
              <a:rPr lang="es-ES" sz="1200" dirty="0">
                <a:solidFill>
                  <a:srgbClr val="1B193E"/>
                </a:solidFill>
              </a:rPr>
              <a:t> </a:t>
            </a:r>
            <a:r>
              <a:rPr lang="es-ES" sz="1200" dirty="0" err="1">
                <a:solidFill>
                  <a:srgbClr val="1B193E"/>
                </a:solidFill>
              </a:rPr>
              <a:t>réel</a:t>
            </a:r>
            <a:r>
              <a:rPr lang="es-ES" sz="1200" dirty="0">
                <a:solidFill>
                  <a:srgbClr val="1B193E"/>
                </a:solidFill>
              </a:rPr>
              <a:t> </a:t>
            </a:r>
            <a:r>
              <a:rPr lang="es-ES" sz="1200" dirty="0" err="1">
                <a:solidFill>
                  <a:srgbClr val="1B193E"/>
                </a:solidFill>
              </a:rPr>
              <a:t>avec</a:t>
            </a:r>
            <a:r>
              <a:rPr lang="es-ES" sz="1200" dirty="0">
                <a:solidFill>
                  <a:srgbClr val="1B193E"/>
                </a:solidFill>
              </a:rPr>
              <a:t> les membres de </a:t>
            </a:r>
            <a:r>
              <a:rPr lang="es-ES" sz="1200" dirty="0" err="1">
                <a:solidFill>
                  <a:srgbClr val="1B193E"/>
                </a:solidFill>
              </a:rPr>
              <a:t>l'équipe</a:t>
            </a:r>
            <a:r>
              <a:rPr lang="es-ES" sz="1200" dirty="0">
                <a:solidFill>
                  <a:srgbClr val="1B193E"/>
                </a:solidFill>
              </a:rPr>
              <a:t>. </a:t>
            </a:r>
            <a:r>
              <a:rPr lang="es-ES" sz="1200" dirty="0" err="1">
                <a:solidFill>
                  <a:srgbClr val="1B193E"/>
                </a:solidFill>
              </a:rPr>
              <a:t>Il</a:t>
            </a:r>
            <a:r>
              <a:rPr lang="es-ES" sz="1200" dirty="0">
                <a:solidFill>
                  <a:srgbClr val="1B193E"/>
                </a:solidFill>
              </a:rPr>
              <a:t> </a:t>
            </a:r>
            <a:r>
              <a:rPr lang="es-ES" sz="1200" dirty="0" err="1">
                <a:solidFill>
                  <a:srgbClr val="1B193E"/>
                </a:solidFill>
              </a:rPr>
              <a:t>est</a:t>
            </a:r>
            <a:r>
              <a:rPr lang="es-ES" sz="1200" dirty="0">
                <a:solidFill>
                  <a:srgbClr val="1B193E"/>
                </a:solidFill>
              </a:rPr>
              <a:t> </a:t>
            </a:r>
            <a:r>
              <a:rPr lang="es-ES" sz="1200" dirty="0" err="1">
                <a:solidFill>
                  <a:srgbClr val="1B193E"/>
                </a:solidFill>
              </a:rPr>
              <a:t>idéal</a:t>
            </a:r>
            <a:r>
              <a:rPr lang="es-ES" sz="1200" dirty="0">
                <a:solidFill>
                  <a:srgbClr val="1B193E"/>
                </a:solidFill>
              </a:rPr>
              <a:t> </a:t>
            </a:r>
            <a:r>
              <a:rPr lang="es-ES" sz="1200" dirty="0" err="1">
                <a:solidFill>
                  <a:srgbClr val="1B193E"/>
                </a:solidFill>
              </a:rPr>
              <a:t>pour</a:t>
            </a:r>
            <a:r>
              <a:rPr lang="es-ES" sz="1200" dirty="0">
                <a:solidFill>
                  <a:srgbClr val="1B193E"/>
                </a:solidFill>
              </a:rPr>
              <a:t> </a:t>
            </a:r>
            <a:r>
              <a:rPr lang="es-ES" sz="1200" dirty="0" err="1">
                <a:solidFill>
                  <a:srgbClr val="1B193E"/>
                </a:solidFill>
              </a:rPr>
              <a:t>capturer</a:t>
            </a:r>
            <a:r>
              <a:rPr lang="es-ES" sz="1200" dirty="0">
                <a:solidFill>
                  <a:srgbClr val="1B193E"/>
                </a:solidFill>
              </a:rPr>
              <a:t> et </a:t>
            </a:r>
            <a:r>
              <a:rPr lang="es-ES" sz="1200" dirty="0" err="1">
                <a:solidFill>
                  <a:srgbClr val="1B193E"/>
                </a:solidFill>
              </a:rPr>
              <a:t>structurer</a:t>
            </a:r>
            <a:r>
              <a:rPr lang="es-ES" sz="1200" dirty="0">
                <a:solidFill>
                  <a:srgbClr val="1B193E"/>
                </a:solidFill>
              </a:rPr>
              <a:t> les </a:t>
            </a:r>
            <a:r>
              <a:rPr lang="es-ES" sz="1200" dirty="0" err="1">
                <a:solidFill>
                  <a:srgbClr val="1B193E"/>
                </a:solidFill>
              </a:rPr>
              <a:t>idées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Miro :</a:t>
            </a:r>
            <a:r>
              <a:rPr lang="es-ES" sz="1200" dirty="0">
                <a:solidFill>
                  <a:srgbClr val="1B193E"/>
                </a:solidFill>
              </a:rPr>
              <a:t> Une </a:t>
            </a:r>
            <a:r>
              <a:rPr lang="es-ES" sz="1200" dirty="0" err="1">
                <a:solidFill>
                  <a:srgbClr val="1B193E"/>
                </a:solidFill>
              </a:rPr>
              <a:t>plateforme</a:t>
            </a:r>
            <a:r>
              <a:rPr lang="es-ES" sz="1200" dirty="0">
                <a:solidFill>
                  <a:srgbClr val="1B193E"/>
                </a:solidFill>
              </a:rPr>
              <a:t> de </a:t>
            </a:r>
            <a:r>
              <a:rPr lang="es-ES" sz="1200" dirty="0" err="1">
                <a:solidFill>
                  <a:srgbClr val="1B193E"/>
                </a:solidFill>
              </a:rPr>
              <a:t>tableau</a:t>
            </a:r>
            <a:r>
              <a:rPr lang="es-ES" sz="1200" dirty="0">
                <a:solidFill>
                  <a:srgbClr val="1B193E"/>
                </a:solidFill>
              </a:rPr>
              <a:t> </a:t>
            </a:r>
            <a:r>
              <a:rPr lang="es-ES" sz="1200" dirty="0" err="1">
                <a:solidFill>
                  <a:srgbClr val="1B193E"/>
                </a:solidFill>
              </a:rPr>
              <a:t>blanc</a:t>
            </a:r>
            <a:r>
              <a:rPr lang="es-ES" sz="1200" dirty="0">
                <a:solidFill>
                  <a:srgbClr val="1B193E"/>
                </a:solidFill>
              </a:rPr>
              <a:t> numérique qui </a:t>
            </a:r>
            <a:r>
              <a:rPr lang="es-ES" sz="1200" dirty="0" err="1">
                <a:solidFill>
                  <a:srgbClr val="1B193E"/>
                </a:solidFill>
              </a:rPr>
              <a:t>est</a:t>
            </a:r>
            <a:r>
              <a:rPr lang="es-ES" sz="1200" dirty="0">
                <a:solidFill>
                  <a:srgbClr val="1B193E"/>
                </a:solidFill>
              </a:rPr>
              <a:t> </a:t>
            </a:r>
            <a:r>
              <a:rPr lang="es-ES" sz="1200" dirty="0" err="1">
                <a:solidFill>
                  <a:srgbClr val="1B193E"/>
                </a:solidFill>
              </a:rPr>
              <a:t>excellente</a:t>
            </a:r>
            <a:r>
              <a:rPr lang="es-ES" sz="1200" dirty="0">
                <a:solidFill>
                  <a:srgbClr val="1B193E"/>
                </a:solidFill>
              </a:rPr>
              <a:t> </a:t>
            </a:r>
            <a:r>
              <a:rPr lang="es-ES" sz="1200" dirty="0" err="1">
                <a:solidFill>
                  <a:srgbClr val="1B193E"/>
                </a:solidFill>
              </a:rPr>
              <a:t>pour</a:t>
            </a:r>
            <a:r>
              <a:rPr lang="es-ES" sz="1200" dirty="0">
                <a:solidFill>
                  <a:srgbClr val="1B193E"/>
                </a:solidFill>
              </a:rPr>
              <a:t> le </a:t>
            </a:r>
            <a:r>
              <a:rPr lang="es-ES" sz="1200" dirty="0" err="1">
                <a:solidFill>
                  <a:srgbClr val="1B193E"/>
                </a:solidFill>
              </a:rPr>
              <a:t>brainstorming</a:t>
            </a:r>
            <a:r>
              <a:rPr lang="es-ES" sz="1200" dirty="0">
                <a:solidFill>
                  <a:srgbClr val="1B193E"/>
                </a:solidFill>
              </a:rPr>
              <a:t> </a:t>
            </a:r>
            <a:r>
              <a:rPr lang="es-ES" sz="1200" dirty="0" err="1">
                <a:solidFill>
                  <a:srgbClr val="1B193E"/>
                </a:solidFill>
              </a:rPr>
              <a:t>collaboratif</a:t>
            </a:r>
            <a:r>
              <a:rPr lang="es-ES" sz="1200" dirty="0">
                <a:solidFill>
                  <a:srgbClr val="1B193E"/>
                </a:solidFill>
              </a:rPr>
              <a:t> et la </a:t>
            </a:r>
            <a:r>
              <a:rPr lang="es-ES" sz="1200" dirty="0" err="1">
                <a:solidFill>
                  <a:srgbClr val="1B193E"/>
                </a:solidFill>
              </a:rPr>
              <a:t>pensée</a:t>
            </a:r>
            <a:r>
              <a:rPr lang="es-ES" sz="1200" dirty="0">
                <a:solidFill>
                  <a:srgbClr val="1B193E"/>
                </a:solidFill>
              </a:rPr>
              <a:t> </a:t>
            </a:r>
            <a:r>
              <a:rPr lang="es-ES" sz="1200" dirty="0" err="1">
                <a:solidFill>
                  <a:srgbClr val="1B193E"/>
                </a:solidFill>
              </a:rPr>
              <a:t>visuelle</a:t>
            </a:r>
            <a:r>
              <a:rPr lang="es-ES" sz="1200" dirty="0">
                <a:solidFill>
                  <a:srgbClr val="1B193E"/>
                </a:solidFill>
              </a:rPr>
              <a:t>. Elle </a:t>
            </a:r>
            <a:r>
              <a:rPr lang="es-ES" sz="1200" dirty="0" err="1">
                <a:solidFill>
                  <a:srgbClr val="1B193E"/>
                </a:solidFill>
              </a:rPr>
              <a:t>propose</a:t>
            </a:r>
            <a:r>
              <a:rPr lang="es-ES" sz="1200" dirty="0">
                <a:solidFill>
                  <a:srgbClr val="1B193E"/>
                </a:solidFill>
              </a:rPr>
              <a:t> </a:t>
            </a:r>
            <a:r>
              <a:rPr lang="es-ES" sz="1200" dirty="0" err="1">
                <a:solidFill>
                  <a:srgbClr val="1B193E"/>
                </a:solidFill>
              </a:rPr>
              <a:t>différents</a:t>
            </a:r>
            <a:r>
              <a:rPr lang="es-ES" sz="1200" dirty="0">
                <a:solidFill>
                  <a:srgbClr val="1B193E"/>
                </a:solidFill>
              </a:rPr>
              <a:t> </a:t>
            </a:r>
            <a:r>
              <a:rPr lang="es-ES" sz="1200" dirty="0" err="1">
                <a:solidFill>
                  <a:srgbClr val="1B193E"/>
                </a:solidFill>
              </a:rPr>
              <a:t>modèles</a:t>
            </a:r>
            <a:r>
              <a:rPr lang="es-ES" sz="1200" dirty="0">
                <a:solidFill>
                  <a:srgbClr val="1B193E"/>
                </a:solidFill>
              </a:rPr>
              <a:t> et </a:t>
            </a:r>
            <a:r>
              <a:rPr lang="es-ES" sz="1200" dirty="0" err="1">
                <a:solidFill>
                  <a:srgbClr val="1B193E"/>
                </a:solidFill>
              </a:rPr>
              <a:t>s'intègre</a:t>
            </a:r>
            <a:r>
              <a:rPr lang="es-ES" sz="1200" dirty="0">
                <a:solidFill>
                  <a:srgbClr val="1B193E"/>
                </a:solidFill>
              </a:rPr>
              <a:t> à </a:t>
            </a:r>
            <a:r>
              <a:rPr lang="es-ES" sz="1200" dirty="0" err="1">
                <a:solidFill>
                  <a:srgbClr val="1B193E"/>
                </a:solidFill>
              </a:rPr>
              <a:t>d'autres</a:t>
            </a:r>
            <a:r>
              <a:rPr lang="es-ES" sz="1200" dirty="0">
                <a:solidFill>
                  <a:srgbClr val="1B193E"/>
                </a:solidFill>
              </a:rPr>
              <a:t> </a:t>
            </a:r>
            <a:r>
              <a:rPr lang="es-ES" sz="1200" dirty="0" err="1">
                <a:solidFill>
                  <a:srgbClr val="1B193E"/>
                </a:solidFill>
              </a:rPr>
              <a:t>outils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err="1">
                <a:solidFill>
                  <a:srgbClr val="1B193E"/>
                </a:solidFill>
              </a:rPr>
              <a:t>Stormboard</a:t>
            </a:r>
            <a:r>
              <a:rPr lang="es-ES" sz="1200" b="1" dirty="0">
                <a:solidFill>
                  <a:srgbClr val="1B193E"/>
                </a:solidFill>
              </a:rPr>
              <a:t> :</a:t>
            </a:r>
            <a:r>
              <a:rPr lang="es-ES" sz="1200" dirty="0">
                <a:solidFill>
                  <a:srgbClr val="1B193E"/>
                </a:solidFill>
              </a:rPr>
              <a:t> Une </a:t>
            </a:r>
            <a:r>
              <a:rPr lang="es-ES" sz="1200" dirty="0" err="1">
                <a:solidFill>
                  <a:srgbClr val="1B193E"/>
                </a:solidFill>
              </a:rPr>
              <a:t>plateforme</a:t>
            </a:r>
            <a:r>
              <a:rPr lang="es-ES" sz="1200" dirty="0">
                <a:solidFill>
                  <a:srgbClr val="1B193E"/>
                </a:solidFill>
              </a:rPr>
              <a:t> de </a:t>
            </a:r>
            <a:r>
              <a:rPr lang="es-ES" sz="1200" dirty="0" err="1">
                <a:solidFill>
                  <a:srgbClr val="1B193E"/>
                </a:solidFill>
              </a:rPr>
              <a:t>brainstorming</a:t>
            </a:r>
            <a:r>
              <a:rPr lang="es-ES" sz="1200" dirty="0">
                <a:solidFill>
                  <a:srgbClr val="1B193E"/>
                </a:solidFill>
              </a:rPr>
              <a:t> et de </a:t>
            </a:r>
            <a:r>
              <a:rPr lang="es-ES" sz="1200" dirty="0" err="1">
                <a:solidFill>
                  <a:srgbClr val="1B193E"/>
                </a:solidFill>
              </a:rPr>
              <a:t>collaboration</a:t>
            </a:r>
            <a:r>
              <a:rPr lang="es-ES" sz="1200" dirty="0">
                <a:solidFill>
                  <a:srgbClr val="1B193E"/>
                </a:solidFill>
              </a:rPr>
              <a:t> en </a:t>
            </a:r>
            <a:r>
              <a:rPr lang="es-ES" sz="1200" dirty="0" err="1">
                <a:solidFill>
                  <a:srgbClr val="1B193E"/>
                </a:solidFill>
              </a:rPr>
              <a:t>temps</a:t>
            </a:r>
            <a:r>
              <a:rPr lang="es-ES" sz="1200" dirty="0">
                <a:solidFill>
                  <a:srgbClr val="1B193E"/>
                </a:solidFill>
              </a:rPr>
              <a:t> </a:t>
            </a:r>
            <a:r>
              <a:rPr lang="es-ES" sz="1200" dirty="0" err="1">
                <a:solidFill>
                  <a:srgbClr val="1B193E"/>
                </a:solidFill>
              </a:rPr>
              <a:t>réel</a:t>
            </a:r>
            <a:r>
              <a:rPr lang="es-ES" sz="1200" dirty="0">
                <a:solidFill>
                  <a:srgbClr val="1B193E"/>
                </a:solidFill>
              </a:rPr>
              <a:t> qui imite le </a:t>
            </a:r>
            <a:r>
              <a:rPr lang="es-ES" sz="1200" dirty="0" err="1">
                <a:solidFill>
                  <a:srgbClr val="1B193E"/>
                </a:solidFill>
              </a:rPr>
              <a:t>processus</a:t>
            </a:r>
            <a:r>
              <a:rPr lang="es-ES" sz="1200" dirty="0">
                <a:solidFill>
                  <a:srgbClr val="1B193E"/>
                </a:solidFill>
              </a:rPr>
              <a:t> </a:t>
            </a:r>
            <a:r>
              <a:rPr lang="es-ES" sz="1200" dirty="0" err="1">
                <a:solidFill>
                  <a:srgbClr val="1B193E"/>
                </a:solidFill>
              </a:rPr>
              <a:t>d'affichage</a:t>
            </a:r>
            <a:r>
              <a:rPr lang="es-ES" sz="1200" dirty="0">
                <a:solidFill>
                  <a:srgbClr val="1B193E"/>
                </a:solidFill>
              </a:rPr>
              <a:t> de notes </a:t>
            </a:r>
            <a:r>
              <a:rPr lang="es-ES" sz="1200" dirty="0" err="1">
                <a:solidFill>
                  <a:srgbClr val="1B193E"/>
                </a:solidFill>
              </a:rPr>
              <a:t>autocollantes</a:t>
            </a:r>
            <a:r>
              <a:rPr lang="es-ES" sz="1200" dirty="0">
                <a:solidFill>
                  <a:srgbClr val="1B193E"/>
                </a:solidFill>
              </a:rPr>
              <a:t> sur un </a:t>
            </a:r>
            <a:r>
              <a:rPr lang="es-ES" sz="1200" dirty="0" err="1">
                <a:solidFill>
                  <a:srgbClr val="1B193E"/>
                </a:solidFill>
              </a:rPr>
              <a:t>mur</a:t>
            </a:r>
            <a:r>
              <a:rPr lang="es-ES" sz="1200" dirty="0">
                <a:solidFill>
                  <a:srgbClr val="1B193E"/>
                </a:solidFill>
              </a:rPr>
              <a:t>. Elle </a:t>
            </a:r>
            <a:r>
              <a:rPr lang="es-ES" sz="1200" dirty="0" err="1">
                <a:solidFill>
                  <a:srgbClr val="1B193E"/>
                </a:solidFill>
              </a:rPr>
              <a:t>est</a:t>
            </a:r>
            <a:r>
              <a:rPr lang="es-ES" sz="1200" dirty="0">
                <a:solidFill>
                  <a:srgbClr val="1B193E"/>
                </a:solidFill>
              </a:rPr>
              <a:t> idéale </a:t>
            </a:r>
            <a:r>
              <a:rPr lang="es-ES" sz="1200" dirty="0" err="1">
                <a:solidFill>
                  <a:srgbClr val="1B193E"/>
                </a:solidFill>
              </a:rPr>
              <a:t>pour</a:t>
            </a:r>
            <a:r>
              <a:rPr lang="es-ES" sz="1200" dirty="0">
                <a:solidFill>
                  <a:srgbClr val="1B193E"/>
                </a:solidFill>
              </a:rPr>
              <a:t> les </a:t>
            </a:r>
            <a:r>
              <a:rPr lang="es-ES" sz="1200" dirty="0" err="1">
                <a:solidFill>
                  <a:srgbClr val="1B193E"/>
                </a:solidFill>
              </a:rPr>
              <a:t>séances</a:t>
            </a:r>
            <a:r>
              <a:rPr lang="es-ES" sz="1200" dirty="0">
                <a:solidFill>
                  <a:srgbClr val="1B193E"/>
                </a:solidFill>
              </a:rPr>
              <a:t> de </a:t>
            </a:r>
            <a:r>
              <a:rPr lang="es-ES" sz="1200" dirty="0" err="1">
                <a:solidFill>
                  <a:srgbClr val="1B193E"/>
                </a:solidFill>
              </a:rPr>
              <a:t>remue-méninges</a:t>
            </a:r>
            <a:r>
              <a:rPr lang="es-ES" sz="1200" dirty="0">
                <a:solidFill>
                  <a:srgbClr val="1B193E"/>
                </a:solidFill>
              </a:rPr>
              <a:t> en </a:t>
            </a:r>
            <a:r>
              <a:rPr lang="es-ES" sz="1200" dirty="0" err="1">
                <a:solidFill>
                  <a:srgbClr val="1B193E"/>
                </a:solidFill>
              </a:rPr>
              <a:t>équipe</a:t>
            </a:r>
            <a:r>
              <a:rPr lang="es-ES" sz="1200" dirty="0">
                <a:solidFill>
                  <a:srgbClr val="1B193E"/>
                </a:solidFill>
              </a:rPr>
              <a:t> à </a:t>
            </a:r>
            <a:r>
              <a:rPr lang="es-ES" sz="1200" dirty="0" err="1">
                <a:solidFill>
                  <a:srgbClr val="1B193E"/>
                </a:solidFill>
              </a:rPr>
              <a:t>distance</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err="1">
                <a:solidFill>
                  <a:srgbClr val="1B193E"/>
                </a:solidFill>
              </a:rPr>
              <a:t>Ideaflip</a:t>
            </a:r>
            <a:r>
              <a:rPr lang="es-ES" sz="1200" b="1" dirty="0">
                <a:solidFill>
                  <a:srgbClr val="1B193E"/>
                </a:solidFill>
              </a:rPr>
              <a:t> :</a:t>
            </a:r>
            <a:r>
              <a:rPr lang="es-ES" sz="1200" dirty="0">
                <a:solidFill>
                  <a:srgbClr val="1B193E"/>
                </a:solidFill>
              </a:rPr>
              <a:t> Un </a:t>
            </a:r>
            <a:r>
              <a:rPr lang="es-ES" sz="1200" dirty="0" err="1">
                <a:solidFill>
                  <a:srgbClr val="1B193E"/>
                </a:solidFill>
              </a:rPr>
              <a:t>outil</a:t>
            </a:r>
            <a:r>
              <a:rPr lang="es-ES" sz="1200" dirty="0">
                <a:solidFill>
                  <a:srgbClr val="1B193E"/>
                </a:solidFill>
              </a:rPr>
              <a:t> </a:t>
            </a:r>
            <a:r>
              <a:rPr lang="es-ES" sz="1200" dirty="0" err="1">
                <a:solidFill>
                  <a:srgbClr val="1B193E"/>
                </a:solidFill>
              </a:rPr>
              <a:t>visuel</a:t>
            </a:r>
            <a:r>
              <a:rPr lang="es-ES" sz="1200" dirty="0">
                <a:solidFill>
                  <a:srgbClr val="1B193E"/>
                </a:solidFill>
              </a:rPr>
              <a:t> de </a:t>
            </a:r>
            <a:r>
              <a:rPr lang="es-ES" sz="1200" dirty="0" err="1">
                <a:solidFill>
                  <a:srgbClr val="1B193E"/>
                </a:solidFill>
              </a:rPr>
              <a:t>brainstorming</a:t>
            </a:r>
            <a:r>
              <a:rPr lang="es-ES" sz="1200" dirty="0">
                <a:solidFill>
                  <a:srgbClr val="1B193E"/>
                </a:solidFill>
              </a:rPr>
              <a:t> et de </a:t>
            </a:r>
            <a:r>
              <a:rPr lang="es-ES" sz="1200" dirty="0" err="1">
                <a:solidFill>
                  <a:srgbClr val="1B193E"/>
                </a:solidFill>
              </a:rPr>
              <a:t>gestion</a:t>
            </a:r>
            <a:r>
              <a:rPr lang="es-ES" sz="1200" dirty="0">
                <a:solidFill>
                  <a:srgbClr val="1B193E"/>
                </a:solidFill>
              </a:rPr>
              <a:t> des </a:t>
            </a:r>
            <a:r>
              <a:rPr lang="es-ES" sz="1200" dirty="0" err="1">
                <a:solidFill>
                  <a:srgbClr val="1B193E"/>
                </a:solidFill>
              </a:rPr>
              <a:t>idées</a:t>
            </a:r>
            <a:r>
              <a:rPr lang="es-ES" sz="1200" dirty="0">
                <a:solidFill>
                  <a:srgbClr val="1B193E"/>
                </a:solidFill>
              </a:rPr>
              <a:t> qui </a:t>
            </a:r>
            <a:r>
              <a:rPr lang="es-ES" sz="1200" dirty="0" err="1">
                <a:solidFill>
                  <a:srgbClr val="1B193E"/>
                </a:solidFill>
              </a:rPr>
              <a:t>vous</a:t>
            </a:r>
            <a:r>
              <a:rPr lang="es-ES" sz="1200" dirty="0">
                <a:solidFill>
                  <a:srgbClr val="1B193E"/>
                </a:solidFill>
              </a:rPr>
              <a:t> </a:t>
            </a:r>
            <a:r>
              <a:rPr lang="es-ES" sz="1200" dirty="0" err="1">
                <a:solidFill>
                  <a:srgbClr val="1B193E"/>
                </a:solidFill>
              </a:rPr>
              <a:t>aide</a:t>
            </a:r>
            <a:r>
              <a:rPr lang="es-ES" sz="1200" dirty="0">
                <a:solidFill>
                  <a:srgbClr val="1B193E"/>
                </a:solidFill>
              </a:rPr>
              <a:t> à </a:t>
            </a:r>
            <a:r>
              <a:rPr lang="es-ES" sz="1200" dirty="0" err="1">
                <a:solidFill>
                  <a:srgbClr val="1B193E"/>
                </a:solidFill>
              </a:rPr>
              <a:t>capturer</a:t>
            </a:r>
            <a:r>
              <a:rPr lang="es-ES" sz="1200" dirty="0">
                <a:solidFill>
                  <a:srgbClr val="1B193E"/>
                </a:solidFill>
              </a:rPr>
              <a:t>, </a:t>
            </a:r>
            <a:r>
              <a:rPr lang="es-ES" sz="1200" dirty="0" err="1">
                <a:solidFill>
                  <a:srgbClr val="1B193E"/>
                </a:solidFill>
              </a:rPr>
              <a:t>organiser</a:t>
            </a:r>
            <a:r>
              <a:rPr lang="es-ES" sz="1200" dirty="0">
                <a:solidFill>
                  <a:srgbClr val="1B193E"/>
                </a:solidFill>
              </a:rPr>
              <a:t> et </a:t>
            </a:r>
            <a:r>
              <a:rPr lang="es-ES" sz="1200" dirty="0" err="1">
                <a:solidFill>
                  <a:srgbClr val="1B193E"/>
                </a:solidFill>
              </a:rPr>
              <a:t>hiérarchiser</a:t>
            </a:r>
            <a:r>
              <a:rPr lang="es-ES" sz="1200" dirty="0">
                <a:solidFill>
                  <a:srgbClr val="1B193E"/>
                </a:solidFill>
              </a:rPr>
              <a:t> les </a:t>
            </a:r>
            <a:r>
              <a:rPr lang="es-ES" sz="1200" dirty="0" err="1">
                <a:solidFill>
                  <a:srgbClr val="1B193E"/>
                </a:solidFill>
              </a:rPr>
              <a:t>idées</a:t>
            </a:r>
            <a:r>
              <a:rPr lang="es-ES" sz="1200" dirty="0">
                <a:solidFill>
                  <a:srgbClr val="1B193E"/>
                </a:solidFill>
              </a:rPr>
              <a:t> à </a:t>
            </a:r>
            <a:r>
              <a:rPr lang="es-ES" sz="1200" dirty="0" err="1">
                <a:solidFill>
                  <a:srgbClr val="1B193E"/>
                </a:solidFill>
              </a:rPr>
              <a:t>l'aide</a:t>
            </a:r>
            <a:r>
              <a:rPr lang="es-ES" sz="1200" dirty="0">
                <a:solidFill>
                  <a:srgbClr val="1B193E"/>
                </a:solidFill>
              </a:rPr>
              <a:t> </a:t>
            </a:r>
            <a:r>
              <a:rPr lang="es-ES" sz="1200" dirty="0" err="1">
                <a:solidFill>
                  <a:srgbClr val="1B193E"/>
                </a:solidFill>
              </a:rPr>
              <a:t>d'une</a:t>
            </a:r>
            <a:r>
              <a:rPr lang="es-ES" sz="1200" dirty="0">
                <a:solidFill>
                  <a:srgbClr val="1B193E"/>
                </a:solidFill>
              </a:rPr>
              <a:t> interface simple de </a:t>
            </a:r>
            <a:r>
              <a:rPr lang="es-ES" sz="1200" dirty="0" err="1">
                <a:solidFill>
                  <a:srgbClr val="1B193E"/>
                </a:solidFill>
              </a:rPr>
              <a:t>type</a:t>
            </a:r>
            <a:r>
              <a:rPr lang="es-ES" sz="1200" dirty="0">
                <a:solidFill>
                  <a:srgbClr val="1B193E"/>
                </a:solidFill>
              </a:rPr>
              <a:t> "</a:t>
            </a:r>
            <a:r>
              <a:rPr lang="es-ES" sz="1200" dirty="0" err="1">
                <a:solidFill>
                  <a:srgbClr val="1B193E"/>
                </a:solidFill>
              </a:rPr>
              <a:t>glisser-déposer</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a:solidFill>
                  <a:srgbClr val="1B193E"/>
                </a:solidFill>
              </a:rPr>
              <a:t>Bubbl.us : </a:t>
            </a:r>
            <a:r>
              <a:rPr lang="es-ES" sz="1200" dirty="0">
                <a:solidFill>
                  <a:srgbClr val="1B193E"/>
                </a:solidFill>
              </a:rPr>
              <a:t>Un </a:t>
            </a:r>
            <a:r>
              <a:rPr lang="es-ES" sz="1200" dirty="0" err="1">
                <a:solidFill>
                  <a:srgbClr val="1B193E"/>
                </a:solidFill>
              </a:rPr>
              <a:t>outil</a:t>
            </a:r>
            <a:r>
              <a:rPr lang="es-ES" sz="1200" dirty="0">
                <a:solidFill>
                  <a:srgbClr val="1B193E"/>
                </a:solidFill>
              </a:rPr>
              <a:t> de </a:t>
            </a:r>
            <a:r>
              <a:rPr lang="es-ES" sz="1200" dirty="0" err="1">
                <a:solidFill>
                  <a:srgbClr val="1B193E"/>
                </a:solidFill>
              </a:rPr>
              <a:t>cartographie</a:t>
            </a:r>
            <a:r>
              <a:rPr lang="es-ES" sz="1200" dirty="0">
                <a:solidFill>
                  <a:srgbClr val="1B193E"/>
                </a:solidFill>
              </a:rPr>
              <a:t> </a:t>
            </a:r>
            <a:r>
              <a:rPr lang="es-ES" sz="1200" dirty="0" err="1">
                <a:solidFill>
                  <a:srgbClr val="1B193E"/>
                </a:solidFill>
              </a:rPr>
              <a:t>mentale</a:t>
            </a:r>
            <a:r>
              <a:rPr lang="es-ES" sz="1200" dirty="0">
                <a:solidFill>
                  <a:srgbClr val="1B193E"/>
                </a:solidFill>
              </a:rPr>
              <a:t> </a:t>
            </a:r>
            <a:r>
              <a:rPr lang="es-ES" sz="1200" dirty="0" err="1">
                <a:solidFill>
                  <a:srgbClr val="1B193E"/>
                </a:solidFill>
              </a:rPr>
              <a:t>facile</a:t>
            </a:r>
            <a:r>
              <a:rPr lang="es-ES" sz="1200" dirty="0">
                <a:solidFill>
                  <a:srgbClr val="1B193E"/>
                </a:solidFill>
              </a:rPr>
              <a:t> à </a:t>
            </a:r>
            <a:r>
              <a:rPr lang="es-ES" sz="1200" dirty="0" err="1">
                <a:solidFill>
                  <a:srgbClr val="1B193E"/>
                </a:solidFill>
              </a:rPr>
              <a:t>utiliser</a:t>
            </a:r>
            <a:r>
              <a:rPr lang="es-ES" sz="1200" dirty="0">
                <a:solidFill>
                  <a:srgbClr val="1B193E"/>
                </a:solidFill>
              </a:rPr>
              <a:t>, basé sur le web, qui </a:t>
            </a:r>
            <a:r>
              <a:rPr lang="es-ES" sz="1200" dirty="0" err="1">
                <a:solidFill>
                  <a:srgbClr val="1B193E"/>
                </a:solidFill>
              </a:rPr>
              <a:t>permet</a:t>
            </a:r>
            <a:r>
              <a:rPr lang="es-ES" sz="1200" dirty="0">
                <a:solidFill>
                  <a:srgbClr val="1B193E"/>
                </a:solidFill>
              </a:rPr>
              <a:t> un </a:t>
            </a:r>
            <a:r>
              <a:rPr lang="es-ES" sz="1200" dirty="0" err="1">
                <a:solidFill>
                  <a:srgbClr val="1B193E"/>
                </a:solidFill>
              </a:rPr>
              <a:t>brainstorming</a:t>
            </a:r>
            <a:r>
              <a:rPr lang="es-ES" sz="1200" dirty="0">
                <a:solidFill>
                  <a:srgbClr val="1B193E"/>
                </a:solidFill>
              </a:rPr>
              <a:t> </a:t>
            </a:r>
            <a:r>
              <a:rPr lang="es-ES" sz="1200" dirty="0" err="1">
                <a:solidFill>
                  <a:srgbClr val="1B193E"/>
                </a:solidFill>
              </a:rPr>
              <a:t>rapide</a:t>
            </a:r>
            <a:r>
              <a:rPr lang="es-ES" sz="1200" dirty="0">
                <a:solidFill>
                  <a:srgbClr val="1B193E"/>
                </a:solidFill>
              </a:rPr>
              <a:t> et </a:t>
            </a:r>
            <a:r>
              <a:rPr lang="es-ES" sz="1200" dirty="0" err="1">
                <a:solidFill>
                  <a:srgbClr val="1B193E"/>
                </a:solidFill>
              </a:rPr>
              <a:t>l'organisation</a:t>
            </a:r>
            <a:r>
              <a:rPr lang="es-ES" sz="1200" dirty="0">
                <a:solidFill>
                  <a:srgbClr val="1B193E"/>
                </a:solidFill>
              </a:rPr>
              <a:t> des </a:t>
            </a:r>
            <a:r>
              <a:rPr lang="es-ES" sz="1200" dirty="0" err="1">
                <a:solidFill>
                  <a:srgbClr val="1B193E"/>
                </a:solidFill>
              </a:rPr>
              <a:t>idées</a:t>
            </a:r>
            <a:r>
              <a:rPr lang="es-ES" sz="1200" dirty="0">
                <a:solidFill>
                  <a:srgbClr val="1B193E"/>
                </a:solidFill>
              </a:rPr>
              <a:t> </a:t>
            </a:r>
            <a:r>
              <a:rPr lang="es-ES" sz="1200" dirty="0" err="1">
                <a:solidFill>
                  <a:srgbClr val="1B193E"/>
                </a:solidFill>
              </a:rPr>
              <a:t>dans</a:t>
            </a:r>
            <a:r>
              <a:rPr lang="es-ES" sz="1200" dirty="0">
                <a:solidFill>
                  <a:srgbClr val="1B193E"/>
                </a:solidFill>
              </a:rPr>
              <a:t> une </a:t>
            </a:r>
            <a:r>
              <a:rPr lang="es-ES" sz="1200" dirty="0" err="1">
                <a:solidFill>
                  <a:srgbClr val="1B193E"/>
                </a:solidFill>
              </a:rPr>
              <a:t>structure</a:t>
            </a:r>
            <a:r>
              <a:rPr lang="es-ES" sz="1200" dirty="0">
                <a:solidFill>
                  <a:srgbClr val="1B193E"/>
                </a:solidFill>
              </a:rPr>
              <a:t> </a:t>
            </a:r>
            <a:r>
              <a:rPr lang="es-ES" sz="1200" dirty="0" err="1">
                <a:solidFill>
                  <a:srgbClr val="1B193E"/>
                </a:solidFill>
              </a:rPr>
              <a:t>hiérarchique</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b="1" dirty="0" err="1">
                <a:solidFill>
                  <a:srgbClr val="1B193E"/>
                </a:solidFill>
              </a:rPr>
              <a:t>Padlet</a:t>
            </a:r>
            <a:r>
              <a:rPr lang="es-ES" sz="1200" b="1" dirty="0">
                <a:solidFill>
                  <a:srgbClr val="1B193E"/>
                </a:solidFill>
              </a:rPr>
              <a:t> :</a:t>
            </a:r>
            <a:r>
              <a:rPr lang="es-ES" sz="1200" dirty="0">
                <a:solidFill>
                  <a:srgbClr val="1B193E"/>
                </a:solidFill>
              </a:rPr>
              <a:t> Un </a:t>
            </a:r>
            <a:r>
              <a:rPr lang="es-ES" sz="1200" dirty="0" err="1">
                <a:solidFill>
                  <a:srgbClr val="1B193E"/>
                </a:solidFill>
              </a:rPr>
              <a:t>tableau</a:t>
            </a:r>
            <a:r>
              <a:rPr lang="es-ES" sz="1200" dirty="0">
                <a:solidFill>
                  <a:srgbClr val="1B193E"/>
                </a:solidFill>
              </a:rPr>
              <a:t> </a:t>
            </a:r>
            <a:r>
              <a:rPr lang="es-ES" sz="1200" dirty="0" err="1">
                <a:solidFill>
                  <a:srgbClr val="1B193E"/>
                </a:solidFill>
              </a:rPr>
              <a:t>d'affichage</a:t>
            </a:r>
            <a:r>
              <a:rPr lang="es-ES" sz="1200" dirty="0">
                <a:solidFill>
                  <a:srgbClr val="1B193E"/>
                </a:solidFill>
              </a:rPr>
              <a:t> numérique </a:t>
            </a:r>
            <a:r>
              <a:rPr lang="es-ES" sz="1200" dirty="0" err="1">
                <a:solidFill>
                  <a:srgbClr val="1B193E"/>
                </a:solidFill>
              </a:rPr>
              <a:t>polyvalent</a:t>
            </a:r>
            <a:r>
              <a:rPr lang="es-ES" sz="1200" dirty="0">
                <a:solidFill>
                  <a:srgbClr val="1B193E"/>
                </a:solidFill>
              </a:rPr>
              <a:t> qui </a:t>
            </a:r>
            <a:r>
              <a:rPr lang="es-ES" sz="1200" dirty="0" err="1">
                <a:solidFill>
                  <a:srgbClr val="1B193E"/>
                </a:solidFill>
              </a:rPr>
              <a:t>peut</a:t>
            </a:r>
            <a:r>
              <a:rPr lang="es-ES" sz="1200" dirty="0">
                <a:solidFill>
                  <a:srgbClr val="1B193E"/>
                </a:solidFill>
              </a:rPr>
              <a:t> </a:t>
            </a:r>
            <a:r>
              <a:rPr lang="es-ES" sz="1200" dirty="0" err="1">
                <a:solidFill>
                  <a:srgbClr val="1B193E"/>
                </a:solidFill>
              </a:rPr>
              <a:t>être</a:t>
            </a:r>
            <a:r>
              <a:rPr lang="es-ES" sz="1200" dirty="0">
                <a:solidFill>
                  <a:srgbClr val="1B193E"/>
                </a:solidFill>
              </a:rPr>
              <a:t> </a:t>
            </a:r>
            <a:r>
              <a:rPr lang="es-ES" sz="1200" dirty="0" err="1">
                <a:solidFill>
                  <a:srgbClr val="1B193E"/>
                </a:solidFill>
              </a:rPr>
              <a:t>utilisé</a:t>
            </a:r>
            <a:r>
              <a:rPr lang="es-ES" sz="1200" dirty="0">
                <a:solidFill>
                  <a:srgbClr val="1B193E"/>
                </a:solidFill>
              </a:rPr>
              <a:t> </a:t>
            </a:r>
            <a:r>
              <a:rPr lang="es-ES" sz="1200" dirty="0" err="1">
                <a:solidFill>
                  <a:srgbClr val="1B193E"/>
                </a:solidFill>
              </a:rPr>
              <a:t>pour</a:t>
            </a:r>
            <a:r>
              <a:rPr lang="es-ES" sz="1200" dirty="0">
                <a:solidFill>
                  <a:srgbClr val="1B193E"/>
                </a:solidFill>
              </a:rPr>
              <a:t> le </a:t>
            </a:r>
            <a:r>
              <a:rPr lang="es-ES" sz="1200" dirty="0" err="1">
                <a:solidFill>
                  <a:srgbClr val="1B193E"/>
                </a:solidFill>
              </a:rPr>
              <a:t>brainstorming</a:t>
            </a:r>
            <a:r>
              <a:rPr lang="es-ES" sz="1200" dirty="0">
                <a:solidFill>
                  <a:srgbClr val="1B193E"/>
                </a:solidFill>
              </a:rPr>
              <a:t> </a:t>
            </a:r>
            <a:r>
              <a:rPr lang="es-ES" sz="1200" dirty="0" err="1">
                <a:solidFill>
                  <a:srgbClr val="1B193E"/>
                </a:solidFill>
              </a:rPr>
              <a:t>collaboratif</a:t>
            </a:r>
            <a:r>
              <a:rPr lang="es-ES" sz="1200" dirty="0">
                <a:solidFill>
                  <a:srgbClr val="1B193E"/>
                </a:solidFill>
              </a:rPr>
              <a:t>, le </a:t>
            </a:r>
            <a:r>
              <a:rPr lang="es-ES" sz="1200" dirty="0" err="1">
                <a:solidFill>
                  <a:srgbClr val="1B193E"/>
                </a:solidFill>
              </a:rPr>
              <a:t>partage</a:t>
            </a:r>
            <a:r>
              <a:rPr lang="es-ES" sz="1200" dirty="0">
                <a:solidFill>
                  <a:srgbClr val="1B193E"/>
                </a:solidFill>
              </a:rPr>
              <a:t> </a:t>
            </a:r>
            <a:r>
              <a:rPr lang="es-ES" sz="1200" dirty="0" err="1">
                <a:solidFill>
                  <a:srgbClr val="1B193E"/>
                </a:solidFill>
              </a:rPr>
              <a:t>d'idées</a:t>
            </a:r>
            <a:r>
              <a:rPr lang="es-ES" sz="1200" dirty="0">
                <a:solidFill>
                  <a:srgbClr val="1B193E"/>
                </a:solidFill>
              </a:rPr>
              <a:t> et </a:t>
            </a:r>
            <a:r>
              <a:rPr lang="es-ES" sz="1200" dirty="0" err="1">
                <a:solidFill>
                  <a:srgbClr val="1B193E"/>
                </a:solidFill>
              </a:rPr>
              <a:t>l'organisation</a:t>
            </a:r>
            <a:r>
              <a:rPr lang="es-ES" sz="1200" dirty="0">
                <a:solidFill>
                  <a:srgbClr val="1B193E"/>
                </a:solidFill>
              </a:rPr>
              <a:t> </a:t>
            </a:r>
            <a:r>
              <a:rPr lang="es-ES" sz="1200" dirty="0" err="1">
                <a:solidFill>
                  <a:srgbClr val="1B193E"/>
                </a:solidFill>
              </a:rPr>
              <a:t>visuelle</a:t>
            </a:r>
            <a:r>
              <a:rPr lang="es-ES" sz="1200" dirty="0">
                <a:solidFill>
                  <a:srgbClr val="1B193E"/>
                </a:solidFill>
              </a:rPr>
              <a:t>. </a:t>
            </a:r>
            <a:r>
              <a:rPr lang="es-ES" sz="1200" dirty="0" err="1">
                <a:solidFill>
                  <a:srgbClr val="1B193E"/>
                </a:solidFill>
              </a:rPr>
              <a:t>Vous</a:t>
            </a:r>
            <a:r>
              <a:rPr lang="es-ES" sz="1200" dirty="0">
                <a:solidFill>
                  <a:srgbClr val="1B193E"/>
                </a:solidFill>
              </a:rPr>
              <a:t> </a:t>
            </a:r>
            <a:r>
              <a:rPr lang="es-ES" sz="1200" dirty="0" err="1">
                <a:solidFill>
                  <a:srgbClr val="1B193E"/>
                </a:solidFill>
              </a:rPr>
              <a:t>pouvez</a:t>
            </a:r>
            <a:r>
              <a:rPr lang="es-ES" sz="1200" dirty="0">
                <a:solidFill>
                  <a:srgbClr val="1B193E"/>
                </a:solidFill>
              </a:rPr>
              <a:t> </a:t>
            </a:r>
            <a:r>
              <a:rPr lang="es-ES" sz="1200" dirty="0" err="1">
                <a:solidFill>
                  <a:srgbClr val="1B193E"/>
                </a:solidFill>
              </a:rPr>
              <a:t>ajouter</a:t>
            </a:r>
            <a:r>
              <a:rPr lang="es-ES" sz="1200" dirty="0">
                <a:solidFill>
                  <a:srgbClr val="1B193E"/>
                </a:solidFill>
              </a:rPr>
              <a:t> </a:t>
            </a:r>
            <a:r>
              <a:rPr lang="es-ES" sz="1200" dirty="0" err="1">
                <a:solidFill>
                  <a:srgbClr val="1B193E"/>
                </a:solidFill>
              </a:rPr>
              <a:t>différents</a:t>
            </a:r>
            <a:r>
              <a:rPr lang="es-ES" sz="1200" dirty="0">
                <a:solidFill>
                  <a:srgbClr val="1B193E"/>
                </a:solidFill>
              </a:rPr>
              <a:t> </a:t>
            </a:r>
            <a:r>
              <a:rPr lang="es-ES" sz="1200" dirty="0" err="1">
                <a:solidFill>
                  <a:srgbClr val="1B193E"/>
                </a:solidFill>
              </a:rPr>
              <a:t>types</a:t>
            </a:r>
            <a:r>
              <a:rPr lang="es-ES" sz="1200" dirty="0">
                <a:solidFill>
                  <a:srgbClr val="1B193E"/>
                </a:solidFill>
              </a:rPr>
              <a:t> de </a:t>
            </a:r>
            <a:r>
              <a:rPr lang="es-ES" sz="1200" dirty="0" err="1">
                <a:solidFill>
                  <a:srgbClr val="1B193E"/>
                </a:solidFill>
              </a:rPr>
              <a:t>contenu</a:t>
            </a:r>
            <a:r>
              <a:rPr lang="es-ES" sz="1200" dirty="0">
                <a:solidFill>
                  <a:srgbClr val="1B193E"/>
                </a:solidFill>
              </a:rPr>
              <a:t> </a:t>
            </a:r>
            <a:r>
              <a:rPr lang="es-ES" sz="1200" dirty="0" err="1">
                <a:solidFill>
                  <a:srgbClr val="1B193E"/>
                </a:solidFill>
              </a:rPr>
              <a:t>tels</a:t>
            </a:r>
            <a:r>
              <a:rPr lang="es-ES" sz="1200" dirty="0">
                <a:solidFill>
                  <a:srgbClr val="1B193E"/>
                </a:solidFill>
              </a:rPr>
              <a:t> que du </a:t>
            </a:r>
            <a:r>
              <a:rPr lang="es-ES" sz="1200" dirty="0" err="1">
                <a:solidFill>
                  <a:srgbClr val="1B193E"/>
                </a:solidFill>
              </a:rPr>
              <a:t>texte</a:t>
            </a:r>
            <a:r>
              <a:rPr lang="es-ES" sz="1200" dirty="0">
                <a:solidFill>
                  <a:srgbClr val="1B193E"/>
                </a:solidFill>
              </a:rPr>
              <a:t>, des </a:t>
            </a:r>
            <a:r>
              <a:rPr lang="es-ES" sz="1200" dirty="0" err="1">
                <a:solidFill>
                  <a:srgbClr val="1B193E"/>
                </a:solidFill>
              </a:rPr>
              <a:t>images</a:t>
            </a:r>
            <a:r>
              <a:rPr lang="es-ES" sz="1200" dirty="0">
                <a:solidFill>
                  <a:srgbClr val="1B193E"/>
                </a:solidFill>
              </a:rPr>
              <a:t> et des </a:t>
            </a:r>
            <a:r>
              <a:rPr lang="es-ES" sz="1200" dirty="0" err="1">
                <a:solidFill>
                  <a:srgbClr val="1B193E"/>
                </a:solidFill>
              </a:rPr>
              <a:t>liens</a:t>
            </a:r>
            <a:r>
              <a:rPr lang="es-ES" sz="1200" dirty="0">
                <a:solidFill>
                  <a:srgbClr val="1B193E"/>
                </a:solidFill>
              </a:rPr>
              <a:t>.</a:t>
            </a: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endParaRPr sz="1200" dirty="0">
              <a:solidFill>
                <a:srgbClr val="1B193E"/>
              </a:solidFill>
            </a:endParaRPr>
          </a:p>
          <a:p>
            <a:pPr marL="0" lvl="0" indent="0" algn="l" rtl="0">
              <a:lnSpc>
                <a:spcPct val="100000"/>
              </a:lnSpc>
              <a:spcBef>
                <a:spcPts val="0"/>
              </a:spcBef>
              <a:spcAft>
                <a:spcPts val="0"/>
              </a:spcAft>
              <a:buNone/>
            </a:pPr>
            <a:r>
              <a:rPr lang="es-ES" sz="1200" dirty="0">
                <a:solidFill>
                  <a:srgbClr val="1B193E"/>
                </a:solidFill>
              </a:rPr>
              <a:t> </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2908720cbad_0_92"/>
          <p:cNvSpPr txBox="1">
            <a:spLocks noGrp="1"/>
          </p:cNvSpPr>
          <p:nvPr>
            <p:ph type="body" idx="1"/>
          </p:nvPr>
        </p:nvSpPr>
        <p:spPr>
          <a:xfrm>
            <a:off x="1238250" y="2406775"/>
            <a:ext cx="3133800" cy="10221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endParaRPr dirty="0"/>
          </a:p>
          <a:p>
            <a:pPr marL="0" lvl="0" indent="0" algn="l" rtl="0">
              <a:lnSpc>
                <a:spcPct val="90000"/>
              </a:lnSpc>
              <a:spcBef>
                <a:spcPts val="0"/>
              </a:spcBef>
              <a:spcAft>
                <a:spcPts val="0"/>
              </a:spcAft>
              <a:buClr>
                <a:srgbClr val="F5F5F5"/>
              </a:buClr>
              <a:buSzPts val="2200"/>
              <a:buNone/>
            </a:pPr>
            <a:r>
              <a:rPr lang="es-ES" dirty="0"/>
              <a:t>3. </a:t>
            </a:r>
            <a:r>
              <a:rPr lang="es-ES" dirty="0" err="1"/>
              <a:t>Outils</a:t>
            </a:r>
            <a:r>
              <a:rPr lang="es-ES" dirty="0"/>
              <a:t> numériques </a:t>
            </a:r>
            <a:r>
              <a:rPr lang="es-ES" dirty="0" err="1"/>
              <a:t>pour</a:t>
            </a:r>
            <a:r>
              <a:rPr lang="es-ES" dirty="0"/>
              <a:t> la </a:t>
            </a:r>
            <a:r>
              <a:rPr lang="es-ES" dirty="0" err="1"/>
              <a:t>planification</a:t>
            </a:r>
            <a:r>
              <a:rPr lang="es-ES" dirty="0"/>
              <a:t> </a:t>
            </a:r>
            <a:r>
              <a:rPr lang="es-ES" dirty="0" err="1"/>
              <a:t>d'entreprise</a:t>
            </a: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Clr>
                <a:srgbClr val="F5F5F5"/>
              </a:buClr>
              <a:buSzPts val="2200"/>
              <a:buNone/>
            </a:pPr>
            <a:endParaRPr dirty="0"/>
          </a:p>
        </p:txBody>
      </p:sp>
      <p:sp>
        <p:nvSpPr>
          <p:cNvPr id="239" name="Google Shape;239;g2908720cbad_0_92"/>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3.3 Outils numériques pour le brainstorming, la pensée créative et l'innovation  </a:t>
            </a:r>
            <a:endParaRPr/>
          </a:p>
        </p:txBody>
      </p:sp>
      <p:sp>
        <p:nvSpPr>
          <p:cNvPr id="240" name="Google Shape;240;g2908720cbad_0_92"/>
          <p:cNvSpPr txBox="1">
            <a:spLocks noGrp="1"/>
          </p:cNvSpPr>
          <p:nvPr>
            <p:ph type="body" idx="3"/>
          </p:nvPr>
        </p:nvSpPr>
        <p:spPr>
          <a:xfrm>
            <a:off x="4893013" y="457201"/>
            <a:ext cx="6848271" cy="5403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s-ES" sz="1400" b="1" dirty="0">
                <a:solidFill>
                  <a:srgbClr val="1B193E"/>
                </a:solidFill>
              </a:rPr>
              <a:t>Trello :</a:t>
            </a:r>
            <a:r>
              <a:rPr lang="es-ES" sz="1400" dirty="0">
                <a:solidFill>
                  <a:srgbClr val="1B193E"/>
                </a:solidFill>
              </a:rPr>
              <a:t> Bien </a:t>
            </a:r>
            <a:r>
              <a:rPr lang="es-ES" sz="1400" dirty="0" err="1">
                <a:solidFill>
                  <a:srgbClr val="1B193E"/>
                </a:solidFill>
              </a:rPr>
              <a:t>qu'il</a:t>
            </a:r>
            <a:r>
              <a:rPr lang="es-ES" sz="1400" dirty="0">
                <a:solidFill>
                  <a:srgbClr val="1B193E"/>
                </a:solidFill>
              </a:rPr>
              <a:t> </a:t>
            </a:r>
            <a:r>
              <a:rPr lang="es-ES" sz="1400" dirty="0" err="1">
                <a:solidFill>
                  <a:srgbClr val="1B193E"/>
                </a:solidFill>
              </a:rPr>
              <a:t>s'agisse</a:t>
            </a:r>
            <a:r>
              <a:rPr lang="es-ES" sz="1400" dirty="0">
                <a:solidFill>
                  <a:srgbClr val="1B193E"/>
                </a:solidFill>
              </a:rPr>
              <a:t> </a:t>
            </a:r>
            <a:r>
              <a:rPr lang="es-ES" sz="1400" dirty="0" err="1">
                <a:solidFill>
                  <a:srgbClr val="1B193E"/>
                </a:solidFill>
              </a:rPr>
              <a:t>avant</a:t>
            </a:r>
            <a:r>
              <a:rPr lang="es-ES" sz="1400" dirty="0">
                <a:solidFill>
                  <a:srgbClr val="1B193E"/>
                </a:solidFill>
              </a:rPr>
              <a:t> </a:t>
            </a:r>
            <a:r>
              <a:rPr lang="es-ES" sz="1400" dirty="0" err="1">
                <a:solidFill>
                  <a:srgbClr val="1B193E"/>
                </a:solidFill>
              </a:rPr>
              <a:t>tout</a:t>
            </a:r>
            <a:r>
              <a:rPr lang="es-ES" sz="1400" dirty="0">
                <a:solidFill>
                  <a:srgbClr val="1B193E"/>
                </a:solidFill>
              </a:rPr>
              <a:t> </a:t>
            </a:r>
            <a:r>
              <a:rPr lang="es-ES" sz="1400" dirty="0" err="1">
                <a:solidFill>
                  <a:srgbClr val="1B193E"/>
                </a:solidFill>
              </a:rPr>
              <a:t>d'un</a:t>
            </a:r>
            <a:r>
              <a:rPr lang="es-ES" sz="1400" dirty="0">
                <a:solidFill>
                  <a:srgbClr val="1B193E"/>
                </a:solidFill>
              </a:rPr>
              <a:t> </a:t>
            </a:r>
            <a:r>
              <a:rPr lang="es-ES" sz="1400" dirty="0" err="1">
                <a:solidFill>
                  <a:srgbClr val="1B193E"/>
                </a:solidFill>
              </a:rPr>
              <a:t>outil</a:t>
            </a:r>
            <a:r>
              <a:rPr lang="es-ES" sz="1400" dirty="0">
                <a:solidFill>
                  <a:srgbClr val="1B193E"/>
                </a:solidFill>
              </a:rPr>
              <a:t> de </a:t>
            </a:r>
            <a:r>
              <a:rPr lang="es-ES" sz="1400" dirty="0" err="1">
                <a:solidFill>
                  <a:srgbClr val="1B193E"/>
                </a:solidFill>
              </a:rPr>
              <a:t>gestion</a:t>
            </a:r>
            <a:r>
              <a:rPr lang="es-ES" sz="1400" dirty="0">
                <a:solidFill>
                  <a:srgbClr val="1B193E"/>
                </a:solidFill>
              </a:rPr>
              <a:t> de </a:t>
            </a:r>
            <a:r>
              <a:rPr lang="es-ES" sz="1400" dirty="0" err="1">
                <a:solidFill>
                  <a:srgbClr val="1B193E"/>
                </a:solidFill>
              </a:rPr>
              <a:t>projet</a:t>
            </a:r>
            <a:r>
              <a:rPr lang="es-ES" sz="1400" dirty="0">
                <a:solidFill>
                  <a:srgbClr val="1B193E"/>
                </a:solidFill>
              </a:rPr>
              <a:t>, </a:t>
            </a:r>
            <a:r>
              <a:rPr lang="es-ES" sz="1400" dirty="0" err="1">
                <a:solidFill>
                  <a:srgbClr val="1B193E"/>
                </a:solidFill>
              </a:rPr>
              <a:t>l'interface</a:t>
            </a:r>
            <a:r>
              <a:rPr lang="es-ES" sz="1400" dirty="0">
                <a:solidFill>
                  <a:srgbClr val="1B193E"/>
                </a:solidFill>
              </a:rPr>
              <a:t> de Trello, </a:t>
            </a:r>
            <a:r>
              <a:rPr lang="es-ES" sz="1400" dirty="0" err="1">
                <a:solidFill>
                  <a:srgbClr val="1B193E"/>
                </a:solidFill>
              </a:rPr>
              <a:t>basée</a:t>
            </a:r>
            <a:r>
              <a:rPr lang="es-ES" sz="1400" dirty="0">
                <a:solidFill>
                  <a:srgbClr val="1B193E"/>
                </a:solidFill>
              </a:rPr>
              <a:t> sur des </a:t>
            </a:r>
            <a:r>
              <a:rPr lang="es-ES" sz="1400" dirty="0" err="1">
                <a:solidFill>
                  <a:srgbClr val="1B193E"/>
                </a:solidFill>
              </a:rPr>
              <a:t>cartes</a:t>
            </a:r>
            <a:r>
              <a:rPr lang="es-ES" sz="1400" dirty="0">
                <a:solidFill>
                  <a:srgbClr val="1B193E"/>
                </a:solidFill>
              </a:rPr>
              <a:t>, </a:t>
            </a:r>
            <a:r>
              <a:rPr lang="es-ES" sz="1400" dirty="0" err="1">
                <a:solidFill>
                  <a:srgbClr val="1B193E"/>
                </a:solidFill>
              </a:rPr>
              <a:t>peut</a:t>
            </a:r>
            <a:r>
              <a:rPr lang="es-ES" sz="1400" dirty="0">
                <a:solidFill>
                  <a:srgbClr val="1B193E"/>
                </a:solidFill>
              </a:rPr>
              <a:t> </a:t>
            </a:r>
            <a:r>
              <a:rPr lang="es-ES" sz="1400" dirty="0" err="1">
                <a:solidFill>
                  <a:srgbClr val="1B193E"/>
                </a:solidFill>
              </a:rPr>
              <a:t>être</a:t>
            </a:r>
            <a:r>
              <a:rPr lang="es-ES" sz="1400" dirty="0">
                <a:solidFill>
                  <a:srgbClr val="1B193E"/>
                </a:solidFill>
              </a:rPr>
              <a:t> </a:t>
            </a:r>
            <a:r>
              <a:rPr lang="es-ES" sz="1400" dirty="0" err="1">
                <a:solidFill>
                  <a:srgbClr val="1B193E"/>
                </a:solidFill>
              </a:rPr>
              <a:t>adaptée</a:t>
            </a:r>
            <a:r>
              <a:rPr lang="es-ES" sz="1400" dirty="0">
                <a:solidFill>
                  <a:srgbClr val="1B193E"/>
                </a:solidFill>
              </a:rPr>
              <a:t> </a:t>
            </a:r>
            <a:r>
              <a:rPr lang="es-ES" sz="1400" dirty="0" err="1">
                <a:solidFill>
                  <a:srgbClr val="1B193E"/>
                </a:solidFill>
              </a:rPr>
              <a:t>au</a:t>
            </a:r>
            <a:r>
              <a:rPr lang="es-ES" sz="1400" dirty="0">
                <a:solidFill>
                  <a:srgbClr val="1B193E"/>
                </a:solidFill>
              </a:rPr>
              <a:t> </a:t>
            </a:r>
            <a:r>
              <a:rPr lang="es-ES" sz="1400" dirty="0" err="1">
                <a:solidFill>
                  <a:srgbClr val="1B193E"/>
                </a:solidFill>
              </a:rPr>
              <a:t>brainstorming</a:t>
            </a:r>
            <a:r>
              <a:rPr lang="es-ES" sz="1400" dirty="0">
                <a:solidFill>
                  <a:srgbClr val="1B193E"/>
                </a:solidFill>
              </a:rPr>
              <a:t> et à </a:t>
            </a:r>
            <a:r>
              <a:rPr lang="es-ES" sz="1400" dirty="0" err="1">
                <a:solidFill>
                  <a:srgbClr val="1B193E"/>
                </a:solidFill>
              </a:rPr>
              <a:t>l'organisation</a:t>
            </a:r>
            <a:r>
              <a:rPr lang="es-ES" sz="1400" dirty="0">
                <a:solidFill>
                  <a:srgbClr val="1B193E"/>
                </a:solidFill>
              </a:rPr>
              <a:t> </a:t>
            </a:r>
            <a:r>
              <a:rPr lang="es-ES" sz="1400" dirty="0" err="1">
                <a:solidFill>
                  <a:srgbClr val="1B193E"/>
                </a:solidFill>
              </a:rPr>
              <a:t>d'idées</a:t>
            </a:r>
            <a:r>
              <a:rPr lang="es-ES" sz="1400" dirty="0">
                <a:solidFill>
                  <a:srgbClr val="1B193E"/>
                </a:solidFill>
              </a:rPr>
              <a:t> à </a:t>
            </a:r>
            <a:r>
              <a:rPr lang="es-ES" sz="1400" dirty="0" err="1">
                <a:solidFill>
                  <a:srgbClr val="1B193E"/>
                </a:solidFill>
              </a:rPr>
              <a:t>l'aide</a:t>
            </a:r>
            <a:r>
              <a:rPr lang="es-ES" sz="1400" dirty="0">
                <a:solidFill>
                  <a:srgbClr val="1B193E"/>
                </a:solidFill>
              </a:rPr>
              <a:t> de </a:t>
            </a:r>
            <a:r>
              <a:rPr lang="es-ES" sz="1400" dirty="0" err="1">
                <a:solidFill>
                  <a:srgbClr val="1B193E"/>
                </a:solidFill>
              </a:rPr>
              <a:t>tableaux</a:t>
            </a:r>
            <a:r>
              <a:rPr lang="es-ES" sz="1400" dirty="0">
                <a:solidFill>
                  <a:srgbClr val="1B193E"/>
                </a:solidFill>
              </a:rPr>
              <a:t>, de listes et de </a:t>
            </a:r>
            <a:r>
              <a:rPr lang="es-ES" sz="1400" dirty="0" err="1">
                <a:solidFill>
                  <a:srgbClr val="1B193E"/>
                </a:solidFill>
              </a:rPr>
              <a:t>cartes</a:t>
            </a:r>
            <a:r>
              <a:rPr lang="es-ES" sz="1400" dirty="0">
                <a:solidFill>
                  <a:srgbClr val="1B193E"/>
                </a:solidFill>
              </a:rPr>
              <a:t>.</a:t>
            </a:r>
            <a:endParaRPr sz="1400" dirty="0">
              <a:solidFill>
                <a:srgbClr val="1B193E"/>
              </a:solidFill>
            </a:endParaRPr>
          </a:p>
          <a:p>
            <a:pPr marL="0" lvl="0" indent="0" algn="l" rtl="0">
              <a:lnSpc>
                <a:spcPct val="100000"/>
              </a:lnSpc>
              <a:spcBef>
                <a:spcPts val="0"/>
              </a:spcBef>
              <a:spcAft>
                <a:spcPts val="0"/>
              </a:spcAft>
              <a:buNone/>
            </a:pPr>
            <a:endParaRPr sz="1400" dirty="0">
              <a:solidFill>
                <a:srgbClr val="1B193E"/>
              </a:solidFill>
            </a:endParaRPr>
          </a:p>
          <a:p>
            <a:pPr marL="0" lvl="0" indent="0" algn="l" rtl="0">
              <a:lnSpc>
                <a:spcPct val="100000"/>
              </a:lnSpc>
              <a:spcBef>
                <a:spcPts val="0"/>
              </a:spcBef>
              <a:spcAft>
                <a:spcPts val="0"/>
              </a:spcAft>
              <a:buNone/>
            </a:pPr>
            <a:r>
              <a:rPr lang="es-ES" sz="1400" b="1" dirty="0" err="1">
                <a:solidFill>
                  <a:srgbClr val="1B193E"/>
                </a:solidFill>
              </a:rPr>
              <a:t>Ideaboardz</a:t>
            </a:r>
            <a:r>
              <a:rPr lang="es-ES" sz="1400" b="1" dirty="0">
                <a:solidFill>
                  <a:srgbClr val="1B193E"/>
                </a:solidFill>
              </a:rPr>
              <a:t> :</a:t>
            </a:r>
            <a:r>
              <a:rPr lang="es-ES" sz="1400" dirty="0">
                <a:solidFill>
                  <a:srgbClr val="1B193E"/>
                </a:solidFill>
              </a:rPr>
              <a:t> Un </a:t>
            </a:r>
            <a:r>
              <a:rPr lang="es-ES" sz="1400" dirty="0" err="1">
                <a:solidFill>
                  <a:srgbClr val="1B193E"/>
                </a:solidFill>
              </a:rPr>
              <a:t>outil</a:t>
            </a:r>
            <a:r>
              <a:rPr lang="es-ES" sz="1400" dirty="0">
                <a:solidFill>
                  <a:srgbClr val="1B193E"/>
                </a:solidFill>
              </a:rPr>
              <a:t> de </a:t>
            </a:r>
            <a:r>
              <a:rPr lang="es-ES" sz="1400" dirty="0" err="1">
                <a:solidFill>
                  <a:srgbClr val="1B193E"/>
                </a:solidFill>
              </a:rPr>
              <a:t>brainstorming</a:t>
            </a:r>
            <a:r>
              <a:rPr lang="es-ES" sz="1400" dirty="0">
                <a:solidFill>
                  <a:srgbClr val="1B193E"/>
                </a:solidFill>
              </a:rPr>
              <a:t> </a:t>
            </a:r>
            <a:r>
              <a:rPr lang="es-ES" sz="1400" dirty="0" err="1">
                <a:solidFill>
                  <a:srgbClr val="1B193E"/>
                </a:solidFill>
              </a:rPr>
              <a:t>collaboratif</a:t>
            </a:r>
            <a:r>
              <a:rPr lang="es-ES" sz="1400" dirty="0">
                <a:solidFill>
                  <a:srgbClr val="1B193E"/>
                </a:solidFill>
              </a:rPr>
              <a:t> en </a:t>
            </a:r>
            <a:r>
              <a:rPr lang="es-ES" sz="1400" dirty="0" err="1">
                <a:solidFill>
                  <a:srgbClr val="1B193E"/>
                </a:solidFill>
              </a:rPr>
              <a:t>ligne</a:t>
            </a:r>
            <a:r>
              <a:rPr lang="es-ES" sz="1400" dirty="0">
                <a:solidFill>
                  <a:srgbClr val="1B193E"/>
                </a:solidFill>
              </a:rPr>
              <a:t> qui </a:t>
            </a:r>
            <a:r>
              <a:rPr lang="es-ES" sz="1400" dirty="0" err="1">
                <a:solidFill>
                  <a:srgbClr val="1B193E"/>
                </a:solidFill>
              </a:rPr>
              <a:t>permet</a:t>
            </a:r>
            <a:r>
              <a:rPr lang="es-ES" sz="1400" dirty="0">
                <a:solidFill>
                  <a:srgbClr val="1B193E"/>
                </a:solidFill>
              </a:rPr>
              <a:t> </a:t>
            </a:r>
            <a:r>
              <a:rPr lang="es-ES" sz="1400" dirty="0" err="1">
                <a:solidFill>
                  <a:srgbClr val="1B193E"/>
                </a:solidFill>
              </a:rPr>
              <a:t>aux</a:t>
            </a:r>
            <a:r>
              <a:rPr lang="es-ES" sz="1400" dirty="0">
                <a:solidFill>
                  <a:srgbClr val="1B193E"/>
                </a:solidFill>
              </a:rPr>
              <a:t> </a:t>
            </a:r>
            <a:r>
              <a:rPr lang="es-ES" sz="1400" dirty="0" err="1">
                <a:solidFill>
                  <a:srgbClr val="1B193E"/>
                </a:solidFill>
              </a:rPr>
              <a:t>participants</a:t>
            </a:r>
            <a:r>
              <a:rPr lang="es-ES" sz="1400" dirty="0">
                <a:solidFill>
                  <a:srgbClr val="1B193E"/>
                </a:solidFill>
              </a:rPr>
              <a:t> </a:t>
            </a:r>
            <a:r>
              <a:rPr lang="es-ES" sz="1400" dirty="0" err="1">
                <a:solidFill>
                  <a:srgbClr val="1B193E"/>
                </a:solidFill>
              </a:rPr>
              <a:t>d'ajouter</a:t>
            </a:r>
            <a:r>
              <a:rPr lang="es-ES" sz="1400" dirty="0">
                <a:solidFill>
                  <a:srgbClr val="1B193E"/>
                </a:solidFill>
              </a:rPr>
              <a:t> et de </a:t>
            </a:r>
            <a:r>
              <a:rPr lang="es-ES" sz="1400" dirty="0" err="1">
                <a:solidFill>
                  <a:srgbClr val="1B193E"/>
                </a:solidFill>
              </a:rPr>
              <a:t>noter</a:t>
            </a:r>
            <a:r>
              <a:rPr lang="es-ES" sz="1400" dirty="0">
                <a:solidFill>
                  <a:srgbClr val="1B193E"/>
                </a:solidFill>
              </a:rPr>
              <a:t> des </a:t>
            </a:r>
            <a:r>
              <a:rPr lang="es-ES" sz="1400" dirty="0" err="1">
                <a:solidFill>
                  <a:srgbClr val="1B193E"/>
                </a:solidFill>
              </a:rPr>
              <a:t>idées</a:t>
            </a:r>
            <a:r>
              <a:rPr lang="es-ES" sz="1400" dirty="0">
                <a:solidFill>
                  <a:srgbClr val="1B193E"/>
                </a:solidFill>
              </a:rPr>
              <a:t>. </a:t>
            </a:r>
            <a:r>
              <a:rPr lang="es-ES" sz="1400" dirty="0" err="1">
                <a:solidFill>
                  <a:srgbClr val="1B193E"/>
                </a:solidFill>
              </a:rPr>
              <a:t>Il</a:t>
            </a:r>
            <a:r>
              <a:rPr lang="es-ES" sz="1400" dirty="0">
                <a:solidFill>
                  <a:srgbClr val="1B193E"/>
                </a:solidFill>
              </a:rPr>
              <a:t> </a:t>
            </a:r>
            <a:r>
              <a:rPr lang="es-ES" sz="1400" dirty="0" err="1">
                <a:solidFill>
                  <a:srgbClr val="1B193E"/>
                </a:solidFill>
              </a:rPr>
              <a:t>est</a:t>
            </a:r>
            <a:r>
              <a:rPr lang="es-ES" sz="1400" dirty="0">
                <a:solidFill>
                  <a:srgbClr val="1B193E"/>
                </a:solidFill>
              </a:rPr>
              <a:t> </a:t>
            </a:r>
            <a:r>
              <a:rPr lang="es-ES" sz="1400" dirty="0" err="1">
                <a:solidFill>
                  <a:srgbClr val="1B193E"/>
                </a:solidFill>
              </a:rPr>
              <a:t>idéal</a:t>
            </a:r>
            <a:r>
              <a:rPr lang="es-ES" sz="1400" dirty="0">
                <a:solidFill>
                  <a:srgbClr val="1B193E"/>
                </a:solidFill>
              </a:rPr>
              <a:t> </a:t>
            </a:r>
            <a:r>
              <a:rPr lang="es-ES" sz="1400" dirty="0" err="1">
                <a:solidFill>
                  <a:srgbClr val="1B193E"/>
                </a:solidFill>
              </a:rPr>
              <a:t>pour</a:t>
            </a:r>
            <a:r>
              <a:rPr lang="es-ES" sz="1400" dirty="0">
                <a:solidFill>
                  <a:srgbClr val="1B193E"/>
                </a:solidFill>
              </a:rPr>
              <a:t> </a:t>
            </a:r>
            <a:r>
              <a:rPr lang="es-ES" sz="1400" dirty="0" err="1">
                <a:solidFill>
                  <a:srgbClr val="1B193E"/>
                </a:solidFill>
              </a:rPr>
              <a:t>recueillir</a:t>
            </a:r>
            <a:r>
              <a:rPr lang="es-ES" sz="1400" dirty="0">
                <a:solidFill>
                  <a:srgbClr val="1B193E"/>
                </a:solidFill>
              </a:rPr>
              <a:t> les </a:t>
            </a:r>
            <a:r>
              <a:rPr lang="es-ES" sz="1400" dirty="0" err="1">
                <a:solidFill>
                  <a:srgbClr val="1B193E"/>
                </a:solidFill>
              </a:rPr>
              <a:t>commentaires</a:t>
            </a:r>
            <a:r>
              <a:rPr lang="es-ES" sz="1400" dirty="0">
                <a:solidFill>
                  <a:srgbClr val="1B193E"/>
                </a:solidFill>
              </a:rPr>
              <a:t> et les </a:t>
            </a:r>
            <a:r>
              <a:rPr lang="es-ES" sz="1400" dirty="0" err="1">
                <a:solidFill>
                  <a:srgbClr val="1B193E"/>
                </a:solidFill>
              </a:rPr>
              <a:t>réactions</a:t>
            </a:r>
            <a:r>
              <a:rPr lang="es-ES" sz="1400" dirty="0">
                <a:solidFill>
                  <a:srgbClr val="1B193E"/>
                </a:solidFill>
              </a:rPr>
              <a:t> </a:t>
            </a:r>
            <a:r>
              <a:rPr lang="es-ES" sz="1400" dirty="0" err="1">
                <a:solidFill>
                  <a:srgbClr val="1B193E"/>
                </a:solidFill>
              </a:rPr>
              <a:t>d'un</a:t>
            </a:r>
            <a:r>
              <a:rPr lang="es-ES" sz="1400" dirty="0">
                <a:solidFill>
                  <a:srgbClr val="1B193E"/>
                </a:solidFill>
              </a:rPr>
              <a:t> </a:t>
            </a:r>
            <a:r>
              <a:rPr lang="es-ES" sz="1400" dirty="0" err="1">
                <a:solidFill>
                  <a:srgbClr val="1B193E"/>
                </a:solidFill>
              </a:rPr>
              <a:t>groupe</a:t>
            </a:r>
            <a:r>
              <a:rPr lang="es-ES" sz="1400" dirty="0">
                <a:solidFill>
                  <a:srgbClr val="1B193E"/>
                </a:solidFill>
              </a:rPr>
              <a:t>.</a:t>
            </a:r>
            <a:endParaRPr sz="1400" dirty="0">
              <a:solidFill>
                <a:srgbClr val="1B193E"/>
              </a:solidFill>
            </a:endParaRPr>
          </a:p>
          <a:p>
            <a:pPr marL="0" lvl="0" indent="0" algn="l" rtl="0">
              <a:lnSpc>
                <a:spcPct val="100000"/>
              </a:lnSpc>
              <a:spcBef>
                <a:spcPts val="0"/>
              </a:spcBef>
              <a:spcAft>
                <a:spcPts val="0"/>
              </a:spcAft>
              <a:buNone/>
            </a:pPr>
            <a:endParaRPr sz="1400" dirty="0">
              <a:solidFill>
                <a:srgbClr val="1B193E"/>
              </a:solidFill>
            </a:endParaRPr>
          </a:p>
          <a:p>
            <a:pPr marL="0" lvl="0" indent="0" algn="l" rtl="0">
              <a:lnSpc>
                <a:spcPct val="100000"/>
              </a:lnSpc>
              <a:spcBef>
                <a:spcPts val="0"/>
              </a:spcBef>
              <a:spcAft>
                <a:spcPts val="0"/>
              </a:spcAft>
              <a:buNone/>
            </a:pPr>
            <a:r>
              <a:rPr lang="es-ES" sz="1400" b="1" dirty="0" err="1">
                <a:solidFill>
                  <a:srgbClr val="1B193E"/>
                </a:solidFill>
              </a:rPr>
              <a:t>Lucidspark</a:t>
            </a:r>
            <a:r>
              <a:rPr lang="es-ES" sz="1400" b="1" dirty="0">
                <a:solidFill>
                  <a:srgbClr val="1B193E"/>
                </a:solidFill>
              </a:rPr>
              <a:t> :</a:t>
            </a:r>
            <a:r>
              <a:rPr lang="es-ES" sz="1400" dirty="0">
                <a:solidFill>
                  <a:srgbClr val="1B193E"/>
                </a:solidFill>
              </a:rPr>
              <a:t> Une </a:t>
            </a:r>
            <a:r>
              <a:rPr lang="es-ES" sz="1400" dirty="0" err="1">
                <a:solidFill>
                  <a:srgbClr val="1B193E"/>
                </a:solidFill>
              </a:rPr>
              <a:t>plateforme</a:t>
            </a:r>
            <a:r>
              <a:rPr lang="es-ES" sz="1400" dirty="0">
                <a:solidFill>
                  <a:srgbClr val="1B193E"/>
                </a:solidFill>
              </a:rPr>
              <a:t> de </a:t>
            </a:r>
            <a:r>
              <a:rPr lang="es-ES" sz="1400" dirty="0" err="1">
                <a:solidFill>
                  <a:srgbClr val="1B193E"/>
                </a:solidFill>
              </a:rPr>
              <a:t>tableau</a:t>
            </a:r>
            <a:r>
              <a:rPr lang="es-ES" sz="1400" dirty="0">
                <a:solidFill>
                  <a:srgbClr val="1B193E"/>
                </a:solidFill>
              </a:rPr>
              <a:t> </a:t>
            </a:r>
            <a:r>
              <a:rPr lang="es-ES" sz="1400" dirty="0" err="1">
                <a:solidFill>
                  <a:srgbClr val="1B193E"/>
                </a:solidFill>
              </a:rPr>
              <a:t>blanc</a:t>
            </a:r>
            <a:r>
              <a:rPr lang="es-ES" sz="1400" dirty="0">
                <a:solidFill>
                  <a:srgbClr val="1B193E"/>
                </a:solidFill>
              </a:rPr>
              <a:t> </a:t>
            </a:r>
            <a:r>
              <a:rPr lang="es-ES" sz="1400" dirty="0" err="1">
                <a:solidFill>
                  <a:srgbClr val="1B193E"/>
                </a:solidFill>
              </a:rPr>
              <a:t>virtuel</a:t>
            </a:r>
            <a:r>
              <a:rPr lang="es-ES" sz="1400" dirty="0">
                <a:solidFill>
                  <a:srgbClr val="1B193E"/>
                </a:solidFill>
              </a:rPr>
              <a:t> qui </a:t>
            </a:r>
            <a:r>
              <a:rPr lang="es-ES" sz="1400" dirty="0" err="1">
                <a:solidFill>
                  <a:srgbClr val="1B193E"/>
                </a:solidFill>
              </a:rPr>
              <a:t>permet</a:t>
            </a:r>
            <a:r>
              <a:rPr lang="es-ES" sz="1400" dirty="0">
                <a:solidFill>
                  <a:srgbClr val="1B193E"/>
                </a:solidFill>
              </a:rPr>
              <a:t> le </a:t>
            </a:r>
            <a:r>
              <a:rPr lang="es-ES" sz="1400" dirty="0" err="1">
                <a:solidFill>
                  <a:srgbClr val="1B193E"/>
                </a:solidFill>
              </a:rPr>
              <a:t>brainstorming</a:t>
            </a:r>
            <a:r>
              <a:rPr lang="es-ES" sz="1400" dirty="0">
                <a:solidFill>
                  <a:srgbClr val="1B193E"/>
                </a:solidFill>
              </a:rPr>
              <a:t> et la </a:t>
            </a:r>
            <a:r>
              <a:rPr lang="es-ES" sz="1400" dirty="0" err="1">
                <a:solidFill>
                  <a:srgbClr val="1B193E"/>
                </a:solidFill>
              </a:rPr>
              <a:t>collaboration</a:t>
            </a:r>
            <a:r>
              <a:rPr lang="es-ES" sz="1400" dirty="0">
                <a:solidFill>
                  <a:srgbClr val="1B193E"/>
                </a:solidFill>
              </a:rPr>
              <a:t> en </a:t>
            </a:r>
            <a:r>
              <a:rPr lang="es-ES" sz="1400" dirty="0" err="1">
                <a:solidFill>
                  <a:srgbClr val="1B193E"/>
                </a:solidFill>
              </a:rPr>
              <a:t>temps</a:t>
            </a:r>
            <a:r>
              <a:rPr lang="es-ES" sz="1400" dirty="0">
                <a:solidFill>
                  <a:srgbClr val="1B193E"/>
                </a:solidFill>
              </a:rPr>
              <a:t> </a:t>
            </a:r>
            <a:r>
              <a:rPr lang="es-ES" sz="1400" dirty="0" err="1">
                <a:solidFill>
                  <a:srgbClr val="1B193E"/>
                </a:solidFill>
              </a:rPr>
              <a:t>réel</a:t>
            </a:r>
            <a:r>
              <a:rPr lang="es-ES" sz="1400" dirty="0">
                <a:solidFill>
                  <a:srgbClr val="1B193E"/>
                </a:solidFill>
              </a:rPr>
              <a:t>. Elle </a:t>
            </a:r>
            <a:r>
              <a:rPr lang="es-ES" sz="1400" dirty="0" err="1">
                <a:solidFill>
                  <a:srgbClr val="1B193E"/>
                </a:solidFill>
              </a:rPr>
              <a:t>offre</a:t>
            </a:r>
            <a:r>
              <a:rPr lang="es-ES" sz="1400" dirty="0">
                <a:solidFill>
                  <a:srgbClr val="1B193E"/>
                </a:solidFill>
              </a:rPr>
              <a:t> des </a:t>
            </a:r>
            <a:r>
              <a:rPr lang="es-ES" sz="1400" dirty="0" err="1">
                <a:solidFill>
                  <a:srgbClr val="1B193E"/>
                </a:solidFill>
              </a:rPr>
              <a:t>fonctionnalités</a:t>
            </a:r>
            <a:r>
              <a:rPr lang="es-ES" sz="1400" dirty="0">
                <a:solidFill>
                  <a:srgbClr val="1B193E"/>
                </a:solidFill>
              </a:rPr>
              <a:t> </a:t>
            </a:r>
            <a:r>
              <a:rPr lang="es-ES" sz="1400" dirty="0" err="1">
                <a:solidFill>
                  <a:srgbClr val="1B193E"/>
                </a:solidFill>
              </a:rPr>
              <a:t>telles</a:t>
            </a:r>
            <a:r>
              <a:rPr lang="es-ES" sz="1400" dirty="0">
                <a:solidFill>
                  <a:srgbClr val="1B193E"/>
                </a:solidFill>
              </a:rPr>
              <a:t> que des notes </a:t>
            </a:r>
            <a:r>
              <a:rPr lang="es-ES" sz="1400" dirty="0" err="1">
                <a:solidFill>
                  <a:srgbClr val="1B193E"/>
                </a:solidFill>
              </a:rPr>
              <a:t>autocollantes</a:t>
            </a:r>
            <a:r>
              <a:rPr lang="es-ES" sz="1400" dirty="0">
                <a:solidFill>
                  <a:srgbClr val="1B193E"/>
                </a:solidFill>
              </a:rPr>
              <a:t>, des </a:t>
            </a:r>
            <a:r>
              <a:rPr lang="es-ES" sz="1400" dirty="0" err="1">
                <a:solidFill>
                  <a:srgbClr val="1B193E"/>
                </a:solidFill>
              </a:rPr>
              <a:t>outils</a:t>
            </a:r>
            <a:r>
              <a:rPr lang="es-ES" sz="1400" dirty="0">
                <a:solidFill>
                  <a:srgbClr val="1B193E"/>
                </a:solidFill>
              </a:rPr>
              <a:t> de </a:t>
            </a:r>
            <a:r>
              <a:rPr lang="es-ES" sz="1400" dirty="0" err="1">
                <a:solidFill>
                  <a:srgbClr val="1B193E"/>
                </a:solidFill>
              </a:rPr>
              <a:t>dessin</a:t>
            </a:r>
            <a:r>
              <a:rPr lang="es-ES" sz="1400" dirty="0">
                <a:solidFill>
                  <a:srgbClr val="1B193E"/>
                </a:solidFill>
              </a:rPr>
              <a:t> et des </a:t>
            </a:r>
            <a:r>
              <a:rPr lang="es-ES" sz="1400" dirty="0" err="1">
                <a:solidFill>
                  <a:srgbClr val="1B193E"/>
                </a:solidFill>
              </a:rPr>
              <a:t>modèles</a:t>
            </a:r>
            <a:r>
              <a:rPr lang="es-ES" sz="1400" dirty="0">
                <a:solidFill>
                  <a:srgbClr val="1B193E"/>
                </a:solidFill>
              </a:rPr>
              <a:t>.</a:t>
            </a:r>
            <a:endParaRPr sz="1400" dirty="0">
              <a:solidFill>
                <a:srgbClr val="1B193E"/>
              </a:solidFill>
            </a:endParaRPr>
          </a:p>
          <a:p>
            <a:pPr marL="0" lvl="0" indent="0" algn="l" rtl="0">
              <a:lnSpc>
                <a:spcPct val="100000"/>
              </a:lnSpc>
              <a:spcBef>
                <a:spcPts val="0"/>
              </a:spcBef>
              <a:spcAft>
                <a:spcPts val="0"/>
              </a:spcAft>
              <a:buNone/>
            </a:pPr>
            <a:endParaRPr sz="1400" dirty="0">
              <a:solidFill>
                <a:srgbClr val="1B193E"/>
              </a:solidFill>
            </a:endParaRPr>
          </a:p>
          <a:p>
            <a:pPr marL="0" lvl="0" indent="0" algn="l" rtl="0">
              <a:lnSpc>
                <a:spcPct val="100000"/>
              </a:lnSpc>
              <a:spcBef>
                <a:spcPts val="0"/>
              </a:spcBef>
              <a:spcAft>
                <a:spcPts val="0"/>
              </a:spcAft>
              <a:buNone/>
            </a:pPr>
            <a:r>
              <a:rPr lang="es-ES" sz="1400" b="1" dirty="0" err="1">
                <a:solidFill>
                  <a:srgbClr val="1B193E"/>
                </a:solidFill>
              </a:rPr>
              <a:t>Conceptboard</a:t>
            </a:r>
            <a:r>
              <a:rPr lang="es-ES" sz="1400" b="1" dirty="0">
                <a:solidFill>
                  <a:srgbClr val="1B193E"/>
                </a:solidFill>
              </a:rPr>
              <a:t> :</a:t>
            </a:r>
            <a:r>
              <a:rPr lang="es-ES" sz="1400" dirty="0">
                <a:solidFill>
                  <a:srgbClr val="1B193E"/>
                </a:solidFill>
              </a:rPr>
              <a:t> </a:t>
            </a:r>
            <a:r>
              <a:rPr lang="es-ES" sz="1400" dirty="0" err="1">
                <a:solidFill>
                  <a:srgbClr val="1B193E"/>
                </a:solidFill>
              </a:rPr>
              <a:t>Plate</a:t>
            </a:r>
            <a:r>
              <a:rPr lang="es-ES" sz="1400" dirty="0">
                <a:solidFill>
                  <a:srgbClr val="1B193E"/>
                </a:solidFill>
              </a:rPr>
              <a:t>-forme de </a:t>
            </a:r>
            <a:r>
              <a:rPr lang="es-ES" sz="1400" dirty="0" err="1">
                <a:solidFill>
                  <a:srgbClr val="1B193E"/>
                </a:solidFill>
              </a:rPr>
              <a:t>collaboration</a:t>
            </a:r>
            <a:r>
              <a:rPr lang="es-ES" sz="1400" dirty="0">
                <a:solidFill>
                  <a:srgbClr val="1B193E"/>
                </a:solidFill>
              </a:rPr>
              <a:t> </a:t>
            </a:r>
            <a:r>
              <a:rPr lang="es-ES" sz="1400" dirty="0" err="1">
                <a:solidFill>
                  <a:srgbClr val="1B193E"/>
                </a:solidFill>
              </a:rPr>
              <a:t>visuelle</a:t>
            </a:r>
            <a:r>
              <a:rPr lang="es-ES" sz="1400" dirty="0">
                <a:solidFill>
                  <a:srgbClr val="1B193E"/>
                </a:solidFill>
              </a:rPr>
              <a:t> </a:t>
            </a:r>
            <a:r>
              <a:rPr lang="es-ES" sz="1400" dirty="0" err="1">
                <a:solidFill>
                  <a:srgbClr val="1B193E"/>
                </a:solidFill>
              </a:rPr>
              <a:t>conçue</a:t>
            </a:r>
            <a:r>
              <a:rPr lang="es-ES" sz="1400" dirty="0">
                <a:solidFill>
                  <a:srgbClr val="1B193E"/>
                </a:solidFill>
              </a:rPr>
              <a:t> </a:t>
            </a:r>
            <a:r>
              <a:rPr lang="es-ES" sz="1400" dirty="0" err="1">
                <a:solidFill>
                  <a:srgbClr val="1B193E"/>
                </a:solidFill>
              </a:rPr>
              <a:t>pour</a:t>
            </a:r>
            <a:r>
              <a:rPr lang="es-ES" sz="1400" dirty="0">
                <a:solidFill>
                  <a:srgbClr val="1B193E"/>
                </a:solidFill>
              </a:rPr>
              <a:t> le </a:t>
            </a:r>
            <a:r>
              <a:rPr lang="es-ES" sz="1400" dirty="0" err="1">
                <a:solidFill>
                  <a:srgbClr val="1B193E"/>
                </a:solidFill>
              </a:rPr>
              <a:t>brainstorming</a:t>
            </a:r>
            <a:r>
              <a:rPr lang="es-ES" sz="1400" dirty="0">
                <a:solidFill>
                  <a:srgbClr val="1B193E"/>
                </a:solidFill>
              </a:rPr>
              <a:t>, la </a:t>
            </a:r>
            <a:r>
              <a:rPr lang="es-ES" sz="1400" dirty="0" err="1">
                <a:solidFill>
                  <a:srgbClr val="1B193E"/>
                </a:solidFill>
              </a:rPr>
              <a:t>visualisation</a:t>
            </a:r>
            <a:r>
              <a:rPr lang="es-ES" sz="1400" dirty="0">
                <a:solidFill>
                  <a:srgbClr val="1B193E"/>
                </a:solidFill>
              </a:rPr>
              <a:t> </a:t>
            </a:r>
            <a:r>
              <a:rPr lang="es-ES" sz="1400" dirty="0" err="1">
                <a:solidFill>
                  <a:srgbClr val="1B193E"/>
                </a:solidFill>
              </a:rPr>
              <a:t>d'idées</a:t>
            </a:r>
            <a:r>
              <a:rPr lang="es-ES" sz="1400" dirty="0">
                <a:solidFill>
                  <a:srgbClr val="1B193E"/>
                </a:solidFill>
              </a:rPr>
              <a:t> et la </a:t>
            </a:r>
            <a:r>
              <a:rPr lang="es-ES" sz="1400" dirty="0" err="1">
                <a:solidFill>
                  <a:srgbClr val="1B193E"/>
                </a:solidFill>
              </a:rPr>
              <a:t>planification</a:t>
            </a:r>
            <a:r>
              <a:rPr lang="es-ES" sz="1400" dirty="0">
                <a:solidFill>
                  <a:srgbClr val="1B193E"/>
                </a:solidFill>
              </a:rPr>
              <a:t> de </a:t>
            </a:r>
            <a:r>
              <a:rPr lang="es-ES" sz="1400" dirty="0" err="1">
                <a:solidFill>
                  <a:srgbClr val="1B193E"/>
                </a:solidFill>
              </a:rPr>
              <a:t>projets</a:t>
            </a:r>
            <a:r>
              <a:rPr lang="es-ES" sz="1400" dirty="0">
                <a:solidFill>
                  <a:srgbClr val="1B193E"/>
                </a:solidFill>
              </a:rPr>
              <a:t>. Elle </a:t>
            </a:r>
            <a:r>
              <a:rPr lang="es-ES" sz="1400" dirty="0" err="1">
                <a:solidFill>
                  <a:srgbClr val="1B193E"/>
                </a:solidFill>
              </a:rPr>
              <a:t>est</a:t>
            </a:r>
            <a:r>
              <a:rPr lang="es-ES" sz="1400" dirty="0">
                <a:solidFill>
                  <a:srgbClr val="1B193E"/>
                </a:solidFill>
              </a:rPr>
              <a:t> idéale </a:t>
            </a:r>
            <a:r>
              <a:rPr lang="es-ES" sz="1400" dirty="0" err="1">
                <a:solidFill>
                  <a:srgbClr val="1B193E"/>
                </a:solidFill>
              </a:rPr>
              <a:t>pour</a:t>
            </a:r>
            <a:r>
              <a:rPr lang="es-ES" sz="1400" dirty="0">
                <a:solidFill>
                  <a:srgbClr val="1B193E"/>
                </a:solidFill>
              </a:rPr>
              <a:t> les </a:t>
            </a:r>
            <a:r>
              <a:rPr lang="es-ES" sz="1400" dirty="0" err="1">
                <a:solidFill>
                  <a:srgbClr val="1B193E"/>
                </a:solidFill>
              </a:rPr>
              <a:t>équipes</a:t>
            </a:r>
            <a:r>
              <a:rPr lang="es-ES" sz="1400" dirty="0">
                <a:solidFill>
                  <a:srgbClr val="1B193E"/>
                </a:solidFill>
              </a:rPr>
              <a:t> à </a:t>
            </a:r>
            <a:r>
              <a:rPr lang="es-ES" sz="1400" dirty="0" err="1">
                <a:solidFill>
                  <a:srgbClr val="1B193E"/>
                </a:solidFill>
              </a:rPr>
              <a:t>distance</a:t>
            </a:r>
            <a:r>
              <a:rPr lang="es-ES" sz="1400" dirty="0">
                <a:solidFill>
                  <a:srgbClr val="1B193E"/>
                </a:solidFill>
              </a:rPr>
              <a:t>.</a:t>
            </a:r>
            <a:endParaRPr sz="1400" dirty="0">
              <a:solidFill>
                <a:srgbClr val="1B193E"/>
              </a:solidFill>
            </a:endParaRPr>
          </a:p>
          <a:p>
            <a:pPr marL="0" lvl="0" indent="0" algn="l" rtl="0">
              <a:lnSpc>
                <a:spcPct val="100000"/>
              </a:lnSpc>
              <a:spcBef>
                <a:spcPts val="0"/>
              </a:spcBef>
              <a:spcAft>
                <a:spcPts val="0"/>
              </a:spcAft>
              <a:buNone/>
            </a:pPr>
            <a:endParaRPr sz="1400" dirty="0">
              <a:solidFill>
                <a:srgbClr val="1B193E"/>
              </a:solidFill>
            </a:endParaRPr>
          </a:p>
          <a:p>
            <a:pPr marL="0" lvl="0" indent="0" algn="l" rtl="0">
              <a:lnSpc>
                <a:spcPct val="100000"/>
              </a:lnSpc>
              <a:spcBef>
                <a:spcPts val="0"/>
              </a:spcBef>
              <a:spcAft>
                <a:spcPts val="0"/>
              </a:spcAft>
              <a:buNone/>
            </a:pPr>
            <a:r>
              <a:rPr lang="es-ES" sz="1400" b="1" dirty="0">
                <a:solidFill>
                  <a:srgbClr val="1B193E"/>
                </a:solidFill>
              </a:rPr>
              <a:t>Zoho </a:t>
            </a:r>
            <a:r>
              <a:rPr lang="es-ES" sz="1400" b="1" dirty="0" err="1">
                <a:solidFill>
                  <a:srgbClr val="1B193E"/>
                </a:solidFill>
              </a:rPr>
              <a:t>Whiteboards</a:t>
            </a:r>
            <a:r>
              <a:rPr lang="es-ES" sz="1400" b="1" dirty="0">
                <a:solidFill>
                  <a:srgbClr val="1B193E"/>
                </a:solidFill>
              </a:rPr>
              <a:t> :</a:t>
            </a:r>
            <a:r>
              <a:rPr lang="es-ES" sz="1400" dirty="0">
                <a:solidFill>
                  <a:srgbClr val="1B193E"/>
                </a:solidFill>
              </a:rPr>
              <a:t> Un </a:t>
            </a:r>
            <a:r>
              <a:rPr lang="es-ES" sz="1400" dirty="0" err="1">
                <a:solidFill>
                  <a:srgbClr val="1B193E"/>
                </a:solidFill>
              </a:rPr>
              <a:t>outil</a:t>
            </a:r>
            <a:r>
              <a:rPr lang="es-ES" sz="1400" dirty="0">
                <a:solidFill>
                  <a:srgbClr val="1B193E"/>
                </a:solidFill>
              </a:rPr>
              <a:t> de </a:t>
            </a:r>
            <a:r>
              <a:rPr lang="es-ES" sz="1400" dirty="0" err="1">
                <a:solidFill>
                  <a:srgbClr val="1B193E"/>
                </a:solidFill>
              </a:rPr>
              <a:t>tableau</a:t>
            </a:r>
            <a:r>
              <a:rPr lang="es-ES" sz="1400" dirty="0">
                <a:solidFill>
                  <a:srgbClr val="1B193E"/>
                </a:solidFill>
              </a:rPr>
              <a:t> </a:t>
            </a:r>
            <a:r>
              <a:rPr lang="es-ES" sz="1400" dirty="0" err="1">
                <a:solidFill>
                  <a:srgbClr val="1B193E"/>
                </a:solidFill>
              </a:rPr>
              <a:t>blanc</a:t>
            </a:r>
            <a:r>
              <a:rPr lang="es-ES" sz="1400" dirty="0">
                <a:solidFill>
                  <a:srgbClr val="1B193E"/>
                </a:solidFill>
              </a:rPr>
              <a:t> en </a:t>
            </a:r>
            <a:r>
              <a:rPr lang="es-ES" sz="1400" dirty="0" err="1">
                <a:solidFill>
                  <a:srgbClr val="1B193E"/>
                </a:solidFill>
              </a:rPr>
              <a:t>ligne</a:t>
            </a:r>
            <a:r>
              <a:rPr lang="es-ES" sz="1400" dirty="0">
                <a:solidFill>
                  <a:srgbClr val="1B193E"/>
                </a:solidFill>
              </a:rPr>
              <a:t> qui </a:t>
            </a:r>
            <a:r>
              <a:rPr lang="es-ES" sz="1400" dirty="0" err="1">
                <a:solidFill>
                  <a:srgbClr val="1B193E"/>
                </a:solidFill>
              </a:rPr>
              <a:t>permet</a:t>
            </a:r>
            <a:r>
              <a:rPr lang="es-ES" sz="1400" dirty="0">
                <a:solidFill>
                  <a:srgbClr val="1B193E"/>
                </a:solidFill>
              </a:rPr>
              <a:t> de faire du </a:t>
            </a:r>
            <a:r>
              <a:rPr lang="es-ES" sz="1400" dirty="0" err="1">
                <a:solidFill>
                  <a:srgbClr val="1B193E"/>
                </a:solidFill>
              </a:rPr>
              <a:t>brainstorming</a:t>
            </a:r>
            <a:r>
              <a:rPr lang="es-ES" sz="1400" dirty="0">
                <a:solidFill>
                  <a:srgbClr val="1B193E"/>
                </a:solidFill>
              </a:rPr>
              <a:t> et du </a:t>
            </a:r>
            <a:r>
              <a:rPr lang="es-ES" sz="1400" dirty="0" err="1">
                <a:solidFill>
                  <a:srgbClr val="1B193E"/>
                </a:solidFill>
              </a:rPr>
              <a:t>dessin</a:t>
            </a:r>
            <a:r>
              <a:rPr lang="es-ES" sz="1400" dirty="0">
                <a:solidFill>
                  <a:srgbClr val="1B193E"/>
                </a:solidFill>
              </a:rPr>
              <a:t> en </a:t>
            </a:r>
            <a:r>
              <a:rPr lang="es-ES" sz="1400" dirty="0" err="1">
                <a:solidFill>
                  <a:srgbClr val="1B193E"/>
                </a:solidFill>
              </a:rPr>
              <a:t>collaboration</a:t>
            </a:r>
            <a:r>
              <a:rPr lang="es-ES" sz="1400" dirty="0">
                <a:solidFill>
                  <a:srgbClr val="1B193E"/>
                </a:solidFill>
              </a:rPr>
              <a:t>. </a:t>
            </a:r>
            <a:r>
              <a:rPr lang="es-ES" sz="1400" dirty="0" err="1">
                <a:solidFill>
                  <a:srgbClr val="1B193E"/>
                </a:solidFill>
              </a:rPr>
              <a:t>Il</a:t>
            </a:r>
            <a:r>
              <a:rPr lang="es-ES" sz="1400" dirty="0">
                <a:solidFill>
                  <a:srgbClr val="1B193E"/>
                </a:solidFill>
              </a:rPr>
              <a:t> </a:t>
            </a:r>
            <a:r>
              <a:rPr lang="es-ES" sz="1400" dirty="0" err="1">
                <a:solidFill>
                  <a:srgbClr val="1B193E"/>
                </a:solidFill>
              </a:rPr>
              <a:t>s'intègre</a:t>
            </a:r>
            <a:r>
              <a:rPr lang="es-ES" sz="1400" dirty="0">
                <a:solidFill>
                  <a:srgbClr val="1B193E"/>
                </a:solidFill>
              </a:rPr>
              <a:t> à </a:t>
            </a:r>
            <a:r>
              <a:rPr lang="es-ES" sz="1400" dirty="0" err="1">
                <a:solidFill>
                  <a:srgbClr val="1B193E"/>
                </a:solidFill>
              </a:rPr>
              <a:t>d'autres</a:t>
            </a:r>
            <a:r>
              <a:rPr lang="es-ES" sz="1400" dirty="0">
                <a:solidFill>
                  <a:srgbClr val="1B193E"/>
                </a:solidFill>
              </a:rPr>
              <a:t> </a:t>
            </a:r>
            <a:r>
              <a:rPr lang="es-ES" sz="1400" dirty="0" err="1">
                <a:solidFill>
                  <a:srgbClr val="1B193E"/>
                </a:solidFill>
              </a:rPr>
              <a:t>applications</a:t>
            </a:r>
            <a:r>
              <a:rPr lang="es-ES" sz="1400" dirty="0">
                <a:solidFill>
                  <a:srgbClr val="1B193E"/>
                </a:solidFill>
              </a:rPr>
              <a:t> Zoho </a:t>
            </a:r>
            <a:r>
              <a:rPr lang="es-ES" sz="1400" dirty="0" err="1">
                <a:solidFill>
                  <a:srgbClr val="1B193E"/>
                </a:solidFill>
              </a:rPr>
              <a:t>pour</a:t>
            </a:r>
            <a:r>
              <a:rPr lang="es-ES" sz="1400" dirty="0">
                <a:solidFill>
                  <a:srgbClr val="1B193E"/>
                </a:solidFill>
              </a:rPr>
              <a:t> un flux de </a:t>
            </a:r>
            <a:r>
              <a:rPr lang="es-ES" sz="1400" dirty="0" err="1">
                <a:solidFill>
                  <a:srgbClr val="1B193E"/>
                </a:solidFill>
              </a:rPr>
              <a:t>travail</a:t>
            </a:r>
            <a:r>
              <a:rPr lang="es-ES" sz="1400" dirty="0">
                <a:solidFill>
                  <a:srgbClr val="1B193E"/>
                </a:solidFill>
              </a:rPr>
              <a:t> fluide.</a:t>
            </a:r>
            <a:endParaRPr sz="1400" dirty="0">
              <a:solidFill>
                <a:srgbClr val="1B193E"/>
              </a:solidFill>
            </a:endParaRPr>
          </a:p>
          <a:p>
            <a:pPr marL="0" lvl="0" indent="0" algn="l" rtl="0">
              <a:lnSpc>
                <a:spcPct val="100000"/>
              </a:lnSpc>
              <a:spcBef>
                <a:spcPts val="0"/>
              </a:spcBef>
              <a:spcAft>
                <a:spcPts val="0"/>
              </a:spcAft>
              <a:buNone/>
            </a:pPr>
            <a:endParaRPr sz="1400" dirty="0">
              <a:solidFill>
                <a:srgbClr val="1B193E"/>
              </a:solidFill>
            </a:endParaRPr>
          </a:p>
          <a:p>
            <a:pPr marL="0" lvl="0" indent="0" algn="l" rtl="0">
              <a:lnSpc>
                <a:spcPct val="100000"/>
              </a:lnSpc>
              <a:spcBef>
                <a:spcPts val="0"/>
              </a:spcBef>
              <a:spcAft>
                <a:spcPts val="0"/>
              </a:spcAft>
              <a:buNone/>
            </a:pPr>
            <a:r>
              <a:rPr lang="es-ES" sz="1400" b="1" dirty="0" err="1">
                <a:solidFill>
                  <a:srgbClr val="1B193E"/>
                </a:solidFill>
              </a:rPr>
              <a:t>Logiciels</a:t>
            </a:r>
            <a:r>
              <a:rPr lang="es-ES" sz="1400" b="1" dirty="0">
                <a:solidFill>
                  <a:srgbClr val="1B193E"/>
                </a:solidFill>
              </a:rPr>
              <a:t> de </a:t>
            </a:r>
            <a:r>
              <a:rPr lang="es-ES" sz="1400" b="1" dirty="0" err="1">
                <a:solidFill>
                  <a:srgbClr val="1B193E"/>
                </a:solidFill>
              </a:rPr>
              <a:t>gestion</a:t>
            </a:r>
            <a:r>
              <a:rPr lang="es-ES" sz="1400" b="1" dirty="0">
                <a:solidFill>
                  <a:srgbClr val="1B193E"/>
                </a:solidFill>
              </a:rPr>
              <a:t> de </a:t>
            </a:r>
            <a:r>
              <a:rPr lang="es-ES" sz="1400" b="1" dirty="0" err="1">
                <a:solidFill>
                  <a:srgbClr val="1B193E"/>
                </a:solidFill>
              </a:rPr>
              <a:t>l'idéation</a:t>
            </a:r>
            <a:r>
              <a:rPr lang="es-ES" sz="1400" b="1" dirty="0">
                <a:solidFill>
                  <a:srgbClr val="1B193E"/>
                </a:solidFill>
              </a:rPr>
              <a:t> et de </a:t>
            </a:r>
            <a:r>
              <a:rPr lang="es-ES" sz="1400" b="1" dirty="0" err="1">
                <a:solidFill>
                  <a:srgbClr val="1B193E"/>
                </a:solidFill>
              </a:rPr>
              <a:t>l'innovation</a:t>
            </a:r>
            <a:r>
              <a:rPr lang="es-ES" sz="1400" b="1" dirty="0">
                <a:solidFill>
                  <a:srgbClr val="1B193E"/>
                </a:solidFill>
              </a:rPr>
              <a:t> :</a:t>
            </a:r>
            <a:r>
              <a:rPr lang="es-ES" sz="1400" dirty="0">
                <a:solidFill>
                  <a:srgbClr val="1B193E"/>
                </a:solidFill>
              </a:rPr>
              <a:t> Des </a:t>
            </a:r>
            <a:r>
              <a:rPr lang="es-ES" sz="1400" dirty="0" err="1">
                <a:solidFill>
                  <a:srgbClr val="1B193E"/>
                </a:solidFill>
              </a:rPr>
              <a:t>plateformes</a:t>
            </a:r>
            <a:r>
              <a:rPr lang="es-ES" sz="1400" dirty="0">
                <a:solidFill>
                  <a:srgbClr val="1B193E"/>
                </a:solidFill>
              </a:rPr>
              <a:t> </a:t>
            </a:r>
            <a:r>
              <a:rPr lang="es-ES" sz="1400" dirty="0" err="1">
                <a:solidFill>
                  <a:srgbClr val="1B193E"/>
                </a:solidFill>
              </a:rPr>
              <a:t>comme</a:t>
            </a:r>
            <a:r>
              <a:rPr lang="es-ES" sz="1400" dirty="0">
                <a:solidFill>
                  <a:srgbClr val="1B193E"/>
                </a:solidFill>
              </a:rPr>
              <a:t> </a:t>
            </a:r>
            <a:r>
              <a:rPr lang="es-ES" sz="1400" dirty="0" err="1">
                <a:solidFill>
                  <a:srgbClr val="1B193E"/>
                </a:solidFill>
              </a:rPr>
              <a:t>IdeaScale</a:t>
            </a:r>
            <a:r>
              <a:rPr lang="es-ES" sz="1400" dirty="0">
                <a:solidFill>
                  <a:srgbClr val="1B193E"/>
                </a:solidFill>
              </a:rPr>
              <a:t> et </a:t>
            </a:r>
            <a:r>
              <a:rPr lang="es-ES" sz="1400" dirty="0" err="1">
                <a:solidFill>
                  <a:srgbClr val="1B193E"/>
                </a:solidFill>
              </a:rPr>
              <a:t>Brightidea</a:t>
            </a:r>
            <a:r>
              <a:rPr lang="es-ES" sz="1400" dirty="0">
                <a:solidFill>
                  <a:srgbClr val="1B193E"/>
                </a:solidFill>
              </a:rPr>
              <a:t> </a:t>
            </a:r>
            <a:r>
              <a:rPr lang="es-ES" sz="1400" dirty="0" err="1">
                <a:solidFill>
                  <a:srgbClr val="1B193E"/>
                </a:solidFill>
              </a:rPr>
              <a:t>sont</a:t>
            </a:r>
            <a:r>
              <a:rPr lang="es-ES" sz="1400" dirty="0">
                <a:solidFill>
                  <a:srgbClr val="1B193E"/>
                </a:solidFill>
              </a:rPr>
              <a:t> </a:t>
            </a:r>
            <a:r>
              <a:rPr lang="es-ES" sz="1400" dirty="0" err="1">
                <a:solidFill>
                  <a:srgbClr val="1B193E"/>
                </a:solidFill>
              </a:rPr>
              <a:t>spécifiquement</a:t>
            </a:r>
            <a:r>
              <a:rPr lang="es-ES" sz="1400" dirty="0">
                <a:solidFill>
                  <a:srgbClr val="1B193E"/>
                </a:solidFill>
              </a:rPr>
              <a:t> </a:t>
            </a:r>
            <a:r>
              <a:rPr lang="es-ES" sz="1400" dirty="0" err="1">
                <a:solidFill>
                  <a:srgbClr val="1B193E"/>
                </a:solidFill>
              </a:rPr>
              <a:t>conçues</a:t>
            </a:r>
            <a:r>
              <a:rPr lang="es-ES" sz="1400" dirty="0">
                <a:solidFill>
                  <a:srgbClr val="1B193E"/>
                </a:solidFill>
              </a:rPr>
              <a:t> </a:t>
            </a:r>
            <a:r>
              <a:rPr lang="es-ES" sz="1400" dirty="0" err="1">
                <a:solidFill>
                  <a:srgbClr val="1B193E"/>
                </a:solidFill>
              </a:rPr>
              <a:t>pour</a:t>
            </a:r>
            <a:r>
              <a:rPr lang="es-ES" sz="1400" dirty="0">
                <a:solidFill>
                  <a:srgbClr val="1B193E"/>
                </a:solidFill>
              </a:rPr>
              <a:t> </a:t>
            </a:r>
            <a:r>
              <a:rPr lang="es-ES" sz="1400" dirty="0" err="1">
                <a:solidFill>
                  <a:srgbClr val="1B193E"/>
                </a:solidFill>
              </a:rPr>
              <a:t>capturer</a:t>
            </a:r>
            <a:r>
              <a:rPr lang="es-ES" sz="1400" dirty="0">
                <a:solidFill>
                  <a:srgbClr val="1B193E"/>
                </a:solidFill>
              </a:rPr>
              <a:t> et </a:t>
            </a:r>
            <a:r>
              <a:rPr lang="es-ES" sz="1400" dirty="0" err="1">
                <a:solidFill>
                  <a:srgbClr val="1B193E"/>
                </a:solidFill>
              </a:rPr>
              <a:t>gérer</a:t>
            </a:r>
            <a:r>
              <a:rPr lang="es-ES" sz="1400" dirty="0">
                <a:solidFill>
                  <a:srgbClr val="1B193E"/>
                </a:solidFill>
              </a:rPr>
              <a:t> les </a:t>
            </a:r>
            <a:r>
              <a:rPr lang="es-ES" sz="1400" dirty="0" err="1">
                <a:solidFill>
                  <a:srgbClr val="1B193E"/>
                </a:solidFill>
              </a:rPr>
              <a:t>idées</a:t>
            </a:r>
            <a:r>
              <a:rPr lang="es-ES" sz="1400" dirty="0">
                <a:solidFill>
                  <a:srgbClr val="1B193E"/>
                </a:solidFill>
              </a:rPr>
              <a:t> </a:t>
            </a:r>
            <a:r>
              <a:rPr lang="es-ES" sz="1400" dirty="0" err="1">
                <a:solidFill>
                  <a:srgbClr val="1B193E"/>
                </a:solidFill>
              </a:rPr>
              <a:t>d'innovation</a:t>
            </a:r>
            <a:r>
              <a:rPr lang="es-ES" sz="1400" dirty="0">
                <a:solidFill>
                  <a:srgbClr val="1B193E"/>
                </a:solidFill>
              </a:rPr>
              <a:t>.</a:t>
            </a:r>
            <a:endParaRPr sz="1400" dirty="0">
              <a:solidFill>
                <a:srgbClr val="1B193E"/>
              </a:solidFill>
            </a:endParaRPr>
          </a:p>
          <a:p>
            <a:pPr marL="0" lvl="0" indent="0" algn="l" rtl="0">
              <a:lnSpc>
                <a:spcPct val="100000"/>
              </a:lnSpc>
              <a:spcBef>
                <a:spcPts val="0"/>
              </a:spcBef>
              <a:spcAft>
                <a:spcPts val="0"/>
              </a:spcAft>
              <a:buNone/>
            </a:pPr>
            <a:endParaRPr sz="1400" dirty="0">
              <a:solidFill>
                <a:srgbClr val="1B193E"/>
              </a:solidFill>
            </a:endParaRPr>
          </a:p>
          <a:p>
            <a:pPr marL="0" lvl="0" indent="0" algn="l" rtl="0">
              <a:lnSpc>
                <a:spcPct val="100000"/>
              </a:lnSpc>
              <a:spcBef>
                <a:spcPts val="0"/>
              </a:spcBef>
              <a:spcAft>
                <a:spcPts val="0"/>
              </a:spcAft>
              <a:buNone/>
            </a:pPr>
            <a:r>
              <a:rPr lang="es-ES" sz="1400" b="1" dirty="0" err="1">
                <a:solidFill>
                  <a:srgbClr val="1B193E"/>
                </a:solidFill>
              </a:rPr>
              <a:t>Éditeurs</a:t>
            </a:r>
            <a:r>
              <a:rPr lang="es-ES" sz="1400" b="1" dirty="0">
                <a:solidFill>
                  <a:srgbClr val="1B193E"/>
                </a:solidFill>
              </a:rPr>
              <a:t> de </a:t>
            </a:r>
            <a:r>
              <a:rPr lang="es-ES" sz="1400" b="1" dirty="0" err="1">
                <a:solidFill>
                  <a:srgbClr val="1B193E"/>
                </a:solidFill>
              </a:rPr>
              <a:t>documents</a:t>
            </a:r>
            <a:r>
              <a:rPr lang="es-ES" sz="1400" b="1" dirty="0">
                <a:solidFill>
                  <a:srgbClr val="1B193E"/>
                </a:solidFill>
              </a:rPr>
              <a:t> </a:t>
            </a:r>
            <a:r>
              <a:rPr lang="es-ES" sz="1400" b="1" dirty="0" err="1">
                <a:solidFill>
                  <a:srgbClr val="1B193E"/>
                </a:solidFill>
              </a:rPr>
              <a:t>collaboratifs</a:t>
            </a:r>
            <a:r>
              <a:rPr lang="es-ES" sz="1400" b="1" dirty="0">
                <a:solidFill>
                  <a:srgbClr val="1B193E"/>
                </a:solidFill>
              </a:rPr>
              <a:t> :</a:t>
            </a:r>
            <a:r>
              <a:rPr lang="es-ES" sz="1400" dirty="0">
                <a:solidFill>
                  <a:srgbClr val="1B193E"/>
                </a:solidFill>
              </a:rPr>
              <a:t> Des </a:t>
            </a:r>
            <a:r>
              <a:rPr lang="es-ES" sz="1400" dirty="0" err="1">
                <a:solidFill>
                  <a:srgbClr val="1B193E"/>
                </a:solidFill>
              </a:rPr>
              <a:t>outils</a:t>
            </a:r>
            <a:r>
              <a:rPr lang="es-ES" sz="1400" dirty="0">
                <a:solidFill>
                  <a:srgbClr val="1B193E"/>
                </a:solidFill>
              </a:rPr>
              <a:t> </a:t>
            </a:r>
            <a:r>
              <a:rPr lang="es-ES" sz="1400" dirty="0" err="1">
                <a:solidFill>
                  <a:srgbClr val="1B193E"/>
                </a:solidFill>
              </a:rPr>
              <a:t>tels</a:t>
            </a:r>
            <a:r>
              <a:rPr lang="es-ES" sz="1400" dirty="0">
                <a:solidFill>
                  <a:srgbClr val="1B193E"/>
                </a:solidFill>
              </a:rPr>
              <a:t> que Google </a:t>
            </a:r>
            <a:r>
              <a:rPr lang="es-ES" sz="1400" dirty="0" err="1">
                <a:solidFill>
                  <a:srgbClr val="1B193E"/>
                </a:solidFill>
              </a:rPr>
              <a:t>Docs</a:t>
            </a:r>
            <a:r>
              <a:rPr lang="es-ES" sz="1400" dirty="0">
                <a:solidFill>
                  <a:srgbClr val="1B193E"/>
                </a:solidFill>
              </a:rPr>
              <a:t>, Microsoft 365 et </a:t>
            </a:r>
            <a:r>
              <a:rPr lang="es-ES" sz="1400" dirty="0" err="1">
                <a:solidFill>
                  <a:srgbClr val="1B193E"/>
                </a:solidFill>
              </a:rPr>
              <a:t>Quip</a:t>
            </a:r>
            <a:r>
              <a:rPr lang="es-ES" sz="1400" dirty="0">
                <a:solidFill>
                  <a:srgbClr val="1B193E"/>
                </a:solidFill>
              </a:rPr>
              <a:t> </a:t>
            </a:r>
            <a:r>
              <a:rPr lang="es-ES" sz="1400" dirty="0" err="1">
                <a:solidFill>
                  <a:srgbClr val="1B193E"/>
                </a:solidFill>
              </a:rPr>
              <a:t>peuvent</a:t>
            </a:r>
            <a:r>
              <a:rPr lang="es-ES" sz="1400" dirty="0">
                <a:solidFill>
                  <a:srgbClr val="1B193E"/>
                </a:solidFill>
              </a:rPr>
              <a:t> </a:t>
            </a:r>
            <a:r>
              <a:rPr lang="es-ES" sz="1400" dirty="0" err="1">
                <a:solidFill>
                  <a:srgbClr val="1B193E"/>
                </a:solidFill>
              </a:rPr>
              <a:t>également</a:t>
            </a:r>
            <a:r>
              <a:rPr lang="es-ES" sz="1400" dirty="0">
                <a:solidFill>
                  <a:srgbClr val="1B193E"/>
                </a:solidFill>
              </a:rPr>
              <a:t> </a:t>
            </a:r>
            <a:r>
              <a:rPr lang="es-ES" sz="1400" dirty="0" err="1">
                <a:solidFill>
                  <a:srgbClr val="1B193E"/>
                </a:solidFill>
              </a:rPr>
              <a:t>être</a:t>
            </a:r>
            <a:r>
              <a:rPr lang="es-ES" sz="1400" dirty="0">
                <a:solidFill>
                  <a:srgbClr val="1B193E"/>
                </a:solidFill>
              </a:rPr>
              <a:t> </a:t>
            </a:r>
            <a:r>
              <a:rPr lang="es-ES" sz="1400" dirty="0" err="1">
                <a:solidFill>
                  <a:srgbClr val="1B193E"/>
                </a:solidFill>
              </a:rPr>
              <a:t>utilisés</a:t>
            </a:r>
            <a:r>
              <a:rPr lang="es-ES" sz="1400" dirty="0">
                <a:solidFill>
                  <a:srgbClr val="1B193E"/>
                </a:solidFill>
              </a:rPr>
              <a:t> </a:t>
            </a:r>
            <a:r>
              <a:rPr lang="es-ES" sz="1400" dirty="0" err="1">
                <a:solidFill>
                  <a:srgbClr val="1B193E"/>
                </a:solidFill>
              </a:rPr>
              <a:t>pour</a:t>
            </a:r>
            <a:r>
              <a:rPr lang="es-ES" sz="1400" dirty="0">
                <a:solidFill>
                  <a:srgbClr val="1B193E"/>
                </a:solidFill>
              </a:rPr>
              <a:t> le </a:t>
            </a:r>
            <a:r>
              <a:rPr lang="es-ES" sz="1400" dirty="0" err="1">
                <a:solidFill>
                  <a:srgbClr val="1B193E"/>
                </a:solidFill>
              </a:rPr>
              <a:t>brainstorming</a:t>
            </a:r>
            <a:r>
              <a:rPr lang="es-ES" sz="1400" dirty="0">
                <a:solidFill>
                  <a:srgbClr val="1B193E"/>
                </a:solidFill>
              </a:rPr>
              <a:t> </a:t>
            </a:r>
            <a:r>
              <a:rPr lang="es-ES" sz="1400" dirty="0" err="1">
                <a:solidFill>
                  <a:srgbClr val="1B193E"/>
                </a:solidFill>
              </a:rPr>
              <a:t>collaboratif</a:t>
            </a:r>
            <a:r>
              <a:rPr lang="es-ES" sz="1400" dirty="0">
                <a:solidFill>
                  <a:srgbClr val="1B193E"/>
                </a:solidFill>
              </a:rPr>
              <a:t> en </a:t>
            </a:r>
            <a:r>
              <a:rPr lang="es-ES" sz="1400" dirty="0" err="1">
                <a:solidFill>
                  <a:srgbClr val="1B193E"/>
                </a:solidFill>
              </a:rPr>
              <a:t>créant</a:t>
            </a:r>
            <a:r>
              <a:rPr lang="es-ES" sz="1400" dirty="0">
                <a:solidFill>
                  <a:srgbClr val="1B193E"/>
                </a:solidFill>
              </a:rPr>
              <a:t> des </a:t>
            </a:r>
            <a:r>
              <a:rPr lang="es-ES" sz="1400" dirty="0" err="1">
                <a:solidFill>
                  <a:srgbClr val="1B193E"/>
                </a:solidFill>
              </a:rPr>
              <a:t>documents</a:t>
            </a:r>
            <a:r>
              <a:rPr lang="es-ES" sz="1400" dirty="0">
                <a:solidFill>
                  <a:srgbClr val="1B193E"/>
                </a:solidFill>
              </a:rPr>
              <a:t> </a:t>
            </a:r>
            <a:r>
              <a:rPr lang="es-ES" sz="1400" dirty="0" err="1">
                <a:solidFill>
                  <a:srgbClr val="1B193E"/>
                </a:solidFill>
              </a:rPr>
              <a:t>partagés</a:t>
            </a:r>
            <a:r>
              <a:rPr lang="es-ES" sz="1400" dirty="0">
                <a:solidFill>
                  <a:srgbClr val="1B193E"/>
                </a:solidFill>
              </a:rPr>
              <a:t> </a:t>
            </a:r>
            <a:r>
              <a:rPr lang="es-ES" sz="1400" dirty="0" err="1">
                <a:solidFill>
                  <a:srgbClr val="1B193E"/>
                </a:solidFill>
              </a:rPr>
              <a:t>dans</a:t>
            </a:r>
            <a:r>
              <a:rPr lang="es-ES" sz="1400" dirty="0">
                <a:solidFill>
                  <a:srgbClr val="1B193E"/>
                </a:solidFill>
              </a:rPr>
              <a:t> </a:t>
            </a:r>
            <a:r>
              <a:rPr lang="es-ES" sz="1400" dirty="0" err="1">
                <a:solidFill>
                  <a:srgbClr val="1B193E"/>
                </a:solidFill>
              </a:rPr>
              <a:t>lesquels</a:t>
            </a:r>
            <a:r>
              <a:rPr lang="es-ES" sz="1400" dirty="0">
                <a:solidFill>
                  <a:srgbClr val="1B193E"/>
                </a:solidFill>
              </a:rPr>
              <a:t> les membres de </a:t>
            </a:r>
            <a:r>
              <a:rPr lang="es-ES" sz="1400" dirty="0" err="1">
                <a:solidFill>
                  <a:srgbClr val="1B193E"/>
                </a:solidFill>
              </a:rPr>
              <a:t>l'équipe</a:t>
            </a:r>
            <a:r>
              <a:rPr lang="es-ES" sz="1400" dirty="0">
                <a:solidFill>
                  <a:srgbClr val="1B193E"/>
                </a:solidFill>
              </a:rPr>
              <a:t> </a:t>
            </a:r>
            <a:r>
              <a:rPr lang="es-ES" sz="1400" dirty="0" err="1">
                <a:solidFill>
                  <a:srgbClr val="1B193E"/>
                </a:solidFill>
              </a:rPr>
              <a:t>peuvent</a:t>
            </a:r>
            <a:r>
              <a:rPr lang="es-ES" sz="1400" dirty="0">
                <a:solidFill>
                  <a:srgbClr val="1B193E"/>
                </a:solidFill>
              </a:rPr>
              <a:t> </a:t>
            </a:r>
            <a:r>
              <a:rPr lang="es-ES" sz="1400" dirty="0" err="1">
                <a:solidFill>
                  <a:srgbClr val="1B193E"/>
                </a:solidFill>
              </a:rPr>
              <a:t>saisir</a:t>
            </a:r>
            <a:r>
              <a:rPr lang="es-ES" sz="1400" dirty="0">
                <a:solidFill>
                  <a:srgbClr val="1B193E"/>
                </a:solidFill>
              </a:rPr>
              <a:t> et </a:t>
            </a:r>
            <a:r>
              <a:rPr lang="es-ES" sz="1400" dirty="0" err="1">
                <a:solidFill>
                  <a:srgbClr val="1B193E"/>
                </a:solidFill>
              </a:rPr>
              <a:t>modifier</a:t>
            </a:r>
            <a:r>
              <a:rPr lang="es-ES" sz="1400" dirty="0">
                <a:solidFill>
                  <a:srgbClr val="1B193E"/>
                </a:solidFill>
              </a:rPr>
              <a:t> des </a:t>
            </a:r>
            <a:r>
              <a:rPr lang="es-ES" sz="1400" dirty="0" err="1">
                <a:solidFill>
                  <a:srgbClr val="1B193E"/>
                </a:solidFill>
              </a:rPr>
              <a:t>idées</a:t>
            </a:r>
            <a:r>
              <a:rPr lang="es-ES" sz="1400" dirty="0">
                <a:solidFill>
                  <a:srgbClr val="1B193E"/>
                </a:solidFill>
              </a:rPr>
              <a:t>.</a:t>
            </a:r>
            <a:endParaRPr sz="1400" dirty="0">
              <a:solidFill>
                <a:srgbClr val="1B193E"/>
              </a:solidFill>
            </a:endParaRPr>
          </a:p>
          <a:p>
            <a:pPr marL="0" lvl="0" indent="0" algn="l" rtl="0">
              <a:lnSpc>
                <a:spcPct val="100000"/>
              </a:lnSpc>
              <a:spcBef>
                <a:spcPts val="0"/>
              </a:spcBef>
              <a:spcAft>
                <a:spcPts val="0"/>
              </a:spcAft>
              <a:buNone/>
            </a:pPr>
            <a:endParaRPr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a:t>Index</a:t>
            </a:r>
            <a:endParaRPr/>
          </a:p>
        </p:txBody>
      </p:sp>
      <p:sp>
        <p:nvSpPr>
          <p:cNvPr id="105" name="Google Shape;105;p5"/>
          <p:cNvSpPr/>
          <p:nvPr/>
        </p:nvSpPr>
        <p:spPr>
          <a:xfrm>
            <a:off x="668494" y="1793453"/>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5"/>
          <p:cNvSpPr/>
          <p:nvPr/>
        </p:nvSpPr>
        <p:spPr>
          <a:xfrm>
            <a:off x="668494" y="3123946"/>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5"/>
          <p:cNvSpPr/>
          <p:nvPr/>
        </p:nvSpPr>
        <p:spPr>
          <a:xfrm>
            <a:off x="668494" y="4580439"/>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5"/>
          <p:cNvSpPr txBox="1"/>
          <p:nvPr/>
        </p:nvSpPr>
        <p:spPr>
          <a:xfrm>
            <a:off x="1013011" y="4580439"/>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400" b="1" i="0" u="none" strike="noStrike" cap="none" dirty="0" err="1">
                <a:solidFill>
                  <a:srgbClr val="1B193E"/>
                </a:solidFill>
                <a:latin typeface="Calibri"/>
                <a:ea typeface="Calibri"/>
                <a:cs typeface="Calibri"/>
                <a:sym typeface="Calibri"/>
              </a:rPr>
              <a:t>Unité</a:t>
            </a:r>
            <a:r>
              <a:rPr lang="es-ES" sz="2400" b="1" i="0" u="none" strike="noStrike" cap="none" dirty="0">
                <a:solidFill>
                  <a:srgbClr val="1B193E"/>
                </a:solidFill>
                <a:latin typeface="Calibri"/>
                <a:ea typeface="Calibri"/>
                <a:cs typeface="Calibri"/>
                <a:sym typeface="Calibri"/>
              </a:rPr>
              <a:t> 3. </a:t>
            </a:r>
            <a:r>
              <a:rPr lang="es-ES" sz="2400" dirty="0" err="1">
                <a:solidFill>
                  <a:srgbClr val="1B193E"/>
                </a:solidFill>
                <a:latin typeface="Calibri"/>
                <a:ea typeface="Calibri"/>
                <a:cs typeface="Calibri"/>
                <a:sym typeface="Calibri"/>
              </a:rPr>
              <a:t>Outils</a:t>
            </a:r>
            <a:r>
              <a:rPr lang="es-ES" sz="2400" dirty="0">
                <a:solidFill>
                  <a:srgbClr val="1B193E"/>
                </a:solidFill>
                <a:latin typeface="Calibri"/>
                <a:ea typeface="Calibri"/>
                <a:cs typeface="Calibri"/>
                <a:sym typeface="Calibri"/>
              </a:rPr>
              <a:t> numériques </a:t>
            </a:r>
            <a:r>
              <a:rPr lang="es-ES" sz="2400" dirty="0" err="1">
                <a:solidFill>
                  <a:srgbClr val="1B193E"/>
                </a:solidFill>
                <a:latin typeface="Calibri"/>
                <a:ea typeface="Calibri"/>
                <a:cs typeface="Calibri"/>
                <a:sym typeface="Calibri"/>
              </a:rPr>
              <a:t>pour</a:t>
            </a:r>
            <a:r>
              <a:rPr lang="es-ES" sz="2400" dirty="0">
                <a:solidFill>
                  <a:srgbClr val="1B193E"/>
                </a:solidFill>
                <a:latin typeface="Calibri"/>
                <a:ea typeface="Calibri"/>
                <a:cs typeface="Calibri"/>
                <a:sym typeface="Calibri"/>
              </a:rPr>
              <a:t> la </a:t>
            </a:r>
            <a:r>
              <a:rPr lang="es-ES" sz="2400" dirty="0" err="1">
                <a:solidFill>
                  <a:srgbClr val="1B193E"/>
                </a:solidFill>
                <a:latin typeface="Calibri"/>
                <a:ea typeface="Calibri"/>
                <a:cs typeface="Calibri"/>
                <a:sym typeface="Calibri"/>
              </a:rPr>
              <a:t>planification</a:t>
            </a:r>
            <a:r>
              <a:rPr lang="es-ES" sz="2400" dirty="0">
                <a:solidFill>
                  <a:srgbClr val="1B193E"/>
                </a:solidFill>
                <a:latin typeface="Calibri"/>
                <a:ea typeface="Calibri"/>
                <a:cs typeface="Calibri"/>
                <a:sym typeface="Calibri"/>
              </a:rPr>
              <a:t> </a:t>
            </a:r>
            <a:r>
              <a:rPr lang="es-ES" sz="2400" dirty="0" err="1">
                <a:solidFill>
                  <a:srgbClr val="1B193E"/>
                </a:solidFill>
                <a:latin typeface="Calibri"/>
                <a:ea typeface="Calibri"/>
                <a:cs typeface="Calibri"/>
                <a:sym typeface="Calibri"/>
              </a:rPr>
              <a:t>d'entreprise</a:t>
            </a:r>
            <a:endParaRPr sz="2400"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3.1. </a:t>
            </a:r>
            <a:r>
              <a:rPr lang="es-ES" dirty="0" err="1">
                <a:solidFill>
                  <a:srgbClr val="1B193E"/>
                </a:solidFill>
                <a:latin typeface="Calibri"/>
                <a:ea typeface="Calibri"/>
                <a:cs typeface="Calibri"/>
                <a:sym typeface="Calibri"/>
              </a:rPr>
              <a:t>Outils</a:t>
            </a:r>
            <a:r>
              <a:rPr lang="es-ES" dirty="0">
                <a:solidFill>
                  <a:srgbClr val="1B193E"/>
                </a:solidFill>
                <a:latin typeface="Calibri"/>
                <a:ea typeface="Calibri"/>
                <a:cs typeface="Calibri"/>
                <a:sym typeface="Calibri"/>
              </a:rPr>
              <a:t> numériques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la </a:t>
            </a:r>
            <a:r>
              <a:rPr lang="es-ES" dirty="0" err="1">
                <a:solidFill>
                  <a:srgbClr val="1B193E"/>
                </a:solidFill>
                <a:latin typeface="Calibri"/>
                <a:ea typeface="Calibri"/>
                <a:cs typeface="Calibri"/>
                <a:sym typeface="Calibri"/>
              </a:rPr>
              <a:t>gestion</a:t>
            </a:r>
            <a:r>
              <a:rPr lang="es-ES" dirty="0">
                <a:solidFill>
                  <a:srgbClr val="1B193E"/>
                </a:solidFill>
                <a:latin typeface="Calibri"/>
                <a:ea typeface="Calibri"/>
                <a:cs typeface="Calibri"/>
                <a:sym typeface="Calibri"/>
              </a:rPr>
              <a:t> </a:t>
            </a:r>
            <a:endParaRPr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3.2. </a:t>
            </a:r>
            <a:r>
              <a:rPr lang="es-ES" dirty="0" err="1">
                <a:solidFill>
                  <a:srgbClr val="1B193E"/>
                </a:solidFill>
                <a:latin typeface="Calibri"/>
                <a:ea typeface="Calibri"/>
                <a:cs typeface="Calibri"/>
                <a:sym typeface="Calibri"/>
              </a:rPr>
              <a:t>Outils</a:t>
            </a:r>
            <a:r>
              <a:rPr lang="es-ES" dirty="0">
                <a:solidFill>
                  <a:srgbClr val="1B193E"/>
                </a:solidFill>
                <a:latin typeface="Calibri"/>
                <a:ea typeface="Calibri"/>
                <a:cs typeface="Calibri"/>
                <a:sym typeface="Calibri"/>
              </a:rPr>
              <a:t> numériques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communiquer</a:t>
            </a:r>
            <a:r>
              <a:rPr lang="es-ES" dirty="0">
                <a:solidFill>
                  <a:srgbClr val="1B193E"/>
                </a:solidFill>
                <a:latin typeface="Calibri"/>
                <a:ea typeface="Calibri"/>
                <a:cs typeface="Calibri"/>
                <a:sym typeface="Calibri"/>
              </a:rPr>
              <a:t> et </a:t>
            </a:r>
            <a:r>
              <a:rPr lang="es-ES" dirty="0" err="1">
                <a:solidFill>
                  <a:srgbClr val="1B193E"/>
                </a:solidFill>
                <a:latin typeface="Calibri"/>
                <a:ea typeface="Calibri"/>
                <a:cs typeface="Calibri"/>
                <a:sym typeface="Calibri"/>
              </a:rPr>
              <a:t>collaborer</a:t>
            </a:r>
            <a:r>
              <a:rPr lang="es-ES" dirty="0">
                <a:solidFill>
                  <a:srgbClr val="1B193E"/>
                </a:solidFill>
                <a:latin typeface="Calibri"/>
                <a:ea typeface="Calibri"/>
                <a:cs typeface="Calibri"/>
                <a:sym typeface="Calibri"/>
              </a:rPr>
              <a:t> </a:t>
            </a:r>
            <a:endParaRPr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3.3 </a:t>
            </a:r>
            <a:r>
              <a:rPr lang="es-ES" dirty="0" err="1">
                <a:solidFill>
                  <a:srgbClr val="1B193E"/>
                </a:solidFill>
                <a:latin typeface="Calibri"/>
                <a:ea typeface="Calibri"/>
                <a:cs typeface="Calibri"/>
                <a:sym typeface="Calibri"/>
              </a:rPr>
              <a:t>Outils</a:t>
            </a:r>
            <a:r>
              <a:rPr lang="es-ES" dirty="0">
                <a:solidFill>
                  <a:srgbClr val="1B193E"/>
                </a:solidFill>
                <a:latin typeface="Calibri"/>
                <a:ea typeface="Calibri"/>
                <a:cs typeface="Calibri"/>
                <a:sym typeface="Calibri"/>
              </a:rPr>
              <a:t> numériques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le </a:t>
            </a:r>
            <a:r>
              <a:rPr lang="es-ES" dirty="0" err="1">
                <a:solidFill>
                  <a:srgbClr val="1B193E"/>
                </a:solidFill>
                <a:latin typeface="Calibri"/>
                <a:ea typeface="Calibri"/>
                <a:cs typeface="Calibri"/>
                <a:sym typeface="Calibri"/>
              </a:rPr>
              <a:t>brainstorming</a:t>
            </a:r>
            <a:r>
              <a:rPr lang="es-ES" dirty="0">
                <a:solidFill>
                  <a:srgbClr val="1B193E"/>
                </a:solidFill>
                <a:latin typeface="Calibri"/>
                <a:ea typeface="Calibri"/>
                <a:cs typeface="Calibri"/>
                <a:sym typeface="Calibri"/>
              </a:rPr>
              <a:t>, la </a:t>
            </a:r>
            <a:r>
              <a:rPr lang="es-ES" dirty="0" err="1">
                <a:solidFill>
                  <a:srgbClr val="1B193E"/>
                </a:solidFill>
                <a:latin typeface="Calibri"/>
                <a:ea typeface="Calibri"/>
                <a:cs typeface="Calibri"/>
                <a:sym typeface="Calibri"/>
              </a:rPr>
              <a:t>pensée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créative</a:t>
            </a:r>
            <a:r>
              <a:rPr lang="es-ES" dirty="0">
                <a:solidFill>
                  <a:srgbClr val="1B193E"/>
                </a:solidFill>
                <a:latin typeface="Calibri"/>
                <a:ea typeface="Calibri"/>
                <a:cs typeface="Calibri"/>
                <a:sym typeface="Calibri"/>
              </a:rPr>
              <a:t> et </a:t>
            </a:r>
            <a:r>
              <a:rPr lang="es-ES" dirty="0" err="1">
                <a:solidFill>
                  <a:srgbClr val="1B193E"/>
                </a:solidFill>
                <a:latin typeface="Calibri"/>
                <a:ea typeface="Calibri"/>
                <a:cs typeface="Calibri"/>
                <a:sym typeface="Calibri"/>
              </a:rPr>
              <a:t>l'innovation</a:t>
            </a:r>
            <a:r>
              <a:rPr lang="es-ES" dirty="0">
                <a:solidFill>
                  <a:srgbClr val="1B193E"/>
                </a:solidFill>
                <a:latin typeface="Calibri"/>
                <a:ea typeface="Calibri"/>
                <a:cs typeface="Calibri"/>
                <a:sym typeface="Calibri"/>
              </a:rPr>
              <a:t> </a:t>
            </a:r>
            <a:endParaRPr sz="2600" dirty="0">
              <a:solidFill>
                <a:srgbClr val="1B193E"/>
              </a:solidFill>
              <a:latin typeface="Calibri"/>
              <a:ea typeface="Calibri"/>
              <a:cs typeface="Calibri"/>
              <a:sym typeface="Calibri"/>
            </a:endParaRPr>
          </a:p>
        </p:txBody>
      </p:sp>
      <p:pic>
        <p:nvPicPr>
          <p:cNvPr id="109" name="Google Shape;109;p5" descr="Imagen que contiene lego, juguete, hombre&#10;&#10;Descripción generada automáticamente"/>
          <p:cNvPicPr preferRelativeResize="0"/>
          <p:nvPr/>
        </p:nvPicPr>
        <p:blipFill rotWithShape="1">
          <a:blip r:embed="rId3">
            <a:alphaModFix/>
          </a:blip>
          <a:srcRect l="9945" r="9413"/>
          <a:stretch/>
        </p:blipFill>
        <p:spPr>
          <a:xfrm>
            <a:off x="7321363" y="1919453"/>
            <a:ext cx="4328143" cy="3019094"/>
          </a:xfrm>
          <a:prstGeom prst="rect">
            <a:avLst/>
          </a:prstGeom>
          <a:noFill/>
          <a:ln>
            <a:noFill/>
          </a:ln>
        </p:spPr>
      </p:pic>
      <p:sp>
        <p:nvSpPr>
          <p:cNvPr id="110" name="Google Shape;110;p5"/>
          <p:cNvSpPr txBox="1"/>
          <p:nvPr/>
        </p:nvSpPr>
        <p:spPr>
          <a:xfrm>
            <a:off x="1013011" y="3016800"/>
            <a:ext cx="7170300" cy="8244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400" b="1" i="0" u="none" strike="noStrike" cap="none" dirty="0" err="1">
                <a:solidFill>
                  <a:srgbClr val="1B193E"/>
                </a:solidFill>
                <a:latin typeface="Calibri"/>
                <a:ea typeface="Calibri"/>
                <a:cs typeface="Calibri"/>
                <a:sym typeface="Calibri"/>
              </a:rPr>
              <a:t>Unité</a:t>
            </a:r>
            <a:r>
              <a:rPr lang="es-ES" sz="2400" b="1" i="0" u="none" strike="noStrike" cap="none" dirty="0">
                <a:solidFill>
                  <a:srgbClr val="1B193E"/>
                </a:solidFill>
                <a:latin typeface="Calibri"/>
                <a:ea typeface="Calibri"/>
                <a:cs typeface="Calibri"/>
                <a:sym typeface="Calibri"/>
              </a:rPr>
              <a:t> 2. </a:t>
            </a:r>
            <a:r>
              <a:rPr lang="es-ES" sz="2400" dirty="0" err="1">
                <a:solidFill>
                  <a:srgbClr val="1B193E"/>
                </a:solidFill>
                <a:latin typeface="Calibri"/>
                <a:ea typeface="Calibri"/>
                <a:cs typeface="Calibri"/>
                <a:sym typeface="Calibri"/>
              </a:rPr>
              <a:t>Comment</a:t>
            </a:r>
            <a:r>
              <a:rPr lang="es-ES" sz="2400" dirty="0">
                <a:solidFill>
                  <a:srgbClr val="1B193E"/>
                </a:solidFill>
                <a:latin typeface="Calibri"/>
                <a:ea typeface="Calibri"/>
                <a:cs typeface="Calibri"/>
                <a:sym typeface="Calibri"/>
              </a:rPr>
              <a:t> </a:t>
            </a:r>
            <a:r>
              <a:rPr lang="es-ES" sz="2400" dirty="0" err="1">
                <a:solidFill>
                  <a:srgbClr val="1B193E"/>
                </a:solidFill>
                <a:latin typeface="Calibri"/>
                <a:ea typeface="Calibri"/>
                <a:cs typeface="Calibri"/>
                <a:sym typeface="Calibri"/>
              </a:rPr>
              <a:t>gérer</a:t>
            </a:r>
            <a:r>
              <a:rPr lang="es-ES" sz="2400" dirty="0">
                <a:solidFill>
                  <a:srgbClr val="1B193E"/>
                </a:solidFill>
                <a:latin typeface="Calibri"/>
                <a:ea typeface="Calibri"/>
                <a:cs typeface="Calibri"/>
                <a:sym typeface="Calibri"/>
              </a:rPr>
              <a:t> une </a:t>
            </a:r>
            <a:r>
              <a:rPr lang="es-ES" sz="2400" dirty="0" err="1">
                <a:solidFill>
                  <a:srgbClr val="1B193E"/>
                </a:solidFill>
                <a:latin typeface="Calibri"/>
                <a:ea typeface="Calibri"/>
                <a:cs typeface="Calibri"/>
                <a:sym typeface="Calibri"/>
              </a:rPr>
              <a:t>entreprise</a:t>
            </a:r>
            <a:r>
              <a:rPr lang="es-ES" sz="2400" dirty="0">
                <a:solidFill>
                  <a:srgbClr val="1B193E"/>
                </a:solidFill>
                <a:latin typeface="Calibri"/>
                <a:ea typeface="Calibri"/>
                <a:cs typeface="Calibri"/>
                <a:sym typeface="Calibri"/>
              </a:rPr>
              <a:t> </a:t>
            </a:r>
            <a:r>
              <a:rPr lang="es-ES" sz="2400" dirty="0" err="1">
                <a:solidFill>
                  <a:srgbClr val="1B193E"/>
                </a:solidFill>
                <a:latin typeface="Calibri"/>
                <a:ea typeface="Calibri"/>
                <a:cs typeface="Calibri"/>
                <a:sym typeface="Calibri"/>
              </a:rPr>
              <a:t>basée</a:t>
            </a:r>
            <a:r>
              <a:rPr lang="es-ES" sz="2400" dirty="0">
                <a:solidFill>
                  <a:srgbClr val="1B193E"/>
                </a:solidFill>
                <a:latin typeface="Calibri"/>
                <a:ea typeface="Calibri"/>
                <a:cs typeface="Calibri"/>
                <a:sym typeface="Calibri"/>
              </a:rPr>
              <a:t> sur les </a:t>
            </a:r>
            <a:r>
              <a:rPr lang="es-ES" sz="2400" dirty="0" err="1">
                <a:solidFill>
                  <a:srgbClr val="1B193E"/>
                </a:solidFill>
                <a:latin typeface="Calibri"/>
                <a:ea typeface="Calibri"/>
                <a:cs typeface="Calibri"/>
                <a:sym typeface="Calibri"/>
              </a:rPr>
              <a:t>données</a:t>
            </a:r>
            <a:r>
              <a:rPr lang="es-ES" sz="2400" dirty="0">
                <a:solidFill>
                  <a:srgbClr val="1B193E"/>
                </a:solidFill>
                <a:latin typeface="Calibri"/>
                <a:ea typeface="Calibri"/>
                <a:cs typeface="Calibri"/>
                <a:sym typeface="Calibri"/>
              </a:rPr>
              <a:t> et </a:t>
            </a:r>
            <a:r>
              <a:rPr lang="es-ES" sz="2400" dirty="0" err="1">
                <a:solidFill>
                  <a:srgbClr val="1B193E"/>
                </a:solidFill>
                <a:latin typeface="Calibri"/>
                <a:ea typeface="Calibri"/>
                <a:cs typeface="Calibri"/>
                <a:sym typeface="Calibri"/>
              </a:rPr>
              <a:t>quel</a:t>
            </a:r>
            <a:r>
              <a:rPr lang="es-ES" sz="2400" dirty="0">
                <a:solidFill>
                  <a:srgbClr val="1B193E"/>
                </a:solidFill>
                <a:latin typeface="Calibri"/>
                <a:ea typeface="Calibri"/>
                <a:cs typeface="Calibri"/>
                <a:sym typeface="Calibri"/>
              </a:rPr>
              <a:t> en </a:t>
            </a:r>
            <a:r>
              <a:rPr lang="es-ES" sz="2400" dirty="0" err="1">
                <a:solidFill>
                  <a:srgbClr val="1B193E"/>
                </a:solidFill>
                <a:latin typeface="Calibri"/>
                <a:ea typeface="Calibri"/>
                <a:cs typeface="Calibri"/>
                <a:sym typeface="Calibri"/>
              </a:rPr>
              <a:t>est</a:t>
            </a:r>
            <a:r>
              <a:rPr lang="es-ES" sz="2400" dirty="0">
                <a:solidFill>
                  <a:srgbClr val="1B193E"/>
                </a:solidFill>
                <a:latin typeface="Calibri"/>
                <a:ea typeface="Calibri"/>
                <a:cs typeface="Calibri"/>
                <a:sym typeface="Calibri"/>
              </a:rPr>
              <a:t> </a:t>
            </a:r>
            <a:r>
              <a:rPr lang="es-ES" sz="2400" dirty="0" err="1">
                <a:solidFill>
                  <a:srgbClr val="1B193E"/>
                </a:solidFill>
                <a:latin typeface="Calibri"/>
                <a:ea typeface="Calibri"/>
                <a:cs typeface="Calibri"/>
                <a:sym typeface="Calibri"/>
              </a:rPr>
              <a:t>l'impact</a:t>
            </a:r>
            <a:r>
              <a:rPr lang="es-ES" sz="2400" dirty="0">
                <a:solidFill>
                  <a:srgbClr val="1B193E"/>
                </a:solidFill>
                <a:latin typeface="Calibri"/>
                <a:ea typeface="Calibri"/>
                <a:cs typeface="Calibri"/>
                <a:sym typeface="Calibri"/>
              </a:rPr>
              <a:t> ?</a:t>
            </a:r>
            <a:endParaRPr sz="2400"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2.1 </a:t>
            </a:r>
            <a:r>
              <a:rPr lang="es-ES" dirty="0" err="1">
                <a:solidFill>
                  <a:srgbClr val="1B193E"/>
                </a:solidFill>
                <a:latin typeface="Calibri"/>
                <a:ea typeface="Calibri"/>
                <a:cs typeface="Calibri"/>
                <a:sym typeface="Calibri"/>
              </a:rPr>
              <a:t>Définition</a:t>
            </a:r>
            <a:r>
              <a:rPr lang="es-ES" dirty="0">
                <a:solidFill>
                  <a:srgbClr val="1B193E"/>
                </a:solidFill>
                <a:latin typeface="Calibri"/>
                <a:ea typeface="Calibri"/>
                <a:cs typeface="Calibri"/>
                <a:sym typeface="Calibri"/>
              </a:rPr>
              <a:t> de </a:t>
            </a:r>
            <a:r>
              <a:rPr lang="es-ES" dirty="0" err="1">
                <a:solidFill>
                  <a:srgbClr val="1B193E"/>
                </a:solidFill>
                <a:latin typeface="Calibri"/>
                <a:ea typeface="Calibri"/>
                <a:cs typeface="Calibri"/>
                <a:sym typeface="Calibri"/>
              </a:rPr>
              <a:t>l'expression</a:t>
            </a:r>
            <a:r>
              <a:rPr lang="es-ES" dirty="0">
                <a:solidFill>
                  <a:srgbClr val="1B193E"/>
                </a:solidFill>
                <a:latin typeface="Calibri"/>
                <a:ea typeface="Calibri"/>
                <a:cs typeface="Calibri"/>
                <a:sym typeface="Calibri"/>
              </a:rPr>
              <a:t> "piloté par les </a:t>
            </a:r>
            <a:r>
              <a:rPr lang="es-ES" dirty="0" err="1">
                <a:solidFill>
                  <a:srgbClr val="1B193E"/>
                </a:solidFill>
                <a:latin typeface="Calibri"/>
                <a:ea typeface="Calibri"/>
                <a:cs typeface="Calibri"/>
                <a:sym typeface="Calibri"/>
              </a:rPr>
              <a:t>données</a:t>
            </a:r>
            <a:r>
              <a:rPr lang="es-ES" dirty="0">
                <a:solidFill>
                  <a:srgbClr val="1B193E"/>
                </a:solidFill>
                <a:latin typeface="Calibri"/>
                <a:ea typeface="Calibri"/>
                <a:cs typeface="Calibri"/>
                <a:sym typeface="Calibri"/>
              </a:rPr>
              <a:t>" et de </a:t>
            </a:r>
            <a:r>
              <a:rPr lang="es-ES" dirty="0" err="1">
                <a:solidFill>
                  <a:srgbClr val="1B193E"/>
                </a:solidFill>
                <a:latin typeface="Calibri"/>
                <a:ea typeface="Calibri"/>
                <a:cs typeface="Calibri"/>
                <a:sym typeface="Calibri"/>
              </a:rPr>
              <a:t>sa</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signification</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dans</a:t>
            </a:r>
            <a:r>
              <a:rPr lang="es-ES" dirty="0">
                <a:solidFill>
                  <a:srgbClr val="1B193E"/>
                </a:solidFill>
                <a:latin typeface="Calibri"/>
                <a:ea typeface="Calibri"/>
                <a:cs typeface="Calibri"/>
                <a:sym typeface="Calibri"/>
              </a:rPr>
              <a:t> le </a:t>
            </a:r>
            <a:r>
              <a:rPr lang="es-ES" dirty="0" err="1">
                <a:solidFill>
                  <a:srgbClr val="1B193E"/>
                </a:solidFill>
                <a:latin typeface="Calibri"/>
                <a:ea typeface="Calibri"/>
                <a:cs typeface="Calibri"/>
                <a:sym typeface="Calibri"/>
              </a:rPr>
              <a:t>contexte</a:t>
            </a:r>
            <a:r>
              <a:rPr lang="es-ES" dirty="0">
                <a:solidFill>
                  <a:srgbClr val="1B193E"/>
                </a:solidFill>
                <a:latin typeface="Calibri"/>
                <a:ea typeface="Calibri"/>
                <a:cs typeface="Calibri"/>
                <a:sym typeface="Calibri"/>
              </a:rPr>
              <a:t> de la </a:t>
            </a:r>
            <a:r>
              <a:rPr lang="es-ES" dirty="0" err="1">
                <a:solidFill>
                  <a:srgbClr val="1B193E"/>
                </a:solidFill>
                <a:latin typeface="Calibri"/>
                <a:ea typeface="Calibri"/>
                <a:cs typeface="Calibri"/>
                <a:sym typeface="Calibri"/>
              </a:rPr>
              <a:t>planification</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d'entreprise</a:t>
            </a:r>
            <a:r>
              <a:rPr lang="es-ES" dirty="0">
                <a:solidFill>
                  <a:srgbClr val="1B193E"/>
                </a:solidFill>
                <a:latin typeface="Calibri"/>
                <a:ea typeface="Calibri"/>
                <a:cs typeface="Calibri"/>
                <a:sym typeface="Calibri"/>
              </a:rPr>
              <a:t> </a:t>
            </a:r>
            <a:endParaRPr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2.2 Choix des </a:t>
            </a:r>
            <a:r>
              <a:rPr lang="es-ES" dirty="0" err="1">
                <a:solidFill>
                  <a:srgbClr val="1B193E"/>
                </a:solidFill>
                <a:latin typeface="Calibri"/>
                <a:ea typeface="Calibri"/>
                <a:cs typeface="Calibri"/>
                <a:sym typeface="Calibri"/>
              </a:rPr>
              <a:t>indicateurs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le </a:t>
            </a:r>
            <a:r>
              <a:rPr lang="es-ES" dirty="0" err="1">
                <a:solidFill>
                  <a:srgbClr val="1B193E"/>
                </a:solidFill>
                <a:latin typeface="Calibri"/>
                <a:ea typeface="Calibri"/>
                <a:cs typeface="Calibri"/>
                <a:sym typeface="Calibri"/>
              </a:rPr>
              <a:t>suivi</a:t>
            </a:r>
            <a:r>
              <a:rPr lang="es-ES" dirty="0">
                <a:solidFill>
                  <a:srgbClr val="1B193E"/>
                </a:solidFill>
                <a:latin typeface="Calibri"/>
                <a:ea typeface="Calibri"/>
                <a:cs typeface="Calibri"/>
                <a:sym typeface="Calibri"/>
              </a:rPr>
              <a:t> des </a:t>
            </a:r>
            <a:r>
              <a:rPr lang="es-ES" dirty="0" err="1">
                <a:solidFill>
                  <a:srgbClr val="1B193E"/>
                </a:solidFill>
                <a:latin typeface="Calibri"/>
                <a:ea typeface="Calibri"/>
                <a:cs typeface="Calibri"/>
                <a:sym typeface="Calibri"/>
              </a:rPr>
              <a:t>activités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basées</a:t>
            </a:r>
            <a:r>
              <a:rPr lang="es-ES" dirty="0">
                <a:solidFill>
                  <a:srgbClr val="1B193E"/>
                </a:solidFill>
                <a:latin typeface="Calibri"/>
                <a:ea typeface="Calibri"/>
                <a:cs typeface="Calibri"/>
                <a:sym typeface="Calibri"/>
              </a:rPr>
              <a:t> sur les </a:t>
            </a:r>
            <a:r>
              <a:rPr lang="es-ES" dirty="0" err="1">
                <a:solidFill>
                  <a:srgbClr val="1B193E"/>
                </a:solidFill>
                <a:latin typeface="Calibri"/>
                <a:ea typeface="Calibri"/>
                <a:cs typeface="Calibri"/>
                <a:sym typeface="Calibri"/>
              </a:rPr>
              <a:t>données</a:t>
            </a:r>
            <a:r>
              <a:rPr lang="es-ES" dirty="0">
                <a:solidFill>
                  <a:srgbClr val="1B193E"/>
                </a:solidFill>
                <a:latin typeface="Calibri"/>
                <a:ea typeface="Calibri"/>
                <a:cs typeface="Calibri"/>
                <a:sym typeface="Calibri"/>
              </a:rPr>
              <a:t> </a:t>
            </a:r>
            <a:endParaRPr sz="2600"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pPr>
            <a:endParaRPr sz="2400" dirty="0">
              <a:solidFill>
                <a:srgbClr val="1B193E"/>
              </a:solidFill>
              <a:latin typeface="Calibri"/>
              <a:ea typeface="Calibri"/>
              <a:cs typeface="Calibri"/>
              <a:sym typeface="Calibri"/>
            </a:endParaRPr>
          </a:p>
        </p:txBody>
      </p:sp>
      <p:sp>
        <p:nvSpPr>
          <p:cNvPr id="111" name="Google Shape;111;p5"/>
          <p:cNvSpPr txBox="1"/>
          <p:nvPr/>
        </p:nvSpPr>
        <p:spPr>
          <a:xfrm>
            <a:off x="1013011" y="1739296"/>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400" b="1" i="0" u="none" strike="noStrike" cap="none" dirty="0" err="1">
                <a:solidFill>
                  <a:srgbClr val="1B193E"/>
                </a:solidFill>
                <a:latin typeface="Calibri"/>
                <a:ea typeface="Calibri"/>
                <a:cs typeface="Calibri"/>
                <a:sym typeface="Calibri"/>
              </a:rPr>
              <a:t>Unité</a:t>
            </a:r>
            <a:r>
              <a:rPr lang="es-ES" sz="2400" b="1" i="0" u="none" strike="noStrike" cap="none" dirty="0">
                <a:solidFill>
                  <a:srgbClr val="1B193E"/>
                </a:solidFill>
                <a:latin typeface="Calibri"/>
                <a:ea typeface="Calibri"/>
                <a:cs typeface="Calibri"/>
                <a:sym typeface="Calibri"/>
              </a:rPr>
              <a:t> 1. </a:t>
            </a:r>
            <a:r>
              <a:rPr lang="es-ES" sz="2400" dirty="0" err="1">
                <a:solidFill>
                  <a:srgbClr val="1B193E"/>
                </a:solidFill>
                <a:latin typeface="Calibri"/>
                <a:ea typeface="Calibri"/>
                <a:cs typeface="Calibri"/>
                <a:sym typeface="Calibri"/>
              </a:rPr>
              <a:t>Introduction</a:t>
            </a:r>
            <a:r>
              <a:rPr lang="es-ES" sz="2400" dirty="0">
                <a:solidFill>
                  <a:srgbClr val="1B193E"/>
                </a:solidFill>
                <a:latin typeface="Calibri"/>
                <a:ea typeface="Calibri"/>
                <a:cs typeface="Calibri"/>
                <a:sym typeface="Calibri"/>
              </a:rPr>
              <a:t> à la </a:t>
            </a:r>
            <a:r>
              <a:rPr lang="es-ES" sz="2400" dirty="0" err="1">
                <a:solidFill>
                  <a:srgbClr val="1B193E"/>
                </a:solidFill>
                <a:latin typeface="Calibri"/>
                <a:ea typeface="Calibri"/>
                <a:cs typeface="Calibri"/>
                <a:sym typeface="Calibri"/>
              </a:rPr>
              <a:t>planification</a:t>
            </a:r>
            <a:r>
              <a:rPr lang="es-ES" sz="2400" dirty="0">
                <a:solidFill>
                  <a:srgbClr val="1B193E"/>
                </a:solidFill>
                <a:latin typeface="Calibri"/>
                <a:ea typeface="Calibri"/>
                <a:cs typeface="Calibri"/>
                <a:sym typeface="Calibri"/>
              </a:rPr>
              <a:t> </a:t>
            </a:r>
            <a:r>
              <a:rPr lang="es-ES" sz="2400" dirty="0" err="1">
                <a:solidFill>
                  <a:srgbClr val="1B193E"/>
                </a:solidFill>
                <a:latin typeface="Calibri"/>
                <a:ea typeface="Calibri"/>
                <a:cs typeface="Calibri"/>
                <a:sym typeface="Calibri"/>
              </a:rPr>
              <a:t>d'entreprise</a:t>
            </a:r>
            <a:r>
              <a:rPr lang="es-ES" sz="2400" dirty="0">
                <a:solidFill>
                  <a:srgbClr val="1B193E"/>
                </a:solidFill>
                <a:latin typeface="Calibri"/>
                <a:ea typeface="Calibri"/>
                <a:cs typeface="Calibri"/>
                <a:sym typeface="Calibri"/>
              </a:rPr>
              <a:t> numérique </a:t>
            </a:r>
            <a:endParaRPr sz="2400"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1.1. </a:t>
            </a:r>
            <a:r>
              <a:rPr lang="es-ES" dirty="0" err="1">
                <a:solidFill>
                  <a:srgbClr val="1B193E"/>
                </a:solidFill>
                <a:latin typeface="Calibri"/>
                <a:ea typeface="Calibri"/>
                <a:cs typeface="Calibri"/>
                <a:sym typeface="Calibri"/>
              </a:rPr>
              <a:t>Qu'est</a:t>
            </a:r>
            <a:r>
              <a:rPr lang="es-ES" dirty="0">
                <a:solidFill>
                  <a:srgbClr val="1B193E"/>
                </a:solidFill>
                <a:latin typeface="Calibri"/>
                <a:ea typeface="Calibri"/>
                <a:cs typeface="Calibri"/>
                <a:sym typeface="Calibri"/>
              </a:rPr>
              <a:t>-ce que la </a:t>
            </a:r>
            <a:r>
              <a:rPr lang="es-ES" dirty="0" err="1">
                <a:solidFill>
                  <a:srgbClr val="1B193E"/>
                </a:solidFill>
                <a:latin typeface="Calibri"/>
                <a:ea typeface="Calibri"/>
                <a:cs typeface="Calibri"/>
                <a:sym typeface="Calibri"/>
              </a:rPr>
              <a:t>planification</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d'entreprise</a:t>
            </a:r>
            <a:r>
              <a:rPr lang="es-ES" dirty="0">
                <a:solidFill>
                  <a:srgbClr val="1B193E"/>
                </a:solidFill>
                <a:latin typeface="Calibri"/>
                <a:ea typeface="Calibri"/>
                <a:cs typeface="Calibri"/>
                <a:sym typeface="Calibri"/>
              </a:rPr>
              <a:t> et </a:t>
            </a:r>
            <a:r>
              <a:rPr lang="es-ES" dirty="0" err="1">
                <a:solidFill>
                  <a:srgbClr val="1B193E"/>
                </a:solidFill>
                <a:latin typeface="Calibri"/>
                <a:ea typeface="Calibri"/>
                <a:cs typeface="Calibri"/>
                <a:sym typeface="Calibri"/>
              </a:rPr>
              <a:t>comment</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peut</a:t>
            </a:r>
            <a:r>
              <a:rPr lang="es-ES" dirty="0">
                <a:solidFill>
                  <a:srgbClr val="1B193E"/>
                </a:solidFill>
                <a:latin typeface="Calibri"/>
                <a:ea typeface="Calibri"/>
                <a:cs typeface="Calibri"/>
                <a:sym typeface="Calibri"/>
              </a:rPr>
              <a:t>-elle </a:t>
            </a:r>
            <a:r>
              <a:rPr lang="es-ES" dirty="0" err="1">
                <a:solidFill>
                  <a:srgbClr val="1B193E"/>
                </a:solidFill>
                <a:latin typeface="Calibri"/>
                <a:ea typeface="Calibri"/>
                <a:cs typeface="Calibri"/>
                <a:sym typeface="Calibri"/>
              </a:rPr>
              <a:t>être</a:t>
            </a:r>
            <a:r>
              <a:rPr lang="es-ES" dirty="0">
                <a:solidFill>
                  <a:srgbClr val="1B193E"/>
                </a:solidFill>
                <a:latin typeface="Calibri"/>
                <a:ea typeface="Calibri"/>
                <a:cs typeface="Calibri"/>
                <a:sym typeface="Calibri"/>
              </a:rPr>
              <a:t> numérique ?</a:t>
            </a:r>
            <a:endParaRPr dirty="0">
              <a:solidFill>
                <a:srgbClr val="1B193E"/>
              </a:solidFill>
              <a:latin typeface="Calibri"/>
              <a:ea typeface="Calibri"/>
              <a:cs typeface="Calibri"/>
              <a:sym typeface="Calibri"/>
            </a:endParaRPr>
          </a:p>
          <a:p>
            <a:pPr marL="0" lvl="0" indent="0" algn="l" rtl="0">
              <a:spcBef>
                <a:spcPts val="0"/>
              </a:spcBef>
              <a:spcAft>
                <a:spcPts val="0"/>
              </a:spcAft>
              <a:buNone/>
            </a:pPr>
            <a:r>
              <a:rPr lang="es-ES" dirty="0" err="1">
                <a:solidFill>
                  <a:srgbClr val="1B193E"/>
                </a:solidFill>
                <a:latin typeface="Calibri"/>
                <a:ea typeface="Calibri"/>
                <a:cs typeface="Calibri"/>
                <a:sym typeface="Calibri"/>
              </a:rPr>
              <a:t>Section</a:t>
            </a:r>
            <a:r>
              <a:rPr lang="es-ES" dirty="0">
                <a:solidFill>
                  <a:srgbClr val="1B193E"/>
                </a:solidFill>
                <a:latin typeface="Calibri"/>
                <a:ea typeface="Calibri"/>
                <a:cs typeface="Calibri"/>
                <a:sym typeface="Calibri"/>
              </a:rPr>
              <a:t> 1.2 </a:t>
            </a:r>
            <a:r>
              <a:rPr lang="es-ES" dirty="0" err="1">
                <a:solidFill>
                  <a:srgbClr val="1B193E"/>
                </a:solidFill>
                <a:latin typeface="Calibri"/>
                <a:ea typeface="Calibri"/>
                <a:cs typeface="Calibri"/>
                <a:sym typeface="Calibri"/>
              </a:rPr>
              <a:t>Outils</a:t>
            </a:r>
            <a:r>
              <a:rPr lang="es-ES" dirty="0">
                <a:solidFill>
                  <a:srgbClr val="1B193E"/>
                </a:solidFill>
                <a:latin typeface="Calibri"/>
                <a:ea typeface="Calibri"/>
                <a:cs typeface="Calibri"/>
                <a:sym typeface="Calibri"/>
              </a:rPr>
              <a:t> numériques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la </a:t>
            </a:r>
            <a:r>
              <a:rPr lang="es-ES" dirty="0" err="1">
                <a:solidFill>
                  <a:srgbClr val="1B193E"/>
                </a:solidFill>
                <a:latin typeface="Calibri"/>
                <a:ea typeface="Calibri"/>
                <a:cs typeface="Calibri"/>
                <a:sym typeface="Calibri"/>
              </a:rPr>
              <a:t>planification</a:t>
            </a:r>
            <a:r>
              <a:rPr lang="es-ES" dirty="0">
                <a:solidFill>
                  <a:srgbClr val="1B193E"/>
                </a:solidFill>
                <a:latin typeface="Calibri"/>
                <a:ea typeface="Calibri"/>
                <a:cs typeface="Calibri"/>
                <a:sym typeface="Calibri"/>
              </a:rPr>
              <a:t> des </a:t>
            </a:r>
            <a:r>
              <a:rPr lang="es-ES" dirty="0" err="1">
                <a:solidFill>
                  <a:srgbClr val="1B193E"/>
                </a:solidFill>
                <a:latin typeface="Calibri"/>
                <a:ea typeface="Calibri"/>
                <a:cs typeface="Calibri"/>
                <a:sym typeface="Calibri"/>
              </a:rPr>
              <a:t>activités</a:t>
            </a:r>
            <a:r>
              <a:rPr lang="es-ES" dirty="0">
                <a:solidFill>
                  <a:srgbClr val="1B193E"/>
                </a:solidFill>
                <a:latin typeface="Calibri"/>
                <a:ea typeface="Calibri"/>
                <a:cs typeface="Calibri"/>
                <a:sym typeface="Calibri"/>
              </a:rPr>
              <a:t> par la </a:t>
            </a:r>
            <a:r>
              <a:rPr lang="es-ES" dirty="0" err="1">
                <a:solidFill>
                  <a:srgbClr val="1B193E"/>
                </a:solidFill>
                <a:latin typeface="Calibri"/>
                <a:ea typeface="Calibri"/>
                <a:cs typeface="Calibri"/>
                <a:sym typeface="Calibri"/>
              </a:rPr>
              <a:t>fonction</a:t>
            </a:r>
            <a:r>
              <a:rPr lang="es-ES" dirty="0">
                <a:solidFill>
                  <a:srgbClr val="1B193E"/>
                </a:solidFill>
                <a:latin typeface="Calibri"/>
                <a:ea typeface="Calibri"/>
                <a:cs typeface="Calibri"/>
                <a:sym typeface="Calibri"/>
              </a:rPr>
              <a:t> </a:t>
            </a:r>
            <a:endParaRPr sz="2600" dirty="0">
              <a:solidFill>
                <a:srgbClr val="1B193E"/>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a:t>En résumé</a:t>
            </a:r>
            <a:endParaRPr/>
          </a:p>
        </p:txBody>
      </p:sp>
      <p:sp>
        <p:nvSpPr>
          <p:cNvPr id="246" name="Google Shape;246;p12"/>
          <p:cNvSpPr txBox="1">
            <a:spLocks noGrp="1"/>
          </p:cNvSpPr>
          <p:nvPr>
            <p:ph type="body" idx="2"/>
          </p:nvPr>
        </p:nvSpPr>
        <p:spPr>
          <a:xfrm>
            <a:off x="615472" y="1724065"/>
            <a:ext cx="3434702" cy="107973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es-ES" sz="1500" dirty="0"/>
              <a:t>La </a:t>
            </a:r>
            <a:r>
              <a:rPr lang="es-ES" sz="1500" dirty="0" err="1"/>
              <a:t>planification</a:t>
            </a:r>
            <a:r>
              <a:rPr lang="es-ES" sz="1500" dirty="0"/>
              <a:t> </a:t>
            </a:r>
            <a:r>
              <a:rPr lang="es-ES" sz="1500" dirty="0" err="1"/>
              <a:t>d'entreprise</a:t>
            </a:r>
            <a:r>
              <a:rPr lang="es-ES" sz="1500" dirty="0"/>
              <a:t> numérique </a:t>
            </a:r>
            <a:r>
              <a:rPr lang="es-ES" sz="1500" dirty="0" err="1"/>
              <a:t>exploite</a:t>
            </a:r>
            <a:r>
              <a:rPr lang="es-ES" sz="1500" dirty="0"/>
              <a:t> la </a:t>
            </a:r>
            <a:r>
              <a:rPr lang="es-ES" sz="1500" dirty="0" err="1"/>
              <a:t>technologie</a:t>
            </a:r>
            <a:r>
              <a:rPr lang="es-ES" sz="1500" dirty="0"/>
              <a:t> </a:t>
            </a:r>
            <a:r>
              <a:rPr lang="es-ES" sz="1500" dirty="0" err="1"/>
              <a:t>pour</a:t>
            </a:r>
            <a:r>
              <a:rPr lang="es-ES" sz="1500" dirty="0"/>
              <a:t> </a:t>
            </a:r>
            <a:r>
              <a:rPr lang="es-ES" sz="1500" dirty="0" err="1"/>
              <a:t>rationaliser</a:t>
            </a:r>
            <a:r>
              <a:rPr lang="es-ES" sz="1500" dirty="0"/>
              <a:t> les </a:t>
            </a:r>
            <a:r>
              <a:rPr lang="es-ES" sz="1500" dirty="0" err="1"/>
              <a:t>processus</a:t>
            </a:r>
            <a:r>
              <a:rPr lang="es-ES" sz="1500" dirty="0"/>
              <a:t>, </a:t>
            </a:r>
            <a:r>
              <a:rPr lang="es-ES" sz="1500" dirty="0" err="1"/>
              <a:t>permettre</a:t>
            </a:r>
            <a:r>
              <a:rPr lang="es-ES" sz="1500" dirty="0"/>
              <a:t> une </a:t>
            </a:r>
            <a:r>
              <a:rPr lang="es-ES" sz="1500" dirty="0" err="1"/>
              <a:t>prise</a:t>
            </a:r>
            <a:r>
              <a:rPr lang="es-ES" sz="1500" dirty="0"/>
              <a:t> de </a:t>
            </a:r>
            <a:r>
              <a:rPr lang="es-ES" sz="1500" dirty="0" err="1"/>
              <a:t>décision</a:t>
            </a:r>
            <a:r>
              <a:rPr lang="es-ES" sz="1500" dirty="0"/>
              <a:t> </a:t>
            </a:r>
            <a:r>
              <a:rPr lang="es-ES" sz="1500" dirty="0" err="1"/>
              <a:t>fondée</a:t>
            </a:r>
            <a:r>
              <a:rPr lang="es-ES" sz="1500" dirty="0"/>
              <a:t> sur les </a:t>
            </a:r>
            <a:r>
              <a:rPr lang="es-ES" sz="1500" dirty="0" err="1"/>
              <a:t>données</a:t>
            </a:r>
            <a:r>
              <a:rPr lang="es-ES" sz="1500" dirty="0"/>
              <a:t> et </a:t>
            </a:r>
            <a:r>
              <a:rPr lang="es-ES" sz="1500" dirty="0" err="1"/>
              <a:t>améliorer</a:t>
            </a:r>
            <a:r>
              <a:rPr lang="es-ES" sz="1500" dirty="0"/>
              <a:t> </a:t>
            </a:r>
            <a:r>
              <a:rPr lang="es-ES" sz="1500" dirty="0" err="1"/>
              <a:t>l'efficacité</a:t>
            </a:r>
            <a:r>
              <a:rPr lang="es-ES" sz="1500" dirty="0"/>
              <a:t> et les performances globales de </a:t>
            </a:r>
            <a:r>
              <a:rPr lang="es-ES" sz="1500" dirty="0" err="1"/>
              <a:t>l'entreprise</a:t>
            </a:r>
            <a:r>
              <a:rPr lang="es-ES" sz="1500" dirty="0"/>
              <a:t> à </a:t>
            </a:r>
            <a:r>
              <a:rPr lang="es-ES" sz="1500" dirty="0" err="1"/>
              <a:t>travers</a:t>
            </a:r>
            <a:r>
              <a:rPr lang="es-ES" sz="1500" dirty="0"/>
              <a:t> diverses </a:t>
            </a:r>
            <a:r>
              <a:rPr lang="es-ES" sz="1500" dirty="0" err="1"/>
              <a:t>fonctions</a:t>
            </a:r>
            <a:r>
              <a:rPr lang="es-ES" sz="1500" dirty="0"/>
              <a:t>.</a:t>
            </a:r>
            <a:endParaRPr sz="1500" dirty="0"/>
          </a:p>
        </p:txBody>
      </p:sp>
      <p:pic>
        <p:nvPicPr>
          <p:cNvPr id="247" name="Google Shape;247;p12" descr="Una caricatura de una persona&#10;&#10;Descripción generada automáticamente con confianza baja"/>
          <p:cNvPicPr preferRelativeResize="0"/>
          <p:nvPr/>
        </p:nvPicPr>
        <p:blipFill rotWithShape="1">
          <a:blip r:embed="rId3">
            <a:alphaModFix/>
          </a:blip>
          <a:srcRect l="18428" r="18948"/>
          <a:stretch/>
        </p:blipFill>
        <p:spPr>
          <a:xfrm>
            <a:off x="4836948" y="2434466"/>
            <a:ext cx="2815985" cy="2529475"/>
          </a:xfrm>
          <a:prstGeom prst="rect">
            <a:avLst/>
          </a:prstGeom>
          <a:noFill/>
          <a:ln>
            <a:noFill/>
          </a:ln>
        </p:spPr>
      </p:pic>
      <p:sp>
        <p:nvSpPr>
          <p:cNvPr id="248" name="Google Shape;248;p12"/>
          <p:cNvSpPr txBox="1"/>
          <p:nvPr/>
        </p:nvSpPr>
        <p:spPr>
          <a:xfrm>
            <a:off x="620413"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r>
              <a:rPr lang="es-ES" sz="1500" dirty="0">
                <a:solidFill>
                  <a:srgbClr val="1B193E"/>
                </a:solidFill>
                <a:latin typeface="Calibri"/>
                <a:ea typeface="Calibri"/>
                <a:cs typeface="Calibri"/>
                <a:sym typeface="Calibri"/>
              </a:rPr>
              <a:t>Les </a:t>
            </a:r>
            <a:r>
              <a:rPr lang="es-ES" sz="1500" dirty="0" err="1">
                <a:solidFill>
                  <a:srgbClr val="1B193E"/>
                </a:solidFill>
                <a:latin typeface="Calibri"/>
                <a:ea typeface="Calibri"/>
                <a:cs typeface="Calibri"/>
                <a:sym typeface="Calibri"/>
              </a:rPr>
              <a:t>outils</a:t>
            </a:r>
            <a:r>
              <a:rPr lang="es-ES" sz="1500" dirty="0">
                <a:solidFill>
                  <a:srgbClr val="1B193E"/>
                </a:solidFill>
                <a:latin typeface="Calibri"/>
                <a:ea typeface="Calibri"/>
                <a:cs typeface="Calibri"/>
                <a:sym typeface="Calibri"/>
              </a:rPr>
              <a:t> numériques </a:t>
            </a:r>
            <a:r>
              <a:rPr lang="es-ES" sz="1500" dirty="0" err="1">
                <a:solidFill>
                  <a:srgbClr val="1B193E"/>
                </a:solidFill>
                <a:latin typeface="Calibri"/>
                <a:ea typeface="Calibri"/>
                <a:cs typeface="Calibri"/>
                <a:sym typeface="Calibri"/>
              </a:rPr>
              <a:t>jouent</a:t>
            </a:r>
            <a:r>
              <a:rPr lang="es-ES" sz="1500" dirty="0">
                <a:solidFill>
                  <a:srgbClr val="1B193E"/>
                </a:solidFill>
                <a:latin typeface="Calibri"/>
                <a:ea typeface="Calibri"/>
                <a:cs typeface="Calibri"/>
                <a:sym typeface="Calibri"/>
              </a:rPr>
              <a:t> un </a:t>
            </a:r>
            <a:r>
              <a:rPr lang="es-ES" sz="1500" dirty="0" err="1">
                <a:solidFill>
                  <a:srgbClr val="1B193E"/>
                </a:solidFill>
                <a:latin typeface="Calibri"/>
                <a:ea typeface="Calibri"/>
                <a:cs typeface="Calibri"/>
                <a:sym typeface="Calibri"/>
              </a:rPr>
              <a:t>rôle</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essentiel</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dans</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l'amélioration</a:t>
            </a:r>
            <a:r>
              <a:rPr lang="es-ES" sz="1500" dirty="0">
                <a:solidFill>
                  <a:srgbClr val="1B193E"/>
                </a:solidFill>
                <a:latin typeface="Calibri"/>
                <a:ea typeface="Calibri"/>
                <a:cs typeface="Calibri"/>
                <a:sym typeface="Calibri"/>
              </a:rPr>
              <a:t> de la </a:t>
            </a:r>
            <a:r>
              <a:rPr lang="es-ES" sz="1500" dirty="0" err="1">
                <a:solidFill>
                  <a:srgbClr val="1B193E"/>
                </a:solidFill>
                <a:latin typeface="Calibri"/>
                <a:ea typeface="Calibri"/>
                <a:cs typeface="Calibri"/>
                <a:sym typeface="Calibri"/>
              </a:rPr>
              <a:t>planification</a:t>
            </a:r>
            <a:r>
              <a:rPr lang="es-ES" sz="1500" dirty="0">
                <a:solidFill>
                  <a:srgbClr val="1B193E"/>
                </a:solidFill>
                <a:latin typeface="Calibri"/>
                <a:ea typeface="Calibri"/>
                <a:cs typeface="Calibri"/>
                <a:sym typeface="Calibri"/>
              </a:rPr>
              <a:t> des </a:t>
            </a:r>
            <a:r>
              <a:rPr lang="es-ES" sz="1500" dirty="0" err="1">
                <a:solidFill>
                  <a:srgbClr val="1B193E"/>
                </a:solidFill>
                <a:latin typeface="Calibri"/>
                <a:ea typeface="Calibri"/>
                <a:cs typeface="Calibri"/>
                <a:sym typeface="Calibri"/>
              </a:rPr>
              <a:t>entreprises</a:t>
            </a:r>
            <a:r>
              <a:rPr lang="es-ES" sz="1500" dirty="0">
                <a:solidFill>
                  <a:srgbClr val="1B193E"/>
                </a:solidFill>
                <a:latin typeface="Calibri"/>
                <a:ea typeface="Calibri"/>
                <a:cs typeface="Calibri"/>
                <a:sym typeface="Calibri"/>
              </a:rPr>
              <a:t> en </a:t>
            </a:r>
            <a:r>
              <a:rPr lang="es-ES" sz="1500" dirty="0" err="1">
                <a:solidFill>
                  <a:srgbClr val="1B193E"/>
                </a:solidFill>
                <a:latin typeface="Calibri"/>
                <a:ea typeface="Calibri"/>
                <a:cs typeface="Calibri"/>
                <a:sym typeface="Calibri"/>
              </a:rPr>
              <a:t>facilitant</a:t>
            </a:r>
            <a:r>
              <a:rPr lang="es-ES" sz="1500" dirty="0">
                <a:solidFill>
                  <a:srgbClr val="1B193E"/>
                </a:solidFill>
                <a:latin typeface="Calibri"/>
                <a:ea typeface="Calibri"/>
                <a:cs typeface="Calibri"/>
                <a:sym typeface="Calibri"/>
              </a:rPr>
              <a:t> la </a:t>
            </a:r>
            <a:r>
              <a:rPr lang="es-ES" sz="1500" dirty="0" err="1">
                <a:solidFill>
                  <a:srgbClr val="1B193E"/>
                </a:solidFill>
                <a:latin typeface="Calibri"/>
                <a:ea typeface="Calibri"/>
                <a:cs typeface="Calibri"/>
                <a:sym typeface="Calibri"/>
              </a:rPr>
              <a:t>gestion</a:t>
            </a:r>
            <a:r>
              <a:rPr lang="es-ES" sz="1500" dirty="0">
                <a:solidFill>
                  <a:srgbClr val="1B193E"/>
                </a:solidFill>
                <a:latin typeface="Calibri"/>
                <a:ea typeface="Calibri"/>
                <a:cs typeface="Calibri"/>
                <a:sym typeface="Calibri"/>
              </a:rPr>
              <a:t>, la </a:t>
            </a:r>
            <a:r>
              <a:rPr lang="es-ES" sz="1500" dirty="0" err="1">
                <a:solidFill>
                  <a:srgbClr val="1B193E"/>
                </a:solidFill>
                <a:latin typeface="Calibri"/>
                <a:ea typeface="Calibri"/>
                <a:cs typeface="Calibri"/>
                <a:sym typeface="Calibri"/>
              </a:rPr>
              <a:t>communication</a:t>
            </a:r>
            <a:r>
              <a:rPr lang="es-ES" sz="1500" dirty="0">
                <a:solidFill>
                  <a:srgbClr val="1B193E"/>
                </a:solidFill>
                <a:latin typeface="Calibri"/>
                <a:ea typeface="Calibri"/>
                <a:cs typeface="Calibri"/>
                <a:sym typeface="Calibri"/>
              </a:rPr>
              <a:t>, la </a:t>
            </a:r>
            <a:r>
              <a:rPr lang="es-ES" sz="1500" dirty="0" err="1">
                <a:solidFill>
                  <a:srgbClr val="1B193E"/>
                </a:solidFill>
                <a:latin typeface="Calibri"/>
                <a:ea typeface="Calibri"/>
                <a:cs typeface="Calibri"/>
                <a:sym typeface="Calibri"/>
              </a:rPr>
              <a:t>collaboration</a:t>
            </a:r>
            <a:r>
              <a:rPr lang="es-ES" sz="1500" dirty="0">
                <a:solidFill>
                  <a:srgbClr val="1B193E"/>
                </a:solidFill>
                <a:latin typeface="Calibri"/>
                <a:ea typeface="Calibri"/>
                <a:cs typeface="Calibri"/>
                <a:sym typeface="Calibri"/>
              </a:rPr>
              <a:t>, le </a:t>
            </a:r>
            <a:r>
              <a:rPr lang="es-ES" sz="1500" dirty="0" err="1">
                <a:solidFill>
                  <a:srgbClr val="1B193E"/>
                </a:solidFill>
                <a:latin typeface="Calibri"/>
                <a:ea typeface="Calibri"/>
                <a:cs typeface="Calibri"/>
                <a:sym typeface="Calibri"/>
              </a:rPr>
              <a:t>brainstorming</a:t>
            </a:r>
            <a:r>
              <a:rPr lang="es-ES" sz="1500" dirty="0">
                <a:solidFill>
                  <a:srgbClr val="1B193E"/>
                </a:solidFill>
                <a:latin typeface="Calibri"/>
                <a:ea typeface="Calibri"/>
                <a:cs typeface="Calibri"/>
                <a:sym typeface="Calibri"/>
              </a:rPr>
              <a:t>, la </a:t>
            </a:r>
            <a:r>
              <a:rPr lang="es-ES" sz="1500" dirty="0" err="1">
                <a:solidFill>
                  <a:srgbClr val="1B193E"/>
                </a:solidFill>
                <a:latin typeface="Calibri"/>
                <a:ea typeface="Calibri"/>
                <a:cs typeface="Calibri"/>
                <a:sym typeface="Calibri"/>
              </a:rPr>
              <a:t>pensée</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créative</a:t>
            </a:r>
            <a:r>
              <a:rPr lang="es-ES" sz="1500" dirty="0">
                <a:solidFill>
                  <a:srgbClr val="1B193E"/>
                </a:solidFill>
                <a:latin typeface="Calibri"/>
                <a:ea typeface="Calibri"/>
                <a:cs typeface="Calibri"/>
                <a:sym typeface="Calibri"/>
              </a:rPr>
              <a:t> et </a:t>
            </a:r>
            <a:r>
              <a:rPr lang="es-ES" sz="1500" dirty="0" err="1">
                <a:solidFill>
                  <a:srgbClr val="1B193E"/>
                </a:solidFill>
                <a:latin typeface="Calibri"/>
                <a:ea typeface="Calibri"/>
                <a:cs typeface="Calibri"/>
                <a:sym typeface="Calibri"/>
              </a:rPr>
              <a:t>l'innovation</a:t>
            </a:r>
            <a:r>
              <a:rPr lang="es-ES" sz="1500" dirty="0">
                <a:solidFill>
                  <a:srgbClr val="1B193E"/>
                </a:solidFill>
                <a:latin typeface="Calibri"/>
                <a:ea typeface="Calibri"/>
                <a:cs typeface="Calibri"/>
                <a:sym typeface="Calibri"/>
              </a:rPr>
              <a:t>.</a:t>
            </a:r>
            <a:endParaRPr sz="1500" b="0" i="0" u="none" strike="noStrike" cap="none" dirty="0">
              <a:solidFill>
                <a:srgbClr val="1B193E"/>
              </a:solidFill>
              <a:latin typeface="Calibri"/>
              <a:ea typeface="Calibri"/>
              <a:cs typeface="Calibri"/>
              <a:sym typeface="Calibri"/>
            </a:endParaRPr>
          </a:p>
        </p:txBody>
      </p:sp>
      <p:sp>
        <p:nvSpPr>
          <p:cNvPr id="249" name="Google Shape;249;p12"/>
          <p:cNvSpPr txBox="1"/>
          <p:nvPr/>
        </p:nvSpPr>
        <p:spPr>
          <a:xfrm>
            <a:off x="8434766" y="172406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r>
              <a:rPr lang="es-ES" sz="1500" dirty="0">
                <a:solidFill>
                  <a:srgbClr val="1B193E"/>
                </a:solidFill>
                <a:latin typeface="Calibri"/>
                <a:ea typeface="Calibri"/>
                <a:cs typeface="Calibri"/>
                <a:sym typeface="Calibri"/>
              </a:rPr>
              <a:t>Dans le </a:t>
            </a:r>
            <a:r>
              <a:rPr lang="es-ES" sz="1500" dirty="0" err="1">
                <a:solidFill>
                  <a:srgbClr val="1B193E"/>
                </a:solidFill>
                <a:latin typeface="Calibri"/>
                <a:ea typeface="Calibri"/>
                <a:cs typeface="Calibri"/>
                <a:sym typeface="Calibri"/>
              </a:rPr>
              <a:t>contexte</a:t>
            </a:r>
            <a:r>
              <a:rPr lang="es-ES" sz="1500" dirty="0">
                <a:solidFill>
                  <a:srgbClr val="1B193E"/>
                </a:solidFill>
                <a:latin typeface="Calibri"/>
                <a:ea typeface="Calibri"/>
                <a:cs typeface="Calibri"/>
                <a:sym typeface="Calibri"/>
              </a:rPr>
              <a:t> de la </a:t>
            </a:r>
            <a:r>
              <a:rPr lang="es-ES" sz="1500" dirty="0" err="1">
                <a:solidFill>
                  <a:srgbClr val="1B193E"/>
                </a:solidFill>
                <a:latin typeface="Calibri"/>
                <a:ea typeface="Calibri"/>
                <a:cs typeface="Calibri"/>
                <a:sym typeface="Calibri"/>
              </a:rPr>
              <a:t>planification</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d'entreprise</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être</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axé</a:t>
            </a:r>
            <a:r>
              <a:rPr lang="es-ES" sz="1500" dirty="0">
                <a:solidFill>
                  <a:srgbClr val="1B193E"/>
                </a:solidFill>
                <a:latin typeface="Calibri"/>
                <a:ea typeface="Calibri"/>
                <a:cs typeface="Calibri"/>
                <a:sym typeface="Calibri"/>
              </a:rPr>
              <a:t> sur les </a:t>
            </a:r>
            <a:r>
              <a:rPr lang="es-ES" sz="1500" dirty="0" err="1">
                <a:solidFill>
                  <a:srgbClr val="1B193E"/>
                </a:solidFill>
                <a:latin typeface="Calibri"/>
                <a:ea typeface="Calibri"/>
                <a:cs typeface="Calibri"/>
                <a:sym typeface="Calibri"/>
              </a:rPr>
              <a:t>données</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signifie</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utiliser</a:t>
            </a:r>
            <a:r>
              <a:rPr lang="es-ES" sz="1500" dirty="0">
                <a:solidFill>
                  <a:srgbClr val="1B193E"/>
                </a:solidFill>
                <a:latin typeface="Calibri"/>
                <a:ea typeface="Calibri"/>
                <a:cs typeface="Calibri"/>
                <a:sym typeface="Calibri"/>
              </a:rPr>
              <a:t> les </a:t>
            </a:r>
            <a:r>
              <a:rPr lang="es-ES" sz="1500" dirty="0" err="1">
                <a:solidFill>
                  <a:srgbClr val="1B193E"/>
                </a:solidFill>
                <a:latin typeface="Calibri"/>
                <a:ea typeface="Calibri"/>
                <a:cs typeface="Calibri"/>
                <a:sym typeface="Calibri"/>
              </a:rPr>
              <a:t>données</a:t>
            </a:r>
            <a:r>
              <a:rPr lang="es-ES" sz="1500" dirty="0">
                <a:solidFill>
                  <a:srgbClr val="1B193E"/>
                </a:solidFill>
                <a:latin typeface="Calibri"/>
                <a:ea typeface="Calibri"/>
                <a:cs typeface="Calibri"/>
                <a:sym typeface="Calibri"/>
              </a:rPr>
              <a:t> et les </a:t>
            </a:r>
            <a:r>
              <a:rPr lang="es-ES" sz="1500" dirty="0" err="1">
                <a:solidFill>
                  <a:srgbClr val="1B193E"/>
                </a:solidFill>
                <a:latin typeface="Calibri"/>
                <a:ea typeface="Calibri"/>
                <a:cs typeface="Calibri"/>
                <a:sym typeface="Calibri"/>
              </a:rPr>
              <a:t>analyses</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pour</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guider</a:t>
            </a:r>
            <a:r>
              <a:rPr lang="es-ES" sz="1500" dirty="0">
                <a:solidFill>
                  <a:srgbClr val="1B193E"/>
                </a:solidFill>
                <a:latin typeface="Calibri"/>
                <a:ea typeface="Calibri"/>
                <a:cs typeface="Calibri"/>
                <a:sym typeface="Calibri"/>
              </a:rPr>
              <a:t> la </a:t>
            </a:r>
            <a:r>
              <a:rPr lang="es-ES" sz="1500" dirty="0" err="1">
                <a:solidFill>
                  <a:srgbClr val="1B193E"/>
                </a:solidFill>
                <a:latin typeface="Calibri"/>
                <a:ea typeface="Calibri"/>
                <a:cs typeface="Calibri"/>
                <a:sym typeface="Calibri"/>
              </a:rPr>
              <a:t>prise</a:t>
            </a:r>
            <a:r>
              <a:rPr lang="es-ES" sz="1500" dirty="0">
                <a:solidFill>
                  <a:srgbClr val="1B193E"/>
                </a:solidFill>
                <a:latin typeface="Calibri"/>
                <a:ea typeface="Calibri"/>
                <a:cs typeface="Calibri"/>
                <a:sym typeface="Calibri"/>
              </a:rPr>
              <a:t> de </a:t>
            </a:r>
            <a:r>
              <a:rPr lang="es-ES" sz="1500" dirty="0" err="1">
                <a:solidFill>
                  <a:srgbClr val="1B193E"/>
                </a:solidFill>
                <a:latin typeface="Calibri"/>
                <a:ea typeface="Calibri"/>
                <a:cs typeface="Calibri"/>
                <a:sym typeface="Calibri"/>
              </a:rPr>
              <a:t>décision</a:t>
            </a:r>
            <a:r>
              <a:rPr lang="es-ES" sz="1500" dirty="0">
                <a:solidFill>
                  <a:srgbClr val="1B193E"/>
                </a:solidFill>
                <a:latin typeface="Calibri"/>
                <a:ea typeface="Calibri"/>
                <a:cs typeface="Calibri"/>
                <a:sym typeface="Calibri"/>
              </a:rPr>
              <a:t> et </a:t>
            </a:r>
            <a:r>
              <a:rPr lang="es-ES" sz="1500" dirty="0" err="1">
                <a:solidFill>
                  <a:srgbClr val="1B193E"/>
                </a:solidFill>
                <a:latin typeface="Calibri"/>
                <a:ea typeface="Calibri"/>
                <a:cs typeface="Calibri"/>
                <a:sym typeface="Calibri"/>
              </a:rPr>
              <a:t>l'élaboration</a:t>
            </a:r>
            <a:r>
              <a:rPr lang="es-ES" sz="1500" dirty="0">
                <a:solidFill>
                  <a:srgbClr val="1B193E"/>
                </a:solidFill>
                <a:latin typeface="Calibri"/>
                <a:ea typeface="Calibri"/>
                <a:cs typeface="Calibri"/>
                <a:sym typeface="Calibri"/>
              </a:rPr>
              <a:t> de la </a:t>
            </a:r>
            <a:r>
              <a:rPr lang="es-ES" sz="1500" dirty="0" err="1">
                <a:solidFill>
                  <a:srgbClr val="1B193E"/>
                </a:solidFill>
                <a:latin typeface="Calibri"/>
                <a:ea typeface="Calibri"/>
                <a:cs typeface="Calibri"/>
                <a:sym typeface="Calibri"/>
              </a:rPr>
              <a:t>stratégie</a:t>
            </a:r>
            <a:r>
              <a:rPr lang="es-ES" sz="1500" dirty="0">
                <a:solidFill>
                  <a:srgbClr val="1B193E"/>
                </a:solidFill>
                <a:latin typeface="Calibri"/>
                <a:ea typeface="Calibri"/>
                <a:cs typeface="Calibri"/>
                <a:sym typeface="Calibri"/>
              </a:rPr>
              <a:t>. Cela implique la </a:t>
            </a:r>
            <a:r>
              <a:rPr lang="es-ES" sz="1500" dirty="0" err="1">
                <a:solidFill>
                  <a:srgbClr val="1B193E"/>
                </a:solidFill>
                <a:latin typeface="Calibri"/>
                <a:ea typeface="Calibri"/>
                <a:cs typeface="Calibri"/>
                <a:sym typeface="Calibri"/>
              </a:rPr>
              <a:t>collecte</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l'analyse</a:t>
            </a:r>
            <a:r>
              <a:rPr lang="es-ES" sz="1500" dirty="0">
                <a:solidFill>
                  <a:srgbClr val="1B193E"/>
                </a:solidFill>
                <a:latin typeface="Calibri"/>
                <a:ea typeface="Calibri"/>
                <a:cs typeface="Calibri"/>
                <a:sym typeface="Calibri"/>
              </a:rPr>
              <a:t> et </a:t>
            </a:r>
            <a:r>
              <a:rPr lang="es-ES" sz="1500" dirty="0" err="1">
                <a:solidFill>
                  <a:srgbClr val="1B193E"/>
                </a:solidFill>
                <a:latin typeface="Calibri"/>
                <a:ea typeface="Calibri"/>
                <a:cs typeface="Calibri"/>
                <a:sym typeface="Calibri"/>
              </a:rPr>
              <a:t>l'interprétation</a:t>
            </a:r>
            <a:r>
              <a:rPr lang="es-ES" sz="1500" dirty="0">
                <a:solidFill>
                  <a:srgbClr val="1B193E"/>
                </a:solidFill>
                <a:latin typeface="Calibri"/>
                <a:ea typeface="Calibri"/>
                <a:cs typeface="Calibri"/>
                <a:sym typeface="Calibri"/>
              </a:rPr>
              <a:t> de </a:t>
            </a:r>
            <a:r>
              <a:rPr lang="es-ES" sz="1500" dirty="0" err="1">
                <a:solidFill>
                  <a:srgbClr val="1B193E"/>
                </a:solidFill>
                <a:latin typeface="Calibri"/>
                <a:ea typeface="Calibri"/>
                <a:cs typeface="Calibri"/>
                <a:sym typeface="Calibri"/>
              </a:rPr>
              <a:t>données</a:t>
            </a:r>
            <a:r>
              <a:rPr lang="es-ES" sz="1500" dirty="0">
                <a:solidFill>
                  <a:srgbClr val="1B193E"/>
                </a:solidFill>
                <a:latin typeface="Calibri"/>
                <a:ea typeface="Calibri"/>
                <a:cs typeface="Calibri"/>
                <a:sym typeface="Calibri"/>
              </a:rPr>
              <a:t> pertinentes </a:t>
            </a:r>
            <a:r>
              <a:rPr lang="es-ES" sz="1500" dirty="0" err="1">
                <a:solidFill>
                  <a:srgbClr val="1B193E"/>
                </a:solidFill>
                <a:latin typeface="Calibri"/>
                <a:ea typeface="Calibri"/>
                <a:cs typeface="Calibri"/>
                <a:sym typeface="Calibri"/>
              </a:rPr>
              <a:t>afin</a:t>
            </a:r>
            <a:r>
              <a:rPr lang="es-ES" sz="1500" dirty="0">
                <a:solidFill>
                  <a:srgbClr val="1B193E"/>
                </a:solidFill>
                <a:latin typeface="Calibri"/>
                <a:ea typeface="Calibri"/>
                <a:cs typeface="Calibri"/>
                <a:sym typeface="Calibri"/>
              </a:rPr>
              <a:t> de faire des </a:t>
            </a:r>
            <a:r>
              <a:rPr lang="es-ES" sz="1500" dirty="0" err="1">
                <a:solidFill>
                  <a:srgbClr val="1B193E"/>
                </a:solidFill>
                <a:latin typeface="Calibri"/>
                <a:ea typeface="Calibri"/>
                <a:cs typeface="Calibri"/>
                <a:sym typeface="Calibri"/>
              </a:rPr>
              <a:t>choix</a:t>
            </a:r>
            <a:r>
              <a:rPr lang="es-ES" sz="1500" dirty="0">
                <a:solidFill>
                  <a:srgbClr val="1B193E"/>
                </a:solidFill>
                <a:latin typeface="Calibri"/>
                <a:ea typeface="Calibri"/>
                <a:cs typeface="Calibri"/>
                <a:sym typeface="Calibri"/>
              </a:rPr>
              <a:t> </a:t>
            </a:r>
            <a:r>
              <a:rPr lang="es-ES" sz="1500" dirty="0" err="1">
                <a:solidFill>
                  <a:srgbClr val="1B193E"/>
                </a:solidFill>
                <a:latin typeface="Calibri"/>
                <a:ea typeface="Calibri"/>
                <a:cs typeface="Calibri"/>
                <a:sym typeface="Calibri"/>
              </a:rPr>
              <a:t>éclairés</a:t>
            </a:r>
            <a:r>
              <a:rPr lang="es-ES" sz="1500" dirty="0">
                <a:solidFill>
                  <a:srgbClr val="1B193E"/>
                </a:solidFill>
                <a:latin typeface="Calibri"/>
                <a:ea typeface="Calibri"/>
                <a:cs typeface="Calibri"/>
                <a:sym typeface="Calibri"/>
              </a:rPr>
              <a:t> qui </a:t>
            </a:r>
            <a:r>
              <a:rPr lang="es-ES" sz="1500" dirty="0" err="1">
                <a:solidFill>
                  <a:srgbClr val="1B193E"/>
                </a:solidFill>
                <a:latin typeface="Calibri"/>
                <a:ea typeface="Calibri"/>
                <a:cs typeface="Calibri"/>
                <a:sym typeface="Calibri"/>
              </a:rPr>
              <a:t>favorisent</a:t>
            </a:r>
            <a:r>
              <a:rPr lang="es-ES" sz="1500" dirty="0">
                <a:solidFill>
                  <a:srgbClr val="1B193E"/>
                </a:solidFill>
                <a:latin typeface="Calibri"/>
                <a:ea typeface="Calibri"/>
                <a:cs typeface="Calibri"/>
                <a:sym typeface="Calibri"/>
              </a:rPr>
              <a:t> la </a:t>
            </a:r>
            <a:r>
              <a:rPr lang="es-ES" sz="1500" dirty="0" err="1">
                <a:solidFill>
                  <a:srgbClr val="1B193E"/>
                </a:solidFill>
                <a:latin typeface="Calibri"/>
                <a:ea typeface="Calibri"/>
                <a:cs typeface="Calibri"/>
                <a:sym typeface="Calibri"/>
              </a:rPr>
              <a:t>croissance</a:t>
            </a:r>
            <a:r>
              <a:rPr lang="es-ES" sz="1500" dirty="0">
                <a:solidFill>
                  <a:srgbClr val="1B193E"/>
                </a:solidFill>
                <a:latin typeface="Calibri"/>
                <a:ea typeface="Calibri"/>
                <a:cs typeface="Calibri"/>
                <a:sym typeface="Calibri"/>
              </a:rPr>
              <a:t> et la </a:t>
            </a:r>
            <a:r>
              <a:rPr lang="es-ES" sz="1500" dirty="0" err="1">
                <a:solidFill>
                  <a:srgbClr val="1B193E"/>
                </a:solidFill>
                <a:latin typeface="Calibri"/>
                <a:ea typeface="Calibri"/>
                <a:cs typeface="Calibri"/>
                <a:sym typeface="Calibri"/>
              </a:rPr>
              <a:t>réussite</a:t>
            </a:r>
            <a:r>
              <a:rPr lang="es-ES" sz="1500" dirty="0">
                <a:solidFill>
                  <a:srgbClr val="1B193E"/>
                </a:solidFill>
                <a:latin typeface="Calibri"/>
                <a:ea typeface="Calibri"/>
                <a:cs typeface="Calibri"/>
                <a:sym typeface="Calibri"/>
              </a:rPr>
              <a:t> de </a:t>
            </a:r>
            <a:r>
              <a:rPr lang="es-ES" sz="1500" dirty="0" err="1">
                <a:solidFill>
                  <a:srgbClr val="1B193E"/>
                </a:solidFill>
                <a:latin typeface="Calibri"/>
                <a:ea typeface="Calibri"/>
                <a:cs typeface="Calibri"/>
                <a:sym typeface="Calibri"/>
              </a:rPr>
              <a:t>l'entreprise</a:t>
            </a:r>
            <a:r>
              <a:rPr lang="es-ES" sz="1500" dirty="0">
                <a:solidFill>
                  <a:srgbClr val="1B193E"/>
                </a:solidFill>
                <a:latin typeface="Calibri"/>
                <a:ea typeface="Calibri"/>
                <a:cs typeface="Calibri"/>
                <a:sym typeface="Calibri"/>
              </a:rPr>
              <a:t>.</a:t>
            </a:r>
            <a:endParaRPr sz="1500" b="0" i="0" u="none" strike="noStrike" cap="none" dirty="0">
              <a:solidFill>
                <a:srgbClr val="1B193E"/>
              </a:solidFill>
              <a:latin typeface="Calibri"/>
              <a:ea typeface="Calibri"/>
              <a:cs typeface="Calibri"/>
              <a:sym typeface="Calibri"/>
            </a:endParaRPr>
          </a:p>
        </p:txBody>
      </p:sp>
      <p:sp>
        <p:nvSpPr>
          <p:cNvPr id="250" name="Google Shape;250;p12"/>
          <p:cNvSpPr txBox="1"/>
          <p:nvPr/>
        </p:nvSpPr>
        <p:spPr>
          <a:xfrm>
            <a:off x="8357824" y="4027152"/>
            <a:ext cx="3511643"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r>
              <a:rPr lang="es-ES" dirty="0" err="1">
                <a:solidFill>
                  <a:srgbClr val="1B193E"/>
                </a:solidFill>
                <a:latin typeface="Calibri"/>
                <a:ea typeface="Calibri"/>
                <a:cs typeface="Calibri"/>
                <a:sym typeface="Calibri"/>
              </a:rPr>
              <a:t>Il</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est</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essentiel</a:t>
            </a:r>
            <a:r>
              <a:rPr lang="es-ES" dirty="0">
                <a:solidFill>
                  <a:srgbClr val="1B193E"/>
                </a:solidFill>
                <a:latin typeface="Calibri"/>
                <a:ea typeface="Calibri"/>
                <a:cs typeface="Calibri"/>
                <a:sym typeface="Calibri"/>
              </a:rPr>
              <a:t> de </a:t>
            </a:r>
            <a:r>
              <a:rPr lang="es-ES" dirty="0" err="1">
                <a:solidFill>
                  <a:srgbClr val="1B193E"/>
                </a:solidFill>
                <a:latin typeface="Calibri"/>
                <a:ea typeface="Calibri"/>
                <a:cs typeface="Calibri"/>
                <a:sym typeface="Calibri"/>
              </a:rPr>
              <a:t>choisir</a:t>
            </a:r>
            <a:r>
              <a:rPr lang="es-ES" dirty="0">
                <a:solidFill>
                  <a:srgbClr val="1B193E"/>
                </a:solidFill>
                <a:latin typeface="Calibri"/>
                <a:ea typeface="Calibri"/>
                <a:cs typeface="Calibri"/>
                <a:sym typeface="Calibri"/>
              </a:rPr>
              <a:t> les </a:t>
            </a:r>
            <a:r>
              <a:rPr lang="es-ES" dirty="0" err="1">
                <a:solidFill>
                  <a:srgbClr val="1B193E"/>
                </a:solidFill>
                <a:latin typeface="Calibri"/>
                <a:ea typeface="Calibri"/>
                <a:cs typeface="Calibri"/>
                <a:sym typeface="Calibri"/>
              </a:rPr>
              <a:t>bons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indicateurs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le </a:t>
            </a:r>
            <a:r>
              <a:rPr lang="es-ES" dirty="0" err="1">
                <a:solidFill>
                  <a:srgbClr val="1B193E"/>
                </a:solidFill>
                <a:latin typeface="Calibri"/>
                <a:ea typeface="Calibri"/>
                <a:cs typeface="Calibri"/>
                <a:sym typeface="Calibri"/>
              </a:rPr>
              <a:t>suivi</a:t>
            </a:r>
            <a:r>
              <a:rPr lang="es-ES" dirty="0">
                <a:solidFill>
                  <a:srgbClr val="1B193E"/>
                </a:solidFill>
                <a:latin typeface="Calibri"/>
                <a:ea typeface="Calibri"/>
                <a:cs typeface="Calibri"/>
                <a:sym typeface="Calibri"/>
              </a:rPr>
              <a:t> des </a:t>
            </a:r>
            <a:r>
              <a:rPr lang="es-ES" dirty="0" err="1">
                <a:solidFill>
                  <a:srgbClr val="1B193E"/>
                </a:solidFill>
                <a:latin typeface="Calibri"/>
                <a:ea typeface="Calibri"/>
                <a:cs typeface="Calibri"/>
                <a:sym typeface="Calibri"/>
              </a:rPr>
              <a:t>activités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basées</a:t>
            </a:r>
            <a:r>
              <a:rPr lang="es-ES" dirty="0">
                <a:solidFill>
                  <a:srgbClr val="1B193E"/>
                </a:solidFill>
                <a:latin typeface="Calibri"/>
                <a:ea typeface="Calibri"/>
                <a:cs typeface="Calibri"/>
                <a:sym typeface="Calibri"/>
              </a:rPr>
              <a:t> sur les </a:t>
            </a:r>
            <a:r>
              <a:rPr lang="es-ES" dirty="0" err="1">
                <a:solidFill>
                  <a:srgbClr val="1B193E"/>
                </a:solidFill>
                <a:latin typeface="Calibri"/>
                <a:ea typeface="Calibri"/>
                <a:cs typeface="Calibri"/>
                <a:sym typeface="Calibri"/>
              </a:rPr>
              <a:t>données</a:t>
            </a:r>
            <a:r>
              <a:rPr lang="es-ES" dirty="0">
                <a:solidFill>
                  <a:srgbClr val="1B193E"/>
                </a:solidFill>
                <a:latin typeface="Calibri"/>
                <a:ea typeface="Calibri"/>
                <a:cs typeface="Calibri"/>
                <a:sym typeface="Calibri"/>
              </a:rPr>
              <a:t>. Ces </a:t>
            </a:r>
            <a:r>
              <a:rPr lang="es-ES" dirty="0" err="1">
                <a:solidFill>
                  <a:srgbClr val="1B193E"/>
                </a:solidFill>
                <a:latin typeface="Calibri"/>
                <a:ea typeface="Calibri"/>
                <a:cs typeface="Calibri"/>
                <a:sym typeface="Calibri"/>
              </a:rPr>
              <a:t>indicateurs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doivent</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être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soigneusement</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sélectionnés</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s'aligner</a:t>
            </a:r>
            <a:r>
              <a:rPr lang="es-ES" dirty="0">
                <a:solidFill>
                  <a:srgbClr val="1B193E"/>
                </a:solidFill>
                <a:latin typeface="Calibri"/>
                <a:ea typeface="Calibri"/>
                <a:cs typeface="Calibri"/>
                <a:sym typeface="Calibri"/>
              </a:rPr>
              <a:t> sur les </a:t>
            </a:r>
            <a:r>
              <a:rPr lang="es-ES" dirty="0" err="1">
                <a:solidFill>
                  <a:srgbClr val="1B193E"/>
                </a:solidFill>
                <a:latin typeface="Calibri"/>
                <a:ea typeface="Calibri"/>
                <a:cs typeface="Calibri"/>
                <a:sym typeface="Calibri"/>
              </a:rPr>
              <a:t>objectifs</a:t>
            </a:r>
            <a:r>
              <a:rPr lang="es-ES" dirty="0">
                <a:solidFill>
                  <a:srgbClr val="1B193E"/>
                </a:solidFill>
                <a:latin typeface="Calibri"/>
                <a:ea typeface="Calibri"/>
                <a:cs typeface="Calibri"/>
                <a:sym typeface="Calibri"/>
              </a:rPr>
              <a:t> de </a:t>
            </a:r>
            <a:r>
              <a:rPr lang="es-ES" dirty="0" err="1">
                <a:solidFill>
                  <a:srgbClr val="1B193E"/>
                </a:solidFill>
                <a:latin typeface="Calibri"/>
                <a:ea typeface="Calibri"/>
                <a:cs typeface="Calibri"/>
                <a:sym typeface="Calibri"/>
              </a:rPr>
              <a:t>l'entreprise</a:t>
            </a:r>
            <a:r>
              <a:rPr lang="es-ES" dirty="0">
                <a:solidFill>
                  <a:srgbClr val="1B193E"/>
                </a:solidFill>
                <a:latin typeface="Calibri"/>
                <a:ea typeface="Calibri"/>
                <a:cs typeface="Calibri"/>
                <a:sym typeface="Calibri"/>
              </a:rPr>
              <a:t> et </a:t>
            </a:r>
            <a:r>
              <a:rPr lang="es-ES" dirty="0" err="1">
                <a:solidFill>
                  <a:srgbClr val="1B193E"/>
                </a:solidFill>
                <a:latin typeface="Calibri"/>
                <a:ea typeface="Calibri"/>
                <a:cs typeface="Calibri"/>
                <a:sym typeface="Calibri"/>
              </a:rPr>
              <a:t>être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capables</a:t>
            </a:r>
            <a:r>
              <a:rPr lang="es-ES" dirty="0">
                <a:solidFill>
                  <a:srgbClr val="1B193E"/>
                </a:solidFill>
                <a:latin typeface="Calibri"/>
                <a:ea typeface="Calibri"/>
                <a:cs typeface="Calibri"/>
                <a:sym typeface="Calibri"/>
              </a:rPr>
              <a:t> de </a:t>
            </a:r>
            <a:r>
              <a:rPr lang="es-ES" dirty="0" err="1">
                <a:solidFill>
                  <a:srgbClr val="1B193E"/>
                </a:solidFill>
                <a:latin typeface="Calibri"/>
                <a:ea typeface="Calibri"/>
                <a:cs typeface="Calibri"/>
                <a:sym typeface="Calibri"/>
              </a:rPr>
              <a:t>fournir</a:t>
            </a:r>
            <a:r>
              <a:rPr lang="es-ES" dirty="0">
                <a:solidFill>
                  <a:srgbClr val="1B193E"/>
                </a:solidFill>
                <a:latin typeface="Calibri"/>
                <a:ea typeface="Calibri"/>
                <a:cs typeface="Calibri"/>
                <a:sym typeface="Calibri"/>
              </a:rPr>
              <a:t> des </a:t>
            </a:r>
            <a:r>
              <a:rPr lang="es-ES" dirty="0" err="1">
                <a:solidFill>
                  <a:srgbClr val="1B193E"/>
                </a:solidFill>
                <a:latin typeface="Calibri"/>
                <a:ea typeface="Calibri"/>
                <a:cs typeface="Calibri"/>
                <a:sym typeface="Calibri"/>
              </a:rPr>
              <a:t>informations</a:t>
            </a:r>
            <a:r>
              <a:rPr lang="es-ES" dirty="0">
                <a:solidFill>
                  <a:srgbClr val="1B193E"/>
                </a:solidFill>
                <a:latin typeface="Calibri"/>
                <a:ea typeface="Calibri"/>
                <a:cs typeface="Calibri"/>
                <a:sym typeface="Calibri"/>
              </a:rPr>
              <a:t> significatives. </a:t>
            </a:r>
            <a:r>
              <a:rPr lang="es-ES" dirty="0" err="1">
                <a:solidFill>
                  <a:srgbClr val="1B193E"/>
                </a:solidFill>
                <a:latin typeface="Calibri"/>
                <a:ea typeface="Calibri"/>
                <a:cs typeface="Calibri"/>
                <a:sym typeface="Calibri"/>
              </a:rPr>
              <a:t>Cette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approche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fondée</a:t>
            </a:r>
            <a:r>
              <a:rPr lang="es-ES" dirty="0">
                <a:solidFill>
                  <a:srgbClr val="1B193E"/>
                </a:solidFill>
                <a:latin typeface="Calibri"/>
                <a:ea typeface="Calibri"/>
                <a:cs typeface="Calibri"/>
                <a:sym typeface="Calibri"/>
              </a:rPr>
              <a:t> sur les </a:t>
            </a:r>
            <a:r>
              <a:rPr lang="es-ES" dirty="0" err="1">
                <a:solidFill>
                  <a:srgbClr val="1B193E"/>
                </a:solidFill>
                <a:latin typeface="Calibri"/>
                <a:ea typeface="Calibri"/>
                <a:cs typeface="Calibri"/>
                <a:sym typeface="Calibri"/>
              </a:rPr>
              <a:t>données</a:t>
            </a:r>
            <a:r>
              <a:rPr lang="es-ES" dirty="0">
                <a:solidFill>
                  <a:srgbClr val="1B193E"/>
                </a:solidFill>
                <a:latin typeface="Calibri"/>
                <a:ea typeface="Calibri"/>
                <a:cs typeface="Calibri"/>
                <a:sym typeface="Calibri"/>
              </a:rPr>
              <a:t> a </a:t>
            </a:r>
            <a:r>
              <a:rPr lang="es-ES" dirty="0" err="1">
                <a:solidFill>
                  <a:srgbClr val="1B193E"/>
                </a:solidFill>
                <a:latin typeface="Calibri"/>
                <a:ea typeface="Calibri"/>
                <a:cs typeface="Calibri"/>
                <a:sym typeface="Calibri"/>
              </a:rPr>
              <a:t>pour</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effet</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d'améliorer</a:t>
            </a:r>
            <a:r>
              <a:rPr lang="es-ES" dirty="0">
                <a:solidFill>
                  <a:srgbClr val="1B193E"/>
                </a:solidFill>
                <a:latin typeface="Calibri"/>
                <a:ea typeface="Calibri"/>
                <a:cs typeface="Calibri"/>
                <a:sym typeface="Calibri"/>
              </a:rPr>
              <a:t> la </a:t>
            </a:r>
            <a:r>
              <a:rPr lang="es-ES" dirty="0" err="1">
                <a:solidFill>
                  <a:srgbClr val="1B193E"/>
                </a:solidFill>
                <a:latin typeface="Calibri"/>
                <a:ea typeface="Calibri"/>
                <a:cs typeface="Calibri"/>
                <a:sym typeface="Calibri"/>
              </a:rPr>
              <a:t>prise</a:t>
            </a:r>
            <a:r>
              <a:rPr lang="es-ES" dirty="0">
                <a:solidFill>
                  <a:srgbClr val="1B193E"/>
                </a:solidFill>
                <a:latin typeface="Calibri"/>
                <a:ea typeface="Calibri"/>
                <a:cs typeface="Calibri"/>
                <a:sym typeface="Calibri"/>
              </a:rPr>
              <a:t> de </a:t>
            </a:r>
            <a:r>
              <a:rPr lang="es-ES" dirty="0" err="1">
                <a:solidFill>
                  <a:srgbClr val="1B193E"/>
                </a:solidFill>
                <a:latin typeface="Calibri"/>
                <a:ea typeface="Calibri"/>
                <a:cs typeface="Calibri"/>
                <a:sym typeface="Calibri"/>
              </a:rPr>
              <a:t>décision</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d'accroître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l'efficacité</a:t>
            </a:r>
            <a:r>
              <a:rPr lang="es-ES" dirty="0">
                <a:solidFill>
                  <a:srgbClr val="1B193E"/>
                </a:solidFill>
                <a:latin typeface="Calibri"/>
                <a:ea typeface="Calibri"/>
                <a:cs typeface="Calibri"/>
                <a:sym typeface="Calibri"/>
              </a:rPr>
              <a:t> et de </a:t>
            </a:r>
            <a:r>
              <a:rPr lang="es-ES" dirty="0" err="1">
                <a:solidFill>
                  <a:srgbClr val="1B193E"/>
                </a:solidFill>
                <a:latin typeface="Calibri"/>
                <a:ea typeface="Calibri"/>
                <a:cs typeface="Calibri"/>
                <a:sym typeface="Calibri"/>
              </a:rPr>
              <a:t>conférer</a:t>
            </a:r>
            <a:r>
              <a:rPr lang="es-ES" dirty="0">
                <a:solidFill>
                  <a:srgbClr val="1B193E"/>
                </a:solidFill>
                <a:latin typeface="Calibri"/>
                <a:ea typeface="Calibri"/>
                <a:cs typeface="Calibri"/>
                <a:sym typeface="Calibri"/>
              </a:rPr>
              <a:t> un </a:t>
            </a:r>
            <a:r>
              <a:rPr lang="es-ES" dirty="0" err="1">
                <a:solidFill>
                  <a:srgbClr val="1B193E"/>
                </a:solidFill>
                <a:latin typeface="Calibri"/>
                <a:ea typeface="Calibri"/>
                <a:cs typeface="Calibri"/>
                <a:sym typeface="Calibri"/>
              </a:rPr>
              <a:t>avantage</a:t>
            </a:r>
            <a:r>
              <a:rPr lang="es-ES" dirty="0">
                <a:solidFill>
                  <a:srgbClr val="1B193E"/>
                </a:solidFill>
                <a:latin typeface="Calibri"/>
                <a:ea typeface="Calibri"/>
                <a:cs typeface="Calibri"/>
                <a:sym typeface="Calibri"/>
              </a:rPr>
              <a:t> </a:t>
            </a:r>
            <a:r>
              <a:rPr lang="es-ES" dirty="0" err="1">
                <a:solidFill>
                  <a:srgbClr val="1B193E"/>
                </a:solidFill>
                <a:latin typeface="Calibri"/>
                <a:ea typeface="Calibri"/>
                <a:cs typeface="Calibri"/>
                <a:sym typeface="Calibri"/>
              </a:rPr>
              <a:t>concurrentiel</a:t>
            </a:r>
            <a:r>
              <a:rPr lang="es-ES" dirty="0">
                <a:solidFill>
                  <a:srgbClr val="1B193E"/>
                </a:solidFill>
                <a:latin typeface="Calibri"/>
                <a:ea typeface="Calibri"/>
                <a:cs typeface="Calibri"/>
                <a:sym typeface="Calibri"/>
              </a:rPr>
              <a:t> à </a:t>
            </a:r>
            <a:r>
              <a:rPr lang="es-ES" dirty="0" err="1">
                <a:solidFill>
                  <a:srgbClr val="1B193E"/>
                </a:solidFill>
                <a:latin typeface="Calibri"/>
                <a:ea typeface="Calibri"/>
                <a:cs typeface="Calibri"/>
                <a:sym typeface="Calibri"/>
              </a:rPr>
              <a:t>l'entreprise</a:t>
            </a:r>
            <a:r>
              <a:rPr lang="es-ES" dirty="0">
                <a:solidFill>
                  <a:srgbClr val="1B193E"/>
                </a:solidFill>
                <a:latin typeface="Calibri"/>
                <a:ea typeface="Calibri"/>
                <a:cs typeface="Calibri"/>
                <a:sym typeface="Calibri"/>
              </a:rPr>
              <a:t>.</a:t>
            </a:r>
            <a:endParaRPr b="0" i="0" u="none" strike="noStrike" cap="none" dirty="0">
              <a:solidFill>
                <a:srgbClr val="1B193E"/>
              </a:solidFill>
              <a:latin typeface="Calibri"/>
              <a:ea typeface="Calibri"/>
              <a:cs typeface="Calibri"/>
              <a:sym typeface="Calibri"/>
            </a:endParaRPr>
          </a:p>
        </p:txBody>
      </p:sp>
      <p:sp>
        <p:nvSpPr>
          <p:cNvPr id="251" name="Google Shape;251;p12"/>
          <p:cNvSpPr/>
          <p:nvPr/>
        </p:nvSpPr>
        <p:spPr>
          <a:xfrm>
            <a:off x="8285825" y="1785021"/>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2" name="Google Shape;252;p12"/>
          <p:cNvSpPr/>
          <p:nvPr/>
        </p:nvSpPr>
        <p:spPr>
          <a:xfrm>
            <a:off x="8285825" y="4079935"/>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3" name="Google Shape;253;p12"/>
          <p:cNvSpPr/>
          <p:nvPr/>
        </p:nvSpPr>
        <p:spPr>
          <a:xfrm>
            <a:off x="471472" y="1785021"/>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4" name="Google Shape;254;p12"/>
          <p:cNvSpPr/>
          <p:nvPr/>
        </p:nvSpPr>
        <p:spPr>
          <a:xfrm>
            <a:off x="471472" y="4308562"/>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3"/>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a:t>Merci de votre attention !</a:t>
            </a:r>
            <a:endParaRPr/>
          </a:p>
        </p:txBody>
      </p:sp>
      <p:sp>
        <p:nvSpPr>
          <p:cNvPr id="260" name="Google Shape;260;p13"/>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es-ES"/>
              <a:t>Continuez à apprendre sur www.digital-dream-lab.eu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lang="es-ES"/>
              <a:t>Objectifs d'apprentissage</a:t>
            </a:r>
            <a:endParaRPr/>
          </a:p>
        </p:txBody>
      </p:sp>
      <p:sp>
        <p:nvSpPr>
          <p:cNvPr id="117" name="Google Shape;117;p6"/>
          <p:cNvSpPr/>
          <p:nvPr/>
        </p:nvSpPr>
        <p:spPr>
          <a:xfrm>
            <a:off x="959744" y="2693103"/>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6"/>
          <p:cNvSpPr txBox="1"/>
          <p:nvPr/>
        </p:nvSpPr>
        <p:spPr>
          <a:xfrm>
            <a:off x="1430262" y="2556208"/>
            <a:ext cx="7170300" cy="824400"/>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ts val="0"/>
              </a:spcBef>
              <a:spcAft>
                <a:spcPts val="0"/>
              </a:spcAft>
              <a:buNone/>
            </a:pPr>
            <a:r>
              <a:rPr lang="es-ES" sz="2400">
                <a:solidFill>
                  <a:srgbClr val="1B193E"/>
                </a:solidFill>
                <a:latin typeface="Calibri"/>
                <a:ea typeface="Calibri"/>
                <a:cs typeface="Calibri"/>
                <a:sym typeface="Calibri"/>
              </a:rPr>
              <a:t>Comprendre les concepts et principes clés de la planification numérique des entreprises</a:t>
            </a:r>
            <a:endParaRPr sz="2400">
              <a:solidFill>
                <a:srgbClr val="1B193E"/>
              </a:solidFill>
              <a:latin typeface="Calibri"/>
              <a:ea typeface="Calibri"/>
              <a:cs typeface="Calibri"/>
              <a:sym typeface="Calibri"/>
            </a:endParaRPr>
          </a:p>
        </p:txBody>
      </p:sp>
      <p:sp>
        <p:nvSpPr>
          <p:cNvPr id="119" name="Google Shape;119;p6"/>
          <p:cNvSpPr/>
          <p:nvPr/>
        </p:nvSpPr>
        <p:spPr>
          <a:xfrm>
            <a:off x="959744" y="3844542"/>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6"/>
          <p:cNvSpPr/>
          <p:nvPr/>
        </p:nvSpPr>
        <p:spPr>
          <a:xfrm>
            <a:off x="959744" y="4995981"/>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6"/>
          <p:cNvSpPr txBox="1"/>
          <p:nvPr/>
        </p:nvSpPr>
        <p:spPr>
          <a:xfrm>
            <a:off x="1430262" y="3759187"/>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400">
                <a:solidFill>
                  <a:srgbClr val="1B193E"/>
                </a:solidFill>
                <a:latin typeface="Calibri"/>
                <a:ea typeface="Calibri"/>
                <a:cs typeface="Calibri"/>
                <a:sym typeface="Calibri"/>
              </a:rPr>
              <a:t>Connaître l'approche fondée sur les données et ses avantages</a:t>
            </a:r>
            <a:endParaRPr sz="2400">
              <a:solidFill>
                <a:srgbClr val="1B193E"/>
              </a:solidFill>
              <a:latin typeface="Calibri"/>
              <a:ea typeface="Calibri"/>
              <a:cs typeface="Calibri"/>
              <a:sym typeface="Calibri"/>
            </a:endParaRPr>
          </a:p>
        </p:txBody>
      </p:sp>
      <p:sp>
        <p:nvSpPr>
          <p:cNvPr id="122" name="Google Shape;122;p6"/>
          <p:cNvSpPr txBox="1"/>
          <p:nvPr/>
        </p:nvSpPr>
        <p:spPr>
          <a:xfrm>
            <a:off x="1430262" y="4913534"/>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400">
                <a:solidFill>
                  <a:srgbClr val="1B193E"/>
                </a:solidFill>
                <a:latin typeface="Calibri"/>
                <a:ea typeface="Calibri"/>
                <a:cs typeface="Calibri"/>
                <a:sym typeface="Calibri"/>
              </a:rPr>
              <a:t>Être capable de décider quand et quels outils numériques utiliser pour communiquer, collaborer et être créatif </a:t>
            </a:r>
            <a:endParaRPr/>
          </a:p>
        </p:txBody>
      </p:sp>
      <p:sp>
        <p:nvSpPr>
          <p:cNvPr id="123" name="Google Shape;123;p6"/>
          <p:cNvSpPr txBox="1"/>
          <p:nvPr/>
        </p:nvSpPr>
        <p:spPr>
          <a:xfrm>
            <a:off x="471472" y="1695105"/>
            <a:ext cx="7170273" cy="48267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pPr>
            <a:r>
              <a:rPr lang="es-ES" sz="2400" b="0" i="0" u="none" strike="noStrike" cap="none">
                <a:solidFill>
                  <a:srgbClr val="1B193E"/>
                </a:solidFill>
                <a:latin typeface="Calibri"/>
                <a:ea typeface="Calibri"/>
                <a:cs typeface="Calibri"/>
                <a:sym typeface="Calibri"/>
              </a:rPr>
              <a:t>A la fin de ce module, vous serez capable de :</a:t>
            </a:r>
            <a:endParaRPr/>
          </a:p>
        </p:txBody>
      </p:sp>
      <p:pic>
        <p:nvPicPr>
          <p:cNvPr id="124" name="Google Shape;124;p6" descr="Imagen que contiene lego, juguete, computadora&#10;&#10;Descripción generada automáticamente"/>
          <p:cNvPicPr preferRelativeResize="0"/>
          <p:nvPr/>
        </p:nvPicPr>
        <p:blipFill rotWithShape="1">
          <a:blip r:embed="rId3">
            <a:alphaModFix/>
          </a:blip>
          <a:srcRect l="11731" r="14514"/>
          <a:stretch/>
        </p:blipFill>
        <p:spPr>
          <a:xfrm>
            <a:off x="7919583" y="2240837"/>
            <a:ext cx="3612510" cy="275514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0"/>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a:t>1. Introduction à la planification numérique des entreprises </a:t>
            </a:r>
            <a:endParaRPr/>
          </a:p>
        </p:txBody>
      </p:sp>
      <p:sp>
        <p:nvSpPr>
          <p:cNvPr id="130" name="Google Shape;130;p10"/>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dirty="0"/>
              <a:t>1.1 </a:t>
            </a:r>
            <a:r>
              <a:rPr lang="es-ES" dirty="0" err="1"/>
              <a:t>Qu'est</a:t>
            </a:r>
            <a:r>
              <a:rPr lang="es-ES" dirty="0"/>
              <a:t>-ce que la </a:t>
            </a:r>
            <a:r>
              <a:rPr lang="es-ES" dirty="0" err="1"/>
              <a:t>planification</a:t>
            </a:r>
            <a:r>
              <a:rPr lang="es-ES" dirty="0"/>
              <a:t> </a:t>
            </a:r>
            <a:r>
              <a:rPr lang="es-ES" dirty="0" err="1"/>
              <a:t>d'entreprise</a:t>
            </a:r>
            <a:r>
              <a:rPr lang="es-ES" dirty="0"/>
              <a:t> et </a:t>
            </a:r>
            <a:r>
              <a:rPr lang="es-ES" dirty="0" err="1"/>
              <a:t>comment</a:t>
            </a:r>
            <a:r>
              <a:rPr lang="es-ES" dirty="0"/>
              <a:t> </a:t>
            </a:r>
            <a:r>
              <a:rPr lang="es-ES" dirty="0" err="1"/>
              <a:t>peut</a:t>
            </a:r>
            <a:r>
              <a:rPr lang="es-ES" dirty="0"/>
              <a:t>-elle </a:t>
            </a:r>
            <a:r>
              <a:rPr lang="es-ES" dirty="0" err="1"/>
              <a:t>être</a:t>
            </a:r>
            <a:r>
              <a:rPr lang="es-ES" dirty="0"/>
              <a:t> numérique ?</a:t>
            </a:r>
            <a:endParaRPr dirty="0"/>
          </a:p>
        </p:txBody>
      </p:sp>
      <p:sp>
        <p:nvSpPr>
          <p:cNvPr id="131" name="Google Shape;131;p10"/>
          <p:cNvSpPr txBox="1">
            <a:spLocks noGrp="1"/>
          </p:cNvSpPr>
          <p:nvPr>
            <p:ph type="body" idx="3"/>
          </p:nvPr>
        </p:nvSpPr>
        <p:spPr>
          <a:xfrm>
            <a:off x="5183187" y="457201"/>
            <a:ext cx="6898566"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s-ES" sz="2000" dirty="0"/>
              <a:t>La </a:t>
            </a:r>
            <a:r>
              <a:rPr lang="es-ES" sz="2000" dirty="0" err="1"/>
              <a:t>planification</a:t>
            </a:r>
            <a:r>
              <a:rPr lang="es-ES" sz="2000" dirty="0"/>
              <a:t> </a:t>
            </a:r>
            <a:r>
              <a:rPr lang="es-ES" sz="2000" dirty="0" err="1"/>
              <a:t>d'entreprise</a:t>
            </a:r>
            <a:r>
              <a:rPr lang="es-ES" sz="2000" dirty="0"/>
              <a:t> </a:t>
            </a:r>
            <a:r>
              <a:rPr lang="es-ES" sz="2000" dirty="0" err="1"/>
              <a:t>est</a:t>
            </a:r>
            <a:r>
              <a:rPr lang="es-ES" sz="2000" dirty="0"/>
              <a:t> un </a:t>
            </a:r>
            <a:r>
              <a:rPr lang="es-ES" sz="2000" dirty="0" err="1"/>
              <a:t>processus</a:t>
            </a:r>
            <a:r>
              <a:rPr lang="es-ES" sz="2000" dirty="0"/>
              <a:t> qui </a:t>
            </a:r>
            <a:r>
              <a:rPr lang="es-ES" sz="2000" dirty="0" err="1"/>
              <a:t>permet</a:t>
            </a:r>
            <a:r>
              <a:rPr lang="es-ES" sz="2000" dirty="0"/>
              <a:t> </a:t>
            </a:r>
            <a:r>
              <a:rPr lang="es-ES" sz="2000" dirty="0" err="1"/>
              <a:t>d'explorer</a:t>
            </a:r>
            <a:r>
              <a:rPr lang="es-ES" sz="2000" dirty="0"/>
              <a:t> et de </a:t>
            </a:r>
            <a:r>
              <a:rPr lang="es-ES" sz="2000" dirty="0" err="1"/>
              <a:t>comprendre</a:t>
            </a:r>
            <a:r>
              <a:rPr lang="es-ES" sz="2000" dirty="0"/>
              <a:t> le </a:t>
            </a:r>
            <a:r>
              <a:rPr lang="es-ES" sz="2000" dirty="0" err="1"/>
              <a:t>fonctionnement</a:t>
            </a:r>
            <a:r>
              <a:rPr lang="es-ES" sz="2000" dirty="0"/>
              <a:t> de </a:t>
            </a:r>
            <a:r>
              <a:rPr lang="es-ES" sz="2000" dirty="0" err="1"/>
              <a:t>l'entreprise</a:t>
            </a:r>
            <a:r>
              <a:rPr lang="es-ES" sz="2000" dirty="0"/>
              <a:t> : </a:t>
            </a:r>
            <a:endParaRPr sz="2000" dirty="0"/>
          </a:p>
          <a:p>
            <a:pPr marL="457200" lvl="0" indent="-381000" algn="l" rtl="0">
              <a:lnSpc>
                <a:spcPct val="90000"/>
              </a:lnSpc>
              <a:spcBef>
                <a:spcPts val="0"/>
              </a:spcBef>
              <a:spcAft>
                <a:spcPts val="0"/>
              </a:spcAft>
              <a:buSzPts val="2400"/>
              <a:buChar char="●"/>
            </a:pPr>
            <a:r>
              <a:rPr lang="es-ES" sz="2000" dirty="0"/>
              <a:t>la mise en place de </a:t>
            </a:r>
            <a:r>
              <a:rPr lang="es-ES" sz="2000" dirty="0" err="1"/>
              <a:t>processus</a:t>
            </a:r>
            <a:r>
              <a:rPr lang="es-ES" sz="2000" dirty="0"/>
              <a:t> internes</a:t>
            </a:r>
            <a:endParaRPr sz="2000" dirty="0"/>
          </a:p>
          <a:p>
            <a:pPr marL="457200" lvl="0" indent="-381000" algn="l" rtl="0">
              <a:lnSpc>
                <a:spcPct val="90000"/>
              </a:lnSpc>
              <a:spcBef>
                <a:spcPts val="0"/>
              </a:spcBef>
              <a:spcAft>
                <a:spcPts val="0"/>
              </a:spcAft>
              <a:buSzPts val="2400"/>
              <a:buChar char="●"/>
            </a:pPr>
            <a:r>
              <a:rPr lang="es-ES" sz="2000" dirty="0"/>
              <a:t>risques </a:t>
            </a:r>
            <a:r>
              <a:rPr lang="es-ES" sz="2000" dirty="0" err="1"/>
              <a:t>éventuels</a:t>
            </a:r>
            <a:endParaRPr sz="2000" dirty="0"/>
          </a:p>
          <a:p>
            <a:pPr marL="457200" lvl="0" indent="-381000" algn="l" rtl="0">
              <a:lnSpc>
                <a:spcPct val="90000"/>
              </a:lnSpc>
              <a:spcBef>
                <a:spcPts val="0"/>
              </a:spcBef>
              <a:spcAft>
                <a:spcPts val="0"/>
              </a:spcAft>
              <a:buSzPts val="2400"/>
              <a:buChar char="●"/>
            </a:pPr>
            <a:r>
              <a:rPr lang="es-ES" sz="2000" dirty="0" err="1"/>
              <a:t>identifier</a:t>
            </a:r>
            <a:r>
              <a:rPr lang="es-ES" sz="2000" dirty="0"/>
              <a:t> les </a:t>
            </a:r>
            <a:r>
              <a:rPr lang="es-ES" sz="2000" dirty="0" err="1"/>
              <a:t>opportunités</a:t>
            </a:r>
            <a:endParaRPr sz="2000" dirty="0"/>
          </a:p>
          <a:p>
            <a:pPr marL="457200" lvl="0" indent="-381000" algn="l" rtl="0">
              <a:lnSpc>
                <a:spcPct val="90000"/>
              </a:lnSpc>
              <a:spcBef>
                <a:spcPts val="0"/>
              </a:spcBef>
              <a:spcAft>
                <a:spcPts val="0"/>
              </a:spcAft>
              <a:buSzPts val="2400"/>
              <a:buChar char="●"/>
            </a:pPr>
            <a:r>
              <a:rPr lang="es-ES" sz="2000" dirty="0"/>
              <a:t>la mise en place </a:t>
            </a:r>
            <a:r>
              <a:rPr lang="es-ES" sz="2000" dirty="0" err="1"/>
              <a:t>d'indicateurs</a:t>
            </a:r>
            <a:r>
              <a:rPr lang="es-ES" sz="2000" dirty="0"/>
              <a:t> </a:t>
            </a:r>
            <a:r>
              <a:rPr lang="es-ES" sz="2000" dirty="0" err="1"/>
              <a:t>pour</a:t>
            </a:r>
            <a:r>
              <a:rPr lang="es-ES" sz="2000" dirty="0"/>
              <a:t> </a:t>
            </a:r>
            <a:r>
              <a:rPr lang="es-ES" sz="2000" dirty="0" err="1"/>
              <a:t>évaluer</a:t>
            </a:r>
            <a:r>
              <a:rPr lang="es-ES" sz="2000" dirty="0"/>
              <a:t> son </a:t>
            </a:r>
            <a:r>
              <a:rPr lang="es-ES" sz="2000" dirty="0" err="1"/>
              <a:t>taux</a:t>
            </a:r>
            <a:r>
              <a:rPr lang="es-ES" sz="2000" dirty="0"/>
              <a:t> de </a:t>
            </a:r>
            <a:r>
              <a:rPr lang="es-ES" sz="2000" dirty="0" err="1"/>
              <a:t>réussite</a:t>
            </a:r>
            <a:r>
              <a:rPr lang="es-ES" sz="2000" dirty="0"/>
              <a:t> </a:t>
            </a: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r>
              <a:rPr lang="es-ES" sz="2000" dirty="0"/>
              <a:t>Ce </a:t>
            </a:r>
            <a:r>
              <a:rPr lang="es-ES" sz="2000" dirty="0" err="1"/>
              <a:t>processus</a:t>
            </a:r>
            <a:r>
              <a:rPr lang="es-ES" sz="2000" dirty="0"/>
              <a:t> </a:t>
            </a:r>
            <a:r>
              <a:rPr lang="es-ES" sz="2000" dirty="0" err="1"/>
              <a:t>aboutit</a:t>
            </a:r>
            <a:r>
              <a:rPr lang="es-ES" sz="2000" dirty="0"/>
              <a:t> à un plan </a:t>
            </a:r>
            <a:r>
              <a:rPr lang="es-ES" sz="2000" dirty="0" err="1"/>
              <a:t>d'entreprise</a:t>
            </a:r>
            <a:r>
              <a:rPr lang="es-ES" sz="2000" dirty="0"/>
              <a:t> qui </a:t>
            </a:r>
            <a:r>
              <a:rPr lang="es-ES" sz="2000" dirty="0" err="1"/>
              <a:t>est</a:t>
            </a:r>
            <a:r>
              <a:rPr lang="es-ES" sz="2000" dirty="0"/>
              <a:t> un </a:t>
            </a:r>
            <a:r>
              <a:rPr lang="es-ES" sz="2000" dirty="0" err="1"/>
              <a:t>document</a:t>
            </a:r>
            <a:r>
              <a:rPr lang="es-ES" sz="2000" dirty="0"/>
              <a:t> </a:t>
            </a:r>
            <a:r>
              <a:rPr lang="es-ES" sz="2000" dirty="0" err="1"/>
              <a:t>dans</a:t>
            </a:r>
            <a:r>
              <a:rPr lang="es-ES" sz="2000" dirty="0"/>
              <a:t> </a:t>
            </a:r>
            <a:r>
              <a:rPr lang="es-ES" sz="2000" dirty="0" err="1"/>
              <a:t>lequel</a:t>
            </a:r>
            <a:r>
              <a:rPr lang="es-ES" sz="2000" dirty="0"/>
              <a:t> une </a:t>
            </a:r>
            <a:r>
              <a:rPr lang="es-ES" sz="2000" dirty="0" err="1"/>
              <a:t>opportunité</a:t>
            </a:r>
            <a:r>
              <a:rPr lang="es-ES" sz="2000" dirty="0"/>
              <a:t> </a:t>
            </a:r>
            <a:r>
              <a:rPr lang="es-ES" sz="2000" dirty="0" err="1"/>
              <a:t>d'entreprise</a:t>
            </a:r>
            <a:r>
              <a:rPr lang="es-ES" sz="2000" dirty="0"/>
              <a:t>, </a:t>
            </a:r>
            <a:r>
              <a:rPr lang="es-ES" sz="2000" dirty="0" err="1"/>
              <a:t>ou</a:t>
            </a:r>
            <a:r>
              <a:rPr lang="es-ES" sz="2000" dirty="0"/>
              <a:t> une </a:t>
            </a:r>
            <a:r>
              <a:rPr lang="es-ES" sz="2000" dirty="0" err="1"/>
              <a:t>entreprise</a:t>
            </a:r>
            <a:r>
              <a:rPr lang="es-ES" sz="2000" dirty="0"/>
              <a:t> </a:t>
            </a:r>
            <a:r>
              <a:rPr lang="es-ES" sz="2000" dirty="0" err="1"/>
              <a:t>déjà</a:t>
            </a:r>
            <a:r>
              <a:rPr lang="es-ES" sz="2000" dirty="0"/>
              <a:t> en </a:t>
            </a:r>
            <a:r>
              <a:rPr lang="es-ES" sz="2000" dirty="0" err="1"/>
              <a:t>cours</a:t>
            </a:r>
            <a:r>
              <a:rPr lang="es-ES" sz="2000" dirty="0"/>
              <a:t>, </a:t>
            </a:r>
            <a:r>
              <a:rPr lang="es-ES" sz="2000" dirty="0" err="1"/>
              <a:t>est</a:t>
            </a:r>
            <a:r>
              <a:rPr lang="es-ES" sz="2000" dirty="0"/>
              <a:t> </a:t>
            </a:r>
            <a:r>
              <a:rPr lang="es-ES" sz="2000" dirty="0" err="1"/>
              <a:t>identifiée</a:t>
            </a:r>
            <a:r>
              <a:rPr lang="es-ES" sz="2000" dirty="0"/>
              <a:t>, </a:t>
            </a:r>
            <a:r>
              <a:rPr lang="es-ES" sz="2000" dirty="0" err="1"/>
              <a:t>décrite</a:t>
            </a:r>
            <a:r>
              <a:rPr lang="es-ES" sz="2000" dirty="0"/>
              <a:t> et </a:t>
            </a:r>
            <a:r>
              <a:rPr lang="es-ES" sz="2000" dirty="0" err="1"/>
              <a:t>analysée</a:t>
            </a:r>
            <a:r>
              <a:rPr lang="es-ES" sz="2000" dirty="0"/>
              <a:t>, en </a:t>
            </a:r>
            <a:r>
              <a:rPr lang="es-ES" sz="2000" dirty="0" err="1"/>
              <a:t>examinant</a:t>
            </a:r>
            <a:r>
              <a:rPr lang="es-ES" sz="2000" dirty="0"/>
              <a:t> </a:t>
            </a:r>
            <a:r>
              <a:rPr lang="es-ES" sz="2000" dirty="0" err="1"/>
              <a:t>sa</a:t>
            </a:r>
            <a:r>
              <a:rPr lang="es-ES" sz="2000" dirty="0"/>
              <a:t> </a:t>
            </a:r>
            <a:r>
              <a:rPr lang="es-ES" sz="2000" dirty="0" err="1"/>
              <a:t>faisabilité</a:t>
            </a:r>
            <a:r>
              <a:rPr lang="es-ES" sz="2000" dirty="0"/>
              <a:t> </a:t>
            </a:r>
            <a:r>
              <a:rPr lang="es-ES" sz="2000" dirty="0" err="1"/>
              <a:t>technique</a:t>
            </a:r>
            <a:r>
              <a:rPr lang="es-ES" sz="2000" dirty="0"/>
              <a:t>, </a:t>
            </a:r>
            <a:r>
              <a:rPr lang="es-ES" sz="2000" dirty="0" err="1"/>
              <a:t>économique</a:t>
            </a:r>
            <a:r>
              <a:rPr lang="es-ES" sz="2000" dirty="0"/>
              <a:t> et </a:t>
            </a:r>
            <a:r>
              <a:rPr lang="es-ES" sz="2000" dirty="0" err="1"/>
              <a:t>financière</a:t>
            </a:r>
            <a:r>
              <a:rPr lang="es-ES" sz="2000" dirty="0"/>
              <a:t>. Le plan </a:t>
            </a:r>
            <a:r>
              <a:rPr lang="es-ES" sz="2000" dirty="0" err="1"/>
              <a:t>développe</a:t>
            </a:r>
            <a:r>
              <a:rPr lang="es-ES" sz="2000" dirty="0"/>
              <a:t> </a:t>
            </a:r>
            <a:r>
              <a:rPr lang="es-ES" sz="2000" dirty="0" err="1"/>
              <a:t>toutes</a:t>
            </a:r>
            <a:r>
              <a:rPr lang="es-ES" sz="2000" dirty="0"/>
              <a:t> les </a:t>
            </a:r>
            <a:r>
              <a:rPr lang="es-ES" sz="2000" dirty="0" err="1"/>
              <a:t>procédures</a:t>
            </a:r>
            <a:r>
              <a:rPr lang="es-ES" sz="2000" dirty="0"/>
              <a:t> et </a:t>
            </a:r>
            <a:r>
              <a:rPr lang="es-ES" sz="2000" dirty="0" err="1"/>
              <a:t>stratégies</a:t>
            </a:r>
            <a:r>
              <a:rPr lang="es-ES" sz="2000" dirty="0"/>
              <a:t> </a:t>
            </a:r>
            <a:r>
              <a:rPr lang="es-ES" sz="2000" dirty="0" err="1"/>
              <a:t>nécessaires</a:t>
            </a:r>
            <a:r>
              <a:rPr lang="es-ES" sz="2000" dirty="0"/>
              <a:t> </a:t>
            </a:r>
            <a:r>
              <a:rPr lang="es-ES" sz="2000" dirty="0" err="1"/>
              <a:t>pour</a:t>
            </a:r>
            <a:r>
              <a:rPr lang="es-ES" sz="2000" dirty="0"/>
              <a:t> </a:t>
            </a:r>
            <a:r>
              <a:rPr lang="es-ES" sz="2000" dirty="0" err="1"/>
              <a:t>transformer</a:t>
            </a:r>
            <a:r>
              <a:rPr lang="es-ES" sz="2000" dirty="0"/>
              <a:t> </a:t>
            </a:r>
            <a:r>
              <a:rPr lang="es-ES" sz="2000" dirty="0" err="1"/>
              <a:t>l'opportunité</a:t>
            </a:r>
            <a:r>
              <a:rPr lang="es-ES" sz="2000" dirty="0"/>
              <a:t> </a:t>
            </a:r>
            <a:r>
              <a:rPr lang="es-ES" sz="2000" dirty="0" err="1"/>
              <a:t>d'affaires</a:t>
            </a:r>
            <a:r>
              <a:rPr lang="es-ES" sz="2000" dirty="0"/>
              <a:t> en un </a:t>
            </a:r>
            <a:r>
              <a:rPr lang="es-ES" sz="2000" dirty="0" err="1"/>
              <a:t>projet</a:t>
            </a:r>
            <a:r>
              <a:rPr lang="es-ES" sz="2000" dirty="0"/>
              <a:t> </a:t>
            </a:r>
            <a:r>
              <a:rPr lang="es-ES" sz="2000" dirty="0" err="1"/>
              <a:t>d'entreprise</a:t>
            </a:r>
            <a:r>
              <a:rPr lang="es-ES" sz="2000" dirty="0"/>
              <a:t> </a:t>
            </a:r>
            <a:r>
              <a:rPr lang="es-ES" sz="2000" dirty="0" err="1"/>
              <a:t>réel</a:t>
            </a:r>
            <a:r>
              <a:rPr lang="es-ES" sz="2000" dirty="0"/>
              <a:t>. </a:t>
            </a: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endParaRPr sz="2000" dirty="0"/>
          </a:p>
          <a:p>
            <a:pPr marL="0" lvl="0" indent="0" algn="l" rtl="0">
              <a:lnSpc>
                <a:spcPct val="90000"/>
              </a:lnSpc>
              <a:spcBef>
                <a:spcPts val="0"/>
              </a:spcBef>
              <a:spcAft>
                <a:spcPts val="0"/>
              </a:spcAft>
              <a:buNone/>
            </a:pPr>
            <a:r>
              <a:rPr lang="es-ES" sz="2000" dirty="0" err="1"/>
              <a:t>Il</a:t>
            </a:r>
            <a:r>
              <a:rPr lang="es-ES" sz="2000" dirty="0"/>
              <a:t> </a:t>
            </a:r>
            <a:r>
              <a:rPr lang="es-ES" sz="2000" dirty="0" err="1"/>
              <a:t>est</a:t>
            </a:r>
            <a:r>
              <a:rPr lang="es-ES" sz="2000" dirty="0"/>
              <a:t> </a:t>
            </a:r>
            <a:r>
              <a:rPr lang="es-ES" sz="2000" dirty="0" err="1"/>
              <a:t>essentiel</a:t>
            </a:r>
            <a:r>
              <a:rPr lang="es-ES" sz="2000" dirty="0"/>
              <a:t> </a:t>
            </a:r>
            <a:r>
              <a:rPr lang="es-ES" sz="2000" dirty="0" err="1"/>
              <a:t>pour</a:t>
            </a:r>
            <a:r>
              <a:rPr lang="es-ES" sz="2000" dirty="0"/>
              <a:t> MMSE de </a:t>
            </a:r>
            <a:r>
              <a:rPr lang="es-ES" sz="2000" dirty="0" err="1"/>
              <a:t>passer</a:t>
            </a:r>
            <a:r>
              <a:rPr lang="es-ES" sz="2000" dirty="0"/>
              <a:t> par le </a:t>
            </a:r>
            <a:r>
              <a:rPr lang="es-ES" sz="2000" dirty="0" err="1"/>
              <a:t>processus</a:t>
            </a:r>
            <a:r>
              <a:rPr lang="es-ES" sz="2000" dirty="0"/>
              <a:t> de </a:t>
            </a:r>
            <a:r>
              <a:rPr lang="es-ES" sz="2000" dirty="0" err="1"/>
              <a:t>création</a:t>
            </a:r>
            <a:r>
              <a:rPr lang="es-ES" sz="2000" dirty="0"/>
              <a:t> </a:t>
            </a:r>
            <a:r>
              <a:rPr lang="es-ES" sz="2000" dirty="0" err="1"/>
              <a:t>d'un</a:t>
            </a:r>
            <a:r>
              <a:rPr lang="es-ES" sz="2000" dirty="0"/>
              <a:t> plan </a:t>
            </a:r>
            <a:r>
              <a:rPr lang="es-ES" sz="2000" dirty="0" err="1"/>
              <a:t>d'entreprise</a:t>
            </a:r>
            <a:r>
              <a:rPr lang="es-ES" sz="2000" dirty="0"/>
              <a:t> </a:t>
            </a:r>
            <a:r>
              <a:rPr lang="es-ES" sz="2000" dirty="0" err="1"/>
              <a:t>pour</a:t>
            </a:r>
            <a:r>
              <a:rPr lang="es-ES" sz="2000" dirty="0"/>
              <a:t> </a:t>
            </a:r>
            <a:r>
              <a:rPr lang="es-ES" sz="2000" dirty="0" err="1"/>
              <a:t>comprendre</a:t>
            </a:r>
            <a:r>
              <a:rPr lang="es-ES" sz="2000" dirty="0"/>
              <a:t> </a:t>
            </a:r>
            <a:r>
              <a:rPr lang="es-ES" sz="2000" dirty="0" err="1"/>
              <a:t>comment</a:t>
            </a:r>
            <a:r>
              <a:rPr lang="es-ES" sz="2000" dirty="0"/>
              <a:t> </a:t>
            </a:r>
            <a:r>
              <a:rPr lang="es-ES" sz="2000" dirty="0" err="1"/>
              <a:t>innover</a:t>
            </a:r>
            <a:r>
              <a:rPr lang="es-ES" sz="2000" dirty="0"/>
              <a:t> et </a:t>
            </a:r>
            <a:r>
              <a:rPr lang="es-ES" sz="2000" dirty="0" err="1"/>
              <a:t>améliorer</a:t>
            </a:r>
            <a:r>
              <a:rPr lang="es-ES" sz="2000" dirty="0"/>
              <a:t> </a:t>
            </a:r>
            <a:r>
              <a:rPr lang="es-ES" sz="2000" dirty="0" err="1"/>
              <a:t>leurs</a:t>
            </a:r>
            <a:r>
              <a:rPr lang="es-ES" sz="2000" dirty="0"/>
              <a:t> </a:t>
            </a:r>
            <a:r>
              <a:rPr lang="es-ES" sz="2000" dirty="0" err="1"/>
              <a:t>processus</a:t>
            </a:r>
            <a:r>
              <a:rPr lang="es-ES" sz="2000" dirty="0"/>
              <a:t>. </a:t>
            </a: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24fa24adeb2_0_49"/>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a:t>1. Introduction à la planification numérique des entreprises </a:t>
            </a:r>
            <a:endParaRPr/>
          </a:p>
        </p:txBody>
      </p:sp>
      <p:sp>
        <p:nvSpPr>
          <p:cNvPr id="137" name="Google Shape;137;g24fa24adeb2_0_49"/>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1.1 Qu'est-ce que la planification d'entreprise et comment peut-elle être numérique ?</a:t>
            </a:r>
            <a:endParaRPr/>
          </a:p>
        </p:txBody>
      </p:sp>
      <p:sp>
        <p:nvSpPr>
          <p:cNvPr id="138" name="Google Shape;138;g24fa24adeb2_0_49"/>
          <p:cNvSpPr txBox="1">
            <a:spLocks noGrp="1"/>
          </p:cNvSpPr>
          <p:nvPr>
            <p:ph type="body" idx="3"/>
          </p:nvPr>
        </p:nvSpPr>
        <p:spPr>
          <a:xfrm>
            <a:off x="5192916" y="-97275"/>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r>
              <a:rPr lang="es-ES" dirty="0" err="1"/>
              <a:t>Il</a:t>
            </a:r>
            <a:r>
              <a:rPr lang="es-ES" dirty="0"/>
              <a:t> </a:t>
            </a:r>
            <a:r>
              <a:rPr lang="es-ES" dirty="0" err="1"/>
              <a:t>est</a:t>
            </a:r>
            <a:r>
              <a:rPr lang="es-ES" dirty="0"/>
              <a:t> </a:t>
            </a:r>
            <a:r>
              <a:rPr lang="es-ES" dirty="0" err="1"/>
              <a:t>essentiel</a:t>
            </a:r>
            <a:r>
              <a:rPr lang="es-ES" dirty="0"/>
              <a:t> </a:t>
            </a:r>
            <a:r>
              <a:rPr lang="es-ES" dirty="0" err="1"/>
              <a:t>pour</a:t>
            </a:r>
            <a:r>
              <a:rPr lang="es-ES" dirty="0"/>
              <a:t> MMSE de </a:t>
            </a:r>
            <a:r>
              <a:rPr lang="es-ES" dirty="0" err="1"/>
              <a:t>passer</a:t>
            </a:r>
            <a:r>
              <a:rPr lang="es-ES" dirty="0"/>
              <a:t> par le </a:t>
            </a:r>
            <a:r>
              <a:rPr lang="es-ES" dirty="0" err="1"/>
              <a:t>processus</a:t>
            </a:r>
            <a:r>
              <a:rPr lang="es-ES" dirty="0"/>
              <a:t> de </a:t>
            </a:r>
            <a:r>
              <a:rPr lang="es-ES" dirty="0" err="1"/>
              <a:t>création</a:t>
            </a:r>
            <a:r>
              <a:rPr lang="es-ES" dirty="0"/>
              <a:t> </a:t>
            </a:r>
            <a:r>
              <a:rPr lang="es-ES" dirty="0" err="1"/>
              <a:t>d'un</a:t>
            </a:r>
            <a:r>
              <a:rPr lang="es-ES" dirty="0"/>
              <a:t> plan </a:t>
            </a:r>
            <a:r>
              <a:rPr lang="es-ES" dirty="0" err="1"/>
              <a:t>d'entreprise</a:t>
            </a:r>
            <a:r>
              <a:rPr lang="es-ES" dirty="0"/>
              <a:t> </a:t>
            </a:r>
            <a:r>
              <a:rPr lang="es-ES" dirty="0" err="1"/>
              <a:t>pour</a:t>
            </a:r>
            <a:r>
              <a:rPr lang="es-ES" dirty="0"/>
              <a:t> </a:t>
            </a:r>
            <a:r>
              <a:rPr lang="es-ES" dirty="0" err="1"/>
              <a:t>comprendre</a:t>
            </a:r>
            <a:r>
              <a:rPr lang="es-ES" dirty="0"/>
              <a:t> </a:t>
            </a:r>
            <a:r>
              <a:rPr lang="es-ES" dirty="0" err="1"/>
              <a:t>comment</a:t>
            </a:r>
            <a:r>
              <a:rPr lang="es-ES" dirty="0"/>
              <a:t> </a:t>
            </a:r>
            <a:r>
              <a:rPr lang="es-ES" dirty="0" err="1"/>
              <a:t>innover</a:t>
            </a:r>
            <a:r>
              <a:rPr lang="es-ES" dirty="0"/>
              <a:t> et </a:t>
            </a:r>
            <a:r>
              <a:rPr lang="es-ES" dirty="0" err="1"/>
              <a:t>améliorer</a:t>
            </a:r>
            <a:r>
              <a:rPr lang="es-ES" dirty="0"/>
              <a:t> </a:t>
            </a:r>
            <a:r>
              <a:rPr lang="es-ES" dirty="0" err="1"/>
              <a:t>leurs</a:t>
            </a:r>
            <a:r>
              <a:rPr lang="es-ES" dirty="0"/>
              <a:t> </a:t>
            </a:r>
            <a:r>
              <a:rPr lang="es-ES" dirty="0" err="1"/>
              <a:t>processus</a:t>
            </a:r>
            <a:r>
              <a:rPr lang="es-ES" dirty="0"/>
              <a:t>. </a:t>
            </a: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r>
              <a:rPr lang="es-ES" dirty="0"/>
              <a:t>Un plan </a:t>
            </a:r>
            <a:r>
              <a:rPr lang="es-ES" dirty="0" err="1"/>
              <a:t>d'affaires</a:t>
            </a:r>
            <a:r>
              <a:rPr lang="es-ES" dirty="0"/>
              <a:t> numérique porte sur la </a:t>
            </a:r>
            <a:r>
              <a:rPr lang="es-ES" dirty="0" err="1"/>
              <a:t>création</a:t>
            </a:r>
            <a:r>
              <a:rPr lang="es-ES" dirty="0"/>
              <a:t> </a:t>
            </a:r>
            <a:r>
              <a:rPr lang="es-ES" dirty="0" err="1"/>
              <a:t>d'un</a:t>
            </a:r>
            <a:r>
              <a:rPr lang="es-ES" dirty="0"/>
              <a:t> flux de </a:t>
            </a:r>
            <a:r>
              <a:rPr lang="es-ES" dirty="0" err="1"/>
              <a:t>travail</a:t>
            </a:r>
            <a:r>
              <a:rPr lang="es-ES" dirty="0"/>
              <a:t>, </a:t>
            </a:r>
            <a:r>
              <a:rPr lang="es-ES" dirty="0" err="1"/>
              <a:t>d'objectifs</a:t>
            </a:r>
            <a:r>
              <a:rPr lang="es-ES" dirty="0"/>
              <a:t> et de </a:t>
            </a:r>
            <a:r>
              <a:rPr lang="es-ES" dirty="0" err="1"/>
              <a:t>pratiques</a:t>
            </a:r>
            <a:r>
              <a:rPr lang="es-ES" dirty="0"/>
              <a:t> </a:t>
            </a:r>
            <a:r>
              <a:rPr lang="es-ES" dirty="0" err="1"/>
              <a:t>permettant</a:t>
            </a:r>
            <a:r>
              <a:rPr lang="es-ES" dirty="0"/>
              <a:t> à </a:t>
            </a:r>
            <a:r>
              <a:rPr lang="es-ES" dirty="0" err="1"/>
              <a:t>l'entreprise</a:t>
            </a:r>
            <a:r>
              <a:rPr lang="es-ES" dirty="0"/>
              <a:t> de </a:t>
            </a:r>
            <a:r>
              <a:rPr lang="es-ES" dirty="0" err="1"/>
              <a:t>développer</a:t>
            </a:r>
            <a:r>
              <a:rPr lang="es-ES" dirty="0"/>
              <a:t> </a:t>
            </a:r>
            <a:r>
              <a:rPr lang="es-ES" dirty="0" err="1"/>
              <a:t>ses</a:t>
            </a:r>
            <a:r>
              <a:rPr lang="es-ES" dirty="0"/>
              <a:t> </a:t>
            </a:r>
            <a:r>
              <a:rPr lang="es-ES" dirty="0" err="1"/>
              <a:t>activités</a:t>
            </a:r>
            <a:r>
              <a:rPr lang="es-ES" dirty="0"/>
              <a:t> </a:t>
            </a:r>
            <a:r>
              <a:rPr lang="es-ES" dirty="0" err="1"/>
              <a:t>commerciales</a:t>
            </a:r>
            <a:r>
              <a:rPr lang="es-ES" dirty="0"/>
              <a:t> </a:t>
            </a:r>
            <a:r>
              <a:rPr lang="es-ES" dirty="0" err="1"/>
              <a:t>dans</a:t>
            </a:r>
            <a:r>
              <a:rPr lang="es-ES" dirty="0"/>
              <a:t> la </a:t>
            </a:r>
            <a:r>
              <a:rPr lang="es-ES" dirty="0" err="1"/>
              <a:t>dimension</a:t>
            </a:r>
            <a:r>
              <a:rPr lang="es-ES" dirty="0"/>
              <a:t> numérique. Par </a:t>
            </a:r>
            <a:r>
              <a:rPr lang="es-ES" dirty="0" err="1"/>
              <a:t>exemple</a:t>
            </a:r>
            <a:r>
              <a:rPr lang="es-ES" dirty="0"/>
              <a:t>, la vente de </a:t>
            </a:r>
            <a:r>
              <a:rPr lang="es-ES" dirty="0" err="1"/>
              <a:t>produits</a:t>
            </a:r>
            <a:r>
              <a:rPr lang="es-ES" dirty="0"/>
              <a:t> </a:t>
            </a:r>
            <a:r>
              <a:rPr lang="es-ES" dirty="0" err="1"/>
              <a:t>ou</a:t>
            </a:r>
            <a:r>
              <a:rPr lang="es-ES" dirty="0"/>
              <a:t> de </a:t>
            </a:r>
            <a:r>
              <a:rPr lang="es-ES" dirty="0" err="1"/>
              <a:t>services</a:t>
            </a:r>
            <a:r>
              <a:rPr lang="es-ES" dirty="0"/>
              <a:t> </a:t>
            </a:r>
            <a:r>
              <a:rPr lang="es-ES" dirty="0" err="1"/>
              <a:t>dans</a:t>
            </a:r>
            <a:r>
              <a:rPr lang="es-ES" dirty="0"/>
              <a:t> une boutique en </a:t>
            </a:r>
            <a:r>
              <a:rPr lang="es-ES" dirty="0" err="1"/>
              <a:t>ligne</a:t>
            </a:r>
            <a:r>
              <a:rPr lang="es-ES" dirty="0"/>
              <a:t> </a:t>
            </a:r>
            <a:r>
              <a:rPr lang="es-ES" dirty="0" err="1"/>
              <a:t>ou</a:t>
            </a:r>
            <a:r>
              <a:rPr lang="es-ES" dirty="0"/>
              <a:t> </a:t>
            </a:r>
            <a:r>
              <a:rPr lang="es-ES" dirty="0" err="1"/>
              <a:t>l'utilisation</a:t>
            </a:r>
            <a:r>
              <a:rPr lang="es-ES" dirty="0"/>
              <a:t> </a:t>
            </a:r>
            <a:r>
              <a:rPr lang="es-ES" dirty="0" err="1"/>
              <a:t>d'outils</a:t>
            </a:r>
            <a:r>
              <a:rPr lang="es-ES" dirty="0"/>
              <a:t> numériques </a:t>
            </a:r>
            <a:r>
              <a:rPr lang="es-ES" dirty="0" err="1"/>
              <a:t>pour</a:t>
            </a:r>
            <a:r>
              <a:rPr lang="es-ES" dirty="0"/>
              <a:t> </a:t>
            </a:r>
            <a:r>
              <a:rPr lang="es-ES" dirty="0" err="1"/>
              <a:t>gérer</a:t>
            </a:r>
            <a:r>
              <a:rPr lang="es-ES" dirty="0"/>
              <a:t> les </a:t>
            </a:r>
            <a:r>
              <a:rPr lang="es-ES" dirty="0" err="1"/>
              <a:t>processus</a:t>
            </a:r>
            <a:r>
              <a:rPr lang="es-ES" dirty="0"/>
              <a:t> internes </a:t>
            </a:r>
            <a:r>
              <a:rPr lang="es-ES" dirty="0" err="1"/>
              <a:t>tels</a:t>
            </a:r>
            <a:r>
              <a:rPr lang="es-ES" dirty="0"/>
              <a:t> que la </a:t>
            </a:r>
            <a:r>
              <a:rPr lang="es-ES" dirty="0" err="1"/>
              <a:t>commande</a:t>
            </a:r>
            <a:r>
              <a:rPr lang="es-ES" dirty="0"/>
              <a:t> de </a:t>
            </a:r>
            <a:r>
              <a:rPr lang="es-ES" dirty="0" err="1"/>
              <a:t>fournitures</a:t>
            </a:r>
            <a:r>
              <a:rPr lang="es-ES" dirty="0"/>
              <a:t> </a:t>
            </a:r>
            <a:r>
              <a:rPr lang="es-ES" dirty="0" err="1"/>
              <a:t>ou</a:t>
            </a:r>
            <a:r>
              <a:rPr lang="es-ES" dirty="0"/>
              <a:t> </a:t>
            </a:r>
            <a:r>
              <a:rPr lang="es-ES" dirty="0" err="1"/>
              <a:t>l'inventaire</a:t>
            </a:r>
            <a:r>
              <a:rPr lang="es-ES" dirty="0"/>
              <a:t>. </a:t>
            </a:r>
            <a:endParaRPr dirty="0"/>
          </a:p>
          <a:p>
            <a:pPr marL="0" lvl="0" indent="0" algn="l" rtl="0">
              <a:lnSpc>
                <a:spcPct val="90000"/>
              </a:lnSpc>
              <a:spcBef>
                <a:spcPts val="0"/>
              </a:spcBef>
              <a:spcAft>
                <a:spcPts val="0"/>
              </a:spcAft>
              <a:buNone/>
            </a:pPr>
            <a:endParaRPr dirty="0"/>
          </a:p>
          <a:p>
            <a:pPr marL="0" lvl="0" indent="0" algn="l" rtl="0">
              <a:lnSpc>
                <a:spcPct val="90000"/>
              </a:lnSpc>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g2908720cbad_0_0"/>
          <p:cNvSpPr txBox="1">
            <a:spLocks noGrp="1"/>
          </p:cNvSpPr>
          <p:nvPr>
            <p:ph type="body" idx="1"/>
          </p:nvPr>
        </p:nvSpPr>
        <p:spPr>
          <a:xfrm>
            <a:off x="1238955" y="1786358"/>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a:t>1. Introduction à la planification numérique des entreprises </a:t>
            </a:r>
            <a:endParaRPr/>
          </a:p>
        </p:txBody>
      </p:sp>
      <p:sp>
        <p:nvSpPr>
          <p:cNvPr id="144" name="Google Shape;144;g2908720cbad_0_0"/>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1.1 Qu'est-ce que la planification d'entreprise et comment peut-elle être numérique ?</a:t>
            </a:r>
            <a:endParaRPr/>
          </a:p>
        </p:txBody>
      </p:sp>
      <p:sp>
        <p:nvSpPr>
          <p:cNvPr id="145" name="Google Shape;145;g2908720cbad_0_0"/>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s-ES"/>
              <a:t>Voici les meilleures pratiques à mettre en œuvre lors de l'élaboration d'un plan d'entreprise :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p:txBody>
      </p:sp>
      <p:graphicFrame>
        <p:nvGraphicFramePr>
          <p:cNvPr id="146" name="Google Shape;146;g2908720cbad_0_0"/>
          <p:cNvGraphicFramePr/>
          <p:nvPr>
            <p:extLst>
              <p:ext uri="{D42A27DB-BD31-4B8C-83A1-F6EECF244321}">
                <p14:modId xmlns:p14="http://schemas.microsoft.com/office/powerpoint/2010/main" val="2031882867"/>
              </p:ext>
            </p:extLst>
          </p:nvPr>
        </p:nvGraphicFramePr>
        <p:xfrm>
          <a:off x="5183188" y="1581979"/>
          <a:ext cx="6346566" cy="4279122"/>
        </p:xfrm>
        <a:graphic>
          <a:graphicData uri="http://schemas.openxmlformats.org/drawingml/2006/table">
            <a:tbl>
              <a:tblPr>
                <a:noFill/>
                <a:tableStyleId>{7DC42985-79A0-4316-946B-CC4AED469DBA}</a:tableStyleId>
              </a:tblPr>
              <a:tblGrid>
                <a:gridCol w="3173283">
                  <a:extLst>
                    <a:ext uri="{9D8B030D-6E8A-4147-A177-3AD203B41FA5}">
                      <a16:colId xmlns:a16="http://schemas.microsoft.com/office/drawing/2014/main" val="20000"/>
                    </a:ext>
                  </a:extLst>
                </a:gridCol>
                <a:gridCol w="3173283">
                  <a:extLst>
                    <a:ext uri="{9D8B030D-6E8A-4147-A177-3AD203B41FA5}">
                      <a16:colId xmlns:a16="http://schemas.microsoft.com/office/drawing/2014/main" val="20001"/>
                    </a:ext>
                  </a:extLst>
                </a:gridCol>
              </a:tblGrid>
              <a:tr h="577400">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Fixer des buts et des objectifs clairs</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Gestion des relations avec la clientèle</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Étude de marché</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Stratégie de marketing</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Analyse SWOT</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Plan d'opérations</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Planification financière</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Conformité juridique et réglementaire</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388325">
                <a:tc>
                  <a:txBody>
                    <a:bodyPr/>
                    <a:lstStyle/>
                    <a:p>
                      <a:pPr marL="0" lvl="0" indent="0" algn="l" rtl="0">
                        <a:lnSpc>
                          <a:spcPct val="90000"/>
                        </a:lnSpc>
                        <a:spcBef>
                          <a:spcPts val="0"/>
                        </a:spcBef>
                        <a:spcAft>
                          <a:spcPts val="0"/>
                        </a:spcAft>
                        <a:buNone/>
                      </a:pPr>
                      <a:r>
                        <a:rPr lang="es-ES" sz="1600" dirty="0" err="1">
                          <a:solidFill>
                            <a:schemeClr val="dk1"/>
                          </a:solidFill>
                          <a:latin typeface="Calibri"/>
                          <a:ea typeface="Calibri"/>
                          <a:cs typeface="Calibri"/>
                          <a:sym typeface="Calibri"/>
                        </a:rPr>
                        <a:t>Budgétisation</a:t>
                      </a: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Planification des ressources humaines</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4"/>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Gestion des risques</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Intégration de la technologie</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5"/>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Durabilité et responsabilité sociale</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Suivi et évaluation</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6"/>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Adaptabilité</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Demander l'avis d'un professionnel</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7"/>
                  </a:ext>
                </a:extLst>
              </a:tr>
              <a:tr h="388325">
                <a:tc>
                  <a:txBody>
                    <a:bodyPr/>
                    <a:lstStyle/>
                    <a:p>
                      <a:pPr marL="0" lvl="0" indent="0" algn="l" rtl="0">
                        <a:lnSpc>
                          <a:spcPct val="90000"/>
                        </a:lnSpc>
                        <a:spcBef>
                          <a:spcPts val="0"/>
                        </a:spcBef>
                        <a:spcAft>
                          <a:spcPts val="0"/>
                        </a:spcAft>
                        <a:buNone/>
                      </a:pPr>
                      <a:r>
                        <a:rPr lang="es-ES" sz="1600">
                          <a:solidFill>
                            <a:schemeClr val="dk1"/>
                          </a:solidFill>
                          <a:latin typeface="Calibri"/>
                          <a:ea typeface="Calibri"/>
                          <a:cs typeface="Calibri"/>
                          <a:sym typeface="Calibri"/>
                        </a:rPr>
                        <a:t> Mise en réseau</a:t>
                      </a:r>
                      <a:endParaRPr sz="60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600"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a:t>1. Introduction à la planification numérique des entreprises </a:t>
            </a:r>
            <a:endParaRPr/>
          </a:p>
        </p:txBody>
      </p:sp>
      <p:sp>
        <p:nvSpPr>
          <p:cNvPr id="152" name="Google Shape;152;p11"/>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rPr lang="es-ES"/>
              <a:t>1.2 Outils numériques pour la planification des activités par la fonction </a:t>
            </a:r>
            <a:endParaRPr/>
          </a:p>
          <a:p>
            <a:pPr marL="0" lvl="0" indent="0" algn="r" rtl="0">
              <a:lnSpc>
                <a:spcPct val="90000"/>
              </a:lnSpc>
              <a:spcBef>
                <a:spcPts val="1000"/>
              </a:spcBef>
              <a:spcAft>
                <a:spcPts val="0"/>
              </a:spcAft>
              <a:buClr>
                <a:srgbClr val="F5F5F5"/>
              </a:buClr>
              <a:buSzPts val="2000"/>
              <a:buNone/>
            </a:pPr>
            <a:endParaRPr/>
          </a:p>
        </p:txBody>
      </p:sp>
      <p:sp>
        <p:nvSpPr>
          <p:cNvPr id="153" name="Google Shape;153;p11"/>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400"/>
              <a:buNone/>
            </a:pPr>
            <a:r>
              <a:rPr lang="es-ES"/>
              <a:t>Il existe de nombreux outils numériques qui peuvent être utilisés dans le processus d'élaboration d'un plan d'entreprise ainsi que dans l'exécution des tâches liées à la gestion. </a:t>
            </a: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r>
              <a:rPr lang="es-ES"/>
              <a:t>Il existe toute une série de tâches qui peuvent être facilitées par les logiciels. Elles sont classées ici par catégorie : </a:t>
            </a: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p:txBody>
      </p:sp>
      <p:graphicFrame>
        <p:nvGraphicFramePr>
          <p:cNvPr id="154" name="Google Shape;154;p11"/>
          <p:cNvGraphicFramePr/>
          <p:nvPr>
            <p:extLst>
              <p:ext uri="{D42A27DB-BD31-4B8C-83A1-F6EECF244321}">
                <p14:modId xmlns:p14="http://schemas.microsoft.com/office/powerpoint/2010/main" val="2390765741"/>
              </p:ext>
            </p:extLst>
          </p:nvPr>
        </p:nvGraphicFramePr>
        <p:xfrm>
          <a:off x="242122" y="3233684"/>
          <a:ext cx="7062450" cy="2834490"/>
        </p:xfrm>
        <a:graphic>
          <a:graphicData uri="http://schemas.openxmlformats.org/drawingml/2006/table">
            <a:tbl>
              <a:tblPr>
                <a:noFill/>
                <a:tableStyleId>{7DC42985-79A0-4316-946B-CC4AED469DBA}</a:tableStyleId>
              </a:tblPr>
              <a:tblGrid>
                <a:gridCol w="2547550">
                  <a:extLst>
                    <a:ext uri="{9D8B030D-6E8A-4147-A177-3AD203B41FA5}">
                      <a16:colId xmlns:a16="http://schemas.microsoft.com/office/drawing/2014/main" val="20000"/>
                    </a:ext>
                  </a:extLst>
                </a:gridCol>
                <a:gridCol w="45149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s-ES" dirty="0" err="1"/>
                        <a:t>Planification</a:t>
                      </a:r>
                      <a:r>
                        <a:rPr lang="es-ES" dirty="0"/>
                        <a:t> </a:t>
                      </a:r>
                      <a:r>
                        <a:rPr lang="es-ES" dirty="0" err="1"/>
                        <a:t>stratégique</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Outils d'analyse SWOT, logiciel de cartographie stratégique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s-ES"/>
                        <a:t>Planification financière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Logiciel de prévision financière, logiciel de comptabilité</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s-ES"/>
                        <a:t>Planification du marketing et des ventes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Outils d'analyse marketing, logiciels de gestion de la relation client</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s-ES"/>
                        <a:t>Planification du projet </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Logiciels de gestion de projet, logiciels de diagramme de Gantt </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s-ES"/>
                        <a:t>Développement de produits Innovaiton</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dirty="0" err="1"/>
                        <a:t>Logiciel</a:t>
                      </a:r>
                      <a:r>
                        <a:rPr lang="es-ES" dirty="0"/>
                        <a:t> de </a:t>
                      </a:r>
                      <a:r>
                        <a:rPr lang="es-ES" dirty="0" err="1"/>
                        <a:t>gestion</a:t>
                      </a:r>
                      <a:r>
                        <a:rPr lang="es-ES" dirty="0"/>
                        <a:t> des </a:t>
                      </a:r>
                      <a:r>
                        <a:rPr lang="es-ES" dirty="0" err="1"/>
                        <a:t>produits</a:t>
                      </a:r>
                      <a:r>
                        <a:rPr lang="es-ES" dirty="0"/>
                        <a:t>, </a:t>
                      </a:r>
                      <a:r>
                        <a:rPr lang="es-ES" dirty="0" err="1"/>
                        <a:t>outils</a:t>
                      </a:r>
                      <a:r>
                        <a:rPr lang="es-ES" dirty="0"/>
                        <a:t> de </a:t>
                      </a:r>
                      <a:r>
                        <a:rPr lang="es-ES" dirty="0" err="1"/>
                        <a:t>gestion</a:t>
                      </a:r>
                      <a:r>
                        <a:rPr lang="es-ES" dirty="0"/>
                        <a:t> des </a:t>
                      </a:r>
                      <a:r>
                        <a:rPr lang="es-ES" dirty="0" err="1"/>
                        <a:t>idées</a:t>
                      </a:r>
                      <a:endParaRPr dirty="0"/>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908720cbad_0_15"/>
          <p:cNvSpPr txBox="1">
            <a:spLocks noGrp="1"/>
          </p:cNvSpPr>
          <p:nvPr>
            <p:ph type="body" idx="1"/>
          </p:nvPr>
        </p:nvSpPr>
        <p:spPr>
          <a:xfrm>
            <a:off x="7868313" y="1786359"/>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rPr lang="es-ES"/>
              <a:t>1. Introduction à la planification numérique des entreprises </a:t>
            </a:r>
            <a:endParaRPr/>
          </a:p>
        </p:txBody>
      </p:sp>
      <p:sp>
        <p:nvSpPr>
          <p:cNvPr id="160" name="Google Shape;160;g2908720cbad_0_15"/>
          <p:cNvSpPr txBox="1">
            <a:spLocks noGrp="1"/>
          </p:cNvSpPr>
          <p:nvPr>
            <p:ph type="body" idx="2"/>
          </p:nvPr>
        </p:nvSpPr>
        <p:spPr>
          <a:xfrm>
            <a:off x="7867608" y="2917826"/>
            <a:ext cx="3135300" cy="2568600"/>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rPr lang="es-ES"/>
              <a:t>1.2 Outils numériques pour la planification des activités par la fonction </a:t>
            </a:r>
            <a:endParaRPr/>
          </a:p>
          <a:p>
            <a:pPr marL="0" lvl="0" indent="0" algn="r" rtl="0">
              <a:lnSpc>
                <a:spcPct val="90000"/>
              </a:lnSpc>
              <a:spcBef>
                <a:spcPts val="1000"/>
              </a:spcBef>
              <a:spcAft>
                <a:spcPts val="0"/>
              </a:spcAft>
              <a:buClr>
                <a:srgbClr val="F5F5F5"/>
              </a:buClr>
              <a:buSzPts val="2000"/>
              <a:buNone/>
            </a:pPr>
            <a:endParaRPr/>
          </a:p>
        </p:txBody>
      </p:sp>
      <p:sp>
        <p:nvSpPr>
          <p:cNvPr id="161" name="Google Shape;161;g2908720cbad_0_15"/>
          <p:cNvSpPr txBox="1">
            <a:spLocks noGrp="1"/>
          </p:cNvSpPr>
          <p:nvPr>
            <p:ph type="body" idx="3"/>
          </p:nvPr>
        </p:nvSpPr>
        <p:spPr>
          <a:xfrm>
            <a:off x="916846"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400"/>
              <a:buNone/>
            </a:pPr>
            <a:r>
              <a:rPr lang="es-ES"/>
              <a:t> </a:t>
            </a: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a:p>
            <a:pPr marL="0" lvl="0" indent="0" algn="l" rtl="0">
              <a:lnSpc>
                <a:spcPct val="90000"/>
              </a:lnSpc>
              <a:spcBef>
                <a:spcPts val="0"/>
              </a:spcBef>
              <a:spcAft>
                <a:spcPts val="0"/>
              </a:spcAft>
              <a:buClr>
                <a:srgbClr val="1B193E"/>
              </a:buClr>
              <a:buSzPts val="2400"/>
              <a:buNone/>
            </a:pPr>
            <a:endParaRPr/>
          </a:p>
        </p:txBody>
      </p:sp>
      <p:graphicFrame>
        <p:nvGraphicFramePr>
          <p:cNvPr id="162" name="Google Shape;162;g2908720cbad_0_15"/>
          <p:cNvGraphicFramePr/>
          <p:nvPr/>
        </p:nvGraphicFramePr>
        <p:xfrm>
          <a:off x="326050" y="1566000"/>
          <a:ext cx="6988250" cy="3261210"/>
        </p:xfrm>
        <a:graphic>
          <a:graphicData uri="http://schemas.openxmlformats.org/drawingml/2006/table">
            <a:tbl>
              <a:tblPr>
                <a:noFill/>
                <a:tableStyleId>{7DC42985-79A0-4316-946B-CC4AED469DBA}</a:tableStyleId>
              </a:tblPr>
              <a:tblGrid>
                <a:gridCol w="3275850">
                  <a:extLst>
                    <a:ext uri="{9D8B030D-6E8A-4147-A177-3AD203B41FA5}">
                      <a16:colId xmlns:a16="http://schemas.microsoft.com/office/drawing/2014/main" val="20000"/>
                    </a:ext>
                  </a:extLst>
                </a:gridCol>
                <a:gridCol w="37124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s-ES"/>
                        <a:t>Gestion des risques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Logiciel d'évaluation des risques, logiciels de conformité </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s-ES"/>
                        <a:t>Planification des ressources humaines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Workforce Analytic, gestion des ressources humaines </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s-ES"/>
                        <a:t>Chaîne d'approvisionnement et planification des opérations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Logiciel de gestion de la chaîne d'approvisionnement, logiciel de gestion des stocks</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s-ES"/>
                        <a:t>Étude de marché et analyse concurrentielle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Outils d'enquête et d'étude de marché, logiciels d'analyse concurrentielle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s-ES"/>
                        <a:t>Planification de la continuité des activités et de la reprise après sinistre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s-ES"/>
                        <a:t>Logiciels de continuité des activités, systèmes de notification d'urgence</a:t>
                      </a:r>
                      <a:endParaRPr/>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4fa24adeb2_0_8"/>
          <p:cNvSpPr txBox="1">
            <a:spLocks noGrp="1"/>
          </p:cNvSpPr>
          <p:nvPr>
            <p:ph type="body" idx="1"/>
          </p:nvPr>
        </p:nvSpPr>
        <p:spPr>
          <a:xfrm>
            <a:off x="1239750" y="1976425"/>
            <a:ext cx="3133800" cy="94140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rPr lang="es-ES" dirty="0"/>
              <a:t>2. </a:t>
            </a:r>
            <a:r>
              <a:rPr lang="es-ES" dirty="0" err="1"/>
              <a:t>Comment</a:t>
            </a:r>
            <a:r>
              <a:rPr lang="es-ES" dirty="0"/>
              <a:t> </a:t>
            </a:r>
            <a:r>
              <a:rPr lang="es-ES" dirty="0" err="1"/>
              <a:t>gérer</a:t>
            </a:r>
            <a:r>
              <a:rPr lang="es-ES" dirty="0"/>
              <a:t> une </a:t>
            </a:r>
            <a:r>
              <a:rPr lang="es-ES" dirty="0" err="1"/>
              <a:t>entreprise</a:t>
            </a:r>
            <a:r>
              <a:rPr lang="es-ES" dirty="0"/>
              <a:t> </a:t>
            </a:r>
            <a:r>
              <a:rPr lang="es-ES" dirty="0" err="1"/>
              <a:t>axée</a:t>
            </a:r>
            <a:r>
              <a:rPr lang="es-ES" dirty="0"/>
              <a:t> sur les </a:t>
            </a:r>
            <a:r>
              <a:rPr lang="es-ES" dirty="0" err="1"/>
              <a:t>données</a:t>
            </a:r>
            <a:r>
              <a:rPr lang="es-ES" dirty="0"/>
              <a:t> et </a:t>
            </a:r>
            <a:r>
              <a:rPr lang="es-ES" dirty="0" err="1"/>
              <a:t>quel</a:t>
            </a:r>
            <a:r>
              <a:rPr lang="es-ES" dirty="0"/>
              <a:t> en </a:t>
            </a:r>
            <a:r>
              <a:rPr lang="es-ES" dirty="0" err="1"/>
              <a:t>est</a:t>
            </a:r>
            <a:r>
              <a:rPr lang="es-ES" dirty="0"/>
              <a:t> </a:t>
            </a:r>
            <a:r>
              <a:rPr lang="es-ES" dirty="0" err="1"/>
              <a:t>l'impact</a:t>
            </a:r>
            <a:r>
              <a:rPr lang="es-ES" dirty="0"/>
              <a:t> ?</a:t>
            </a:r>
            <a:endParaRPr dirty="0"/>
          </a:p>
        </p:txBody>
      </p:sp>
      <p:sp>
        <p:nvSpPr>
          <p:cNvPr id="168" name="Google Shape;168;g24fa24adeb2_0_8"/>
          <p:cNvSpPr txBox="1">
            <a:spLocks noGrp="1"/>
          </p:cNvSpPr>
          <p:nvPr>
            <p:ph type="body" idx="2"/>
          </p:nvPr>
        </p:nvSpPr>
        <p:spPr>
          <a:xfrm>
            <a:off x="1238250" y="2917825"/>
            <a:ext cx="3135300" cy="25686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rPr lang="es-ES"/>
              <a:t>2.1 Définition de l'expression "piloté par les données" et sa signification dans le contexte de la planification d'entreprise </a:t>
            </a:r>
            <a:endParaRPr/>
          </a:p>
        </p:txBody>
      </p:sp>
      <p:sp>
        <p:nvSpPr>
          <p:cNvPr id="169" name="Google Shape;169;g24fa24adeb2_0_8"/>
          <p:cNvSpPr txBox="1">
            <a:spLocks noGrp="1"/>
          </p:cNvSpPr>
          <p:nvPr>
            <p:ph type="body" idx="3"/>
          </p:nvPr>
        </p:nvSpPr>
        <p:spPr>
          <a:xfrm>
            <a:off x="5183188" y="457201"/>
            <a:ext cx="6172200" cy="54039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s-ES"/>
              <a:t>Dans le contexte des entreprises, l'expression "axée sur les données" fait référence à une approche ou à un processus décisionnel qui s'appuie fortement sur des données et des informations factuelles pour guider et soutenir les stratégies, les opérations et les décisions de l'entreprise. Cela signifie que les organisations donnent la priorité à la collecte, à l'analyse et à l'interprétation des données pour éclairer leurs choix et leurs actions, plutôt que de se fier uniquement à leur intuition ou à leurs pratiques antérieures.</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Clr>
                <a:srgbClr val="1B193E"/>
              </a:buClr>
              <a:buSzPts val="2400"/>
              <a:buNone/>
            </a:pPr>
            <a:endParaRPr/>
          </a:p>
        </p:txBody>
      </p:sp>
    </p:spTree>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3157</Words>
  <Application>Microsoft Office PowerPoint</Application>
  <PresentationFormat>Grand écran</PresentationFormat>
  <Paragraphs>261</Paragraphs>
  <Slides>21</Slides>
  <Notes>21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21</vt:i4>
      </vt:variant>
    </vt:vector>
  </HeadingPairs>
  <TitlesOfParts>
    <vt:vector size="24" baseType="lpstr">
      <vt:lpstr>Arial</vt:lpstr>
      <vt:lpstr>Calibri</vt:lpstr>
      <vt:lpstr>DREAM corporate ppt</vt:lpstr>
      <vt:lpstr>Outils numériques pour la planification des activités des MPME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Outils numériques pour la planification des activités des MPME </dc:title>
  <dc:creator>Miriam Internet Web Solutions</dc:creator>
  <cp:keywords>, docId:097C195E41B29E988287F389BE828A77</cp:keywords>
  <cp:lastModifiedBy>matteo van de looij</cp:lastModifiedBy>
  <cp:revision>1</cp:revision>
  <dcterms:created xsi:type="dcterms:W3CDTF">2022-12-22T12:08:40Z</dcterms:created>
  <dcterms:modified xsi:type="dcterms:W3CDTF">2024-01-10T15:41:02Z</dcterms:modified>
</cp:coreProperties>
</file>