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7" r:id="rId2"/>
    <p:sldId id="266" r:id="rId3"/>
    <p:sldId id="267" r:id="rId4"/>
    <p:sldId id="265" r:id="rId5"/>
    <p:sldId id="294" r:id="rId6"/>
    <p:sldId id="295" r:id="rId7"/>
    <p:sldId id="297" r:id="rId8"/>
    <p:sldId id="298" r:id="rId9"/>
    <p:sldId id="300" r:id="rId10"/>
    <p:sldId id="301" r:id="rId11"/>
    <p:sldId id="302" r:id="rId12"/>
    <p:sldId id="303" r:id="rId13"/>
    <p:sldId id="304" r:id="rId14"/>
    <p:sldId id="305" r:id="rId15"/>
    <p:sldId id="306" r:id="rId16"/>
    <p:sldId id="307" r:id="rId17"/>
    <p:sldId id="308" r:id="rId18"/>
    <p:sldId id="309" r:id="rId19"/>
    <p:sldId id="310" r:id="rId20"/>
    <p:sldId id="311" r:id="rId21"/>
    <p:sldId id="312" r:id="rId22"/>
    <p:sldId id="313" r:id="rId23"/>
    <p:sldId id="314" r:id="rId24"/>
    <p:sldId id="315" r:id="rId25"/>
    <p:sldId id="316" r:id="rId26"/>
    <p:sldId id="318" r:id="rId27"/>
    <p:sldId id="319" r:id="rId28"/>
    <p:sldId id="320" r:id="rId29"/>
    <p:sldId id="321" r:id="rId30"/>
    <p:sldId id="322" r:id="rId31"/>
    <p:sldId id="271" r:id="rId32"/>
    <p:sldId id="25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D995"/>
    <a:srgbClr val="F6AA07"/>
    <a:srgbClr val="1B193E"/>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27" autoAdjust="0"/>
    <p:restoredTop sz="94675" autoAdjust="0"/>
  </p:normalViewPr>
  <p:slideViewPr>
    <p:cSldViewPr snapToGrid="0">
      <p:cViewPr varScale="1">
        <p:scale>
          <a:sx n="79" d="100"/>
          <a:sy n="79" d="100"/>
        </p:scale>
        <p:origin x="1080"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9" d="100"/>
          <a:sy n="69" d="100"/>
        </p:scale>
        <p:origin x="3082"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23BF02-1407-45D4-91DB-52DF284200D1}" type="datetimeFigureOut">
              <a:rPr lang="en-GB" smtClean="0"/>
              <a:t>10/01/2024</a:t>
            </a:fld>
            <a:endParaRPr lang="en-GB"/>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Cliquez sur le bouton pour modifier les styles de texte de l'image.</a:t>
            </a:r>
          </a:p>
          <a:p>
            <a:pPr lvl="1"/>
            <a:r>
              <a:rPr lang="es-ES"/>
              <a:t>Deuxième niveau</a:t>
            </a:r>
          </a:p>
          <a:p>
            <a:pPr lvl="2"/>
            <a:r>
              <a:rPr lang="es-ES"/>
              <a:t>Troisième niveau</a:t>
            </a:r>
          </a:p>
          <a:p>
            <a:pPr lvl="3"/>
            <a:r>
              <a:rPr lang="es-ES"/>
              <a:t>Troisième niveau</a:t>
            </a:r>
          </a:p>
          <a:p>
            <a:pPr lvl="4"/>
            <a:r>
              <a:rPr lang="es-ES"/>
              <a:t>Quinto niveau</a:t>
            </a:r>
            <a:endParaRPr lang="en-GB"/>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B3550A-1C67-491B-B6B7-CEF62DBEB878}" type="slidenum">
              <a:rPr lang="en-GB" smtClean="0"/>
              <a:t>‹N°›</a:t>
            </a:fld>
            <a:endParaRPr lang="en-GB"/>
          </a:p>
        </p:txBody>
      </p:sp>
    </p:spTree>
    <p:extLst>
      <p:ext uri="{BB962C8B-B14F-4D97-AF65-F5344CB8AC3E}">
        <p14:creationId xmlns:p14="http://schemas.microsoft.com/office/powerpoint/2010/main" val="3239890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37" name="Rectángulo 36">
            <a:extLst>
              <a:ext uri="{FF2B5EF4-FFF2-40B4-BE49-F238E27FC236}">
                <a16:creationId xmlns:a16="http://schemas.microsoft.com/office/drawing/2014/main" id="{E7011437-580D-4C90-2D19-897831A9857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Imagen 10" descr="Imagen que contiene Logotipo&#10;&#10;Descripción generada automáticamente">
            <a:extLst>
              <a:ext uri="{FF2B5EF4-FFF2-40B4-BE49-F238E27FC236}">
                <a16:creationId xmlns:a16="http://schemas.microsoft.com/office/drawing/2014/main" id="{6C8B1B9F-D160-6C24-AD2C-5B9574321F1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2821" y="1323778"/>
            <a:ext cx="4416598" cy="2229084"/>
          </a:xfrm>
          <a:prstGeom prst="rect">
            <a:avLst/>
          </a:prstGeom>
        </p:spPr>
      </p:pic>
      <p:sp>
        <p:nvSpPr>
          <p:cNvPr id="12" name="CuadroTexto 11">
            <a:extLst>
              <a:ext uri="{FF2B5EF4-FFF2-40B4-BE49-F238E27FC236}">
                <a16:creationId xmlns:a16="http://schemas.microsoft.com/office/drawing/2014/main" id="{C238BC30-F6DA-D940-405D-0ACD930EC362}"/>
              </a:ext>
            </a:extLst>
          </p:cNvPr>
          <p:cNvSpPr txBox="1"/>
          <p:nvPr userDrawn="1"/>
        </p:nvSpPr>
        <p:spPr>
          <a:xfrm>
            <a:off x="8773360" y="177708"/>
            <a:ext cx="3283527" cy="400110"/>
          </a:xfrm>
          <a:prstGeom prst="rect">
            <a:avLst/>
          </a:prstGeom>
          <a:noFill/>
        </p:spPr>
        <p:txBody>
          <a:bodyPr wrap="square" rtlCol="0">
            <a:spAutoFit/>
          </a:bodyPr>
          <a:lstStyle/>
          <a:p>
            <a:pPr algn="r"/>
            <a:r>
              <a:rPr lang="es-ES" sz="2000" b="1">
                <a:solidFill>
                  <a:srgbClr val="1B193E"/>
                </a:solidFill>
                <a:effectLst/>
                <a:latin typeface="+mj-lt"/>
              </a:rPr>
              <a:t>digital-dream-lab.eu</a:t>
            </a:r>
            <a:endParaRPr lang="en-GB" sz="2000" b="1">
              <a:solidFill>
                <a:srgbClr val="1B193E"/>
              </a:solidFill>
              <a:effectLst/>
              <a:latin typeface="+mj-lt"/>
            </a:endParaRPr>
          </a:p>
        </p:txBody>
      </p:sp>
      <p:sp>
        <p:nvSpPr>
          <p:cNvPr id="38" name="CuadroTexto 37">
            <a:extLst>
              <a:ext uri="{FF2B5EF4-FFF2-40B4-BE49-F238E27FC236}">
                <a16:creationId xmlns:a16="http://schemas.microsoft.com/office/drawing/2014/main" id="{18D7B3E2-2115-114F-089F-09C93F21300B}"/>
              </a:ext>
            </a:extLst>
          </p:cNvPr>
          <p:cNvSpPr txBox="1"/>
          <p:nvPr userDrawn="1"/>
        </p:nvSpPr>
        <p:spPr>
          <a:xfrm>
            <a:off x="135113" y="6160146"/>
            <a:ext cx="7352615" cy="692497"/>
          </a:xfrm>
          <a:prstGeom prst="rect">
            <a:avLst/>
          </a:prstGeom>
          <a:noFill/>
        </p:spPr>
        <p:txBody>
          <a:bodyPr wrap="square" rtlCol="0">
            <a:spAutoFit/>
          </a:bodyPr>
          <a:lstStyle/>
          <a:p>
            <a:pPr algn="l"/>
            <a:r>
              <a:rPr lang="en-GB" sz="1300">
                <a:solidFill>
                  <a:schemeClr val="bg1"/>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chemeClr val="bg1"/>
                </a:solidFill>
                <a:effectLst/>
                <a:latin typeface="+mn-lt"/>
              </a:rPr>
              <a:t>.</a:t>
            </a:r>
          </a:p>
        </p:txBody>
      </p:sp>
      <p:sp>
        <p:nvSpPr>
          <p:cNvPr id="44" name="Rectángulo 43">
            <a:extLst>
              <a:ext uri="{FF2B5EF4-FFF2-40B4-BE49-F238E27FC236}">
                <a16:creationId xmlns:a16="http://schemas.microsoft.com/office/drawing/2014/main" id="{B75A42C1-7D33-0352-C95C-7F661AA2F6DC}"/>
              </a:ext>
            </a:extLst>
          </p:cNvPr>
          <p:cNvSpPr/>
          <p:nvPr userDrawn="1"/>
        </p:nvSpPr>
        <p:spPr>
          <a:xfrm>
            <a:off x="0" y="-38151"/>
            <a:ext cx="12192000" cy="102062"/>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8" name="Imagen 47" descr="Texto&#10;&#10;Descripción generada automáticamente">
            <a:extLst>
              <a:ext uri="{FF2B5EF4-FFF2-40B4-BE49-F238E27FC236}">
                <a16:creationId xmlns:a16="http://schemas.microsoft.com/office/drawing/2014/main" id="{2CA96A6B-389F-0861-B1FE-2EA0F58657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64509" y="160233"/>
            <a:ext cx="2786332" cy="584559"/>
          </a:xfrm>
          <a:prstGeom prst="rect">
            <a:avLst/>
          </a:prstGeom>
        </p:spPr>
      </p:pic>
      <p:sp>
        <p:nvSpPr>
          <p:cNvPr id="52" name="Marcador de texto 51">
            <a:extLst>
              <a:ext uri="{FF2B5EF4-FFF2-40B4-BE49-F238E27FC236}">
                <a16:creationId xmlns:a16="http://schemas.microsoft.com/office/drawing/2014/main" id="{1B8BE13D-B6DC-C12D-DFD3-3944B7A5C519}"/>
              </a:ext>
            </a:extLst>
          </p:cNvPr>
          <p:cNvSpPr>
            <a:spLocks noGrp="1"/>
          </p:cNvSpPr>
          <p:nvPr>
            <p:ph type="body" sz="quarter" idx="10"/>
          </p:nvPr>
        </p:nvSpPr>
        <p:spPr>
          <a:xfrm>
            <a:off x="876650" y="3922330"/>
            <a:ext cx="4908939"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sp>
        <p:nvSpPr>
          <p:cNvPr id="53" name="Marcador de texto 51">
            <a:extLst>
              <a:ext uri="{FF2B5EF4-FFF2-40B4-BE49-F238E27FC236}">
                <a16:creationId xmlns:a16="http://schemas.microsoft.com/office/drawing/2014/main" id="{D89AC5DB-009C-767F-88C8-2118B5565D04}"/>
              </a:ext>
            </a:extLst>
          </p:cNvPr>
          <p:cNvSpPr>
            <a:spLocks noGrp="1"/>
          </p:cNvSpPr>
          <p:nvPr>
            <p:ph type="body" sz="quarter" idx="11"/>
          </p:nvPr>
        </p:nvSpPr>
        <p:spPr>
          <a:xfrm>
            <a:off x="876652" y="4810675"/>
            <a:ext cx="4908939" cy="555389"/>
          </a:xfrm>
          <a:prstGeom prst="rect">
            <a:avLst/>
          </a:prstGeom>
        </p:spPr>
        <p:txBody>
          <a:bodyPr anchor="t"/>
          <a:lstStyle>
            <a:lvl1pPr marL="0" indent="0">
              <a:buNone/>
              <a:defRPr sz="2000" b="0">
                <a:solidFill>
                  <a:srgbClr val="1B193E"/>
                </a:solidFill>
              </a:defRPr>
            </a:lvl1pPr>
            <a:lvl2pPr marL="457200" indent="0">
              <a:buNone/>
              <a:defRPr/>
            </a:lvl2pPr>
          </a:lstStyle>
          <a:p>
            <a:pPr lvl="0"/>
            <a:endParaRPr lang="es-ES"/>
          </a:p>
        </p:txBody>
      </p:sp>
      <p:pic>
        <p:nvPicPr>
          <p:cNvPr id="3" name="Imagen 2">
            <a:extLst>
              <a:ext uri="{FF2B5EF4-FFF2-40B4-BE49-F238E27FC236}">
                <a16:creationId xmlns:a16="http://schemas.microsoft.com/office/drawing/2014/main" id="{871A4218-75F7-09B5-96CB-F74ACC0F124B}"/>
              </a:ext>
            </a:extLst>
          </p:cNvPr>
          <p:cNvPicPr>
            <a:picLocks noChangeAspect="1"/>
          </p:cNvPicPr>
          <p:nvPr userDrawn="1"/>
        </p:nvPicPr>
        <p:blipFill>
          <a:blip r:embed="rId4"/>
          <a:stretch>
            <a:fillRect/>
          </a:stretch>
        </p:blipFill>
        <p:spPr>
          <a:xfrm>
            <a:off x="7581900" y="990600"/>
            <a:ext cx="4610100" cy="5857875"/>
          </a:xfrm>
          <a:prstGeom prst="rect">
            <a:avLst/>
          </a:prstGeom>
        </p:spPr>
      </p:pic>
    </p:spTree>
    <p:extLst>
      <p:ext uri="{BB962C8B-B14F-4D97-AF65-F5344CB8AC3E}">
        <p14:creationId xmlns:p14="http://schemas.microsoft.com/office/powerpoint/2010/main" val="2572820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Cover 2">
    <p:spTree>
      <p:nvGrpSpPr>
        <p:cNvPr id="1" name=""/>
        <p:cNvGrpSpPr/>
        <p:nvPr/>
      </p:nvGrpSpPr>
      <p:grpSpPr>
        <a:xfrm>
          <a:off x="0" y="0"/>
          <a:ext cx="0" cy="0"/>
          <a:chOff x="0" y="0"/>
          <a:chExt cx="0" cy="0"/>
        </a:xfrm>
      </p:grpSpPr>
      <p:sp>
        <p:nvSpPr>
          <p:cNvPr id="12" name="Rectángulo 11">
            <a:extLst>
              <a:ext uri="{FF2B5EF4-FFF2-40B4-BE49-F238E27FC236}">
                <a16:creationId xmlns:a16="http://schemas.microsoft.com/office/drawing/2014/main" id="{A148A596-25B6-6139-D67C-3C06362488B4}"/>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ítulo 1">
            <a:extLst>
              <a:ext uri="{FF2B5EF4-FFF2-40B4-BE49-F238E27FC236}">
                <a16:creationId xmlns:a16="http://schemas.microsoft.com/office/drawing/2014/main" id="{972580A2-278E-D007-23A1-E1E471377813}"/>
              </a:ext>
            </a:extLst>
          </p:cNvPr>
          <p:cNvSpPr>
            <a:spLocks noGrp="1"/>
          </p:cNvSpPr>
          <p:nvPr>
            <p:ph type="title"/>
          </p:nvPr>
        </p:nvSpPr>
        <p:spPr>
          <a:xfrm>
            <a:off x="831850" y="3090084"/>
            <a:ext cx="10515600" cy="1232679"/>
          </a:xfrm>
          <a:prstGeom prst="rect">
            <a:avLst/>
          </a:prstGeom>
        </p:spPr>
        <p:txBody>
          <a:bodyPr anchor="b"/>
          <a:lstStyle>
            <a:lvl1pPr algn="ctr">
              <a:defRPr sz="4000" b="1">
                <a:solidFill>
                  <a:srgbClr val="1B193E"/>
                </a:solidFill>
                <a:latin typeface="+mn-lt"/>
              </a:defRPr>
            </a:lvl1pPr>
          </a:lstStyle>
          <a:p>
            <a:endParaRPr lang="en-GB"/>
          </a:p>
        </p:txBody>
      </p:sp>
      <p:pic>
        <p:nvPicPr>
          <p:cNvPr id="7" name="Imagen 6" descr="Imagen que contiene Logotipo&#10;&#10;Descripción generada automáticamente">
            <a:extLst>
              <a:ext uri="{FF2B5EF4-FFF2-40B4-BE49-F238E27FC236}">
                <a16:creationId xmlns:a16="http://schemas.microsoft.com/office/drawing/2014/main" id="{E7782A2B-0AF7-E8AE-9EC4-AF76F2CC9E9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05636" y="581702"/>
            <a:ext cx="4416598" cy="2229084"/>
          </a:xfrm>
          <a:prstGeom prst="rect">
            <a:avLst/>
          </a:prstGeom>
        </p:spPr>
      </p:pic>
      <p:pic>
        <p:nvPicPr>
          <p:cNvPr id="13" name="Imagen 12" descr="Interfaz de usuario gráfica, Texto&#10;&#10;Descripción generada automáticamente">
            <a:extLst>
              <a:ext uri="{FF2B5EF4-FFF2-40B4-BE49-F238E27FC236}">
                <a16:creationId xmlns:a16="http://schemas.microsoft.com/office/drawing/2014/main" id="{C6457764-B175-D0D7-61DF-CFAA08D1D9B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14" name="CuadroTexto 13">
            <a:extLst>
              <a:ext uri="{FF2B5EF4-FFF2-40B4-BE49-F238E27FC236}">
                <a16:creationId xmlns:a16="http://schemas.microsoft.com/office/drawing/2014/main" id="{4FC8C3E7-5891-54DB-F8C8-CF8CCC0B69FE}"/>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sp>
        <p:nvSpPr>
          <p:cNvPr id="15" name="CuadroTexto 14">
            <a:extLst>
              <a:ext uri="{FF2B5EF4-FFF2-40B4-BE49-F238E27FC236}">
                <a16:creationId xmlns:a16="http://schemas.microsoft.com/office/drawing/2014/main" id="{C1B65113-AF52-8753-DB0A-1515EFFD43DB}"/>
              </a:ext>
            </a:extLst>
          </p:cNvPr>
          <p:cNvSpPr txBox="1"/>
          <p:nvPr userDrawn="1"/>
        </p:nvSpPr>
        <p:spPr>
          <a:xfrm>
            <a:off x="8773360" y="177708"/>
            <a:ext cx="3283527" cy="400110"/>
          </a:xfrm>
          <a:prstGeom prst="rect">
            <a:avLst/>
          </a:prstGeom>
          <a:noFill/>
        </p:spPr>
        <p:txBody>
          <a:bodyPr wrap="square" rtlCol="0">
            <a:spAutoFit/>
          </a:bodyPr>
          <a:lstStyle/>
          <a:p>
            <a:pPr algn="r"/>
            <a:r>
              <a:rPr lang="es-ES" sz="2000" b="1">
                <a:solidFill>
                  <a:srgbClr val="1B193E"/>
                </a:solidFill>
                <a:effectLst/>
                <a:latin typeface="+mj-lt"/>
              </a:rPr>
              <a:t>digital-dream-lab.eu</a:t>
            </a:r>
            <a:endParaRPr lang="en-GB" sz="2000" b="1">
              <a:solidFill>
                <a:srgbClr val="1B193E"/>
              </a:solidFill>
              <a:effectLst/>
              <a:latin typeface="+mj-lt"/>
            </a:endParaRPr>
          </a:p>
        </p:txBody>
      </p:sp>
      <p:pic>
        <p:nvPicPr>
          <p:cNvPr id="5" name="Imagen 4">
            <a:extLst>
              <a:ext uri="{FF2B5EF4-FFF2-40B4-BE49-F238E27FC236}">
                <a16:creationId xmlns:a16="http://schemas.microsoft.com/office/drawing/2014/main" id="{3DCAF5D0-0767-3892-E9A2-F3768673C29D}"/>
              </a:ext>
            </a:extLst>
          </p:cNvPr>
          <p:cNvPicPr>
            <a:picLocks noChangeAspect="1"/>
          </p:cNvPicPr>
          <p:nvPr userDrawn="1"/>
        </p:nvPicPr>
        <p:blipFill rotWithShape="1">
          <a:blip r:embed="rId4"/>
          <a:srcRect r="21309"/>
          <a:stretch/>
        </p:blipFill>
        <p:spPr>
          <a:xfrm>
            <a:off x="-811" y="388"/>
            <a:ext cx="742030" cy="1066800"/>
          </a:xfrm>
          <a:prstGeom prst="rect">
            <a:avLst/>
          </a:prstGeom>
        </p:spPr>
      </p:pic>
      <p:sp>
        <p:nvSpPr>
          <p:cNvPr id="4" name="Rectángulo 3">
            <a:extLst>
              <a:ext uri="{FF2B5EF4-FFF2-40B4-BE49-F238E27FC236}">
                <a16:creationId xmlns:a16="http://schemas.microsoft.com/office/drawing/2014/main" id="{C57AD1F9-997D-0F76-C7F6-BDB9C0F9A572}"/>
              </a:ext>
            </a:extLst>
          </p:cNvPr>
          <p:cNvSpPr/>
          <p:nvPr userDrawn="1"/>
        </p:nvSpPr>
        <p:spPr>
          <a:xfrm>
            <a:off x="720438" y="-9099"/>
            <a:ext cx="11471562" cy="89890"/>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Imagen 5">
            <a:extLst>
              <a:ext uri="{FF2B5EF4-FFF2-40B4-BE49-F238E27FC236}">
                <a16:creationId xmlns:a16="http://schemas.microsoft.com/office/drawing/2014/main" id="{01E4C2DD-53A0-FD8B-3638-A1E945DCE633}"/>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3" name="Marcador de texto 2">
            <a:extLst>
              <a:ext uri="{FF2B5EF4-FFF2-40B4-BE49-F238E27FC236}">
                <a16:creationId xmlns:a16="http://schemas.microsoft.com/office/drawing/2014/main" id="{17B2CF52-C8C9-69D2-7766-751B3324C8A4}"/>
              </a:ext>
            </a:extLst>
          </p:cNvPr>
          <p:cNvSpPr>
            <a:spLocks noGrp="1"/>
          </p:cNvSpPr>
          <p:nvPr>
            <p:ph type="body" idx="1"/>
          </p:nvPr>
        </p:nvSpPr>
        <p:spPr>
          <a:xfrm>
            <a:off x="831850" y="4490083"/>
            <a:ext cx="10515600" cy="1232680"/>
          </a:xfrm>
          <a:prstGeom prst="rect">
            <a:avLst/>
          </a:prstGeom>
        </p:spPr>
        <p:txBody>
          <a:bodyPr/>
          <a:lstStyle>
            <a:lvl1pPr marL="0" indent="0" algn="ctr">
              <a:buNone/>
              <a:defRPr sz="2400">
                <a:solidFill>
                  <a:srgbClr val="1B193E"/>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endParaRPr lang="es-ES"/>
          </a:p>
        </p:txBody>
      </p:sp>
    </p:spTree>
    <p:extLst>
      <p:ext uri="{BB962C8B-B14F-4D97-AF65-F5344CB8AC3E}">
        <p14:creationId xmlns:p14="http://schemas.microsoft.com/office/powerpoint/2010/main" val="3083656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1">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a:cxnSpLocks/>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pic>
        <p:nvPicPr>
          <p:cNvPr id="15" name="Imagen 14">
            <a:extLst>
              <a:ext uri="{FF2B5EF4-FFF2-40B4-BE49-F238E27FC236}">
                <a16:creationId xmlns:a16="http://schemas.microsoft.com/office/drawing/2014/main" id="{387CA95F-3206-0330-1436-1E65F9C8D9C1}"/>
              </a:ext>
            </a:extLst>
          </p:cNvPr>
          <p:cNvPicPr>
            <a:picLocks noChangeAspect="1"/>
          </p:cNvPicPr>
          <p:nvPr userDrawn="1"/>
        </p:nvPicPr>
        <p:blipFill>
          <a:blip r:embed="rId4"/>
          <a:stretch>
            <a:fillRect/>
          </a:stretch>
        </p:blipFill>
        <p:spPr>
          <a:xfrm>
            <a:off x="-812" y="388"/>
            <a:ext cx="942975" cy="1066800"/>
          </a:xfrm>
          <a:prstGeom prst="rect">
            <a:avLst/>
          </a:prstGeom>
        </p:spPr>
      </p:pic>
      <p:sp>
        <p:nvSpPr>
          <p:cNvPr id="18" name="Marcador de texto 51">
            <a:extLst>
              <a:ext uri="{FF2B5EF4-FFF2-40B4-BE49-F238E27FC236}">
                <a16:creationId xmlns:a16="http://schemas.microsoft.com/office/drawing/2014/main" id="{253E7ED8-0D43-DE24-8ED9-00ED27A3B0C5}"/>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pic>
        <p:nvPicPr>
          <p:cNvPr id="19" name="Imagen 18">
            <a:extLst>
              <a:ext uri="{FF2B5EF4-FFF2-40B4-BE49-F238E27FC236}">
                <a16:creationId xmlns:a16="http://schemas.microsoft.com/office/drawing/2014/main" id="{45803EB5-591E-FAEF-C47D-57C383D6EE2E}"/>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20" name="Marcador de contenido 3">
            <a:extLst>
              <a:ext uri="{FF2B5EF4-FFF2-40B4-BE49-F238E27FC236}">
                <a16:creationId xmlns:a16="http://schemas.microsoft.com/office/drawing/2014/main" id="{D5B02A16-129E-487E-9E17-3D7250184765}"/>
              </a:ext>
            </a:extLst>
          </p:cNvPr>
          <p:cNvSpPr>
            <a:spLocks noGrp="1"/>
          </p:cNvSpPr>
          <p:nvPr>
            <p:ph sz="half" idx="2"/>
          </p:nvPr>
        </p:nvSpPr>
        <p:spPr>
          <a:xfrm>
            <a:off x="471472" y="1627957"/>
            <a:ext cx="11249055"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spTree>
    <p:extLst>
      <p:ext uri="{BB962C8B-B14F-4D97-AF65-F5344CB8AC3E}">
        <p14:creationId xmlns:p14="http://schemas.microsoft.com/office/powerpoint/2010/main" val="779216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BEA5F289-6956-351A-D3D6-DF91072AC90F}"/>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3" name="Marcador de texto 51">
            <a:extLst>
              <a:ext uri="{FF2B5EF4-FFF2-40B4-BE49-F238E27FC236}">
                <a16:creationId xmlns:a16="http://schemas.microsoft.com/office/drawing/2014/main" id="{2E764526-9A0C-BD59-5CF3-A27CFD492A0C}"/>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a:cxnSpLocks/>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12" name="Marcador de contenido 3">
            <a:extLst>
              <a:ext uri="{FF2B5EF4-FFF2-40B4-BE49-F238E27FC236}">
                <a16:creationId xmlns:a16="http://schemas.microsoft.com/office/drawing/2014/main" id="{98BDFB2C-8F63-16FE-57FC-2E4777AA0AFE}"/>
              </a:ext>
            </a:extLst>
          </p:cNvPr>
          <p:cNvSpPr>
            <a:spLocks noGrp="1"/>
          </p:cNvSpPr>
          <p:nvPr>
            <p:ph sz="half" idx="11"/>
          </p:nvPr>
        </p:nvSpPr>
        <p:spPr>
          <a:xfrm>
            <a:off x="529663" y="1627957"/>
            <a:ext cx="5440504"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pic>
        <p:nvPicPr>
          <p:cNvPr id="5" name="Imagen 4">
            <a:extLst>
              <a:ext uri="{FF2B5EF4-FFF2-40B4-BE49-F238E27FC236}">
                <a16:creationId xmlns:a16="http://schemas.microsoft.com/office/drawing/2014/main" id="{A444EE5B-794A-9BC1-3389-52A9AC65A1D7}"/>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8" name="Marcador de contenido 3">
            <a:extLst>
              <a:ext uri="{FF2B5EF4-FFF2-40B4-BE49-F238E27FC236}">
                <a16:creationId xmlns:a16="http://schemas.microsoft.com/office/drawing/2014/main" id="{41D76400-992C-6722-E9C3-F2AFC8EDC61F}"/>
              </a:ext>
            </a:extLst>
          </p:cNvPr>
          <p:cNvSpPr>
            <a:spLocks noGrp="1"/>
          </p:cNvSpPr>
          <p:nvPr>
            <p:ph sz="half" idx="2"/>
          </p:nvPr>
        </p:nvSpPr>
        <p:spPr>
          <a:xfrm>
            <a:off x="6280023" y="1627957"/>
            <a:ext cx="5440504"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spTree>
    <p:extLst>
      <p:ext uri="{BB962C8B-B14F-4D97-AF65-F5344CB8AC3E}">
        <p14:creationId xmlns:p14="http://schemas.microsoft.com/office/powerpoint/2010/main" val="2185112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3">
    <p:spTree>
      <p:nvGrpSpPr>
        <p:cNvPr id="1" name=""/>
        <p:cNvGrpSpPr/>
        <p:nvPr/>
      </p:nvGrpSpPr>
      <p:grpSpPr>
        <a:xfrm>
          <a:off x="0" y="0"/>
          <a:ext cx="0" cy="0"/>
          <a:chOff x="0" y="0"/>
          <a:chExt cx="0" cy="0"/>
        </a:xfrm>
      </p:grpSpPr>
      <p:pic>
        <p:nvPicPr>
          <p:cNvPr id="21" name="Imagen 20">
            <a:extLst>
              <a:ext uri="{FF2B5EF4-FFF2-40B4-BE49-F238E27FC236}">
                <a16:creationId xmlns:a16="http://schemas.microsoft.com/office/drawing/2014/main" id="{FD9ABFD7-F1F5-DA9E-22F0-6E7039DF02FD}"/>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3" name="Marcador de texto 51">
            <a:extLst>
              <a:ext uri="{FF2B5EF4-FFF2-40B4-BE49-F238E27FC236}">
                <a16:creationId xmlns:a16="http://schemas.microsoft.com/office/drawing/2014/main" id="{2E764526-9A0C-BD59-5CF3-A27CFD492A0C}"/>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a:cxnSpLocks/>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2" name="Marcador de texto 2">
            <a:extLst>
              <a:ext uri="{FF2B5EF4-FFF2-40B4-BE49-F238E27FC236}">
                <a16:creationId xmlns:a16="http://schemas.microsoft.com/office/drawing/2014/main" id="{5EB21691-9E23-CD08-457F-6D8975AA50BA}"/>
              </a:ext>
            </a:extLst>
          </p:cNvPr>
          <p:cNvSpPr>
            <a:spLocks noGrp="1"/>
          </p:cNvSpPr>
          <p:nvPr>
            <p:ph type="body" idx="1"/>
          </p:nvPr>
        </p:nvSpPr>
        <p:spPr>
          <a:xfrm>
            <a:off x="469842" y="1512524"/>
            <a:ext cx="5440504" cy="823912"/>
          </a:xfrm>
          <a:prstGeom prst="rect">
            <a:avLst/>
          </a:prstGeom>
        </p:spPr>
        <p:txBody>
          <a:bodyPr anchor="b"/>
          <a:lstStyle>
            <a:lvl1pPr marL="0" indent="0">
              <a:buNone/>
              <a:defRPr sz="2400" b="1">
                <a:solidFill>
                  <a:srgbClr val="1B193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s-ES"/>
          </a:p>
        </p:txBody>
      </p:sp>
      <p:sp>
        <p:nvSpPr>
          <p:cNvPr id="8" name="Marcador de texto 2">
            <a:extLst>
              <a:ext uri="{FF2B5EF4-FFF2-40B4-BE49-F238E27FC236}">
                <a16:creationId xmlns:a16="http://schemas.microsoft.com/office/drawing/2014/main" id="{DEAA330E-1D93-A788-E432-C2AF5FC752EF}"/>
              </a:ext>
            </a:extLst>
          </p:cNvPr>
          <p:cNvSpPr>
            <a:spLocks noGrp="1"/>
          </p:cNvSpPr>
          <p:nvPr>
            <p:ph type="body" idx="14"/>
          </p:nvPr>
        </p:nvSpPr>
        <p:spPr>
          <a:xfrm>
            <a:off x="6280023" y="1509411"/>
            <a:ext cx="5440504" cy="823912"/>
          </a:xfrm>
          <a:prstGeom prst="rect">
            <a:avLst/>
          </a:prstGeom>
        </p:spPr>
        <p:txBody>
          <a:bodyPr anchor="b"/>
          <a:lstStyle>
            <a:lvl1pPr marL="0" indent="0">
              <a:buNone/>
              <a:defRPr sz="2400" b="1">
                <a:solidFill>
                  <a:srgbClr val="1B193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s-ES"/>
          </a:p>
        </p:txBody>
      </p:sp>
      <p:sp>
        <p:nvSpPr>
          <p:cNvPr id="13" name="Marcador de contenido 3">
            <a:extLst>
              <a:ext uri="{FF2B5EF4-FFF2-40B4-BE49-F238E27FC236}">
                <a16:creationId xmlns:a16="http://schemas.microsoft.com/office/drawing/2014/main" id="{B5E51ADC-ED90-C893-4DDE-497B59A5622C}"/>
              </a:ext>
            </a:extLst>
          </p:cNvPr>
          <p:cNvSpPr>
            <a:spLocks noGrp="1"/>
          </p:cNvSpPr>
          <p:nvPr>
            <p:ph sz="half" idx="15"/>
          </p:nvPr>
        </p:nvSpPr>
        <p:spPr>
          <a:xfrm>
            <a:off x="469842" y="2505905"/>
            <a:ext cx="5440504" cy="3317814"/>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pic>
        <p:nvPicPr>
          <p:cNvPr id="20" name="Imagen 19">
            <a:extLst>
              <a:ext uri="{FF2B5EF4-FFF2-40B4-BE49-F238E27FC236}">
                <a16:creationId xmlns:a16="http://schemas.microsoft.com/office/drawing/2014/main" id="{DC4C7904-46F2-C74F-48CD-2CEA5910193C}"/>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22" name="Marcador de contenido 3">
            <a:extLst>
              <a:ext uri="{FF2B5EF4-FFF2-40B4-BE49-F238E27FC236}">
                <a16:creationId xmlns:a16="http://schemas.microsoft.com/office/drawing/2014/main" id="{A8D4EE01-D068-2B68-CFFB-A150C2A1B7EB}"/>
              </a:ext>
            </a:extLst>
          </p:cNvPr>
          <p:cNvSpPr>
            <a:spLocks noGrp="1"/>
          </p:cNvSpPr>
          <p:nvPr>
            <p:ph sz="half" idx="16"/>
          </p:nvPr>
        </p:nvSpPr>
        <p:spPr>
          <a:xfrm>
            <a:off x="6280023" y="2505905"/>
            <a:ext cx="5440504" cy="3317814"/>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spTree>
    <p:extLst>
      <p:ext uri="{BB962C8B-B14F-4D97-AF65-F5344CB8AC3E}">
        <p14:creationId xmlns:p14="http://schemas.microsoft.com/office/powerpoint/2010/main" val="1837653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4">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pic>
        <p:nvPicPr>
          <p:cNvPr id="2" name="Imagen 1">
            <a:extLst>
              <a:ext uri="{FF2B5EF4-FFF2-40B4-BE49-F238E27FC236}">
                <a16:creationId xmlns:a16="http://schemas.microsoft.com/office/drawing/2014/main" id="{57213FC9-D700-E3C0-C8CD-C04BD3C3C533}"/>
              </a:ext>
            </a:extLst>
          </p:cNvPr>
          <p:cNvPicPr>
            <a:picLocks noChangeAspect="1"/>
          </p:cNvPicPr>
          <p:nvPr userDrawn="1"/>
        </p:nvPicPr>
        <p:blipFill>
          <a:blip r:embed="rId4"/>
          <a:stretch>
            <a:fillRect/>
          </a:stretch>
        </p:blipFill>
        <p:spPr>
          <a:xfrm>
            <a:off x="-812" y="388"/>
            <a:ext cx="942975" cy="1066800"/>
          </a:xfrm>
          <a:prstGeom prst="rect">
            <a:avLst/>
          </a:prstGeom>
        </p:spPr>
      </p:pic>
      <p:pic>
        <p:nvPicPr>
          <p:cNvPr id="5" name="Imagen 4">
            <a:extLst>
              <a:ext uri="{FF2B5EF4-FFF2-40B4-BE49-F238E27FC236}">
                <a16:creationId xmlns:a16="http://schemas.microsoft.com/office/drawing/2014/main" id="{B3413CBF-0FF3-F470-DD6C-AF0ECBDCD831}"/>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Tree>
    <p:extLst>
      <p:ext uri="{BB962C8B-B14F-4D97-AF65-F5344CB8AC3E}">
        <p14:creationId xmlns:p14="http://schemas.microsoft.com/office/powerpoint/2010/main" val="280082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5">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DDC30490-8940-7921-12C5-2D0E0F4614F4}"/>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18" name="Rectángulo 17">
            <a:extLst>
              <a:ext uri="{FF2B5EF4-FFF2-40B4-BE49-F238E27FC236}">
                <a16:creationId xmlns:a16="http://schemas.microsoft.com/office/drawing/2014/main" id="{3C79A559-F422-4F41-BBF7-D97129630F55}"/>
              </a:ext>
            </a:extLst>
          </p:cNvPr>
          <p:cNvSpPr/>
          <p:nvPr userDrawn="1"/>
        </p:nvSpPr>
        <p:spPr>
          <a:xfrm>
            <a:off x="839788" y="457200"/>
            <a:ext cx="3932237" cy="5403850"/>
          </a:xfrm>
          <a:prstGeom prst="rect">
            <a:avLst/>
          </a:prstGeom>
          <a:solidFill>
            <a:srgbClr val="1B193E"/>
          </a:solidFill>
          <a:ln>
            <a:solidFill>
              <a:srgbClr val="1B19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Marcador de texto 3">
            <a:extLst>
              <a:ext uri="{FF2B5EF4-FFF2-40B4-BE49-F238E27FC236}">
                <a16:creationId xmlns:a16="http://schemas.microsoft.com/office/drawing/2014/main" id="{17F226F0-1B5D-81E2-82E7-03CF0AF16347}"/>
              </a:ext>
            </a:extLst>
          </p:cNvPr>
          <p:cNvSpPr>
            <a:spLocks noGrp="1"/>
          </p:cNvSpPr>
          <p:nvPr>
            <p:ph type="body" sz="half" idx="2"/>
          </p:nvPr>
        </p:nvSpPr>
        <p:spPr>
          <a:xfrm>
            <a:off x="1238955" y="1786358"/>
            <a:ext cx="3133899" cy="941340"/>
          </a:xfrm>
          <a:prstGeom prst="rect">
            <a:avLst/>
          </a:prstGeom>
          <a:solidFill>
            <a:srgbClr val="1B193E"/>
          </a:solidFill>
        </p:spPr>
        <p:txBody>
          <a:bodyPr anchor="b"/>
          <a:lstStyle>
            <a:lvl1pPr marL="0" indent="0">
              <a:buNone/>
              <a:defRPr sz="2200" b="1">
                <a:solidFill>
                  <a:srgbClr val="F5F5F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endParaRPr lang="es-ES"/>
          </a:p>
        </p:txBody>
      </p:sp>
      <p:sp>
        <p:nvSpPr>
          <p:cNvPr id="8" name="Rectángulo 7">
            <a:extLst>
              <a:ext uri="{FF2B5EF4-FFF2-40B4-BE49-F238E27FC236}">
                <a16:creationId xmlns:a16="http://schemas.microsoft.com/office/drawing/2014/main" id="{0489CDE1-B595-F518-2D29-43BD0FC7B7B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Imagen 8" descr="Interfaz de usuario gráfica, Texto&#10;&#10;Descripción generada automáticamente">
            <a:extLst>
              <a:ext uri="{FF2B5EF4-FFF2-40B4-BE49-F238E27FC236}">
                <a16:creationId xmlns:a16="http://schemas.microsoft.com/office/drawing/2014/main" id="{C897ECF4-3D6F-0A13-8755-631E1AB1A49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10" name="CuadroTexto 9">
            <a:extLst>
              <a:ext uri="{FF2B5EF4-FFF2-40B4-BE49-F238E27FC236}">
                <a16:creationId xmlns:a16="http://schemas.microsoft.com/office/drawing/2014/main" id="{2D740B90-5F8D-A2D0-5ED8-AFE221A4D1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7" name="Imagen 16" descr="Logotipo&#10;&#10;Descripción generada automáticamente con confianza media">
            <a:extLst>
              <a:ext uri="{FF2B5EF4-FFF2-40B4-BE49-F238E27FC236}">
                <a16:creationId xmlns:a16="http://schemas.microsoft.com/office/drawing/2014/main" id="{9FD4B56C-2E3A-C699-1748-AE69F06E67E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871163" y="654892"/>
            <a:ext cx="1869481" cy="941339"/>
          </a:xfrm>
          <a:prstGeom prst="rect">
            <a:avLst/>
          </a:prstGeom>
        </p:spPr>
      </p:pic>
      <p:sp>
        <p:nvSpPr>
          <p:cNvPr id="22" name="Marcador de texto 21">
            <a:extLst>
              <a:ext uri="{FF2B5EF4-FFF2-40B4-BE49-F238E27FC236}">
                <a16:creationId xmlns:a16="http://schemas.microsoft.com/office/drawing/2014/main" id="{6F06C3C7-135D-B60C-A772-4D1E6E3F6563}"/>
              </a:ext>
            </a:extLst>
          </p:cNvPr>
          <p:cNvSpPr>
            <a:spLocks noGrp="1"/>
          </p:cNvSpPr>
          <p:nvPr>
            <p:ph type="body" sz="quarter" idx="10"/>
          </p:nvPr>
        </p:nvSpPr>
        <p:spPr>
          <a:xfrm>
            <a:off x="1238250" y="2917825"/>
            <a:ext cx="3135313" cy="2568575"/>
          </a:xfrm>
          <a:prstGeom prst="rect">
            <a:avLst/>
          </a:prstGeom>
        </p:spPr>
        <p:txBody>
          <a:bodyPr/>
          <a:lstStyle>
            <a:lvl1pPr marL="0" indent="0">
              <a:buNone/>
              <a:defRPr sz="2000">
                <a:solidFill>
                  <a:srgbClr val="F5F5F5"/>
                </a:solidFill>
              </a:defRPr>
            </a:lvl1pPr>
            <a:lvl2pPr>
              <a:defRPr>
                <a:solidFill>
                  <a:srgbClr val="F5F5F5"/>
                </a:solidFill>
              </a:defRPr>
            </a:lvl2pPr>
            <a:lvl3pPr>
              <a:defRPr>
                <a:solidFill>
                  <a:srgbClr val="F5F5F5"/>
                </a:solidFill>
              </a:defRPr>
            </a:lvl3pPr>
            <a:lvl4pPr>
              <a:defRPr>
                <a:solidFill>
                  <a:srgbClr val="F5F5F5"/>
                </a:solidFill>
              </a:defRPr>
            </a:lvl4pPr>
            <a:lvl5pPr>
              <a:defRPr>
                <a:solidFill>
                  <a:srgbClr val="F5F5F5"/>
                </a:solidFill>
              </a:defRPr>
            </a:lvl5pPr>
          </a:lstStyle>
          <a:p>
            <a:pPr lvl="0"/>
            <a:endParaRPr lang="en-GB"/>
          </a:p>
        </p:txBody>
      </p:sp>
      <p:pic>
        <p:nvPicPr>
          <p:cNvPr id="5" name="Imagen 4">
            <a:extLst>
              <a:ext uri="{FF2B5EF4-FFF2-40B4-BE49-F238E27FC236}">
                <a16:creationId xmlns:a16="http://schemas.microsoft.com/office/drawing/2014/main" id="{C9A39F2D-CF0C-622E-013F-61986EA8955C}"/>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3" name="Marcador de contenido 2">
            <a:extLst>
              <a:ext uri="{FF2B5EF4-FFF2-40B4-BE49-F238E27FC236}">
                <a16:creationId xmlns:a16="http://schemas.microsoft.com/office/drawing/2014/main" id="{1D1673C1-ACE6-2AAE-1803-9AB1348B926D}"/>
              </a:ext>
            </a:extLst>
          </p:cNvPr>
          <p:cNvSpPr>
            <a:spLocks noGrp="1"/>
          </p:cNvSpPr>
          <p:nvPr>
            <p:ph idx="1"/>
          </p:nvPr>
        </p:nvSpPr>
        <p:spPr>
          <a:xfrm>
            <a:off x="5183188" y="457201"/>
            <a:ext cx="6172200" cy="5403850"/>
          </a:xfrm>
          <a:prstGeom prst="rect">
            <a:avLst/>
          </a:prstGeom>
        </p:spPr>
        <p:txBody>
          <a:bodyPr/>
          <a:lstStyle>
            <a:lvl1pPr marL="0" indent="0">
              <a:buNone/>
              <a:defRPr sz="2400">
                <a:solidFill>
                  <a:srgbClr val="1B193E"/>
                </a:solidFill>
              </a:defRPr>
            </a:lvl1pPr>
            <a:lvl2pPr>
              <a:defRPr sz="2800">
                <a:solidFill>
                  <a:srgbClr val="1B193E"/>
                </a:solidFill>
              </a:defRPr>
            </a:lvl2pPr>
            <a:lvl3pPr>
              <a:defRPr sz="2400">
                <a:solidFill>
                  <a:srgbClr val="1B193E"/>
                </a:solidFill>
              </a:defRPr>
            </a:lvl3pPr>
            <a:lvl4pPr>
              <a:defRPr sz="2000">
                <a:solidFill>
                  <a:srgbClr val="1B193E"/>
                </a:solidFill>
              </a:defRPr>
            </a:lvl4pPr>
            <a:lvl5pPr>
              <a:defRPr sz="2000">
                <a:solidFill>
                  <a:srgbClr val="1B193E"/>
                </a:solidFill>
              </a:defRPr>
            </a:lvl5pPr>
            <a:lvl6pPr>
              <a:defRPr sz="2000"/>
            </a:lvl6pPr>
            <a:lvl7pPr>
              <a:defRPr sz="2000"/>
            </a:lvl7pPr>
            <a:lvl8pPr>
              <a:defRPr sz="2000"/>
            </a:lvl8pPr>
            <a:lvl9pPr>
              <a:defRPr sz="2000"/>
            </a:lvl9pPr>
          </a:lstStyle>
          <a:p>
            <a:pPr lvl="0"/>
            <a:endParaRPr lang="en-GB"/>
          </a:p>
        </p:txBody>
      </p:sp>
    </p:spTree>
    <p:extLst>
      <p:ext uri="{BB962C8B-B14F-4D97-AF65-F5344CB8AC3E}">
        <p14:creationId xmlns:p14="http://schemas.microsoft.com/office/powerpoint/2010/main" val="189474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6">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489CDE1-B595-F518-2D29-43BD0FC7B7B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Imagen 4">
            <a:extLst>
              <a:ext uri="{FF2B5EF4-FFF2-40B4-BE49-F238E27FC236}">
                <a16:creationId xmlns:a16="http://schemas.microsoft.com/office/drawing/2014/main" id="{8FCEF5B4-BC09-510E-4489-D6FE047B3422}"/>
              </a:ext>
            </a:extLst>
          </p:cNvPr>
          <p:cNvPicPr>
            <a:picLocks noChangeAspect="1"/>
          </p:cNvPicPr>
          <p:nvPr userDrawn="1"/>
        </p:nvPicPr>
        <p:blipFill rotWithShape="1">
          <a:blip r:embed="rId2"/>
          <a:srcRect t="4618" b="1612"/>
          <a:stretch/>
        </p:blipFill>
        <p:spPr>
          <a:xfrm>
            <a:off x="11263678" y="5460155"/>
            <a:ext cx="928322" cy="1397846"/>
          </a:xfrm>
          <a:prstGeom prst="rect">
            <a:avLst/>
          </a:prstGeom>
        </p:spPr>
      </p:pic>
      <p:pic>
        <p:nvPicPr>
          <p:cNvPr id="3" name="Imagen 2">
            <a:extLst>
              <a:ext uri="{FF2B5EF4-FFF2-40B4-BE49-F238E27FC236}">
                <a16:creationId xmlns:a16="http://schemas.microsoft.com/office/drawing/2014/main" id="{382C35A1-A771-0EF2-87E6-CD706E22BAA3}"/>
              </a:ext>
            </a:extLst>
          </p:cNvPr>
          <p:cNvPicPr>
            <a:picLocks noChangeAspect="1"/>
          </p:cNvPicPr>
          <p:nvPr userDrawn="1"/>
        </p:nvPicPr>
        <p:blipFill>
          <a:blip r:embed="rId3"/>
          <a:stretch>
            <a:fillRect/>
          </a:stretch>
        </p:blipFill>
        <p:spPr>
          <a:xfrm>
            <a:off x="-812" y="388"/>
            <a:ext cx="942975" cy="1066800"/>
          </a:xfrm>
          <a:prstGeom prst="rect">
            <a:avLst/>
          </a:prstGeom>
        </p:spPr>
      </p:pic>
      <p:sp>
        <p:nvSpPr>
          <p:cNvPr id="18" name="Rectángulo 17">
            <a:extLst>
              <a:ext uri="{FF2B5EF4-FFF2-40B4-BE49-F238E27FC236}">
                <a16:creationId xmlns:a16="http://schemas.microsoft.com/office/drawing/2014/main" id="{3C79A559-F422-4F41-BBF7-D97129630F55}"/>
              </a:ext>
            </a:extLst>
          </p:cNvPr>
          <p:cNvSpPr/>
          <p:nvPr userDrawn="1"/>
        </p:nvSpPr>
        <p:spPr>
          <a:xfrm>
            <a:off x="7470798" y="457201"/>
            <a:ext cx="3932237" cy="5403850"/>
          </a:xfrm>
          <a:prstGeom prst="rect">
            <a:avLst/>
          </a:prstGeom>
          <a:solidFill>
            <a:srgbClr val="1B193E"/>
          </a:solidFill>
          <a:ln>
            <a:solidFill>
              <a:srgbClr val="1B19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Marcador de texto 3">
            <a:extLst>
              <a:ext uri="{FF2B5EF4-FFF2-40B4-BE49-F238E27FC236}">
                <a16:creationId xmlns:a16="http://schemas.microsoft.com/office/drawing/2014/main" id="{17F226F0-1B5D-81E2-82E7-03CF0AF16347}"/>
              </a:ext>
            </a:extLst>
          </p:cNvPr>
          <p:cNvSpPr>
            <a:spLocks noGrp="1"/>
          </p:cNvSpPr>
          <p:nvPr>
            <p:ph type="body" sz="half" idx="2"/>
          </p:nvPr>
        </p:nvSpPr>
        <p:spPr>
          <a:xfrm>
            <a:off x="7868313" y="1786359"/>
            <a:ext cx="3133899" cy="941340"/>
          </a:xfrm>
          <a:prstGeom prst="rect">
            <a:avLst/>
          </a:prstGeom>
          <a:solidFill>
            <a:srgbClr val="1B193E"/>
          </a:solidFill>
        </p:spPr>
        <p:txBody>
          <a:bodyPr anchor="b"/>
          <a:lstStyle>
            <a:lvl1pPr marL="0" indent="0" algn="r">
              <a:buNone/>
              <a:defRPr sz="2200" b="1">
                <a:solidFill>
                  <a:srgbClr val="F5F5F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endParaRPr lang="es-ES"/>
          </a:p>
        </p:txBody>
      </p:sp>
      <p:pic>
        <p:nvPicPr>
          <p:cNvPr id="17" name="Imagen 16" descr="Logotipo&#10;&#10;Descripción generada automáticamente con confianza media">
            <a:extLst>
              <a:ext uri="{FF2B5EF4-FFF2-40B4-BE49-F238E27FC236}">
                <a16:creationId xmlns:a16="http://schemas.microsoft.com/office/drawing/2014/main" id="{9FD4B56C-2E3A-C699-1748-AE69F06E67E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500521" y="654893"/>
            <a:ext cx="1869481" cy="941339"/>
          </a:xfrm>
          <a:prstGeom prst="rect">
            <a:avLst/>
          </a:prstGeom>
        </p:spPr>
      </p:pic>
      <p:sp>
        <p:nvSpPr>
          <p:cNvPr id="22" name="Marcador de texto 21">
            <a:extLst>
              <a:ext uri="{FF2B5EF4-FFF2-40B4-BE49-F238E27FC236}">
                <a16:creationId xmlns:a16="http://schemas.microsoft.com/office/drawing/2014/main" id="{6F06C3C7-135D-B60C-A772-4D1E6E3F6563}"/>
              </a:ext>
            </a:extLst>
          </p:cNvPr>
          <p:cNvSpPr>
            <a:spLocks noGrp="1"/>
          </p:cNvSpPr>
          <p:nvPr>
            <p:ph type="body" sz="quarter" idx="10"/>
          </p:nvPr>
        </p:nvSpPr>
        <p:spPr>
          <a:xfrm>
            <a:off x="7867608" y="2917826"/>
            <a:ext cx="3135313" cy="2568575"/>
          </a:xfrm>
          <a:prstGeom prst="rect">
            <a:avLst/>
          </a:prstGeom>
        </p:spPr>
        <p:txBody>
          <a:bodyPr/>
          <a:lstStyle>
            <a:lvl1pPr marL="0" indent="0" algn="r">
              <a:buNone/>
              <a:defRPr sz="2000">
                <a:solidFill>
                  <a:srgbClr val="F5F5F5"/>
                </a:solidFill>
              </a:defRPr>
            </a:lvl1pPr>
            <a:lvl2pPr>
              <a:defRPr>
                <a:solidFill>
                  <a:srgbClr val="F5F5F5"/>
                </a:solidFill>
              </a:defRPr>
            </a:lvl2pPr>
            <a:lvl3pPr>
              <a:defRPr>
                <a:solidFill>
                  <a:srgbClr val="F5F5F5"/>
                </a:solidFill>
              </a:defRPr>
            </a:lvl3pPr>
            <a:lvl4pPr>
              <a:defRPr>
                <a:solidFill>
                  <a:srgbClr val="F5F5F5"/>
                </a:solidFill>
              </a:defRPr>
            </a:lvl4pPr>
            <a:lvl5pPr>
              <a:defRPr>
                <a:solidFill>
                  <a:srgbClr val="F5F5F5"/>
                </a:solidFill>
              </a:defRPr>
            </a:lvl5pPr>
          </a:lstStyle>
          <a:p>
            <a:pPr lvl="0"/>
            <a:endParaRPr lang="en-GB"/>
          </a:p>
        </p:txBody>
      </p:sp>
      <p:sp>
        <p:nvSpPr>
          <p:cNvPr id="2" name="Marcador de contenido 2">
            <a:extLst>
              <a:ext uri="{FF2B5EF4-FFF2-40B4-BE49-F238E27FC236}">
                <a16:creationId xmlns:a16="http://schemas.microsoft.com/office/drawing/2014/main" id="{A1511C0C-40A3-6F7B-CA3C-5C9B6226C92E}"/>
              </a:ext>
            </a:extLst>
          </p:cNvPr>
          <p:cNvSpPr>
            <a:spLocks noGrp="1"/>
          </p:cNvSpPr>
          <p:nvPr>
            <p:ph idx="1"/>
          </p:nvPr>
        </p:nvSpPr>
        <p:spPr>
          <a:xfrm>
            <a:off x="916846" y="457201"/>
            <a:ext cx="6172200" cy="5403850"/>
          </a:xfrm>
          <a:prstGeom prst="rect">
            <a:avLst/>
          </a:prstGeom>
        </p:spPr>
        <p:txBody>
          <a:bodyPr/>
          <a:lstStyle>
            <a:lvl1pPr marL="0" indent="0">
              <a:buNone/>
              <a:defRPr sz="2400">
                <a:solidFill>
                  <a:srgbClr val="1B193E"/>
                </a:solidFill>
              </a:defRPr>
            </a:lvl1pPr>
            <a:lvl2pPr>
              <a:defRPr sz="2800">
                <a:solidFill>
                  <a:srgbClr val="1B193E"/>
                </a:solidFill>
              </a:defRPr>
            </a:lvl2pPr>
            <a:lvl3pPr>
              <a:defRPr sz="2400">
                <a:solidFill>
                  <a:srgbClr val="1B193E"/>
                </a:solidFill>
              </a:defRPr>
            </a:lvl3pPr>
            <a:lvl4pPr>
              <a:defRPr sz="2000">
                <a:solidFill>
                  <a:srgbClr val="1B193E"/>
                </a:solidFill>
              </a:defRPr>
            </a:lvl4pPr>
            <a:lvl5pPr>
              <a:defRPr sz="2000">
                <a:solidFill>
                  <a:srgbClr val="1B193E"/>
                </a:solidFill>
              </a:defRPr>
            </a:lvl5pPr>
            <a:lvl6pPr>
              <a:defRPr sz="2000"/>
            </a:lvl6pPr>
            <a:lvl7pPr>
              <a:defRPr sz="2000"/>
            </a:lvl7pPr>
            <a:lvl8pPr>
              <a:defRPr sz="2000"/>
            </a:lvl8pPr>
            <a:lvl9pPr>
              <a:defRPr sz="2000"/>
            </a:lvl9pPr>
          </a:lstStyle>
          <a:p>
            <a:pPr lvl="0"/>
            <a:endParaRPr lang="en-GB"/>
          </a:p>
        </p:txBody>
      </p:sp>
      <p:pic>
        <p:nvPicPr>
          <p:cNvPr id="6" name="Imagen 5" descr="Interfaz de usuario gráfica, Texto&#10;&#10;Descripción generada automáticamente">
            <a:extLst>
              <a:ext uri="{FF2B5EF4-FFF2-40B4-BE49-F238E27FC236}">
                <a16:creationId xmlns:a16="http://schemas.microsoft.com/office/drawing/2014/main" id="{5AB038A9-0908-3207-8BCD-AA5C7044532E}"/>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7" name="CuadroTexto 6">
            <a:extLst>
              <a:ext uri="{FF2B5EF4-FFF2-40B4-BE49-F238E27FC236}">
                <a16:creationId xmlns:a16="http://schemas.microsoft.com/office/drawing/2014/main" id="{D757A3B7-CC97-7A63-CC09-8664DEDF06A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spTree>
    <p:extLst>
      <p:ext uri="{BB962C8B-B14F-4D97-AF65-F5344CB8AC3E}">
        <p14:creationId xmlns:p14="http://schemas.microsoft.com/office/powerpoint/2010/main" val="1671291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2518803"/>
      </p:ext>
    </p:extLst>
  </p:cSld>
  <p:clrMap bg1="lt1" tx1="dk1" bg2="lt2" tx2="dk2" accent1="accent1" accent2="accent2" accent3="accent3" accent4="accent4" accent5="accent5" accent6="accent6" hlink="hlink" folHlink="folHlink"/>
  <p:sldLayoutIdLst>
    <p:sldLayoutId id="2147483660" r:id="rId1"/>
    <p:sldLayoutId id="2147483651" r:id="rId2"/>
    <p:sldLayoutId id="2147483650" r:id="rId3"/>
    <p:sldLayoutId id="2147483661" r:id="rId4"/>
    <p:sldLayoutId id="2147483662" r:id="rId5"/>
    <p:sldLayoutId id="2147483663" r:id="rId6"/>
    <p:sldLayoutId id="2147483656" r:id="rId7"/>
    <p:sldLayoutId id="2147483664"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90267C-C9F7-BBE5-AD27-30C514F27C46}"/>
              </a:ext>
            </a:extLst>
          </p:cNvPr>
          <p:cNvSpPr>
            <a:spLocks noGrp="1"/>
          </p:cNvSpPr>
          <p:nvPr>
            <p:ph type="title"/>
          </p:nvPr>
        </p:nvSpPr>
        <p:spPr/>
        <p:txBody>
          <a:bodyPr/>
          <a:lstStyle/>
          <a:p>
            <a:r>
              <a:rPr lang="en-GB" b="1"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Maîtriser le marketing numérique : Stratégies pour réussir en ligne</a:t>
            </a:r>
            <a:endParaRPr lang="en-GB" dirty="0"/>
          </a:p>
        </p:txBody>
      </p:sp>
      <p:sp>
        <p:nvSpPr>
          <p:cNvPr id="3" name="Marcador de texto 2">
            <a:extLst>
              <a:ext uri="{FF2B5EF4-FFF2-40B4-BE49-F238E27FC236}">
                <a16:creationId xmlns:a16="http://schemas.microsoft.com/office/drawing/2014/main" id="{39EBBF3D-8AB0-67F3-009D-FE5C944A6312}"/>
              </a:ext>
            </a:extLst>
          </p:cNvPr>
          <p:cNvSpPr>
            <a:spLocks noGrp="1"/>
          </p:cNvSpPr>
          <p:nvPr>
            <p:ph type="body" idx="1"/>
          </p:nvPr>
        </p:nvSpPr>
        <p:spPr/>
        <p:txBody>
          <a:bodyPr/>
          <a:lstStyle/>
          <a:p>
            <a:r>
              <a:rPr lang="es-ES" dirty="0" err="1"/>
              <a:t>Fourni par </a:t>
            </a:r>
            <a:r>
              <a:rPr lang="es-ES" dirty="0"/>
              <a:t>Sud Concept</a:t>
            </a:r>
            <a:endParaRPr lang="en-GB" dirty="0"/>
          </a:p>
        </p:txBody>
      </p:sp>
    </p:spTree>
    <p:extLst>
      <p:ext uri="{BB962C8B-B14F-4D97-AF65-F5344CB8AC3E}">
        <p14:creationId xmlns:p14="http://schemas.microsoft.com/office/powerpoint/2010/main" val="728356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Introduction au marketing numérique</a:t>
            </a:r>
          </a:p>
          <a:p>
            <a:r>
              <a:rPr lang="es-ES" sz="2000" dirty="0"/>
              <a:t>1.2 </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Identifier les principaux canaux et stratégies de marketing numérique</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buSzPts val="1000"/>
              <a:tabLst>
                <a:tab pos="457200" algn="l"/>
              </a:tabLst>
            </a:pPr>
            <a:r>
              <a:rPr lang="en-US" sz="1800" b="1" dirty="0">
                <a:effectLst/>
                <a:ea typeface="Times New Roman" panose="02020603050405020304" pitchFamily="18" charset="0"/>
              </a:rPr>
              <a:t>1.2.1 Principaux canaux de marketing numérique</a:t>
            </a:r>
            <a:br>
              <a:rPr lang="en-US" sz="1800" b="1" dirty="0">
                <a:ea typeface="Times New Roman" panose="02020603050405020304" pitchFamily="18" charset="0"/>
              </a:rPr>
            </a:br>
            <a:endParaRPr lang="fr-FR" sz="18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ea typeface="Times New Roman" panose="02020603050405020304" pitchFamily="18" charset="0"/>
              </a:rPr>
              <a:t>Marketing par courriel :</a:t>
            </a:r>
            <a:r>
              <a:rPr lang="en-GB" sz="1800" dirty="0">
                <a:effectLst/>
                <a:ea typeface="Times New Roman" panose="02020603050405020304" pitchFamily="18" charset="0"/>
              </a:rPr>
              <a:t> Le courrier électronique reste un canal puissant pour atteindre et entretenir les clients potentiels. Les MPME peuvent utiliser le marketing par courriel pour envoyer des bulletins d'information, des mises à jour de produits, des offres spéciales et des messages personnalisés à leurs abonnés.</a:t>
            </a:r>
            <a:br>
              <a:rPr lang="en-GB" sz="1800" dirty="0">
                <a:effectLst/>
                <a:ea typeface="Times New Roman" panose="02020603050405020304" pitchFamily="18" charset="0"/>
              </a:rPr>
            </a:br>
            <a:endParaRPr lang="fr-FR" sz="18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ea typeface="Times New Roman" panose="02020603050405020304" pitchFamily="18" charset="0"/>
              </a:rPr>
              <a:t>Le marketing d'affiliation :</a:t>
            </a:r>
            <a:r>
              <a:rPr lang="en-GB" sz="1800" dirty="0">
                <a:effectLst/>
                <a:ea typeface="Times New Roman" panose="02020603050405020304" pitchFamily="18" charset="0"/>
              </a:rPr>
              <a:t> Cette stratégie consiste à établir des partenariats avec des affiliés qui font la promotion de vos produits ou services en échange d'une commission. Il peut s'agir d'un moyen rentable d'élargir votre champ d'action et d'augmenter vos ventes.</a:t>
            </a:r>
            <a:br>
              <a:rPr lang="en-GB" sz="1800" dirty="0">
                <a:effectLst/>
                <a:ea typeface="Times New Roman" panose="02020603050405020304" pitchFamily="18" charset="0"/>
              </a:rPr>
            </a:br>
            <a:endParaRPr lang="fr-FR" sz="18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ea typeface="Times New Roman" panose="02020603050405020304" pitchFamily="18" charset="0"/>
              </a:rPr>
              <a:t>Marketing d'influence :</a:t>
            </a:r>
            <a:r>
              <a:rPr lang="en-GB" sz="1800" dirty="0">
                <a:effectLst/>
                <a:ea typeface="Times New Roman" panose="02020603050405020304" pitchFamily="18" charset="0"/>
              </a:rPr>
              <a:t> Collaborer avec des influenceurs des médias sociaux ou des experts du secteur peut aider les MPME à tirer parti de l'audience engagée de l'influenceur et à gagner en crédibilité dans leur créneau.</a:t>
            </a:r>
            <a:endParaRPr lang="fr-FR" sz="1800" dirty="0">
              <a:effectLst/>
              <a:ea typeface="Times New Roman" panose="02020603050405020304" pitchFamily="18" charset="0"/>
            </a:endParaRPr>
          </a:p>
          <a:p>
            <a:pPr lvl="0">
              <a:tabLst>
                <a:tab pos="457200" algn="l"/>
              </a:tabLst>
            </a:pPr>
            <a:br>
              <a:rPr lang="en-US" sz="1800" dirty="0">
                <a:effectLst/>
                <a:latin typeface="Calibri" panose="020F0502020204030204" pitchFamily="34" charset="0"/>
                <a:ea typeface="Times New Roman" panose="02020603050405020304" pitchFamily="18" charset="0"/>
                <a:cs typeface="Calibri" panose="020F0502020204030204" pitchFamily="34" charset="0"/>
              </a:rPr>
            </a:b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289036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Introduction au marketing numérique</a:t>
            </a:r>
          </a:p>
          <a:p>
            <a:r>
              <a:rPr lang="es-ES" sz="2000" dirty="0"/>
              <a:t>1.2 </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Identifier les principaux canaux et stratégies de marketing numérique</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buSzPts val="1000"/>
              <a:tabLst>
                <a:tab pos="457200" algn="l"/>
              </a:tabLst>
            </a:pPr>
            <a:r>
              <a:rPr lang="en-GB" sz="1800" b="1" dirty="0">
                <a:effectLst/>
                <a:latin typeface="Calibri" panose="020F0502020204030204" pitchFamily="34" charset="0"/>
                <a:ea typeface="Times New Roman" panose="02020603050405020304" pitchFamily="18" charset="0"/>
              </a:rPr>
              <a:t>1.2.2 Stratégies de marketing numérique</a:t>
            </a:r>
            <a:endParaRPr lang="fr-FR" sz="1800" dirty="0">
              <a:effectLst/>
              <a:latin typeface="Times New Roman" panose="02020603050405020304" pitchFamily="18" charset="0"/>
              <a:ea typeface="Times New Roman" panose="02020603050405020304" pitchFamily="18" charset="0"/>
            </a:endParaRPr>
          </a:p>
          <a:p>
            <a:r>
              <a:rPr lang="en-GB" sz="1800" dirty="0">
                <a:effectLst/>
                <a:ea typeface="Times New Roman" panose="02020603050405020304" pitchFamily="18" charset="0"/>
              </a:rPr>
              <a:t>Outre le choix des bons canaux, les MPME doivent formuler des stratégies de marketing numérique efficaces. Le choix de la stratégie dépend des objectifs de l'entreprise, du public cible et des ressources disponibles. Voici quelques stratégies clés de marketing numérique :</a:t>
            </a:r>
            <a:endParaRPr lang="fr-FR" sz="18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ea typeface="Times New Roman" panose="02020603050405020304" pitchFamily="18" charset="0"/>
              </a:rPr>
              <a:t>Stratégie de contenu :</a:t>
            </a:r>
            <a:r>
              <a:rPr lang="en-GB" sz="1800" dirty="0">
                <a:effectLst/>
                <a:ea typeface="Times New Roman" panose="02020603050405020304" pitchFamily="18" charset="0"/>
              </a:rPr>
              <a:t> Élaborer un calendrier de contenu qui indique quel contenu sera créé, quand il sera publié et quel est le public cible. Le contenu doit être informatif, attrayant et aligné sur les intérêts et les problèmes du public.</a:t>
            </a:r>
            <a:endParaRPr lang="fr-FR" sz="18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ea typeface="Times New Roman" panose="02020603050405020304" pitchFamily="18" charset="0"/>
              </a:rPr>
              <a:t>Stratégie en matière de médias sociaux :</a:t>
            </a:r>
            <a:r>
              <a:rPr lang="en-GB" sz="1800" dirty="0">
                <a:effectLst/>
                <a:ea typeface="Times New Roman" panose="02020603050405020304" pitchFamily="18" charset="0"/>
              </a:rPr>
              <a:t> Définissez vos objectifs en matière de médias sociaux, choisissez les plateformes adaptées à votre public et établissez un calendrier de publication. Engagez-vous auprès de vos followers, répondez aux commentaires et utilisez la publicité sur les médias sociaux pour étendre votre portée.</a:t>
            </a:r>
            <a:endParaRPr lang="fr-FR" sz="18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ea typeface="Times New Roman" panose="02020603050405020304" pitchFamily="18" charset="0"/>
              </a:rPr>
              <a:t>Stratégie de marketing par courriel :</a:t>
            </a:r>
            <a:r>
              <a:rPr lang="en-GB" sz="1800" dirty="0">
                <a:effectLst/>
                <a:ea typeface="Times New Roman" panose="02020603050405020304" pitchFamily="18" charset="0"/>
              </a:rPr>
              <a:t> Segmentez votre liste d'adresses électroniques pour envoyer des messages personnalisés. Rédigez des lignes d'objet et un contenu convaincants qui encouragent les ouvertures, les clics et les conversions. Surveillez les performances de la campagne de courrier électronique et apportez des améliorations au fil du temps.</a:t>
            </a:r>
            <a:endParaRPr lang="fr-FR" sz="1800" dirty="0">
              <a:effectLst/>
              <a:ea typeface="Times New Roman" panose="02020603050405020304" pitchFamily="18" charset="0"/>
            </a:endParaRPr>
          </a:p>
          <a:p>
            <a:pPr lvl="0">
              <a:tabLst>
                <a:tab pos="457200" algn="l"/>
              </a:tabLst>
            </a:pPr>
            <a:br>
              <a:rPr lang="en-US" sz="1800" dirty="0">
                <a:effectLst/>
                <a:latin typeface="Calibri" panose="020F0502020204030204" pitchFamily="34" charset="0"/>
                <a:ea typeface="Times New Roman" panose="02020603050405020304" pitchFamily="18" charset="0"/>
                <a:cs typeface="Calibri" panose="020F0502020204030204" pitchFamily="34" charset="0"/>
              </a:rPr>
            </a:b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3200303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Introduction au marketing numérique</a:t>
            </a:r>
          </a:p>
          <a:p>
            <a:r>
              <a:rPr lang="es-ES" sz="2000" dirty="0"/>
              <a:t>1.2 </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Identifier les principaux canaux et stratégies de marketing numérique</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buSzPts val="1000"/>
              <a:tabLst>
                <a:tab pos="457200" algn="l"/>
              </a:tabLst>
            </a:pPr>
            <a:r>
              <a:rPr lang="en-GB" sz="1800" b="1" dirty="0">
                <a:effectLst/>
                <a:latin typeface="Calibri" panose="020F0502020204030204" pitchFamily="34" charset="0"/>
                <a:ea typeface="Times New Roman" panose="02020603050405020304" pitchFamily="18" charset="0"/>
              </a:rPr>
              <a:t>1.2.2 Stratégies de marketing numérique</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Stratégie de référencement :</a:t>
            </a:r>
            <a:r>
              <a:rPr lang="en-GB" sz="1800" dirty="0">
                <a:effectLst/>
                <a:latin typeface="Calibri" panose="020F0502020204030204" pitchFamily="34" charset="0"/>
                <a:ea typeface="Times New Roman" panose="02020603050405020304" pitchFamily="18" charset="0"/>
              </a:rPr>
              <a:t> Recherchez des mots-clés pertinents pour votre entreprise, optimisez le contenu de la page et créez des liens retour de haute qualité. Vérifiez régulièrement votre site web pour améliorer le référencement.</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Stratégie de publicité payante :</a:t>
            </a:r>
            <a:r>
              <a:rPr lang="en-GB" sz="1800" dirty="0">
                <a:effectLst/>
                <a:latin typeface="Calibri" panose="020F0502020204030204" pitchFamily="34" charset="0"/>
                <a:ea typeface="Times New Roman" panose="02020603050405020304" pitchFamily="18" charset="0"/>
              </a:rPr>
              <a:t> Fixez des objectifs clairs pour vos campagnes de publicité payante. Qu'il s'agisse d'augmenter le trafic sur le site web, de générer des prospects ou de stimuler les ventes, votre stratégie doit s'aligner sur vos objectifs.</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Analyse et mesure :</a:t>
            </a:r>
            <a:r>
              <a:rPr lang="en-GB" sz="1800" dirty="0">
                <a:effectLst/>
                <a:latin typeface="Calibri" panose="020F0502020204030204" pitchFamily="34" charset="0"/>
                <a:ea typeface="Times New Roman" panose="02020603050405020304" pitchFamily="18" charset="0"/>
              </a:rPr>
              <a:t> Mettez en œuvre des outils de suivi tels que Google Analytics pour contrôler les performances de vos efforts de marketing numérique. </a:t>
            </a:r>
            <a:r>
              <a:rPr lang="en-GB" sz="1800" dirty="0" err="1">
                <a:effectLst/>
                <a:latin typeface="Calibri" panose="020F0502020204030204" pitchFamily="34" charset="0"/>
                <a:ea typeface="Times New Roman" panose="02020603050405020304" pitchFamily="18" charset="0"/>
              </a:rPr>
              <a:t>Analysez les </a:t>
            </a:r>
            <a:r>
              <a:rPr lang="en-GB" sz="1800" dirty="0">
                <a:effectLst/>
                <a:latin typeface="Calibri" panose="020F0502020204030204" pitchFamily="34" charset="0"/>
                <a:ea typeface="Times New Roman" panose="02020603050405020304" pitchFamily="18" charset="0"/>
              </a:rPr>
              <a:t>données pour prendre des décisions éclairées et affiner vos stratégies.</a:t>
            </a:r>
            <a:br>
              <a:rPr lang="en-GB" sz="1800" dirty="0">
                <a:effectLst/>
                <a:latin typeface="Calibri" panose="020F0502020204030204" pitchFamily="34" charset="0"/>
                <a:ea typeface="Times New Roman" panose="02020603050405020304" pitchFamily="18" charset="0"/>
              </a:rPr>
            </a:br>
            <a:endParaRPr lang="fr-FR" sz="1800" dirty="0">
              <a:effectLst/>
              <a:latin typeface="Times New Roman" panose="02020603050405020304" pitchFamily="18" charset="0"/>
              <a:ea typeface="Times New Roman" panose="02020603050405020304" pitchFamily="18" charset="0"/>
            </a:endParaRPr>
          </a:p>
          <a:p>
            <a:pPr>
              <a:tabLst>
                <a:tab pos="457200" algn="l"/>
              </a:tabLst>
            </a:pPr>
            <a:r>
              <a:rPr lang="en-GB" sz="1800" dirty="0">
                <a:effectLst/>
                <a:latin typeface="Calibri" panose="020F0502020204030204" pitchFamily="34" charset="0"/>
                <a:ea typeface="Times New Roman" panose="02020603050405020304" pitchFamily="18" charset="0"/>
              </a:rPr>
              <a:t>En identifiant les principaux canaux et stratégies de marketing numérique qui répondent à leurs besoins spécifiques, les microentreprises et les PME peuvent maximiser leur présence en ligne, s'adresser efficacement à leur public cible et atteindre leurs objectifs commerciaux à l'ère numérique. Dans la prochaine section, nous étudierons le processus d'élaboration d'un plan de marketing numérique complet.</a:t>
            </a:r>
            <a:endParaRPr lang="fr-FR" sz="1800" dirty="0">
              <a:effectLst/>
              <a:latin typeface="Times New Roman" panose="02020603050405020304" pitchFamily="18" charset="0"/>
              <a:ea typeface="Times New Roman" panose="02020603050405020304" pitchFamily="18" charset="0"/>
            </a:endParaRPr>
          </a:p>
          <a:p>
            <a:pPr lvl="0">
              <a:tabLst>
                <a:tab pos="457200" algn="l"/>
              </a:tabLst>
            </a:pPr>
            <a:br>
              <a:rPr lang="en-US" sz="1800" dirty="0">
                <a:effectLst/>
                <a:latin typeface="Calibri" panose="020F0502020204030204" pitchFamily="34" charset="0"/>
                <a:ea typeface="Times New Roman" panose="02020603050405020304" pitchFamily="18" charset="0"/>
                <a:cs typeface="Calibri" panose="020F0502020204030204" pitchFamily="34" charset="0"/>
              </a:rPr>
            </a:b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4250861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2. </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Élaborer une stratégie de marketing numérique</a:t>
            </a:r>
          </a:p>
          <a:p>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2.1 </a:t>
            </a:r>
            <a:r>
              <a:rPr lang="en-GB" sz="1800" dirty="0">
                <a:solidFill>
                  <a:srgbClr val="1B193E"/>
                </a:solidFill>
                <a:effectLst/>
                <a:latin typeface="Calibri" panose="020F0502020204030204" pitchFamily="34" charset="0"/>
                <a:ea typeface="Yu Mincho" panose="02020400000000000000" pitchFamily="18" charset="-128"/>
              </a:rPr>
              <a:t>Définir les objectifs de l'entreprise et le public cible</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buSzPts val="1000"/>
              <a:tabLst>
                <a:tab pos="457200" algn="l"/>
              </a:tabLst>
            </a:pPr>
            <a:r>
              <a:rPr lang="en-US" sz="1800" b="1" dirty="0">
                <a:effectLst/>
                <a:latin typeface="Calibri" panose="020F0502020204030204" pitchFamily="34" charset="0"/>
                <a:ea typeface="Times New Roman" panose="02020603050405020304" pitchFamily="18" charset="0"/>
              </a:rPr>
              <a:t>2.1.1 Définition et évolution du marketing numérique</a:t>
            </a:r>
            <a:endParaRPr lang="fr-FR" sz="1800" dirty="0">
              <a:effectLst/>
              <a:latin typeface="Times New Roman" panose="02020603050405020304" pitchFamily="18" charset="0"/>
              <a:ea typeface="Times New Roman" panose="02020603050405020304" pitchFamily="18" charset="0"/>
            </a:endParaRPr>
          </a:p>
          <a:p>
            <a:r>
              <a:rPr lang="en-GB" sz="1800" dirty="0">
                <a:effectLst/>
                <a:ea typeface="Times New Roman" panose="02020603050405020304" pitchFamily="18" charset="0"/>
              </a:rPr>
              <a:t>Avant de se lancer dans une campagne de marketing numérique, il est essentiel de définir des objectifs commerciaux clairs et mesurables. Ces objectifs servent de feuille de route et de repères pour la réussite. Pour les microentreprises et les PME, la définition d'objectifs peut aider à aligner les efforts de marketing numérique sur des objectifs commerciaux plus larges. Voici quelques objectifs commerciaux courants dans le contexte du marketing numérique :</a:t>
            </a:r>
            <a:endParaRPr lang="fr-FR" sz="18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ea typeface="Times New Roman" panose="02020603050405020304" pitchFamily="18" charset="0"/>
              </a:rPr>
              <a:t>Augmenter les ventes :</a:t>
            </a:r>
            <a:r>
              <a:rPr lang="en-GB" sz="1800" dirty="0">
                <a:effectLst/>
                <a:ea typeface="Times New Roman" panose="02020603050405020304" pitchFamily="18" charset="0"/>
              </a:rPr>
              <a:t> C'est souvent l'objectif principal de nombreuses entreprises. Vous pouvez chercher à stimuler les ventes en ligne ou hors ligne, à augmenter la valeur moyenne des transactions ou à fidéliser les clients.</a:t>
            </a:r>
            <a:endParaRPr lang="fr-FR" sz="18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ea typeface="Times New Roman" panose="02020603050405020304" pitchFamily="18" charset="0"/>
              </a:rPr>
              <a:t>Générer des prospects :</a:t>
            </a:r>
            <a:r>
              <a:rPr lang="en-GB" sz="1800" dirty="0">
                <a:effectLst/>
                <a:ea typeface="Times New Roman" panose="02020603050405020304" pitchFamily="18" charset="0"/>
              </a:rPr>
              <a:t> Si votre entreprise repose sur la génération de prospects, il est essentiel de fixer des objectifs pour acquérir un certain nombre de prospects de haute qualité par le biais des canaux numériques.</a:t>
            </a:r>
            <a:endParaRPr lang="fr-FR" sz="18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ea typeface="Times New Roman" panose="02020603050405020304" pitchFamily="18" charset="0"/>
              </a:rPr>
              <a:t>Augmenter le trafic sur le site web :</a:t>
            </a:r>
            <a:r>
              <a:rPr lang="en-GB" sz="1800" dirty="0">
                <a:effectLst/>
                <a:ea typeface="Times New Roman" panose="02020603050405020304" pitchFamily="18" charset="0"/>
              </a:rPr>
              <a:t> Si votre site web est un élément clé de votre activité, l'augmentation de son trafic peut être un objectif. Il est important de préciser si vous ciblez les nouveaux visiteurs ou ceux qui reviennent.</a:t>
            </a:r>
            <a:endParaRPr lang="fr-FR" sz="1800" dirty="0">
              <a:effectLst/>
              <a:ea typeface="Times New Roman" panose="02020603050405020304" pitchFamily="18" charset="0"/>
            </a:endParaRPr>
          </a:p>
          <a:p>
            <a:pPr lvl="0">
              <a:tabLst>
                <a:tab pos="457200" algn="l"/>
              </a:tabLst>
            </a:pPr>
            <a:br>
              <a:rPr lang="en-US" sz="1800" dirty="0">
                <a:effectLst/>
                <a:latin typeface="Calibri" panose="020F0502020204030204" pitchFamily="34" charset="0"/>
                <a:ea typeface="Times New Roman" panose="02020603050405020304" pitchFamily="18" charset="0"/>
                <a:cs typeface="Calibri" panose="020F0502020204030204" pitchFamily="34" charset="0"/>
              </a:rPr>
            </a:b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594835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2. </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Élaborer une stratégie de marketing numérique</a:t>
            </a:r>
          </a:p>
          <a:p>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2.1 </a:t>
            </a:r>
            <a:r>
              <a:rPr lang="en-GB" sz="1800" dirty="0">
                <a:solidFill>
                  <a:srgbClr val="1B193E"/>
                </a:solidFill>
                <a:effectLst/>
                <a:latin typeface="Calibri" panose="020F0502020204030204" pitchFamily="34" charset="0"/>
                <a:ea typeface="Yu Mincho" panose="02020400000000000000" pitchFamily="18" charset="-128"/>
              </a:rPr>
              <a:t>Définir les objectifs de l'entreprise et le public cible</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184826" y="1403840"/>
            <a:ext cx="9456324" cy="4195763"/>
          </a:xfrm>
        </p:spPr>
        <p:txBody>
          <a:bodyPr/>
          <a:lstStyle/>
          <a:p>
            <a:pPr>
              <a:lnSpc>
                <a:spcPct val="107000"/>
              </a:lnSpc>
              <a:spcAft>
                <a:spcPts val="800"/>
              </a:spcAft>
              <a:buSzPts val="1000"/>
              <a:tabLst>
                <a:tab pos="457200" algn="l"/>
              </a:tabLst>
            </a:pPr>
            <a:r>
              <a:rPr lang="en-US" sz="1800" b="1" dirty="0">
                <a:effectLst/>
                <a:latin typeface="Calibri" panose="020F0502020204030204" pitchFamily="34" charset="0"/>
                <a:ea typeface="Times New Roman" panose="02020603050405020304" pitchFamily="18" charset="0"/>
              </a:rPr>
              <a:t>2.1.1 Définition et évolution du marketing numérique</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ea typeface="Times New Roman" panose="02020603050405020304" pitchFamily="18" charset="0"/>
              </a:rPr>
              <a:t>Renforcer la notoriété de la marque :</a:t>
            </a:r>
            <a:r>
              <a:rPr lang="en-GB" sz="1800" dirty="0">
                <a:effectLst/>
                <a:ea typeface="Times New Roman" panose="02020603050405020304" pitchFamily="18" charset="0"/>
              </a:rPr>
              <a:t> Renforcer la reconnaissance de la marque et la confiance peut être un objectif précieux, en particulier pour les nouvelles entreprises ou celles qui pénètrent sur de nouveaux marchés.</a:t>
            </a:r>
            <a:endParaRPr lang="fr-FR" sz="18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ea typeface="Times New Roman" panose="02020603050405020304" pitchFamily="18" charset="0"/>
              </a:rPr>
              <a:t>Améliorer l'engagement des clients :</a:t>
            </a:r>
            <a:r>
              <a:rPr lang="en-GB" sz="1800" dirty="0">
                <a:effectLst/>
                <a:ea typeface="Times New Roman" panose="02020603050405020304" pitchFamily="18" charset="0"/>
              </a:rPr>
              <a:t> L'augmentation des indicateurs d'engagement tels que les mentions "J'aime", les partages, les commentaires et les adeptes des médias sociaux peut être un objectif, en particulier pour les entreprises disposant d'une forte communauté en ligne.</a:t>
            </a:r>
            <a:endParaRPr lang="fr-FR" sz="18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ea typeface="Times New Roman" panose="02020603050405020304" pitchFamily="18" charset="0"/>
              </a:rPr>
              <a:t>Élargir la portée du marché :</a:t>
            </a:r>
            <a:r>
              <a:rPr lang="en-GB" sz="1800" dirty="0">
                <a:effectLst/>
                <a:ea typeface="Times New Roman" panose="02020603050405020304" pitchFamily="18" charset="0"/>
              </a:rPr>
              <a:t> Si vous cherchez à pénétrer de nouveaux marchés géographiques ou démographiques, l'élargissement de votre marché peut être un objectif stratégique.</a:t>
            </a:r>
            <a:endParaRPr lang="fr-FR" sz="18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ea typeface="Times New Roman" panose="02020603050405020304" pitchFamily="18" charset="0"/>
              </a:rPr>
              <a:t>Réduire les coûts de marketing :</a:t>
            </a:r>
            <a:r>
              <a:rPr lang="en-GB" sz="1800" dirty="0">
                <a:effectLst/>
                <a:ea typeface="Times New Roman" panose="02020603050405020304" pitchFamily="18" charset="0"/>
              </a:rPr>
              <a:t> L'utilisation efficace des ressources de marketing numérique et la réduction du coût par acquisition (CPA) ou du coût par clic (CPC) peuvent constituer un objectif de réduction des coûts.</a:t>
            </a:r>
            <a:endParaRPr lang="fr-FR" sz="18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ea typeface="Times New Roman" panose="02020603050405020304" pitchFamily="18" charset="0"/>
              </a:rPr>
              <a:t>Améliorer la fidélisation des clients :</a:t>
            </a:r>
            <a:r>
              <a:rPr lang="en-GB" sz="1800" dirty="0">
                <a:effectLst/>
                <a:ea typeface="Times New Roman" panose="02020603050405020304" pitchFamily="18" charset="0"/>
              </a:rPr>
              <a:t> Favoriser la fidélité des clients existants et encourager les clients à revenir peut être un objectif qui améliore la rentabilité à long terme.</a:t>
            </a:r>
            <a:endParaRPr lang="fr-FR" sz="1800" dirty="0">
              <a:effectLst/>
              <a:ea typeface="Times New Roman" panose="02020603050405020304" pitchFamily="18" charset="0"/>
            </a:endParaRPr>
          </a:p>
          <a:p>
            <a:pPr lvl="0">
              <a:tabLst>
                <a:tab pos="457200" algn="l"/>
              </a:tabLst>
            </a:pPr>
            <a:br>
              <a:rPr lang="en-US" sz="1800" dirty="0">
                <a:effectLst/>
                <a:latin typeface="Calibri" panose="020F0502020204030204" pitchFamily="34" charset="0"/>
                <a:ea typeface="Times New Roman" panose="02020603050405020304" pitchFamily="18" charset="0"/>
                <a:cs typeface="Calibri" panose="020F0502020204030204" pitchFamily="34" charset="0"/>
              </a:rPr>
            </a:b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2421334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2. </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Élaborer une stratégie de marketing numérique</a:t>
            </a:r>
          </a:p>
          <a:p>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2.1 </a:t>
            </a:r>
            <a:r>
              <a:rPr lang="en-GB" sz="1800" dirty="0">
                <a:solidFill>
                  <a:srgbClr val="1B193E"/>
                </a:solidFill>
                <a:effectLst/>
                <a:latin typeface="Calibri" panose="020F0502020204030204" pitchFamily="34" charset="0"/>
                <a:ea typeface="Yu Mincho" panose="02020400000000000000" pitchFamily="18" charset="-128"/>
              </a:rPr>
              <a:t>Définir les objectifs de l'entreprise et le public cible</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buSzPts val="1000"/>
              <a:tabLst>
                <a:tab pos="457200" algn="l"/>
              </a:tabLst>
            </a:pPr>
            <a:r>
              <a:rPr lang="en-US" sz="1800" b="1" dirty="0">
                <a:effectLst/>
                <a:latin typeface="Calibri" panose="020F0502020204030204" pitchFamily="34" charset="0"/>
                <a:ea typeface="Times New Roman" panose="02020603050405020304" pitchFamily="18" charset="0"/>
              </a:rPr>
              <a:t>2.1.2 Identifier le public cible</a:t>
            </a:r>
          </a:p>
          <a:p>
            <a:r>
              <a:rPr lang="en-GB" sz="1800" dirty="0">
                <a:effectLst/>
                <a:latin typeface="Calibri" panose="020F0502020204030204" pitchFamily="34" charset="0"/>
                <a:ea typeface="Times New Roman" panose="02020603050405020304" pitchFamily="18" charset="0"/>
              </a:rPr>
              <a:t>Une fois que vous avez défini vos objectifs commerciaux, l'étape suivante consiste à identifier et à comprendre votre public cible. Connaître son public est essentiel pour élaborer une stratégie de marketing numérique réussie. Les MPME doivent se demander qui sont leurs clients idéaux, ce qui les motive et comment elles peuvent répondre à leurs besoins. Voici comment procéder :</a:t>
            </a:r>
          </a:p>
          <a:p>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Segmentation du marché : Divisez </a:t>
            </a:r>
            <a:r>
              <a:rPr lang="en-GB" sz="1800" dirty="0">
                <a:effectLst/>
                <a:latin typeface="Calibri" panose="020F0502020204030204" pitchFamily="34" charset="0"/>
                <a:ea typeface="Times New Roman" panose="02020603050405020304" pitchFamily="18" charset="0"/>
              </a:rPr>
              <a:t>votre public en segments sur la base de données démographiques (âge, sexe, localisation), psychographiques (intérêts, valeurs), </a:t>
            </a:r>
            <a:r>
              <a:rPr lang="en-GB" sz="1800" dirty="0" err="1">
                <a:effectLst/>
                <a:latin typeface="Calibri" panose="020F0502020204030204" pitchFamily="34" charset="0"/>
                <a:ea typeface="Times New Roman" panose="02020603050405020304" pitchFamily="18" charset="0"/>
              </a:rPr>
              <a:t>comportementales </a:t>
            </a:r>
            <a:r>
              <a:rPr lang="en-GB" sz="1800" dirty="0">
                <a:effectLst/>
                <a:latin typeface="Calibri" panose="020F0502020204030204" pitchFamily="34" charset="0"/>
                <a:ea typeface="Times New Roman" panose="02020603050405020304" pitchFamily="18" charset="0"/>
              </a:rPr>
              <a:t>(habitudes d'achat, activités en ligne) et d'autres facteurs pertinents.</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Personnages d'acheteurs :</a:t>
            </a:r>
            <a:r>
              <a:rPr lang="en-GB" sz="1800" dirty="0">
                <a:effectLst/>
                <a:latin typeface="Calibri" panose="020F0502020204030204" pitchFamily="34" charset="0"/>
                <a:ea typeface="Times New Roman" panose="02020603050405020304" pitchFamily="18" charset="0"/>
              </a:rPr>
              <a:t> Créez des profils d'acheteurs détaillés qui représentent vos clients idéaux. Ces personas comprennent des informations telles que l'âge, la profession, les points douloureux, les objectifs et les canaux de communication préférés.</a:t>
            </a:r>
            <a:endParaRPr lang="fr-FR" sz="1800" dirty="0">
              <a:effectLst/>
              <a:latin typeface="Times New Roman" panose="02020603050405020304" pitchFamily="18" charset="0"/>
              <a:ea typeface="Times New Roman" panose="02020603050405020304" pitchFamily="18" charset="0"/>
            </a:endParaRPr>
          </a:p>
          <a:p>
            <a:pPr lvl="0">
              <a:tabLst>
                <a:tab pos="457200" algn="l"/>
              </a:tabLst>
            </a:pP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br>
              <a:rPr lang="en-US" sz="1800" dirty="0">
                <a:effectLst/>
                <a:latin typeface="Calibri" panose="020F0502020204030204" pitchFamily="34" charset="0"/>
                <a:ea typeface="Times New Roman" panose="02020603050405020304" pitchFamily="18" charset="0"/>
                <a:cs typeface="Calibri" panose="020F0502020204030204" pitchFamily="34" charset="0"/>
              </a:rPr>
            </a:b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2524512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2. </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Élaborer une stratégie de marketing numérique</a:t>
            </a:r>
          </a:p>
          <a:p>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2.1 </a:t>
            </a:r>
            <a:r>
              <a:rPr lang="en-GB" sz="1800" dirty="0">
                <a:solidFill>
                  <a:srgbClr val="1B193E"/>
                </a:solidFill>
                <a:effectLst/>
                <a:latin typeface="Calibri" panose="020F0502020204030204" pitchFamily="34" charset="0"/>
                <a:ea typeface="Yu Mincho" panose="02020400000000000000" pitchFamily="18" charset="-128"/>
              </a:rPr>
              <a:t>Définir les objectifs de l'entreprise et le public cible</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buSzPts val="1000"/>
              <a:tabLst>
                <a:tab pos="457200" algn="l"/>
              </a:tabLst>
            </a:pPr>
            <a:r>
              <a:rPr lang="en-US" sz="1800" b="1" dirty="0">
                <a:effectLst/>
                <a:ea typeface="Times New Roman" panose="02020603050405020304" pitchFamily="18" charset="0"/>
              </a:rPr>
              <a:t>2.1.2 Identifier le public cible</a:t>
            </a:r>
          </a:p>
          <a:p>
            <a:pPr marL="342900" lvl="0" indent="-342900">
              <a:buFont typeface="Arial" panose="020B0604020202020204" pitchFamily="34" charset="0"/>
              <a:buChar char="•"/>
              <a:tabLst>
                <a:tab pos="457200" algn="l"/>
              </a:tabLst>
            </a:pPr>
            <a:r>
              <a:rPr lang="en-GB" sz="1800" b="1" dirty="0">
                <a:effectLst/>
                <a:ea typeface="Times New Roman" panose="02020603050405020304" pitchFamily="18" charset="0"/>
              </a:rPr>
              <a:t>Études d'audience : </a:t>
            </a:r>
            <a:r>
              <a:rPr lang="en-GB" sz="1800" dirty="0">
                <a:effectLst/>
                <a:ea typeface="Times New Roman" panose="02020603050405020304" pitchFamily="18" charset="0"/>
              </a:rPr>
              <a:t>Utilisez des outils d'étude de marché et d'analyse de données pour mieux comprendre le </a:t>
            </a:r>
            <a:r>
              <a:rPr lang="en-GB" sz="1800" dirty="0" err="1">
                <a:effectLst/>
                <a:ea typeface="Times New Roman" panose="02020603050405020304" pitchFamily="18" charset="0"/>
              </a:rPr>
              <a:t>comportement de votre </a:t>
            </a:r>
            <a:r>
              <a:rPr lang="en-GB" sz="1800" dirty="0">
                <a:effectLst/>
                <a:ea typeface="Times New Roman" panose="02020603050405020304" pitchFamily="18" charset="0"/>
              </a:rPr>
              <a:t>public. Surveillez les conversations sur les médias sociaux, menez des enquêtes et </a:t>
            </a:r>
            <a:r>
              <a:rPr lang="en-GB" sz="1800" dirty="0" err="1">
                <a:effectLst/>
                <a:ea typeface="Times New Roman" panose="02020603050405020304" pitchFamily="18" charset="0"/>
              </a:rPr>
              <a:t>analysez le </a:t>
            </a:r>
            <a:r>
              <a:rPr lang="en-GB" sz="1800" dirty="0">
                <a:effectLst/>
                <a:ea typeface="Times New Roman" panose="02020603050405020304" pitchFamily="18" charset="0"/>
              </a:rPr>
              <a:t>trafic sur votre site web.</a:t>
            </a:r>
            <a:endParaRPr lang="fr-FR" sz="18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ea typeface="Times New Roman" panose="02020603050405020304" pitchFamily="18" charset="0"/>
              </a:rPr>
              <a:t>Analyse des concurrents :</a:t>
            </a:r>
            <a:r>
              <a:rPr lang="en-GB" sz="1800" dirty="0">
                <a:effectLst/>
                <a:ea typeface="Times New Roman" panose="02020603050405020304" pitchFamily="18" charset="0"/>
              </a:rPr>
              <a:t> Étudiez vos concurrents et leur clientèle. Identifiez les lacunes du marché ou les possibilités de servir des segments de clientèle mal desservis.</a:t>
            </a:r>
            <a:endParaRPr lang="fr-FR" sz="18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ea typeface="Times New Roman" panose="02020603050405020304" pitchFamily="18" charset="0"/>
              </a:rPr>
              <a:t>Proposition de valeur :</a:t>
            </a:r>
            <a:r>
              <a:rPr lang="en-GB" sz="1800" dirty="0">
                <a:effectLst/>
                <a:ea typeface="Times New Roman" panose="02020603050405020304" pitchFamily="18" charset="0"/>
              </a:rPr>
              <a:t> Comprenez la valeur que vos produits ou services offrent à votre public. Comment répondent-ils aux problèmes de votre public ou </a:t>
            </a:r>
            <a:r>
              <a:rPr lang="en-GB" sz="1800" dirty="0" err="1">
                <a:effectLst/>
                <a:ea typeface="Times New Roman" panose="02020603050405020304" pitchFamily="18" charset="0"/>
              </a:rPr>
              <a:t>à ses </a:t>
            </a:r>
            <a:r>
              <a:rPr lang="en-GB" sz="1800" dirty="0">
                <a:effectLst/>
                <a:ea typeface="Times New Roman" panose="02020603050405020304" pitchFamily="18" charset="0"/>
              </a:rPr>
              <a:t>désirs ?</a:t>
            </a:r>
            <a:endParaRPr lang="fr-FR" sz="1800" dirty="0">
              <a:effectLst/>
              <a:ea typeface="Times New Roman" panose="02020603050405020304" pitchFamily="18" charset="0"/>
            </a:endParaRPr>
          </a:p>
          <a:p>
            <a:br>
              <a:rPr lang="en-GB" sz="1800" dirty="0">
                <a:effectLst/>
                <a:ea typeface="Yu Mincho" panose="02020400000000000000" pitchFamily="18" charset="-128"/>
              </a:rPr>
            </a:br>
            <a:r>
              <a:rPr lang="en-GB" sz="1800" dirty="0">
                <a:effectLst/>
                <a:ea typeface="Yu Mincho" panose="02020400000000000000" pitchFamily="18" charset="-128"/>
              </a:rPr>
              <a:t>En définissant clairement vos objectifs commerciaux et en acquérant une connaissance approfondie de votre public cible, vous posez des bases solides pour élaborer une stratégie de marketing numérique qui trouve un écho auprès de vos clients et mène votre entreprise sur la voie du succès. Dans la section suivante, nous examinerons l'importance de réaliser une étude de marché et une analyse de la concurrence</a:t>
            </a:r>
            <a:r>
              <a:rPr lang="en-US" sz="1800" dirty="0">
                <a:effectLst/>
                <a:ea typeface="Times New Roman" panose="02020603050405020304" pitchFamily="18" charset="0"/>
                <a:cs typeface="Calibri" panose="020F0502020204030204" pitchFamily="34" charset="0"/>
              </a:rPr>
              <a:t>. </a:t>
            </a:r>
            <a:br>
              <a:rPr lang="en-US" sz="1800" dirty="0">
                <a:effectLst/>
                <a:ea typeface="Times New Roman" panose="02020603050405020304" pitchFamily="18" charset="0"/>
                <a:cs typeface="Calibri" panose="020F0502020204030204" pitchFamily="34" charset="0"/>
              </a:rPr>
            </a:br>
            <a:endParaRPr lang="fr-FR" sz="1800" dirty="0">
              <a:effectLst/>
              <a:ea typeface="Yu Mincho" panose="02020400000000000000" pitchFamily="18" charset="-128"/>
              <a:cs typeface="Arial" panose="020B0604020202020204" pitchFamily="34"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21528947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2. </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Élaborer une stratégie de marketing numérique</a:t>
            </a:r>
          </a:p>
          <a:p>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2.2 </a:t>
            </a:r>
            <a:r>
              <a:rPr lang="en-GB" sz="1800" b="1" dirty="0">
                <a:effectLst/>
                <a:latin typeface="Calibri" panose="020F0502020204030204" pitchFamily="34" charset="0"/>
                <a:ea typeface="Yu Mincho" panose="02020400000000000000" pitchFamily="18" charset="-128"/>
              </a:rPr>
              <a:t>Élaborer un plan de marketing numérique complet</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800" dirty="0">
                <a:effectLst/>
                <a:latin typeface="Calibri" panose="020F0502020204030204" pitchFamily="34" charset="0"/>
                <a:ea typeface="Times New Roman" panose="02020603050405020304" pitchFamily="18" charset="0"/>
              </a:rPr>
              <a:t>Dans la section 2.1, nous avons abordé les étapes essentielles que sont la définition des objectifs de l'entreprise et l'identification du public cible. Nous entrons à présent au cœur de l'élaboration d'une stratégie de marketing numérique : le développement d'un plan de marketing numérique complet. C'est dans cette section que vous réunirez tous les éléments afin de créer un plan structuré et réalisable pour votre microentreprise ou votre PME.</a:t>
            </a:r>
            <a:endParaRPr lang="fr-FR" sz="1800" dirty="0">
              <a:effectLst/>
              <a:latin typeface="Times New Roman" panose="02020603050405020304" pitchFamily="18" charset="0"/>
              <a:ea typeface="Times New Roman" panose="02020603050405020304" pitchFamily="18" charset="0"/>
            </a:endParaRPr>
          </a:p>
          <a:p>
            <a:r>
              <a:rPr lang="en-GB" sz="1800" b="1" dirty="0">
                <a:effectLst/>
                <a:latin typeface="Calibri" panose="020F0502020204030204" pitchFamily="34" charset="0"/>
                <a:ea typeface="Times New Roman" panose="02020603050405020304" pitchFamily="18" charset="0"/>
              </a:rPr>
              <a:t>2.2.1 Les composantes d'un plan de marketing numérique</a:t>
            </a:r>
            <a:endParaRPr lang="fr-FR" sz="1800" dirty="0">
              <a:effectLst/>
              <a:latin typeface="Times New Roman" panose="02020603050405020304" pitchFamily="18"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Un plan de marketing numérique bien structuré sert de feuille de route et décrit les stratégies et tactiques spécifiques que vous utiliserez pour atteindre vos objectifs commerciaux. Vous trouverez ci-dessous les principaux éléments d'un plan de marketing numérique complet :</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Résumé : </a:t>
            </a:r>
            <a:r>
              <a:rPr lang="en-GB" sz="1800" dirty="0">
                <a:effectLst/>
                <a:latin typeface="Calibri" panose="020F0502020204030204" pitchFamily="34" charset="0"/>
                <a:ea typeface="Times New Roman" panose="02020603050405020304" pitchFamily="18" charset="0"/>
              </a:rPr>
              <a:t>cette section donne un aperçu de l'ensemble du plan. Il s'agit d'un bref résumé des objectifs de votre entreprise, du public cible et des principales stratégies que vous mettrez en œuvre.</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Analyse de la situation :</a:t>
            </a:r>
            <a:r>
              <a:rPr lang="en-GB" sz="1800" dirty="0">
                <a:effectLst/>
                <a:latin typeface="Calibri" panose="020F0502020204030204" pitchFamily="34" charset="0"/>
                <a:ea typeface="Times New Roman" panose="02020603050405020304" pitchFamily="18" charset="0"/>
              </a:rPr>
              <a:t> Commencez par analyser vos efforts actuels en matière de marketing numérique et le paysage concurrentiel. Identifiez les forces, les faiblesses, les opportunités et les menaces (analyse SWOT) susceptibles d'affecter votre stratégie.</a:t>
            </a:r>
            <a:endParaRPr lang="fr-FR" sz="1800" dirty="0">
              <a:effectLst/>
              <a:latin typeface="Times New Roman" panose="02020603050405020304" pitchFamily="18" charset="0"/>
              <a:ea typeface="Times New Roman" panose="02020603050405020304" pitchFamily="18"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15607717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10823054" y="3429000"/>
            <a:ext cx="1368945" cy="1080446"/>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2. </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Élaborer une stratégie de marketing numérique</a:t>
            </a:r>
          </a:p>
          <a:p>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2.2 </a:t>
            </a:r>
            <a:r>
              <a:rPr lang="en-GB" sz="1800" b="1" dirty="0">
                <a:effectLst/>
                <a:latin typeface="Calibri" panose="020F0502020204030204" pitchFamily="34" charset="0"/>
                <a:ea typeface="Yu Mincho" panose="02020400000000000000" pitchFamily="18" charset="-128"/>
              </a:rPr>
              <a:t>Élaborer un plan de marketing numérique complet</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77821" y="1403840"/>
            <a:ext cx="10262681" cy="4195763"/>
          </a:xfrm>
        </p:spPr>
        <p:txBody>
          <a:bodyPr/>
          <a:lstStyle/>
          <a:p>
            <a:r>
              <a:rPr lang="en-GB" sz="1800" b="1" dirty="0">
                <a:effectLst/>
                <a:latin typeface="Calibri" panose="020F0502020204030204" pitchFamily="34" charset="0"/>
                <a:ea typeface="Times New Roman" panose="02020603050405020304" pitchFamily="18" charset="0"/>
              </a:rPr>
              <a:t>2.2.1 Les composantes d'un plan de marketing numérique</a:t>
            </a:r>
            <a:endParaRPr lang="fr-FR" sz="1800" dirty="0">
              <a:effectLst/>
              <a:latin typeface="Times New Roman" panose="02020603050405020304" pitchFamily="18" charset="0"/>
              <a:ea typeface="Times New Roman" panose="02020603050405020304" pitchFamily="18" charset="0"/>
            </a:endParaRPr>
          </a:p>
          <a:p>
            <a:pPr marL="342900" lvl="0" indent="-342900">
              <a:tabLst>
                <a:tab pos="457200" algn="l"/>
              </a:tabLst>
            </a:pPr>
            <a:endParaRPr lang="en-GB" sz="1800" b="1" dirty="0">
              <a:effectLst/>
              <a:latin typeface="Calibri" panose="020F0502020204030204" pitchFamily="34"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Objectifs de l'entreprise :</a:t>
            </a:r>
            <a:r>
              <a:rPr lang="en-GB" sz="1800" dirty="0">
                <a:effectLst/>
                <a:latin typeface="Calibri" panose="020F0502020204030204" pitchFamily="34" charset="0"/>
                <a:ea typeface="Times New Roman" panose="02020603050405020304" pitchFamily="18" charset="0"/>
              </a:rPr>
              <a:t> Répétez les objectifs spécifiques, mesurables, réalisables, pertinents et limités dans le temps (SMART) que vous avez définis à la section 2.1. Indiquez clairement ce que vous souhaitez atteindre.</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Public cible :</a:t>
            </a:r>
            <a:r>
              <a:rPr lang="en-GB" sz="1800" dirty="0">
                <a:effectLst/>
                <a:latin typeface="Calibri" panose="020F0502020204030204" pitchFamily="34" charset="0"/>
                <a:ea typeface="Times New Roman" panose="02020603050405020304" pitchFamily="18" charset="0"/>
              </a:rPr>
              <a:t> Décrivez votre public cible en détail, y compris les personas d'acheteurs et les segments de marché. Comprenez leurs besoins, leurs préférences et leurs difficultés.</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Analyse des concurrents :</a:t>
            </a:r>
            <a:r>
              <a:rPr lang="en-GB" sz="1800" dirty="0">
                <a:effectLst/>
                <a:latin typeface="Calibri" panose="020F0502020204030204" pitchFamily="34" charset="0"/>
                <a:ea typeface="Times New Roman" panose="02020603050405020304" pitchFamily="18" charset="0"/>
              </a:rPr>
              <a:t> Fournir des informations sur les stratégies de marketing numérique de vos concurrents. Identifiez ce qui fonctionne pour eux et les possibilités de différenciation.</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Stratégies de marketing numérique :</a:t>
            </a:r>
            <a:r>
              <a:rPr lang="en-GB" sz="1800" dirty="0">
                <a:effectLst/>
                <a:latin typeface="Calibri" panose="020F0502020204030204" pitchFamily="34" charset="0"/>
                <a:ea typeface="Times New Roman" panose="02020603050405020304" pitchFamily="18" charset="0"/>
              </a:rPr>
              <a:t> Décrivez les stratégies de haut niveau que vous utiliserez pour atteindre vos objectifs. Il peut s'agir de marketing de contenu, de marketing des médias sociaux, de marketing par courriel, de référencement, de publicité payante, etc.</a:t>
            </a:r>
          </a:p>
          <a:p>
            <a:pPr marL="34290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Tactiques et canaux :</a:t>
            </a:r>
            <a:r>
              <a:rPr lang="en-GB" sz="1800" dirty="0">
                <a:effectLst/>
                <a:latin typeface="Calibri" panose="020F0502020204030204" pitchFamily="34" charset="0"/>
                <a:ea typeface="Times New Roman" panose="02020603050405020304" pitchFamily="18" charset="0"/>
              </a:rPr>
              <a:t> Pour chaque stratégie, précisez les tactiques et les canaux numériques que vous utiliserez. Par exemple, si le marketing de contenu est une stratégie, détaillez les types de contenu (articles de blog, vidéos, infographies) et les plateformes (site web, médias sociaux) que vous utiliserez.</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endParaRPr lang="en-GB" sz="1800" dirty="0">
              <a:effectLst/>
              <a:latin typeface="Calibri" panose="020F0502020204030204" pitchFamily="34" charset="0"/>
              <a:ea typeface="Times New Roman" panose="02020603050405020304" pitchFamily="18" charset="0"/>
            </a:endParaRPr>
          </a:p>
          <a:p>
            <a:pPr marL="342900" lvl="0" indent="-342900">
              <a:buFont typeface="Arial" panose="020B0604020202020204" pitchFamily="34" charset="0"/>
              <a:buChar char="•"/>
              <a:tabLst>
                <a:tab pos="457200" algn="l"/>
              </a:tabLst>
            </a:pPr>
            <a:endParaRPr lang="fr-FR" sz="1800" dirty="0">
              <a:effectLst/>
              <a:latin typeface="Times New Roman" panose="02020603050405020304" pitchFamily="18" charset="0"/>
              <a:ea typeface="Times New Roman" panose="02020603050405020304" pitchFamily="18"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70696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2. </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Élaborer une stratégie de marketing numérique</a:t>
            </a:r>
          </a:p>
          <a:p>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2.2 </a:t>
            </a:r>
            <a:r>
              <a:rPr lang="en-GB" sz="1800" b="1" dirty="0">
                <a:effectLst/>
                <a:latin typeface="Calibri" panose="020F0502020204030204" pitchFamily="34" charset="0"/>
                <a:ea typeface="Yu Mincho" panose="02020400000000000000" pitchFamily="18" charset="-128"/>
              </a:rPr>
              <a:t>Élaborer un plan de marketing numérique complet</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800" b="1" dirty="0">
                <a:effectLst/>
                <a:latin typeface="Calibri" panose="020F0502020204030204" pitchFamily="34" charset="0"/>
                <a:ea typeface="Times New Roman" panose="02020603050405020304" pitchFamily="18" charset="0"/>
              </a:rPr>
              <a:t>2.2.1 Les composantes d'un plan de marketing numérique</a:t>
            </a:r>
            <a:br>
              <a:rPr lang="en-GB" sz="1800" b="1" dirty="0">
                <a:effectLst/>
                <a:latin typeface="Calibri" panose="020F0502020204030204" pitchFamily="34" charset="0"/>
                <a:ea typeface="Times New Roman" panose="02020603050405020304" pitchFamily="18" charset="0"/>
              </a:rPr>
            </a:b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Budget et ressources :</a:t>
            </a:r>
            <a:r>
              <a:rPr lang="en-GB" sz="1800" dirty="0">
                <a:effectLst/>
                <a:latin typeface="Calibri" panose="020F0502020204030204" pitchFamily="34" charset="0"/>
                <a:ea typeface="Times New Roman" panose="02020603050405020304" pitchFamily="18" charset="0"/>
              </a:rPr>
              <a:t> Déterminez le budget nécessaire à vos efforts de marketing numérique. Incluez les coûts de la publicité, des logiciels, du personnel et de toute autre ressource. Veillez à ce que votre budget corresponde à vos objectifs.</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Calendrier :</a:t>
            </a:r>
            <a:r>
              <a:rPr lang="en-GB" sz="1800" dirty="0">
                <a:effectLst/>
                <a:latin typeface="Calibri" panose="020F0502020204030204" pitchFamily="34" charset="0"/>
                <a:ea typeface="Times New Roman" panose="02020603050405020304" pitchFamily="18" charset="0"/>
              </a:rPr>
              <a:t> Créez un calendrier qui précise le moment où chaque tactique et campagne sera mise en œuvre. Il permet de s'assurer que vos efforts sont bien rythmés et coordonnés.</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Indicateurs clés de performance (ICP) :</a:t>
            </a:r>
            <a:r>
              <a:rPr lang="en-GB" sz="1800" dirty="0">
                <a:effectLst/>
                <a:latin typeface="Calibri" panose="020F0502020204030204" pitchFamily="34" charset="0"/>
                <a:ea typeface="Times New Roman" panose="02020603050405020304" pitchFamily="18" charset="0"/>
              </a:rPr>
              <a:t> Définissez les indicateurs que vous utiliserez pour mesurer votre succès. Il peut s'agir du trafic sur le site web, des taux de conversion, des taux de clics (CTR), du retour sur investissement (ROI), etc.</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Suivi et rapports :</a:t>
            </a:r>
            <a:r>
              <a:rPr lang="en-GB" sz="1800" dirty="0">
                <a:effectLst/>
                <a:latin typeface="Calibri" panose="020F0502020204030204" pitchFamily="34" charset="0"/>
                <a:ea typeface="Times New Roman" panose="02020603050405020304" pitchFamily="18" charset="0"/>
              </a:rPr>
              <a:t> Décrivez comment vous allez contrôler et rendre compte de vos efforts en matière de marketing numérique. Identifiez les outils et les processus que vous utiliserez pour suivre les progrès et procéder à des ajustements en fonction des données.</a:t>
            </a:r>
            <a:endParaRPr lang="fr-FR" sz="1800" dirty="0">
              <a:effectLst/>
              <a:latin typeface="Times New Roman" panose="02020603050405020304" pitchFamily="18" charset="0"/>
              <a:ea typeface="Times New Roman" panose="02020603050405020304" pitchFamily="18"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1425843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rPr lang="es-ES"/>
              <a:t>Index</a:t>
            </a:r>
            <a:endParaRPr lang="en-GB"/>
          </a:p>
        </p:txBody>
      </p:sp>
      <p:sp>
        <p:nvSpPr>
          <p:cNvPr id="13" name="Elipse 12">
            <a:extLst>
              <a:ext uri="{FF2B5EF4-FFF2-40B4-BE49-F238E27FC236}">
                <a16:creationId xmlns:a16="http://schemas.microsoft.com/office/drawing/2014/main" id="{2DA81C80-FC7D-0220-CF70-D4F0B7479F9C}"/>
              </a:ext>
            </a:extLst>
          </p:cNvPr>
          <p:cNvSpPr/>
          <p:nvPr/>
        </p:nvSpPr>
        <p:spPr>
          <a:xfrm>
            <a:off x="542494" y="2151561"/>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Elipse 14">
            <a:extLst>
              <a:ext uri="{FF2B5EF4-FFF2-40B4-BE49-F238E27FC236}">
                <a16:creationId xmlns:a16="http://schemas.microsoft.com/office/drawing/2014/main" id="{B4856BBC-5D8A-A31B-696E-4115769C93A8}"/>
              </a:ext>
            </a:extLst>
          </p:cNvPr>
          <p:cNvSpPr/>
          <p:nvPr/>
        </p:nvSpPr>
        <p:spPr>
          <a:xfrm>
            <a:off x="542494" y="3303000"/>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Elipse 15">
            <a:extLst>
              <a:ext uri="{FF2B5EF4-FFF2-40B4-BE49-F238E27FC236}">
                <a16:creationId xmlns:a16="http://schemas.microsoft.com/office/drawing/2014/main" id="{D53235DE-1AFB-4328-B1BA-29AEA5054E67}"/>
              </a:ext>
            </a:extLst>
          </p:cNvPr>
          <p:cNvSpPr/>
          <p:nvPr/>
        </p:nvSpPr>
        <p:spPr>
          <a:xfrm>
            <a:off x="542494" y="4454439"/>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Marcador de contenido 2">
            <a:extLst>
              <a:ext uri="{FF2B5EF4-FFF2-40B4-BE49-F238E27FC236}">
                <a16:creationId xmlns:a16="http://schemas.microsoft.com/office/drawing/2014/main" id="{D076112B-2609-EE1D-34D8-E2BCE9E11BFE}"/>
              </a:ext>
            </a:extLst>
          </p:cNvPr>
          <p:cNvSpPr txBox="1">
            <a:spLocks/>
          </p:cNvSpPr>
          <p:nvPr/>
        </p:nvSpPr>
        <p:spPr>
          <a:xfrm>
            <a:off x="1013011" y="4381305"/>
            <a:ext cx="7170273"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sz="2400" b="1" dirty="0" err="1"/>
              <a:t>Unité </a:t>
            </a:r>
            <a:r>
              <a:rPr lang="es-ES" sz="2400" b="1" dirty="0"/>
              <a:t>3. </a:t>
            </a:r>
            <a:r>
              <a:rPr lang="en-GB" sz="2400"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Optimiser la présence en ligne</a:t>
            </a:r>
            <a:br>
              <a:rPr lang="en-GB" sz="2400"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b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Section 3.1. Mettre en œuvre des techniques efficaces d'optimisation des moteurs de recherche (SEO)</a:t>
            </a:r>
            <a:b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b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Section 3.2. Utiliser les plateformes de médias sociaux pour la construction de la marque et l'engagement</a:t>
            </a:r>
          </a:p>
          <a:p>
            <a:endParaRPr lang="es-ES" sz="2400" dirty="0"/>
          </a:p>
        </p:txBody>
      </p:sp>
      <p:pic>
        <p:nvPicPr>
          <p:cNvPr id="5" name="Imagen 4" descr="Imagen que contiene lego, juguete, hombre&#10;&#10;Descripción generada automáticamente">
            <a:extLst>
              <a:ext uri="{FF2B5EF4-FFF2-40B4-BE49-F238E27FC236}">
                <a16:creationId xmlns:a16="http://schemas.microsoft.com/office/drawing/2014/main" id="{E994BF6D-8ED7-D4D0-E4C0-C4BAA243DB53}"/>
              </a:ext>
            </a:extLst>
          </p:cNvPr>
          <p:cNvPicPr>
            <a:picLocks noChangeAspect="1"/>
          </p:cNvPicPr>
          <p:nvPr/>
        </p:nvPicPr>
        <p:blipFill rotWithShape="1">
          <a:blip r:embed="rId2">
            <a:extLst>
              <a:ext uri="{28A0092B-C50C-407E-A947-70E740481C1C}">
                <a14:useLocalDpi xmlns:a14="http://schemas.microsoft.com/office/drawing/2010/main" val="0"/>
              </a:ext>
            </a:extLst>
          </a:blip>
          <a:srcRect l="9946" r="9414"/>
          <a:stretch/>
        </p:blipFill>
        <p:spPr>
          <a:xfrm>
            <a:off x="8183284" y="2107995"/>
            <a:ext cx="3787558" cy="2642009"/>
          </a:xfrm>
          <a:prstGeom prst="rect">
            <a:avLst/>
          </a:prstGeom>
        </p:spPr>
      </p:pic>
      <p:sp>
        <p:nvSpPr>
          <p:cNvPr id="6" name="Marcador de contenido 2">
            <a:extLst>
              <a:ext uri="{FF2B5EF4-FFF2-40B4-BE49-F238E27FC236}">
                <a16:creationId xmlns:a16="http://schemas.microsoft.com/office/drawing/2014/main" id="{0099C590-613D-734B-7CD3-4AA4C86B8601}"/>
              </a:ext>
            </a:extLst>
          </p:cNvPr>
          <p:cNvSpPr txBox="1">
            <a:spLocks/>
          </p:cNvSpPr>
          <p:nvPr/>
        </p:nvSpPr>
        <p:spPr>
          <a:xfrm>
            <a:off x="1013012" y="3227524"/>
            <a:ext cx="7170273"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sz="2400" b="1" dirty="0" err="1"/>
              <a:t>Unité </a:t>
            </a:r>
            <a:r>
              <a:rPr lang="es-ES" sz="2400" b="1" dirty="0"/>
              <a:t>2. </a:t>
            </a:r>
            <a:r>
              <a:rPr lang="en-GB" sz="2400"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Élaborer une stratégie de marketing numérique</a:t>
            </a:r>
            <a:br>
              <a:rPr lang="en-GB" sz="2400"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b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Section 2.1. Définir les objectifs de l'entreprise et le public cible</a:t>
            </a:r>
            <a:b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b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Section 2.2. Élaborer un plan de marketing numérique complet</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7" name="Marcador de contenido 2">
            <a:extLst>
              <a:ext uri="{FF2B5EF4-FFF2-40B4-BE49-F238E27FC236}">
                <a16:creationId xmlns:a16="http://schemas.microsoft.com/office/drawing/2014/main" id="{12566492-A45E-895B-1252-64BE16D827A7}"/>
              </a:ext>
            </a:extLst>
          </p:cNvPr>
          <p:cNvSpPr txBox="1">
            <a:spLocks/>
          </p:cNvSpPr>
          <p:nvPr/>
        </p:nvSpPr>
        <p:spPr>
          <a:xfrm>
            <a:off x="1013011" y="2005911"/>
            <a:ext cx="8884023"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es-ES" sz="2400" b="1" dirty="0" err="1"/>
              <a:t>Unité </a:t>
            </a:r>
            <a:r>
              <a:rPr lang="es-ES" sz="2400" b="1" dirty="0"/>
              <a:t>1. </a:t>
            </a:r>
            <a:r>
              <a:rPr lang="en-GB" sz="2400"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Introduction au marketing numérique</a:t>
            </a:r>
          </a:p>
          <a:p>
            <a:pPr>
              <a:lnSpc>
                <a:spcPct val="100000"/>
              </a:lnSpc>
              <a:spcBef>
                <a:spcPts val="0"/>
              </a:spcBef>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Section 1.1. Comprendre le paysage du marketing numérique</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0000"/>
              </a:lnSpc>
              <a:spcBef>
                <a:spcPts val="0"/>
              </a:spcBef>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Section 1.2. Identifier les principaux canaux et stratégies de marketing numérique</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0000"/>
              </a:lnSpc>
              <a:spcBef>
                <a:spcPts val="0"/>
              </a:spcBef>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p:txBody>
      </p:sp>
    </p:spTree>
    <p:extLst>
      <p:ext uri="{BB962C8B-B14F-4D97-AF65-F5344CB8AC3E}">
        <p14:creationId xmlns:p14="http://schemas.microsoft.com/office/powerpoint/2010/main" val="36152328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2. </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Élaborer une stratégie de marketing numérique</a:t>
            </a:r>
          </a:p>
          <a:p>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2.2 </a:t>
            </a:r>
            <a:r>
              <a:rPr lang="en-GB" sz="1800" b="1" dirty="0">
                <a:effectLst/>
                <a:latin typeface="Calibri" panose="020F0502020204030204" pitchFamily="34" charset="0"/>
                <a:ea typeface="Yu Mincho" panose="02020400000000000000" pitchFamily="18" charset="-128"/>
              </a:rPr>
              <a:t>Élaborer un plan de marketing numérique complet</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US" sz="1800" b="1" dirty="0">
                <a:effectLst/>
                <a:latin typeface="Calibri" panose="020F0502020204030204" pitchFamily="34" charset="0"/>
                <a:ea typeface="Times New Roman" panose="02020603050405020304" pitchFamily="18" charset="0"/>
              </a:rPr>
              <a:t>2.2.2 Adapter votre plan aux MPME</a:t>
            </a:r>
            <a:br>
              <a:rPr lang="en-GB" sz="1800" b="1" dirty="0">
                <a:effectLst/>
                <a:latin typeface="Calibri" panose="020F0502020204030204" pitchFamily="34" charset="0"/>
                <a:ea typeface="Times New Roman" panose="02020603050405020304" pitchFamily="18" charset="0"/>
              </a:rPr>
            </a:br>
            <a:endParaRPr lang="fr-FR" sz="1800" dirty="0">
              <a:effectLst/>
              <a:latin typeface="Times New Roman" panose="02020603050405020304" pitchFamily="18"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Pour les microentreprises et les PME, il est essentiel de reconnaître que les ressources, y compris le temps et le budget, peuvent être plus limitées que celles des grandes entreprises. Par conséquent, votre plan de marketing numérique doit être pratique et axé sur des stratégies à fort impact. Tenez compte des éléments suivants lors de l'élaboration de votre plan :</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Établissement de priorités :</a:t>
            </a:r>
            <a:r>
              <a:rPr lang="en-GB" sz="1800" dirty="0">
                <a:effectLst/>
                <a:latin typeface="Calibri" panose="020F0502020204030204" pitchFamily="34" charset="0"/>
                <a:ea typeface="Times New Roman" panose="02020603050405020304" pitchFamily="18" charset="0"/>
              </a:rPr>
              <a:t> Concentrez-vous sur les stratégies et les tactiques qui correspondent le mieux à vos objectifs commerciaux. Soyez sélectif et donnez la priorité à celles dont le retour sur investissement potentiel est le plus élevé.</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Allocation des ressources :</a:t>
            </a:r>
            <a:r>
              <a:rPr lang="en-GB" sz="1800" dirty="0">
                <a:effectLst/>
                <a:latin typeface="Calibri" panose="020F0502020204030204" pitchFamily="34" charset="0"/>
                <a:ea typeface="Times New Roman" panose="02020603050405020304" pitchFamily="18" charset="0"/>
              </a:rPr>
              <a:t> Répartissez vos ressources de manière efficace. Envisagez d'externaliser certaines tâches si cela s'avère plus rentable que d'embaucher en interne.</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Flexibilité :</a:t>
            </a:r>
            <a:r>
              <a:rPr lang="en-GB" sz="1800" dirty="0">
                <a:effectLst/>
                <a:latin typeface="Calibri" panose="020F0502020204030204" pitchFamily="34" charset="0"/>
                <a:ea typeface="Times New Roman" panose="02020603050405020304" pitchFamily="18" charset="0"/>
              </a:rPr>
              <a:t> Les PME ont souvent l'avantage d'être plus agiles. Soyez prêt à adapter votre plan en fonction des résultats en temps réel et de l'évolution du marché.</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Formation :</a:t>
            </a:r>
            <a:r>
              <a:rPr lang="en-GB" sz="1800" dirty="0">
                <a:effectLst/>
                <a:latin typeface="Calibri" panose="020F0502020204030204" pitchFamily="34" charset="0"/>
                <a:ea typeface="Times New Roman" panose="02020603050405020304" pitchFamily="18" charset="0"/>
              </a:rPr>
              <a:t> Investissez dans la formation et le perfectionnement de votre équipe afin de vous assurer qu'elle possède les compétences nécessaires en matière de marketing numérique pour mettre en œuvre le plan de manière efficace.</a:t>
            </a:r>
            <a:endParaRPr lang="fr-FR" sz="1800" dirty="0">
              <a:effectLst/>
              <a:latin typeface="Times New Roman" panose="02020603050405020304" pitchFamily="18" charset="0"/>
              <a:ea typeface="Times New Roman" panose="02020603050405020304" pitchFamily="18"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26458078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10651786" y="3293826"/>
            <a:ext cx="1540213" cy="1215620"/>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Optimiser la présence en ligne</a:t>
            </a:r>
          </a:p>
          <a:p>
            <a:r>
              <a:rPr lang="en-US" sz="2000" dirty="0">
                <a:latin typeface="Calibri" panose="020F0502020204030204" pitchFamily="34" charset="0"/>
                <a:ea typeface="Yu Mincho" panose="02020400000000000000" pitchFamily="18" charset="-128"/>
                <a:cs typeface="Arial" panose="020B0604020202020204" pitchFamily="34" charset="0"/>
              </a:rPr>
              <a:t>3</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.1 </a:t>
            </a:r>
            <a:r>
              <a:rPr lang="en-GB" sz="1800" b="1" dirty="0">
                <a:effectLst/>
                <a:latin typeface="Calibri" panose="020F0502020204030204" pitchFamily="34" charset="0"/>
                <a:ea typeface="Yu Mincho" panose="02020400000000000000" pitchFamily="18" charset="-128"/>
              </a:rPr>
              <a:t>Mise en œuvre de techniques efficaces d'optimisation des moteurs de recherche (SEO)</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204281" y="1403840"/>
            <a:ext cx="10525328" cy="4195763"/>
          </a:xfrm>
        </p:spPr>
        <p:txBody>
          <a:bodyPr/>
          <a:lstStyle/>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Calibri" panose="020F0502020204030204" pitchFamily="34" charset="0"/>
              </a:rPr>
              <a:t>Dans le paysage numérique, il est essentiel pour les microentreprises et les PME d'avoir une forte présence en ligne. Pour y parvenir, il est primordial d'optimiser votre contenu en ligne pour les moteurs de recherche. Cette section aborde les principes fondamentaux de l'optimisation des moteurs de recherche (SEO) et explique comment mettre en œuvre des techniques efficaces pour améliorer la visibilité de votre site web sur les pages de résultats des moteurs de recherche (SERP).</a:t>
            </a: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3.1.1 Comprendre l'optimisation des moteurs de recherche (SEO)</a:t>
            </a: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r>
              <a:rPr lang="en-GB" sz="1800" dirty="0">
                <a:effectLst/>
                <a:latin typeface="Calibri" panose="020F0502020204030204" pitchFamily="34" charset="0"/>
                <a:ea typeface="Times New Roman" panose="02020603050405020304" pitchFamily="18" charset="0"/>
              </a:rPr>
              <a:t>Avant de se plonger dans des techniques de référencement spécifiques, il est essentiel de comprendre les principes fondamentaux du référencement :</a:t>
            </a:r>
            <a:endParaRPr lang="fr-FR"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Mots-clés :</a:t>
            </a:r>
            <a:r>
              <a:rPr lang="en-GB" sz="1800" dirty="0">
                <a:effectLst/>
                <a:latin typeface="Calibri" panose="020F0502020204030204" pitchFamily="34" charset="0"/>
                <a:ea typeface="Times New Roman" panose="02020603050405020304" pitchFamily="18" charset="0"/>
              </a:rPr>
              <a:t> Les mots-clés sont les mots ou les phrases que les utilisateurs saisissent dans les moteurs de recherche pour trouver des informations. Une recherche efficace de mots-clés est la pierre angulaire du référencement. Elle consiste à identifier les mots-clés pertinents pour votre entreprise et votre public cible.</a:t>
            </a:r>
            <a:endParaRPr lang="fr-FR"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Référencement sur la page :</a:t>
            </a:r>
            <a:r>
              <a:rPr lang="en-GB" sz="1800" dirty="0">
                <a:effectLst/>
                <a:latin typeface="Calibri" panose="020F0502020204030204" pitchFamily="34" charset="0"/>
                <a:ea typeface="Times New Roman" panose="02020603050405020304" pitchFamily="18" charset="0"/>
              </a:rPr>
              <a:t> Il s'agit d'optimiser des pages web individuelles pour qu'elles soient mieux classées et obtiennent un trafic plus important dans les moteurs de recherche. Il s'agit d'optimiser le contenu, les balises méta, les titres et les images.</a:t>
            </a:r>
            <a:endParaRPr lang="fr-FR" sz="1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3114138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Optimiser la présence en ligne</a:t>
            </a:r>
          </a:p>
          <a:p>
            <a:r>
              <a:rPr lang="en-US" sz="2000" dirty="0">
                <a:latin typeface="Calibri" panose="020F0502020204030204" pitchFamily="34" charset="0"/>
                <a:ea typeface="Yu Mincho" panose="02020400000000000000" pitchFamily="18" charset="-128"/>
                <a:cs typeface="Arial" panose="020B0604020202020204" pitchFamily="34" charset="0"/>
              </a:rPr>
              <a:t>3</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.1 </a:t>
            </a:r>
            <a:r>
              <a:rPr lang="en-GB" sz="1800" b="1" dirty="0">
                <a:effectLst/>
                <a:latin typeface="Calibri" panose="020F0502020204030204" pitchFamily="34" charset="0"/>
                <a:ea typeface="Yu Mincho" panose="02020400000000000000" pitchFamily="18" charset="-128"/>
              </a:rPr>
              <a:t>Mise en œuvre de techniques efficaces d'optimisation des moteurs de recherche (SEO)</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3.1.1 Comprendre l'optimisation des moteurs de recherche (SEO)</a:t>
            </a: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Référencement hors page :</a:t>
            </a:r>
            <a:r>
              <a:rPr lang="en-GB" sz="1800" dirty="0">
                <a:effectLst/>
                <a:latin typeface="Calibri" panose="020F0502020204030204" pitchFamily="34" charset="0"/>
                <a:ea typeface="Times New Roman" panose="02020603050405020304" pitchFamily="18" charset="0"/>
              </a:rPr>
              <a:t> Le référencement hors page fait référence aux actions entreprises en dehors de votre site web pour influencer votre classement dans les pages de résultats des moteurs de recherche. Il s'agit souvent de créer des liens de retour de haute qualité à partir de sites web réputés.</a:t>
            </a:r>
            <a:endParaRPr lang="fr-FR"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Référencement technique :</a:t>
            </a:r>
            <a:r>
              <a:rPr lang="en-GB" sz="1800" dirty="0">
                <a:effectLst/>
                <a:latin typeface="Calibri" panose="020F0502020204030204" pitchFamily="34" charset="0"/>
                <a:ea typeface="Times New Roman" panose="02020603050405020304" pitchFamily="18" charset="0"/>
              </a:rPr>
              <a:t> Cet aspect se concentre sur les éléments techniques de votre site web, tels que la vitesse du site, la convivialité pour les mobiles et la garantie que les robots des moteurs de recherche peuvent accéder à votre contenu et l'indexer.</a:t>
            </a:r>
            <a:endParaRPr lang="fr-FR"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Qualité du contenu : un </a:t>
            </a:r>
            <a:r>
              <a:rPr lang="en-GB" sz="1800" dirty="0">
                <a:effectLst/>
                <a:latin typeface="Calibri" panose="020F0502020204030204" pitchFamily="34" charset="0"/>
                <a:ea typeface="Times New Roman" panose="02020603050405020304" pitchFamily="18" charset="0"/>
              </a:rPr>
              <a:t>contenu pertinent et de haute qualité est au cœur du référencement. Les moteurs de recherche visent à fournir aux utilisateurs des informations précieuses, c'est pourquoi il est essentiel de créer un contenu informatif et attrayant.</a:t>
            </a:r>
            <a:endParaRPr lang="fr-FR" sz="1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23874020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Optimiser la présence en ligne</a:t>
            </a:r>
          </a:p>
          <a:p>
            <a:r>
              <a:rPr lang="en-US" sz="2000" dirty="0">
                <a:latin typeface="Calibri" panose="020F0502020204030204" pitchFamily="34" charset="0"/>
                <a:ea typeface="Yu Mincho" panose="02020400000000000000" pitchFamily="18" charset="-128"/>
                <a:cs typeface="Arial" panose="020B0604020202020204" pitchFamily="34" charset="0"/>
              </a:rPr>
              <a:t>3</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.1 </a:t>
            </a:r>
            <a:r>
              <a:rPr lang="en-GB" sz="1800" b="1" dirty="0">
                <a:effectLst/>
                <a:latin typeface="Calibri" panose="020F0502020204030204" pitchFamily="34" charset="0"/>
                <a:ea typeface="Yu Mincho" panose="02020400000000000000" pitchFamily="18" charset="-128"/>
              </a:rPr>
              <a:t>Mise en œuvre de techniques efficaces d'optimisation des moteurs de recherche (SEO)</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800" b="1" dirty="0">
                <a:effectLst/>
                <a:latin typeface="Calibri" panose="020F0502020204030204" pitchFamily="34" charset="0"/>
                <a:ea typeface="Times New Roman" panose="02020603050405020304" pitchFamily="18" charset="0"/>
              </a:rPr>
              <a:t>3.1.2 Techniques clés de référencement pour les PME</a:t>
            </a:r>
            <a:endParaRPr lang="fr-FR" sz="1800" dirty="0">
              <a:effectLst/>
              <a:latin typeface="Times New Roman" panose="02020603050405020304" pitchFamily="18" charset="0"/>
              <a:ea typeface="Times New Roman" panose="02020603050405020304" pitchFamily="18" charset="0"/>
            </a:endParaRPr>
          </a:p>
          <a:p>
            <a:br>
              <a:rPr lang="en-GB" sz="1800" dirty="0">
                <a:effectLst/>
                <a:latin typeface="Calibri" panose="020F0502020204030204" pitchFamily="34" charset="0"/>
                <a:ea typeface="Times New Roman" panose="02020603050405020304" pitchFamily="18" charset="0"/>
              </a:rPr>
            </a:br>
            <a:r>
              <a:rPr lang="en-GB" sz="1800" dirty="0">
                <a:effectLst/>
                <a:latin typeface="Calibri" panose="020F0502020204030204" pitchFamily="34" charset="0"/>
                <a:ea typeface="Times New Roman" panose="02020603050405020304" pitchFamily="18" charset="0"/>
              </a:rPr>
              <a:t>Examinons maintenant quelques techniques clés de référencement que les microentreprises et les PME peuvent mettre en œuvre pour améliorer leur présence en ligne :</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Recherche de mots-clés :</a:t>
            </a:r>
            <a:r>
              <a:rPr lang="en-GB" sz="1800" dirty="0">
                <a:effectLst/>
                <a:latin typeface="Calibri" panose="020F0502020204030204" pitchFamily="34" charset="0"/>
                <a:ea typeface="Times New Roman" panose="02020603050405020304" pitchFamily="18" charset="0"/>
              </a:rPr>
              <a:t> Commencez par effectuer une recherche approfondie de mots-clés afin d'identifier les expressions que vos clients potentiels utilisent pour rechercher des produits ou des services comme les vôtres. Utilisez des outils de recherche de mots clés pour découvrir des mots clés pertinents avec un volume de recherche moyen à élevé et une faible concurrence.</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Optimisation des pages :</a:t>
            </a:r>
            <a:r>
              <a:rPr lang="en-GB" sz="1800" dirty="0">
                <a:effectLst/>
                <a:latin typeface="Calibri" panose="020F0502020204030204" pitchFamily="34" charset="0"/>
                <a:ea typeface="Times New Roman" panose="02020603050405020304" pitchFamily="18" charset="0"/>
              </a:rPr>
              <a:t> Optimisez les pages de votre site web en incorporant les mots-clés cibles de manière naturelle dans les titres, les en-têtes et le contenu. Veillez à ce que les balises méta (méta titres et descriptions) soient convaincantes et comprennent des mots clés.</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Contenu de haute qualité :</a:t>
            </a:r>
            <a:r>
              <a:rPr lang="en-GB" sz="1800" dirty="0">
                <a:effectLst/>
                <a:latin typeface="Calibri" panose="020F0502020204030204" pitchFamily="34" charset="0"/>
                <a:ea typeface="Times New Roman" panose="02020603050405020304" pitchFamily="18" charset="0"/>
              </a:rPr>
              <a:t> Créez un contenu utile et informatif qui réponde aux besoins et aux questions de votre public cible. Mettez régulièrement votre contenu à jour pour qu'il reste frais et pertinent.</a:t>
            </a:r>
            <a:endParaRPr lang="fr-FR" sz="1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985834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Optimiser la présence en ligne</a:t>
            </a:r>
          </a:p>
          <a:p>
            <a:r>
              <a:rPr lang="en-US" sz="2000" dirty="0">
                <a:latin typeface="Calibri" panose="020F0502020204030204" pitchFamily="34" charset="0"/>
                <a:ea typeface="Yu Mincho" panose="02020400000000000000" pitchFamily="18" charset="-128"/>
                <a:cs typeface="Arial" panose="020B0604020202020204" pitchFamily="34" charset="0"/>
              </a:rPr>
              <a:t>3</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.1 </a:t>
            </a:r>
            <a:r>
              <a:rPr lang="en-GB" sz="1800" b="1" dirty="0">
                <a:effectLst/>
                <a:latin typeface="Calibri" panose="020F0502020204030204" pitchFamily="34" charset="0"/>
                <a:ea typeface="Yu Mincho" panose="02020400000000000000" pitchFamily="18" charset="-128"/>
              </a:rPr>
              <a:t>Mise en œuvre de techniques efficaces d'optimisation des moteurs de recherche (SEO)</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800" b="1" dirty="0">
                <a:effectLst/>
                <a:latin typeface="Calibri" panose="020F0502020204030204" pitchFamily="34" charset="0"/>
                <a:ea typeface="Times New Roman" panose="02020603050405020304" pitchFamily="18" charset="0"/>
              </a:rPr>
              <a:t>3.1.2 Techniques clés de référencement pour les PME</a:t>
            </a:r>
          </a:p>
          <a:p>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Optimisation mobile :</a:t>
            </a:r>
            <a:r>
              <a:rPr lang="en-GB" sz="1800" dirty="0">
                <a:effectLst/>
                <a:latin typeface="Calibri" panose="020F0502020204030204" pitchFamily="34" charset="0"/>
                <a:ea typeface="Times New Roman" panose="02020603050405020304" pitchFamily="18" charset="0"/>
              </a:rPr>
              <a:t> Compte tenu de l'utilisation croissante des appareils mobiles pour la navigation sur le web, veillez à ce que votre site web soit adapté aux mobiles. Google récompense les sites web adaptés aux mobiles en leur accordant un meilleur classement dans les moteurs de recherche.</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Référencement local :</a:t>
            </a:r>
            <a:r>
              <a:rPr lang="en-GB" sz="1800" dirty="0">
                <a:effectLst/>
                <a:latin typeface="Calibri" panose="020F0502020204030204" pitchFamily="34" charset="0"/>
                <a:ea typeface="Times New Roman" panose="02020603050405020304" pitchFamily="18" charset="0"/>
              </a:rPr>
              <a:t> Si vous avez un magasin physique ou si vous desservez une zone géographique spécifique, optimisez votre référencement local. Il s'agit notamment de créer et d'optimiser votre fiche Google My Business et d'encourager les clients à donner leur avis.</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Création de liens :</a:t>
            </a:r>
            <a:r>
              <a:rPr lang="en-GB" sz="1800" dirty="0">
                <a:effectLst/>
                <a:latin typeface="Calibri" panose="020F0502020204030204" pitchFamily="34" charset="0"/>
                <a:ea typeface="Times New Roman" panose="02020603050405020304" pitchFamily="18" charset="0"/>
              </a:rPr>
              <a:t> Créez des liens de retour de haute qualité à partir de sites web faisant autorité dans votre secteur. L'envoi de visiteurs, la sensibilisation et la création de contenu partageable peuvent contribuer à attirer des liens de retour de grande valeur.</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Référencement technique :</a:t>
            </a:r>
            <a:r>
              <a:rPr lang="en-GB" sz="1800" dirty="0">
                <a:effectLst/>
                <a:latin typeface="Calibri" panose="020F0502020204030204" pitchFamily="34" charset="0"/>
                <a:ea typeface="Times New Roman" panose="02020603050405020304" pitchFamily="18" charset="0"/>
              </a:rPr>
              <a:t> Effectuez régulièrement des audits techniques de votre site web afin d'identifier et de résoudre les problèmes tels que les liens brisés, les temps de chargement des pages et les erreurs d'indexation.</a:t>
            </a:r>
            <a:endParaRPr lang="fr-FR" sz="1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3999765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Optimiser la présence en ligne</a:t>
            </a:r>
          </a:p>
          <a:p>
            <a:r>
              <a:rPr lang="en-US" sz="2000" dirty="0">
                <a:latin typeface="Calibri" panose="020F0502020204030204" pitchFamily="34" charset="0"/>
                <a:ea typeface="Yu Mincho" panose="02020400000000000000" pitchFamily="18" charset="-128"/>
                <a:cs typeface="Arial" panose="020B0604020202020204" pitchFamily="34" charset="0"/>
              </a:rPr>
              <a:t>3</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.1 </a:t>
            </a:r>
            <a:r>
              <a:rPr lang="en-GB" sz="1800" b="1" dirty="0">
                <a:effectLst/>
                <a:latin typeface="Calibri" panose="020F0502020204030204" pitchFamily="34" charset="0"/>
                <a:ea typeface="Yu Mincho" panose="02020400000000000000" pitchFamily="18" charset="-128"/>
              </a:rPr>
              <a:t>Mise en œuvre de techniques efficaces d'optimisation des moteurs de recherche (SEO)</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116732" y="1403840"/>
            <a:ext cx="9524418" cy="4195763"/>
          </a:xfrm>
        </p:spPr>
        <p:txBody>
          <a:bodyPr/>
          <a:lstStyle/>
          <a:p>
            <a:r>
              <a:rPr lang="en-GB" sz="1800" b="1" dirty="0">
                <a:effectLst/>
                <a:latin typeface="Calibri" panose="020F0502020204030204" pitchFamily="34" charset="0"/>
                <a:ea typeface="Times New Roman" panose="02020603050405020304" pitchFamily="18" charset="0"/>
              </a:rPr>
              <a:t>3.1.2 Techniques clés de référencement pour les PME</a:t>
            </a:r>
            <a:br>
              <a:rPr lang="en-GB" sz="1800" b="1" dirty="0">
                <a:latin typeface="Calibri" panose="020F0502020204030204" pitchFamily="34" charset="0"/>
                <a:ea typeface="Times New Roman" panose="02020603050405020304" pitchFamily="18" charset="0"/>
              </a:rPr>
            </a:br>
            <a:endParaRPr lang="en-GB" sz="1800" b="1" dirty="0">
              <a:effectLst/>
              <a:latin typeface="Calibri" panose="020F0502020204030204" pitchFamily="34"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Expérience utilisateur (UX) :</a:t>
            </a:r>
            <a:r>
              <a:rPr lang="en-GB" sz="1800" dirty="0">
                <a:effectLst/>
                <a:latin typeface="Calibri" panose="020F0502020204030204" pitchFamily="34" charset="0"/>
                <a:ea typeface="Times New Roman" panose="02020603050405020304" pitchFamily="18" charset="0"/>
              </a:rPr>
              <a:t> Un site web convivial améliore non seulement le référencement, mais aussi la satisfaction des utilisateurs. Veillez à ce que votre site soit facile à naviguer, qu'il se charge rapidement et qu'il offre une expérience transparente.</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Analyse et suivi :</a:t>
            </a:r>
            <a:r>
              <a:rPr lang="en-GB" sz="1800" dirty="0">
                <a:effectLst/>
                <a:latin typeface="Calibri" panose="020F0502020204030204" pitchFamily="34" charset="0"/>
                <a:ea typeface="Times New Roman" panose="02020603050405020304" pitchFamily="18" charset="0"/>
              </a:rPr>
              <a:t> Mettez en œuvre des outils d'analyse web tels que Google Analytics pour suivre les performances de votre site web. Surveillez régulièrement votre classement, votre trafic et le </a:t>
            </a:r>
            <a:r>
              <a:rPr lang="en-GB" sz="1800" dirty="0" err="1">
                <a:effectLst/>
                <a:latin typeface="Calibri" panose="020F0502020204030204" pitchFamily="34" charset="0"/>
                <a:ea typeface="Times New Roman" panose="02020603050405020304" pitchFamily="18" charset="0"/>
              </a:rPr>
              <a:t>comportement des </a:t>
            </a:r>
            <a:r>
              <a:rPr lang="en-GB" sz="1800" dirty="0">
                <a:effectLst/>
                <a:latin typeface="Calibri" panose="020F0502020204030204" pitchFamily="34" charset="0"/>
                <a:ea typeface="Times New Roman" panose="02020603050405020304" pitchFamily="18" charset="0"/>
              </a:rPr>
              <a:t>utilisateurs afin de prendre des décisions fondées sur des données.</a:t>
            </a:r>
            <a:endParaRPr lang="fr-FR" sz="1800" dirty="0">
              <a:effectLst/>
              <a:latin typeface="Times New Roman" panose="02020603050405020304" pitchFamily="18" charset="0"/>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latin typeface="Calibri" panose="020F0502020204030204" pitchFamily="34" charset="0"/>
                <a:ea typeface="Times New Roman" panose="02020603050405020304" pitchFamily="18" charset="0"/>
              </a:rPr>
              <a:t>Signaux sociaux :</a:t>
            </a:r>
            <a:r>
              <a:rPr lang="en-GB" sz="1800" dirty="0">
                <a:effectLst/>
                <a:latin typeface="Calibri" panose="020F0502020204030204" pitchFamily="34" charset="0"/>
                <a:ea typeface="Times New Roman" panose="02020603050405020304" pitchFamily="18" charset="0"/>
              </a:rPr>
              <a:t> Engagez-vous auprès de votre public sur les plateformes de médias sociaux. Bien que les signaux sociaux eux-mêmes n'aient pas d'impact direct sur le classement, ils peuvent accroître la visibilité de la marque et générer du trafic vers votre site.</a:t>
            </a:r>
            <a:endParaRPr lang="fr-FR" sz="1800" dirty="0">
              <a:effectLst/>
              <a:latin typeface="Times New Roman" panose="02020603050405020304" pitchFamily="18" charset="0"/>
              <a:ea typeface="Times New Roman" panose="02020603050405020304" pitchFamily="18" charset="0"/>
            </a:endParaRPr>
          </a:p>
          <a:p>
            <a:r>
              <a:rPr lang="en-GB" sz="1800" dirty="0">
                <a:effectLst/>
                <a:latin typeface="Calibri" panose="020F0502020204030204" pitchFamily="34" charset="0"/>
                <a:ea typeface="Yu Mincho" panose="02020400000000000000" pitchFamily="18" charset="-128"/>
              </a:rPr>
              <a:t>En mettant en œuvre ces techniques de référencement, les microentreprises et les PME peuvent améliorer leur visibilité en ligne, attirer davantage de trafic organique et être compétitives dans le paysage numérique. Dans la prochaine section, nous verrons comment utiliser les plateformes de médias sociaux pour renforcer la marque et l'engagement, afin d'améliorer encore votre présence en ligne.</a:t>
            </a:r>
            <a:endParaRPr lang="fr-F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380116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Optimiser la présence en ligne</a:t>
            </a:r>
          </a:p>
          <a:p>
            <a:r>
              <a:rPr lang="en-US" sz="2000" dirty="0">
                <a:latin typeface="Calibri" panose="020F0502020204030204" pitchFamily="34" charset="0"/>
                <a:ea typeface="Yu Mincho" panose="02020400000000000000" pitchFamily="18" charset="-128"/>
                <a:cs typeface="Arial" panose="020B0604020202020204" pitchFamily="34" charset="0"/>
              </a:rPr>
              <a:t>3</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 </a:t>
            </a:r>
            <a:r>
              <a:rPr lang="en-GB" sz="1800" b="1" dirty="0">
                <a:effectLst/>
                <a:latin typeface="Calibri" panose="020F0502020204030204" pitchFamily="34" charset="0"/>
                <a:ea typeface="Yu Mincho" panose="02020400000000000000" pitchFamily="18" charset="-128"/>
              </a:rPr>
              <a:t>Utilisation des plateformes de médias sociaux pour la construction de la marque et l'engagement</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800" dirty="0">
                <a:effectLst/>
                <a:latin typeface="Calibri" panose="020F0502020204030204" pitchFamily="34" charset="0"/>
                <a:ea typeface="Times New Roman" panose="02020603050405020304" pitchFamily="18" charset="0"/>
              </a:rPr>
              <a:t>À l'ère du numérique, les médias sociaux sont devenus un outil puissant pour les entreprises de toutes tailles, y compris les microentreprises et les PME, afin de renforcer leur image de marque, de s'engager auprès de leur public et de développer leur présence en ligne. Cette section explore les stratégies permettant d'utiliser efficacement les plateformes de médias sociaux afin d'améliorer la visibilité de votre marque et d'établir un dialogue avec votre public cible.</a:t>
            </a:r>
            <a:br>
              <a:rPr lang="en-GB" sz="1800" dirty="0">
                <a:effectLst/>
                <a:latin typeface="Calibri" panose="020F0502020204030204" pitchFamily="34" charset="0"/>
                <a:ea typeface="Times New Roman" panose="02020603050405020304" pitchFamily="18" charset="0"/>
              </a:rPr>
            </a:br>
            <a:endParaRPr lang="fr-FR" sz="1800" dirty="0">
              <a:effectLst/>
              <a:latin typeface="Times New Roman" panose="02020603050405020304" pitchFamily="18" charset="0"/>
              <a:ea typeface="Times New Roman" panose="02020603050405020304" pitchFamily="18" charset="0"/>
            </a:endParaRPr>
          </a:p>
          <a:p>
            <a:r>
              <a:rPr lang="en-GB" sz="1800" b="1" dirty="0">
                <a:effectLst/>
                <a:latin typeface="Calibri" panose="020F0502020204030204" pitchFamily="34" charset="0"/>
                <a:ea typeface="Times New Roman" panose="02020603050405020304" pitchFamily="18" charset="0"/>
              </a:rPr>
              <a:t>3.2.1 L'importance des médias sociaux dans la présence en ligne</a:t>
            </a:r>
            <a:endParaRPr lang="fr-FR" sz="1800" dirty="0">
              <a:effectLst/>
              <a:latin typeface="Times New Roman" panose="02020603050405020304" pitchFamily="18"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Il est essentiel de comprendre l'importance des médias sociaux pour votre présence en ligne. Les plateformes de médias sociaux offrent de nombreux avantages aux entreprises :</a:t>
            </a:r>
            <a:endParaRPr lang="fr-FR"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Visibilité accrue de la marque :</a:t>
            </a:r>
            <a:r>
              <a:rPr lang="en-GB" sz="1800" dirty="0">
                <a:effectLst/>
                <a:latin typeface="Calibri" panose="020F0502020204030204" pitchFamily="34" charset="0"/>
                <a:ea typeface="Times New Roman" panose="02020603050405020304" pitchFamily="18" charset="0"/>
              </a:rPr>
              <a:t> Les plateformes de médias sociaux donnent accès à une base d'utilisateurs vaste et diversifiée. L'exploitation de ces plateformes peut accroître considérablement la visibilité de votre marque.</a:t>
            </a:r>
            <a:endParaRPr lang="fr-FR"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Engagement du public :</a:t>
            </a:r>
            <a:r>
              <a:rPr lang="en-GB" sz="1800" dirty="0">
                <a:effectLst/>
                <a:latin typeface="Calibri" panose="020F0502020204030204" pitchFamily="34" charset="0"/>
                <a:ea typeface="Times New Roman" panose="02020603050405020304" pitchFamily="18" charset="0"/>
              </a:rPr>
              <a:t> Les médias sociaux vous permettent de dialoguer directement avec votre public par le biais de commentaires, de likes, de partages et de messages directs. Cet engagement crée un sentiment de communauté et de confiance.</a:t>
            </a:r>
            <a:endParaRPr lang="fr-FR" sz="1800" dirty="0">
              <a:effectLst/>
              <a:latin typeface="Times New Roman" panose="02020603050405020304" pitchFamily="18" charset="0"/>
              <a:ea typeface="Times New Roman" panose="02020603050405020304" pitchFamily="18" charset="0"/>
            </a:endParaRPr>
          </a:p>
          <a:p>
            <a:endParaRPr lang="fr-F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802315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10823054" y="3429000"/>
            <a:ext cx="1368945" cy="1080446"/>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Optimiser la présence en ligne</a:t>
            </a:r>
          </a:p>
          <a:p>
            <a:r>
              <a:rPr lang="en-US" sz="2000" dirty="0">
                <a:latin typeface="Calibri" panose="020F0502020204030204" pitchFamily="34" charset="0"/>
                <a:ea typeface="Yu Mincho" panose="02020400000000000000" pitchFamily="18" charset="-128"/>
                <a:cs typeface="Arial" panose="020B0604020202020204" pitchFamily="34" charset="0"/>
              </a:rPr>
              <a:t>3</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 </a:t>
            </a:r>
            <a:r>
              <a:rPr lang="en-GB" sz="1800" b="1" dirty="0">
                <a:effectLst/>
                <a:latin typeface="Calibri" panose="020F0502020204030204" pitchFamily="34" charset="0"/>
                <a:ea typeface="Yu Mincho" panose="02020400000000000000" pitchFamily="18" charset="-128"/>
              </a:rPr>
              <a:t>Utiliser les plateformes de médias sociaux pour développer la marque et susciter l'engagement</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243191" y="1403840"/>
            <a:ext cx="10525328" cy="4195763"/>
          </a:xfrm>
        </p:spPr>
        <p:txBody>
          <a:bodyPr/>
          <a:lstStyle/>
          <a:p>
            <a:r>
              <a:rPr lang="en-GB" sz="1800" b="1" dirty="0">
                <a:effectLst/>
                <a:latin typeface="Calibri" panose="020F0502020204030204" pitchFamily="34" charset="0"/>
                <a:ea typeface="Times New Roman" panose="02020603050405020304" pitchFamily="18" charset="0"/>
              </a:rPr>
              <a:t>3.2.1 L'importance des médias sociaux dans la présence en ligne</a:t>
            </a:r>
            <a:endParaRPr lang="fr-FR"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Connaissance du client : Les </a:t>
            </a:r>
            <a:r>
              <a:rPr lang="en-GB" sz="1800" dirty="0">
                <a:effectLst/>
                <a:latin typeface="Calibri" panose="020F0502020204030204" pitchFamily="34" charset="0"/>
                <a:ea typeface="Times New Roman" panose="02020603050405020304" pitchFamily="18" charset="0"/>
              </a:rPr>
              <a:t>médias sociaux fournissent des données précieuses sur le </a:t>
            </a:r>
            <a:r>
              <a:rPr lang="en-GB" sz="1800" dirty="0" err="1">
                <a:effectLst/>
                <a:latin typeface="Calibri" panose="020F0502020204030204" pitchFamily="34" charset="0"/>
                <a:ea typeface="Times New Roman" panose="02020603050405020304" pitchFamily="18" charset="0"/>
              </a:rPr>
              <a:t>comportement </a:t>
            </a:r>
            <a:r>
              <a:rPr lang="en-GB" sz="1800" dirty="0">
                <a:effectLst/>
                <a:latin typeface="Calibri" panose="020F0502020204030204" pitchFamily="34" charset="0"/>
                <a:ea typeface="Times New Roman" panose="02020603050405020304" pitchFamily="18" charset="0"/>
              </a:rPr>
              <a:t>et les préférences des utilisateurs. L'</a:t>
            </a:r>
            <a:r>
              <a:rPr lang="en-GB" sz="1800" dirty="0" err="1">
                <a:effectLst/>
                <a:latin typeface="Calibri" panose="020F0502020204030204" pitchFamily="34" charset="0"/>
                <a:ea typeface="Times New Roman" panose="02020603050405020304" pitchFamily="18" charset="0"/>
              </a:rPr>
              <a:t>analyse de </a:t>
            </a:r>
            <a:r>
              <a:rPr lang="en-GB" sz="1800" dirty="0">
                <a:effectLst/>
                <a:latin typeface="Calibri" panose="020F0502020204030204" pitchFamily="34" charset="0"/>
                <a:ea typeface="Times New Roman" panose="02020603050405020304" pitchFamily="18" charset="0"/>
              </a:rPr>
              <a:t>ces données peut vous aider à affiner vos stratégies de marketing.</a:t>
            </a:r>
            <a:endParaRPr lang="fr-FR"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Un marketing rentable :</a:t>
            </a:r>
            <a:r>
              <a:rPr lang="en-GB" sz="1800" dirty="0">
                <a:effectLst/>
                <a:latin typeface="Calibri" panose="020F0502020204030204" pitchFamily="34" charset="0"/>
                <a:ea typeface="Times New Roman" panose="02020603050405020304" pitchFamily="18" charset="0"/>
              </a:rPr>
              <a:t> Comparé à la publicité traditionnelle, le marketing des médias sociaux est souvent plus rentable, ce qui le rend accessible aux entreprises de toutes tailles.</a:t>
            </a:r>
            <a:br>
              <a:rPr lang="fr-FR" sz="1800" dirty="0">
                <a:latin typeface="Times New Roman" panose="02020603050405020304" pitchFamily="18" charset="0"/>
                <a:ea typeface="Times New Roman" panose="02020603050405020304" pitchFamily="18" charset="0"/>
              </a:rPr>
            </a:br>
            <a:endParaRPr lang="fr-FR" sz="1800" dirty="0">
              <a:effectLst/>
              <a:latin typeface="Times New Roman" panose="02020603050405020304" pitchFamily="18" charset="0"/>
              <a:ea typeface="Times New Roman" panose="02020603050405020304" pitchFamily="18" charset="0"/>
            </a:endParaRPr>
          </a:p>
          <a:p>
            <a:r>
              <a:rPr lang="en-GB" sz="1800" b="1" dirty="0">
                <a:effectLst/>
                <a:latin typeface="Calibri" panose="020F0502020204030204" pitchFamily="34" charset="0"/>
                <a:ea typeface="Times New Roman" panose="02020603050405020304" pitchFamily="18" charset="0"/>
              </a:rPr>
              <a:t>3.2.2 Élaborer une stratégie pour les médias sociaux</a:t>
            </a:r>
            <a:endParaRPr lang="fr-FR" sz="1800" dirty="0">
              <a:effectLst/>
              <a:latin typeface="Times New Roman" panose="02020603050405020304" pitchFamily="18"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Pour utiliser efficacement les médias sociaux dans le cadre de la création d'une marque et de l'engagement, vous devez élaborer une stratégie bien définie en matière de médias sociaux :</a:t>
            </a:r>
            <a:endParaRPr lang="fr-FR"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Identifiez vos objectifs :</a:t>
            </a:r>
            <a:r>
              <a:rPr lang="en-GB" sz="1800" dirty="0">
                <a:effectLst/>
                <a:latin typeface="Calibri" panose="020F0502020204030204" pitchFamily="34" charset="0"/>
                <a:ea typeface="Times New Roman" panose="02020603050405020304" pitchFamily="18" charset="0"/>
              </a:rPr>
              <a:t> Déterminez les objectifs spécifiques de votre utilisation des médias sociaux. Cherchez-vous à accroître la notoriété de votre marque, à augmenter le trafic sur votre site web, à générer des prospects ou à fournir une assistance à la clientèle ?</a:t>
            </a:r>
            <a:endParaRPr lang="fr-FR"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Connaître son public : </a:t>
            </a:r>
            <a:r>
              <a:rPr lang="en-GB" sz="1800" dirty="0">
                <a:effectLst/>
                <a:latin typeface="Calibri" panose="020F0502020204030204" pitchFamily="34" charset="0"/>
                <a:ea typeface="Times New Roman" panose="02020603050405020304" pitchFamily="18" charset="0"/>
              </a:rPr>
              <a:t>Comprenez les caractéristiques démographiques, les intérêts et les </a:t>
            </a:r>
            <a:r>
              <a:rPr lang="en-GB" sz="1800" dirty="0" err="1">
                <a:effectLst/>
                <a:latin typeface="Calibri" panose="020F0502020204030204" pitchFamily="34" charset="0"/>
                <a:ea typeface="Times New Roman" panose="02020603050405020304" pitchFamily="18" charset="0"/>
              </a:rPr>
              <a:t>comportements de </a:t>
            </a:r>
            <a:r>
              <a:rPr lang="en-GB" sz="1800" dirty="0">
                <a:effectLst/>
                <a:latin typeface="Calibri" panose="020F0502020204030204" pitchFamily="34" charset="0"/>
                <a:ea typeface="Times New Roman" panose="02020603050405020304" pitchFamily="18" charset="0"/>
              </a:rPr>
              <a:t>votre public cible. Adaptez votre contenu pour qu'il trouve un écho auprès de votre public.</a:t>
            </a:r>
            <a:endParaRPr lang="fr-FR" sz="1800" dirty="0">
              <a:effectLst/>
              <a:latin typeface="Times New Roman" panose="02020603050405020304" pitchFamily="18" charset="0"/>
              <a:ea typeface="Times New Roman" panose="02020603050405020304" pitchFamily="18" charset="0"/>
            </a:endParaRPr>
          </a:p>
          <a:p>
            <a:endParaRPr lang="fr-F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549930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Optimiser la présence en ligne</a:t>
            </a:r>
          </a:p>
          <a:p>
            <a:r>
              <a:rPr lang="en-US" sz="2000" dirty="0">
                <a:latin typeface="Calibri" panose="020F0502020204030204" pitchFamily="34" charset="0"/>
                <a:ea typeface="Yu Mincho" panose="02020400000000000000" pitchFamily="18" charset="-128"/>
                <a:cs typeface="Arial" panose="020B0604020202020204" pitchFamily="34" charset="0"/>
              </a:rPr>
              <a:t>3</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 </a:t>
            </a:r>
            <a:r>
              <a:rPr lang="en-GB" sz="1800" b="1" dirty="0">
                <a:effectLst/>
                <a:latin typeface="Calibri" panose="020F0502020204030204" pitchFamily="34" charset="0"/>
                <a:ea typeface="Yu Mincho" panose="02020400000000000000" pitchFamily="18" charset="-128"/>
              </a:rPr>
              <a:t>Utiliser les plateformes de médias sociaux pour développer la marque et susciter l'engagement</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800" b="1" dirty="0">
                <a:effectLst/>
                <a:latin typeface="Calibri" panose="020F0502020204030204" pitchFamily="34" charset="0"/>
                <a:ea typeface="Times New Roman" panose="02020603050405020304" pitchFamily="18" charset="0"/>
              </a:rPr>
              <a:t>3.2.2 Élaborer une stratégie pour les médias sociaux</a:t>
            </a:r>
            <a:br>
              <a:rPr lang="en-GB" sz="1800" b="1" dirty="0">
                <a:effectLst/>
                <a:latin typeface="Calibri" panose="020F0502020204030204" pitchFamily="34" charset="0"/>
                <a:ea typeface="Times New Roman" panose="02020603050405020304" pitchFamily="18" charset="0"/>
              </a:rPr>
            </a:br>
            <a:endParaRPr lang="fr-FR"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ea typeface="Times New Roman" panose="02020603050405020304" pitchFamily="18" charset="0"/>
              </a:rPr>
              <a:t>Planification du contenu :</a:t>
            </a:r>
            <a:r>
              <a:rPr lang="en-GB" sz="1800" dirty="0">
                <a:effectLst/>
                <a:ea typeface="Times New Roman" panose="02020603050405020304" pitchFamily="18" charset="0"/>
              </a:rPr>
              <a:t> Élaborez un calendrier de contenu décrivant le type de contenu que vous partagerez et le moment où vous le ferez. Mélangez votre contenu avec une variété de posts, y compris des contenus éducatifs, promotionnels et interactifs.</a:t>
            </a:r>
            <a:endParaRPr lang="fr-FR" sz="1800" dirty="0">
              <a:effectLst/>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ea typeface="Times New Roman" panose="02020603050405020304" pitchFamily="18" charset="0"/>
              </a:rPr>
              <a:t>La cohérence est essentielle :</a:t>
            </a:r>
            <a:r>
              <a:rPr lang="en-GB" sz="1800" dirty="0">
                <a:effectLst/>
                <a:ea typeface="Times New Roman" panose="02020603050405020304" pitchFamily="18" charset="0"/>
              </a:rPr>
              <a:t> Maintenez un calendrier de publication cohérent. Des publications régulières maintiennent l'intérêt de votre public et contribuent à le fidéliser.</a:t>
            </a:r>
            <a:endParaRPr lang="fr-FR" sz="1800" dirty="0">
              <a:effectLst/>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ea typeface="Times New Roman" panose="02020603050405020304" pitchFamily="18" charset="0"/>
              </a:rPr>
              <a:t>Engagement et interaction :</a:t>
            </a:r>
            <a:r>
              <a:rPr lang="en-GB" sz="1800" dirty="0">
                <a:effectLst/>
                <a:ea typeface="Times New Roman" panose="02020603050405020304" pitchFamily="18" charset="0"/>
              </a:rPr>
              <a:t> Engagez-vous activement auprès de votre public en répondant rapidement aux commentaires, aux messages et aux mentions. Encouragez les discussions et créez un sentiment de communauté.</a:t>
            </a:r>
            <a:endParaRPr lang="fr-FR" sz="1800" dirty="0">
              <a:effectLst/>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ea typeface="Times New Roman" panose="02020603050405020304" pitchFamily="18" charset="0"/>
              </a:rPr>
              <a:t>Mesurez et adaptez :</a:t>
            </a:r>
            <a:r>
              <a:rPr lang="en-GB" sz="1800" dirty="0">
                <a:effectLst/>
                <a:ea typeface="Times New Roman" panose="02020603050405020304" pitchFamily="18" charset="0"/>
              </a:rPr>
              <a:t> Utilisez des outils d'analyse des médias sociaux pour suivre vos performances. Surveillez les indicateurs clés tels que le taux d'engagement, la portée et les conversions. Ajustez votre stratégie en fonction des données.</a:t>
            </a:r>
            <a:endParaRPr lang="fr-FR" sz="1800" dirty="0">
              <a:effectLst/>
              <a:ea typeface="Times New Roman" panose="02020603050405020304" pitchFamily="18" charset="0"/>
            </a:endParaRPr>
          </a:p>
          <a:p>
            <a:endParaRPr lang="fr-F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740700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Optimiser la présence en ligne</a:t>
            </a:r>
          </a:p>
          <a:p>
            <a:r>
              <a:rPr lang="en-US" sz="2000" dirty="0">
                <a:latin typeface="Calibri" panose="020F0502020204030204" pitchFamily="34" charset="0"/>
                <a:ea typeface="Yu Mincho" panose="02020400000000000000" pitchFamily="18" charset="-128"/>
                <a:cs typeface="Arial" panose="020B0604020202020204" pitchFamily="34" charset="0"/>
              </a:rPr>
              <a:t>3</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 </a:t>
            </a:r>
            <a:r>
              <a:rPr lang="en-GB" sz="1800" b="1" dirty="0">
                <a:effectLst/>
                <a:latin typeface="Calibri" panose="020F0502020204030204" pitchFamily="34" charset="0"/>
                <a:ea typeface="Yu Mincho" panose="02020400000000000000" pitchFamily="18" charset="-128"/>
              </a:rPr>
              <a:t>Utiliser les plateformes de médias sociaux pour développer la marque et susciter l'engagement</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800" b="1" dirty="0">
                <a:effectLst/>
                <a:latin typeface="Calibri" panose="020F0502020204030204" pitchFamily="34" charset="0"/>
                <a:ea typeface="Times New Roman" panose="02020603050405020304" pitchFamily="18" charset="0"/>
              </a:rPr>
              <a:t>3.2.3 Exploiter les différentes plateformes de médias sociaux</a:t>
            </a:r>
            <a:br>
              <a:rPr lang="en-GB" sz="1800" b="1" dirty="0">
                <a:effectLst/>
                <a:latin typeface="Calibri" panose="020F0502020204030204" pitchFamily="34" charset="0"/>
                <a:ea typeface="Times New Roman" panose="02020603050405020304" pitchFamily="18" charset="0"/>
              </a:rPr>
            </a:br>
            <a:endParaRPr lang="fr-FR" sz="1800" dirty="0">
              <a:effectLst/>
              <a:latin typeface="Times New Roman" panose="02020603050405020304" pitchFamily="18"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Chaque plateforme de médias sociaux possède ses propres caractéristiques et sa propre base d'utilisateurs. Voici un bref aperçu de quelques plateformes de médias sociaux populaires et de la manière dont elles peuvent être exploitées pour la construction de la marque et l'engagement :</a:t>
            </a:r>
            <a:br>
              <a:rPr lang="en-GB" sz="1800" dirty="0">
                <a:effectLst/>
                <a:latin typeface="Calibri" panose="020F0502020204030204" pitchFamily="34" charset="0"/>
                <a:ea typeface="Times New Roman" panose="02020603050405020304" pitchFamily="18" charset="0"/>
              </a:rPr>
            </a:br>
            <a:endParaRPr lang="fr-FR"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Facebook :</a:t>
            </a:r>
            <a:r>
              <a:rPr lang="en-GB" sz="1800" dirty="0">
                <a:effectLst/>
                <a:latin typeface="Calibri" panose="020F0502020204030204" pitchFamily="34" charset="0"/>
                <a:ea typeface="Times New Roman" panose="02020603050405020304" pitchFamily="18" charset="0"/>
              </a:rPr>
              <a:t> Idéal pour partager des contenus variés, notamment des articles, des vidéos et des images. Il offre de solides options de ciblage publicitaire.</a:t>
            </a:r>
            <a:endParaRPr lang="fr-FR"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Instagram :</a:t>
            </a:r>
            <a:r>
              <a:rPr lang="en-GB" sz="1800" dirty="0">
                <a:effectLst/>
                <a:latin typeface="Calibri" panose="020F0502020204030204" pitchFamily="34" charset="0"/>
                <a:ea typeface="Times New Roman" panose="02020603050405020304" pitchFamily="18" charset="0"/>
              </a:rPr>
              <a:t> Plateforme très visuelle adaptée à la présentation des produits, des services et des aspects de votre marque liés au style de vie. Efficace pour raconter l'histoire d'une marque.</a:t>
            </a:r>
            <a:endParaRPr lang="fr-FR"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Twitter :</a:t>
            </a:r>
            <a:r>
              <a:rPr lang="en-GB" sz="1800" dirty="0">
                <a:effectLst/>
                <a:latin typeface="Calibri" panose="020F0502020204030204" pitchFamily="34" charset="0"/>
                <a:ea typeface="Times New Roman" panose="02020603050405020304" pitchFamily="18" charset="0"/>
              </a:rPr>
              <a:t> Le meilleur moyen de s'engager en temps réel, de partager des informations et de participer aux conversations en cours.</a:t>
            </a:r>
            <a:endParaRPr lang="fr-FR" sz="1800" dirty="0">
              <a:effectLst/>
              <a:latin typeface="Times New Roman" panose="02020603050405020304" pitchFamily="18" charset="0"/>
              <a:ea typeface="Times New Roman" panose="02020603050405020304" pitchFamily="18" charset="0"/>
            </a:endParaRPr>
          </a:p>
          <a:p>
            <a:endParaRPr lang="fr-F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23382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descr="Imagen que contiene lego, juguete, computadora&#10;&#10;Descripción generada automáticamente">
            <a:extLst>
              <a:ext uri="{FF2B5EF4-FFF2-40B4-BE49-F238E27FC236}">
                <a16:creationId xmlns:a16="http://schemas.microsoft.com/office/drawing/2014/main" id="{6D89A468-CA9E-4780-8722-72634E7D643F}"/>
              </a:ext>
            </a:extLst>
          </p:cNvPr>
          <p:cNvPicPr>
            <a:picLocks noChangeAspect="1"/>
          </p:cNvPicPr>
          <p:nvPr/>
        </p:nvPicPr>
        <p:blipFill rotWithShape="1">
          <a:blip r:embed="rId2">
            <a:extLst>
              <a:ext uri="{28A0092B-C50C-407E-A947-70E740481C1C}">
                <a14:useLocalDpi xmlns:a14="http://schemas.microsoft.com/office/drawing/2010/main" val="0"/>
              </a:ext>
            </a:extLst>
          </a:blip>
          <a:srcRect l="11731" r="14515"/>
          <a:stretch/>
        </p:blipFill>
        <p:spPr>
          <a:xfrm>
            <a:off x="8600535" y="2945103"/>
            <a:ext cx="3242351" cy="2472836"/>
          </a:xfrm>
          <a:prstGeom prst="rect">
            <a:avLst/>
          </a:prstGeom>
        </p:spPr>
      </p:pic>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rPr lang="es-ES"/>
              <a:t>Objectifs d'apprentissage</a:t>
            </a:r>
            <a:endParaRPr lang="en-GB"/>
          </a:p>
        </p:txBody>
      </p:sp>
      <p:sp>
        <p:nvSpPr>
          <p:cNvPr id="7" name="Elipse 6">
            <a:extLst>
              <a:ext uri="{FF2B5EF4-FFF2-40B4-BE49-F238E27FC236}">
                <a16:creationId xmlns:a16="http://schemas.microsoft.com/office/drawing/2014/main" id="{33CF9DAE-63E6-3E82-DDA9-80AE1EB99CFD}"/>
              </a:ext>
            </a:extLst>
          </p:cNvPr>
          <p:cNvSpPr/>
          <p:nvPr/>
        </p:nvSpPr>
        <p:spPr>
          <a:xfrm>
            <a:off x="959744" y="2693103"/>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Marcador de contenido 2">
            <a:extLst>
              <a:ext uri="{FF2B5EF4-FFF2-40B4-BE49-F238E27FC236}">
                <a16:creationId xmlns:a16="http://schemas.microsoft.com/office/drawing/2014/main" id="{2B0BC503-628F-6F13-E7F4-CB2CEDAE7A52}"/>
              </a:ext>
            </a:extLst>
          </p:cNvPr>
          <p:cNvSpPr txBox="1">
            <a:spLocks/>
          </p:cNvSpPr>
          <p:nvPr/>
        </p:nvSpPr>
        <p:spPr>
          <a:xfrm>
            <a:off x="1430262" y="2584020"/>
            <a:ext cx="8129063"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7000"/>
              </a:lnSpc>
            </a:pPr>
            <a:r>
              <a:rPr lang="en-US" sz="22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Développer une solide compréhension des concepts de marketing numérique, y compris des différents canaux et stratégies en ligne.</a:t>
            </a:r>
            <a:endParaRPr lang="es-ES" sz="22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9" name="Elipse 8">
            <a:extLst>
              <a:ext uri="{FF2B5EF4-FFF2-40B4-BE49-F238E27FC236}">
                <a16:creationId xmlns:a16="http://schemas.microsoft.com/office/drawing/2014/main" id="{298A63E7-61C2-567A-3D61-677CE3B2EF67}"/>
              </a:ext>
            </a:extLst>
          </p:cNvPr>
          <p:cNvSpPr/>
          <p:nvPr/>
        </p:nvSpPr>
        <p:spPr>
          <a:xfrm>
            <a:off x="959744" y="3844542"/>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Elipse 10">
            <a:extLst>
              <a:ext uri="{FF2B5EF4-FFF2-40B4-BE49-F238E27FC236}">
                <a16:creationId xmlns:a16="http://schemas.microsoft.com/office/drawing/2014/main" id="{31926F06-E8AC-6E61-91CD-5B39297774BE}"/>
              </a:ext>
            </a:extLst>
          </p:cNvPr>
          <p:cNvSpPr/>
          <p:nvPr/>
        </p:nvSpPr>
        <p:spPr>
          <a:xfrm>
            <a:off x="959744" y="4995981"/>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Marcador de contenido 2">
            <a:extLst>
              <a:ext uri="{FF2B5EF4-FFF2-40B4-BE49-F238E27FC236}">
                <a16:creationId xmlns:a16="http://schemas.microsoft.com/office/drawing/2014/main" id="{C9B2A65A-19EF-67E6-701F-2EB732F56F9B}"/>
              </a:ext>
            </a:extLst>
          </p:cNvPr>
          <p:cNvSpPr txBox="1">
            <a:spLocks/>
          </p:cNvSpPr>
          <p:nvPr/>
        </p:nvSpPr>
        <p:spPr>
          <a:xfrm>
            <a:off x="1430262" y="3759187"/>
            <a:ext cx="7170273"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7000"/>
              </a:lnSpc>
            </a:pPr>
            <a:r>
              <a:rPr lang="en-US" sz="22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Définir des objectifs commerciaux clairs et identifier les publics cibles pour les campagnes de marketing numérique</a:t>
            </a:r>
            <a:r>
              <a:rPr lang="en-GB" sz="22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a:t>
            </a:r>
            <a:endParaRPr lang="es-ES" sz="22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4" name="Marcador de contenido 2">
            <a:extLst>
              <a:ext uri="{FF2B5EF4-FFF2-40B4-BE49-F238E27FC236}">
                <a16:creationId xmlns:a16="http://schemas.microsoft.com/office/drawing/2014/main" id="{6A923DFD-7A32-AE1C-145F-D514D4B929BE}"/>
              </a:ext>
            </a:extLst>
          </p:cNvPr>
          <p:cNvSpPr txBox="1">
            <a:spLocks/>
          </p:cNvSpPr>
          <p:nvPr/>
        </p:nvSpPr>
        <p:spPr>
          <a:xfrm>
            <a:off x="1430262" y="4913534"/>
            <a:ext cx="7170273"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7000"/>
              </a:lnSpc>
              <a:spcAft>
                <a:spcPts val="800"/>
              </a:spcAft>
            </a:pPr>
            <a:r>
              <a:rPr lang="en-US" sz="22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Explorer les techniques de création de sites web conviviaux et réactifs qui améliorent l'expérience des clients en ligne</a:t>
            </a:r>
            <a:r>
              <a:rPr lang="en-GB" sz="22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a:t>
            </a:r>
            <a:endParaRPr lang="es-ES" sz="2200" dirty="0">
              <a:effectLst/>
              <a:latin typeface="Calibri" panose="020F0502020204030204" pitchFamily="34" charset="0"/>
              <a:ea typeface="Yu Mincho" panose="02020400000000000000" pitchFamily="18" charset="-128"/>
              <a:cs typeface="Arial" panose="020B0604020202020204" pitchFamily="34" charset="0"/>
            </a:endParaRPr>
          </a:p>
          <a:p>
            <a:endParaRPr lang="es-ES" sz="2400" dirty="0"/>
          </a:p>
        </p:txBody>
      </p:sp>
      <p:sp>
        <p:nvSpPr>
          <p:cNvPr id="5" name="Marcador de contenido 2">
            <a:extLst>
              <a:ext uri="{FF2B5EF4-FFF2-40B4-BE49-F238E27FC236}">
                <a16:creationId xmlns:a16="http://schemas.microsoft.com/office/drawing/2014/main" id="{7B0760E7-28BF-639B-6B40-912B84F8FA40}"/>
              </a:ext>
            </a:extLst>
          </p:cNvPr>
          <p:cNvSpPr txBox="1">
            <a:spLocks/>
          </p:cNvSpPr>
          <p:nvPr/>
        </p:nvSpPr>
        <p:spPr>
          <a:xfrm>
            <a:off x="471472" y="1695105"/>
            <a:ext cx="7170273" cy="482671"/>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sz="2400"/>
              <a:t>A la fin de ce module, vous serez capable de :</a:t>
            </a:r>
          </a:p>
        </p:txBody>
      </p:sp>
    </p:spTree>
    <p:extLst>
      <p:ext uri="{BB962C8B-B14F-4D97-AF65-F5344CB8AC3E}">
        <p14:creationId xmlns:p14="http://schemas.microsoft.com/office/powerpoint/2010/main" val="18771042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r>
              <a:rPr lang="en-GB" sz="2800" dirty="0">
                <a:solidFill>
                  <a:srgbClr val="0AD995"/>
                </a:solidFill>
                <a:latin typeface="Calibri" panose="020F0502020204030204" pitchFamily="34" charset="0"/>
                <a:ea typeface="Yu Mincho" panose="02020400000000000000" pitchFamily="18" charset="-128"/>
                <a:cs typeface="Arial" panose="020B0604020202020204" pitchFamily="34" charset="0"/>
              </a:rPr>
              <a:t>3. </a:t>
            </a: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Optimiser la présence en ligne</a:t>
            </a:r>
          </a:p>
          <a:p>
            <a:r>
              <a:rPr lang="en-US" sz="2000" dirty="0">
                <a:latin typeface="Calibri" panose="020F0502020204030204" pitchFamily="34" charset="0"/>
                <a:ea typeface="Yu Mincho" panose="02020400000000000000" pitchFamily="18" charset="-128"/>
                <a:cs typeface="Arial" panose="020B0604020202020204" pitchFamily="34" charset="0"/>
              </a:rPr>
              <a:t>3</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.2 </a:t>
            </a:r>
            <a:r>
              <a:rPr lang="en-GB" sz="1800" b="1" dirty="0">
                <a:effectLst/>
                <a:latin typeface="Calibri" panose="020F0502020204030204" pitchFamily="34" charset="0"/>
                <a:ea typeface="Yu Mincho" panose="02020400000000000000" pitchFamily="18" charset="-128"/>
              </a:rPr>
              <a:t>Utiliser les plateformes de médias sociaux pour développer la marque et susciter l'engagement</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r>
              <a:rPr lang="en-GB" sz="1800" b="1" dirty="0">
                <a:effectLst/>
                <a:latin typeface="Calibri" panose="020F0502020204030204" pitchFamily="34" charset="0"/>
                <a:ea typeface="Times New Roman" panose="02020603050405020304" pitchFamily="18" charset="0"/>
              </a:rPr>
              <a:t>3.2.3 Exploiter les différentes plateformes de médias sociaux</a:t>
            </a:r>
            <a:br>
              <a:rPr lang="en-GB" sz="1800" b="1" dirty="0">
                <a:effectLst/>
                <a:latin typeface="Calibri" panose="020F0502020204030204" pitchFamily="34" charset="0"/>
                <a:ea typeface="Times New Roman" panose="02020603050405020304" pitchFamily="18" charset="0"/>
              </a:rPr>
            </a:br>
            <a:endParaRPr lang="fr-FR"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LinkedIn :</a:t>
            </a:r>
            <a:r>
              <a:rPr lang="en-GB" sz="1800" dirty="0">
                <a:effectLst/>
                <a:latin typeface="Calibri" panose="020F0502020204030204" pitchFamily="34" charset="0"/>
                <a:ea typeface="Times New Roman" panose="02020603050405020304" pitchFamily="18" charset="0"/>
              </a:rPr>
              <a:t> Un réseau professionnel qui vous permet d'établir un leadership éclairé et d'entrer en contact avec des pairs du secteur.</a:t>
            </a:r>
            <a:endParaRPr lang="fr-FR"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Pinterest :</a:t>
            </a:r>
            <a:r>
              <a:rPr lang="en-GB" sz="1800" dirty="0">
                <a:effectLst/>
                <a:latin typeface="Calibri" panose="020F0502020204030204" pitchFamily="34" charset="0"/>
                <a:ea typeface="Times New Roman" panose="02020603050405020304" pitchFamily="18" charset="0"/>
              </a:rPr>
              <a:t> Parfait pour les entreprises dont les produits sont visuellement attrayants. Les utilisateurs découvrent et sauvegardent souvent les produits qu'ils aiment.</a:t>
            </a:r>
            <a:endParaRPr lang="fr-FR" sz="1800" dirty="0">
              <a:effectLst/>
              <a:latin typeface="Times New Roman" panose="02020603050405020304" pitchFamily="18" charset="0"/>
              <a:ea typeface="Times New Roman" panose="02020603050405020304" pitchFamily="18" charset="0"/>
            </a:endParaRPr>
          </a:p>
          <a:p>
            <a:pPr marL="342900" lvl="0" indent="-342900">
              <a:buSzPts val="1000"/>
              <a:buFont typeface="Symbol" panose="05050102010706020507" pitchFamily="18" charset="2"/>
              <a:buChar char=""/>
              <a:tabLst>
                <a:tab pos="457200" algn="l"/>
              </a:tabLst>
            </a:pPr>
            <a:r>
              <a:rPr lang="en-GB" sz="1800" b="1" dirty="0">
                <a:effectLst/>
                <a:latin typeface="Calibri" panose="020F0502020204030204" pitchFamily="34" charset="0"/>
                <a:ea typeface="Times New Roman" panose="02020603050405020304" pitchFamily="18" charset="0"/>
              </a:rPr>
              <a:t>YouTube :</a:t>
            </a:r>
            <a:r>
              <a:rPr lang="en-GB" sz="1800" dirty="0">
                <a:effectLst/>
                <a:latin typeface="Calibri" panose="020F0502020204030204" pitchFamily="34" charset="0"/>
                <a:ea typeface="Times New Roman" panose="02020603050405020304" pitchFamily="18" charset="0"/>
              </a:rPr>
              <a:t> Idéal pour le contenu vidéo. Créez des vidéos éducatives, des démonstrations de produits ou des aperçus des coulisses.</a:t>
            </a:r>
            <a:endParaRPr lang="fr-FR" sz="1800" dirty="0">
              <a:effectLst/>
              <a:latin typeface="Times New Roman" panose="02020603050405020304" pitchFamily="18" charset="0"/>
              <a:ea typeface="Times New Roman" panose="02020603050405020304" pitchFamily="18" charset="0"/>
            </a:endParaRPr>
          </a:p>
          <a:p>
            <a:br>
              <a:rPr lang="en-GB" sz="1800" dirty="0">
                <a:effectLst/>
                <a:latin typeface="Calibri" panose="020F0502020204030204" pitchFamily="34" charset="0"/>
                <a:ea typeface="Yu Mincho" panose="02020400000000000000" pitchFamily="18" charset="-128"/>
              </a:rPr>
            </a:br>
            <a:r>
              <a:rPr lang="en-GB" sz="1800" dirty="0">
                <a:effectLst/>
                <a:latin typeface="Calibri" panose="020F0502020204030204" pitchFamily="34" charset="0"/>
                <a:ea typeface="Yu Mincho" panose="02020400000000000000" pitchFamily="18" charset="-128"/>
              </a:rPr>
              <a:t>En utilisant stratégiquement les plateformes de médias sociaux, les microentreprises et les PME peuvent améliorer la présence en ligne de leur marque, favoriser des liens significatifs avec leur public et stimuler la croissance de leur entreprise. Dans la prochaine section, nous explorerons les techniques de création d'un site web convivial et réactif, afin de renforcer votre présence en ligne.</a:t>
            </a:r>
            <a:endParaRPr lang="fr-F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031012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A8877E8F-B7ED-3051-6E10-668EC13E563E}"/>
              </a:ext>
            </a:extLst>
          </p:cNvPr>
          <p:cNvSpPr>
            <a:spLocks noGrp="1"/>
          </p:cNvSpPr>
          <p:nvPr>
            <p:ph type="body" sz="quarter" idx="10"/>
          </p:nvPr>
        </p:nvSpPr>
        <p:spPr/>
        <p:txBody>
          <a:bodyPr/>
          <a:lstStyle/>
          <a:p>
            <a:r>
              <a:rPr lang="es-ES"/>
              <a:t>En résumé</a:t>
            </a:r>
            <a:endParaRPr lang="en-GB"/>
          </a:p>
        </p:txBody>
      </p:sp>
      <p:sp>
        <p:nvSpPr>
          <p:cNvPr id="3" name="Marcador de contenido 2">
            <a:extLst>
              <a:ext uri="{FF2B5EF4-FFF2-40B4-BE49-F238E27FC236}">
                <a16:creationId xmlns:a16="http://schemas.microsoft.com/office/drawing/2014/main" id="{6077EB7D-57A8-F393-18AE-C80E4EAE6DFB}"/>
              </a:ext>
            </a:extLst>
          </p:cNvPr>
          <p:cNvSpPr>
            <a:spLocks noGrp="1"/>
          </p:cNvSpPr>
          <p:nvPr>
            <p:ph sz="half" idx="2"/>
          </p:nvPr>
        </p:nvSpPr>
        <p:spPr>
          <a:xfrm>
            <a:off x="620413" y="1661919"/>
            <a:ext cx="3434702" cy="1079732"/>
          </a:xfrm>
        </p:spPr>
        <p:txBody>
          <a:bodyPr/>
          <a:lstStyle/>
          <a:p>
            <a:r>
              <a:rPr lang="en-US" sz="1800" b="1" dirty="0"/>
              <a:t>Le marketing numérique </a:t>
            </a:r>
            <a:r>
              <a:rPr lang="en-US" sz="1800" dirty="0"/>
              <a:t>a considérablement évolué, influençant le comportement des consommateurs et les activités des entreprises. Il est essentiel pour les microentreprises et les PME de comprendre ce paysage pour rester compétitives à l'ère du numérique.</a:t>
            </a:r>
            <a:endParaRPr lang="en-GB" sz="1800" dirty="0"/>
          </a:p>
        </p:txBody>
      </p:sp>
      <p:pic>
        <p:nvPicPr>
          <p:cNvPr id="4" name="Imagen 3" descr="Una caricatura de una persona&#10;&#10;Descripción generada automáticamente con confianza baja">
            <a:extLst>
              <a:ext uri="{FF2B5EF4-FFF2-40B4-BE49-F238E27FC236}">
                <a16:creationId xmlns:a16="http://schemas.microsoft.com/office/drawing/2014/main" id="{13B6953C-E60A-FCB1-E6B6-7E586A6C69D7}"/>
              </a:ext>
            </a:extLst>
          </p:cNvPr>
          <p:cNvPicPr>
            <a:picLocks noChangeAspect="1"/>
          </p:cNvPicPr>
          <p:nvPr/>
        </p:nvPicPr>
        <p:blipFill rotWithShape="1">
          <a:blip r:embed="rId2">
            <a:extLst>
              <a:ext uri="{28A0092B-C50C-407E-A947-70E740481C1C}">
                <a14:useLocalDpi xmlns:a14="http://schemas.microsoft.com/office/drawing/2010/main" val="0"/>
              </a:ext>
            </a:extLst>
          </a:blip>
          <a:srcRect l="18429" r="18949"/>
          <a:stretch/>
        </p:blipFill>
        <p:spPr>
          <a:xfrm>
            <a:off x="4836948" y="2310174"/>
            <a:ext cx="2815985" cy="2529475"/>
          </a:xfrm>
          <a:prstGeom prst="rect">
            <a:avLst/>
          </a:prstGeom>
        </p:spPr>
      </p:pic>
      <p:sp>
        <p:nvSpPr>
          <p:cNvPr id="5" name="Marcador de contenido 2">
            <a:extLst>
              <a:ext uri="{FF2B5EF4-FFF2-40B4-BE49-F238E27FC236}">
                <a16:creationId xmlns:a16="http://schemas.microsoft.com/office/drawing/2014/main" id="{C12C2FF4-CEE2-C5C3-7AFF-3927E2BD44C7}"/>
              </a:ext>
            </a:extLst>
          </p:cNvPr>
          <p:cNvSpPr txBox="1">
            <a:spLocks/>
          </p:cNvSpPr>
          <p:nvPr/>
        </p:nvSpPr>
        <p:spPr>
          <a:xfrm>
            <a:off x="620412" y="4099643"/>
            <a:ext cx="3583643" cy="107973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800" b="1" dirty="0" err="1"/>
              <a:t>Élaborer </a:t>
            </a:r>
            <a:r>
              <a:rPr lang="fr-FR" sz="1800" b="1" dirty="0"/>
              <a:t>une stratégie </a:t>
            </a:r>
            <a:r>
              <a:rPr lang="fr-FR" sz="1600" b="1" dirty="0"/>
              <a:t>: </a:t>
            </a:r>
            <a:r>
              <a:rPr lang="en-US" sz="1800" dirty="0"/>
              <a:t>Il est essentiel d'élaborer une stratégie de marketing numérique complète. Commencez par définir des objectifs commerciaux clairs, identifiez votre public cible et réalisez une étude de marché approfondie. </a:t>
            </a:r>
            <a:endParaRPr lang="en-GB" sz="1800" dirty="0"/>
          </a:p>
        </p:txBody>
      </p:sp>
      <p:sp>
        <p:nvSpPr>
          <p:cNvPr id="6" name="Marcador de contenido 2">
            <a:extLst>
              <a:ext uri="{FF2B5EF4-FFF2-40B4-BE49-F238E27FC236}">
                <a16:creationId xmlns:a16="http://schemas.microsoft.com/office/drawing/2014/main" id="{18886DA2-7784-E3A7-7FE7-BDD7B2E37978}"/>
              </a:ext>
            </a:extLst>
          </p:cNvPr>
          <p:cNvSpPr txBox="1">
            <a:spLocks/>
          </p:cNvSpPr>
          <p:nvPr/>
        </p:nvSpPr>
        <p:spPr>
          <a:xfrm>
            <a:off x="8429825" y="1661919"/>
            <a:ext cx="3434702" cy="107973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a:t>Utiliser les médias sociaux </a:t>
            </a:r>
            <a:r>
              <a:rPr lang="en-US" sz="1800" dirty="0"/>
              <a:t>: Les plateformes de médias sociaux offrent des outils puissants pour la construction de la marque et l'engagement. Choisissez les bonnes plateformes, créez une stratégie de contenu et engagez-vous avec votre public de manière cohérente.</a:t>
            </a:r>
            <a:endParaRPr lang="en-GB" sz="1800" dirty="0"/>
          </a:p>
        </p:txBody>
      </p:sp>
      <p:sp>
        <p:nvSpPr>
          <p:cNvPr id="7" name="Marcador de contenido 2">
            <a:extLst>
              <a:ext uri="{FF2B5EF4-FFF2-40B4-BE49-F238E27FC236}">
                <a16:creationId xmlns:a16="http://schemas.microsoft.com/office/drawing/2014/main" id="{5E10E4EB-1FDC-79CE-7766-280B30158EDA}"/>
              </a:ext>
            </a:extLst>
          </p:cNvPr>
          <p:cNvSpPr txBox="1">
            <a:spLocks/>
          </p:cNvSpPr>
          <p:nvPr/>
        </p:nvSpPr>
        <p:spPr>
          <a:xfrm>
            <a:off x="8434766" y="4054852"/>
            <a:ext cx="3434702" cy="107973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b="1"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Optimiser la présence en ligne : </a:t>
            </a:r>
            <a:r>
              <a:rPr lang="en-US" sz="1800" dirty="0">
                <a:latin typeface="Calibri" panose="020F0502020204030204" pitchFamily="34" charset="0"/>
                <a:ea typeface="Yu Mincho" panose="02020400000000000000" pitchFamily="18" charset="-128"/>
                <a:cs typeface="Arial" panose="020B0604020202020204" pitchFamily="34" charset="0"/>
              </a:rPr>
              <a:t>Votre présence en ligne va au-delà des médias sociaux. Veillez à ce que votre site web soit convivial, réactif et optimisé pour les moteurs de recherche</a:t>
            </a:r>
            <a:r>
              <a:rPr lang="en-US" sz="1800" b="1" dirty="0">
                <a:latin typeface="Calibri" panose="020F0502020204030204" pitchFamily="34" charset="0"/>
                <a:ea typeface="Yu Mincho" panose="02020400000000000000" pitchFamily="18" charset="-128"/>
                <a:cs typeface="Arial" panose="020B0604020202020204" pitchFamily="34" charset="0"/>
              </a:rPr>
              <a:t>.</a:t>
            </a:r>
            <a:endParaRPr lang="en-GB" dirty="0"/>
          </a:p>
        </p:txBody>
      </p:sp>
      <p:sp>
        <p:nvSpPr>
          <p:cNvPr id="8" name="Elipse 7">
            <a:extLst>
              <a:ext uri="{FF2B5EF4-FFF2-40B4-BE49-F238E27FC236}">
                <a16:creationId xmlns:a16="http://schemas.microsoft.com/office/drawing/2014/main" id="{98E1B727-F364-C2FC-A753-B50B592C07E9}"/>
              </a:ext>
            </a:extLst>
          </p:cNvPr>
          <p:cNvSpPr/>
          <p:nvPr/>
        </p:nvSpPr>
        <p:spPr>
          <a:xfrm>
            <a:off x="8285825" y="1742300"/>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Elipse 8">
            <a:extLst>
              <a:ext uri="{FF2B5EF4-FFF2-40B4-BE49-F238E27FC236}">
                <a16:creationId xmlns:a16="http://schemas.microsoft.com/office/drawing/2014/main" id="{8049F7EE-DBBF-A0C9-C222-E59F2F8F0EB8}"/>
              </a:ext>
            </a:extLst>
          </p:cNvPr>
          <p:cNvSpPr/>
          <p:nvPr/>
        </p:nvSpPr>
        <p:spPr>
          <a:xfrm>
            <a:off x="8285825" y="4131725"/>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Elipse 9">
            <a:extLst>
              <a:ext uri="{FF2B5EF4-FFF2-40B4-BE49-F238E27FC236}">
                <a16:creationId xmlns:a16="http://schemas.microsoft.com/office/drawing/2014/main" id="{8B35DE25-C061-6DC0-92FA-90678A44F6B4}"/>
              </a:ext>
            </a:extLst>
          </p:cNvPr>
          <p:cNvSpPr/>
          <p:nvPr/>
        </p:nvSpPr>
        <p:spPr>
          <a:xfrm>
            <a:off x="471472" y="1742504"/>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Elipse 10">
            <a:extLst>
              <a:ext uri="{FF2B5EF4-FFF2-40B4-BE49-F238E27FC236}">
                <a16:creationId xmlns:a16="http://schemas.microsoft.com/office/drawing/2014/main" id="{18189AD6-3EDB-2E11-1334-40973D3C4D68}"/>
              </a:ext>
            </a:extLst>
          </p:cNvPr>
          <p:cNvSpPr/>
          <p:nvPr/>
        </p:nvSpPr>
        <p:spPr>
          <a:xfrm>
            <a:off x="471472" y="4203725"/>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142959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523EED6-8855-7F87-B99D-1670B91FC048}"/>
              </a:ext>
            </a:extLst>
          </p:cNvPr>
          <p:cNvSpPr>
            <a:spLocks noGrp="1"/>
          </p:cNvSpPr>
          <p:nvPr>
            <p:ph type="body" sz="quarter" idx="10"/>
          </p:nvPr>
        </p:nvSpPr>
        <p:spPr/>
        <p:txBody>
          <a:bodyPr/>
          <a:lstStyle/>
          <a:p>
            <a:r>
              <a:rPr lang="es-ES"/>
              <a:t>Merci de votre attention !</a:t>
            </a:r>
            <a:endParaRPr lang="en-GB"/>
          </a:p>
        </p:txBody>
      </p:sp>
      <p:sp>
        <p:nvSpPr>
          <p:cNvPr id="3" name="Marcador de texto 2">
            <a:extLst>
              <a:ext uri="{FF2B5EF4-FFF2-40B4-BE49-F238E27FC236}">
                <a16:creationId xmlns:a16="http://schemas.microsoft.com/office/drawing/2014/main" id="{F2F5E844-8B24-B57F-E0CE-C7D912BA71D2}"/>
              </a:ext>
            </a:extLst>
          </p:cNvPr>
          <p:cNvSpPr>
            <a:spLocks noGrp="1"/>
          </p:cNvSpPr>
          <p:nvPr>
            <p:ph type="body" sz="quarter" idx="11"/>
          </p:nvPr>
        </p:nvSpPr>
        <p:spPr/>
        <p:txBody>
          <a:bodyPr/>
          <a:lstStyle/>
          <a:p>
            <a:r>
              <a:rPr lang="es-ES"/>
              <a:t>Continuez à apprendre sur www.digital-dream-lab.eu </a:t>
            </a:r>
            <a:endParaRPr lang="en-GB"/>
          </a:p>
        </p:txBody>
      </p:sp>
    </p:spTree>
    <p:extLst>
      <p:ext uri="{BB962C8B-B14F-4D97-AF65-F5344CB8AC3E}">
        <p14:creationId xmlns:p14="http://schemas.microsoft.com/office/powerpoint/2010/main" val="2696382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Introduction au marketing numérique</a:t>
            </a:r>
          </a:p>
          <a:p>
            <a:r>
              <a:rPr lang="es-ES" sz="2000" dirty="0"/>
              <a:t>1.1 </a:t>
            </a:r>
            <a:r>
              <a:rPr lang="en-GB"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Comprendre le paysage du marketing numérique</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1.1.1 Définition et évolution du marketing numérique</a:t>
            </a: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Le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marketing numérique fait </a:t>
            </a:r>
            <a:r>
              <a:rPr lang="en-US" sz="1800" dirty="0">
                <a:effectLst/>
                <a:latin typeface="Calibri" panose="020F0502020204030204" pitchFamily="34" charset="0"/>
                <a:ea typeface="Times New Roman" panose="02020603050405020304" pitchFamily="18" charset="0"/>
                <a:cs typeface="Calibri" panose="020F0502020204030204" pitchFamily="34" charset="0"/>
              </a:rPr>
              <a:t>référence à l'utilisation de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canaux</a:t>
            </a:r>
            <a:r>
              <a:rPr lang="en-US" sz="1800" dirty="0">
                <a:effectLst/>
                <a:latin typeface="Calibri" panose="020F0502020204030204" pitchFamily="34" charset="0"/>
                <a:ea typeface="Times New Roman" panose="02020603050405020304" pitchFamily="18" charset="0"/>
                <a:cs typeface="Calibri" panose="020F0502020204030204" pitchFamily="34" charset="0"/>
              </a:rPr>
              <a:t>, de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plateformes </a:t>
            </a:r>
            <a:r>
              <a:rPr lang="en-US" sz="1800" dirty="0">
                <a:effectLst/>
                <a:latin typeface="Calibri" panose="020F0502020204030204" pitchFamily="34" charset="0"/>
                <a:ea typeface="Times New Roman" panose="02020603050405020304" pitchFamily="18" charset="0"/>
                <a:cs typeface="Calibri" panose="020F0502020204030204" pitchFamily="34" charset="0"/>
              </a:rPr>
              <a:t>et de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technologies numériques </a:t>
            </a:r>
            <a:r>
              <a:rPr lang="en-US" sz="1800" dirty="0">
                <a:effectLst/>
                <a:latin typeface="Calibri" panose="020F0502020204030204" pitchFamily="34" charset="0"/>
                <a:ea typeface="Times New Roman" panose="02020603050405020304" pitchFamily="18" charset="0"/>
                <a:cs typeface="Calibri" panose="020F0502020204030204" pitchFamily="34" charset="0"/>
              </a:rPr>
              <a:t>pour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promouvoir</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faire de la publicité </a:t>
            </a:r>
            <a:r>
              <a:rPr lang="en-US" sz="1800" dirty="0">
                <a:effectLst/>
                <a:latin typeface="Calibri" panose="020F0502020204030204" pitchFamily="34" charset="0"/>
                <a:ea typeface="Times New Roman" panose="02020603050405020304" pitchFamily="18" charset="0"/>
                <a:cs typeface="Calibri" panose="020F0502020204030204" pitchFamily="34" charset="0"/>
              </a:rPr>
              <a:t>et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communiquer </a:t>
            </a:r>
            <a:r>
              <a:rPr lang="en-US" sz="1800" dirty="0">
                <a:effectLst/>
                <a:latin typeface="Calibri" panose="020F0502020204030204" pitchFamily="34" charset="0"/>
                <a:ea typeface="Times New Roman" panose="02020603050405020304" pitchFamily="18" charset="0"/>
                <a:cs typeface="Calibri" panose="020F0502020204030204" pitchFamily="34" charset="0"/>
              </a:rPr>
              <a:t>avec un public cible afin d'atteindre divers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objectifs de marketing. </a:t>
            </a:r>
            <a:r>
              <a:rPr lang="en-US" sz="1800" dirty="0">
                <a:effectLst/>
                <a:latin typeface="Calibri" panose="020F0502020204030204" pitchFamily="34" charset="0"/>
                <a:ea typeface="Times New Roman" panose="02020603050405020304" pitchFamily="18" charset="0"/>
                <a:cs typeface="Calibri" panose="020F0502020204030204" pitchFamily="34" charset="0"/>
              </a:rPr>
              <a:t>Il englobe un large éventail d'</a:t>
            </a:r>
            <a:r>
              <a:rPr lang="en-US" sz="1800" b="1" dirty="0">
                <a:effectLst/>
                <a:latin typeface="Calibri" panose="020F0502020204030204" pitchFamily="34" charset="0"/>
                <a:ea typeface="Times New Roman" panose="02020603050405020304" pitchFamily="18" charset="0"/>
                <a:cs typeface="Calibri" panose="020F0502020204030204" pitchFamily="34" charset="0"/>
              </a:rPr>
              <a:t>activités </a:t>
            </a:r>
            <a:r>
              <a:rPr lang="en-US" sz="1800" dirty="0">
                <a:effectLst/>
                <a:latin typeface="Calibri" panose="020F0502020204030204" pitchFamily="34" charset="0"/>
                <a:ea typeface="Times New Roman" panose="02020603050405020304" pitchFamily="18" charset="0"/>
                <a:cs typeface="Calibri" panose="020F0502020204030204" pitchFamily="34" charset="0"/>
              </a:rPr>
              <a:t>et de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stratégies en ligne </a:t>
            </a:r>
            <a:r>
              <a:rPr lang="en-US" sz="1800" dirty="0">
                <a:effectLst/>
                <a:latin typeface="Calibri" panose="020F0502020204030204" pitchFamily="34" charset="0"/>
                <a:ea typeface="Times New Roman" panose="02020603050405020304" pitchFamily="18" charset="0"/>
                <a:cs typeface="Calibri" panose="020F0502020204030204" pitchFamily="34" charset="0"/>
              </a:rPr>
              <a:t>visant à faire connaître la marque, à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attirer et à fidéliser les clients </a:t>
            </a:r>
            <a:r>
              <a:rPr lang="en-US" sz="1800" dirty="0">
                <a:effectLst/>
                <a:latin typeface="Calibri" panose="020F0502020204030204" pitchFamily="34" charset="0"/>
                <a:ea typeface="Times New Roman" panose="02020603050405020304" pitchFamily="18" charset="0"/>
                <a:cs typeface="Calibri" panose="020F0502020204030204" pitchFamily="34" charset="0"/>
              </a:rPr>
              <a:t>et à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stimuler la croissance de l'entreprise</a:t>
            </a:r>
            <a:r>
              <a:rPr lang="en-US" sz="1800" dirty="0">
                <a:effectLst/>
                <a:latin typeface="Calibri" panose="020F0502020204030204" pitchFamily="34" charset="0"/>
                <a:ea typeface="Times New Roman" panose="02020603050405020304" pitchFamily="18" charset="0"/>
                <a:cs typeface="Calibri" panose="020F0502020204030204" pitchFamily="34" charset="0"/>
              </a:rPr>
              <a:t>.</a:t>
            </a: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Le marketing numérique </a:t>
            </a:r>
            <a:r>
              <a:rPr lang="en-US" sz="1800" dirty="0">
                <a:effectLst/>
                <a:latin typeface="Calibri" panose="020F0502020204030204" pitchFamily="34" charset="0"/>
                <a:ea typeface="Times New Roman" panose="02020603050405020304" pitchFamily="18" charset="0"/>
                <a:cs typeface="Calibri" panose="020F0502020204030204" pitchFamily="34" charset="0"/>
              </a:rPr>
              <a:t>a considérablement évolué au fil des ans. Il a commencé par de la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simple publicité </a:t>
            </a:r>
            <a:r>
              <a:rPr lang="en-US" sz="1800" dirty="0">
                <a:effectLst/>
                <a:latin typeface="Calibri" panose="020F0502020204030204" pitchFamily="34" charset="0"/>
                <a:ea typeface="Times New Roman" panose="02020603050405020304" pitchFamily="18" charset="0"/>
                <a:cs typeface="Calibri" panose="020F0502020204030204" pitchFamily="34" charset="0"/>
              </a:rPr>
              <a:t>en ligne et du marketing par courrier électronique dans les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premiers temps de </a:t>
            </a:r>
            <a:r>
              <a:rPr lang="en-US" sz="1800" dirty="0">
                <a:effectLst/>
                <a:latin typeface="Calibri" panose="020F0502020204030204" pitchFamily="34" charset="0"/>
                <a:ea typeface="Times New Roman" panose="02020603050405020304" pitchFamily="18" charset="0"/>
                <a:cs typeface="Calibri" panose="020F0502020204030204" pitchFamily="34" charset="0"/>
              </a:rPr>
              <a:t>l'internet. Cependant, les avancées technologiques, la prolifération des médias sociaux et l'utilisation croissante des appareils mobiles ont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transformé le </a:t>
            </a:r>
            <a:r>
              <a:rPr lang="en-US" sz="1800" dirty="0">
                <a:effectLst/>
                <a:latin typeface="Calibri" panose="020F0502020204030204" pitchFamily="34" charset="0"/>
                <a:ea typeface="Times New Roman" panose="02020603050405020304" pitchFamily="18" charset="0"/>
                <a:cs typeface="Calibri" panose="020F0502020204030204" pitchFamily="34" charset="0"/>
              </a:rPr>
              <a:t>marketing numérique en un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domaine complexe </a:t>
            </a:r>
            <a:r>
              <a:rPr lang="en-US" sz="1800" dirty="0">
                <a:effectLst/>
                <a:latin typeface="Calibri" panose="020F0502020204030204" pitchFamily="34" charset="0"/>
                <a:ea typeface="Times New Roman" panose="02020603050405020304" pitchFamily="18" charset="0"/>
                <a:cs typeface="Calibri" panose="020F0502020204030204" pitchFamily="34" charset="0"/>
              </a:rPr>
              <a:t>et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dynamique</a:t>
            </a:r>
            <a:r>
              <a:rPr lang="en-US" sz="1800" dirty="0">
                <a:effectLst/>
                <a:latin typeface="Calibri" panose="020F0502020204030204" pitchFamily="34" charset="0"/>
                <a:ea typeface="Times New Roman" panose="02020603050405020304" pitchFamily="18" charset="0"/>
                <a:cs typeface="Calibri" panose="020F0502020204030204" pitchFamily="34" charset="0"/>
              </a:rPr>
              <a:t>. Aujourd'hui, le marketing numérique comprend une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variété de canaux </a:t>
            </a:r>
            <a:r>
              <a:rPr lang="en-US" sz="1800" dirty="0">
                <a:effectLst/>
                <a:latin typeface="Calibri" panose="020F0502020204030204" pitchFamily="34" charset="0"/>
                <a:ea typeface="Times New Roman" panose="02020603050405020304" pitchFamily="18" charset="0"/>
                <a:cs typeface="Calibri" panose="020F0502020204030204" pitchFamily="34" charset="0"/>
              </a:rPr>
              <a:t>tels que le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marketing par moteur de recherche </a:t>
            </a:r>
            <a:r>
              <a:rPr lang="en-US" sz="1800" dirty="0">
                <a:effectLst/>
                <a:latin typeface="Calibri" panose="020F0502020204030204" pitchFamily="34" charset="0"/>
                <a:ea typeface="Times New Roman" panose="02020603050405020304" pitchFamily="18" charset="0"/>
                <a:cs typeface="Calibri" panose="020F0502020204030204" pitchFamily="34" charset="0"/>
              </a:rPr>
              <a:t>(SEM), le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marketing de contenu</a:t>
            </a:r>
            <a:r>
              <a:rPr lang="en-US" sz="1800" dirty="0">
                <a:effectLst/>
                <a:latin typeface="Calibri" panose="020F0502020204030204" pitchFamily="34" charset="0"/>
                <a:ea typeface="Times New Roman" panose="02020603050405020304" pitchFamily="18" charset="0"/>
                <a:cs typeface="Calibri" panose="020F0502020204030204" pitchFamily="34" charset="0"/>
              </a:rPr>
              <a:t>, le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marketing des médias sociaux</a:t>
            </a:r>
            <a:r>
              <a:rPr lang="en-US" sz="1800" dirty="0">
                <a:effectLst/>
                <a:latin typeface="Calibri" panose="020F0502020204030204" pitchFamily="34" charset="0"/>
                <a:ea typeface="Times New Roman" panose="02020603050405020304" pitchFamily="18" charset="0"/>
                <a:cs typeface="Calibri" panose="020F0502020204030204" pitchFamily="34" charset="0"/>
              </a:rPr>
              <a:t>, le marketing par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courriel</a:t>
            </a:r>
            <a:r>
              <a:rPr lang="en-US" sz="1800" dirty="0">
                <a:effectLst/>
                <a:latin typeface="Calibri" panose="020F0502020204030204" pitchFamily="34" charset="0"/>
                <a:ea typeface="Times New Roman" panose="02020603050405020304" pitchFamily="18" charset="0"/>
                <a:cs typeface="Calibri" panose="020F0502020204030204" pitchFamily="34" charset="0"/>
              </a:rPr>
              <a:t>, le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marketing d'influence, </a:t>
            </a:r>
            <a:r>
              <a:rPr lang="en-US" sz="1800" dirty="0">
                <a:effectLst/>
                <a:latin typeface="Calibri" panose="020F0502020204030204" pitchFamily="34" charset="0"/>
                <a:ea typeface="Times New Roman" panose="02020603050405020304" pitchFamily="18" charset="0"/>
                <a:cs typeface="Calibri" panose="020F0502020204030204" pitchFamily="34" charset="0"/>
              </a:rPr>
              <a:t>et plus encore.</a:t>
            </a: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1702140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10693640" y="3326860"/>
            <a:ext cx="1498359" cy="1182586"/>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Introduction au marketing numérique</a:t>
            </a:r>
          </a:p>
          <a:p>
            <a:r>
              <a:rPr lang="es-ES" sz="2000" dirty="0"/>
              <a:t>1.1 </a:t>
            </a:r>
            <a:r>
              <a:rPr lang="en-GB"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Comprendre le paysage du marketing numérique</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68093" y="1403840"/>
            <a:ext cx="10145949" cy="4195763"/>
          </a:xfrm>
        </p:spPr>
        <p:txBody>
          <a:bodyPr/>
          <a:lstStyle/>
          <a:p>
            <a:pPr>
              <a:lnSpc>
                <a:spcPct val="107000"/>
              </a:lnSpc>
              <a:spcAft>
                <a:spcPts val="8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1.1.2 L'impact de la numérisation sur le comportement des consommateurs</a:t>
            </a: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L'avènement de l'ère numérique a eu un impact profond sur le comportement des consommateurs. Il est essentiel de comprendre ces changements pour les entreprises qui cherchent à s'engager efficacement auprès de leur public cible dans le paysage numérique.</a:t>
            </a: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Modification de l'accès à l'information :</a:t>
            </a:r>
            <a:r>
              <a:rPr lang="en-US" sz="1800" dirty="0">
                <a:effectLst/>
                <a:latin typeface="Calibri" panose="020F0502020204030204" pitchFamily="34" charset="0"/>
                <a:ea typeface="Times New Roman" panose="02020603050405020304" pitchFamily="18" charset="0"/>
                <a:cs typeface="Calibri" panose="020F0502020204030204" pitchFamily="34" charset="0"/>
              </a:rPr>
              <a:t> La numérisation a permis aux consommateurs d'accéder facilement à de grandes quantités d'informations. Ils recherchent désormais des produits et des services en ligne avant de prendre une décision d'achat. Cette évolution oblige les entreprises à fournir des informations précises et pertinentes en ligne pour influencer les choix des consommateurs.</a:t>
            </a: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Utilisation multi-appareils et multi-canaux :</a:t>
            </a:r>
            <a:r>
              <a:rPr lang="en-US" sz="1800" dirty="0">
                <a:effectLst/>
                <a:latin typeface="Calibri" panose="020F0502020204030204" pitchFamily="34" charset="0"/>
                <a:ea typeface="Times New Roman" panose="02020603050405020304" pitchFamily="18" charset="0"/>
                <a:cs typeface="Calibri" panose="020F0502020204030204" pitchFamily="34" charset="0"/>
              </a:rPr>
              <a:t> Les consommateurs utilisent différents appareils tels que les smartphones, les tablettes et les ordinateurs portables pour accéder au contenu numérique. Ils interagissent également avec les marques sur plusieurs canaux, notamment les sites web, les médias sociaux et les applications mobiles. Les entreprises doivent optimiser leur présence numérique pour offrir à leurs clients une expérience transparente et transcanal.</a:t>
            </a: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1206530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Introduction au marketing numérique</a:t>
            </a:r>
          </a:p>
          <a:p>
            <a:r>
              <a:rPr lang="es-ES" sz="2000" dirty="0"/>
              <a:t>1.1 </a:t>
            </a:r>
            <a:r>
              <a:rPr lang="en-GB"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Comprendre le paysage du marketing numérique</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1.1.2 L'impact de la numérisation sur le comportement des consommateurs</a:t>
            </a: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L'influence des médias sociaux :</a:t>
            </a:r>
            <a:r>
              <a:rPr lang="en-US" sz="1800" dirty="0">
                <a:effectLst/>
                <a:latin typeface="Calibri" panose="020F0502020204030204" pitchFamily="34" charset="0"/>
                <a:ea typeface="Times New Roman" panose="02020603050405020304" pitchFamily="18" charset="0"/>
                <a:cs typeface="Calibri" panose="020F0502020204030204" pitchFamily="34" charset="0"/>
              </a:rPr>
              <a:t> Les plateformes de médias sociaux jouent un rôle important dans la formation des opinions et des comportements des consommateurs. Les consommateurs recherchent souvent des avis et des recommandations de leurs pairs sur les médias sociaux avant de prendre une décision. Les entreprises doivent s'engager activement auprès des consommateurs sur ces plateformes et gérer leur réputation en ligne.</a:t>
            </a: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Personnalisation et ciblage :</a:t>
            </a:r>
            <a:r>
              <a:rPr lang="en-US" sz="1800" dirty="0">
                <a:effectLst/>
                <a:latin typeface="Calibri" panose="020F0502020204030204" pitchFamily="34" charset="0"/>
                <a:ea typeface="Times New Roman" panose="02020603050405020304" pitchFamily="18" charset="0"/>
                <a:cs typeface="Calibri" panose="020F0502020204030204" pitchFamily="34" charset="0"/>
              </a:rPr>
              <a:t> La numérisation permet aux entreprises de collecter et d'analyser les données relatives aux clients. Cette approche fondée sur les données permet de personnaliser les efforts de marketing, en adaptant le contenu et les offres aux préférences individuelles. La </a:t>
            </a:r>
            <a:r>
              <a:rPr lang="fr-FR" sz="1800" dirty="0" err="1">
                <a:effectLst/>
                <a:latin typeface="Calibri" panose="020F0502020204030204" pitchFamily="34" charset="0"/>
                <a:ea typeface="Times New Roman" panose="02020603050405020304" pitchFamily="18" charset="0"/>
                <a:cs typeface="Calibri" panose="020F0502020204030204" pitchFamily="34" charset="0"/>
              </a:rPr>
              <a:t>personnalisation améliore l'</a:t>
            </a:r>
            <a:r>
              <a:rPr lang="fr-FR" sz="1800" dirty="0">
                <a:effectLst/>
                <a:latin typeface="Calibri" panose="020F0502020204030204" pitchFamily="34" charset="0"/>
                <a:ea typeface="Times New Roman" panose="02020603050405020304" pitchFamily="18" charset="0"/>
                <a:cs typeface="Calibri" panose="020F0502020204030204" pitchFamily="34" charset="0"/>
              </a:rPr>
              <a:t>engagement des </a:t>
            </a:r>
            <a:r>
              <a:rPr lang="fr-FR" sz="1800" dirty="0" err="1">
                <a:effectLst/>
                <a:latin typeface="Calibri" panose="020F0502020204030204" pitchFamily="34" charset="0"/>
                <a:ea typeface="Times New Roman" panose="02020603050405020304" pitchFamily="18" charset="0"/>
                <a:cs typeface="Calibri" panose="020F0502020204030204" pitchFamily="34" charset="0"/>
              </a:rPr>
              <a:t>clients </a:t>
            </a:r>
            <a:r>
              <a:rPr lang="fr-FR" sz="1800" dirty="0">
                <a:effectLst/>
                <a:latin typeface="Calibri" panose="020F0502020204030204" pitchFamily="34" charset="0"/>
                <a:ea typeface="Times New Roman" panose="02020603050405020304" pitchFamily="18" charset="0"/>
                <a:cs typeface="Calibri" panose="020F0502020204030204" pitchFamily="34" charset="0"/>
              </a:rPr>
              <a:t>et les taux de conversion.</a:t>
            </a: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2381400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Introduction au marketing numérique</a:t>
            </a:r>
          </a:p>
          <a:p>
            <a:r>
              <a:rPr lang="es-ES" sz="2000" dirty="0"/>
              <a:t>1.1 </a:t>
            </a:r>
            <a:r>
              <a:rPr lang="en-GB"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Comprendre le paysage du marketing numérique</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1.1.2 L'impact de la numérisation sur le comportement des consommateurs</a:t>
            </a:r>
          </a:p>
          <a:p>
            <a:pPr>
              <a:lnSpc>
                <a:spcPct val="107000"/>
              </a:lnSpc>
              <a:spcAft>
                <a:spcPts val="800"/>
              </a:spcAft>
            </a:pP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Croissance du commerce électronique :</a:t>
            </a:r>
            <a:r>
              <a:rPr lang="en-US" sz="1800" dirty="0">
                <a:effectLst/>
                <a:latin typeface="Calibri" panose="020F0502020204030204" pitchFamily="34" charset="0"/>
                <a:ea typeface="Times New Roman" panose="02020603050405020304" pitchFamily="18" charset="0"/>
                <a:cs typeface="Calibri" panose="020F0502020204030204" pitchFamily="34" charset="0"/>
              </a:rPr>
              <a:t> L'essor du commerce électronique, accéléré par la pandémie de COVID-19, a remodelé la vente au détail. Les consommateurs préfèrent de plus en plus les achats en ligne pour des raisons de commodité et de sécurité. Les entreprises doivent établir une forte présence en ligne, optimiser les plateformes de commerce électronique et mettre en œuvre des solutions de paiement sécurisées.</a:t>
            </a: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Comprendre le paysage du marketing numérique et son impact sur le comportement des consommateurs est essentiel pour les MPME (micro, petites et moyennes entreprises) qui souhaitent prospérer à l'ère numérique. Les comportements des consommateurs continuant d'évoluer, les entreprises doivent adapter leurs stratégies de marketing numérique pour rester compétitives et résistantes.</a:t>
            </a:r>
            <a:br>
              <a:rPr lang="en-US" sz="1800" dirty="0">
                <a:effectLst/>
                <a:latin typeface="Calibri" panose="020F0502020204030204" pitchFamily="34" charset="0"/>
                <a:ea typeface="Times New Roman" panose="02020603050405020304" pitchFamily="18" charset="0"/>
                <a:cs typeface="Calibri" panose="020F0502020204030204" pitchFamily="34" charset="0"/>
              </a:rPr>
            </a:b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4126256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10693640" y="3326860"/>
            <a:ext cx="1498359" cy="1182586"/>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Introduction au marketing numérique</a:t>
            </a:r>
          </a:p>
          <a:p>
            <a:r>
              <a:rPr lang="es-ES" sz="2000" dirty="0"/>
              <a:t>1.2 </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Identifier les principaux canaux et stratégies de marketing numérique</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204281" y="1403840"/>
            <a:ext cx="10077855" cy="4195763"/>
          </a:xfrm>
        </p:spPr>
        <p:txBody>
          <a:bodyPr/>
          <a:lstStyle/>
          <a:p>
            <a:pPr>
              <a:lnSpc>
                <a:spcPct val="107000"/>
              </a:lnSpc>
              <a:spcAft>
                <a:spcPts val="800"/>
              </a:spcAft>
            </a:pPr>
            <a:br>
              <a:rPr lang="en-GB" sz="1800" dirty="0">
                <a:solidFill>
                  <a:srgbClr val="1B193E"/>
                </a:solidFill>
                <a:effectLst/>
                <a:ea typeface="Yu Mincho" panose="02020400000000000000" pitchFamily="18" charset="-128"/>
                <a:cs typeface="Calibri" panose="020F0502020204030204" pitchFamily="34" charset="0"/>
              </a:rPr>
            </a:br>
            <a:r>
              <a:rPr lang="en-GB" sz="1800" dirty="0">
                <a:solidFill>
                  <a:srgbClr val="1B193E"/>
                </a:solidFill>
                <a:effectLst/>
                <a:ea typeface="Yu Mincho" panose="02020400000000000000" pitchFamily="18" charset="-128"/>
                <a:cs typeface="Calibri" panose="020F0502020204030204" pitchFamily="34" charset="0"/>
              </a:rPr>
              <a:t>Dans la section 1.1, nous avons exploré la définition et l'évolution du marketing numérique et l'impact de la numérisation sur le </a:t>
            </a:r>
            <a:r>
              <a:rPr lang="en-GB" sz="1800" dirty="0" err="1">
                <a:solidFill>
                  <a:srgbClr val="1B193E"/>
                </a:solidFill>
                <a:effectLst/>
                <a:ea typeface="Yu Mincho" panose="02020400000000000000" pitchFamily="18" charset="-128"/>
                <a:cs typeface="Calibri" panose="020F0502020204030204" pitchFamily="34" charset="0"/>
              </a:rPr>
              <a:t>comportement des </a:t>
            </a:r>
            <a:r>
              <a:rPr lang="en-GB" sz="1800" dirty="0">
                <a:solidFill>
                  <a:srgbClr val="1B193E"/>
                </a:solidFill>
                <a:effectLst/>
                <a:ea typeface="Yu Mincho" panose="02020400000000000000" pitchFamily="18" charset="-128"/>
                <a:cs typeface="Calibri" panose="020F0502020204030204" pitchFamily="34" charset="0"/>
              </a:rPr>
              <a:t>consommateurs. Dans la section 1.2, nous allons maintenant nous pencher sur les canaux et stratégies de marketing numérique spécifiques que les entreprises, en particulier les microentreprises et les PME, peuvent exploiter pour atteindre leurs objectifs de marketing de manière efficace.</a:t>
            </a:r>
            <a:endParaRPr lang="fr-FR" sz="1800" dirty="0">
              <a:effectLst/>
              <a:ea typeface="Yu Mincho" panose="02020400000000000000" pitchFamily="18" charset="-128"/>
              <a:cs typeface="Arial" panose="020B0604020202020204" pitchFamily="34" charset="0"/>
            </a:endParaRPr>
          </a:p>
          <a:p>
            <a:pPr>
              <a:lnSpc>
                <a:spcPct val="107000"/>
              </a:lnSpc>
              <a:spcAft>
                <a:spcPts val="800"/>
              </a:spcAft>
              <a:buSzPts val="1000"/>
              <a:tabLst>
                <a:tab pos="457200" algn="l"/>
              </a:tabLst>
            </a:pPr>
            <a:r>
              <a:rPr lang="en-US" sz="1800" b="1" dirty="0">
                <a:effectLst/>
                <a:ea typeface="Times New Roman" panose="02020603050405020304" pitchFamily="18" charset="0"/>
              </a:rPr>
              <a:t>1.2.1 Principaux canaux de marketing numérique</a:t>
            </a:r>
            <a:endParaRPr lang="fr-FR" sz="1800" dirty="0">
              <a:effectLst/>
              <a:ea typeface="Times New Roman" panose="02020603050405020304" pitchFamily="18" charset="0"/>
            </a:endParaRPr>
          </a:p>
          <a:p>
            <a:r>
              <a:rPr lang="en-GB" sz="1800" dirty="0">
                <a:effectLst/>
                <a:ea typeface="Times New Roman" panose="02020603050405020304" pitchFamily="18" charset="0"/>
              </a:rPr>
              <a:t>Le marketing numérique offre une gamme variée de canaux, chacun avec ses caractéristiques et avantages uniques. Les MPME doivent identifier les canaux qui correspondent le mieux à leur public cible et à leurs objectifs commerciaux. Voici quelques-uns des principaux canaux de marketing numérique :</a:t>
            </a:r>
            <a:endParaRPr lang="fr-FR" sz="18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ea typeface="Times New Roman" panose="02020603050405020304" pitchFamily="18" charset="0"/>
              </a:rPr>
              <a:t>Le marketing par moteur de recherche (SEM) :</a:t>
            </a:r>
            <a:r>
              <a:rPr lang="en-GB" sz="1800" dirty="0">
                <a:effectLst/>
                <a:ea typeface="Times New Roman" panose="02020603050405020304" pitchFamily="18" charset="0"/>
              </a:rPr>
              <a:t> Le SEM implique une publicité payante sur des moteurs de recherche tels que Google et Bing. Il comprend les campagnes de paiement au clic (PPC) et la publicité par affichage. Le SEM est efficace pour générer un trafic immédiat vers votre site web lorsque les utilisateurs recherchent des mots-clés spécifiques liés à votre activité.</a:t>
            </a:r>
            <a:endParaRPr lang="fr-FR" sz="1800" dirty="0">
              <a:effectLst/>
              <a:ea typeface="Times New Roman" panose="02020603050405020304" pitchFamily="18" charset="0"/>
            </a:endParaRPr>
          </a:p>
          <a:p>
            <a:pPr lvl="0">
              <a:lnSpc>
                <a:spcPct val="107000"/>
              </a:lnSpc>
              <a:spcAft>
                <a:spcPts val="800"/>
              </a:spcAft>
              <a:buSzPts val="1000"/>
              <a:tabLst>
                <a:tab pos="457200" algn="l"/>
              </a:tabLst>
            </a:pPr>
            <a:br>
              <a:rPr lang="en-US" sz="1800" dirty="0">
                <a:effectLst/>
                <a:latin typeface="Calibri" panose="020F0502020204030204" pitchFamily="34" charset="0"/>
                <a:ea typeface="Times New Roman" panose="02020603050405020304" pitchFamily="18" charset="0"/>
                <a:cs typeface="Calibri" panose="020F0502020204030204" pitchFamily="34" charset="0"/>
              </a:rPr>
            </a:b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903127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Diagrama&#10;&#10;Descripción generada automáticamente">
            <a:extLst>
              <a:ext uri="{FF2B5EF4-FFF2-40B4-BE49-F238E27FC236}">
                <a16:creationId xmlns:a16="http://schemas.microsoft.com/office/drawing/2014/main" id="{304046F7-C887-4EE7-8D92-6104915679ED}"/>
              </a:ext>
            </a:extLst>
          </p:cNvPr>
          <p:cNvPicPr>
            <a:picLocks noChangeAspect="1"/>
          </p:cNvPicPr>
          <p:nvPr/>
        </p:nvPicPr>
        <p:blipFill rotWithShape="1">
          <a:blip r:embed="rId2">
            <a:extLst>
              <a:ext uri="{28A0092B-C50C-407E-A947-70E740481C1C}">
                <a14:useLocalDpi xmlns:a14="http://schemas.microsoft.com/office/drawing/2010/main" val="0"/>
              </a:ext>
            </a:extLst>
          </a:blip>
          <a:srcRect l="14328" r="9857"/>
          <a:stretch/>
        </p:blipFill>
        <p:spPr>
          <a:xfrm>
            <a:off x="9454108" y="2348553"/>
            <a:ext cx="2737892" cy="2160893"/>
          </a:xfrm>
          <a:prstGeom prst="rect">
            <a:avLst/>
          </a:prstGeom>
        </p:spPr>
      </p:pic>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81406" cy="824531"/>
          </a:xfrm>
        </p:spPr>
        <p:txBody>
          <a:bodyPr/>
          <a:lstStyle/>
          <a:p>
            <a:pPr marL="342900" indent="-342900">
              <a:buAutoNum type="arabicPeriod"/>
            </a:pPr>
            <a:r>
              <a:rPr lang="en-GB" sz="2800" b="1" dirty="0">
                <a:solidFill>
                  <a:srgbClr val="0AD995"/>
                </a:solidFill>
                <a:effectLst/>
                <a:latin typeface="Calibri" panose="020F0502020204030204" pitchFamily="34" charset="0"/>
                <a:ea typeface="Yu Mincho" panose="02020400000000000000" pitchFamily="18" charset="-128"/>
                <a:cs typeface="Arial" panose="020B0604020202020204" pitchFamily="34" charset="0"/>
              </a:rPr>
              <a:t>Introduction au marketing numérique</a:t>
            </a:r>
          </a:p>
          <a:p>
            <a:r>
              <a:rPr lang="es-ES" sz="2000" dirty="0"/>
              <a:t>1.2 </a:t>
            </a:r>
            <a:r>
              <a:rPr lang="en-US" sz="20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Identifier les principaux canaux et stratégies de marketing numérique</a:t>
            </a:r>
            <a:endParaRPr lang="es-ES" sz="20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3" name="Marcador de contenido 2">
            <a:extLst>
              <a:ext uri="{FF2B5EF4-FFF2-40B4-BE49-F238E27FC236}">
                <a16:creationId xmlns:a16="http://schemas.microsoft.com/office/drawing/2014/main" id="{D667F1AB-50E7-AD2A-3379-86F758607EBA}"/>
              </a:ext>
            </a:extLst>
          </p:cNvPr>
          <p:cNvSpPr>
            <a:spLocks noGrp="1"/>
          </p:cNvSpPr>
          <p:nvPr>
            <p:ph sz="half" idx="2"/>
          </p:nvPr>
        </p:nvSpPr>
        <p:spPr>
          <a:xfrm>
            <a:off x="471472" y="1403840"/>
            <a:ext cx="9169678" cy="4195763"/>
          </a:xfrm>
        </p:spPr>
        <p:txBody>
          <a:bodyPr/>
          <a:lstStyle/>
          <a:p>
            <a:pPr>
              <a:lnSpc>
                <a:spcPct val="107000"/>
              </a:lnSpc>
              <a:spcAft>
                <a:spcPts val="800"/>
              </a:spcAft>
              <a:buSzPts val="1000"/>
              <a:tabLst>
                <a:tab pos="457200" algn="l"/>
              </a:tabLst>
            </a:pPr>
            <a:r>
              <a:rPr lang="en-US" sz="1800" b="1" dirty="0">
                <a:effectLst/>
                <a:ea typeface="Times New Roman" panose="02020603050405020304" pitchFamily="18" charset="0"/>
              </a:rPr>
              <a:t>1.2.1 Principaux canaux de marketing numérique</a:t>
            </a:r>
            <a:br>
              <a:rPr lang="en-US" sz="1800" b="1" dirty="0">
                <a:ea typeface="Times New Roman" panose="02020603050405020304" pitchFamily="18" charset="0"/>
              </a:rPr>
            </a:br>
            <a:endParaRPr lang="fr-FR" sz="18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ea typeface="Times New Roman" panose="02020603050405020304" pitchFamily="18" charset="0"/>
              </a:rPr>
              <a:t>Optimisation des moteurs de recherche (SEO) :</a:t>
            </a:r>
            <a:r>
              <a:rPr lang="en-GB" sz="1800" dirty="0">
                <a:effectLst/>
                <a:ea typeface="Times New Roman" panose="02020603050405020304" pitchFamily="18" charset="0"/>
              </a:rPr>
              <a:t> Le référencement est le processus d'optimisation de votre site web pour qu'il soit mieux classé dans les résultats de recherche organiques. Il est essentiel pour une visibilité à long terme et pour attirer le trafic organique (non payant). Des techniques de référencement appropriées peuvent améliorer les chances de votre site web d'être trouvé par des clients potentiels.</a:t>
            </a:r>
            <a:endParaRPr lang="fr-FR" sz="1800" dirty="0">
              <a:effectLst/>
              <a:ea typeface="Times New Roman" panose="02020603050405020304" pitchFamily="18" charset="0"/>
            </a:endParaRPr>
          </a:p>
          <a:p>
            <a:pPr marL="342900" lvl="0" indent="-342900">
              <a:buFont typeface="Arial" panose="020B0604020202020204" pitchFamily="34" charset="0"/>
              <a:buChar char="•"/>
              <a:tabLst>
                <a:tab pos="457200" algn="l"/>
              </a:tabLst>
            </a:pPr>
            <a:r>
              <a:rPr lang="en-GB" sz="1800" b="1" dirty="0">
                <a:effectLst/>
                <a:ea typeface="Times New Roman" panose="02020603050405020304" pitchFamily="18" charset="0"/>
              </a:rPr>
              <a:t>Marketing des médias sociaux :</a:t>
            </a:r>
            <a:r>
              <a:rPr lang="en-GB" sz="1800" dirty="0">
                <a:effectLst/>
                <a:ea typeface="Times New Roman" panose="02020603050405020304" pitchFamily="18" charset="0"/>
              </a:rPr>
              <a:t> Les plateformes de médias sociaux comme Facebook, Instagram, Twitter et LinkedIn offrent de vastes possibilités de promotion de la marque et d'engagement. Les MPME peuvent utiliser ces plateformes pour entrer en contact avec leur public, partager du contenu, diffuser des publicités ciblées et se constituer un public fidèle.</a:t>
            </a:r>
            <a:endParaRPr lang="fr-FR" sz="1800" dirty="0">
              <a:effectLst/>
              <a:ea typeface="Times New Roman" panose="02020603050405020304" pitchFamily="18" charset="0"/>
            </a:endParaRPr>
          </a:p>
          <a:p>
            <a:pPr marL="285750" indent="-285750">
              <a:buFont typeface="Arial" panose="020B0604020202020204" pitchFamily="34" charset="0"/>
              <a:buChar char="•"/>
            </a:pPr>
            <a:r>
              <a:rPr lang="en-GB" sz="1800" b="1" dirty="0">
                <a:effectLst/>
                <a:ea typeface="Yu Mincho" panose="02020400000000000000" pitchFamily="18" charset="-128"/>
              </a:rPr>
              <a:t>Marketing de contenu :</a:t>
            </a:r>
            <a:r>
              <a:rPr lang="en-GB" sz="1800" dirty="0">
                <a:effectLst/>
                <a:ea typeface="Yu Mincho" panose="02020400000000000000" pitchFamily="18" charset="-128"/>
              </a:rPr>
              <a:t> Le contenu est au cœur du marketing numérique. Il comprend des billets de blog, des articles, des vidéos, des infographies, etc. La création d'un contenu pertinent et de haute qualité permet non seulement d'engager votre public, mais aussi d'améliorer le classement et l'autorité de votre site web dans les moteurs de recherche.</a:t>
            </a:r>
            <a:br>
              <a:rPr lang="en-US" sz="1800" dirty="0">
                <a:effectLst/>
                <a:latin typeface="Calibri" panose="020F0502020204030204" pitchFamily="34" charset="0"/>
                <a:ea typeface="Times New Roman" panose="02020603050405020304" pitchFamily="18" charset="0"/>
                <a:cs typeface="Calibri" panose="020F0502020204030204" pitchFamily="34" charset="0"/>
              </a:rPr>
            </a:b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endParaRPr lang="fr-FR" sz="1800" dirty="0">
              <a:effectLst/>
              <a:latin typeface="Calibri" panose="020F0502020204030204" pitchFamily="34" charset="0"/>
              <a:ea typeface="Yu Mincho" panose="02020400000000000000" pitchFamily="18" charset="-128"/>
              <a:cs typeface="Arial" panose="020B0604020202020204" pitchFamily="34" charset="0"/>
            </a:endParaRPr>
          </a:p>
          <a:p>
            <a:pPr>
              <a:lnSpc>
                <a:spcPct val="107000"/>
              </a:lnSpc>
              <a:spcAft>
                <a:spcPts val="800"/>
              </a:spcAft>
            </a:pPr>
            <a:r>
              <a:rPr lang="en-GB" sz="1800" dirty="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s-ES" sz="18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Tree>
    <p:extLst>
      <p:ext uri="{BB962C8B-B14F-4D97-AF65-F5344CB8AC3E}">
        <p14:creationId xmlns:p14="http://schemas.microsoft.com/office/powerpoint/2010/main" val="1342265151"/>
      </p:ext>
    </p:extLst>
  </p:cSld>
  <p:clrMapOvr>
    <a:masterClrMapping/>
  </p:clrMapOvr>
</p:sld>
</file>

<file path=ppt/theme/theme1.xml><?xml version="1.0" encoding="utf-8"?>
<a:theme xmlns:a="http://schemas.openxmlformats.org/drawingml/2006/main" name="DREAM corporate ppt">
  <a:themeElements>
    <a:clrScheme name="DREAM corporate colors">
      <a:dk1>
        <a:srgbClr val="1B193E"/>
      </a:dk1>
      <a:lt1>
        <a:srgbClr val="F5F5F5"/>
      </a:lt1>
      <a:dk2>
        <a:srgbClr val="1B193E"/>
      </a:dk2>
      <a:lt2>
        <a:srgbClr val="FFFFFF"/>
      </a:lt2>
      <a:accent1>
        <a:srgbClr val="0AD995"/>
      </a:accent1>
      <a:accent2>
        <a:srgbClr val="F6AA07"/>
      </a:accent2>
      <a:accent3>
        <a:srgbClr val="1B193E"/>
      </a:accent3>
      <a:accent4>
        <a:srgbClr val="0AD995"/>
      </a:accent4>
      <a:accent5>
        <a:srgbClr val="F6AA07"/>
      </a:accent5>
      <a:accent6>
        <a:srgbClr val="1B193E"/>
      </a:accent6>
      <a:hlink>
        <a:srgbClr val="F6AA07"/>
      </a:hlink>
      <a:folHlink>
        <a:srgbClr val="0AD99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5657</Words>
  <Application>Microsoft Office PowerPoint</Application>
  <PresentationFormat>Grand écran</PresentationFormat>
  <Paragraphs>248</Paragraphs>
  <Slides>32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32</vt:i4>
      </vt:variant>
    </vt:vector>
  </HeadingPairs>
  <TitlesOfParts>
    <vt:vector size="38" baseType="lpstr">
      <vt:lpstr>Yu Mincho</vt:lpstr>
      <vt:lpstr>Arial</vt:lpstr>
      <vt:lpstr>Calibri</vt:lpstr>
      <vt:lpstr>Symbol</vt:lpstr>
      <vt:lpstr>Times New Roman</vt:lpstr>
      <vt:lpstr>DREAM corporate ppt</vt:lpstr>
      <vt:lpstr>Maîtriser le marketing numérique : Stratégies pour réussir en ligne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Miriam Internet Web Solutions</dc:creator>
  <cp:keywords>, docId:B6BDF3B002F845E9086AA8EC205E259B</cp:keywords>
  <cp:lastModifiedBy>matteo van de looij</cp:lastModifiedBy>
  <cp:revision>62</cp:revision>
  <dcterms:created xsi:type="dcterms:W3CDTF">2022-12-22T12:08:40Z</dcterms:created>
  <dcterms:modified xsi:type="dcterms:W3CDTF">2024-01-10T09:35:24Z</dcterms:modified>
</cp:coreProperties>
</file>