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6" r:id="rId3"/>
    <p:sldId id="267" r:id="rId4"/>
    <p:sldId id="265" r:id="rId5"/>
    <p:sldId id="272" r:id="rId6"/>
    <p:sldId id="273" r:id="rId7"/>
    <p:sldId id="274" r:id="rId8"/>
    <p:sldId id="275" r:id="rId9"/>
    <p:sldId id="276" r:id="rId10"/>
    <p:sldId id="277" r:id="rId11"/>
    <p:sldId id="278" r:id="rId12"/>
    <p:sldId id="279" r:id="rId13"/>
    <p:sldId id="282" r:id="rId14"/>
    <p:sldId id="281" r:id="rId15"/>
    <p:sldId id="280" r:id="rId16"/>
    <p:sldId id="283" r:id="rId17"/>
    <p:sldId id="285" r:id="rId18"/>
    <p:sldId id="284" r:id="rId19"/>
    <p:sldId id="288" r:id="rId20"/>
    <p:sldId id="287" r:id="rId21"/>
    <p:sldId id="286" r:id="rId22"/>
    <p:sldId id="289" r:id="rId23"/>
    <p:sldId id="290" r:id="rId24"/>
    <p:sldId id="291" r:id="rId25"/>
    <p:sldId id="292" r:id="rId26"/>
    <p:sldId id="293" r:id="rId27"/>
    <p:sldId id="271" r:id="rId28"/>
    <p:sldId id="256"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75" autoAdjust="0"/>
  </p:normalViewPr>
  <p:slideViewPr>
    <p:cSldViewPr snapToGrid="0">
      <p:cViewPr varScale="1">
        <p:scale>
          <a:sx n="108" d="100"/>
          <a:sy n="108" d="100"/>
        </p:scale>
        <p:origin x="100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3BF02-1407-45D4-91DB-52DF284200D1}" type="datetimeFigureOut">
              <a:rPr lang="en-GB" smtClean="0"/>
              <a:t>17/01/2024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Κάντε κλικ για να τροποποιήσετε τα στοιχεία του κειμένου της πατρότητας.</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3550A-1C67-491B-B6B7-CEF62DBEB878}" type="slidenum">
              <a:rPr lang="en-GB" smtClean="0"/>
              <a:t>‹#›</a:t>
            </a:fld>
            <a:endParaRPr lang="en-GB"/>
          </a:p>
        </p:txBody>
      </p:sp>
    </p:spTree>
    <p:extLst>
      <p:ext uri="{BB962C8B-B14F-4D97-AF65-F5344CB8AC3E}">
        <p14:creationId xmlns:p14="http://schemas.microsoft.com/office/powerpoint/2010/main" val="323989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37" name="Rectángulo 36">
            <a:extLst>
              <a:ext uri="{FF2B5EF4-FFF2-40B4-BE49-F238E27FC236}">
                <a16:creationId xmlns:a16="http://schemas.microsoft.com/office/drawing/2014/main" id="{E7011437-580D-4C90-2D19-897831A9857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gen 10" descr="Imagen que contiene Logotipo&#10;&#10;Descripción generada automáticamente">
            <a:extLst>
              <a:ext uri="{FF2B5EF4-FFF2-40B4-BE49-F238E27FC236}">
                <a16:creationId xmlns:a16="http://schemas.microsoft.com/office/drawing/2014/main" id="{6C8B1B9F-D160-6C24-AD2C-5B9574321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821" y="1323778"/>
            <a:ext cx="4416598" cy="2229084"/>
          </a:xfrm>
          <a:prstGeom prst="rect">
            <a:avLst/>
          </a:prstGeom>
        </p:spPr>
      </p:pic>
      <p:sp>
        <p:nvSpPr>
          <p:cNvPr id="12" name="CuadroTexto 11">
            <a:extLst>
              <a:ext uri="{FF2B5EF4-FFF2-40B4-BE49-F238E27FC236}">
                <a16:creationId xmlns:a16="http://schemas.microsoft.com/office/drawing/2014/main" id="{C238BC30-F6DA-D940-405D-0ACD930EC362}"/>
              </a:ext>
            </a:extLst>
          </p:cNvPr>
          <p:cNvSpPr txBox="1"/>
          <p:nvPr userDrawn="1"/>
        </p:nvSpPr>
        <p:spPr>
          <a:xfrm>
            <a:off x="8773360" y="177708"/>
            <a:ext cx="3283527" cy="400110"/>
          </a:xfrm>
          <a:prstGeom prst="rect">
            <a:avLst/>
          </a:prstGeom>
          <a:noFill/>
        </p:spPr>
        <p:txBody>
          <a:bodyPr wrap="square" rtlCol="0">
            <a:spAutoFit/>
          </a:bodyPr>
          <a:lstStyle/>
          <a:p>
            <a:pPr algn="r"/>
            <a:r>
              <a:rPr lang="es-ES" sz="2000" b="1">
                <a:solidFill>
                  <a:srgbClr val="1B193E"/>
                </a:solidFill>
                <a:effectLst/>
                <a:latin typeface="+mj-lt"/>
              </a:rPr>
              <a:t>digital-dream-lab.eu</a:t>
            </a:r>
            <a:endParaRPr lang="en-GB" sz="2000" b="1">
              <a:solidFill>
                <a:srgbClr val="1B193E"/>
              </a:solidFill>
              <a:effectLst/>
              <a:latin typeface="+mj-lt"/>
            </a:endParaRPr>
          </a:p>
        </p:txBody>
      </p:sp>
      <p:sp>
        <p:nvSpPr>
          <p:cNvPr id="38" name="CuadroTexto 37">
            <a:extLst>
              <a:ext uri="{FF2B5EF4-FFF2-40B4-BE49-F238E27FC236}">
                <a16:creationId xmlns:a16="http://schemas.microsoft.com/office/drawing/2014/main" id="{18D7B3E2-2115-114F-089F-09C93F21300B}"/>
              </a:ext>
            </a:extLst>
          </p:cNvPr>
          <p:cNvSpPr txBox="1"/>
          <p:nvPr userDrawn="1"/>
        </p:nvSpPr>
        <p:spPr>
          <a:xfrm>
            <a:off x="135113" y="6160146"/>
            <a:ext cx="7352615" cy="692497"/>
          </a:xfrm>
          <a:prstGeom prst="rect">
            <a:avLst/>
          </a:prstGeom>
          <a:noFill/>
        </p:spPr>
        <p:txBody>
          <a:bodyPr wrap="square" rtlCol="0">
            <a:spAutoFit/>
          </a:bodyPr>
          <a:lstStyle/>
          <a:p>
            <a:pPr algn="l"/>
            <a:r>
              <a:rPr lang="en-GB" sz="1300">
                <a:solidFill>
                  <a:schemeClr val="bg1"/>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chemeClr val="bg1"/>
                </a:solidFill>
                <a:effectLst/>
                <a:latin typeface="+mn-lt"/>
              </a:rPr>
              <a:t>.</a:t>
            </a:r>
          </a:p>
        </p:txBody>
      </p:sp>
      <p:sp>
        <p:nvSpPr>
          <p:cNvPr id="44" name="Rectángulo 43">
            <a:extLst>
              <a:ext uri="{FF2B5EF4-FFF2-40B4-BE49-F238E27FC236}">
                <a16:creationId xmlns:a16="http://schemas.microsoft.com/office/drawing/2014/main" id="{B75A42C1-7D33-0352-C95C-7F661AA2F6DC}"/>
              </a:ext>
            </a:extLst>
          </p:cNvPr>
          <p:cNvSpPr/>
          <p:nvPr userDrawn="1"/>
        </p:nvSpPr>
        <p:spPr>
          <a:xfrm>
            <a:off x="0" y="-38151"/>
            <a:ext cx="12192000" cy="102062"/>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Imagen 47" descr="Texto&#10;&#10;Descripción generada automáticamente">
            <a:extLst>
              <a:ext uri="{FF2B5EF4-FFF2-40B4-BE49-F238E27FC236}">
                <a16:creationId xmlns:a16="http://schemas.microsoft.com/office/drawing/2014/main" id="{2CA96A6B-389F-0861-B1FE-2EA0F58657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509" y="160233"/>
            <a:ext cx="2786332" cy="584559"/>
          </a:xfrm>
          <a:prstGeom prst="rect">
            <a:avLst/>
          </a:prstGeom>
        </p:spPr>
      </p:pic>
      <p:sp>
        <p:nvSpPr>
          <p:cNvPr id="52" name="Marcador de texto 51">
            <a:extLst>
              <a:ext uri="{FF2B5EF4-FFF2-40B4-BE49-F238E27FC236}">
                <a16:creationId xmlns:a16="http://schemas.microsoft.com/office/drawing/2014/main" id="{1B8BE13D-B6DC-C12D-DFD3-3944B7A5C519}"/>
              </a:ext>
            </a:extLst>
          </p:cNvPr>
          <p:cNvSpPr>
            <a:spLocks noGrp="1"/>
          </p:cNvSpPr>
          <p:nvPr>
            <p:ph type="body" sz="quarter" idx="10"/>
          </p:nvPr>
        </p:nvSpPr>
        <p:spPr>
          <a:xfrm>
            <a:off x="876650" y="3922330"/>
            <a:ext cx="4908939"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sp>
        <p:nvSpPr>
          <p:cNvPr id="53" name="Marcador de texto 51">
            <a:extLst>
              <a:ext uri="{FF2B5EF4-FFF2-40B4-BE49-F238E27FC236}">
                <a16:creationId xmlns:a16="http://schemas.microsoft.com/office/drawing/2014/main" id="{D89AC5DB-009C-767F-88C8-2118B5565D04}"/>
              </a:ext>
            </a:extLst>
          </p:cNvPr>
          <p:cNvSpPr>
            <a:spLocks noGrp="1"/>
          </p:cNvSpPr>
          <p:nvPr>
            <p:ph type="body" sz="quarter" idx="11"/>
          </p:nvPr>
        </p:nvSpPr>
        <p:spPr>
          <a:xfrm>
            <a:off x="876652" y="4810675"/>
            <a:ext cx="4908939" cy="555389"/>
          </a:xfrm>
          <a:prstGeom prst="rect">
            <a:avLst/>
          </a:prstGeom>
        </p:spPr>
        <p:txBody>
          <a:bodyPr anchor="t"/>
          <a:lstStyle>
            <a:lvl1pPr marL="0" indent="0">
              <a:buNone/>
              <a:defRPr sz="2000" b="0">
                <a:solidFill>
                  <a:srgbClr val="1B193E"/>
                </a:solidFill>
              </a:defRPr>
            </a:lvl1pPr>
            <a:lvl2pPr marL="457200" indent="0">
              <a:buNone/>
              <a:defRPr/>
            </a:lvl2pPr>
          </a:lstStyle>
          <a:p>
            <a:pPr lvl="0"/>
            <a:endParaRPr lang="es-ES"/>
          </a:p>
        </p:txBody>
      </p:sp>
      <p:pic>
        <p:nvPicPr>
          <p:cNvPr id="3" name="Imagen 2">
            <a:extLst>
              <a:ext uri="{FF2B5EF4-FFF2-40B4-BE49-F238E27FC236}">
                <a16:creationId xmlns:a16="http://schemas.microsoft.com/office/drawing/2014/main" id="{871A4218-75F7-09B5-96CB-F74ACC0F124B}"/>
              </a:ext>
            </a:extLst>
          </p:cNvPr>
          <p:cNvPicPr>
            <a:picLocks noChangeAspect="1"/>
          </p:cNvPicPr>
          <p:nvPr userDrawn="1"/>
        </p:nvPicPr>
        <p:blipFill>
          <a:blip r:embed="rId4"/>
          <a:stretch>
            <a:fillRect/>
          </a:stretch>
        </p:blipFill>
        <p:spPr>
          <a:xfrm>
            <a:off x="7581900" y="990600"/>
            <a:ext cx="4610100" cy="5857875"/>
          </a:xfrm>
          <a:prstGeom prst="rect">
            <a:avLst/>
          </a:prstGeom>
        </p:spPr>
      </p:pic>
    </p:spTree>
    <p:extLst>
      <p:ext uri="{BB962C8B-B14F-4D97-AF65-F5344CB8AC3E}">
        <p14:creationId xmlns:p14="http://schemas.microsoft.com/office/powerpoint/2010/main" val="25728209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ver 2">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A148A596-25B6-6139-D67C-3C06362488B4}"/>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a:extLst>
              <a:ext uri="{FF2B5EF4-FFF2-40B4-BE49-F238E27FC236}">
                <a16:creationId xmlns:a16="http://schemas.microsoft.com/office/drawing/2014/main" id="{972580A2-278E-D007-23A1-E1E471377813}"/>
              </a:ext>
            </a:extLst>
          </p:cNvPr>
          <p:cNvSpPr>
            <a:spLocks noGrp="1"/>
          </p:cNvSpPr>
          <p:nvPr>
            <p:ph type="title"/>
          </p:nvPr>
        </p:nvSpPr>
        <p:spPr>
          <a:xfrm>
            <a:off x="831850" y="3090084"/>
            <a:ext cx="10515600" cy="1232679"/>
          </a:xfrm>
          <a:prstGeom prst="rect">
            <a:avLst/>
          </a:prstGeom>
        </p:spPr>
        <p:txBody>
          <a:bodyPr anchor="b"/>
          <a:lstStyle>
            <a:lvl1pPr algn="ctr">
              <a:defRPr sz="4000" b="1">
                <a:solidFill>
                  <a:srgbClr val="1B193E"/>
                </a:solidFill>
                <a:latin typeface="+mn-lt"/>
              </a:defRPr>
            </a:lvl1pPr>
          </a:lstStyle>
          <a:p>
            <a:endParaRPr lang="en-GB"/>
          </a:p>
        </p:txBody>
      </p:sp>
      <p:pic>
        <p:nvPicPr>
          <p:cNvPr id="7" name="Imagen 6" descr="Imagen que contiene Logotipo&#10;&#10;Descripción generada automáticamente">
            <a:extLst>
              <a:ext uri="{FF2B5EF4-FFF2-40B4-BE49-F238E27FC236}">
                <a16:creationId xmlns:a16="http://schemas.microsoft.com/office/drawing/2014/main" id="{E7782A2B-0AF7-E8AE-9EC4-AF76F2CC9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5636" y="581702"/>
            <a:ext cx="4416598" cy="2229084"/>
          </a:xfrm>
          <a:prstGeom prst="rect">
            <a:avLst/>
          </a:prstGeom>
        </p:spPr>
      </p:pic>
      <p:pic>
        <p:nvPicPr>
          <p:cNvPr id="13" name="Imagen 12" descr="Interfaz de usuario gráfica, Texto&#10;&#10;Descripción generada automáticamente">
            <a:extLst>
              <a:ext uri="{FF2B5EF4-FFF2-40B4-BE49-F238E27FC236}">
                <a16:creationId xmlns:a16="http://schemas.microsoft.com/office/drawing/2014/main" id="{C6457764-B175-D0D7-61DF-CFAA08D1D9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14" name="CuadroTexto 13">
            <a:extLst>
              <a:ext uri="{FF2B5EF4-FFF2-40B4-BE49-F238E27FC236}">
                <a16:creationId xmlns:a16="http://schemas.microsoft.com/office/drawing/2014/main" id="{4FC8C3E7-5891-54DB-F8C8-CF8CCC0B69FE}"/>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sp>
        <p:nvSpPr>
          <p:cNvPr id="15" name="CuadroTexto 14">
            <a:extLst>
              <a:ext uri="{FF2B5EF4-FFF2-40B4-BE49-F238E27FC236}">
                <a16:creationId xmlns:a16="http://schemas.microsoft.com/office/drawing/2014/main" id="{C1B65113-AF52-8753-DB0A-1515EFFD43DB}"/>
              </a:ext>
            </a:extLst>
          </p:cNvPr>
          <p:cNvSpPr txBox="1"/>
          <p:nvPr userDrawn="1"/>
        </p:nvSpPr>
        <p:spPr>
          <a:xfrm>
            <a:off x="8773360" y="177708"/>
            <a:ext cx="3283527" cy="400110"/>
          </a:xfrm>
          <a:prstGeom prst="rect">
            <a:avLst/>
          </a:prstGeom>
          <a:noFill/>
        </p:spPr>
        <p:txBody>
          <a:bodyPr wrap="square" rtlCol="0">
            <a:spAutoFit/>
          </a:bodyPr>
          <a:lstStyle/>
          <a:p>
            <a:pPr algn="r"/>
            <a:r>
              <a:rPr lang="es-ES" sz="2000" b="1">
                <a:solidFill>
                  <a:srgbClr val="1B193E"/>
                </a:solidFill>
                <a:effectLst/>
                <a:latin typeface="+mj-lt"/>
              </a:rPr>
              <a:t>digital-dream-lab.eu</a:t>
            </a:r>
            <a:endParaRPr lang="en-GB" sz="2000" b="1">
              <a:solidFill>
                <a:srgbClr val="1B193E"/>
              </a:solidFill>
              <a:effectLst/>
              <a:latin typeface="+mj-lt"/>
            </a:endParaRPr>
          </a:p>
        </p:txBody>
      </p:sp>
      <p:pic>
        <p:nvPicPr>
          <p:cNvPr id="5" name="Imagen 4">
            <a:extLst>
              <a:ext uri="{FF2B5EF4-FFF2-40B4-BE49-F238E27FC236}">
                <a16:creationId xmlns:a16="http://schemas.microsoft.com/office/drawing/2014/main" id="{3DCAF5D0-0767-3892-E9A2-F3768673C29D}"/>
              </a:ext>
            </a:extLst>
          </p:cNvPr>
          <p:cNvPicPr>
            <a:picLocks noChangeAspect="1"/>
          </p:cNvPicPr>
          <p:nvPr userDrawn="1"/>
        </p:nvPicPr>
        <p:blipFill>
          <a:blip r:embed="rId4"/>
          <a:srcRect r="21309"/>
          <a:stretch>
            <a:fillRect/>
          </a:stretch>
        </p:blipFill>
        <p:spPr>
          <a:xfrm>
            <a:off x="-811" y="388"/>
            <a:ext cx="742030" cy="1066800"/>
          </a:xfrm>
          <a:prstGeom prst="rect">
            <a:avLst/>
          </a:prstGeom>
        </p:spPr>
      </p:pic>
      <p:sp>
        <p:nvSpPr>
          <p:cNvPr id="4" name="Rectángulo 3">
            <a:extLst>
              <a:ext uri="{FF2B5EF4-FFF2-40B4-BE49-F238E27FC236}">
                <a16:creationId xmlns:a16="http://schemas.microsoft.com/office/drawing/2014/main" id="{C57AD1F9-997D-0F76-C7F6-BDB9C0F9A572}"/>
              </a:ext>
            </a:extLst>
          </p:cNvPr>
          <p:cNvSpPr/>
          <p:nvPr userDrawn="1"/>
        </p:nvSpPr>
        <p:spPr>
          <a:xfrm>
            <a:off x="720438" y="-9099"/>
            <a:ext cx="11471562" cy="89890"/>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a:extLst>
              <a:ext uri="{FF2B5EF4-FFF2-40B4-BE49-F238E27FC236}">
                <a16:creationId xmlns:a16="http://schemas.microsoft.com/office/drawing/2014/main" id="{01E4C2DD-53A0-FD8B-3638-A1E945DCE633}"/>
              </a:ext>
            </a:extLst>
          </p:cNvPr>
          <p:cNvPicPr>
            <a:picLocks noChangeAspect="1"/>
          </p:cNvPicPr>
          <p:nvPr userDrawn="1"/>
        </p:nvPicPr>
        <p:blipFill>
          <a:blip r:embed="rId5"/>
          <a:srcRect t="4618" b="1612"/>
          <a:stretch>
            <a:fillRect/>
          </a:stretch>
        </p:blipFill>
        <p:spPr>
          <a:xfrm>
            <a:off x="11263678" y="5460155"/>
            <a:ext cx="928322" cy="1397846"/>
          </a:xfrm>
          <a:prstGeom prst="rect">
            <a:avLst/>
          </a:prstGeom>
        </p:spPr>
      </p:pic>
      <p:sp>
        <p:nvSpPr>
          <p:cNvPr id="3" name="Marcador de texto 2">
            <a:extLst>
              <a:ext uri="{FF2B5EF4-FFF2-40B4-BE49-F238E27FC236}">
                <a16:creationId xmlns:a16="http://schemas.microsoft.com/office/drawing/2014/main" id="{17B2CF52-C8C9-69D2-7766-751B3324C8A4}"/>
              </a:ext>
            </a:extLst>
          </p:cNvPr>
          <p:cNvSpPr>
            <a:spLocks noGrp="1"/>
          </p:cNvSpPr>
          <p:nvPr>
            <p:ph type="body" idx="1"/>
          </p:nvPr>
        </p:nvSpPr>
        <p:spPr>
          <a:xfrm>
            <a:off x="831850" y="4490083"/>
            <a:ext cx="10515600" cy="1232680"/>
          </a:xfrm>
          <a:prstGeom prst="rect">
            <a:avLst/>
          </a:prstGeom>
        </p:spPr>
        <p:txBody>
          <a:bodyPr/>
          <a:lstStyle>
            <a:lvl1pPr marL="0" indent="0" algn="ctr">
              <a:buNone/>
              <a:defRPr sz="2400">
                <a:solidFill>
                  <a:srgbClr val="1B193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s-ES"/>
          </a:p>
        </p:txBody>
      </p:sp>
    </p:spTree>
    <p:extLst>
      <p:ext uri="{BB962C8B-B14F-4D97-AF65-F5344CB8AC3E}">
        <p14:creationId xmlns:p14="http://schemas.microsoft.com/office/powerpoint/2010/main" val="30836566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5" name="Imagen 14">
            <a:extLst>
              <a:ext uri="{FF2B5EF4-FFF2-40B4-BE49-F238E27FC236}">
                <a16:creationId xmlns:a16="http://schemas.microsoft.com/office/drawing/2014/main" id="{387CA95F-3206-0330-1436-1E65F9C8D9C1}"/>
              </a:ext>
            </a:extLst>
          </p:cNvPr>
          <p:cNvPicPr>
            <a:picLocks noChangeAspect="1"/>
          </p:cNvPicPr>
          <p:nvPr userDrawn="1"/>
        </p:nvPicPr>
        <p:blipFill>
          <a:blip r:embed="rId4"/>
          <a:stretch>
            <a:fillRect/>
          </a:stretch>
        </p:blipFill>
        <p:spPr>
          <a:xfrm>
            <a:off x="-812" y="388"/>
            <a:ext cx="942975" cy="1066800"/>
          </a:xfrm>
          <a:prstGeom prst="rect">
            <a:avLst/>
          </a:prstGeom>
        </p:spPr>
      </p:pic>
      <p:sp>
        <p:nvSpPr>
          <p:cNvPr id="18" name="Marcador de texto 51">
            <a:extLst>
              <a:ext uri="{FF2B5EF4-FFF2-40B4-BE49-F238E27FC236}">
                <a16:creationId xmlns:a16="http://schemas.microsoft.com/office/drawing/2014/main" id="{253E7ED8-0D43-DE24-8ED9-00ED27A3B0C5}"/>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19" name="Imagen 18">
            <a:extLst>
              <a:ext uri="{FF2B5EF4-FFF2-40B4-BE49-F238E27FC236}">
                <a16:creationId xmlns:a16="http://schemas.microsoft.com/office/drawing/2014/main" id="{45803EB5-591E-FAEF-C47D-57C383D6EE2E}"/>
              </a:ext>
            </a:extLst>
          </p:cNvPr>
          <p:cNvPicPr>
            <a:picLocks noChangeAspect="1"/>
          </p:cNvPicPr>
          <p:nvPr userDrawn="1"/>
        </p:nvPicPr>
        <p:blipFill>
          <a:blip r:embed="rId5"/>
          <a:srcRect t="4618" b="1612"/>
          <a:stretch>
            <a:fillRect/>
          </a:stretch>
        </p:blipFill>
        <p:spPr>
          <a:xfrm>
            <a:off x="11263678" y="5460155"/>
            <a:ext cx="928322" cy="1397846"/>
          </a:xfrm>
          <a:prstGeom prst="rect">
            <a:avLst/>
          </a:prstGeom>
        </p:spPr>
      </p:pic>
      <p:sp>
        <p:nvSpPr>
          <p:cNvPr id="20" name="Marcador de contenido 3">
            <a:extLst>
              <a:ext uri="{FF2B5EF4-FFF2-40B4-BE49-F238E27FC236}">
                <a16:creationId xmlns:a16="http://schemas.microsoft.com/office/drawing/2014/main" id="{D5B02A16-129E-487E-9E17-3D7250184765}"/>
              </a:ext>
            </a:extLst>
          </p:cNvPr>
          <p:cNvSpPr>
            <a:spLocks noGrp="1"/>
          </p:cNvSpPr>
          <p:nvPr>
            <p:ph sz="half" idx="2"/>
          </p:nvPr>
        </p:nvSpPr>
        <p:spPr>
          <a:xfrm>
            <a:off x="471472" y="1627957"/>
            <a:ext cx="11249055"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7792169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EA5F289-6956-351A-D3D6-DF91072AC90F}"/>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3" name="Marcador de texto 51">
            <a:extLst>
              <a:ext uri="{FF2B5EF4-FFF2-40B4-BE49-F238E27FC236}">
                <a16:creationId xmlns:a16="http://schemas.microsoft.com/office/drawing/2014/main" id="{2E764526-9A0C-BD59-5CF3-A27CFD492A0C}"/>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Marcador de contenido 3">
            <a:extLst>
              <a:ext uri="{FF2B5EF4-FFF2-40B4-BE49-F238E27FC236}">
                <a16:creationId xmlns:a16="http://schemas.microsoft.com/office/drawing/2014/main" id="{98BDFB2C-8F63-16FE-57FC-2E4777AA0AFE}"/>
              </a:ext>
            </a:extLst>
          </p:cNvPr>
          <p:cNvSpPr>
            <a:spLocks noGrp="1"/>
          </p:cNvSpPr>
          <p:nvPr>
            <p:ph sz="half" idx="11"/>
          </p:nvPr>
        </p:nvSpPr>
        <p:spPr>
          <a:xfrm>
            <a:off x="529663" y="1627957"/>
            <a:ext cx="5440504"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pic>
        <p:nvPicPr>
          <p:cNvPr id="5" name="Imagen 4">
            <a:extLst>
              <a:ext uri="{FF2B5EF4-FFF2-40B4-BE49-F238E27FC236}">
                <a16:creationId xmlns:a16="http://schemas.microsoft.com/office/drawing/2014/main" id="{A444EE5B-794A-9BC1-3389-52A9AC65A1D7}"/>
              </a:ext>
            </a:extLst>
          </p:cNvPr>
          <p:cNvPicPr>
            <a:picLocks noChangeAspect="1"/>
          </p:cNvPicPr>
          <p:nvPr userDrawn="1"/>
        </p:nvPicPr>
        <p:blipFill>
          <a:blip r:embed="rId5"/>
          <a:srcRect t="4618" b="1612"/>
          <a:stretch>
            <a:fillRect/>
          </a:stretch>
        </p:blipFill>
        <p:spPr>
          <a:xfrm>
            <a:off x="11263678" y="5460155"/>
            <a:ext cx="928322" cy="1397846"/>
          </a:xfrm>
          <a:prstGeom prst="rect">
            <a:avLst/>
          </a:prstGeom>
        </p:spPr>
      </p:pic>
      <p:sp>
        <p:nvSpPr>
          <p:cNvPr id="8" name="Marcador de contenido 3">
            <a:extLst>
              <a:ext uri="{FF2B5EF4-FFF2-40B4-BE49-F238E27FC236}">
                <a16:creationId xmlns:a16="http://schemas.microsoft.com/office/drawing/2014/main" id="{41D76400-992C-6722-E9C3-F2AFC8EDC61F}"/>
              </a:ext>
            </a:extLst>
          </p:cNvPr>
          <p:cNvSpPr>
            <a:spLocks noGrp="1"/>
          </p:cNvSpPr>
          <p:nvPr>
            <p:ph sz="half" idx="2"/>
          </p:nvPr>
        </p:nvSpPr>
        <p:spPr>
          <a:xfrm>
            <a:off x="6280023" y="1627957"/>
            <a:ext cx="5440504"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21851125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FD9ABFD7-F1F5-DA9E-22F0-6E7039DF02FD}"/>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3" name="Marcador de texto 51">
            <a:extLst>
              <a:ext uri="{FF2B5EF4-FFF2-40B4-BE49-F238E27FC236}">
                <a16:creationId xmlns:a16="http://schemas.microsoft.com/office/drawing/2014/main" id="{2E764526-9A0C-BD59-5CF3-A27CFD492A0C}"/>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Marcador de texto 2">
            <a:extLst>
              <a:ext uri="{FF2B5EF4-FFF2-40B4-BE49-F238E27FC236}">
                <a16:creationId xmlns:a16="http://schemas.microsoft.com/office/drawing/2014/main" id="{5EB21691-9E23-CD08-457F-6D8975AA50BA}"/>
              </a:ext>
            </a:extLst>
          </p:cNvPr>
          <p:cNvSpPr>
            <a:spLocks noGrp="1"/>
          </p:cNvSpPr>
          <p:nvPr>
            <p:ph type="body" idx="1"/>
          </p:nvPr>
        </p:nvSpPr>
        <p:spPr>
          <a:xfrm>
            <a:off x="469842" y="1512524"/>
            <a:ext cx="5440504" cy="823912"/>
          </a:xfrm>
          <a:prstGeom prst="rect">
            <a:avLst/>
          </a:prstGeom>
        </p:spPr>
        <p:txBody>
          <a:bodyPr anchor="b"/>
          <a:lstStyle>
            <a:lvl1pPr marL="0" indent="0">
              <a:buNone/>
              <a:defRPr sz="2400" b="1">
                <a:solidFill>
                  <a:srgbClr val="1B19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a:p>
        </p:txBody>
      </p:sp>
      <p:sp>
        <p:nvSpPr>
          <p:cNvPr id="8" name="Marcador de texto 2">
            <a:extLst>
              <a:ext uri="{FF2B5EF4-FFF2-40B4-BE49-F238E27FC236}">
                <a16:creationId xmlns:a16="http://schemas.microsoft.com/office/drawing/2014/main" id="{DEAA330E-1D93-A788-E432-C2AF5FC752EF}"/>
              </a:ext>
            </a:extLst>
          </p:cNvPr>
          <p:cNvSpPr>
            <a:spLocks noGrp="1"/>
          </p:cNvSpPr>
          <p:nvPr>
            <p:ph type="body" idx="14"/>
          </p:nvPr>
        </p:nvSpPr>
        <p:spPr>
          <a:xfrm>
            <a:off x="6280023" y="1509411"/>
            <a:ext cx="5440504" cy="823912"/>
          </a:xfrm>
          <a:prstGeom prst="rect">
            <a:avLst/>
          </a:prstGeom>
        </p:spPr>
        <p:txBody>
          <a:bodyPr anchor="b"/>
          <a:lstStyle>
            <a:lvl1pPr marL="0" indent="0">
              <a:buNone/>
              <a:defRPr sz="2400" b="1">
                <a:solidFill>
                  <a:srgbClr val="1B19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a:p>
        </p:txBody>
      </p:sp>
      <p:sp>
        <p:nvSpPr>
          <p:cNvPr id="13" name="Marcador de contenido 3">
            <a:extLst>
              <a:ext uri="{FF2B5EF4-FFF2-40B4-BE49-F238E27FC236}">
                <a16:creationId xmlns:a16="http://schemas.microsoft.com/office/drawing/2014/main" id="{B5E51ADC-ED90-C893-4DDE-497B59A5622C}"/>
              </a:ext>
            </a:extLst>
          </p:cNvPr>
          <p:cNvSpPr>
            <a:spLocks noGrp="1"/>
          </p:cNvSpPr>
          <p:nvPr>
            <p:ph sz="half" idx="15"/>
          </p:nvPr>
        </p:nvSpPr>
        <p:spPr>
          <a:xfrm>
            <a:off x="469842" y="2505905"/>
            <a:ext cx="5440504" cy="3317814"/>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pic>
        <p:nvPicPr>
          <p:cNvPr id="20" name="Imagen 19">
            <a:extLst>
              <a:ext uri="{FF2B5EF4-FFF2-40B4-BE49-F238E27FC236}">
                <a16:creationId xmlns:a16="http://schemas.microsoft.com/office/drawing/2014/main" id="{DC4C7904-46F2-C74F-48CD-2CEA5910193C}"/>
              </a:ext>
            </a:extLst>
          </p:cNvPr>
          <p:cNvPicPr>
            <a:picLocks noChangeAspect="1"/>
          </p:cNvPicPr>
          <p:nvPr userDrawn="1"/>
        </p:nvPicPr>
        <p:blipFill>
          <a:blip r:embed="rId5"/>
          <a:srcRect t="4618" b="1612"/>
          <a:stretch>
            <a:fillRect/>
          </a:stretch>
        </p:blipFill>
        <p:spPr>
          <a:xfrm>
            <a:off x="11263678" y="5460155"/>
            <a:ext cx="928322" cy="1397846"/>
          </a:xfrm>
          <a:prstGeom prst="rect">
            <a:avLst/>
          </a:prstGeom>
        </p:spPr>
      </p:pic>
      <p:sp>
        <p:nvSpPr>
          <p:cNvPr id="22" name="Marcador de contenido 3">
            <a:extLst>
              <a:ext uri="{FF2B5EF4-FFF2-40B4-BE49-F238E27FC236}">
                <a16:creationId xmlns:a16="http://schemas.microsoft.com/office/drawing/2014/main" id="{A8D4EE01-D068-2B68-CFFB-A150C2A1B7EB}"/>
              </a:ext>
            </a:extLst>
          </p:cNvPr>
          <p:cNvSpPr>
            <a:spLocks noGrp="1"/>
          </p:cNvSpPr>
          <p:nvPr>
            <p:ph sz="half" idx="16"/>
          </p:nvPr>
        </p:nvSpPr>
        <p:spPr>
          <a:xfrm>
            <a:off x="6280023" y="2505905"/>
            <a:ext cx="5440504" cy="3317814"/>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18376537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pic>
        <p:nvPicPr>
          <p:cNvPr id="2" name="Imagen 1">
            <a:extLst>
              <a:ext uri="{FF2B5EF4-FFF2-40B4-BE49-F238E27FC236}">
                <a16:creationId xmlns:a16="http://schemas.microsoft.com/office/drawing/2014/main" id="{57213FC9-D700-E3C0-C8CD-C04BD3C3C533}"/>
              </a:ext>
            </a:extLst>
          </p:cNvPr>
          <p:cNvPicPr>
            <a:picLocks noChangeAspect="1"/>
          </p:cNvPicPr>
          <p:nvPr userDrawn="1"/>
        </p:nvPicPr>
        <p:blipFill>
          <a:blip r:embed="rId4"/>
          <a:stretch>
            <a:fillRect/>
          </a:stretch>
        </p:blipFill>
        <p:spPr>
          <a:xfrm>
            <a:off x="-812" y="388"/>
            <a:ext cx="942975" cy="1066800"/>
          </a:xfrm>
          <a:prstGeom prst="rect">
            <a:avLst/>
          </a:prstGeom>
        </p:spPr>
      </p:pic>
      <p:pic>
        <p:nvPicPr>
          <p:cNvPr id="5" name="Imagen 4">
            <a:extLst>
              <a:ext uri="{FF2B5EF4-FFF2-40B4-BE49-F238E27FC236}">
                <a16:creationId xmlns:a16="http://schemas.microsoft.com/office/drawing/2014/main" id="{B3413CBF-0FF3-F470-DD6C-AF0ECBDCD831}"/>
              </a:ext>
            </a:extLst>
          </p:cNvPr>
          <p:cNvPicPr>
            <a:picLocks noChangeAspect="1"/>
          </p:cNvPicPr>
          <p:nvPr userDrawn="1"/>
        </p:nvPicPr>
        <p:blipFill>
          <a:blip r:embed="rId5"/>
          <a:srcRect t="4618" b="1612"/>
          <a:stretch>
            <a:fillRect/>
          </a:stretch>
        </p:blipFill>
        <p:spPr>
          <a:xfrm>
            <a:off x="11263678" y="5460155"/>
            <a:ext cx="928322" cy="1397846"/>
          </a:xfrm>
          <a:prstGeom prst="rect">
            <a:avLst/>
          </a:prstGeom>
        </p:spPr>
      </p:pic>
    </p:spTree>
    <p:extLst>
      <p:ext uri="{BB962C8B-B14F-4D97-AF65-F5344CB8AC3E}">
        <p14:creationId xmlns:p14="http://schemas.microsoft.com/office/powerpoint/2010/main" val="2800828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C30490-8940-7921-12C5-2D0E0F4614F4}"/>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18" name="Rectángulo 17">
            <a:extLst>
              <a:ext uri="{FF2B5EF4-FFF2-40B4-BE49-F238E27FC236}">
                <a16:creationId xmlns:a16="http://schemas.microsoft.com/office/drawing/2014/main" id="{3C79A559-F422-4F41-BBF7-D97129630F55}"/>
              </a:ext>
            </a:extLst>
          </p:cNvPr>
          <p:cNvSpPr/>
          <p:nvPr userDrawn="1"/>
        </p:nvSpPr>
        <p:spPr>
          <a:xfrm>
            <a:off x="839788" y="457200"/>
            <a:ext cx="3932237" cy="5403850"/>
          </a:xfrm>
          <a:prstGeom prst="rect">
            <a:avLst/>
          </a:prstGeom>
          <a:solidFill>
            <a:srgbClr val="1B193E"/>
          </a:solidFill>
          <a:ln>
            <a:solidFill>
              <a:srgbClr val="1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arcador de texto 3">
            <a:extLst>
              <a:ext uri="{FF2B5EF4-FFF2-40B4-BE49-F238E27FC236}">
                <a16:creationId xmlns:a16="http://schemas.microsoft.com/office/drawing/2014/main" id="{17F226F0-1B5D-81E2-82E7-03CF0AF16347}"/>
              </a:ext>
            </a:extLst>
          </p:cNvPr>
          <p:cNvSpPr>
            <a:spLocks noGrp="1"/>
          </p:cNvSpPr>
          <p:nvPr>
            <p:ph type="body" sz="half" idx="2"/>
          </p:nvPr>
        </p:nvSpPr>
        <p:spPr>
          <a:xfrm>
            <a:off x="1238955" y="1786358"/>
            <a:ext cx="3133899" cy="941340"/>
          </a:xfrm>
          <a:prstGeom prst="rect">
            <a:avLst/>
          </a:prstGeom>
          <a:solidFill>
            <a:srgbClr val="1B193E"/>
          </a:solidFill>
        </p:spPr>
        <p:txBody>
          <a:bodyPr anchor="b"/>
          <a:lstStyle>
            <a:lvl1pPr marL="0" indent="0">
              <a:buNone/>
              <a:defRPr sz="2200" b="1">
                <a:solidFill>
                  <a:srgbClr val="F5F5F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s-ES"/>
          </a:p>
        </p:txBody>
      </p:sp>
      <p:sp>
        <p:nvSpPr>
          <p:cNvPr id="8" name="Rectángulo 7">
            <a:extLst>
              <a:ext uri="{FF2B5EF4-FFF2-40B4-BE49-F238E27FC236}">
                <a16:creationId xmlns:a16="http://schemas.microsoft.com/office/drawing/2014/main" id="{0489CDE1-B595-F518-2D29-43BD0FC7B7B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Imagen 8" descr="Interfaz de usuario gráfica, Texto&#10;&#10;Descripción generada automáticamente">
            <a:extLst>
              <a:ext uri="{FF2B5EF4-FFF2-40B4-BE49-F238E27FC236}">
                <a16:creationId xmlns:a16="http://schemas.microsoft.com/office/drawing/2014/main" id="{C897ECF4-3D6F-0A13-8755-631E1AB1A4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10" name="CuadroTexto 9">
            <a:extLst>
              <a:ext uri="{FF2B5EF4-FFF2-40B4-BE49-F238E27FC236}">
                <a16:creationId xmlns:a16="http://schemas.microsoft.com/office/drawing/2014/main" id="{2D740B90-5F8D-A2D0-5ED8-AFE221A4D1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7" name="Imagen 16" descr="Logotipo&#10;&#10;Descripción generada automáticamente con confianza media">
            <a:extLst>
              <a:ext uri="{FF2B5EF4-FFF2-40B4-BE49-F238E27FC236}">
                <a16:creationId xmlns:a16="http://schemas.microsoft.com/office/drawing/2014/main" id="{9FD4B56C-2E3A-C699-1748-AE69F06E6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1163" y="654892"/>
            <a:ext cx="1869481" cy="941339"/>
          </a:xfrm>
          <a:prstGeom prst="rect">
            <a:avLst/>
          </a:prstGeom>
        </p:spPr>
      </p:pic>
      <p:sp>
        <p:nvSpPr>
          <p:cNvPr id="22" name="Marcador de texto 21">
            <a:extLst>
              <a:ext uri="{FF2B5EF4-FFF2-40B4-BE49-F238E27FC236}">
                <a16:creationId xmlns:a16="http://schemas.microsoft.com/office/drawing/2014/main" id="{6F06C3C7-135D-B60C-A772-4D1E6E3F6563}"/>
              </a:ext>
            </a:extLst>
          </p:cNvPr>
          <p:cNvSpPr>
            <a:spLocks noGrp="1"/>
          </p:cNvSpPr>
          <p:nvPr>
            <p:ph type="body" sz="quarter" idx="10"/>
          </p:nvPr>
        </p:nvSpPr>
        <p:spPr>
          <a:xfrm>
            <a:off x="1238250" y="2917825"/>
            <a:ext cx="3135313" cy="2568575"/>
          </a:xfrm>
          <a:prstGeom prst="rect">
            <a:avLst/>
          </a:prstGeom>
        </p:spPr>
        <p:txBody>
          <a:bodyPr/>
          <a:lstStyle>
            <a:lvl1pPr marL="0" indent="0">
              <a:buNone/>
              <a:defRPr sz="2000">
                <a:solidFill>
                  <a:srgbClr val="F5F5F5"/>
                </a:solidFill>
              </a:defRPr>
            </a:lvl1pPr>
            <a:lvl2pPr>
              <a:defRPr>
                <a:solidFill>
                  <a:srgbClr val="F5F5F5"/>
                </a:solidFill>
              </a:defRPr>
            </a:lvl2pPr>
            <a:lvl3pPr>
              <a:defRPr>
                <a:solidFill>
                  <a:srgbClr val="F5F5F5"/>
                </a:solidFill>
              </a:defRPr>
            </a:lvl3pPr>
            <a:lvl4pPr>
              <a:defRPr>
                <a:solidFill>
                  <a:srgbClr val="F5F5F5"/>
                </a:solidFill>
              </a:defRPr>
            </a:lvl4pPr>
            <a:lvl5pPr>
              <a:defRPr>
                <a:solidFill>
                  <a:srgbClr val="F5F5F5"/>
                </a:solidFill>
              </a:defRPr>
            </a:lvl5pPr>
          </a:lstStyle>
          <a:p>
            <a:pPr lvl="0"/>
            <a:endParaRPr lang="en-GB"/>
          </a:p>
        </p:txBody>
      </p:sp>
      <p:pic>
        <p:nvPicPr>
          <p:cNvPr id="5" name="Imagen 4">
            <a:extLst>
              <a:ext uri="{FF2B5EF4-FFF2-40B4-BE49-F238E27FC236}">
                <a16:creationId xmlns:a16="http://schemas.microsoft.com/office/drawing/2014/main" id="{C9A39F2D-CF0C-622E-013F-61986EA8955C}"/>
              </a:ext>
            </a:extLst>
          </p:cNvPr>
          <p:cNvPicPr>
            <a:picLocks noChangeAspect="1"/>
          </p:cNvPicPr>
          <p:nvPr userDrawn="1"/>
        </p:nvPicPr>
        <p:blipFill>
          <a:blip r:embed="rId5"/>
          <a:srcRect t="4618" b="1612"/>
          <a:stretch>
            <a:fillRect/>
          </a:stretch>
        </p:blipFill>
        <p:spPr>
          <a:xfrm>
            <a:off x="11263678" y="5460155"/>
            <a:ext cx="928322" cy="1397846"/>
          </a:xfrm>
          <a:prstGeom prst="rect">
            <a:avLst/>
          </a:prstGeom>
        </p:spPr>
      </p:pic>
      <p:sp>
        <p:nvSpPr>
          <p:cNvPr id="3" name="Marcador de contenido 2">
            <a:extLst>
              <a:ext uri="{FF2B5EF4-FFF2-40B4-BE49-F238E27FC236}">
                <a16:creationId xmlns:a16="http://schemas.microsoft.com/office/drawing/2014/main" id="{1D1673C1-ACE6-2AAE-1803-9AB1348B926D}"/>
              </a:ext>
            </a:extLst>
          </p:cNvPr>
          <p:cNvSpPr>
            <a:spLocks noGrp="1"/>
          </p:cNvSpPr>
          <p:nvPr>
            <p:ph idx="1"/>
          </p:nvPr>
        </p:nvSpPr>
        <p:spPr>
          <a:xfrm>
            <a:off x="5183188" y="457201"/>
            <a:ext cx="6172200" cy="5403850"/>
          </a:xfrm>
          <a:prstGeom prst="rect">
            <a:avLst/>
          </a:prstGeom>
        </p:spPr>
        <p:txBody>
          <a:bodyPr/>
          <a:lstStyle>
            <a:lvl1pPr marL="0" indent="0">
              <a:buNone/>
              <a:defRPr sz="2400">
                <a:solidFill>
                  <a:srgbClr val="1B193E"/>
                </a:solidFill>
              </a:defRPr>
            </a:lvl1pPr>
            <a:lvl2pPr>
              <a:defRPr sz="2800">
                <a:solidFill>
                  <a:srgbClr val="1B193E"/>
                </a:solidFill>
              </a:defRPr>
            </a:lvl2pPr>
            <a:lvl3pPr>
              <a:defRPr sz="2400">
                <a:solidFill>
                  <a:srgbClr val="1B193E"/>
                </a:solidFill>
              </a:defRPr>
            </a:lvl3pPr>
            <a:lvl4pPr>
              <a:defRPr sz="2000">
                <a:solidFill>
                  <a:srgbClr val="1B193E"/>
                </a:solidFill>
              </a:defRPr>
            </a:lvl4pPr>
            <a:lvl5pPr>
              <a:defRPr sz="2000">
                <a:solidFill>
                  <a:srgbClr val="1B193E"/>
                </a:solidFill>
              </a:defRPr>
            </a:lvl5pPr>
            <a:lvl6pPr>
              <a:defRPr sz="2000"/>
            </a:lvl6pPr>
            <a:lvl7pPr>
              <a:defRPr sz="2000"/>
            </a:lvl7pPr>
            <a:lvl8pPr>
              <a:defRPr sz="2000"/>
            </a:lvl8pPr>
            <a:lvl9pPr>
              <a:defRPr sz="2000"/>
            </a:lvl9pPr>
          </a:lstStyle>
          <a:p>
            <a:pPr lvl="0"/>
            <a:endParaRPr lang="en-GB"/>
          </a:p>
        </p:txBody>
      </p:sp>
    </p:spTree>
    <p:extLst>
      <p:ext uri="{BB962C8B-B14F-4D97-AF65-F5344CB8AC3E}">
        <p14:creationId xmlns:p14="http://schemas.microsoft.com/office/powerpoint/2010/main" val="18947415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489CDE1-B595-F518-2D29-43BD0FC7B7B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n 4">
            <a:extLst>
              <a:ext uri="{FF2B5EF4-FFF2-40B4-BE49-F238E27FC236}">
                <a16:creationId xmlns:a16="http://schemas.microsoft.com/office/drawing/2014/main" id="{8FCEF5B4-BC09-510E-4489-D6FE047B3422}"/>
              </a:ext>
            </a:extLst>
          </p:cNvPr>
          <p:cNvPicPr>
            <a:picLocks noChangeAspect="1"/>
          </p:cNvPicPr>
          <p:nvPr userDrawn="1"/>
        </p:nvPicPr>
        <p:blipFill>
          <a:blip r:embed="rId2"/>
          <a:srcRect t="4618" b="1612"/>
          <a:stretch>
            <a:fillRect/>
          </a:stretch>
        </p:blipFill>
        <p:spPr>
          <a:xfrm>
            <a:off x="11263678" y="5460155"/>
            <a:ext cx="928322" cy="1397846"/>
          </a:xfrm>
          <a:prstGeom prst="rect">
            <a:avLst/>
          </a:prstGeom>
        </p:spPr>
      </p:pic>
      <p:pic>
        <p:nvPicPr>
          <p:cNvPr id="3" name="Imagen 2">
            <a:extLst>
              <a:ext uri="{FF2B5EF4-FFF2-40B4-BE49-F238E27FC236}">
                <a16:creationId xmlns:a16="http://schemas.microsoft.com/office/drawing/2014/main" id="{382C35A1-A771-0EF2-87E6-CD706E22BAA3}"/>
              </a:ext>
            </a:extLst>
          </p:cNvPr>
          <p:cNvPicPr>
            <a:picLocks noChangeAspect="1"/>
          </p:cNvPicPr>
          <p:nvPr userDrawn="1"/>
        </p:nvPicPr>
        <p:blipFill>
          <a:blip r:embed="rId3"/>
          <a:stretch>
            <a:fillRect/>
          </a:stretch>
        </p:blipFill>
        <p:spPr>
          <a:xfrm>
            <a:off x="-812" y="388"/>
            <a:ext cx="942975" cy="1066800"/>
          </a:xfrm>
          <a:prstGeom prst="rect">
            <a:avLst/>
          </a:prstGeom>
        </p:spPr>
      </p:pic>
      <p:sp>
        <p:nvSpPr>
          <p:cNvPr id="18" name="Rectángulo 17">
            <a:extLst>
              <a:ext uri="{FF2B5EF4-FFF2-40B4-BE49-F238E27FC236}">
                <a16:creationId xmlns:a16="http://schemas.microsoft.com/office/drawing/2014/main" id="{3C79A559-F422-4F41-BBF7-D97129630F55}"/>
              </a:ext>
            </a:extLst>
          </p:cNvPr>
          <p:cNvSpPr/>
          <p:nvPr userDrawn="1"/>
        </p:nvSpPr>
        <p:spPr>
          <a:xfrm>
            <a:off x="7470798" y="457201"/>
            <a:ext cx="3932237" cy="5403850"/>
          </a:xfrm>
          <a:prstGeom prst="rect">
            <a:avLst/>
          </a:prstGeom>
          <a:solidFill>
            <a:srgbClr val="1B193E"/>
          </a:solidFill>
          <a:ln>
            <a:solidFill>
              <a:srgbClr val="1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arcador de texto 3">
            <a:extLst>
              <a:ext uri="{FF2B5EF4-FFF2-40B4-BE49-F238E27FC236}">
                <a16:creationId xmlns:a16="http://schemas.microsoft.com/office/drawing/2014/main" id="{17F226F0-1B5D-81E2-82E7-03CF0AF16347}"/>
              </a:ext>
            </a:extLst>
          </p:cNvPr>
          <p:cNvSpPr>
            <a:spLocks noGrp="1"/>
          </p:cNvSpPr>
          <p:nvPr>
            <p:ph type="body" sz="half" idx="2"/>
          </p:nvPr>
        </p:nvSpPr>
        <p:spPr>
          <a:xfrm>
            <a:off x="7868313" y="1786359"/>
            <a:ext cx="3133899" cy="941340"/>
          </a:xfrm>
          <a:prstGeom prst="rect">
            <a:avLst/>
          </a:prstGeom>
          <a:solidFill>
            <a:srgbClr val="1B193E"/>
          </a:solidFill>
        </p:spPr>
        <p:txBody>
          <a:bodyPr anchor="b"/>
          <a:lstStyle>
            <a:lvl1pPr marL="0" indent="0" algn="r">
              <a:buNone/>
              <a:defRPr sz="2200" b="1">
                <a:solidFill>
                  <a:srgbClr val="F5F5F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s-ES"/>
          </a:p>
        </p:txBody>
      </p:sp>
      <p:pic>
        <p:nvPicPr>
          <p:cNvPr id="17" name="Imagen 16" descr="Logotipo&#10;&#10;Descripción generada automáticamente con confianza media">
            <a:extLst>
              <a:ext uri="{FF2B5EF4-FFF2-40B4-BE49-F238E27FC236}">
                <a16:creationId xmlns:a16="http://schemas.microsoft.com/office/drawing/2014/main" id="{9FD4B56C-2E3A-C699-1748-AE69F06E6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0521" y="654893"/>
            <a:ext cx="1869481" cy="941339"/>
          </a:xfrm>
          <a:prstGeom prst="rect">
            <a:avLst/>
          </a:prstGeom>
        </p:spPr>
      </p:pic>
      <p:sp>
        <p:nvSpPr>
          <p:cNvPr id="22" name="Marcador de texto 21">
            <a:extLst>
              <a:ext uri="{FF2B5EF4-FFF2-40B4-BE49-F238E27FC236}">
                <a16:creationId xmlns:a16="http://schemas.microsoft.com/office/drawing/2014/main" id="{6F06C3C7-135D-B60C-A772-4D1E6E3F6563}"/>
              </a:ext>
            </a:extLst>
          </p:cNvPr>
          <p:cNvSpPr>
            <a:spLocks noGrp="1"/>
          </p:cNvSpPr>
          <p:nvPr>
            <p:ph type="body" sz="quarter" idx="10"/>
          </p:nvPr>
        </p:nvSpPr>
        <p:spPr>
          <a:xfrm>
            <a:off x="7867608" y="2917826"/>
            <a:ext cx="3135313" cy="2568575"/>
          </a:xfrm>
          <a:prstGeom prst="rect">
            <a:avLst/>
          </a:prstGeom>
        </p:spPr>
        <p:txBody>
          <a:bodyPr/>
          <a:lstStyle>
            <a:lvl1pPr marL="0" indent="0" algn="r">
              <a:buNone/>
              <a:defRPr sz="2000">
                <a:solidFill>
                  <a:srgbClr val="F5F5F5"/>
                </a:solidFill>
              </a:defRPr>
            </a:lvl1pPr>
            <a:lvl2pPr>
              <a:defRPr>
                <a:solidFill>
                  <a:srgbClr val="F5F5F5"/>
                </a:solidFill>
              </a:defRPr>
            </a:lvl2pPr>
            <a:lvl3pPr>
              <a:defRPr>
                <a:solidFill>
                  <a:srgbClr val="F5F5F5"/>
                </a:solidFill>
              </a:defRPr>
            </a:lvl3pPr>
            <a:lvl4pPr>
              <a:defRPr>
                <a:solidFill>
                  <a:srgbClr val="F5F5F5"/>
                </a:solidFill>
              </a:defRPr>
            </a:lvl4pPr>
            <a:lvl5pPr>
              <a:defRPr>
                <a:solidFill>
                  <a:srgbClr val="F5F5F5"/>
                </a:solidFill>
              </a:defRPr>
            </a:lvl5pPr>
          </a:lstStyle>
          <a:p>
            <a:pPr lvl="0"/>
            <a:endParaRPr lang="en-GB"/>
          </a:p>
        </p:txBody>
      </p:sp>
      <p:sp>
        <p:nvSpPr>
          <p:cNvPr id="2" name="Marcador de contenido 2">
            <a:extLst>
              <a:ext uri="{FF2B5EF4-FFF2-40B4-BE49-F238E27FC236}">
                <a16:creationId xmlns:a16="http://schemas.microsoft.com/office/drawing/2014/main" id="{A1511C0C-40A3-6F7B-CA3C-5C9B6226C92E}"/>
              </a:ext>
            </a:extLst>
          </p:cNvPr>
          <p:cNvSpPr>
            <a:spLocks noGrp="1"/>
          </p:cNvSpPr>
          <p:nvPr>
            <p:ph idx="1"/>
          </p:nvPr>
        </p:nvSpPr>
        <p:spPr>
          <a:xfrm>
            <a:off x="916846" y="457201"/>
            <a:ext cx="6172200" cy="5403850"/>
          </a:xfrm>
          <a:prstGeom prst="rect">
            <a:avLst/>
          </a:prstGeom>
        </p:spPr>
        <p:txBody>
          <a:bodyPr/>
          <a:lstStyle>
            <a:lvl1pPr marL="0" indent="0">
              <a:buNone/>
              <a:defRPr sz="2400">
                <a:solidFill>
                  <a:srgbClr val="1B193E"/>
                </a:solidFill>
              </a:defRPr>
            </a:lvl1pPr>
            <a:lvl2pPr>
              <a:defRPr sz="2800">
                <a:solidFill>
                  <a:srgbClr val="1B193E"/>
                </a:solidFill>
              </a:defRPr>
            </a:lvl2pPr>
            <a:lvl3pPr>
              <a:defRPr sz="2400">
                <a:solidFill>
                  <a:srgbClr val="1B193E"/>
                </a:solidFill>
              </a:defRPr>
            </a:lvl3pPr>
            <a:lvl4pPr>
              <a:defRPr sz="2000">
                <a:solidFill>
                  <a:srgbClr val="1B193E"/>
                </a:solidFill>
              </a:defRPr>
            </a:lvl4pPr>
            <a:lvl5pPr>
              <a:defRPr sz="2000">
                <a:solidFill>
                  <a:srgbClr val="1B193E"/>
                </a:solidFill>
              </a:defRPr>
            </a:lvl5pPr>
            <a:lvl6pPr>
              <a:defRPr sz="2000"/>
            </a:lvl6pPr>
            <a:lvl7pPr>
              <a:defRPr sz="2000"/>
            </a:lvl7pPr>
            <a:lvl8pPr>
              <a:defRPr sz="2000"/>
            </a:lvl8pPr>
            <a:lvl9pPr>
              <a:defRPr sz="2000"/>
            </a:lvl9pPr>
          </a:lstStyle>
          <a:p>
            <a:pPr lvl="0"/>
            <a:endParaRPr lang="en-GB"/>
          </a:p>
        </p:txBody>
      </p:sp>
      <p:pic>
        <p:nvPicPr>
          <p:cNvPr id="6" name="Imagen 5" descr="Interfaz de usuario gráfica, Texto&#10;&#10;Descripción generada automáticamente">
            <a:extLst>
              <a:ext uri="{FF2B5EF4-FFF2-40B4-BE49-F238E27FC236}">
                <a16:creationId xmlns:a16="http://schemas.microsoft.com/office/drawing/2014/main" id="{5AB038A9-0908-3207-8BCD-AA5C704453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7" name="CuadroTexto 6">
            <a:extLst>
              <a:ext uri="{FF2B5EF4-FFF2-40B4-BE49-F238E27FC236}">
                <a16:creationId xmlns:a16="http://schemas.microsoft.com/office/drawing/2014/main" id="{D757A3B7-CC97-7A63-CC09-8664DEDF06A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spTree>
    <p:extLst>
      <p:ext uri="{BB962C8B-B14F-4D97-AF65-F5344CB8AC3E}">
        <p14:creationId xmlns:p14="http://schemas.microsoft.com/office/powerpoint/2010/main" val="16712910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51880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61" r:id="rId4"/>
    <p:sldLayoutId id="2147483662" r:id="rId5"/>
    <p:sldLayoutId id="2147483663" r:id="rId6"/>
    <p:sldLayoutId id="2147483656" r:id="rId7"/>
    <p:sldLayoutId id="2147483664"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0267C-C9F7-BBE5-AD27-30C514F27C46}"/>
              </a:ext>
            </a:extLst>
          </p:cNvPr>
          <p:cNvSpPr>
            <a:spLocks noGrp="1"/>
          </p:cNvSpPr>
          <p:nvPr>
            <p:ph type="title"/>
          </p:nvPr>
        </p:nvSpPr>
        <p:spPr/>
        <p:txBody>
          <a:bodyPr/>
          <a:lstStyle/>
          <a:p>
            <a:r>
              <a:rPr lang="en-GB" b="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Διατηρήστε τα δεδομένα σας ασφαλή: ΜΜΕ: Κυβερνοασφάλεια για τις ΜΜΕΕ</a:t>
            </a:r>
            <a:endParaRPr lang="en-GB"/>
          </a:p>
        </p:txBody>
      </p:sp>
      <p:sp>
        <p:nvSpPr>
          <p:cNvPr id="3" name="Marcador de texto 2">
            <a:extLst>
              <a:ext uri="{FF2B5EF4-FFF2-40B4-BE49-F238E27FC236}">
                <a16:creationId xmlns:a16="http://schemas.microsoft.com/office/drawing/2014/main" id="{39EBBF3D-8AB0-67F3-009D-FE5C944A6312}"/>
              </a:ext>
            </a:extLst>
          </p:cNvPr>
          <p:cNvSpPr>
            <a:spLocks noGrp="1"/>
          </p:cNvSpPr>
          <p:nvPr>
            <p:ph type="body" idx="1"/>
          </p:nvPr>
        </p:nvSpPr>
        <p:spPr/>
        <p:txBody>
          <a:bodyPr/>
          <a:lstStyle/>
          <a:p>
            <a:r>
              <a:rPr lang="es-ES" err="1"/>
              <a:t>Παρέχεται από IT Solutions for All</a:t>
            </a:r>
            <a:endParaRPr lang="en-GB"/>
          </a:p>
        </p:txBody>
      </p:sp>
    </p:spTree>
    <p:extLst>
      <p:ext uri="{BB962C8B-B14F-4D97-AF65-F5344CB8AC3E}">
        <p14:creationId xmlns:p14="http://schemas.microsoft.com/office/powerpoint/2010/main" val="7283563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Εισαγωγή στην ασφάλεια στον κυβερνοχώρο για τις ΜΜΕΚΜ</a:t>
            </a:r>
          </a:p>
          <a:p>
            <a:r>
              <a:rPr lang="es-ES" sz="2000"/>
              <a:t>1.2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Συνήθεις απειλές για την ασφάλεια στον κυβερνοχώρο που αντιμετωπίζουν οι ΜΜΕΚΜ</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1850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Έλλειψη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τα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κτικών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ενημερώσεων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διορθώσεων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λογισμικού</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μη</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έγκ</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αιρη εφαρμογή ενημερώσεων και επιδιορθώσεων ασφαλείας στο λογισμικό και τα λειτουργικά συστήματα μπορεί να αφήσει τις ΜΜΕ εκτεθειμένες σε γνωστά τρωτά σημεία.</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Ανησυχίες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γι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την ασφάλεια του cloud</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αποθήκευση δεδομένων και εφαρμογών στο σύννεφο μπορεί να είναι βολική για τις ΜΜΕ, αλλά μπορεί επίσης να εισάγει κινδύνους ασφαλείας, εάν δεν ρυθμιστεί και δεν διαχειριστεί κατάλληλα.</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ιθέσεις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στην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λυσίδ</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εφοδιασμού</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Οι εγκληματίες του κυβερνοχώρου μπορεί να στοχεύουν τις ΜΜΕ ως μέσο για να αποκτήσουν πρόσβαση σε μεγαλύτερους οργανισμούς, εκμεταλλευόμενοι τρωτά σημεία στην αλυσίδα εφοδιασμού.</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Λα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νθ</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ασμένες ρυθμίσεις ασφαλείας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Οι λανθασμένα διαμορφωμένες ρυθμίσεις ασφαλείας σε συστήματα, εφαρμογές ή συσκευές δικτύου μπορούν να δημιουργήσουν ακούσια κενά ασφαλείας.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Έλλειψη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ευ</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αισθητοποίησης των εργαζομένων σε θέματα κυβερνοασφάλειας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ανεπαρκής ευαισθητοποίηση και κατάρτιση των εργαζομένων στον τομέα της κυβερνοασφάλειας μπορεί να αυξήσει την πιθανότητα να πέσουν θύματα διαφόρων απειλών στον κυβερνοχώρο.</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buClr>
                <a:srgbClr val="0AD995"/>
              </a:buClr>
            </a:pPr>
            <a:endParaRPr lang="en-GB" sz="1600" dirty="0"/>
          </a:p>
        </p:txBody>
      </p:sp>
    </p:spTree>
    <p:extLst>
      <p:ext uri="{BB962C8B-B14F-4D97-AF65-F5344CB8AC3E}">
        <p14:creationId xmlns:p14="http://schemas.microsoft.com/office/powerpoint/2010/main" val="42551052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Εισαγωγή στην ασφάλεια στον κυβερνοχώρο για τις ΜΜΕΚΜ</a:t>
            </a:r>
          </a:p>
          <a:p>
            <a:r>
              <a:rPr lang="es-ES" sz="2000"/>
              <a:t>1.2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Συνήθεις απειλές για την ασφάλεια στον κυβερνοχώρο που αντιμετωπίζουν οι ΜΜΕΚΜ</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6978199" cy="4195763"/>
          </a:xfrm>
        </p:spPr>
        <p:txBody>
          <a:bodyPr/>
          <a:lstStyle/>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Για να μετριάσουν αυτές τις απειλές, οι ΜΜΕ θα πρέπει να επενδύσουν σε μέτρα κυβερνοασφάλειας, όπως τακτική εκπαίδευση των εργαζομένων, ισχυρούς ελέγχους πρόσβασης, ισχυρές μεθόδους ελέγχου ταυτότητας, ασφαλή υποδομή ΤΠΕ, διαχείριση της ασφάλειας πληροφοριών, ενημερωμένο λογισμικό ασφαλείας και ένα καλά καθορισμένο σχέδιο αντιμετώπισης περιστατικών. Οι </a:t>
            </a: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προληπτικές πρακτικές κυβερνοασφάλειας μπορούν να μειώσουν σημαντικά τον κίνδυνο </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να πέσουν θύματα επιθέσεων στον κυβερνοχώρο και να προστατεύσουν τα πολύτιμα περιουσιακά στοιχεία και τη φήμη του οργανισμού</a:t>
            </a: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a:effectLst/>
              <a:latin typeface="Calibri" panose="020F0502020204030204" pitchFamily="34" charset="0"/>
              <a:ea typeface="Yu Mincho" panose="02020400000000000000" pitchFamily="18" charset="-128"/>
              <a:cs typeface="Arial" panose="020B0604020202020204" pitchFamily="34" charset="0"/>
            </a:endParaRPr>
          </a:p>
          <a:p>
            <a:endParaRPr lang="en-GB"/>
          </a:p>
        </p:txBody>
      </p:sp>
      <p:pic>
        <p:nvPicPr>
          <p:cNvPr id="4" name="Imagen 3" descr="Interfaz de usuario gráfica, Aplicación&#10;&#10;Descripción generada automáticamente">
            <a:extLst>
              <a:ext uri="{FF2B5EF4-FFF2-40B4-BE49-F238E27FC236}">
                <a16:creationId xmlns:a16="http://schemas.microsoft.com/office/drawing/2014/main" id="{7BE6DD75-DC95-4A23-AC0A-755C0DB42584}"/>
              </a:ext>
            </a:extLst>
          </p:cNvPr>
          <p:cNvPicPr>
            <a:picLocks noChangeAspect="1"/>
          </p:cNvPicPr>
          <p:nvPr/>
        </p:nvPicPr>
        <p:blipFill>
          <a:blip r:embed="rId2">
            <a:extLst>
              <a:ext uri="{28A0092B-C50C-407E-A947-70E740481C1C}">
                <a14:useLocalDpi xmlns:a14="http://schemas.microsoft.com/office/drawing/2010/main" val="0"/>
              </a:ext>
            </a:extLst>
          </a:blip>
          <a:srcRect l="13909" r="13654"/>
          <a:stretch>
            <a:fillRect/>
          </a:stretch>
        </p:blipFill>
        <p:spPr>
          <a:xfrm>
            <a:off x="8147347" y="2135478"/>
            <a:ext cx="3331479" cy="2587043"/>
          </a:xfrm>
          <a:prstGeom prst="rect">
            <a:avLst/>
          </a:prstGeom>
        </p:spPr>
      </p:pic>
    </p:spTree>
    <p:extLst>
      <p:ext uri="{BB962C8B-B14F-4D97-AF65-F5344CB8AC3E}">
        <p14:creationId xmlns:p14="http://schemas.microsoft.com/office/powerpoint/2010/main" val="41439564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Δημιουργία ασφαλούς υποδομής ΤΠΕ</a:t>
            </a:r>
          </a:p>
          <a:p>
            <a:r>
              <a:rPr lang="en-GB" sz="2000">
                <a:latin typeface="Calibri" panose="020F0502020204030204" pitchFamily="34" charset="0"/>
                <a:ea typeface="Yu Mincho" panose="02020400000000000000" pitchFamily="18" charset="-128"/>
                <a:cs typeface="Arial" panose="020B0604020202020204" pitchFamily="34" charset="0"/>
              </a:rPr>
              <a:t>2</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Αξιολόγηση των τρωτών σημείων της κυβερνοασφάλειας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a:lnSpc>
                <a:spcPct val="107000"/>
              </a:lnSpc>
              <a:spcAft>
                <a:spcPts val="800"/>
              </a:spcAft>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Η 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ξιολόγηση</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τρωτών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σημείων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κυ</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βερνοασφάλειας είναι απαραίτητη για τις ΜΜΕΚΜ για τον εντοπισμό πιθανών αδυναμιών στα συστήματα, τις υποδομές ΤΠΕ, τα δίκτυα και τις πρακτικές τους.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Ακολουθούν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τα β</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ήμ</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ατα που μπορεί να ακολουθήσει μια ΜΜΕ για να αξιολογήσει τα τρωτά σημεία της κυβερνοασφάλειάς της: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Προσδιορισμός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εριουσι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ακών στοιχείων και δεδομένων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Ξεκινήστε με τον εντοπισμό όλων των περιουσιακών στοιχείων, των υποδομών ΤΠΕ, των συστημάτων, των συσκευών και των δεδομένων που χρησιμοποιεί ή αποθηκεύει το ΜΜΕ σας.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Αυτό</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εριλ</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αμβάνει υλικό, λογισμικό, διακομιστές, συσκευές δικτύου, υπηρεσίες cloud και ευαίσθητες πληροφορίες.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Διεξ</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αγωγή αξιολόγησης κινδύνων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Εκτελέστε μια ολοκληρωμένη αξιολόγηση κινδύνου για να εντοπίσετε τις πιθανές απειλές, τα τρωτά σημεία και τις πιθανές επιπτώσεις ενός περιστατικού στον κυβερνοχώρο στον οργανισμό σας. Η 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ξιολόγηση</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υτή</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θα β</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οηθήσει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στην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ιεράρχηση</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ροσ</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παθειών ώστε να αντιμετωπιστούν πρώτα οι πιο κρίσιμοι κίνδυνοι.</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Δοκιμές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διείσδυσης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Εξετάστε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το</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ενδεχόμενο</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διενέργει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ας δοκιμών διείσδυσης (ethical hacking) για την προσομοίωση πραγματικών κυβερνοεπιθέσεων στα συστήματα και τα δίκτυά σας.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Αυτό</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β</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οηθά</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στον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εντο</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πισμό πιθανών σημείων εισόδου και αδύναμων σημείων στις άμυνες ασφαλείας σας.</a:t>
            </a:r>
            <a:endParaRPr lang="en-GB" sz="1600" dirty="0"/>
          </a:p>
        </p:txBody>
      </p:sp>
    </p:spTree>
    <p:extLst>
      <p:ext uri="{BB962C8B-B14F-4D97-AF65-F5344CB8AC3E}">
        <p14:creationId xmlns:p14="http://schemas.microsoft.com/office/powerpoint/2010/main" val="34283968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Δημιουργία ασφαλούς υποδομής ΤΠΕ</a:t>
            </a:r>
          </a:p>
          <a:p>
            <a:r>
              <a:rPr lang="en-GB" sz="2000">
                <a:latin typeface="Calibri" panose="020F0502020204030204" pitchFamily="34" charset="0"/>
                <a:ea typeface="Yu Mincho" panose="02020400000000000000" pitchFamily="18" charset="-128"/>
                <a:cs typeface="Arial" panose="020B0604020202020204" pitchFamily="34" charset="0"/>
              </a:rPr>
              <a:t>2</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Αξιολόγηση των τρωτών σημείων της κυβερνοασφάλειας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ασκόπηση Ασφάλειας Δικτύου</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Αξιολογήστε την ασφάλεια της υποδομής του δικτύου σας, συμπεριλαμβανομένων των τειχών προστασίας, των δρομολογητών, των μεταγωγέων και των ασύρματων δικτύων.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Βε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βαιωθείτε ότι αυτές οι συσκευές είναι κατάλληλα διαμορφωμένες και ότι υπάρχουν έλεγχοι πρόσβασης.</a:t>
            </a: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Αξιολόγηση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λογισμικού</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εφ</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αρμογών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Ελέγχετε τακτικά για ενημερώσεις και διορθώσεις ασφαλείας για όλο το λογισμικό και τις εφαρμογές που χρησιμοποιούνται στον οργανισμό σας.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Το</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ξε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περασμένο λογισμικό μπορεί να δημιουργήσει ευπάθειες που μπορούν να εκμεταλλευτούν οι επιτιθέμενοι στον κυβερνοχώρο. </a:t>
            </a: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Αξιολογήστε</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σφάλει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των τελικών σημείων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Αξιολογήστε τα μέτρα ασφαλείας στις συσκευές τελικού σημείου (π.χ.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φορητοί</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υπ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ολογιστές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smartphones, tablet)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ου</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χρησιμο</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ποιούνται από τους υπαλλήλους.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Εφ</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αρμόστε λογισμικό προστασίας από ιούς, κρυπτογράφηση και επιβάλλετε πολιτικές για την πρόσβαση σε δεδομένα της εταιρείας σε προσωπικές συσκευές.</a:t>
            </a: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Ελέγξτε</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φυσική</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σφάλει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Μην παραβλέπετε τη φυσική ασφάλεια.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Αξιολογήστε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τους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φυσικούς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ελέγχους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ρόσ</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βασης στους χώρους των γραφείων σας, στις αίθουσες διακομιστών και στις ευαίσθητες περιοχές όπου αποθηκεύονται δεδομένα και εξοπλισμός.</a:t>
            </a:r>
            <a:endParaRPr lang="en-GB" sz="1600" dirty="0"/>
          </a:p>
        </p:txBody>
      </p:sp>
    </p:spTree>
    <p:extLst>
      <p:ext uri="{BB962C8B-B14F-4D97-AF65-F5344CB8AC3E}">
        <p14:creationId xmlns:p14="http://schemas.microsoft.com/office/powerpoint/2010/main" val="39560912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Δημιουργία ασφαλούς υποδομής ΤΠΕ</a:t>
            </a:r>
          </a:p>
          <a:p>
            <a:r>
              <a:rPr lang="en-GB" sz="2000">
                <a:latin typeface="Calibri" panose="020F0502020204030204" pitchFamily="34" charset="0"/>
                <a:ea typeface="Yu Mincho" panose="02020400000000000000" pitchFamily="18" charset="-128"/>
                <a:cs typeface="Arial" panose="020B0604020202020204" pitchFamily="34" charset="0"/>
              </a:rPr>
              <a:t>2</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Αξιολόγηση των τρωτών σημείων της κυβερνοασφάλειας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Εξετάστε</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ευ</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αισθητοποίηση των εργαζομένων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Αξιολογήστε το επίπεδο ευαισθητοποίησης των υπαλλήλων σας σε θέματα κυβερνοασφάλειας.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Πρ</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αγματοποιήστε εκπαίδευση και εργαστήρια για να τους εκπαιδεύσετε σχετικά με τις κοινές απειλές στον κυβερνοχώρο και τις βέλτιστες πρακτικές για την ασφάλεια των δεδομένων.</a:t>
            </a: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αθεώρηση των πολιτικών κωδικού πρόσβασης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Διασφαλίστε ότι εφαρμόζονται ισχυρές πολιτικές κωδικών πρόσβασης, συμπεριλαμβανομένων της απαίτησης σύνθετων κωδικών πρόσβασης, της τακτικής αλλαγής κωδικών πρόσβασης και της μη επαναχρησιμοποίησης κωδικών πρόσβασης σε πολλαπλούς λογαριασμούς.</a:t>
            </a: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Ασφ</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αλείς υπηρεσίες Cloud</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Εάν χρησιμοποιείτε υπηρεσίες cloud, αξιολογήστε τα χαρακτηριστικά ασφαλείας τους και βεβαιωθείτε ότι πληρούν τις απαιτήσεις του οργανισμού σας.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Εφ</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αρμόστε έλεγχο ταυτότητας πολλαπλών παραγόντων και κρυπτογράφηση για τα ευαίσθητα δεδομένα που αποθηκεύονται στο cloud.</a:t>
            </a: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Ανάλυση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ολιτικών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αλείας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Αναθεωρήστε και ενημερώστε τακτικά τις πολιτικές ασφαλείας.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Βε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βαιωθείτε ότι ευθυγραμμίζονται με τα πρότυπα του κλάδου και τις απαιτήσεις συμμόρφωσης.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Αυτές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ολιτικές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θα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ρέ</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πει να καλύπτουν τομείς όπως η προστασία δεδομένων, οι έλεγχοι πρόσβασης, η αντιμετώπιση περιστατικών και η αποδεκτή χρήση.</a:t>
            </a:r>
            <a:endParaRPr lang="en-GB" sz="1600" dirty="0"/>
          </a:p>
        </p:txBody>
      </p:sp>
    </p:spTree>
    <p:extLst>
      <p:ext uri="{BB962C8B-B14F-4D97-AF65-F5344CB8AC3E}">
        <p14:creationId xmlns:p14="http://schemas.microsoft.com/office/powerpoint/2010/main" val="8966920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Δημιουργία ασφαλούς υποδομής ΤΠΕ</a:t>
            </a:r>
          </a:p>
          <a:p>
            <a:r>
              <a:rPr lang="en-GB" sz="2000">
                <a:latin typeface="Calibri" panose="020F0502020204030204" pitchFamily="34" charset="0"/>
                <a:ea typeface="Yu Mincho" panose="02020400000000000000" pitchFamily="18" charset="-128"/>
                <a:cs typeface="Arial" panose="020B0604020202020204" pitchFamily="34" charset="0"/>
              </a:rPr>
              <a:t>2</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Αξιολόγηση των τρωτών σημείων της κυβερνοασφάλειας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7740199"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Έλεγχος προμηθευτών τρίτων</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Εάν συνεργάζεστε με τρίτους προμηθευτές ή παρόχους υπηρεσιών, αξιολογήστε τις πρακτικές τους στον τομέα της ασφάλειας στον κυβερνοχώρο και τα μέτρα προστασίας των δεδομένων τους για να διασφαλίσετε ότι δεν εισάγουν πρόσθετους κινδύνους.</a:t>
            </a: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Ετοιμότητα αντιμετώπισης περιστατικών</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Αξιολογήστε το σχέδιο αντιμετώπισης συμβάντων του οργανισμού σας για να διασφαλίσετε ότι είναι ολοκληρωμένο και καλύπτει τα κατάλληλα βήματα που πρέπει να ακολουθηθούν σε περίπτωση συμβάντος στον κυβερνοχώρο.</a:t>
            </a: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Τακτικοί έλεγχοι ασφαλείας</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Διεξαγωγή περιοδικών ελέγχων και αξιολογήσεων ασφαλείας για να διατηρήσετε μια συνεχή κατανόηση της κατάστασης κυβερνοασφάλειας του οργανισμού σας.</a:t>
            </a:r>
          </a:p>
          <a:p>
            <a:endParaRPr lang="en-GB"/>
          </a:p>
        </p:txBody>
      </p:sp>
      <p:pic>
        <p:nvPicPr>
          <p:cNvPr id="4" name="Imagen 3" descr="Interfaz de usuario gráfica, Aplicación&#10;&#10;Descripción generada automáticamente">
            <a:extLst>
              <a:ext uri="{FF2B5EF4-FFF2-40B4-BE49-F238E27FC236}">
                <a16:creationId xmlns:a16="http://schemas.microsoft.com/office/drawing/2014/main" id="{751B4D1F-3DAA-4779-8DF5-E519AE586CF3}"/>
              </a:ext>
            </a:extLst>
          </p:cNvPr>
          <p:cNvPicPr>
            <a:picLocks noChangeAspect="1"/>
          </p:cNvPicPr>
          <p:nvPr/>
        </p:nvPicPr>
        <p:blipFill>
          <a:blip r:embed="rId2">
            <a:extLst>
              <a:ext uri="{28A0092B-C50C-407E-A947-70E740481C1C}">
                <a14:useLocalDpi xmlns:a14="http://schemas.microsoft.com/office/drawing/2010/main" val="0"/>
              </a:ext>
            </a:extLst>
          </a:blip>
          <a:srcRect l="16972" r="13800"/>
          <a:stretch>
            <a:fillRect/>
          </a:stretch>
        </p:blipFill>
        <p:spPr>
          <a:xfrm>
            <a:off x="8600535" y="2088073"/>
            <a:ext cx="3045388" cy="2474502"/>
          </a:xfrm>
          <a:prstGeom prst="rect">
            <a:avLst/>
          </a:prstGeom>
        </p:spPr>
      </p:pic>
    </p:spTree>
    <p:extLst>
      <p:ext uri="{BB962C8B-B14F-4D97-AF65-F5344CB8AC3E}">
        <p14:creationId xmlns:p14="http://schemas.microsoft.com/office/powerpoint/2010/main" val="2658226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Δημιουργία ασφαλούς υποδομής ΤΠΕ</a:t>
            </a:r>
          </a:p>
          <a:p>
            <a:r>
              <a:rPr lang="en-GB" sz="2000">
                <a:latin typeface="Calibri" panose="020F0502020204030204" pitchFamily="34" charset="0"/>
                <a:ea typeface="Yu Mincho" panose="02020400000000000000" pitchFamily="18" charset="-128"/>
                <a:cs typeface="Arial" panose="020B0604020202020204" pitchFamily="34" charset="0"/>
              </a:rPr>
              <a:t>2</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Αξιολόγηση των τρωτών σημείων της κυβερνοασφάλειας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Διασφάλιση της ασφάλειας του δικτύου wi-fi: </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Η διασφάλιση των δικτύων Wi-Fi είναι ζωτικής σημασίας για την αποτροπή μη εξουσιοδοτημένης πρόσβασης και την προστασία ευαίσθητων δεδομένων. </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Μπορεί να επιτευχθεί με:</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αλλαγή προεπιλεγμένων διαπιστευτηρίων </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χρησιμοποιώντας ισχυρή κρυπτογράφηση</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ενεργοποίηση της προστατευμένης πρόσβασης Wi-Fi 3 (WPA3) ή WPA2 με AES (προηγμένο πρότυπο κρυπτογράφησης) για ισχυρή κρυπτογράφηση</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αποφυγή χρήσης παρωχημένων και ευάλωτων μεθόδων κρυπτογράφησης όπως το WEP (wired equivalent privacy)</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τροποποίηση του προεπιλεγμένου αναγνωριστικού συνόλου υπηρεσιών (SSID) σε ένα μοναδικό όνομα που δεν αποκαλύπτει πληροφορίες σχετικά με την επιχείρηση ή τον οργανισμό σας</a:t>
            </a:r>
            <a:endParaRPr lang="es-ES" sz="1800">
              <a:effectLst/>
              <a:latin typeface="Calibri" panose="020F0502020204030204" pitchFamily="34" charset="0"/>
              <a:ea typeface="Yu Mincho" panose="02020400000000000000" pitchFamily="18" charset="-128"/>
              <a:cs typeface="Arial" panose="020B0604020202020204" pitchFamily="34" charset="0"/>
            </a:endParaRPr>
          </a:p>
          <a:p>
            <a:endParaRPr lang="en-GB"/>
          </a:p>
        </p:txBody>
      </p:sp>
    </p:spTree>
    <p:extLst>
      <p:ext uri="{BB962C8B-B14F-4D97-AF65-F5344CB8AC3E}">
        <p14:creationId xmlns:p14="http://schemas.microsoft.com/office/powerpoint/2010/main" val="21697154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Δημιουργία ασφαλούς υποδομής ΤΠΕ</a:t>
            </a:r>
          </a:p>
          <a:p>
            <a:r>
              <a:rPr lang="en-GB" sz="2000">
                <a:latin typeface="Calibri" panose="020F0502020204030204" pitchFamily="34" charset="0"/>
                <a:ea typeface="Yu Mincho" panose="02020400000000000000" pitchFamily="18" charset="-128"/>
                <a:cs typeface="Arial" panose="020B0604020202020204" pitchFamily="34" charset="0"/>
              </a:rPr>
              <a:t>2</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Αξιολόγηση των τρωτών σημείων της κυβερνοασφάλειας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28857" cy="4195763"/>
          </a:xfrm>
        </p:spPr>
        <p:txBody>
          <a:bodyPr/>
          <a:lstStyle/>
          <a:p>
            <a:pPr marL="342900" lvl="0" indent="-342900">
              <a:lnSpc>
                <a:spcPct val="107000"/>
              </a:lnSpc>
              <a:buFont typeface="Symbol" panose="05050102010706020507" pitchFamily="18" charset="2"/>
              <a:buChar char=""/>
            </a:pP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a:t>
            </a: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ενεργο</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ποίηση της εκπομπής SSID για να κάνετε το δίκτυό σας λιγότερο ορατό σε πιθανούς επιτιθέμενους</a:t>
            </a:r>
            <a:endParaRPr lang="es-ES" sz="14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δημιουργί</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ξεχωριστού δικτύου επισκεπτών για τους επισκέπτες ή τους πελάτες που τους απομονώνει από το κύριο εσωτερικό σας δίκτυο, χρησιμοποιώντας ισχυρούς κωδικούς πρόσβασης</a:t>
            </a:r>
            <a:endParaRPr lang="es-ES" sz="14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ενεργο</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ποίηση του φιλτραρίσματος διευθύνσεων mac για να επιτρέπετε τη σύνδεση στο δίκτυο wi-fi μόνο σε συγκεκριμένες συσκευές με προκαθορισμένες διευθύνσεις mac</a:t>
            </a:r>
            <a:endParaRPr lang="es-ES" sz="14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ενημέρωση</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του</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υλικολογισμικού</a:t>
            </a:r>
            <a:endParaRPr lang="es-ES" sz="14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a:t>
            </a: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ενεργο</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ποίηση της απομακρυσμένης διαχείρισης στο δρομολογητή για να αποτρέψετε μη εξουσιοδοτημένη πρόσβαση από το εξωτερικό του δικτύου σας</a:t>
            </a:r>
            <a:endParaRPr lang="es-ES" sz="14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ενεργο</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ποίηση τείχους προστασίας και κρυπτογράφησης δικτύου</a:t>
            </a:r>
            <a:endParaRPr lang="es-ES" sz="14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a:t>
            </a: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ενεργο</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ποίηση του universal plug and play (UPNP) στο δρομολογητή σας, καθώς μπορεί να χρησιμοποιηθεί από επιτιθέμενους για να ανοίξουν θύρες και να εκθέσουν το δίκτυό σας σε πιθανές απειλές.</a:t>
            </a:r>
            <a:endParaRPr lang="es-ES" sz="14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παρα</a:t>
            </a: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κολούθηση</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της</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δρ</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αστηριότητας του δικτύου</a:t>
            </a:r>
            <a:endParaRPr lang="es-ES" sz="14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ασφάλιση της φυσικής πρόσβασης</a:t>
            </a:r>
            <a:endParaRPr lang="es-ES" sz="14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4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εκ</a:t>
            </a:r>
            <a:r>
              <a:rPr lang="en-GB" sz="14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παίδευση των εργαζομένων.</a:t>
            </a:r>
            <a:endParaRPr lang="en-GB" sz="1400" dirty="0"/>
          </a:p>
        </p:txBody>
      </p:sp>
    </p:spTree>
    <p:extLst>
      <p:ext uri="{BB962C8B-B14F-4D97-AF65-F5344CB8AC3E}">
        <p14:creationId xmlns:p14="http://schemas.microsoft.com/office/powerpoint/2010/main" val="30270245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Δημιουργία ασφαλούς υποδομής ΤΠΕ</a:t>
            </a:r>
          </a:p>
          <a:p>
            <a:r>
              <a:rPr lang="en-GB" sz="2000">
                <a:latin typeface="Calibri" panose="020F0502020204030204" pitchFamily="34" charset="0"/>
                <a:ea typeface="Yu Mincho" panose="02020400000000000000" pitchFamily="18" charset="-128"/>
                <a:cs typeface="Arial" panose="020B0604020202020204" pitchFamily="34" charset="0"/>
              </a:rPr>
              <a:t>2</a:t>
            </a:r>
            <a:r>
              <a:rPr lang="es-ES" sz="2000"/>
              <a:t>.2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Αποτελεσματική χρήση λύσεων antivirus και antimalware</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91230" y="1423771"/>
            <a:ext cx="11209540" cy="4195763"/>
          </a:xfrm>
        </p:spPr>
        <p:txBody>
          <a:bodyPr/>
          <a:lstStyle/>
          <a:p>
            <a:pPr>
              <a:lnSpc>
                <a:spcPct val="107000"/>
              </a:lnSpc>
              <a:spcAft>
                <a:spcPts val="800"/>
              </a:spcAft>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Η απ</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οτελεσμ</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ατική χρήση λύσεων antivirus και antimalware είναι ζωτικής σημασίας για τις πολύ μικρές, μικρές και μεσαίες επιχειρήσεις (ΜΜΕ) για την προστασία της υποδομής, των συστημάτων, των δικτύων και των δεδομένων ΤΠΕ τους από διάφορες απειλές στον κυβερνοχώρο. </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Ακολουθούν</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ορισμένες</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β</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έλτιστες</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πρα</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κτικές</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γι</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την αποτελεσματική χρήση λύσεων antivirus και antimalware:</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5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Επ</a:t>
            </a:r>
            <a:r>
              <a:rPr lang="en-GB" sz="15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ιλέξτε</a:t>
            </a:r>
            <a:r>
              <a:rPr lang="en-GB" sz="15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μι</a:t>
            </a:r>
            <a:r>
              <a:rPr lang="en-GB" sz="15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ολοκληρωμένη λύση</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Επιλέξτε ένα αξιόπιστο και ολοκληρωμένο λογισμικό προστασίας από ιούς και κακόβουλο λογισμικό που προσφέρει προστασία σε πραγματικό χρόνο, τακτικές ενημερώσεις και συχνές σαρώσεις για τον εντοπισμό και την αφαίρεση κακόβουλου λογισμικού.</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5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a:t>
            </a:r>
            <a:r>
              <a:rPr lang="en-GB" sz="15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ατηρήστε το λογισμικό ενημερωμένο</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Βεβαιωθείτε ότι το λογισμικό προστασίας από ιούς και κακόβουλο λογισμικό είναι ενημερωμένο με τους τελευταίους ορισμούς ιών και τις ενημερώσεις της βάσης δεδομένων.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Αυτό</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είν</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 απαραίτητο για τον εντοπισμό και την προστασία από νέες και αναδυόμενες απειλές.</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5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Ενεργο</a:t>
            </a:r>
            <a:r>
              <a:rPr lang="en-GB" sz="15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ποίηση σάρωσης σε πραγματικό χρόνο</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Ενεργοποιήστε τις λειτουργίες σάρωσης σε πραγματικό χρόνο στο λογισμικό προστασίας από ιούς για τον αυτόματο έλεγχο αρχείων, λήψεων και συνημμένων email για κακόβουλο λογισμικό κατά την πρόσβαση σε αυτά.</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5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Προγρ</a:t>
            </a:r>
            <a:r>
              <a:rPr lang="en-GB" sz="15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αμματίστε τακτικές σαρώσεις</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Ρυθμίστε προγραμματισμένες σαρώσεις ώστε να εκτελούνται σε κατάλληλες ώρες, όταν το σύστημα είναι λιγότερο πιθανό να είναι σε έντονη χρήση, όπως π.χ.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εκτός</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εργάσιμων</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ωρών</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GB" sz="1500" dirty="0"/>
          </a:p>
        </p:txBody>
      </p:sp>
    </p:spTree>
    <p:extLst>
      <p:ext uri="{BB962C8B-B14F-4D97-AF65-F5344CB8AC3E}">
        <p14:creationId xmlns:p14="http://schemas.microsoft.com/office/powerpoint/2010/main" val="22213527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Δημιουργία ασφαλούς υποδομής ΤΠΕ</a:t>
            </a:r>
          </a:p>
          <a:p>
            <a:r>
              <a:rPr lang="en-GB" sz="2000">
                <a:latin typeface="Calibri" panose="020F0502020204030204" pitchFamily="34" charset="0"/>
                <a:ea typeface="Yu Mincho" panose="02020400000000000000" pitchFamily="18" charset="-128"/>
                <a:cs typeface="Arial" panose="020B0604020202020204" pitchFamily="34" charset="0"/>
              </a:rPr>
              <a:t>2</a:t>
            </a:r>
            <a:r>
              <a:rPr lang="es-ES" sz="2000"/>
              <a:t>.2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Αποτελεσματική χρήση λύσεων antivirus και antimalware</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09540"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Ενεργο</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ποίηση αυτόματων ενημερώσεων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Ενεργοποιήστε τις αυτόματες ενημερώσεις τόσο για το λογισμικό προστασίας από ιούς όσο και για το λειτουργικό σύστημα, ώστε να εξασφαλίζεται συνεχής προστασία από τις τελευταίες απειλές.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Εκτέλεση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σα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ρώσεων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λήρους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συστήμ</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ατος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Πραγματοποιήστε περιοδικές σαρώσεις πλήρους συστήματος για να ελέγξετε διεξοδικά όλα τα αρχεία, συμπεριλαμβανομένων εκείνων που βρίσκονται σε περιοχές με λιγότερο συχνή πρόσβαση.</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Καρα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ντίν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και απομόνωση απειλών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Ρυθμίστε το λογισμικό προστασίας από ιούς ώστε να θέτει σε καραντίνα ή να απομονώνει τις απειλές που εντοπίστηκαν, εμποδίζοντάς τες να εξαπλωθούν ή να προκαλέσουν περαιτέρω ζημιά.</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Σάρωση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εξωτερικών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συσκευών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Σα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ρώστε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όλες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τις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εξωτερικές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συσκευές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όπ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ως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μονάδες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USB ή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εξωτερικούς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σκληρούς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δίσκους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ριν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οκτήσετε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ρόσ</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βαση στα αρχεία για να αποτρέψετε την εισαγωγή κακόβουλου λογισμικού στο δίκτυο.</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Εκ</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παιδεύστε τους εργαζόμενους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Εκπαιδεύστε τους υπαλλήλους σχετικά με τη σημασία της προστασίας από ιούς και κακόβουλο λογισμικό και εκπαιδεύστε τους να είναι προσεκτικοί με τα συνημμένα μηνύματα ηλεκτρονικού ταχυδρομείου, τις λήψεις και τους συνδέσμους, ώστε να αποφεύγεται η ακούσια εισαγωγή κακόβουλου λογισμικού.</a:t>
            </a:r>
            <a:endParaRPr lang="en-GB" sz="1600" dirty="0"/>
          </a:p>
        </p:txBody>
      </p:sp>
    </p:spTree>
    <p:extLst>
      <p:ext uri="{BB962C8B-B14F-4D97-AF65-F5344CB8AC3E}">
        <p14:creationId xmlns:p14="http://schemas.microsoft.com/office/powerpoint/2010/main" val="3668362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0AB37CD-8A75-60B4-B45E-FBE435252F24}"/>
              </a:ext>
            </a:extLst>
          </p:cNvPr>
          <p:cNvSpPr>
            <a:spLocks noGrp="1"/>
          </p:cNvSpPr>
          <p:nvPr>
            <p:ph type="body" sz="quarter" idx="10"/>
          </p:nvPr>
        </p:nvSpPr>
        <p:spPr/>
        <p:txBody>
          <a:bodyPr/>
          <a:lstStyle/>
          <a:p>
            <a:r>
              <a:rPr lang="es-ES"/>
              <a:t>Ευρετήριο</a:t>
            </a:r>
            <a:endParaRPr lang="en-GB"/>
          </a:p>
        </p:txBody>
      </p:sp>
      <p:sp>
        <p:nvSpPr>
          <p:cNvPr id="13" name="Elipse 12">
            <a:extLst>
              <a:ext uri="{FF2B5EF4-FFF2-40B4-BE49-F238E27FC236}">
                <a16:creationId xmlns:a16="http://schemas.microsoft.com/office/drawing/2014/main" id="{2DA81C80-FC7D-0220-CF70-D4F0B7479F9C}"/>
              </a:ext>
            </a:extLst>
          </p:cNvPr>
          <p:cNvSpPr/>
          <p:nvPr/>
        </p:nvSpPr>
        <p:spPr>
          <a:xfrm>
            <a:off x="542494" y="2151561"/>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e 14">
            <a:extLst>
              <a:ext uri="{FF2B5EF4-FFF2-40B4-BE49-F238E27FC236}">
                <a16:creationId xmlns:a16="http://schemas.microsoft.com/office/drawing/2014/main" id="{B4856BBC-5D8A-A31B-696E-4115769C93A8}"/>
              </a:ext>
            </a:extLst>
          </p:cNvPr>
          <p:cNvSpPr/>
          <p:nvPr/>
        </p:nvSpPr>
        <p:spPr>
          <a:xfrm>
            <a:off x="542494" y="3303000"/>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e 15">
            <a:extLst>
              <a:ext uri="{FF2B5EF4-FFF2-40B4-BE49-F238E27FC236}">
                <a16:creationId xmlns:a16="http://schemas.microsoft.com/office/drawing/2014/main" id="{D53235DE-1AFB-4328-B1BA-29AEA5054E67}"/>
              </a:ext>
            </a:extLst>
          </p:cNvPr>
          <p:cNvSpPr/>
          <p:nvPr/>
        </p:nvSpPr>
        <p:spPr>
          <a:xfrm>
            <a:off x="542494" y="4454439"/>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arcador de contenido 2">
            <a:extLst>
              <a:ext uri="{FF2B5EF4-FFF2-40B4-BE49-F238E27FC236}">
                <a16:creationId xmlns:a16="http://schemas.microsoft.com/office/drawing/2014/main" id="{D076112B-2609-EE1D-34D8-E2BCE9E11BFE}"/>
              </a:ext>
            </a:extLst>
          </p:cNvPr>
          <p:cNvSpPr txBox="1"/>
          <p:nvPr/>
        </p:nvSpPr>
        <p:spPr>
          <a:xfrm>
            <a:off x="1013011" y="4381305"/>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err="1"/>
              <a:t>Μονάδ</a:t>
            </a:r>
            <a:r>
              <a:rPr lang="es-ES" sz="2400" b="1" dirty="0"/>
              <a:t>α 3. </a:t>
            </a:r>
            <a:r>
              <a:rPr lang="en-GB" sz="2400" dirty="0" err="1">
                <a:solidFill>
                  <a:srgbClr val="0AD995"/>
                </a:solidFill>
                <a:effectLst/>
                <a:latin typeface="Calibri" panose="020F0502020204030204" pitchFamily="34" charset="0"/>
                <a:ea typeface="Yu Mincho" panose="02020400000000000000" pitchFamily="18" charset="-128"/>
                <a:cs typeface="Arial" panose="020B0604020202020204" pitchFamily="34" charset="0"/>
              </a:rPr>
              <a:t>Δι</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αχείριση της ασφάλειας των πληροφοριών</a:t>
            </a:r>
          </a:p>
          <a:p>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Τμήμ</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3.1.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Πρ</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ακτικές και κατευθυντήριες γραμμές</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s-ES" sz="2400" dirty="0"/>
          </a:p>
        </p:txBody>
      </p:sp>
      <p:pic>
        <p:nvPicPr>
          <p:cNvPr id="5" name="Imagen 4" descr="Imagen que contiene lego, juguete, hombre&#10;&#10;Descripción generada automáticamente">
            <a:extLst>
              <a:ext uri="{FF2B5EF4-FFF2-40B4-BE49-F238E27FC236}">
                <a16:creationId xmlns:a16="http://schemas.microsoft.com/office/drawing/2014/main" id="{E994BF6D-8ED7-D4D0-E4C0-C4BAA243DB53}"/>
              </a:ext>
            </a:extLst>
          </p:cNvPr>
          <p:cNvPicPr>
            <a:picLocks noChangeAspect="1"/>
          </p:cNvPicPr>
          <p:nvPr/>
        </p:nvPicPr>
        <p:blipFill>
          <a:blip r:embed="rId2">
            <a:extLst>
              <a:ext uri="{28A0092B-C50C-407E-A947-70E740481C1C}">
                <a14:useLocalDpi xmlns:a14="http://schemas.microsoft.com/office/drawing/2010/main" val="0"/>
              </a:ext>
            </a:extLst>
          </a:blip>
          <a:srcRect l="9946" r="9414"/>
          <a:stretch>
            <a:fillRect/>
          </a:stretch>
        </p:blipFill>
        <p:spPr>
          <a:xfrm>
            <a:off x="8183284" y="2107995"/>
            <a:ext cx="3787558" cy="2642009"/>
          </a:xfrm>
          <a:prstGeom prst="rect">
            <a:avLst/>
          </a:prstGeom>
        </p:spPr>
      </p:pic>
      <p:sp>
        <p:nvSpPr>
          <p:cNvPr id="6" name="Marcador de contenido 2">
            <a:extLst>
              <a:ext uri="{FF2B5EF4-FFF2-40B4-BE49-F238E27FC236}">
                <a16:creationId xmlns:a16="http://schemas.microsoft.com/office/drawing/2014/main" id="{0099C590-613D-734B-7CD3-4AA4C86B8601}"/>
              </a:ext>
            </a:extLst>
          </p:cNvPr>
          <p:cNvSpPr txBox="1"/>
          <p:nvPr/>
        </p:nvSpPr>
        <p:spPr>
          <a:xfrm>
            <a:off x="1013012" y="3227524"/>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err="1"/>
              <a:t>Μονάδ</a:t>
            </a:r>
            <a:r>
              <a:rPr lang="es-ES" sz="2400" b="1" dirty="0"/>
              <a:t>α 2. </a:t>
            </a:r>
            <a:r>
              <a:rPr lang="en-GB" sz="2400" dirty="0" err="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α ασφαλούς υποδομής ΤΠΕ</a:t>
            </a:r>
          </a:p>
          <a:p>
            <a:pPr>
              <a:lnSpc>
                <a:spcPct val="100000"/>
              </a:lnSpc>
              <a:spcBef>
                <a:spcPct val="0"/>
              </a:spcBef>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Τμήμ</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2.1.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Αξιολόγηση</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των</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τρωτών</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σημείων</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της</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κυ</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βερνοασφάλειας</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ct val="0"/>
              </a:spcBef>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Τμήμ</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2.2. Απ</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οτελεσμ</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ατική χρήση λύσεων antivirus και antimalware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7" name="Marcador de contenido 2">
            <a:extLst>
              <a:ext uri="{FF2B5EF4-FFF2-40B4-BE49-F238E27FC236}">
                <a16:creationId xmlns:a16="http://schemas.microsoft.com/office/drawing/2014/main" id="{12566492-A45E-895B-1252-64BE16D827A7}"/>
              </a:ext>
            </a:extLst>
          </p:cNvPr>
          <p:cNvSpPr txBox="1"/>
          <p:nvPr/>
        </p:nvSpPr>
        <p:spPr>
          <a:xfrm>
            <a:off x="1013011" y="1466758"/>
            <a:ext cx="888402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pPr>
            <a:r>
              <a:rPr lang="es-ES" sz="2400" b="1" dirty="0" err="1"/>
              <a:t>Μονάδ</a:t>
            </a:r>
            <a:r>
              <a:rPr lang="es-ES" sz="2400" b="1" dirty="0"/>
              <a:t>α 1. </a:t>
            </a:r>
            <a:r>
              <a:rPr lang="en-GB" sz="2400" dirty="0" err="1">
                <a:solidFill>
                  <a:srgbClr val="0AD995"/>
                </a:solidFill>
                <a:effectLst/>
                <a:latin typeface="Calibri" panose="020F0502020204030204" pitchFamily="34" charset="0"/>
                <a:ea typeface="Yu Mincho" panose="02020400000000000000" pitchFamily="18" charset="-128"/>
                <a:cs typeface="Arial" panose="020B0604020202020204" pitchFamily="34" charset="0"/>
              </a:rPr>
              <a:t>Εισ</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αγωγή στην ασφάλεια στον κυβερνοχώρο για τις ΜΜΕΚΜ</a:t>
            </a:r>
          </a:p>
          <a:p>
            <a:pPr>
              <a:lnSpc>
                <a:spcPct val="100000"/>
              </a:lnSpc>
              <a:spcBef>
                <a:spcPct val="0"/>
              </a:spcBef>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Τμήμ</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1.1. Κατα</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νόηση</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της</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σφάλει</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ας στον κυβερνοχώρο: ορισμός και σημασία των πολιτικών ασφάλειας</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ct val="0"/>
              </a:spcBef>
            </a:pP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Τμήμ</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1.2.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Συνήθεις</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απ</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ειλές</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γι</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την ασφάλεια στον κυβερνοχώρο που αντιμετωπίζουν οι ΜΜΕΚΜ</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ct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61523280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Δημιουργία ασφαλούς υποδομής ΤΠΕ</a:t>
            </a:r>
          </a:p>
          <a:p>
            <a:r>
              <a:rPr lang="en-GB" sz="2000">
                <a:latin typeface="Calibri" panose="020F0502020204030204" pitchFamily="34" charset="0"/>
                <a:ea typeface="Yu Mincho" panose="02020400000000000000" pitchFamily="18" charset="-128"/>
                <a:cs typeface="Arial" panose="020B0604020202020204" pitchFamily="34" charset="0"/>
              </a:rPr>
              <a:t>2</a:t>
            </a:r>
            <a:r>
              <a:rPr lang="es-ES" sz="2000"/>
              <a:t>.2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Αποτελεσματική χρήση λύσεων antivirus και antimalware</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09540"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Εφ</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αρμογή προστασίας τελικού σημείου</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Εξετάστε το ενδεχόμενο χρήσης λύσεων προστασίας τελικών σημείων που παρέχουν πολυεπίπεδη άμυνα ενάντια σε διάφορους τύπους απειλών, συμπεριλαμβανομένου του ransomware και των zero-day exploits.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Κεντρική</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αχείριση</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Εάν διαχειρίζεστε πολλαπλά συστήματα, χρησιμοποιήστε εργαλεία κεντρικής διαχείρισης για την παρακολούθηση και τον έλεγχο του λογισμικού antivirus και antimalware σε όλες τις συσκευές από ένα ενιαίο περιβάλλον εργασίας.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Τα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κτική</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συντήρηση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του</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συστήμ</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ατος: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Εκτελείτε τακτικά εργασίες συντήρησης του συστήματος, όπως καθαρισμό και ανασυγκρότηση του δίσκου, για να βελτιστοποιήσετε την απόδοση του συστήματος και να βελτιώσετε την αποτελεσματικότητα των σαρώσεων antivirus.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Παρα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κολούθηση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ντ</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απόκριση στις ειδοποιήσεις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Ρυθμίστε το λογισμικό προστασίας από ιούς ώστε να στέλνει ειδοποιήσεις για εντοπισμένες απειλές, και ανταποκριθείτε αμέσως και διερευνήστε τυχόν ειδοποιήσεις για να λάβετε τα κατάλληλα μέτρα.</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Περιοδικές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ξιολογήσεις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σφάλει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Διεξαγωγή περιοδικών αξιολογήσεων και ελέγχων ασφαλείας για την αξιολόγηση της αποτελεσματικότητας των λύσεων antivirus και antimalware και τον εντοπισμό τομέων για βελτίωση.</a:t>
            </a:r>
            <a:endParaRPr lang="en-GB" sz="1600" dirty="0"/>
          </a:p>
        </p:txBody>
      </p:sp>
    </p:spTree>
    <p:extLst>
      <p:ext uri="{BB962C8B-B14F-4D97-AF65-F5344CB8AC3E}">
        <p14:creationId xmlns:p14="http://schemas.microsoft.com/office/powerpoint/2010/main" val="14497809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caricatura de una persona&#10;&#10;Descripción generada automáticamente con confianza media">
            <a:extLst>
              <a:ext uri="{FF2B5EF4-FFF2-40B4-BE49-F238E27FC236}">
                <a16:creationId xmlns:a16="http://schemas.microsoft.com/office/drawing/2014/main" id="{13DFFC35-AD89-4CCD-A2F4-21D0E3ABFB43}"/>
              </a:ext>
            </a:extLst>
          </p:cNvPr>
          <p:cNvPicPr>
            <a:picLocks noChangeAspect="1"/>
          </p:cNvPicPr>
          <p:nvPr/>
        </p:nvPicPr>
        <p:blipFill>
          <a:blip r:embed="rId2">
            <a:extLst>
              <a:ext uri="{28A0092B-C50C-407E-A947-70E740481C1C}">
                <a14:useLocalDpi xmlns:a14="http://schemas.microsoft.com/office/drawing/2010/main" val="0"/>
              </a:ext>
            </a:extLst>
          </a:blip>
          <a:srcRect l="11581" r="18716"/>
          <a:stretch>
            <a:fillRect/>
          </a:stretch>
        </p:blipFill>
        <p:spPr>
          <a:xfrm>
            <a:off x="9135704" y="2400007"/>
            <a:ext cx="2914253" cy="2351788"/>
          </a:xfrm>
          <a:prstGeom prst="rect">
            <a:avLst/>
          </a:prstGeom>
        </p:spPr>
      </p:pic>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Δημιουργία ασφαλούς υποδομής ΤΠΕ</a:t>
            </a:r>
          </a:p>
          <a:p>
            <a:r>
              <a:rPr lang="en-GB" sz="2000">
                <a:latin typeface="Calibri" panose="020F0502020204030204" pitchFamily="34" charset="0"/>
                <a:ea typeface="Yu Mincho" panose="02020400000000000000" pitchFamily="18" charset="-128"/>
                <a:cs typeface="Arial" panose="020B0604020202020204" pitchFamily="34" charset="0"/>
              </a:rPr>
              <a:t>2</a:t>
            </a:r>
            <a:r>
              <a:rPr lang="es-ES" sz="2000"/>
              <a:t>.2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Αποτελεσματική χρήση λύσεων antivirus και antimalware</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9009878" cy="4195763"/>
          </a:xfrm>
        </p:spPr>
        <p:txBody>
          <a:bodyPr/>
          <a:lstStyle/>
          <a:p>
            <a:pPr>
              <a:lnSpc>
                <a:spcPct val="107000"/>
              </a:lnSpc>
              <a:spcAft>
                <a:spcPts val="800"/>
              </a:spcAft>
            </a:pPr>
            <a:r>
              <a:rPr lang="en-GB" sz="15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Στρ</a:t>
            </a:r>
            <a:r>
              <a:rPr lang="en-GB" sz="15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ατηγικές δημιουργίας αντιγράφων ασφαλείας και ανάκτησης δεδομένων: </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Εφαρμόστε μια τακτική στρατηγική δημιουργίας αντιγράφων ασφαλείας δεδομένων για να διασφαλίσετε ότι τα σημαντικά αρχεία είναι ασφαλή σε περίπτωση σοβαρής μόλυνσης από κακόβουλο λογισμικό ή επίθεσης ransomware. Κα</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θιέρωση</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ενός</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τα</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κτικού</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χρονοδι</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αγράμματος δημιουργίας αντιγράφων ασφαλείας, ώστε να διασφαλίζεται ότι τα κρίσιμα δεδομένα δημιουργούνται τακτικά με αντίγραφα ασφαλείας.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Ανάλογ</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με τον όγκο των δεδομένων και τη συχνότητα των αλλαγών, μπορεί να είναι κατάλληλα τα ημερήσια, εβδομαδιαία ή μηνιαία αντίγραφα ασφαλείας. Επιπ</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λέον</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τα ΜΜΕ μπ</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ορούν</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να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χρησιμο</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ποιούν αυτοματοποιημένες λύσεις δημιουργίας αντιγράφων ασφαλείας για να μειώσουν τον κίνδυνο ανθρώπινου λάθους και να διασφαλίσουν ότι τα αντίγραφα ασφαλείας εκτελούνται με συνέπεια χωρίς χειροκίνητη παρέμβαση.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Μην</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ξεχνάτε</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να απ</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οθηκεύετε</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τα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δεδομέν</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αντιγράφων ασφαλείας σε πολλαπλές φυσικές τοποθεσίες για να μετριάσετε τον κίνδυνο απώλειας δεδομένων λόγω κλοπής, πυρκαγιάς ή άλλων καταστροφών που επηρεάζουν μία μόνο τοποθεσία.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Εξετάστε</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το</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ενδεχόμενο</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δημιουργί</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ας αντιγράφων ασφαλείας μέσω cloud, εκτός από τα επιτόπια αντίγραφα ασφαλείας, ως μια οικονομικά αποδοτική και αξιόπιστη λύση. Τα α</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ντίγρ</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αφα ασφαλείας στο σύννεφο παρέχουν εύκολη επεκτασιμότητα, προσβασιμότητα και πλεονασμό δεδομένων.</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Να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θυμάστε</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ότι</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α</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σφάλει</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στον κυβερνοχώρο είναι μια συνεχής διαδικασία.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τα</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κτικές</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ξιολογήσεις</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συνεχής</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παρα</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κολούθηση</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η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άμεση</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δράση</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5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γι</a:t>
            </a: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την αντιμετώπιση των τρωτών σημείων είναι απαραίτητες για να διατηρήσετε την προστασία των ΜΜΕ σας από τις εξελισσόμενες απειλές στον κυβερνοχώρο.</a:t>
            </a:r>
            <a:endParaRPr lang="en-GB" sz="1500" dirty="0"/>
          </a:p>
        </p:txBody>
      </p:sp>
    </p:spTree>
    <p:extLst>
      <p:ext uri="{BB962C8B-B14F-4D97-AF65-F5344CB8AC3E}">
        <p14:creationId xmlns:p14="http://schemas.microsoft.com/office/powerpoint/2010/main" val="32215378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Διαχείριση της ασφάλειας των πληροφοριών</a:t>
            </a:r>
          </a:p>
          <a:p>
            <a:r>
              <a:rPr lang="en-GB" sz="2000">
                <a:latin typeface="Calibri" panose="020F0502020204030204" pitchFamily="34" charset="0"/>
                <a:ea typeface="Yu Mincho" panose="02020400000000000000" pitchFamily="18" charset="-128"/>
                <a:cs typeface="Arial" panose="020B0604020202020204" pitchFamily="34" charset="0"/>
              </a:rPr>
              <a:t>3</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Πρακτικές και κατευθυντήριες γραμμές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91609" cy="4195763"/>
          </a:xfrm>
        </p:spPr>
        <p:txBody>
          <a:bodyPr/>
          <a:lstStyle/>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Η διαχείριση της ασφάλειας των πληροφοριών είναι ζωτικής σημασίας για τις πολύ μικρές, μικρές και μεσαίες επιχειρήσεις (ΜΜΕ) για την </a:t>
            </a: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προστασία των ευαίσθητων δεδομένων τους</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 διατήρηση της εμπιστοσύνης των πελατών </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και </a:t>
            </a: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 διασφάλιση των επιχειρηματικών τους δραστηριοτήτων</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Ακολουθούν ορισμένες βασικές κατευθυντήριες γραμμές και πρακτικές που μπορούν να ακολουθήσουν οι ΜΜΕ για την αποτελεσματική διαχείριση της ασφάλειας των πληροφοριών:</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Αξιολόγηση κινδύνου</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Διεξαγωγή ενδελεχούς αξιολόγησης κινδύνων για τον εντοπισμό πιθανών τρωτών σημείων και απειλών για την ασφάλεια των πληροφοριών. Κατανοήστε τους τύπους δεδομένων που χειρίζεται ο οργανισμός, τους κινδύνους που σχετίζονται με κάθε τύπο και τις επιπτώσεις μιας παραβίασης της ασφάλειας.</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Πολιτικές και διαδικασίες ασφαλείας</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Ανάπτυξη και εφαρμογή ολοκληρωμένων πολιτικών και διαδικασιών ασφάλειας πληροφοριών που καλύπτουν τομείς όπως ο χειρισμός δεδομένων, οι έλεγχοι πρόσβασης, η διαχείριση κωδικών πρόσβασης, η δημιουργία αντιγράφων ασφαλείας δεδομένων και η αντιμετώπιση περιστατικών.</a:t>
            </a:r>
            <a:endParaRPr lang="es-ES" sz="1800">
              <a:effectLst/>
              <a:latin typeface="Calibri" panose="020F0502020204030204" pitchFamily="34" charset="0"/>
              <a:ea typeface="Yu Mincho" panose="02020400000000000000" pitchFamily="18" charset="-128"/>
              <a:cs typeface="Arial" panose="020B0604020202020204" pitchFamily="34" charset="0"/>
            </a:endParaRPr>
          </a:p>
          <a:p>
            <a:endParaRPr lang="en-GB" sz="1800"/>
          </a:p>
        </p:txBody>
      </p:sp>
    </p:spTree>
    <p:extLst>
      <p:ext uri="{BB962C8B-B14F-4D97-AF65-F5344CB8AC3E}">
        <p14:creationId xmlns:p14="http://schemas.microsoft.com/office/powerpoint/2010/main" val="35016689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Διαχείριση της ασφάλειας των πληροφοριών</a:t>
            </a:r>
          </a:p>
          <a:p>
            <a:r>
              <a:rPr lang="en-GB" sz="2000">
                <a:latin typeface="Calibri" panose="020F0502020204030204" pitchFamily="34" charset="0"/>
                <a:ea typeface="Yu Mincho" panose="02020400000000000000" pitchFamily="18" charset="-128"/>
                <a:cs typeface="Arial" panose="020B0604020202020204" pitchFamily="34" charset="0"/>
              </a:rPr>
              <a:t>3</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Πρακτικές και κατευθυντήριες γραμμές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91609"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Εκ</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παίδευση εργαζομένων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Εκπαιδεύστε όλους τους υπαλλήλους σχετικά με τις βέλτιστες πρακτικές ασφάλειας πληροφοριών, τα πρωτόκολλα προστασίας δεδομένων και τον τρόπο αναγνώρισης και αντιμετώπισης απειλών ασφάλειας, όπως οι επιθέσεις phishing. Η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εκ</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παίδευση των εργαζομένων σχετικά με την ασφάλεια στον κυβερνοχώρο είναι ζωτικής σημασίας για μια ολοκληρωμένη στρατηγική άμυνας.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ιθέσεις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κοινωνικής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μηχ</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ανικής και το phishing είναι διαδεδομένες απειλές που στοχεύουν τις ΜΜΕ, οι εργαζόμενοι πρέπει να είναι σε θέση να αναγνωρίζουν και να μετριάζουν τους κινδύνους τους αναγνωρίζοντας τα μηνύματα ηλεκτρονικού ταχυδρομείου phishing, χειριζόμενοι ύποπτα συνημμένα αρχεία και εφαρμόζοντας πρωτόκολλα ελέγχου ταυτότητας ηλεκτρονικού ταχυδρομείου. Υπό 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υτή</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έννοι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η ασφάλεια των κωδικών πρόσβασης διαδραματίζει κρίσιμο ρόλο στην προστασία των ευαίσθητων δεδομένων.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εργ</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αζόμενοι πρέπει να γνωρίζουν τις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πρακτικές για τη δημιουργία ισχυρών κωδικών πρόσβασης, την εφαρμογή ελέγχου ταυτότητας πολλαπλών παραγόντων (MFA) και τη διαχείριση των πολιτικών κωδικών πρόσβασης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εντός του οργανισμού. </a:t>
            </a: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Έλεγχοι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ρόσ</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βασης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Εφαρμόστε ελέγχους πρόσβασης για να διασφαλίσετε ότι μόνο εξουσιοδοτημένο προσωπικό έχει πρόσβαση σε ευαίσθητα δεδομένα.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Χρησιμο</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ποιήστε έλεγχο πρόσβασης βάσει ρόλων για να περιορίσετε την πρόσβαση με βάση τους ρόλους εργασίας και τις αρμοδιότητες.</a:t>
            </a: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Ασφ</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αλής χειρισμός δεδομένων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Καθορισμός κατευθυντήριων γραμμών για τον ασφαλή χειρισμό δεδομένων, τόσο σε ψηφιακή όσο και σε φυσική μορφή.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Αυτό</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εριλ</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αμβάνει τη σωστή αποθήκευση, την κρυπτογράφηση και την ασφαλή διάθεση ευαίσθητων πληροφοριών.</a:t>
            </a:r>
            <a:endParaRPr lang="en-GB" sz="1600" dirty="0"/>
          </a:p>
        </p:txBody>
      </p:sp>
    </p:spTree>
    <p:extLst>
      <p:ext uri="{BB962C8B-B14F-4D97-AF65-F5344CB8AC3E}">
        <p14:creationId xmlns:p14="http://schemas.microsoft.com/office/powerpoint/2010/main" val="40359555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Διαχείριση της ασφάλειας των πληροφοριών</a:t>
            </a:r>
          </a:p>
          <a:p>
            <a:r>
              <a:rPr lang="en-GB" sz="2000">
                <a:latin typeface="Calibri" panose="020F0502020204030204" pitchFamily="34" charset="0"/>
                <a:ea typeface="Yu Mincho" panose="02020400000000000000" pitchFamily="18" charset="-128"/>
                <a:cs typeface="Arial" panose="020B0604020202020204" pitchFamily="34" charset="0"/>
              </a:rPr>
              <a:t>3</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Πρακτικές και κατευθυντήριες γραμμές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423771"/>
            <a:ext cx="11566648"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Τα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κτικές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ενημερώσεις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διορθώσεις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λογισμικού</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ατηρείτε όλο το λογισμικό, συμπεριλαμβανομένων των λειτουργικών συστημάτων, των εφαρμογών και των εργαλείων ασφαλείας, ενημερωμένο με τις τελευταίες διορθώσεις και ενημερώσεις για την αντιμετώπιση γνωστών ευπαθειών.</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Τείχη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ροστ</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ασίας και λογισμικό προστασίας από ιούς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Ανάπτυξη τειχών προστασίας και αξιόπιστου λογισμικού antivirus/anti-malware για την προστασία από εξωτερικές απειλές.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Ασφ</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αλής διαμόρφωση δικτύου</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Διαμόρφωση δικτύων με ασφάλεια, συμπεριλαμβανομένων των δικτύων Wi-Fi, για την αποτροπή μη εξουσιοδοτημένης πρόσβασης και υποκλοπής δεδομένων.</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Δημιουργί</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αντιγράφων ασφαλείας και ανάκτηση δεδομένων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Να δημιουργείτε τακτικά αντίγραφα ασφαλείας κρίσιμων δεδομένων και να δοκιμάζετε τη διαδικασία αποκατάστασης δεδομένων, ώστε να διασφαλίζεται η επιχειρηματική συνέχεια σε περίπτωση απώλειας δεδομένων ή κυβερνοεπίθεσης.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Σχέδιο</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ντιμετώ</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πισης περιστατικών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Ανάπτυξη σαφούς σχεδίου αντιμετώπισης περιστατικών που περιγράφει τα βήματα που πρέπει να γίνουν σε περίπτωση παραβίασης της ασφάλειας ή παραβίασης δεδομένων.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αθέστε ρόλους και αρμοδιότητες στο βασικό προσωπικό για την αποτελεσματική διαχείριση περιστατικών. Η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ροετοιμ</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ασία και η αποτελεσματική αντιμετώπιση περιστατικών κυβερνοασφάλειας είναι απαραίτητη για την ελαχιστοποίηση των ζημιών και τον μετριασμό των κινδύνων. </a:t>
            </a:r>
            <a:endParaRPr lang="en-GB" sz="1600" dirty="0"/>
          </a:p>
        </p:txBody>
      </p:sp>
    </p:spTree>
    <p:extLst>
      <p:ext uri="{BB962C8B-B14F-4D97-AF65-F5344CB8AC3E}">
        <p14:creationId xmlns:p14="http://schemas.microsoft.com/office/powerpoint/2010/main" val="2227685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Διαχείριση της ασφάλειας των πληροφοριών</a:t>
            </a:r>
          </a:p>
          <a:p>
            <a:r>
              <a:rPr lang="en-GB" sz="2000">
                <a:latin typeface="Calibri" panose="020F0502020204030204" pitchFamily="34" charset="0"/>
                <a:ea typeface="Yu Mincho" panose="02020400000000000000" pitchFamily="18" charset="-128"/>
                <a:cs typeface="Arial" panose="020B0604020202020204" pitchFamily="34" charset="0"/>
              </a:rPr>
              <a:t>3</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Πρακτικές και κατευθυντήριες γραμμές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7758128"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Διαχείριση προμηθευτών</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Εάν το ΚΜΚΕ χρησιμοποιεί τρίτους πωλητές ή παρόχους υπηρεσιών, διενεργήστε δέουσα επιμέλεια για να διασφαλίσετε ότι οι πρακτικές τους για την ασφάλεια των πληροφοριών ευθυγραμμίζονται με τα πρότυπα του οργανισμού σας.</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Συνεχής παρακολούθηση και έλεγχος</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Εφαρμόστε συνεχή παρακολούθηση και περιοδικούς ελέγχους ασφαλείας για τον προληπτικό εντοπισμό και την αντιμετώπιση πιθανών προβλημάτων ασφαλείας.</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Συμμόρφωση με το απόρρητο των δεδομένων</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Μείνετε ενήμεροι για τους σχετικούς νόμους και κανονισμούς για την προστασία της ιδιωτικής ζωής των δεδομένων που ισχύουν για τις δραστηριότητες των ΜΜΕ. Να συμμορφώνεστε με τις απαιτήσεις προστασίας δεδομένων και να ενημερώνετε τους πελάτες σχετικά με τις πρακτικές χειρισμού δεδομένων.</a:t>
            </a:r>
            <a:endParaRPr lang="es-ES" sz="1800">
              <a:effectLst/>
              <a:latin typeface="Calibri" panose="020F0502020204030204" pitchFamily="34" charset="0"/>
              <a:ea typeface="Yu Mincho" panose="02020400000000000000" pitchFamily="18" charset="-128"/>
              <a:cs typeface="Arial" panose="020B0604020202020204" pitchFamily="34" charset="0"/>
            </a:endParaRPr>
          </a:p>
          <a:p>
            <a:endParaRPr lang="en-GB" sz="1800"/>
          </a:p>
        </p:txBody>
      </p:sp>
      <p:pic>
        <p:nvPicPr>
          <p:cNvPr id="4" name="Imagen 3" descr="Una caricatura de una persona&#10;&#10;Descripción generada automáticamente con confianza media">
            <a:extLst>
              <a:ext uri="{FF2B5EF4-FFF2-40B4-BE49-F238E27FC236}">
                <a16:creationId xmlns:a16="http://schemas.microsoft.com/office/drawing/2014/main" id="{B92AB29F-80B2-493B-B77C-414F40FA7D28}"/>
              </a:ext>
            </a:extLst>
          </p:cNvPr>
          <p:cNvPicPr>
            <a:picLocks noChangeAspect="1"/>
          </p:cNvPicPr>
          <p:nvPr/>
        </p:nvPicPr>
        <p:blipFill>
          <a:blip r:embed="rId2">
            <a:extLst>
              <a:ext uri="{28A0092B-C50C-407E-A947-70E740481C1C}">
                <a14:useLocalDpi xmlns:a14="http://schemas.microsoft.com/office/drawing/2010/main" val="0"/>
              </a:ext>
            </a:extLst>
          </a:blip>
          <a:srcRect l="12115" r="12407"/>
          <a:stretch>
            <a:fillRect/>
          </a:stretch>
        </p:blipFill>
        <p:spPr>
          <a:xfrm>
            <a:off x="8297022" y="2364834"/>
            <a:ext cx="3028875" cy="2257267"/>
          </a:xfrm>
          <a:prstGeom prst="rect">
            <a:avLst/>
          </a:prstGeom>
        </p:spPr>
      </p:pic>
    </p:spTree>
    <p:extLst>
      <p:ext uri="{BB962C8B-B14F-4D97-AF65-F5344CB8AC3E}">
        <p14:creationId xmlns:p14="http://schemas.microsoft.com/office/powerpoint/2010/main" val="1080921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Διαχείριση της ασφάλειας των πληροφοριών</a:t>
            </a:r>
          </a:p>
          <a:p>
            <a:r>
              <a:rPr lang="en-GB" sz="2000">
                <a:latin typeface="Calibri" panose="020F0502020204030204" pitchFamily="34" charset="0"/>
                <a:ea typeface="Yu Mincho" panose="02020400000000000000" pitchFamily="18" charset="-128"/>
                <a:cs typeface="Arial" panose="020B0604020202020204" pitchFamily="34" charset="0"/>
              </a:rPr>
              <a:t>3</a:t>
            </a:r>
            <a:r>
              <a:rPr lang="es-ES" sz="2000"/>
              <a:t>.1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Πρακτικές και κατευθυντήριες γραμμές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712163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Ευαισθητοποίηση και κουλτούρα ασφάλειας</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Προώθηση μιας κουλτούρας ευαισθητοποίησης και υπευθυνότητας σε θέματα ασφάλειας μεταξύ των εργαζομένων. Ενθαρρύνετε την αναφορά περιστατικών και ανησυχιών σχετικά με την ασφάλεια.</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Τακτικές αναθεωρήσεις ασφαλείας</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Διεξαγωγή τακτικών αναθεωρήσεων ασφαλείας και αξιολογήσεων κινδύνου για τον εντοπισμό αναδυόμενων απειλών και πιθανών περιοχών για βελτίωση.</a:t>
            </a:r>
            <a:endParaRPr lang="es-ES" sz="180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Με την προληπτική διαχείριση της ασφάλειας των πληροφοριών, οι ΜΜΕ μπορούν να μειώσουν τον κίνδυνο παραβίασης δεδομένων, να προστατεύσουν ευαίσθητες πληροφορίες και να οικοδομήσουν εμπιστοσύνη με τους πελάτες και τους συνεργάτες, συμβάλλοντας τελικά στη μακροπρόθεσμη επιτυχία της επιχείρησης. </a:t>
            </a:r>
            <a:endParaRPr lang="es-ES" sz="1800">
              <a:effectLst/>
              <a:latin typeface="Calibri" panose="020F0502020204030204" pitchFamily="34" charset="0"/>
              <a:ea typeface="Yu Mincho" panose="02020400000000000000" pitchFamily="18" charset="-128"/>
              <a:cs typeface="Arial" panose="020B0604020202020204" pitchFamily="34" charset="0"/>
            </a:endParaRPr>
          </a:p>
        </p:txBody>
      </p:sp>
      <p:pic>
        <p:nvPicPr>
          <p:cNvPr id="4" name="Imagen 3" descr="Un dibujo de un par de personas&#10;&#10;Descripción generada automáticamente con confianza baja">
            <a:extLst>
              <a:ext uri="{FF2B5EF4-FFF2-40B4-BE49-F238E27FC236}">
                <a16:creationId xmlns:a16="http://schemas.microsoft.com/office/drawing/2014/main" id="{455E2AE9-A4C3-4867-BC71-C8BBF683B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095" y="2252523"/>
            <a:ext cx="3851764" cy="2166617"/>
          </a:xfrm>
          <a:prstGeom prst="rect">
            <a:avLst/>
          </a:prstGeom>
        </p:spPr>
      </p:pic>
    </p:spTree>
    <p:extLst>
      <p:ext uri="{BB962C8B-B14F-4D97-AF65-F5344CB8AC3E}">
        <p14:creationId xmlns:p14="http://schemas.microsoft.com/office/powerpoint/2010/main" val="38808252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8877E8F-B7ED-3051-6E10-668EC13E563E}"/>
              </a:ext>
            </a:extLst>
          </p:cNvPr>
          <p:cNvSpPr>
            <a:spLocks noGrp="1"/>
          </p:cNvSpPr>
          <p:nvPr>
            <p:ph type="body" sz="quarter" idx="10"/>
          </p:nvPr>
        </p:nvSpPr>
        <p:spPr/>
        <p:txBody>
          <a:bodyPr/>
          <a:lstStyle/>
          <a:p>
            <a:r>
              <a:rPr lang="es-ES"/>
              <a:t>Συνοψίζοντας</a:t>
            </a:r>
            <a:endParaRPr lang="en-GB"/>
          </a:p>
        </p:txBody>
      </p:sp>
      <p:sp>
        <p:nvSpPr>
          <p:cNvPr id="3" name="Marcador de contenido 2">
            <a:extLst>
              <a:ext uri="{FF2B5EF4-FFF2-40B4-BE49-F238E27FC236}">
                <a16:creationId xmlns:a16="http://schemas.microsoft.com/office/drawing/2014/main" id="{6077EB7D-57A8-F393-18AE-C80E4EAE6DFB}"/>
              </a:ext>
            </a:extLst>
          </p:cNvPr>
          <p:cNvSpPr>
            <a:spLocks noGrp="1"/>
          </p:cNvSpPr>
          <p:nvPr>
            <p:ph sz="half" idx="2"/>
          </p:nvPr>
        </p:nvSpPr>
        <p:spPr>
          <a:xfrm>
            <a:off x="620413" y="1399206"/>
            <a:ext cx="3434702" cy="1079732"/>
          </a:xfrm>
        </p:spPr>
        <p:txBody>
          <a:bodyPr/>
          <a:lstStyle/>
          <a:p>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Η κατα</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νόηση</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της</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κυ</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βερνοασφάλειας και της σημασίας των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πολιτικών ασφαλείας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είναι θεμελιώδους σημασίας για τις ΜΜΕ για την προστασία των δεδομένων τους, τη διατήρηση της επιχειρησιακής συνέχειας, τη συμμόρφωση με τους κανονισμούς και την οικοδόμηση εμπιστοσύνης με τους πελάτες και τους ενδιαφερόμενους φορείς.</a:t>
            </a:r>
            <a:endParaRPr lang="en-GB" dirty="0"/>
          </a:p>
        </p:txBody>
      </p:sp>
      <p:pic>
        <p:nvPicPr>
          <p:cNvPr id="4" name="Imagen 3" descr="Una caricatura de una persona&#10;&#10;Descripción generada automáticamente con confianza baja">
            <a:extLst>
              <a:ext uri="{FF2B5EF4-FFF2-40B4-BE49-F238E27FC236}">
                <a16:creationId xmlns:a16="http://schemas.microsoft.com/office/drawing/2014/main" id="{13B6953C-E60A-FCB1-E6B6-7E586A6C69D7}"/>
              </a:ext>
            </a:extLst>
          </p:cNvPr>
          <p:cNvPicPr>
            <a:picLocks noChangeAspect="1"/>
          </p:cNvPicPr>
          <p:nvPr/>
        </p:nvPicPr>
        <p:blipFill>
          <a:blip r:embed="rId2">
            <a:extLst>
              <a:ext uri="{28A0092B-C50C-407E-A947-70E740481C1C}">
                <a14:useLocalDpi xmlns:a14="http://schemas.microsoft.com/office/drawing/2010/main" val="0"/>
              </a:ext>
            </a:extLst>
          </a:blip>
          <a:srcRect l="18429" r="18949"/>
          <a:stretch>
            <a:fillRect/>
          </a:stretch>
        </p:blipFill>
        <p:spPr>
          <a:xfrm>
            <a:off x="4836948" y="2310174"/>
            <a:ext cx="2815985" cy="2529475"/>
          </a:xfrm>
          <a:prstGeom prst="rect">
            <a:avLst/>
          </a:prstGeom>
        </p:spPr>
      </p:pic>
      <p:sp>
        <p:nvSpPr>
          <p:cNvPr id="5" name="Marcador de contenido 2">
            <a:extLst>
              <a:ext uri="{FF2B5EF4-FFF2-40B4-BE49-F238E27FC236}">
                <a16:creationId xmlns:a16="http://schemas.microsoft.com/office/drawing/2014/main" id="{C12C2FF4-CEE2-C5C3-7AFF-3927E2BD44C7}"/>
              </a:ext>
            </a:extLst>
          </p:cNvPr>
          <p:cNvSpPr txBox="1"/>
          <p:nvPr/>
        </p:nvSpPr>
        <p:spPr>
          <a:xfrm>
            <a:off x="543472" y="4379062"/>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Η α</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ξιολόγηση</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των</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τρωτών</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σημείων</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της</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κυ</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βερνοασφάλειας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είναι απαραίτητη για τις ΜΜΕΚΜ για τον εντοπισμό πιθανών αδυναμιών στα συστήματα, τις υποδομές ΤΠΕ, τα δίκτυα και τις πρακτικές τους.</a:t>
            </a:r>
            <a:endParaRPr lang="en-GB" dirty="0"/>
          </a:p>
        </p:txBody>
      </p:sp>
      <p:sp>
        <p:nvSpPr>
          <p:cNvPr id="6" name="Marcador de contenido 2">
            <a:extLst>
              <a:ext uri="{FF2B5EF4-FFF2-40B4-BE49-F238E27FC236}">
                <a16:creationId xmlns:a16="http://schemas.microsoft.com/office/drawing/2014/main" id="{18886DA2-7784-E3A7-7FE7-BDD7B2E37978}"/>
              </a:ext>
            </a:extLst>
          </p:cNvPr>
          <p:cNvSpPr txBox="1"/>
          <p:nvPr/>
        </p:nvSpPr>
        <p:spPr>
          <a:xfrm>
            <a:off x="8448941" y="1399206"/>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ρολη</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πτικές πρακτικές κυβερνοασφάλειας μπορούν να μειώσουν σημαντικά τον κίνδυνο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να πέσει κάποιος θύμα κυβερνοεπιθέσεων και να προστατεύσει τα πολύτιμα περιουσιακά στοιχεία και τη φήμη του οργανισμού</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n-GB" dirty="0"/>
          </a:p>
        </p:txBody>
      </p:sp>
      <p:sp>
        <p:nvSpPr>
          <p:cNvPr id="7" name="Marcador de contenido 2">
            <a:extLst>
              <a:ext uri="{FF2B5EF4-FFF2-40B4-BE49-F238E27FC236}">
                <a16:creationId xmlns:a16="http://schemas.microsoft.com/office/drawing/2014/main" id="{5E10E4EB-1FDC-79CE-7766-280B30158EDA}"/>
              </a:ext>
            </a:extLst>
          </p:cNvPr>
          <p:cNvSpPr txBox="1"/>
          <p:nvPr/>
        </p:nvSpPr>
        <p:spPr>
          <a:xfrm>
            <a:off x="8439707" y="3429000"/>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Η α</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σφάλει</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στον κυβερνοχώρο είναι μια συνεχής διαδικασία</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τα</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κτικές</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ξιολογήσεις</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συνεχής</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παρα</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κολούθηση</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η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άμεση</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δράση</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γι</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την αντιμετώπιση των τρωτών σημείων είναι απαραίτητες για να διατηρήσετε την προστασία των ΜΜΕ σας από τις εξελισσόμενες απειλές στον κυβερνοχώρο.</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sp>
        <p:nvSpPr>
          <p:cNvPr id="8" name="Elipse 7">
            <a:extLst>
              <a:ext uri="{FF2B5EF4-FFF2-40B4-BE49-F238E27FC236}">
                <a16:creationId xmlns:a16="http://schemas.microsoft.com/office/drawing/2014/main" id="{98E1B727-F364-C2FC-A753-B50B592C07E9}"/>
              </a:ext>
            </a:extLst>
          </p:cNvPr>
          <p:cNvSpPr/>
          <p:nvPr/>
        </p:nvSpPr>
        <p:spPr>
          <a:xfrm>
            <a:off x="8285825" y="209993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e 8">
            <a:extLst>
              <a:ext uri="{FF2B5EF4-FFF2-40B4-BE49-F238E27FC236}">
                <a16:creationId xmlns:a16="http://schemas.microsoft.com/office/drawing/2014/main" id="{8049F7EE-DBBF-A0C9-C222-E59F2F8F0EB8}"/>
              </a:ext>
            </a:extLst>
          </p:cNvPr>
          <p:cNvSpPr/>
          <p:nvPr/>
        </p:nvSpPr>
        <p:spPr>
          <a:xfrm>
            <a:off x="8285825" y="378229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9">
            <a:extLst>
              <a:ext uri="{FF2B5EF4-FFF2-40B4-BE49-F238E27FC236}">
                <a16:creationId xmlns:a16="http://schemas.microsoft.com/office/drawing/2014/main" id="{8B35DE25-C061-6DC0-92FA-90678A44F6B4}"/>
              </a:ext>
            </a:extLst>
          </p:cNvPr>
          <p:cNvSpPr/>
          <p:nvPr/>
        </p:nvSpPr>
        <p:spPr>
          <a:xfrm>
            <a:off x="471472" y="209993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18189AD6-3EDB-2E11-1334-40973D3C4D68}"/>
              </a:ext>
            </a:extLst>
          </p:cNvPr>
          <p:cNvSpPr/>
          <p:nvPr/>
        </p:nvSpPr>
        <p:spPr>
          <a:xfrm>
            <a:off x="471472" y="4203725"/>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2959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523EED6-8855-7F87-B99D-1670B91FC048}"/>
              </a:ext>
            </a:extLst>
          </p:cNvPr>
          <p:cNvSpPr>
            <a:spLocks noGrp="1"/>
          </p:cNvSpPr>
          <p:nvPr>
            <p:ph type="body" sz="quarter" idx="10"/>
          </p:nvPr>
        </p:nvSpPr>
        <p:spPr/>
        <p:txBody>
          <a:bodyPr/>
          <a:lstStyle/>
          <a:p>
            <a:r>
              <a:rPr lang="es-ES"/>
              <a:t>Σας ευχαριστώ!</a:t>
            </a:r>
            <a:endParaRPr lang="en-GB"/>
          </a:p>
        </p:txBody>
      </p:sp>
      <p:sp>
        <p:nvSpPr>
          <p:cNvPr id="3" name="Marcador de texto 2">
            <a:extLst>
              <a:ext uri="{FF2B5EF4-FFF2-40B4-BE49-F238E27FC236}">
                <a16:creationId xmlns:a16="http://schemas.microsoft.com/office/drawing/2014/main" id="{F2F5E844-8B24-B57F-E0CE-C7D912BA71D2}"/>
              </a:ext>
            </a:extLst>
          </p:cNvPr>
          <p:cNvSpPr>
            <a:spLocks noGrp="1"/>
          </p:cNvSpPr>
          <p:nvPr>
            <p:ph type="body" sz="quarter" idx="11"/>
          </p:nvPr>
        </p:nvSpPr>
        <p:spPr/>
        <p:txBody>
          <a:bodyPr/>
          <a:lstStyle/>
          <a:p>
            <a:r>
              <a:rPr lang="es-ES"/>
              <a:t>Συνεχίστε να μαθαίνετε στο www.digital-dream-lab.eu </a:t>
            </a:r>
            <a:endParaRPr lang="en-GB"/>
          </a:p>
        </p:txBody>
      </p:sp>
    </p:spTree>
    <p:extLst>
      <p:ext uri="{BB962C8B-B14F-4D97-AF65-F5344CB8AC3E}">
        <p14:creationId xmlns:p14="http://schemas.microsoft.com/office/powerpoint/2010/main" val="26963824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lego, juguete, computadora&#10;&#10;Descripción generada automáticamente">
            <a:extLst>
              <a:ext uri="{FF2B5EF4-FFF2-40B4-BE49-F238E27FC236}">
                <a16:creationId xmlns:a16="http://schemas.microsoft.com/office/drawing/2014/main" id="{6D89A468-CA9E-4780-8722-72634E7D643F}"/>
              </a:ext>
            </a:extLst>
          </p:cNvPr>
          <p:cNvPicPr>
            <a:picLocks noChangeAspect="1"/>
          </p:cNvPicPr>
          <p:nvPr/>
        </p:nvPicPr>
        <p:blipFill>
          <a:blip r:embed="rId2">
            <a:extLst>
              <a:ext uri="{28A0092B-C50C-407E-A947-70E740481C1C}">
                <a14:useLocalDpi xmlns:a14="http://schemas.microsoft.com/office/drawing/2010/main" val="0"/>
              </a:ext>
            </a:extLst>
          </a:blip>
          <a:srcRect l="11731" r="14515"/>
          <a:stretch>
            <a:fillRect/>
          </a:stretch>
        </p:blipFill>
        <p:spPr>
          <a:xfrm>
            <a:off x="8600535" y="2945103"/>
            <a:ext cx="3242351" cy="2472836"/>
          </a:xfrm>
          <a:prstGeom prst="rect">
            <a:avLst/>
          </a:prstGeom>
        </p:spPr>
      </p:pic>
      <p:sp>
        <p:nvSpPr>
          <p:cNvPr id="2" name="Marcador de texto 1">
            <a:extLst>
              <a:ext uri="{FF2B5EF4-FFF2-40B4-BE49-F238E27FC236}">
                <a16:creationId xmlns:a16="http://schemas.microsoft.com/office/drawing/2014/main" id="{30AB37CD-8A75-60B4-B45E-FBE435252F24}"/>
              </a:ext>
            </a:extLst>
          </p:cNvPr>
          <p:cNvSpPr>
            <a:spLocks noGrp="1"/>
          </p:cNvSpPr>
          <p:nvPr>
            <p:ph type="body" sz="quarter" idx="10"/>
          </p:nvPr>
        </p:nvSpPr>
        <p:spPr/>
        <p:txBody>
          <a:bodyPr/>
          <a:lstStyle/>
          <a:p>
            <a:r>
              <a:rPr lang="es-ES"/>
              <a:t>Μαθησιακοί στόχοι</a:t>
            </a:r>
            <a:endParaRPr lang="en-GB"/>
          </a:p>
        </p:txBody>
      </p:sp>
      <p:sp>
        <p:nvSpPr>
          <p:cNvPr id="7" name="Elipse 6">
            <a:extLst>
              <a:ext uri="{FF2B5EF4-FFF2-40B4-BE49-F238E27FC236}">
                <a16:creationId xmlns:a16="http://schemas.microsoft.com/office/drawing/2014/main" id="{33CF9DAE-63E6-3E82-DDA9-80AE1EB99CFD}"/>
              </a:ext>
            </a:extLst>
          </p:cNvPr>
          <p:cNvSpPr/>
          <p:nvPr/>
        </p:nvSpPr>
        <p:spPr>
          <a:xfrm>
            <a:off x="959744" y="2693103"/>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arcador de contenido 2">
            <a:extLst>
              <a:ext uri="{FF2B5EF4-FFF2-40B4-BE49-F238E27FC236}">
                <a16:creationId xmlns:a16="http://schemas.microsoft.com/office/drawing/2014/main" id="{2B0BC503-628F-6F13-E7F4-CB2CEDAE7A52}"/>
              </a:ext>
            </a:extLst>
          </p:cNvPr>
          <p:cNvSpPr txBox="1"/>
          <p:nvPr/>
        </p:nvSpPr>
        <p:spPr>
          <a:xfrm>
            <a:off x="1430262" y="2584020"/>
            <a:ext cx="812906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pPr>
            <a:r>
              <a:rPr lang="en-GB" sz="2200">
                <a:solidFill>
                  <a:srgbClr val="1B193E"/>
                </a:solidFill>
                <a:effectLst/>
                <a:latin typeface="Calibri" panose="020F0502020204030204" pitchFamily="34" charset="0"/>
                <a:ea typeface="Yu Mincho" panose="02020400000000000000" pitchFamily="18" charset="-128"/>
                <a:cs typeface="Arial" panose="020B0604020202020204" pitchFamily="34" charset="0"/>
              </a:rPr>
              <a:t>Να αποκτήσουν μια ολοκληρωμένη κατανόηση των απειλών για την κυβερνοασφάλεια και των απαραίτητων μέτρων για την προστασία των ΜΜΕ τους.</a:t>
            </a:r>
            <a:endParaRPr lang="es-ES" sz="2200">
              <a:effectLst/>
              <a:latin typeface="Calibri" panose="020F0502020204030204" pitchFamily="34" charset="0"/>
              <a:ea typeface="Yu Mincho" panose="02020400000000000000" pitchFamily="18" charset="-128"/>
              <a:cs typeface="Arial" panose="020B0604020202020204" pitchFamily="34" charset="0"/>
            </a:endParaRPr>
          </a:p>
        </p:txBody>
      </p:sp>
      <p:sp>
        <p:nvSpPr>
          <p:cNvPr id="9" name="Elipse 8">
            <a:extLst>
              <a:ext uri="{FF2B5EF4-FFF2-40B4-BE49-F238E27FC236}">
                <a16:creationId xmlns:a16="http://schemas.microsoft.com/office/drawing/2014/main" id="{298A63E7-61C2-567A-3D61-677CE3B2EF67}"/>
              </a:ext>
            </a:extLst>
          </p:cNvPr>
          <p:cNvSpPr/>
          <p:nvPr/>
        </p:nvSpPr>
        <p:spPr>
          <a:xfrm>
            <a:off x="959744" y="3844542"/>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31926F06-E8AC-6E61-91CD-5B39297774BE}"/>
              </a:ext>
            </a:extLst>
          </p:cNvPr>
          <p:cNvSpPr/>
          <p:nvPr/>
        </p:nvSpPr>
        <p:spPr>
          <a:xfrm>
            <a:off x="959744" y="4995981"/>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contenido 2">
            <a:extLst>
              <a:ext uri="{FF2B5EF4-FFF2-40B4-BE49-F238E27FC236}">
                <a16:creationId xmlns:a16="http://schemas.microsoft.com/office/drawing/2014/main" id="{C9B2A65A-19EF-67E6-701F-2EB732F56F9B}"/>
              </a:ext>
            </a:extLst>
          </p:cNvPr>
          <p:cNvSpPr txBox="1"/>
          <p:nvPr/>
        </p:nvSpPr>
        <p:spPr>
          <a:xfrm>
            <a:off x="1430262" y="3759187"/>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pPr>
            <a:r>
              <a:rPr lang="en-GB" sz="2200">
                <a:solidFill>
                  <a:srgbClr val="1B193E"/>
                </a:solidFill>
                <a:effectLst/>
                <a:latin typeface="Calibri" panose="020F0502020204030204" pitchFamily="34" charset="0"/>
                <a:ea typeface="Yu Mincho" panose="02020400000000000000" pitchFamily="18" charset="-128"/>
                <a:cs typeface="Arial" panose="020B0604020202020204" pitchFamily="34" charset="0"/>
              </a:rPr>
              <a:t>Να είναι εφοδιασμένοι με τις γνώσεις και τις δεξιότητες για τη δημιουργία μιας ασφαλούς υποδομής ΤΠ.</a:t>
            </a:r>
            <a:endParaRPr lang="es-ES" sz="220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Marcador de contenido 2">
            <a:extLst>
              <a:ext uri="{FF2B5EF4-FFF2-40B4-BE49-F238E27FC236}">
                <a16:creationId xmlns:a16="http://schemas.microsoft.com/office/drawing/2014/main" id="{6A923DFD-7A32-AE1C-145F-D514D4B929BE}"/>
              </a:ext>
            </a:extLst>
          </p:cNvPr>
          <p:cNvSpPr txBox="1"/>
          <p:nvPr/>
        </p:nvSpPr>
        <p:spPr>
          <a:xfrm>
            <a:off x="1430262" y="4913534"/>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spcAft>
                <a:spcPts val="800"/>
              </a:spcAft>
            </a:pPr>
            <a:r>
              <a:rPr lang="en-GB" sz="2200">
                <a:solidFill>
                  <a:srgbClr val="1B193E"/>
                </a:solidFill>
                <a:effectLst/>
                <a:latin typeface="Calibri" panose="020F0502020204030204" pitchFamily="34" charset="0"/>
                <a:ea typeface="Yu Mincho" panose="02020400000000000000" pitchFamily="18" charset="-128"/>
                <a:cs typeface="Arial" panose="020B0604020202020204" pitchFamily="34" charset="0"/>
              </a:rPr>
              <a:t>Να είναι σε θέση να διαχειρίζεται την ασφάλεια των πληροφοριών και να ανταποκρίνεται αποτελεσματικά σε περιστατικά κυβερνοασφάλειας.</a:t>
            </a:r>
            <a:endParaRPr lang="es-ES" sz="2200">
              <a:effectLst/>
              <a:latin typeface="Calibri" panose="020F0502020204030204" pitchFamily="34" charset="0"/>
              <a:ea typeface="Yu Mincho" panose="02020400000000000000" pitchFamily="18" charset="-128"/>
              <a:cs typeface="Arial" panose="020B0604020202020204" pitchFamily="34" charset="0"/>
            </a:endParaRPr>
          </a:p>
          <a:p>
            <a:endParaRPr lang="es-ES" sz="2400"/>
          </a:p>
        </p:txBody>
      </p:sp>
      <p:sp>
        <p:nvSpPr>
          <p:cNvPr id="5" name="Marcador de contenido 2">
            <a:extLst>
              <a:ext uri="{FF2B5EF4-FFF2-40B4-BE49-F238E27FC236}">
                <a16:creationId xmlns:a16="http://schemas.microsoft.com/office/drawing/2014/main" id="{7B0760E7-28BF-639B-6B40-912B84F8FA40}"/>
              </a:ext>
            </a:extLst>
          </p:cNvPr>
          <p:cNvSpPr txBox="1"/>
          <p:nvPr/>
        </p:nvSpPr>
        <p:spPr>
          <a:xfrm>
            <a:off x="471472" y="1695105"/>
            <a:ext cx="7170273" cy="4826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a:t>Στο τέλος αυτής της ενότητας, θα είστε σε θέση να:</a:t>
            </a:r>
          </a:p>
        </p:txBody>
      </p:sp>
    </p:spTree>
    <p:extLst>
      <p:ext uri="{BB962C8B-B14F-4D97-AF65-F5344CB8AC3E}">
        <p14:creationId xmlns:p14="http://schemas.microsoft.com/office/powerpoint/2010/main" val="18771042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304046F7-C887-4EE7-8D92-6104915679ED}"/>
              </a:ext>
            </a:extLst>
          </p:cNvPr>
          <p:cNvPicPr>
            <a:picLocks noChangeAspect="1"/>
          </p:cNvPicPr>
          <p:nvPr/>
        </p:nvPicPr>
        <p:blipFill>
          <a:blip r:embed="rId2">
            <a:extLst>
              <a:ext uri="{28A0092B-C50C-407E-A947-70E740481C1C}">
                <a14:useLocalDpi xmlns:a14="http://schemas.microsoft.com/office/drawing/2010/main" val="0"/>
              </a:ext>
            </a:extLst>
          </a:blip>
          <a:srcRect l="14328" r="9857"/>
          <a:stretch>
            <a:fillRect/>
          </a:stretch>
        </p:blipFill>
        <p:spPr>
          <a:xfrm>
            <a:off x="9454108" y="2348553"/>
            <a:ext cx="2737892" cy="2160893"/>
          </a:xfrm>
          <a:prstGeom prst="rect">
            <a:avLst/>
          </a:prstGeom>
        </p:spPr>
      </p:pic>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81406" cy="824531"/>
          </a:xfrm>
        </p:spPr>
        <p:txBody>
          <a:bodyPr/>
          <a:lstStyle/>
          <a:p>
            <a:pPr marL="342900" indent="-342900">
              <a:buAutoNum type="arabicPeriod"/>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Εισαγωγή στην ασφάλεια στον κυβερνοχώρο για τις ΜΜΕΚΜ</a:t>
            </a:r>
          </a:p>
          <a:p>
            <a:r>
              <a:rPr lang="es-ES" sz="2000"/>
              <a:t>1.1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Κατανόηση της ασφάλειας στον κυβερνοχώρο: ορισμός και σημασία των πολιτικών ασφάλειας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403840"/>
            <a:ext cx="9169678" cy="4195763"/>
          </a:xfrm>
        </p:spPr>
        <p:txBody>
          <a:bodyPr/>
          <a:lstStyle/>
          <a:p>
            <a:pPr>
              <a:lnSpc>
                <a:spcPct val="107000"/>
              </a:lnSpc>
              <a:spcAft>
                <a:spcPts val="800"/>
              </a:spcAft>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Η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ολιτική</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σφάλει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ας για πολύ μικρές, μικρές και μεσαίες επιχειρήσεις (ΜΜΕ)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είναι ένα επίσημο έγγραφο που περιγράφει την προσέγγιση του οργανισμού για την ασφάλεια των πληροφοριών.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θορίζει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τους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νόνες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τευθυντήριες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γρ</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αμμές και τις ευθύνες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για την προστασία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των περιουσιακών στοιχείων, των δεδομένων και των συστημάτων της εταιρείας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από πιθανές απειλές και μη εξουσιοδοτημένη πρόσβαση. Η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ολιτική</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θα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ρέ</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πει να είναι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ολοκληρωμένη, σαφής και προσαρμοσμένη στις συγκεκριμένες ανάγκες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και τους κινδύνους που αντιμετωπίζει το ΜΜΕ. Η κατα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νόηση</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σφάλει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ας στον κυβερνοχώρο και της σημασίας των πολιτικών ασφαλείας για τις πολύ μικρές και μικρομεσαίες επιχειρήσεις μετά το COVID είναι ζωτικής σημασίας για διάφορους λόγους: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Ενημέρωση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γι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τις απειλές στον κυβερνοχώρο</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κατανόηση της κυβερνοασφάλειας επιτρέπει στα άτομα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να γνωρίζουν τις διάφορες απειλές και τους κινδύνους στον κυβερνοχώρο που υπάρχουν στο ψηφιακό τοπίο.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Τους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β</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οηθά</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να ανα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γνωρίζουν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ιθ</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ανά τρωτά σημεία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και αδυναμίες στα συστήματα, τα δίκτυα και τις πρακτικές τους.</a:t>
            </a: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Προστ</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ασία ευαίσθητων δεδομένων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Μέτρα κυβερνοασφάλειας προστατεύουν τα ευαίσθητα και εμπιστευτικά δεδομένα από μη εξουσιοδοτημένη πρόσβαση, κλοπή ή κατάχρηση.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Αυτό</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είν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 ιδιαίτερα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ζωτικής σημασίας για τις ΜΜΕ, καθώς συχνά διαχειρίζονται πολύτιμες πληροφορίες πελατών,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οικονομικά δεδομένα και πνευματική ιδιοκτησία.</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endParaRPr lang="en-GB" sz="1600" dirty="0"/>
          </a:p>
        </p:txBody>
      </p:sp>
    </p:spTree>
    <p:extLst>
      <p:ext uri="{BB962C8B-B14F-4D97-AF65-F5344CB8AC3E}">
        <p14:creationId xmlns:p14="http://schemas.microsoft.com/office/powerpoint/2010/main" val="17021403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72528" cy="824531"/>
          </a:xfrm>
        </p:spPr>
        <p:txBody>
          <a:bodyPr/>
          <a:lstStyle/>
          <a:p>
            <a:pPr marL="342900" indent="-342900">
              <a:buAutoNum type="arabicPeriod"/>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Εισαγωγή στην ασφάλεια στον κυβερνοχώρο για τις ΜΜΕΚΜ</a:t>
            </a:r>
          </a:p>
          <a:p>
            <a:r>
              <a:rPr lang="es-ES" sz="2000"/>
              <a:t>1.1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Κατανόηση της ασφάλειας στον κυβερνοχώρο: ορισμός και σημασία των πολιτικών ασφάλειας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406015"/>
            <a:ext cx="11128857"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Πρόληψη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παραβ</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ιάσεων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δεδομένων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ολιτικές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αλείας διαδραματίζουν σημαντικό ρόλο στην πρόληψη παραβιάσεων δεδομένων και επιθέσεων στον κυβερνοχώρο.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Περιγράφουν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αδικασίες και κατευθυντήριες γραμμές για να διασφαλίσουν ότι τα δεδομένα χειρίζονται με ασφάλεια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και ότι ελαχιστοποιούνται τα πιθανά σημεία εισόδου για τους επιτιθέμενους.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ατήρηση της επιχειρησιακής συνέχειας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ασφάλεια στον κυβερνοχώρο είναι απαραίτητη για την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ομαλή λειτουργία μιας ΜΜΕ.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ολιτικές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αλείας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βοηθούν στον εντοπισμό πιθανών κινδύνων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που θα μπορούσαν να διαταράξουν τις επιχειρηματικές λειτουργίες και βοηθούν στην ανάπτυξη στρατηγικών για τη διατήρηση της συνέχειας ενόψει περιστατικών στον κυβερνοχώρο.</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Συμμόρφωση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νομικές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απα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ιτήσεις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Πολλοί</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κλάδοι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έχουν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συγκεκριμένους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νονισμούς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νομικές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απα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ιτήσεις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σχετικά</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ροστ</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ασία δεδομένων και την ασφάλεια στον κυβερνοχώρο. Η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κατα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νόηση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σφάλει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ας στον κυβερνοχώρο βοηθά τις ΜΜΕ να τηρούν αυτούς τους κανονισμούς, να αποφεύγουν κυρώσεις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και να διατηρούν την εμπιστοσύνη των πελατών και των συνεργατών.</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Οικοδόμηση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εμ</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πιστοσύνης πελατών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επίδειξη δέσμευσης για την ασφάλεια στον κυβερνοχώρο και η εφαρμογή ισχυρών πολιτικών ασφαλείας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μπορεί να ενισχύσει την εμπιστοσύνη των πελατών σε ένα ΜΜΕ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ελάτες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είν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 πιο πιθανό να συνεργαστούν με οργανισμούς που δίνουν προτεραιότητα στην προστασία των δεδομένων και της ιδιωτικής τους ζωής.</a:t>
            </a:r>
            <a:endParaRPr lang="en-GB" sz="1600" dirty="0"/>
          </a:p>
        </p:txBody>
      </p:sp>
    </p:spTree>
    <p:extLst>
      <p:ext uri="{BB962C8B-B14F-4D97-AF65-F5344CB8AC3E}">
        <p14:creationId xmlns:p14="http://schemas.microsoft.com/office/powerpoint/2010/main" val="17132573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63650" cy="824531"/>
          </a:xfrm>
        </p:spPr>
        <p:txBody>
          <a:bodyPr/>
          <a:lstStyle/>
          <a:p>
            <a:pPr marL="342900" indent="-342900">
              <a:buAutoNum type="arabicPeriod"/>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Εισαγωγή στην ασφάλεια στον κυβερνοχώρο για τις ΜΜΕΚΜ</a:t>
            </a:r>
          </a:p>
          <a:p>
            <a:r>
              <a:rPr lang="es-ES" sz="2000"/>
              <a:t>1.1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Κατανόηση της ασφάλειας στον κυβερνοχώρο: ορισμός και σημασία των πολιτικών ασφάλειας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Πρόληψη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οικονομικών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ωλειών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ιθέσεις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στον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κυ</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βερνοχώρο μπορεί να οδηγήσουν σε σημαντικές οικονομικές απώλειες για τις ΜΜΕΚΜ</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κατα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νόηση</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σφάλει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ας στον κυβερνοχώρο και η εφαρμογή αποτελεσματικών πολιτικών ασφαλείας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μπορούν να συμβάλουν στον μετριασμό των οικονομικών κινδύνων που συνδέονται με παραβιάσεις δεδομένων και άλλα περιστατικά στον κυβερνοχώρο</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αχείριση φήμης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Μια επιτυχημένη επίθεση στον κυβερνοχώρο μπορεί να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βλάψει τη φήμη μιας ΜΜΕ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οδηγώντας σε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απώλεια πελατών και ευκαιριών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ολιτικές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αλείας συμβάλλουν στην πρόληψη περιστατικών και καταδεικνύουν την αφοσίωση του οργανισμού στη διασφάλιση των πληροφοριών.</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Ετοιμότητ</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για κρίσεις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ευαισθητοποίηση σε θέματα ασφάλειας στον κυβερνοχώρο και οι πολιτικές ασφάλειας βοηθούν τις ΜΜΕΚΜ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να είναι προετοιμασμένες για πιθανές κρίσεις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μειώνοντας το χρόνο αποκατάστασης.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Εκ</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παίδευση και ευαισθητοποίηση των εργαζομένων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κατανόηση της ασφάλειας στον κυβερνοχώρο επιτρέπει στους οργανισμούς να παρέχουν κατάλληλη εκπαίδευση στους υπαλλήλους τους. Η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εκ</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παίδευση του προσωπικού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σχετικά με τις βέλτιστες πρακτικές, τις πιθανές απειλές και τις πολιτικές ασφαλείας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συμβάλλει στη δημιουργία μιας ισχυρής κουλτούρας ασφαλείας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εντός του οργανισμού.</a:t>
            </a:r>
            <a:endParaRPr lang="en-GB" sz="1600" dirty="0"/>
          </a:p>
        </p:txBody>
      </p:sp>
    </p:spTree>
    <p:extLst>
      <p:ext uri="{BB962C8B-B14F-4D97-AF65-F5344CB8AC3E}">
        <p14:creationId xmlns:p14="http://schemas.microsoft.com/office/powerpoint/2010/main" val="31762026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770182" cy="824531"/>
          </a:xfrm>
        </p:spPr>
        <p:txBody>
          <a:bodyPr/>
          <a:lstStyle/>
          <a:p>
            <a:pPr marL="342900" indent="-342900">
              <a:buAutoNum type="arabicPeriod"/>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Εισαγωγή στην ασφάλεια στον κυβερνοχώρο για τις ΜΜΕΚΜ</a:t>
            </a:r>
          </a:p>
          <a:p>
            <a:r>
              <a:rPr lang="es-ES" sz="2000"/>
              <a:t>1.1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Κατανόηση της ασφάλειας στον κυβερνοχώρο: ορισμός και σημασία των πολιτικών ασφάλειας</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729196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Αντ</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αγωνιστικό πλεονέκτημα</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έμφαση στην ασφάλεια στον κυβερνοχώρο και η εφαρμογή αποτελεσματικών πολιτικών ασφαλείας μπορεί να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προσφέρει σε μια ΜΜΕ ανταγωνιστικό πλεονέκτημα</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ελάτες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συνεργάτες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συχνά</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δίνουν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ροτερ</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αιότητα στην ασφάλεια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όταν επιλέγουν επιχειρηματικούς εταίρους, καθιστώντας την κυβερνοασφάλεια πολύτιμο διαφοροποιητικό παράγοντα.</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Συμ</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περασματικά, η κατανόηση της ασφάλειας στον κυβερνοχώρο και της σημασίας των πολιτικών ασφάλειας είναι θεμελιώδους σημασίας για τις ΜΜΕ για την προστασία των δεδομένων τους, τη διατήρηση της επιχειρησιακής συνέχειας, τη συμμόρφωση με τους κανονισμούς και την οικοδόμηση εμπιστοσύνης με τους πελάτες και τους ενδιαφερόμενους φορείς.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την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ρολη</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πτική αντιμετώπιση των απειλών στον κυβερνοχώρο, οι ΜΜΕ μπορούν να ενισχύσουν την ανθεκτικότητά τους και να εξασφαλίσουν ένα ασφαλές ψηφιακό περιβάλλον για τις δραστηριότητές τους.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endParaRPr lang="en-GB" sz="1600" dirty="0"/>
          </a:p>
        </p:txBody>
      </p:sp>
      <p:pic>
        <p:nvPicPr>
          <p:cNvPr id="4" name="Imagen 3" descr="Una caricatura de una persona&#10;&#10;Descripción generada automáticamente con confianza baja">
            <a:extLst>
              <a:ext uri="{FF2B5EF4-FFF2-40B4-BE49-F238E27FC236}">
                <a16:creationId xmlns:a16="http://schemas.microsoft.com/office/drawing/2014/main" id="{E5819E76-31FC-41C0-A792-AA67394D20C0}"/>
              </a:ext>
            </a:extLst>
          </p:cNvPr>
          <p:cNvPicPr>
            <a:picLocks noChangeAspect="1"/>
          </p:cNvPicPr>
          <p:nvPr/>
        </p:nvPicPr>
        <p:blipFill>
          <a:blip r:embed="rId2">
            <a:extLst>
              <a:ext uri="{28A0092B-C50C-407E-A947-70E740481C1C}">
                <a14:useLocalDpi xmlns:a14="http://schemas.microsoft.com/office/drawing/2010/main" val="0"/>
              </a:ext>
            </a:extLst>
          </a:blip>
          <a:srcRect l="5078" r="4883"/>
          <a:stretch>
            <a:fillRect/>
          </a:stretch>
        </p:blipFill>
        <p:spPr>
          <a:xfrm>
            <a:off x="7763435" y="2256726"/>
            <a:ext cx="3752906" cy="2344548"/>
          </a:xfrm>
          <a:prstGeom prst="rect">
            <a:avLst/>
          </a:prstGeom>
        </p:spPr>
      </p:pic>
    </p:spTree>
    <p:extLst>
      <p:ext uri="{BB962C8B-B14F-4D97-AF65-F5344CB8AC3E}">
        <p14:creationId xmlns:p14="http://schemas.microsoft.com/office/powerpoint/2010/main" val="10650904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Εισαγωγή στην ασφάλεια στον κυβερνοχώρο για τις ΜΜΕΚΜ</a:t>
            </a:r>
          </a:p>
          <a:p>
            <a:r>
              <a:rPr lang="es-ES" sz="2000"/>
              <a:t>1.2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Συνήθεις απειλές για την ασφάλεια στον κυβερνοχώρο που αντιμετωπίζουν οι ΜΜΕΚΜ</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414893"/>
            <a:ext cx="11218504" cy="4195763"/>
          </a:xfrm>
        </p:spPr>
        <p:txBody>
          <a:bodyPr/>
          <a:lstStyle/>
          <a:p>
            <a:pPr>
              <a:lnSpc>
                <a:spcPct val="107000"/>
              </a:lnSpc>
              <a:spcAft>
                <a:spcPts val="800"/>
              </a:spcAft>
            </a:pP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ολύ</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μικρές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μικρές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μεσ</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αίες επιχειρήσεις (ΜΜΕ) γίνονται ολοένα και περισσότερο στόχοι για τους εγκληματίες του κυβερνοχώρου λόγω των πολύτιμων δεδομένων τους και της δυνητικά ασθενέστερης άμυνας στον κυβερνοχώρο σε σύγκριση με τους μεγαλύτερους οργανισμούς.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Ορισμένες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κοινές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ειλές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κυ</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βερνοασφάλειας που αντιμετωπίζουν οι ΜΜΕ περιλαμβάνουν:</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ιθέσεις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phishing</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Είν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 μια τεχνική κατά την οποία οι εγκληματίες του κυβερνοχώρου στέλνουν παραπλανητικά μηνύματα ηλεκτρονικού ταχυδρομείου, μηνύματα ή ιστότοπους για να εξαπατήσουν τους υπαλλήλους ώστε να αποκαλύψουν ευαίσθητες πληροφορίες, όπως διαπιστευτήρια σύνδεσης, οικονομικά δεδομένα ή προσωπικές πληροφορίες.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Ransomware</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Ransomware: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Το</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Ransomware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είν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 ένας τύπος κακόβουλου λογισμικού που κρυπτογραφεί τα δεδομένα ενός οργανισμού, καθιστώντας τα μη προσβάσιμα μέχρι να καταβληθούν λύτρα.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ΜΜΕ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ενδέχετ</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 να στοχοποιηθούν λόγω των θεωρούμενων ασθενέστερων μέτρων ασφαλείας.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Μολύνσεις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από κα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κό</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βουλο λογισμικό</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Οι ΜΜΕ είναι ευάλωτες σε διάφορους τύπους κακόβουλου λογισμικού, συμπεριλαμβανομένων ιών, Trojans και spyware.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Αυτά</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τα κα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κό</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βουλα προγράμματα μπορούν να διαταράξουν τις λειτουργίες, να κλέψουν δεδομένα ή να αποκτήσουν μη εξουσιοδοτημένη πρόσβαση σε συστήματα.</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ειλές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εκ</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των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έσω</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εσωτερικές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ειλές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φορούν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κό</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βουλες ενέργειες ή ακούσια λάθη που γίνονται από υπαλλήλους ή άτομα με πρόσβαση στα συστήματα, τα δεδομένα ή τα δίκτυα ενός οργανισμού.</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8694422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a:solidFill>
                  <a:srgbClr val="0AD995"/>
                </a:solidFill>
                <a:effectLst/>
                <a:latin typeface="Calibri" panose="020F0502020204030204" pitchFamily="34" charset="0"/>
                <a:ea typeface="Yu Mincho" panose="02020400000000000000" pitchFamily="18" charset="-128"/>
                <a:cs typeface="Arial" panose="020B0604020202020204" pitchFamily="34" charset="0"/>
              </a:rPr>
              <a:t>Εισαγωγή στην ασφάλεια στον κυβερνοχώρο για τις ΜΜΕΚΜ</a:t>
            </a:r>
          </a:p>
          <a:p>
            <a:r>
              <a:rPr lang="es-ES" sz="2000"/>
              <a:t>1.2 </a:t>
            </a:r>
            <a:r>
              <a:rPr lang="en-GB" sz="2000">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Συνήθεις απειλές για την ασφάλεια στον κυβερνοχώρο που αντιμετωπίζουν οι ΜΜΕΚΜ</a:t>
            </a:r>
            <a:endParaRPr lang="es-ES" sz="200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1850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ιθέσεις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κοινωνικής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μηχ</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ανικής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Η κοινωνική μηχανική περιλαμβάνει τη χειραγώγηση ατόμων ώστε να αποκαλύψουν εμπιστευτικές πληροφορίες, όπως κωδικούς πρόσβασης ή διαπιστευτήρια σύνδεσης.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Αυτό</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θα μπ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ορούσε</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να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συμ</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βεί μέσω τηλεφωνικών κλήσεων, προσωπικών αλληλεπιδράσεων ή μέσων κοινωνικής δικτύωσης.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Μη</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σφ</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αλείς συσκευές IoT</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Πολλές ΜΜΕ χρησιμοποιούν συσκευές Internet of Things (IoT), όπως έξυπνες κάμερες ή αισθητήρες.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Εάν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δεν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είν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αι κατάλληλα ασφαλισμένες, οι συσκευές αυτές μπορεί να αποτελέσουν σημεία εισόδου για τους επιτιθέμενους ώστε να διεισδύσουν στο δίκτυο.</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Αδύν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αμοι κωδικοί πρόσβασης και έλεγχος ταυτότητας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Οι ανεπαρκείς πρακτικές χρήσης κωδικών πρόσβασης, όπως η χρήση κωδικών πρόσβασης που είναι εύκολα μαντεύσιμοι ή η επαναχρησιμοποίησή τους σε πολλαπλούς λογαριασμούς, μπορεί να καταστήσουν τις ΜΜΕ ευάλωτες σε επιθέσεις ωμής βίας ή σε "γέμισμα" διαπιστευτηρίων.</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Παραβ</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ιάσεις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δεδομένων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Συχνά</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ΜΜΕ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συλλέγουν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και απ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οθηκεύουν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ολύτιμ</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 δεδομένα πελατών.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Εάν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δεν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ροστ</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ατεύονται επαρκώς, μια παραβίαση δεδομένων θα μπορούσε να οδηγήσει σε βλάβη της φήμης, οικονομικές απώλειες και νομικές συνέπειες.</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Επ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ιθέσεις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άρνησης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πα</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ροχής</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υπ</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ηρεσιών</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(DoS)</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Οι</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επ</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ιθέσεις</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DoS κατα</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κλύζουν</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τα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συστήμ</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ατα ή το δίκτυο ενός οργανισμού με πλημμύρα κυκλοφορίας, προκαλώντας διαταραχές και διακοπές λειτουργίας.</a:t>
            </a:r>
            <a:endParaRPr lang="en-GB" sz="1600" dirty="0"/>
          </a:p>
        </p:txBody>
      </p:sp>
    </p:spTree>
    <p:extLst>
      <p:ext uri="{BB962C8B-B14F-4D97-AF65-F5344CB8AC3E}">
        <p14:creationId xmlns:p14="http://schemas.microsoft.com/office/powerpoint/2010/main" val="424583308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Unix 5.4.0.1103"/>
  <p:tag name="AS_RELEASE_DATE" val="2023.09.14"/>
  <p:tag name="AS_TITLE" val="Aspose.Slides for .NET6"/>
  <p:tag name="AS_VERSION" val="23.9"/>
</p:tagLst>
</file>

<file path=ppt/theme/theme1.xml><?xml version="1.0" encoding="utf-8"?>
<a:theme xmlns:a="http://schemas.openxmlformats.org/drawingml/2006/main" name="DREAM corporate ppt">
  <a:themeElements>
    <a:clrScheme name="DREAM corporate colors">
      <a:dk1>
        <a:srgbClr val="1B193E"/>
      </a:dk1>
      <a:lt1>
        <a:srgbClr val="F5F5F5"/>
      </a:lt1>
      <a:dk2>
        <a:srgbClr val="1B193E"/>
      </a:dk2>
      <a:lt2>
        <a:srgbClr val="FFFFFF"/>
      </a:lt2>
      <a:accent1>
        <a:srgbClr val="0AD995"/>
      </a:accent1>
      <a:accent2>
        <a:srgbClr val="F6AA07"/>
      </a:accent2>
      <a:accent3>
        <a:srgbClr val="1B193E"/>
      </a:accent3>
      <a:accent4>
        <a:srgbClr val="0AD995"/>
      </a:accent4>
      <a:accent5>
        <a:srgbClr val="F6AA07"/>
      </a:accent5>
      <a:accent6>
        <a:srgbClr val="1B193E"/>
      </a:accent6>
      <a:hlink>
        <a:srgbClr val="F6AA07"/>
      </a:hlink>
      <a:folHlink>
        <a:srgbClr val="0AD995"/>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4412</Words>
  <Application>Microsoft Office PowerPoint</Application>
  <PresentationFormat>Widescreen</PresentationFormat>
  <Paragraphs>171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Symbol</vt:lpstr>
      <vt:lpstr>Wingdings</vt:lpstr>
      <vt:lpstr>DREAM corporate ppt</vt:lpstr>
      <vt:lpstr>Διατηρήστε τα δεδομένα σας ασφαλή: ΜΜΕ: Κυβερνοασφάλεια για τις ΜΜΕΕ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keywords>, docId:35C4FAB47F4B0C8DEBFB765155FE6ADA</cp:keywords>
  <cp:lastModifiedBy>Dimitris Georgiadis</cp:lastModifiedBy>
  <cp:revision>62</cp:revision>
  <dcterms:created xsi:type="dcterms:W3CDTF">2022-12-22T12:08:40Z</dcterms:created>
  <dcterms:modified xsi:type="dcterms:W3CDTF">2024-01-17T14:02:29Z</dcterms:modified>
</cp:coreProperties>
</file>