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custDataLst>
    <p:tags r:id="rId24"/>
  </p:custDataLst>
  <p:defaultText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 uri="GoogleSlidesCustomDataVersion2">
      <go:slidesCustomData xmlns:go="http://customooxmlschemas.google.com/" xmlns="" r:id="rId27" roundtripDataSignature="AMtx7miB1rZgVSDTWwckZAJ9A0RwjcdDu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DC42985-79A0-4316-946B-CC4AED469DBA}">
  <a:tblStyle styleId="{7DC42985-79A0-4316-946B-CC4AED469DB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14" autoAdjust="0"/>
    <p:restoredTop sz="85146" autoAdjust="0"/>
  </p:normalViewPr>
  <p:slideViewPr>
    <p:cSldViewPr>
      <p:cViewPr varScale="1">
        <p:scale>
          <a:sx n="97" d="100"/>
          <a:sy n="97" d="100"/>
        </p:scale>
        <p:origin x="1218" y="84"/>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customschemas.google.com/relationships/presentationmetadata" Target="meta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ct val="0"/>
              </a:spcBef>
              <a:spcAft>
                <a:spcPct val="0"/>
              </a:spcAft>
              <a:buSzPts val="1400"/>
              <a:buNone/>
              <a:defRPr sz="1200" b="0" i="0" u="none" strike="noStrike" cap="none">
                <a:solidFill>
                  <a:schemeClr val="dk1"/>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ct val="0"/>
              </a:spcBef>
              <a:spcAft>
                <a:spcPct val="0"/>
              </a:spcAft>
              <a:buSzPts val="1400"/>
              <a:buNone/>
              <a:defRPr sz="1200" b="0" i="0" u="none" strike="noStrike" cap="none">
                <a:solidFill>
                  <a:schemeClr val="dk1"/>
                </a:solidFill>
                <a:latin typeface="Calibri"/>
                <a:ea typeface="Calibri"/>
                <a:cs typeface="Calibri"/>
                <a:sym typeface="Calibri"/>
              </a:defRPr>
            </a:lvl1pPr>
            <a:lvl2pPr marR="0" lvl="1"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2pPr>
            <a:lvl3pPr marR="0" lvl="2"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3pPr>
            <a:lvl4pPr marR="0" lvl="3"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4pPr>
            <a:lvl5pPr marR="0" lvl="4"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5pPr>
            <a:lvl6pPr marR="0" lvl="5"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6pPr>
            <a:lvl7pPr marR="0" lvl="6"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7pPr>
            <a:lvl8pPr marR="0" lvl="7"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8pPr>
            <a:lvl9pPr marR="0" lvl="8" algn="l" rtl="0">
              <a:spcBef>
                <a:spcPct val="0"/>
              </a:spcBef>
              <a:spcAft>
                <a:spcPct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ct val="0"/>
              </a:spcBef>
              <a:spcAft>
                <a:spcPct val="0"/>
              </a:spcAft>
              <a:buNone/>
            </a:pPr>
            <a:fld id="{00000000-1234-1234-1234-123412341234}" type="slidenum">
              <a:rPr lang="es-E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96" name="Google Shape;96;p4: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2908720cbad_0_6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72" name="Google Shape;172;g2908720cbad_0_61: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2908720cbad_0_6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79" name="Google Shape;179;g2908720cbad_0_68: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24fa24adeb2_0_1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86" name="Google Shape;186;g24fa24adeb2_0_14: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2908720cbad_0_7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93" name="Google Shape;193;g2908720cbad_0_76: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24fa24adeb2_0_2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200" name="Google Shape;200;g24fa24adeb2_0_24: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2908720cbad_0_3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208" name="Google Shape;208;g2908720cbad_0_30: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24fa24adeb2_0_3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215" name="Google Shape;215;g24fa24adeb2_0_30: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2908720cbad_0_8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222" name="Google Shape;222;g2908720cbad_0_86: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24fa24adeb2_0_3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229" name="Google Shape;229;g24fa24adeb2_0_36: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2908720cbad_0_9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236" name="Google Shape;236;g2908720cbad_0_92: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02" name="Google Shape;102;p5: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243" name="Google Shape;243;p12: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257" name="Google Shape;257;p13: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14" name="Google Shape;114;p6: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27" name="Google Shape;127;p10: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24fa24adeb2_0_4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34" name="Google Shape;134;g24fa24adeb2_0_49: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2908720cbad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41" name="Google Shape;141;g2908720cbad_0_0: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49" name="Google Shape;149;p11: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2908720cbad_0_1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57" name="Google Shape;157;g2908720cbad_0_15: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24fa24adeb2_0_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ct val="0"/>
              </a:spcBef>
              <a:spcAft>
                <a:spcPct val="0"/>
              </a:spcAft>
              <a:buNone/>
            </a:pPr>
            <a:endParaRPr/>
          </a:p>
        </p:txBody>
      </p:sp>
      <p:sp>
        <p:nvSpPr>
          <p:cNvPr id="165" name="Google Shape;165;g24fa24adeb2_0_8:notes"/>
          <p:cNvSpPr>
            <a:spLocks noGrp="1" noRot="1" noChangeAspect="1"/>
          </p:cNvSpPr>
          <p:nvPr>
            <p:ph type="sldImg" idx="2"/>
          </p:nvPr>
        </p:nvSpPr>
        <p:spPr>
          <a:xfrm>
            <a:off x="685800" y="1143000"/>
            <a:ext cx="5486400" cy="3086100"/>
          </a:xfrm>
          <a:custGeom>
            <a:avLst/>
            <a:gdLst/>
            <a:ahLst/>
            <a:cxnLst/>
            <a:rect l="l" t="t" r="r" b="b"/>
            <a:pathLst>
              <a:path w="119999" h="119999"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4">
  <p:cSld name="Slide 4">
    <p:spTree>
      <p:nvGrpSpPr>
        <p:cNvPr id="1" name="Shape 10"/>
        <p:cNvGrpSpPr/>
        <p:nvPr/>
      </p:nvGrpSpPr>
      <p:grpSpPr>
        <a:xfrm>
          <a:off x="0" y="0"/>
          <a:ext cx="0" cy="0"/>
          <a:chOff x="0" y="0"/>
          <a:chExt cx="0" cy="0"/>
        </a:xfrm>
      </p:grpSpPr>
      <p:sp>
        <p:nvSpPr>
          <p:cNvPr id="11" name="Google Shape;11;p15"/>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12" name="Google Shape;12;p15"/>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ct val="0"/>
              </a:spcBef>
              <a:spcAft>
                <a:spcPct val="0"/>
              </a:spcAft>
              <a:buNone/>
            </a:pPr>
            <a:r>
              <a:rPr lang="es-ES"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pic>
        <p:nvPicPr>
          <p:cNvPr id="13" name="Google Shape;13;p15" descr="Interfaz de usuario gráfica, Texto&#10;&#10;Descripción generada automáticamente"/>
          <p:cNvPicPr preferRelativeResize="0"/>
          <p:nvPr/>
        </p:nvPicPr>
        <p:blipFill>
          <a:blip r:embed="rId2">
            <a:alphaModFix/>
          </a:blip>
          <a:stretch>
            <a:fillRect/>
          </a:stretch>
        </p:blipFill>
        <p:spPr>
          <a:xfrm>
            <a:off x="344230" y="6235578"/>
            <a:ext cx="2581713" cy="541631"/>
          </a:xfrm>
          <a:prstGeom prst="rect">
            <a:avLst/>
          </a:prstGeom>
          <a:noFill/>
          <a:ln>
            <a:noFill/>
          </a:ln>
        </p:spPr>
      </p:pic>
      <p:pic>
        <p:nvPicPr>
          <p:cNvPr id="14" name="Google Shape;14;p15" descr="Imagen que contiene Logotipo&#10;&#10;Descripción generada automáticamente"/>
          <p:cNvPicPr preferRelativeResize="0"/>
          <p:nvPr/>
        </p:nvPicPr>
        <p:blipFill>
          <a:blip r:embed="rId3">
            <a:alphaModFix/>
          </a:blip>
          <a:stretch>
            <a:fillRect/>
          </a:stretch>
        </p:blipFill>
        <p:spPr>
          <a:xfrm>
            <a:off x="9651574" y="174444"/>
            <a:ext cx="2068953" cy="1044213"/>
          </a:xfrm>
          <a:prstGeom prst="rect">
            <a:avLst/>
          </a:prstGeom>
          <a:noFill/>
          <a:ln>
            <a:noFill/>
          </a:ln>
        </p:spPr>
      </p:pic>
      <p:pic>
        <p:nvPicPr>
          <p:cNvPr id="15" name="Google Shape;15;p15"/>
          <p:cNvPicPr preferRelativeResize="0"/>
          <p:nvPr/>
        </p:nvPicPr>
        <p:blipFill>
          <a:blip r:embed="rId4">
            <a:alphaModFix/>
          </a:blip>
          <a:stretch>
            <a:fillRect/>
          </a:stretch>
        </p:blipFill>
        <p:spPr>
          <a:xfrm>
            <a:off x="-812" y="388"/>
            <a:ext cx="942975" cy="1066800"/>
          </a:xfrm>
          <a:prstGeom prst="rect">
            <a:avLst/>
          </a:prstGeom>
          <a:noFill/>
          <a:ln>
            <a:noFill/>
          </a:ln>
        </p:spPr>
      </p:pic>
      <p:pic>
        <p:nvPicPr>
          <p:cNvPr id="16" name="Google Shape;16;p15"/>
          <p:cNvPicPr preferRelativeResize="0"/>
          <p:nvPr/>
        </p:nvPicPr>
        <p:blipFill>
          <a:blip r:embed="rId5">
            <a:alphaModFix/>
          </a:blip>
          <a:srcRect t="4618" b="1611"/>
          <a:stretch>
            <a:fillRect/>
          </a:stretch>
        </p:blipFill>
        <p:spPr>
          <a:xfrm>
            <a:off x="11263678" y="5460155"/>
            <a:ext cx="928322" cy="1397846"/>
          </a:xfrm>
          <a:prstGeom prst="rect">
            <a:avLst/>
          </a:prstGeom>
          <a:noFill/>
          <a:ln>
            <a:noFill/>
          </a:ln>
        </p:spPr>
      </p:pic>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ver 2" type="secHead">
  <p:cSld name="SECTION_HEADER">
    <p:spTree>
      <p:nvGrpSpPr>
        <p:cNvPr id="1" name="Shape 17"/>
        <p:cNvGrpSpPr/>
        <p:nvPr/>
      </p:nvGrpSpPr>
      <p:grpSpPr>
        <a:xfrm>
          <a:off x="0" y="0"/>
          <a:ext cx="0" cy="0"/>
          <a:chOff x="0" y="0"/>
          <a:chExt cx="0" cy="0"/>
        </a:xfrm>
      </p:grpSpPr>
      <p:sp>
        <p:nvSpPr>
          <p:cNvPr id="18" name="Google Shape;18;p16"/>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19" name="Google Shape;19;p16"/>
          <p:cNvSpPr txBox="1">
            <a:spLocks noGrp="1"/>
          </p:cNvSpPr>
          <p:nvPr>
            <p:ph type="title"/>
          </p:nvPr>
        </p:nvSpPr>
        <p:spPr>
          <a:xfrm>
            <a:off x="831850" y="3090084"/>
            <a:ext cx="10515600" cy="1232679"/>
          </a:xfrm>
          <a:prstGeom prst="rect">
            <a:avLst/>
          </a:prstGeom>
          <a:noFill/>
          <a:ln>
            <a:noFill/>
          </a:ln>
        </p:spPr>
        <p:txBody>
          <a:bodyPr spcFirstLastPara="1" wrap="square" lIns="91425" tIns="45700" rIns="91425" bIns="45700" anchor="b" anchorCtr="0">
            <a:noAutofit/>
          </a:bodyPr>
          <a:lstStyle>
            <a:lvl1pPr marR="0" lvl="0" algn="ctr" rtl="0">
              <a:lnSpc>
                <a:spcPct val="90000"/>
              </a:lnSpc>
              <a:spcBef>
                <a:spcPct val="0"/>
              </a:spcBef>
              <a:spcAft>
                <a:spcPct val="0"/>
              </a:spcAft>
              <a:buClr>
                <a:srgbClr val="1B193E"/>
              </a:buClr>
              <a:buSzPts val="4000"/>
              <a:buFont typeface="Calibri"/>
              <a:buNone/>
              <a:defRPr sz="4000" b="1" i="0" u="none" strike="noStrike" cap="none">
                <a:solidFill>
                  <a:srgbClr val="1B193E"/>
                </a:solidFill>
                <a:latin typeface="Calibri"/>
                <a:ea typeface="Calibri"/>
                <a:cs typeface="Calibri"/>
                <a:sym typeface="Calibri"/>
              </a:defRPr>
            </a:lvl1pPr>
            <a:lvl2pPr lvl="1">
              <a:spcBef>
                <a:spcPct val="0"/>
              </a:spcBef>
              <a:spcAft>
                <a:spcPct val="0"/>
              </a:spcAft>
              <a:buSzPts val="1400"/>
              <a:buNone/>
              <a:defRPr sz="1800"/>
            </a:lvl2pPr>
            <a:lvl3pPr lvl="2">
              <a:spcBef>
                <a:spcPct val="0"/>
              </a:spcBef>
              <a:spcAft>
                <a:spcPct val="0"/>
              </a:spcAft>
              <a:buSzPts val="1400"/>
              <a:buNone/>
              <a:defRPr sz="1800"/>
            </a:lvl3pPr>
            <a:lvl4pPr lvl="3">
              <a:spcBef>
                <a:spcPct val="0"/>
              </a:spcBef>
              <a:spcAft>
                <a:spcPct val="0"/>
              </a:spcAft>
              <a:buSzPts val="1400"/>
              <a:buNone/>
              <a:defRPr sz="1800"/>
            </a:lvl4pPr>
            <a:lvl5pPr lvl="4">
              <a:spcBef>
                <a:spcPct val="0"/>
              </a:spcBef>
              <a:spcAft>
                <a:spcPct val="0"/>
              </a:spcAft>
              <a:buSzPts val="1400"/>
              <a:buNone/>
              <a:defRPr sz="1800"/>
            </a:lvl5pPr>
            <a:lvl6pPr lvl="5">
              <a:spcBef>
                <a:spcPct val="0"/>
              </a:spcBef>
              <a:spcAft>
                <a:spcPct val="0"/>
              </a:spcAft>
              <a:buSzPts val="1400"/>
              <a:buNone/>
              <a:defRPr sz="1800"/>
            </a:lvl6pPr>
            <a:lvl7pPr lvl="6">
              <a:spcBef>
                <a:spcPct val="0"/>
              </a:spcBef>
              <a:spcAft>
                <a:spcPct val="0"/>
              </a:spcAft>
              <a:buSzPts val="1400"/>
              <a:buNone/>
              <a:defRPr sz="1800"/>
            </a:lvl7pPr>
            <a:lvl8pPr lvl="7">
              <a:spcBef>
                <a:spcPct val="0"/>
              </a:spcBef>
              <a:spcAft>
                <a:spcPct val="0"/>
              </a:spcAft>
              <a:buSzPts val="1400"/>
              <a:buNone/>
              <a:defRPr sz="1800"/>
            </a:lvl8pPr>
            <a:lvl9pPr lvl="8">
              <a:spcBef>
                <a:spcPct val="0"/>
              </a:spcBef>
              <a:spcAft>
                <a:spcPct val="0"/>
              </a:spcAft>
              <a:buSzPts val="1400"/>
              <a:buNone/>
              <a:defRPr sz="1800"/>
            </a:lvl9pPr>
          </a:lstStyle>
          <a:p>
            <a:endParaRPr/>
          </a:p>
        </p:txBody>
      </p:sp>
      <p:pic>
        <p:nvPicPr>
          <p:cNvPr id="20" name="Google Shape;20;p16" descr="Imagen que contiene Logotipo&#10;&#10;Descripción generada automáticamente"/>
          <p:cNvPicPr preferRelativeResize="0"/>
          <p:nvPr/>
        </p:nvPicPr>
        <p:blipFill>
          <a:blip r:embed="rId2">
            <a:alphaModFix/>
          </a:blip>
          <a:stretch>
            <a:fillRect/>
          </a:stretch>
        </p:blipFill>
        <p:spPr>
          <a:xfrm>
            <a:off x="3805636" y="581702"/>
            <a:ext cx="4416598" cy="2229084"/>
          </a:xfrm>
          <a:prstGeom prst="rect">
            <a:avLst/>
          </a:prstGeom>
          <a:noFill/>
          <a:ln>
            <a:noFill/>
          </a:ln>
        </p:spPr>
      </p:pic>
      <p:pic>
        <p:nvPicPr>
          <p:cNvPr id="21" name="Google Shape;21;p16" descr="Interfaz de usuario gráfica, Texto&#10;&#10;Descripción generada automáticamente"/>
          <p:cNvPicPr preferRelativeResize="0"/>
          <p:nvPr/>
        </p:nvPicPr>
        <p:blipFill>
          <a:blip r:embed="rId3">
            <a:alphaModFix/>
          </a:blip>
          <a:stretch>
            <a:fillRect/>
          </a:stretch>
        </p:blipFill>
        <p:spPr>
          <a:xfrm>
            <a:off x="344230" y="6235578"/>
            <a:ext cx="2581713" cy="541631"/>
          </a:xfrm>
          <a:prstGeom prst="rect">
            <a:avLst/>
          </a:prstGeom>
          <a:noFill/>
          <a:ln>
            <a:noFill/>
          </a:ln>
        </p:spPr>
      </p:pic>
      <p:sp>
        <p:nvSpPr>
          <p:cNvPr id="22" name="Google Shape;22;p16"/>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ct val="0"/>
              </a:spcBef>
              <a:spcAft>
                <a:spcPct val="0"/>
              </a:spcAft>
              <a:buNone/>
            </a:pPr>
            <a:r>
              <a:rPr lang="es-ES"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sp>
        <p:nvSpPr>
          <p:cNvPr id="23" name="Google Shape;23;p16"/>
          <p:cNvSpPr txBox="1"/>
          <p:nvPr/>
        </p:nvSpPr>
        <p:spPr>
          <a:xfrm>
            <a:off x="8773360" y="177708"/>
            <a:ext cx="3283527" cy="400110"/>
          </a:xfrm>
          <a:prstGeom prst="rect">
            <a:avLst/>
          </a:prstGeom>
          <a:noFill/>
          <a:ln>
            <a:noFill/>
          </a:ln>
        </p:spPr>
        <p:txBody>
          <a:bodyPr spcFirstLastPara="1" wrap="square" lIns="91425" tIns="45700" rIns="91425" bIns="45700" anchor="t" anchorCtr="0">
            <a:spAutoFit/>
          </a:bodyPr>
          <a:lstStyle/>
          <a:p>
            <a:pPr marL="0" marR="0" lvl="0" indent="0" algn="r" rtl="0">
              <a:spcBef>
                <a:spcPct val="0"/>
              </a:spcBef>
              <a:spcAft>
                <a:spcPct val="0"/>
              </a:spcAft>
              <a:buNone/>
            </a:pPr>
            <a:r>
              <a:rPr lang="es-ES" sz="2000" b="1" i="0" u="none" strike="noStrike" cap="none">
                <a:solidFill>
                  <a:srgbClr val="1B193E"/>
                </a:solidFill>
                <a:latin typeface="Calibri"/>
                <a:ea typeface="Calibri"/>
                <a:cs typeface="Calibri"/>
                <a:sym typeface="Calibri"/>
              </a:rPr>
              <a:t>digital-dream-lab.eu</a:t>
            </a:r>
            <a:endParaRPr sz="2000" b="1" i="0" u="none" strike="noStrike" cap="none">
              <a:solidFill>
                <a:srgbClr val="1B193E"/>
              </a:solidFill>
              <a:latin typeface="Calibri"/>
              <a:ea typeface="Calibri"/>
              <a:cs typeface="Calibri"/>
              <a:sym typeface="Calibri"/>
            </a:endParaRPr>
          </a:p>
        </p:txBody>
      </p:sp>
      <p:pic>
        <p:nvPicPr>
          <p:cNvPr id="24" name="Google Shape;24;p16"/>
          <p:cNvPicPr preferRelativeResize="0"/>
          <p:nvPr/>
        </p:nvPicPr>
        <p:blipFill>
          <a:blip r:embed="rId4">
            <a:alphaModFix/>
          </a:blip>
          <a:srcRect r="21308"/>
          <a:stretch>
            <a:fillRect/>
          </a:stretch>
        </p:blipFill>
        <p:spPr>
          <a:xfrm>
            <a:off x="-811" y="388"/>
            <a:ext cx="742030" cy="1066800"/>
          </a:xfrm>
          <a:prstGeom prst="rect">
            <a:avLst/>
          </a:prstGeom>
          <a:noFill/>
          <a:ln>
            <a:noFill/>
          </a:ln>
        </p:spPr>
      </p:pic>
      <p:sp>
        <p:nvSpPr>
          <p:cNvPr id="25" name="Google Shape;25;p16"/>
          <p:cNvSpPr/>
          <p:nvPr/>
        </p:nvSpPr>
        <p:spPr>
          <a:xfrm>
            <a:off x="720438" y="-9099"/>
            <a:ext cx="11471562" cy="89890"/>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pic>
        <p:nvPicPr>
          <p:cNvPr id="26" name="Google Shape;26;p16"/>
          <p:cNvPicPr preferRelativeResize="0"/>
          <p:nvPr/>
        </p:nvPicPr>
        <p:blipFill>
          <a:blip r:embed="rId5">
            <a:alphaModFix/>
          </a:blip>
          <a:srcRect t="4618" b="1611"/>
          <a:stretch>
            <a:fillRect/>
          </a:stretch>
        </p:blipFill>
        <p:spPr>
          <a:xfrm>
            <a:off x="11263678" y="5460155"/>
            <a:ext cx="928322" cy="1397846"/>
          </a:xfrm>
          <a:prstGeom prst="rect">
            <a:avLst/>
          </a:prstGeom>
          <a:noFill/>
          <a:ln>
            <a:noFill/>
          </a:ln>
        </p:spPr>
      </p:pic>
      <p:sp>
        <p:nvSpPr>
          <p:cNvPr id="27" name="Google Shape;27;p16"/>
          <p:cNvSpPr txBox="1">
            <a:spLocks noGrp="1"/>
          </p:cNvSpPr>
          <p:nvPr>
            <p:ph type="body" idx="1"/>
          </p:nvPr>
        </p:nvSpPr>
        <p:spPr>
          <a:xfrm>
            <a:off x="831850" y="4490083"/>
            <a:ext cx="10515600" cy="1232680"/>
          </a:xfrm>
          <a:prstGeom prst="rect">
            <a:avLst/>
          </a:prstGeom>
          <a:noFill/>
          <a:ln>
            <a:noFill/>
          </a:ln>
        </p:spPr>
        <p:txBody>
          <a:bodyPr spcFirstLastPara="1" wrap="square" lIns="91425" tIns="45700" rIns="91425" bIns="45700" anchor="t" anchorCtr="0">
            <a:noAutofit/>
          </a:bodyPr>
          <a:lstStyle>
            <a:lvl1pPr marL="457200" marR="0" lvl="0" indent="-228600" algn="ctr" rtl="0">
              <a:lnSpc>
                <a:spcPct val="90000"/>
              </a:lnSpc>
              <a:spcBef>
                <a:spcPts val="1000"/>
              </a:spcBef>
              <a:spcAft>
                <a:spcPct val="0"/>
              </a:spcAft>
              <a:buClr>
                <a:srgbClr val="1B193E"/>
              </a:buClr>
              <a:buSzPts val="2400"/>
              <a:buFont typeface="Arial"/>
              <a:buNone/>
              <a:defRPr sz="2400" b="0"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ct val="0"/>
              </a:spcAft>
              <a:buClr>
                <a:srgbClr val="898990"/>
              </a:buClr>
              <a:buSzPts val="2000"/>
              <a:buFont typeface="Arial"/>
              <a:buNone/>
              <a:defRPr sz="2000" b="0" i="0" u="none" strike="noStrike" cap="none">
                <a:solidFill>
                  <a:srgbClr val="898990"/>
                </a:solidFill>
                <a:latin typeface="Calibri"/>
                <a:ea typeface="Calibri"/>
                <a:cs typeface="Calibri"/>
                <a:sym typeface="Calibri"/>
              </a:defRPr>
            </a:lvl2pPr>
            <a:lvl3pPr marL="1371600" marR="0" lvl="2" indent="-228600" algn="l" rtl="0">
              <a:lnSpc>
                <a:spcPct val="90000"/>
              </a:lnSpc>
              <a:spcBef>
                <a:spcPts val="500"/>
              </a:spcBef>
              <a:spcAft>
                <a:spcPct val="0"/>
              </a:spcAft>
              <a:buClr>
                <a:srgbClr val="898990"/>
              </a:buClr>
              <a:buSzPts val="1800"/>
              <a:buFont typeface="Arial"/>
              <a:buNone/>
              <a:defRPr sz="1800" b="0" i="0" u="none" strike="noStrike" cap="none">
                <a:solidFill>
                  <a:srgbClr val="898990"/>
                </a:solidFill>
                <a:latin typeface="Calibri"/>
                <a:ea typeface="Calibri"/>
                <a:cs typeface="Calibri"/>
                <a:sym typeface="Calibri"/>
              </a:defRPr>
            </a:lvl3pPr>
            <a:lvl4pPr marL="1828800" marR="0" lvl="3" indent="-228600" algn="l" rtl="0">
              <a:lnSpc>
                <a:spcPct val="90000"/>
              </a:lnSpc>
              <a:spcBef>
                <a:spcPts val="500"/>
              </a:spcBef>
              <a:spcAft>
                <a:spcPct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4pPr>
            <a:lvl5pPr marL="2286000" marR="0" lvl="4" indent="-228600" algn="l" rtl="0">
              <a:lnSpc>
                <a:spcPct val="90000"/>
              </a:lnSpc>
              <a:spcBef>
                <a:spcPts val="500"/>
              </a:spcBef>
              <a:spcAft>
                <a:spcPct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5pPr>
            <a:lvl6pPr marL="2743200" marR="0" lvl="5" indent="-228600" algn="l" rtl="0">
              <a:lnSpc>
                <a:spcPct val="90000"/>
              </a:lnSpc>
              <a:spcBef>
                <a:spcPts val="500"/>
              </a:spcBef>
              <a:spcAft>
                <a:spcPct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6pPr>
            <a:lvl7pPr marL="3200400" marR="0" lvl="6" indent="-228600" algn="l" rtl="0">
              <a:lnSpc>
                <a:spcPct val="90000"/>
              </a:lnSpc>
              <a:spcBef>
                <a:spcPts val="500"/>
              </a:spcBef>
              <a:spcAft>
                <a:spcPct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7pPr>
            <a:lvl8pPr marL="3657600" marR="0" lvl="7" indent="-228600" algn="l" rtl="0">
              <a:lnSpc>
                <a:spcPct val="90000"/>
              </a:lnSpc>
              <a:spcBef>
                <a:spcPts val="500"/>
              </a:spcBef>
              <a:spcAft>
                <a:spcPct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8pPr>
            <a:lvl9pPr marL="4114800" marR="0" lvl="8" indent="-228600" algn="l" rtl="0">
              <a:lnSpc>
                <a:spcPct val="90000"/>
              </a:lnSpc>
              <a:spcBef>
                <a:spcPts val="500"/>
              </a:spcBef>
              <a:spcAft>
                <a:spcPct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9pPr>
          </a:lstStyle>
          <a:p>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lide 2">
  <p:cSld name="Slide 2">
    <p:spTree>
      <p:nvGrpSpPr>
        <p:cNvPr id="1" name="Shape 28"/>
        <p:cNvGrpSpPr/>
        <p:nvPr/>
      </p:nvGrpSpPr>
      <p:grpSpPr>
        <a:xfrm>
          <a:off x="0" y="0"/>
          <a:ext cx="0" cy="0"/>
          <a:chOff x="0" y="0"/>
          <a:chExt cx="0" cy="0"/>
        </a:xfrm>
      </p:grpSpPr>
      <p:pic>
        <p:nvPicPr>
          <p:cNvPr id="29" name="Google Shape;29;p17"/>
          <p:cNvPicPr preferRelativeResize="0"/>
          <p:nvPr/>
        </p:nvPicPr>
        <p:blipFill>
          <a:blip r:embed="rId2">
            <a:alphaModFix/>
          </a:blip>
          <a:stretch>
            <a:fillRect/>
          </a:stretch>
        </p:blipFill>
        <p:spPr>
          <a:xfrm>
            <a:off x="-812" y="388"/>
            <a:ext cx="942975" cy="1066800"/>
          </a:xfrm>
          <a:prstGeom prst="rect">
            <a:avLst/>
          </a:prstGeom>
          <a:noFill/>
          <a:ln>
            <a:noFill/>
          </a:ln>
        </p:spPr>
      </p:pic>
      <p:sp>
        <p:nvSpPr>
          <p:cNvPr id="30" name="Google Shape;30;p17"/>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31" name="Google Shape;31;p17"/>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ct val="0"/>
              </a:spcBef>
              <a:spcAft>
                <a:spcPct val="0"/>
              </a:spcAft>
              <a:buNone/>
            </a:pPr>
            <a:r>
              <a:rPr lang="es-ES"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pic>
        <p:nvPicPr>
          <p:cNvPr id="32" name="Google Shape;32;p17" descr="Interfaz de usuario gráfica, Texto&#10;&#10;Descripción generada automáticamente"/>
          <p:cNvPicPr preferRelativeResize="0"/>
          <p:nvPr/>
        </p:nvPicPr>
        <p:blipFill>
          <a:blip r:embed="rId3">
            <a:alphaModFix/>
          </a:blip>
          <a:stretch>
            <a:fillRect/>
          </a:stretch>
        </p:blipFill>
        <p:spPr>
          <a:xfrm>
            <a:off x="344230" y="6235578"/>
            <a:ext cx="2581713" cy="541631"/>
          </a:xfrm>
          <a:prstGeom prst="rect">
            <a:avLst/>
          </a:prstGeom>
          <a:noFill/>
          <a:ln>
            <a:noFill/>
          </a:ln>
        </p:spPr>
      </p:pic>
      <p:sp>
        <p:nvSpPr>
          <p:cNvPr id="33" name="Google Shape;33;p17"/>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ct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ct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34" name="Google Shape;34;p17" descr="Imagen que contiene Logotipo&#10;&#10;Descripción generada automáticamente"/>
          <p:cNvPicPr preferRelativeResize="0"/>
          <p:nvPr/>
        </p:nvPicPr>
        <p:blipFill>
          <a:blip r:embed="rId4">
            <a:alphaModFix/>
          </a:blip>
          <a:stretch>
            <a:fillRect/>
          </a:stretch>
        </p:blipFill>
        <p:spPr>
          <a:xfrm>
            <a:off x="9651574" y="174444"/>
            <a:ext cx="2068953" cy="1044213"/>
          </a:xfrm>
          <a:prstGeom prst="rect">
            <a:avLst/>
          </a:prstGeom>
          <a:noFill/>
          <a:ln>
            <a:noFill/>
          </a:ln>
        </p:spPr>
      </p:pic>
      <p:cxnSp>
        <p:nvCxnSpPr>
          <p:cNvPr id="35" name="Google Shape;35;p17"/>
          <p:cNvCxnSpPr/>
          <p:nvPr/>
        </p:nvCxnSpPr>
        <p:spPr>
          <a:xfrm>
            <a:off x="344230" y="1343054"/>
            <a:ext cx="8388000" cy="0"/>
          </a:xfrm>
          <a:prstGeom prst="straightConnector1">
            <a:avLst/>
          </a:prstGeom>
          <a:noFill/>
          <a:ln w="12700" cap="flat" cmpd="sng">
            <a:solidFill>
              <a:srgbClr val="1B193E"/>
            </a:solidFill>
            <a:prstDash val="solid"/>
            <a:miter lim="800000"/>
            <a:headEnd type="none" w="sm" len="sm"/>
            <a:tailEnd type="none" w="sm" len="sm"/>
          </a:ln>
        </p:spPr>
      </p:cxnSp>
      <p:sp>
        <p:nvSpPr>
          <p:cNvPr id="36" name="Google Shape;36;p17"/>
          <p:cNvSpPr txBox="1">
            <a:spLocks noGrp="1"/>
          </p:cNvSpPr>
          <p:nvPr>
            <p:ph type="body" idx="2"/>
          </p:nvPr>
        </p:nvSpPr>
        <p:spPr>
          <a:xfrm>
            <a:off x="529663" y="1627957"/>
            <a:ext cx="5440504" cy="41957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ct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ct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ct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ct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ct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37" name="Google Shape;37;p17"/>
          <p:cNvPicPr preferRelativeResize="0"/>
          <p:nvPr/>
        </p:nvPicPr>
        <p:blipFill>
          <a:blip r:embed="rId5">
            <a:alphaModFix/>
          </a:blip>
          <a:srcRect t="4618" b="1611"/>
          <a:stretch>
            <a:fillRect/>
          </a:stretch>
        </p:blipFill>
        <p:spPr>
          <a:xfrm>
            <a:off x="11263678" y="5460155"/>
            <a:ext cx="928322" cy="1397846"/>
          </a:xfrm>
          <a:prstGeom prst="rect">
            <a:avLst/>
          </a:prstGeom>
          <a:noFill/>
          <a:ln>
            <a:noFill/>
          </a:ln>
        </p:spPr>
      </p:pic>
      <p:sp>
        <p:nvSpPr>
          <p:cNvPr id="38" name="Google Shape;38;p17"/>
          <p:cNvSpPr txBox="1">
            <a:spLocks noGrp="1"/>
          </p:cNvSpPr>
          <p:nvPr>
            <p:ph type="body" idx="3"/>
          </p:nvPr>
        </p:nvSpPr>
        <p:spPr>
          <a:xfrm>
            <a:off x="6280023" y="1627957"/>
            <a:ext cx="5440504" cy="41957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ct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ct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ct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ct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ct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lide 1">
  <p:cSld name="Slide 1">
    <p:spTree>
      <p:nvGrpSpPr>
        <p:cNvPr id="1" name="Shape 39"/>
        <p:cNvGrpSpPr/>
        <p:nvPr/>
      </p:nvGrpSpPr>
      <p:grpSpPr>
        <a:xfrm>
          <a:off x="0" y="0"/>
          <a:ext cx="0" cy="0"/>
          <a:chOff x="0" y="0"/>
          <a:chExt cx="0" cy="0"/>
        </a:xfrm>
      </p:grpSpPr>
      <p:sp>
        <p:nvSpPr>
          <p:cNvPr id="40" name="Google Shape;40;p18"/>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41" name="Google Shape;41;p18"/>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ct val="0"/>
              </a:spcBef>
              <a:spcAft>
                <a:spcPct val="0"/>
              </a:spcAft>
              <a:buNone/>
            </a:pPr>
            <a:r>
              <a:rPr lang="es-ES"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pic>
        <p:nvPicPr>
          <p:cNvPr id="42" name="Google Shape;42;p18" descr="Interfaz de usuario gráfica, Texto&#10;&#10;Descripción generada automáticamente"/>
          <p:cNvPicPr preferRelativeResize="0"/>
          <p:nvPr/>
        </p:nvPicPr>
        <p:blipFill>
          <a:blip r:embed="rId2">
            <a:alphaModFix/>
          </a:blip>
          <a:stretch>
            <a:fillRect/>
          </a:stretch>
        </p:blipFill>
        <p:spPr>
          <a:xfrm>
            <a:off x="344230" y="6235578"/>
            <a:ext cx="2581713" cy="541631"/>
          </a:xfrm>
          <a:prstGeom prst="rect">
            <a:avLst/>
          </a:prstGeom>
          <a:noFill/>
          <a:ln>
            <a:noFill/>
          </a:ln>
        </p:spPr>
      </p:pic>
      <p:pic>
        <p:nvPicPr>
          <p:cNvPr id="43" name="Google Shape;43;p18" descr="Imagen que contiene Logotipo&#10;&#10;Descripción generada automáticamente"/>
          <p:cNvPicPr preferRelativeResize="0"/>
          <p:nvPr/>
        </p:nvPicPr>
        <p:blipFill>
          <a:blip r:embed="rId3">
            <a:alphaModFix/>
          </a:blip>
          <a:stretch>
            <a:fillRect/>
          </a:stretch>
        </p:blipFill>
        <p:spPr>
          <a:xfrm>
            <a:off x="9651574" y="174444"/>
            <a:ext cx="2068953" cy="1044213"/>
          </a:xfrm>
          <a:prstGeom prst="rect">
            <a:avLst/>
          </a:prstGeom>
          <a:noFill/>
          <a:ln>
            <a:noFill/>
          </a:ln>
        </p:spPr>
      </p:pic>
      <p:cxnSp>
        <p:nvCxnSpPr>
          <p:cNvPr id="44" name="Google Shape;44;p18"/>
          <p:cNvCxnSpPr/>
          <p:nvPr/>
        </p:nvCxnSpPr>
        <p:spPr>
          <a:xfrm>
            <a:off x="344230" y="1343054"/>
            <a:ext cx="8388000" cy="0"/>
          </a:xfrm>
          <a:prstGeom prst="straightConnector1">
            <a:avLst/>
          </a:prstGeom>
          <a:noFill/>
          <a:ln w="12700" cap="flat" cmpd="sng">
            <a:solidFill>
              <a:srgbClr val="1B193E"/>
            </a:solidFill>
            <a:prstDash val="solid"/>
            <a:miter lim="800000"/>
            <a:headEnd type="none" w="sm" len="sm"/>
            <a:tailEnd type="none" w="sm" len="sm"/>
          </a:ln>
        </p:spPr>
      </p:cxnSp>
      <p:pic>
        <p:nvPicPr>
          <p:cNvPr id="45" name="Google Shape;45;p18"/>
          <p:cNvPicPr preferRelativeResize="0"/>
          <p:nvPr/>
        </p:nvPicPr>
        <p:blipFill>
          <a:blip r:embed="rId4">
            <a:alphaModFix/>
          </a:blip>
          <a:stretch>
            <a:fillRect/>
          </a:stretch>
        </p:blipFill>
        <p:spPr>
          <a:xfrm>
            <a:off x="-812" y="388"/>
            <a:ext cx="942975" cy="1066800"/>
          </a:xfrm>
          <a:prstGeom prst="rect">
            <a:avLst/>
          </a:prstGeom>
          <a:noFill/>
          <a:ln>
            <a:noFill/>
          </a:ln>
        </p:spPr>
      </p:pic>
      <p:sp>
        <p:nvSpPr>
          <p:cNvPr id="46" name="Google Shape;46;p18"/>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ct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ct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47" name="Google Shape;47;p18"/>
          <p:cNvPicPr preferRelativeResize="0"/>
          <p:nvPr/>
        </p:nvPicPr>
        <p:blipFill>
          <a:blip r:embed="rId5">
            <a:alphaModFix/>
          </a:blip>
          <a:srcRect t="4618" b="1611"/>
          <a:stretch>
            <a:fillRect/>
          </a:stretch>
        </p:blipFill>
        <p:spPr>
          <a:xfrm>
            <a:off x="11263678" y="5460155"/>
            <a:ext cx="928322" cy="1397846"/>
          </a:xfrm>
          <a:prstGeom prst="rect">
            <a:avLst/>
          </a:prstGeom>
          <a:noFill/>
          <a:ln>
            <a:noFill/>
          </a:ln>
        </p:spPr>
      </p:pic>
      <p:sp>
        <p:nvSpPr>
          <p:cNvPr id="48" name="Google Shape;48;p18"/>
          <p:cNvSpPr txBox="1">
            <a:spLocks noGrp="1"/>
          </p:cNvSpPr>
          <p:nvPr>
            <p:ph type="body" idx="2"/>
          </p:nvPr>
        </p:nvSpPr>
        <p:spPr>
          <a:xfrm>
            <a:off x="471472" y="1627957"/>
            <a:ext cx="11249055" cy="41957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ct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ct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ct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ct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ct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lide 3">
  <p:cSld name="Slide 3">
    <p:spTree>
      <p:nvGrpSpPr>
        <p:cNvPr id="1" name="Shape 49"/>
        <p:cNvGrpSpPr/>
        <p:nvPr/>
      </p:nvGrpSpPr>
      <p:grpSpPr>
        <a:xfrm>
          <a:off x="0" y="0"/>
          <a:ext cx="0" cy="0"/>
          <a:chOff x="0" y="0"/>
          <a:chExt cx="0" cy="0"/>
        </a:xfrm>
      </p:grpSpPr>
      <p:pic>
        <p:nvPicPr>
          <p:cNvPr id="50" name="Google Shape;50;p19"/>
          <p:cNvPicPr preferRelativeResize="0"/>
          <p:nvPr/>
        </p:nvPicPr>
        <p:blipFill>
          <a:blip r:embed="rId2">
            <a:alphaModFix/>
          </a:blip>
          <a:stretch>
            <a:fillRect/>
          </a:stretch>
        </p:blipFill>
        <p:spPr>
          <a:xfrm>
            <a:off x="-812" y="388"/>
            <a:ext cx="942975" cy="1066800"/>
          </a:xfrm>
          <a:prstGeom prst="rect">
            <a:avLst/>
          </a:prstGeom>
          <a:noFill/>
          <a:ln>
            <a:noFill/>
          </a:ln>
        </p:spPr>
      </p:pic>
      <p:sp>
        <p:nvSpPr>
          <p:cNvPr id="51" name="Google Shape;51;p19"/>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52" name="Google Shape;52;p19"/>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ct val="0"/>
              </a:spcBef>
              <a:spcAft>
                <a:spcPct val="0"/>
              </a:spcAft>
              <a:buNone/>
            </a:pPr>
            <a:r>
              <a:rPr lang="es-ES"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pic>
        <p:nvPicPr>
          <p:cNvPr id="53" name="Google Shape;53;p19" descr="Interfaz de usuario gráfica, Texto&#10;&#10;Descripción generada automáticamente"/>
          <p:cNvPicPr preferRelativeResize="0"/>
          <p:nvPr/>
        </p:nvPicPr>
        <p:blipFill>
          <a:blip r:embed="rId3">
            <a:alphaModFix/>
          </a:blip>
          <a:stretch>
            <a:fillRect/>
          </a:stretch>
        </p:blipFill>
        <p:spPr>
          <a:xfrm>
            <a:off x="344230" y="6235578"/>
            <a:ext cx="2581713" cy="541631"/>
          </a:xfrm>
          <a:prstGeom prst="rect">
            <a:avLst/>
          </a:prstGeom>
          <a:noFill/>
          <a:ln>
            <a:noFill/>
          </a:ln>
        </p:spPr>
      </p:pic>
      <p:sp>
        <p:nvSpPr>
          <p:cNvPr id="54" name="Google Shape;54;p19"/>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ct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ct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55" name="Google Shape;55;p19" descr="Imagen que contiene Logotipo&#10;&#10;Descripción generada automáticamente"/>
          <p:cNvPicPr preferRelativeResize="0"/>
          <p:nvPr/>
        </p:nvPicPr>
        <p:blipFill>
          <a:blip r:embed="rId4">
            <a:alphaModFix/>
          </a:blip>
          <a:stretch>
            <a:fillRect/>
          </a:stretch>
        </p:blipFill>
        <p:spPr>
          <a:xfrm>
            <a:off x="9651574" y="174444"/>
            <a:ext cx="2068953" cy="1044213"/>
          </a:xfrm>
          <a:prstGeom prst="rect">
            <a:avLst/>
          </a:prstGeom>
          <a:noFill/>
          <a:ln>
            <a:noFill/>
          </a:ln>
        </p:spPr>
      </p:pic>
      <p:cxnSp>
        <p:nvCxnSpPr>
          <p:cNvPr id="56" name="Google Shape;56;p19"/>
          <p:cNvCxnSpPr/>
          <p:nvPr/>
        </p:nvCxnSpPr>
        <p:spPr>
          <a:xfrm>
            <a:off x="344230" y="1343054"/>
            <a:ext cx="8388000" cy="0"/>
          </a:xfrm>
          <a:prstGeom prst="straightConnector1">
            <a:avLst/>
          </a:prstGeom>
          <a:noFill/>
          <a:ln w="12700" cap="flat" cmpd="sng">
            <a:solidFill>
              <a:srgbClr val="1B193E"/>
            </a:solidFill>
            <a:prstDash val="solid"/>
            <a:miter lim="800000"/>
            <a:headEnd type="none" w="sm" len="sm"/>
            <a:tailEnd type="none" w="sm" len="sm"/>
          </a:ln>
        </p:spPr>
      </p:cxnSp>
      <p:sp>
        <p:nvSpPr>
          <p:cNvPr id="57" name="Google Shape;57;p19"/>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ct val="0"/>
              </a:spcAft>
              <a:buClr>
                <a:srgbClr val="1B193E"/>
              </a:buClr>
              <a:buSzPts val="2400"/>
              <a:buFont typeface="Arial"/>
              <a:buNone/>
              <a:defRPr sz="24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ct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ct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58" name="Google Shape;58;p19"/>
          <p:cNvSpPr txBox="1">
            <a:spLocks noGrp="1"/>
          </p:cNvSpPr>
          <p:nvPr>
            <p:ph type="body" idx="3"/>
          </p:nvPr>
        </p:nvSpPr>
        <p:spPr>
          <a:xfrm>
            <a:off x="6280023" y="1509411"/>
            <a:ext cx="5440504"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ct val="0"/>
              </a:spcAft>
              <a:buClr>
                <a:srgbClr val="1B193E"/>
              </a:buClr>
              <a:buSzPts val="2400"/>
              <a:buFont typeface="Arial"/>
              <a:buNone/>
              <a:defRPr sz="24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ct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ct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ct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59" name="Google Shape;59;p19"/>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ct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ct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ct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ct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ct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60" name="Google Shape;60;p19"/>
          <p:cNvPicPr preferRelativeResize="0"/>
          <p:nvPr/>
        </p:nvPicPr>
        <p:blipFill>
          <a:blip r:embed="rId5">
            <a:alphaModFix/>
          </a:blip>
          <a:srcRect t="4618" b="1611"/>
          <a:stretch>
            <a:fillRect/>
          </a:stretch>
        </p:blipFill>
        <p:spPr>
          <a:xfrm>
            <a:off x="11263678" y="5460155"/>
            <a:ext cx="928322" cy="1397846"/>
          </a:xfrm>
          <a:prstGeom prst="rect">
            <a:avLst/>
          </a:prstGeom>
          <a:noFill/>
          <a:ln>
            <a:noFill/>
          </a:ln>
        </p:spPr>
      </p:pic>
      <p:sp>
        <p:nvSpPr>
          <p:cNvPr id="61" name="Google Shape;61;p19"/>
          <p:cNvSpPr txBox="1">
            <a:spLocks noGrp="1"/>
          </p:cNvSpPr>
          <p:nvPr>
            <p:ph type="body" idx="5"/>
          </p:nvPr>
        </p:nvSpPr>
        <p:spPr>
          <a:xfrm>
            <a:off x="6280023" y="2505905"/>
            <a:ext cx="5440504" cy="331781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ct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ct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ct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ct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ct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lide 5">
  <p:cSld name="Slide 5">
    <p:spTree>
      <p:nvGrpSpPr>
        <p:cNvPr id="1" name="Shape 62"/>
        <p:cNvGrpSpPr/>
        <p:nvPr/>
      </p:nvGrpSpPr>
      <p:grpSpPr>
        <a:xfrm>
          <a:off x="0" y="0"/>
          <a:ext cx="0" cy="0"/>
          <a:chOff x="0" y="0"/>
          <a:chExt cx="0" cy="0"/>
        </a:xfrm>
      </p:grpSpPr>
      <p:pic>
        <p:nvPicPr>
          <p:cNvPr id="63" name="Google Shape;63;p20"/>
          <p:cNvPicPr preferRelativeResize="0"/>
          <p:nvPr/>
        </p:nvPicPr>
        <p:blipFill>
          <a:blip r:embed="rId2">
            <a:alphaModFix/>
          </a:blip>
          <a:stretch>
            <a:fillRect/>
          </a:stretch>
        </p:blipFill>
        <p:spPr>
          <a:xfrm>
            <a:off x="-812" y="388"/>
            <a:ext cx="942975" cy="1066800"/>
          </a:xfrm>
          <a:prstGeom prst="rect">
            <a:avLst/>
          </a:prstGeom>
          <a:noFill/>
          <a:ln>
            <a:noFill/>
          </a:ln>
        </p:spPr>
      </p:pic>
      <p:sp>
        <p:nvSpPr>
          <p:cNvPr id="64" name="Google Shape;64;p20"/>
          <p:cNvSpPr/>
          <p:nvPr/>
        </p:nvSpPr>
        <p:spPr>
          <a:xfrm>
            <a:off x="839788" y="457200"/>
            <a:ext cx="3932237" cy="5403850"/>
          </a:xfrm>
          <a:prstGeom prst="rect">
            <a:avLst/>
          </a:prstGeom>
          <a:solidFill>
            <a:srgbClr val="1B193E"/>
          </a:solidFill>
          <a:ln w="12700" cap="flat" cmpd="sng">
            <a:solidFill>
              <a:srgbClr val="1B19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65" name="Google Shape;65;p20"/>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ct val="0"/>
              </a:spcAft>
              <a:buClr>
                <a:srgbClr val="F5F5F5"/>
              </a:buClr>
              <a:buSzPts val="2200"/>
              <a:buFont typeface="Arial"/>
              <a:buNone/>
              <a:defRPr sz="2200" b="1" i="0" u="none" strike="noStrike" cap="none">
                <a:solidFill>
                  <a:srgbClr val="F5F5F5"/>
                </a:solidFill>
                <a:latin typeface="Calibri"/>
                <a:ea typeface="Calibri"/>
                <a:cs typeface="Calibri"/>
                <a:sym typeface="Calibri"/>
              </a:defRPr>
            </a:lvl1pPr>
            <a:lvl2pPr marL="914400" marR="0" lvl="1" indent="-228600" algn="l" rtl="0">
              <a:lnSpc>
                <a:spcPct val="90000"/>
              </a:lnSpc>
              <a:spcBef>
                <a:spcPts val="500"/>
              </a:spcBef>
              <a:spcAft>
                <a:spcPct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ct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6" name="Google Shape;66;p20"/>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pic>
        <p:nvPicPr>
          <p:cNvPr id="67" name="Google Shape;67;p20" descr="Interfaz de usuario gráfica, Texto&#10;&#10;Descripción generada automáticamente"/>
          <p:cNvPicPr preferRelativeResize="0"/>
          <p:nvPr/>
        </p:nvPicPr>
        <p:blipFill>
          <a:blip r:embed="rId3">
            <a:alphaModFix/>
          </a:blip>
          <a:stretch>
            <a:fillRect/>
          </a:stretch>
        </p:blipFill>
        <p:spPr>
          <a:xfrm>
            <a:off x="344230" y="6235578"/>
            <a:ext cx="2581713" cy="541631"/>
          </a:xfrm>
          <a:prstGeom prst="rect">
            <a:avLst/>
          </a:prstGeom>
          <a:noFill/>
          <a:ln>
            <a:noFill/>
          </a:ln>
        </p:spPr>
      </p:pic>
      <p:sp>
        <p:nvSpPr>
          <p:cNvPr id="68" name="Google Shape;68;p20"/>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ct val="0"/>
              </a:spcBef>
              <a:spcAft>
                <a:spcPct val="0"/>
              </a:spcAft>
              <a:buNone/>
            </a:pPr>
            <a:r>
              <a:rPr lang="es-ES"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pic>
        <p:nvPicPr>
          <p:cNvPr id="69" name="Google Shape;69;p20" descr="Logotipo&#10;&#10;Descripción generada automáticamente con confianza media"/>
          <p:cNvPicPr preferRelativeResize="0"/>
          <p:nvPr/>
        </p:nvPicPr>
        <p:blipFill>
          <a:blip r:embed="rId4">
            <a:alphaModFix/>
          </a:blip>
          <a:stretch>
            <a:fillRect/>
          </a:stretch>
        </p:blipFill>
        <p:spPr>
          <a:xfrm>
            <a:off x="1871163" y="654892"/>
            <a:ext cx="1869481" cy="941339"/>
          </a:xfrm>
          <a:prstGeom prst="rect">
            <a:avLst/>
          </a:prstGeom>
          <a:noFill/>
          <a:ln>
            <a:noFill/>
          </a:ln>
        </p:spPr>
      </p:pic>
      <p:sp>
        <p:nvSpPr>
          <p:cNvPr id="70" name="Google Shape;70;p20"/>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ct val="0"/>
              </a:spcAft>
              <a:buClr>
                <a:srgbClr val="F5F5F5"/>
              </a:buClr>
              <a:buSzPts val="2000"/>
              <a:buFont typeface="Arial"/>
              <a:buNone/>
              <a:defRPr sz="2000" b="0" i="0" u="none" strike="noStrike" cap="none">
                <a:solidFill>
                  <a:srgbClr val="F5F5F5"/>
                </a:solidFill>
                <a:latin typeface="Calibri"/>
                <a:ea typeface="Calibri"/>
                <a:cs typeface="Calibri"/>
                <a:sym typeface="Calibri"/>
              </a:defRPr>
            </a:lvl1pPr>
            <a:lvl2pPr marL="914400" marR="0" lvl="1" indent="-381000" algn="l" rtl="0">
              <a:lnSpc>
                <a:spcPct val="90000"/>
              </a:lnSpc>
              <a:spcBef>
                <a:spcPts val="500"/>
              </a:spcBef>
              <a:spcAft>
                <a:spcPct val="0"/>
              </a:spcAft>
              <a:buClr>
                <a:srgbClr val="F5F5F5"/>
              </a:buClr>
              <a:buSzPts val="2400"/>
              <a:buFont typeface="Arial"/>
              <a:buChar char="•"/>
              <a:defRPr sz="2400" b="0" i="0" u="none" strike="noStrike" cap="none">
                <a:solidFill>
                  <a:srgbClr val="F5F5F5"/>
                </a:solidFill>
                <a:latin typeface="Calibri"/>
                <a:ea typeface="Calibri"/>
                <a:cs typeface="Calibri"/>
                <a:sym typeface="Calibri"/>
              </a:defRPr>
            </a:lvl2pPr>
            <a:lvl3pPr marL="1371600" marR="0" lvl="2" indent="-355600" algn="l" rtl="0">
              <a:lnSpc>
                <a:spcPct val="90000"/>
              </a:lnSpc>
              <a:spcBef>
                <a:spcPts val="500"/>
              </a:spcBef>
              <a:spcAft>
                <a:spcPct val="0"/>
              </a:spcAft>
              <a:buClr>
                <a:srgbClr val="F5F5F5"/>
              </a:buClr>
              <a:buSzPts val="2000"/>
              <a:buFont typeface="Arial"/>
              <a:buChar char="•"/>
              <a:defRPr sz="2000" b="0" i="0" u="none" strike="noStrike" cap="none">
                <a:solidFill>
                  <a:srgbClr val="F5F5F5"/>
                </a:solidFill>
                <a:latin typeface="Calibri"/>
                <a:ea typeface="Calibri"/>
                <a:cs typeface="Calibri"/>
                <a:sym typeface="Calibri"/>
              </a:defRPr>
            </a:lvl3pPr>
            <a:lvl4pPr marL="1828800" marR="0" lvl="3" indent="-342900" algn="l" rtl="0">
              <a:lnSpc>
                <a:spcPct val="90000"/>
              </a:lnSpc>
              <a:spcBef>
                <a:spcPts val="500"/>
              </a:spcBef>
              <a:spcAft>
                <a:spcPct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4pPr>
            <a:lvl5pPr marL="2286000" marR="0" lvl="4" indent="-342900" algn="l" rtl="0">
              <a:lnSpc>
                <a:spcPct val="90000"/>
              </a:lnSpc>
              <a:spcBef>
                <a:spcPts val="500"/>
              </a:spcBef>
              <a:spcAft>
                <a:spcPct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71" name="Google Shape;71;p20"/>
          <p:cNvPicPr preferRelativeResize="0"/>
          <p:nvPr/>
        </p:nvPicPr>
        <p:blipFill>
          <a:blip r:embed="rId5">
            <a:alphaModFix/>
          </a:blip>
          <a:srcRect t="4618" b="1611"/>
          <a:stretch>
            <a:fillRect/>
          </a:stretch>
        </p:blipFill>
        <p:spPr>
          <a:xfrm>
            <a:off x="11263678" y="5460155"/>
            <a:ext cx="928322" cy="1397846"/>
          </a:xfrm>
          <a:prstGeom prst="rect">
            <a:avLst/>
          </a:prstGeom>
          <a:noFill/>
          <a:ln>
            <a:noFill/>
          </a:ln>
        </p:spPr>
      </p:pic>
      <p:sp>
        <p:nvSpPr>
          <p:cNvPr id="72" name="Google Shape;72;p20"/>
          <p:cNvSpPr txBox="1">
            <a:spLocks noGrp="1"/>
          </p:cNvSpPr>
          <p:nvPr>
            <p:ph type="body" idx="3"/>
          </p:nvPr>
        </p:nvSpPr>
        <p:spPr>
          <a:xfrm>
            <a:off x="5183188" y="457201"/>
            <a:ext cx="6172200" cy="54038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ct val="0"/>
              </a:spcAft>
              <a:buClr>
                <a:srgbClr val="1B193E"/>
              </a:buClr>
              <a:buSzPts val="2400"/>
              <a:buFont typeface="Arial"/>
              <a:buNone/>
              <a:defRPr sz="2400" b="0" i="0" u="none" strike="noStrike" cap="none">
                <a:solidFill>
                  <a:srgbClr val="1B193E"/>
                </a:solidFill>
                <a:latin typeface="Calibri"/>
                <a:ea typeface="Calibri"/>
                <a:cs typeface="Calibri"/>
                <a:sym typeface="Calibri"/>
              </a:defRPr>
            </a:lvl1pPr>
            <a:lvl2pPr marL="914400" marR="0" lvl="1" indent="-406400" algn="l" rtl="0">
              <a:lnSpc>
                <a:spcPct val="90000"/>
              </a:lnSpc>
              <a:spcBef>
                <a:spcPts val="500"/>
              </a:spcBef>
              <a:spcAft>
                <a:spcPct val="0"/>
              </a:spcAft>
              <a:buClr>
                <a:srgbClr val="1B193E"/>
              </a:buClr>
              <a:buSzPts val="2800"/>
              <a:buFont typeface="Arial"/>
              <a:buChar char="•"/>
              <a:defRPr sz="2800" b="0" i="0" u="none" strike="noStrike" cap="none">
                <a:solidFill>
                  <a:srgbClr val="1B193E"/>
                </a:solidFill>
                <a:latin typeface="Calibri"/>
                <a:ea typeface="Calibri"/>
                <a:cs typeface="Calibri"/>
                <a:sym typeface="Calibri"/>
              </a:defRPr>
            </a:lvl2pPr>
            <a:lvl3pPr marL="1371600" marR="0" lvl="2" indent="-381000" algn="l" rtl="0">
              <a:lnSpc>
                <a:spcPct val="90000"/>
              </a:lnSpc>
              <a:spcBef>
                <a:spcPts val="500"/>
              </a:spcBef>
              <a:spcAft>
                <a:spcPct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3pPr>
            <a:lvl4pPr marL="1828800" marR="0" lvl="3" indent="-355600" algn="l" rtl="0">
              <a:lnSpc>
                <a:spcPct val="90000"/>
              </a:lnSpc>
              <a:spcBef>
                <a:spcPts val="500"/>
              </a:spcBef>
              <a:spcAft>
                <a:spcPct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4pPr>
            <a:lvl5pPr marL="2286000" marR="0" lvl="4" indent="-355600" algn="l" rtl="0">
              <a:lnSpc>
                <a:spcPct val="90000"/>
              </a:lnSpc>
              <a:spcBef>
                <a:spcPts val="500"/>
              </a:spcBef>
              <a:spcAft>
                <a:spcPct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5pPr>
            <a:lvl6pPr marL="2743200" marR="0" lvl="5"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lide 6">
  <p:cSld name="Slide 6">
    <p:spTree>
      <p:nvGrpSpPr>
        <p:cNvPr id="1" name="Shape 73"/>
        <p:cNvGrpSpPr/>
        <p:nvPr/>
      </p:nvGrpSpPr>
      <p:grpSpPr>
        <a:xfrm>
          <a:off x="0" y="0"/>
          <a:ext cx="0" cy="0"/>
          <a:chOff x="0" y="0"/>
          <a:chExt cx="0" cy="0"/>
        </a:xfrm>
      </p:grpSpPr>
      <p:sp>
        <p:nvSpPr>
          <p:cNvPr id="74" name="Google Shape;74;p21"/>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pic>
        <p:nvPicPr>
          <p:cNvPr id="75" name="Google Shape;75;p21"/>
          <p:cNvPicPr preferRelativeResize="0"/>
          <p:nvPr/>
        </p:nvPicPr>
        <p:blipFill>
          <a:blip r:embed="rId2">
            <a:alphaModFix/>
          </a:blip>
          <a:srcRect t="4618" b="1611"/>
          <a:stretch>
            <a:fillRect/>
          </a:stretch>
        </p:blipFill>
        <p:spPr>
          <a:xfrm>
            <a:off x="11263678" y="5460155"/>
            <a:ext cx="928322" cy="1397846"/>
          </a:xfrm>
          <a:prstGeom prst="rect">
            <a:avLst/>
          </a:prstGeom>
          <a:noFill/>
          <a:ln>
            <a:noFill/>
          </a:ln>
        </p:spPr>
      </p:pic>
      <p:pic>
        <p:nvPicPr>
          <p:cNvPr id="76" name="Google Shape;76;p21"/>
          <p:cNvPicPr preferRelativeResize="0"/>
          <p:nvPr/>
        </p:nvPicPr>
        <p:blipFill>
          <a:blip r:embed="rId3">
            <a:alphaModFix/>
          </a:blip>
          <a:stretch>
            <a:fillRect/>
          </a:stretch>
        </p:blipFill>
        <p:spPr>
          <a:xfrm>
            <a:off x="-812" y="388"/>
            <a:ext cx="942975" cy="1066800"/>
          </a:xfrm>
          <a:prstGeom prst="rect">
            <a:avLst/>
          </a:prstGeom>
          <a:noFill/>
          <a:ln>
            <a:noFill/>
          </a:ln>
        </p:spPr>
      </p:pic>
      <p:sp>
        <p:nvSpPr>
          <p:cNvPr id="77" name="Google Shape;77;p21"/>
          <p:cNvSpPr/>
          <p:nvPr/>
        </p:nvSpPr>
        <p:spPr>
          <a:xfrm>
            <a:off x="7470798" y="457201"/>
            <a:ext cx="3932237" cy="5403850"/>
          </a:xfrm>
          <a:prstGeom prst="rect">
            <a:avLst/>
          </a:prstGeom>
          <a:solidFill>
            <a:srgbClr val="1B193E"/>
          </a:solidFill>
          <a:ln w="12700" cap="flat" cmpd="sng">
            <a:solidFill>
              <a:srgbClr val="1B19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78" name="Google Shape;78;p21"/>
          <p:cNvSpPr txBox="1">
            <a:spLocks noGrp="1"/>
          </p:cNvSpPr>
          <p:nvPr>
            <p:ph type="body" idx="1"/>
          </p:nvPr>
        </p:nvSpPr>
        <p:spPr>
          <a:xfrm>
            <a:off x="7868313" y="1786359"/>
            <a:ext cx="3133899" cy="941340"/>
          </a:xfrm>
          <a:prstGeom prst="rect">
            <a:avLst/>
          </a:prstGeom>
          <a:solidFill>
            <a:srgbClr val="1B193E"/>
          </a:solidFill>
          <a:ln>
            <a:noFill/>
          </a:ln>
        </p:spPr>
        <p:txBody>
          <a:bodyPr spcFirstLastPara="1" wrap="square" lIns="91425" tIns="45700" rIns="91425" bIns="45700" anchor="b" anchorCtr="0">
            <a:noAutofit/>
          </a:bodyPr>
          <a:lstStyle>
            <a:lvl1pPr marL="457200" marR="0" lvl="0" indent="-228600" algn="r" rtl="0">
              <a:lnSpc>
                <a:spcPct val="90000"/>
              </a:lnSpc>
              <a:spcBef>
                <a:spcPts val="1000"/>
              </a:spcBef>
              <a:spcAft>
                <a:spcPct val="0"/>
              </a:spcAft>
              <a:buClr>
                <a:srgbClr val="F5F5F5"/>
              </a:buClr>
              <a:buSzPts val="2200"/>
              <a:buFont typeface="Arial"/>
              <a:buNone/>
              <a:defRPr sz="2200" b="1" i="0" u="none" strike="noStrike" cap="none">
                <a:solidFill>
                  <a:srgbClr val="F5F5F5"/>
                </a:solidFill>
                <a:latin typeface="Calibri"/>
                <a:ea typeface="Calibri"/>
                <a:cs typeface="Calibri"/>
                <a:sym typeface="Calibri"/>
              </a:defRPr>
            </a:lvl1pPr>
            <a:lvl2pPr marL="914400" marR="0" lvl="1" indent="-228600" algn="l" rtl="0">
              <a:lnSpc>
                <a:spcPct val="90000"/>
              </a:lnSpc>
              <a:spcBef>
                <a:spcPts val="500"/>
              </a:spcBef>
              <a:spcAft>
                <a:spcPct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ct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ct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pic>
        <p:nvPicPr>
          <p:cNvPr id="79" name="Google Shape;79;p21" descr="Logotipo&#10;&#10;Descripción generada automáticamente con confianza media"/>
          <p:cNvPicPr preferRelativeResize="0"/>
          <p:nvPr/>
        </p:nvPicPr>
        <p:blipFill>
          <a:blip r:embed="rId4">
            <a:alphaModFix/>
          </a:blip>
          <a:stretch>
            <a:fillRect/>
          </a:stretch>
        </p:blipFill>
        <p:spPr>
          <a:xfrm>
            <a:off x="8500521" y="654893"/>
            <a:ext cx="1869481" cy="941339"/>
          </a:xfrm>
          <a:prstGeom prst="rect">
            <a:avLst/>
          </a:prstGeom>
          <a:noFill/>
          <a:ln>
            <a:noFill/>
          </a:ln>
        </p:spPr>
      </p:pic>
      <p:sp>
        <p:nvSpPr>
          <p:cNvPr id="80" name="Google Shape;80;p21"/>
          <p:cNvSpPr txBox="1">
            <a:spLocks noGrp="1"/>
          </p:cNvSpPr>
          <p:nvPr>
            <p:ph type="body" idx="2"/>
          </p:nvPr>
        </p:nvSpPr>
        <p:spPr>
          <a:xfrm>
            <a:off x="7867608" y="2917826"/>
            <a:ext cx="3135313" cy="2568575"/>
          </a:xfrm>
          <a:prstGeom prst="rect">
            <a:avLst/>
          </a:prstGeom>
          <a:noFill/>
          <a:ln>
            <a:noFill/>
          </a:ln>
        </p:spPr>
        <p:txBody>
          <a:bodyPr spcFirstLastPara="1" wrap="square" lIns="91425" tIns="45700" rIns="91425" bIns="45700" anchor="t" anchorCtr="0">
            <a:noAutofit/>
          </a:bodyPr>
          <a:lstStyle>
            <a:lvl1pPr marL="457200" marR="0" lvl="0" indent="-228600" algn="r" rtl="0">
              <a:lnSpc>
                <a:spcPct val="90000"/>
              </a:lnSpc>
              <a:spcBef>
                <a:spcPts val="1000"/>
              </a:spcBef>
              <a:spcAft>
                <a:spcPct val="0"/>
              </a:spcAft>
              <a:buClr>
                <a:srgbClr val="F5F5F5"/>
              </a:buClr>
              <a:buSzPts val="2000"/>
              <a:buFont typeface="Arial"/>
              <a:buNone/>
              <a:defRPr sz="2000" b="0" i="0" u="none" strike="noStrike" cap="none">
                <a:solidFill>
                  <a:srgbClr val="F5F5F5"/>
                </a:solidFill>
                <a:latin typeface="Calibri"/>
                <a:ea typeface="Calibri"/>
                <a:cs typeface="Calibri"/>
                <a:sym typeface="Calibri"/>
              </a:defRPr>
            </a:lvl1pPr>
            <a:lvl2pPr marL="914400" marR="0" lvl="1" indent="-381000" algn="l" rtl="0">
              <a:lnSpc>
                <a:spcPct val="90000"/>
              </a:lnSpc>
              <a:spcBef>
                <a:spcPts val="500"/>
              </a:spcBef>
              <a:spcAft>
                <a:spcPct val="0"/>
              </a:spcAft>
              <a:buClr>
                <a:srgbClr val="F5F5F5"/>
              </a:buClr>
              <a:buSzPts val="2400"/>
              <a:buFont typeface="Arial"/>
              <a:buChar char="•"/>
              <a:defRPr sz="2400" b="0" i="0" u="none" strike="noStrike" cap="none">
                <a:solidFill>
                  <a:srgbClr val="F5F5F5"/>
                </a:solidFill>
                <a:latin typeface="Calibri"/>
                <a:ea typeface="Calibri"/>
                <a:cs typeface="Calibri"/>
                <a:sym typeface="Calibri"/>
              </a:defRPr>
            </a:lvl2pPr>
            <a:lvl3pPr marL="1371600" marR="0" lvl="2" indent="-355600" algn="l" rtl="0">
              <a:lnSpc>
                <a:spcPct val="90000"/>
              </a:lnSpc>
              <a:spcBef>
                <a:spcPts val="500"/>
              </a:spcBef>
              <a:spcAft>
                <a:spcPct val="0"/>
              </a:spcAft>
              <a:buClr>
                <a:srgbClr val="F5F5F5"/>
              </a:buClr>
              <a:buSzPts val="2000"/>
              <a:buFont typeface="Arial"/>
              <a:buChar char="•"/>
              <a:defRPr sz="2000" b="0" i="0" u="none" strike="noStrike" cap="none">
                <a:solidFill>
                  <a:srgbClr val="F5F5F5"/>
                </a:solidFill>
                <a:latin typeface="Calibri"/>
                <a:ea typeface="Calibri"/>
                <a:cs typeface="Calibri"/>
                <a:sym typeface="Calibri"/>
              </a:defRPr>
            </a:lvl3pPr>
            <a:lvl4pPr marL="1828800" marR="0" lvl="3" indent="-342900" algn="l" rtl="0">
              <a:lnSpc>
                <a:spcPct val="90000"/>
              </a:lnSpc>
              <a:spcBef>
                <a:spcPts val="500"/>
              </a:spcBef>
              <a:spcAft>
                <a:spcPct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4pPr>
            <a:lvl5pPr marL="2286000" marR="0" lvl="4" indent="-342900" algn="l" rtl="0">
              <a:lnSpc>
                <a:spcPct val="90000"/>
              </a:lnSpc>
              <a:spcBef>
                <a:spcPts val="500"/>
              </a:spcBef>
              <a:spcAft>
                <a:spcPct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1" name="Google Shape;81;p21"/>
          <p:cNvSpPr txBox="1">
            <a:spLocks noGrp="1"/>
          </p:cNvSpPr>
          <p:nvPr>
            <p:ph type="body" idx="3"/>
          </p:nvPr>
        </p:nvSpPr>
        <p:spPr>
          <a:xfrm>
            <a:off x="916846" y="457201"/>
            <a:ext cx="6172200" cy="54038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ct val="0"/>
              </a:spcAft>
              <a:buClr>
                <a:srgbClr val="1B193E"/>
              </a:buClr>
              <a:buSzPts val="2400"/>
              <a:buFont typeface="Arial"/>
              <a:buNone/>
              <a:defRPr sz="2400" b="0" i="0" u="none" strike="noStrike" cap="none">
                <a:solidFill>
                  <a:srgbClr val="1B193E"/>
                </a:solidFill>
                <a:latin typeface="Calibri"/>
                <a:ea typeface="Calibri"/>
                <a:cs typeface="Calibri"/>
                <a:sym typeface="Calibri"/>
              </a:defRPr>
            </a:lvl1pPr>
            <a:lvl2pPr marL="914400" marR="0" lvl="1" indent="-406400" algn="l" rtl="0">
              <a:lnSpc>
                <a:spcPct val="90000"/>
              </a:lnSpc>
              <a:spcBef>
                <a:spcPts val="500"/>
              </a:spcBef>
              <a:spcAft>
                <a:spcPct val="0"/>
              </a:spcAft>
              <a:buClr>
                <a:srgbClr val="1B193E"/>
              </a:buClr>
              <a:buSzPts val="2800"/>
              <a:buFont typeface="Arial"/>
              <a:buChar char="•"/>
              <a:defRPr sz="2800" b="0" i="0" u="none" strike="noStrike" cap="none">
                <a:solidFill>
                  <a:srgbClr val="1B193E"/>
                </a:solidFill>
                <a:latin typeface="Calibri"/>
                <a:ea typeface="Calibri"/>
                <a:cs typeface="Calibri"/>
                <a:sym typeface="Calibri"/>
              </a:defRPr>
            </a:lvl2pPr>
            <a:lvl3pPr marL="1371600" marR="0" lvl="2" indent="-381000" algn="l" rtl="0">
              <a:lnSpc>
                <a:spcPct val="90000"/>
              </a:lnSpc>
              <a:spcBef>
                <a:spcPts val="500"/>
              </a:spcBef>
              <a:spcAft>
                <a:spcPct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3pPr>
            <a:lvl4pPr marL="1828800" marR="0" lvl="3" indent="-355600" algn="l" rtl="0">
              <a:lnSpc>
                <a:spcPct val="90000"/>
              </a:lnSpc>
              <a:spcBef>
                <a:spcPts val="500"/>
              </a:spcBef>
              <a:spcAft>
                <a:spcPct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4pPr>
            <a:lvl5pPr marL="2286000" marR="0" lvl="4" indent="-355600" algn="l" rtl="0">
              <a:lnSpc>
                <a:spcPct val="90000"/>
              </a:lnSpc>
              <a:spcBef>
                <a:spcPts val="500"/>
              </a:spcBef>
              <a:spcAft>
                <a:spcPct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5pPr>
            <a:lvl6pPr marL="2743200" marR="0" lvl="5"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82" name="Google Shape;82;p21" descr="Interfaz de usuario gráfica, Texto&#10;&#10;Descripción generada automáticamente"/>
          <p:cNvPicPr preferRelativeResize="0"/>
          <p:nvPr/>
        </p:nvPicPr>
        <p:blipFill>
          <a:blip r:embed="rId5">
            <a:alphaModFix/>
          </a:blip>
          <a:stretch>
            <a:fillRect/>
          </a:stretch>
        </p:blipFill>
        <p:spPr>
          <a:xfrm>
            <a:off x="344230" y="6235578"/>
            <a:ext cx="2581713" cy="541631"/>
          </a:xfrm>
          <a:prstGeom prst="rect">
            <a:avLst/>
          </a:prstGeom>
          <a:noFill/>
          <a:ln>
            <a:noFill/>
          </a:ln>
        </p:spPr>
      </p:pic>
      <p:sp>
        <p:nvSpPr>
          <p:cNvPr id="83" name="Google Shape;83;p21"/>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ct val="0"/>
              </a:spcBef>
              <a:spcAft>
                <a:spcPct val="0"/>
              </a:spcAft>
              <a:buNone/>
            </a:pPr>
            <a:r>
              <a:rPr lang="es-ES"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ver 1">
  <p:cSld name="Cover 1">
    <p:spTree>
      <p:nvGrpSpPr>
        <p:cNvPr id="1" name="Shape 84"/>
        <p:cNvGrpSpPr/>
        <p:nvPr/>
      </p:nvGrpSpPr>
      <p:grpSpPr>
        <a:xfrm>
          <a:off x="0" y="0"/>
          <a:ext cx="0" cy="0"/>
          <a:chOff x="0" y="0"/>
          <a:chExt cx="0" cy="0"/>
        </a:xfrm>
      </p:grpSpPr>
      <p:sp>
        <p:nvSpPr>
          <p:cNvPr id="85" name="Google Shape;85;p22"/>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pic>
        <p:nvPicPr>
          <p:cNvPr id="86" name="Google Shape;86;p22" descr="Imagen que contiene Logotipo&#10;&#10;Descripción generada automáticamente"/>
          <p:cNvPicPr preferRelativeResize="0"/>
          <p:nvPr/>
        </p:nvPicPr>
        <p:blipFill>
          <a:blip r:embed="rId2">
            <a:alphaModFix/>
          </a:blip>
          <a:stretch>
            <a:fillRect/>
          </a:stretch>
        </p:blipFill>
        <p:spPr>
          <a:xfrm>
            <a:off x="1122821" y="1323778"/>
            <a:ext cx="4416598" cy="2229084"/>
          </a:xfrm>
          <a:prstGeom prst="rect">
            <a:avLst/>
          </a:prstGeom>
          <a:noFill/>
          <a:ln>
            <a:noFill/>
          </a:ln>
        </p:spPr>
      </p:pic>
      <p:sp>
        <p:nvSpPr>
          <p:cNvPr id="87" name="Google Shape;87;p22"/>
          <p:cNvSpPr txBox="1"/>
          <p:nvPr/>
        </p:nvSpPr>
        <p:spPr>
          <a:xfrm>
            <a:off x="8773360" y="177708"/>
            <a:ext cx="3283527" cy="400110"/>
          </a:xfrm>
          <a:prstGeom prst="rect">
            <a:avLst/>
          </a:prstGeom>
          <a:noFill/>
          <a:ln>
            <a:noFill/>
          </a:ln>
        </p:spPr>
        <p:txBody>
          <a:bodyPr spcFirstLastPara="1" wrap="square" lIns="91425" tIns="45700" rIns="91425" bIns="45700" anchor="t" anchorCtr="0">
            <a:spAutoFit/>
          </a:bodyPr>
          <a:lstStyle/>
          <a:p>
            <a:pPr marL="0" marR="0" lvl="0" indent="0" algn="r" rtl="0">
              <a:spcBef>
                <a:spcPct val="0"/>
              </a:spcBef>
              <a:spcAft>
                <a:spcPct val="0"/>
              </a:spcAft>
              <a:buNone/>
            </a:pPr>
            <a:r>
              <a:rPr lang="es-ES" sz="2000" b="1" i="0" u="none" strike="noStrike" cap="none">
                <a:solidFill>
                  <a:srgbClr val="1B193E"/>
                </a:solidFill>
                <a:latin typeface="Calibri"/>
                <a:ea typeface="Calibri"/>
                <a:cs typeface="Calibri"/>
                <a:sym typeface="Calibri"/>
              </a:rPr>
              <a:t>digital-dream-lab.eu</a:t>
            </a:r>
            <a:endParaRPr sz="2000" b="1" i="0" u="none" strike="noStrike" cap="none">
              <a:solidFill>
                <a:srgbClr val="1B193E"/>
              </a:solidFill>
              <a:latin typeface="Calibri"/>
              <a:ea typeface="Calibri"/>
              <a:cs typeface="Calibri"/>
              <a:sym typeface="Calibri"/>
            </a:endParaRPr>
          </a:p>
        </p:txBody>
      </p:sp>
      <p:sp>
        <p:nvSpPr>
          <p:cNvPr id="88" name="Google Shape;88;p22"/>
          <p:cNvSpPr txBox="1"/>
          <p:nvPr/>
        </p:nvSpPr>
        <p:spPr>
          <a:xfrm>
            <a:off x="135113" y="6160146"/>
            <a:ext cx="7352615" cy="692497"/>
          </a:xfrm>
          <a:prstGeom prst="rect">
            <a:avLst/>
          </a:prstGeom>
          <a:noFill/>
          <a:ln>
            <a:noFill/>
          </a:ln>
        </p:spPr>
        <p:txBody>
          <a:bodyPr spcFirstLastPara="1" wrap="square" lIns="91425" tIns="45700" rIns="91425" bIns="45700" anchor="t" anchorCtr="0">
            <a:spAutoFit/>
          </a:bodyPr>
          <a:lstStyle/>
          <a:p>
            <a:pPr marL="0" marR="0" lvl="0" indent="0" algn="l" rtl="0">
              <a:spcBef>
                <a:spcPct val="0"/>
              </a:spcBef>
              <a:spcAft>
                <a:spcPct val="0"/>
              </a:spcAft>
              <a:buNone/>
            </a:pPr>
            <a:r>
              <a:rPr lang="es-ES" sz="1300" b="0" i="0" u="none" strike="noStrike" cap="none">
                <a:solidFill>
                  <a:schemeClr val="lt1"/>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sp>
        <p:nvSpPr>
          <p:cNvPr id="89" name="Google Shape;89;p22"/>
          <p:cNvSpPr/>
          <p:nvPr/>
        </p:nvSpPr>
        <p:spPr>
          <a:xfrm>
            <a:off x="0" y="-38151"/>
            <a:ext cx="12192000" cy="102062"/>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pic>
        <p:nvPicPr>
          <p:cNvPr id="90" name="Google Shape;90;p22" descr="Texto&#10;&#10;Descripción generada automáticamente"/>
          <p:cNvPicPr preferRelativeResize="0"/>
          <p:nvPr/>
        </p:nvPicPr>
        <p:blipFill>
          <a:blip r:embed="rId3">
            <a:alphaModFix/>
          </a:blip>
          <a:stretch>
            <a:fillRect/>
          </a:stretch>
        </p:blipFill>
        <p:spPr>
          <a:xfrm>
            <a:off x="264509" y="160233"/>
            <a:ext cx="2786332" cy="584559"/>
          </a:xfrm>
          <a:prstGeom prst="rect">
            <a:avLst/>
          </a:prstGeom>
          <a:noFill/>
          <a:ln>
            <a:noFill/>
          </a:ln>
        </p:spPr>
      </p:pic>
      <p:sp>
        <p:nvSpPr>
          <p:cNvPr id="91" name="Google Shape;91;p22"/>
          <p:cNvSpPr txBox="1">
            <a:spLocks noGrp="1"/>
          </p:cNvSpPr>
          <p:nvPr>
            <p:ph type="body" idx="1"/>
          </p:nvPr>
        </p:nvSpPr>
        <p:spPr>
          <a:xfrm>
            <a:off x="876650" y="3922330"/>
            <a:ext cx="4908939"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ct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ct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92" name="Google Shape;92;p22"/>
          <p:cNvSpPr txBox="1">
            <a:spLocks noGrp="1"/>
          </p:cNvSpPr>
          <p:nvPr>
            <p:ph type="body" idx="2"/>
          </p:nvPr>
        </p:nvSpPr>
        <p:spPr>
          <a:xfrm>
            <a:off x="876652" y="4810675"/>
            <a:ext cx="4908939" cy="555389"/>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ct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ct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ct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93" name="Google Shape;93;p22"/>
          <p:cNvPicPr preferRelativeResize="0"/>
          <p:nvPr/>
        </p:nvPicPr>
        <p:blipFill>
          <a:blip r:embed="rId4">
            <a:alphaModFix/>
          </a:blip>
          <a:stretch>
            <a:fillRect/>
          </a:stretch>
        </p:blipFill>
        <p:spPr>
          <a:xfrm>
            <a:off x="7581900" y="990600"/>
            <a:ext cx="4610100" cy="5857875"/>
          </a:xfrm>
          <a:prstGeom prst="rect">
            <a:avLst/>
          </a:prstGeom>
          <a:noFill/>
          <a:ln>
            <a:noFill/>
          </a:ln>
        </p:spPr>
      </p:pic>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ransition/>
  <p:txStyles>
    <p:title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ct val="0"/>
        </a:spcBef>
        <a:spcAft>
          <a:spcPct val="0"/>
        </a:spcAft>
      </a:defPPr>
      <a:lvl1pPr marR="0" lvl="0"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ct val="0"/>
        </a:spcBef>
        <a:spcAft>
          <a:spcPct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www.digital-dream-lab.eu/" TargetMode="External"/><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4"/>
          <p:cNvSpPr txBox="1">
            <a:spLocks noGrp="1"/>
          </p:cNvSpPr>
          <p:nvPr>
            <p:ph type="title"/>
          </p:nvPr>
        </p:nvSpPr>
        <p:spPr>
          <a:xfrm>
            <a:off x="831850" y="3090084"/>
            <a:ext cx="10515600" cy="123267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ct val="0"/>
              </a:spcBef>
              <a:spcAft>
                <a:spcPct val="0"/>
              </a:spcAft>
              <a:buClr>
                <a:srgbClr val="1B193E"/>
              </a:buClr>
              <a:buSzPts val="4000"/>
              <a:buFont typeface="Calibri"/>
              <a:buNone/>
            </a:pPr>
            <a:r>
              <a:rPr lang="es-ES"/>
              <a:t>Ψηφιακά εργαλεία για τον επιχειρηματικό σχεδιασμό των ΜΜΕ</a:t>
            </a:r>
            <a:endParaRPr/>
          </a:p>
        </p:txBody>
      </p:sp>
      <p:sp>
        <p:nvSpPr>
          <p:cNvPr id="99" name="Google Shape;99;p4"/>
          <p:cNvSpPr txBox="1">
            <a:spLocks noGrp="1"/>
          </p:cNvSpPr>
          <p:nvPr>
            <p:ph type="body" idx="1"/>
          </p:nvPr>
        </p:nvSpPr>
        <p:spPr>
          <a:xfrm>
            <a:off x="831850" y="4490083"/>
            <a:ext cx="10515600" cy="123268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ct val="0"/>
              </a:spcBef>
              <a:spcAft>
                <a:spcPct val="0"/>
              </a:spcAft>
              <a:buClr>
                <a:srgbClr val="1B193E"/>
              </a:buClr>
              <a:buSzPts val="2400"/>
              <a:buNone/>
            </a:pPr>
            <a:r>
              <a:rPr lang="es-ES"/>
              <a:t>Παρέχεται από το CIJ</a:t>
            </a:r>
            <a:endParaRPr/>
          </a:p>
        </p:txBody>
      </p:sp>
      <p:pic>
        <p:nvPicPr>
          <p:cNvPr id="1000100002" name="ODT_ATTR_LBL_LOGO">
            <a:extLst>
              <a:ext uri="{FF2B5EF4-FFF2-40B4-BE49-F238E27FC236}">
                <a16:creationId xmlns:a16="http://schemas.microsoft.com/office/drawing/2014/main" id="{B066AC4A-9A1C-4C10-800A-DAF9F2764385}"/>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0" y="36000"/>
            <a:ext cx="316230" cy="179705"/>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g2908720cbad_0_61"/>
          <p:cNvSpPr txBox="1">
            <a:spLocks noGrp="1"/>
          </p:cNvSpPr>
          <p:nvPr>
            <p:ph type="body" idx="1"/>
          </p:nvPr>
        </p:nvSpPr>
        <p:spPr>
          <a:xfrm>
            <a:off x="1232479" y="2487600"/>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r>
              <a:rPr lang="es-ES" dirty="0"/>
              <a:t>2. </a:t>
            </a:r>
            <a:r>
              <a:rPr lang="es-ES" dirty="0" err="1"/>
              <a:t>Πώς</a:t>
            </a:r>
            <a:r>
              <a:rPr lang="es-ES" dirty="0"/>
              <a:t> μπ</a:t>
            </a:r>
            <a:r>
              <a:rPr lang="es-ES" dirty="0" err="1"/>
              <a:t>ορώ</a:t>
            </a:r>
            <a:r>
              <a:rPr lang="es-ES" dirty="0"/>
              <a:t> να </a:t>
            </a:r>
            <a:r>
              <a:rPr lang="es-ES" dirty="0" err="1"/>
              <a:t>διευθύνω</a:t>
            </a:r>
            <a:r>
              <a:rPr lang="es-ES" dirty="0"/>
              <a:t> </a:t>
            </a:r>
            <a:r>
              <a:rPr lang="es-ES" dirty="0" err="1"/>
              <a:t>μι</a:t>
            </a:r>
            <a:r>
              <a:rPr lang="es-ES" dirty="0"/>
              <a:t>α επιχείρηση που βασίζεται σε δεδομένα και ποιος είναι ο αντίκτυπος;</a:t>
            </a:r>
            <a:endParaRPr dirty="0"/>
          </a:p>
        </p:txBody>
      </p:sp>
      <p:sp>
        <p:nvSpPr>
          <p:cNvPr id="175" name="Google Shape;175;g2908720cbad_0_61"/>
          <p:cNvSpPr txBox="1">
            <a:spLocks noGrp="1"/>
          </p:cNvSpPr>
          <p:nvPr>
            <p:ph type="body" idx="2"/>
          </p:nvPr>
        </p:nvSpPr>
        <p:spPr>
          <a:xfrm>
            <a:off x="1232479" y="3789040"/>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F5F5F5"/>
              </a:buClr>
              <a:buSzPts val="2000"/>
              <a:buNone/>
            </a:pPr>
            <a:r>
              <a:rPr lang="es-ES" dirty="0"/>
              <a:t>2.1 </a:t>
            </a:r>
            <a:r>
              <a:rPr lang="es-ES" dirty="0" err="1"/>
              <a:t>Ορισμός</a:t>
            </a:r>
            <a:r>
              <a:rPr lang="es-ES" dirty="0"/>
              <a:t> </a:t>
            </a:r>
            <a:r>
              <a:rPr lang="es-ES" dirty="0" err="1"/>
              <a:t>της</a:t>
            </a:r>
            <a:r>
              <a:rPr lang="es-ES" dirty="0"/>
              <a:t> β</a:t>
            </a:r>
            <a:r>
              <a:rPr lang="es-ES" dirty="0" err="1"/>
              <a:t>άσης</a:t>
            </a:r>
            <a:r>
              <a:rPr lang="es-ES" dirty="0"/>
              <a:t> </a:t>
            </a:r>
            <a:r>
              <a:rPr lang="es-ES" dirty="0" err="1"/>
              <a:t>δεδομένων</a:t>
            </a:r>
            <a:r>
              <a:rPr lang="es-ES" dirty="0"/>
              <a:t> και η </a:t>
            </a:r>
            <a:r>
              <a:rPr lang="es-ES" dirty="0" err="1"/>
              <a:t>σημ</a:t>
            </a:r>
            <a:r>
              <a:rPr lang="es-ES" dirty="0"/>
              <a:t>ασία τους στο πλαίσιο του επιχειρηματικού σχεδιασμού</a:t>
            </a:r>
            <a:endParaRPr dirty="0"/>
          </a:p>
        </p:txBody>
      </p:sp>
      <p:sp>
        <p:nvSpPr>
          <p:cNvPr id="176" name="Google Shape;176;g2908720cbad_0_61"/>
          <p:cNvSpPr txBox="1">
            <a:spLocks noGrp="1"/>
          </p:cNvSpPr>
          <p:nvPr>
            <p:ph type="body" idx="3"/>
          </p:nvPr>
        </p:nvSpPr>
        <p:spPr>
          <a:xfrm>
            <a:off x="5183188"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None/>
            </a:pPr>
            <a:r>
              <a:rPr lang="es-ES"/>
              <a:t>Ακολουθούν οι βασικές πτυχές της προσέγγισης βάσει δεδομένων:</a:t>
            </a:r>
            <a:endParaRPr/>
          </a:p>
          <a:p>
            <a:pPr marL="0" lvl="0" indent="0" algn="l" rtl="0">
              <a:lnSpc>
                <a:spcPct val="90000"/>
              </a:lnSpc>
              <a:spcBef>
                <a:spcPct val="0"/>
              </a:spcBef>
              <a:spcAft>
                <a:spcPct val="0"/>
              </a:spcAft>
              <a:buNone/>
            </a:pPr>
            <a:endParaRPr/>
          </a:p>
          <a:p>
            <a:pPr marL="0" lvl="0" indent="0" algn="l" rtl="0">
              <a:lnSpc>
                <a:spcPct val="90000"/>
              </a:lnSpc>
              <a:spcBef>
                <a:spcPct val="0"/>
              </a:spcBef>
              <a:spcAft>
                <a:spcPct val="0"/>
              </a:spcAft>
              <a:buNone/>
            </a:pPr>
            <a:r>
              <a:rPr lang="es-ES" sz="2100" b="1"/>
              <a:t>Συλλογή δεδομένων</a:t>
            </a:r>
            <a:r>
              <a:rPr lang="es-ES" sz="2100"/>
              <a:t>: Συγκέντρωση σχετικών και ακριβών δεδομένων από διάφορες πηγές, όπως σχόλια πελατών, έρευνα αγοράς, στοιχεία πωλήσεων, αναλυτικά στοιχεία ιστότοπου και άλλα.</a:t>
            </a:r>
            <a:endParaRPr sz="2100"/>
          </a:p>
          <a:p>
            <a:pPr marL="0" lvl="0" indent="0" algn="l" rtl="0">
              <a:lnSpc>
                <a:spcPct val="90000"/>
              </a:lnSpc>
              <a:spcBef>
                <a:spcPct val="0"/>
              </a:spcBef>
              <a:spcAft>
                <a:spcPct val="0"/>
              </a:spcAft>
              <a:buNone/>
            </a:pPr>
            <a:endParaRPr sz="2100"/>
          </a:p>
          <a:p>
            <a:pPr marL="0" lvl="0" indent="0" algn="l" rtl="0">
              <a:lnSpc>
                <a:spcPct val="90000"/>
              </a:lnSpc>
              <a:spcBef>
                <a:spcPct val="0"/>
              </a:spcBef>
              <a:spcAft>
                <a:spcPct val="0"/>
              </a:spcAft>
              <a:buNone/>
            </a:pPr>
            <a:r>
              <a:rPr lang="es-ES" sz="2100" b="1"/>
              <a:t>Ανάλυση δεδομένων</a:t>
            </a:r>
            <a:r>
              <a:rPr lang="es-ES" sz="2100"/>
              <a:t>: Χρήση εργαλείων και τεχνικών ανάλυσης δεδομένων για την επεξεργασία και την εξαγωγή σημαντικών πληροφοριών από τα δεδομένα που συλλέγονται. Αυτό μπορεί να περιλαμβάνει τον εντοπισμό προτύπων, τάσεων, συσχετισμών και ανωμαλιών στα δεδομένα.</a:t>
            </a:r>
            <a:endParaRPr sz="2100"/>
          </a:p>
          <a:p>
            <a:pPr marL="0" lvl="0" indent="0" algn="l" rtl="0">
              <a:lnSpc>
                <a:spcPct val="90000"/>
              </a:lnSpc>
              <a:spcBef>
                <a:spcPct val="0"/>
              </a:spcBef>
              <a:spcAft>
                <a:spcPct val="0"/>
              </a:spcAft>
              <a:buNone/>
            </a:pPr>
            <a:endParaRPr sz="2100"/>
          </a:p>
          <a:p>
            <a:pPr marL="0" lvl="0" indent="0" algn="l" rtl="0">
              <a:lnSpc>
                <a:spcPct val="90000"/>
              </a:lnSpc>
              <a:spcBef>
                <a:spcPct val="0"/>
              </a:spcBef>
              <a:spcAft>
                <a:spcPct val="0"/>
              </a:spcAft>
              <a:buNone/>
            </a:pPr>
            <a:r>
              <a:rPr lang="es-ES" sz="2100" b="1"/>
              <a:t>Ενημερωμένη Λήψη Αποφάσεων</a:t>
            </a:r>
            <a:r>
              <a:rPr lang="es-ES" sz="2100"/>
              <a:t>: Χρήση των γνώσεων που αποκτήθηκαν από την ανάλυση δεδομένων για τη λήψη τεκμηριωμένων και τεκμηριωμένων αποφάσεων. Αυτό μπορεί να περιλαμβάνει στρατηγικές αποφάσεις που σχετίζονται με την ανάπτυξη προϊόντων, το μάρκετινγκ, την τιμολόγηση και την κατανομή πόρων.</a:t>
            </a:r>
            <a:endParaRPr sz="2100"/>
          </a:p>
          <a:p>
            <a:pPr marL="0" lvl="0" indent="0" algn="l" rtl="0">
              <a:lnSpc>
                <a:spcPct val="90000"/>
              </a:lnSpc>
              <a:spcBef>
                <a:spcPct val="0"/>
              </a:spcBef>
              <a:spcAft>
                <a:spcPct val="0"/>
              </a:spcAft>
              <a:buNone/>
            </a:pPr>
            <a:endParaRPr/>
          </a:p>
          <a:p>
            <a:pPr marL="0" lvl="0" indent="0" algn="l" rtl="0">
              <a:lnSpc>
                <a:spcPct val="90000"/>
              </a:lnSpc>
              <a:spcBef>
                <a:spcPct val="0"/>
              </a:spcBef>
              <a:spcAft>
                <a:spcPct val="0"/>
              </a:spcAft>
              <a:buClr>
                <a:srgbClr val="1B193E"/>
              </a:buClr>
              <a:buSzPts val="2400"/>
              <a:buNone/>
            </a:pPr>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g2908720cbad_0_68"/>
          <p:cNvSpPr txBox="1">
            <a:spLocks noGrp="1"/>
          </p:cNvSpPr>
          <p:nvPr>
            <p:ph type="body" idx="1"/>
          </p:nvPr>
        </p:nvSpPr>
        <p:spPr>
          <a:xfrm>
            <a:off x="1218068" y="2598260"/>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r>
              <a:rPr lang="es-ES" dirty="0"/>
              <a:t>2. </a:t>
            </a:r>
            <a:r>
              <a:rPr lang="es-ES" dirty="0" err="1"/>
              <a:t>Πώς</a:t>
            </a:r>
            <a:r>
              <a:rPr lang="es-ES" dirty="0"/>
              <a:t> μπ</a:t>
            </a:r>
            <a:r>
              <a:rPr lang="es-ES" dirty="0" err="1"/>
              <a:t>ορώ</a:t>
            </a:r>
            <a:r>
              <a:rPr lang="es-ES" dirty="0"/>
              <a:t> να </a:t>
            </a:r>
            <a:r>
              <a:rPr lang="es-ES" dirty="0" err="1"/>
              <a:t>διευθύνω</a:t>
            </a:r>
            <a:r>
              <a:rPr lang="es-ES" dirty="0"/>
              <a:t> </a:t>
            </a:r>
            <a:r>
              <a:rPr lang="es-ES" dirty="0" err="1"/>
              <a:t>μι</a:t>
            </a:r>
            <a:r>
              <a:rPr lang="es-ES" dirty="0"/>
              <a:t>α επιχείρηση που βασίζεται σε δεδομένα και ποιος είναι ο αντίκτυπος;</a:t>
            </a:r>
            <a:endParaRPr dirty="0"/>
          </a:p>
        </p:txBody>
      </p:sp>
      <p:sp>
        <p:nvSpPr>
          <p:cNvPr id="182" name="Google Shape;182;g2908720cbad_0_68"/>
          <p:cNvSpPr txBox="1">
            <a:spLocks noGrp="1"/>
          </p:cNvSpPr>
          <p:nvPr>
            <p:ph type="body" idx="2"/>
          </p:nvPr>
        </p:nvSpPr>
        <p:spPr>
          <a:xfrm>
            <a:off x="1216568" y="3789040"/>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F5F5F5"/>
              </a:buClr>
              <a:buSzPts val="2000"/>
              <a:buNone/>
            </a:pPr>
            <a:r>
              <a:rPr lang="es-ES" dirty="0"/>
              <a:t>2.1 </a:t>
            </a:r>
            <a:r>
              <a:rPr lang="es-ES" dirty="0" err="1"/>
              <a:t>Ορισμός</a:t>
            </a:r>
            <a:r>
              <a:rPr lang="es-ES" dirty="0"/>
              <a:t> </a:t>
            </a:r>
            <a:r>
              <a:rPr lang="es-ES" dirty="0" err="1"/>
              <a:t>της</a:t>
            </a:r>
            <a:r>
              <a:rPr lang="es-ES" dirty="0"/>
              <a:t> β</a:t>
            </a:r>
            <a:r>
              <a:rPr lang="es-ES" dirty="0" err="1"/>
              <a:t>άσης</a:t>
            </a:r>
            <a:r>
              <a:rPr lang="es-ES" dirty="0"/>
              <a:t> </a:t>
            </a:r>
            <a:r>
              <a:rPr lang="es-ES" dirty="0" err="1"/>
              <a:t>δεδομένων</a:t>
            </a:r>
            <a:r>
              <a:rPr lang="es-ES" dirty="0"/>
              <a:t> και η </a:t>
            </a:r>
            <a:r>
              <a:rPr lang="es-ES" dirty="0" err="1"/>
              <a:t>σημ</a:t>
            </a:r>
            <a:r>
              <a:rPr lang="es-ES" dirty="0"/>
              <a:t>ασία τους στο πλαίσιο του επιχειρηματικού σχεδιασμού</a:t>
            </a:r>
            <a:endParaRPr dirty="0"/>
          </a:p>
        </p:txBody>
      </p:sp>
      <p:sp>
        <p:nvSpPr>
          <p:cNvPr id="183" name="Google Shape;183;g2908720cbad_0_68"/>
          <p:cNvSpPr txBox="1">
            <a:spLocks noGrp="1"/>
          </p:cNvSpPr>
          <p:nvPr>
            <p:ph type="body" idx="3"/>
          </p:nvPr>
        </p:nvSpPr>
        <p:spPr>
          <a:xfrm>
            <a:off x="5183188"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ct val="0"/>
              </a:spcBef>
              <a:spcAft>
                <a:spcPct val="0"/>
              </a:spcAft>
              <a:buNone/>
            </a:pPr>
            <a:r>
              <a:rPr lang="es-ES" sz="1800" b="1">
                <a:solidFill>
                  <a:srgbClr val="1B193E"/>
                </a:solidFill>
              </a:rPr>
              <a:t>Συνεχής βελτίωση</a:t>
            </a:r>
            <a:r>
              <a:rPr lang="es-ES" sz="1800">
                <a:solidFill>
                  <a:srgbClr val="1B193E"/>
                </a:solidFill>
              </a:rPr>
              <a:t>: Συνεχής παρακολούθηση και αξιολόγηση επιχειρηματικών διαδικασιών και αποτελεσμάτων χρησιμοποιώντας δεδομένα, με στόχο τη βελτιστοποίηση της απόδοσης, τη μείωση της αναποτελεσματικότητας και τον εντοπισμό ευκαιριών για ανάπτυξη.</a:t>
            </a:r>
            <a:endParaRPr sz="1800">
              <a:solidFill>
                <a:srgbClr val="1B193E"/>
              </a:solidFill>
            </a:endParaRPr>
          </a:p>
          <a:p>
            <a:pPr marL="0" lvl="0" indent="0" algn="l" rtl="0">
              <a:lnSpc>
                <a:spcPct val="100000"/>
              </a:lnSpc>
              <a:spcBef>
                <a:spcPct val="0"/>
              </a:spcBef>
              <a:spcAft>
                <a:spcPct val="0"/>
              </a:spcAft>
              <a:buNone/>
            </a:pPr>
            <a:endParaRPr sz="1800">
              <a:solidFill>
                <a:srgbClr val="1B193E"/>
              </a:solidFill>
            </a:endParaRPr>
          </a:p>
          <a:p>
            <a:pPr marL="0" lvl="0" indent="0" algn="l" rtl="0">
              <a:lnSpc>
                <a:spcPct val="100000"/>
              </a:lnSpc>
              <a:spcBef>
                <a:spcPct val="0"/>
              </a:spcBef>
              <a:spcAft>
                <a:spcPct val="0"/>
              </a:spcAft>
              <a:buNone/>
            </a:pPr>
            <a:r>
              <a:rPr lang="es-ES" sz="1800" b="1">
                <a:solidFill>
                  <a:srgbClr val="1B193E"/>
                </a:solidFill>
              </a:rPr>
              <a:t>Εξατομίκευση</a:t>
            </a:r>
            <a:r>
              <a:rPr lang="es-ES" sz="1800">
                <a:solidFill>
                  <a:srgbClr val="1B193E"/>
                </a:solidFill>
              </a:rPr>
              <a:t>: Αξιοποίηση δεδομένων πελατών για τη δημιουργία εξατομικευμένων εμπειριών και προσφορών, όπως στοχευμένες καμπάνιες μάρκετινγκ ή προσαρμοσμένες προτάσεις προϊόντων.</a:t>
            </a:r>
            <a:endParaRPr sz="1800">
              <a:solidFill>
                <a:srgbClr val="1B193E"/>
              </a:solidFill>
            </a:endParaRPr>
          </a:p>
          <a:p>
            <a:pPr marL="0" lvl="0" indent="0" algn="l" rtl="0">
              <a:lnSpc>
                <a:spcPct val="100000"/>
              </a:lnSpc>
              <a:spcBef>
                <a:spcPct val="0"/>
              </a:spcBef>
              <a:spcAft>
                <a:spcPct val="0"/>
              </a:spcAft>
              <a:buNone/>
            </a:pPr>
            <a:endParaRPr sz="1800">
              <a:solidFill>
                <a:srgbClr val="1B193E"/>
              </a:solidFill>
            </a:endParaRPr>
          </a:p>
          <a:p>
            <a:pPr marL="0" lvl="0" indent="0" algn="l" rtl="0">
              <a:lnSpc>
                <a:spcPct val="100000"/>
              </a:lnSpc>
              <a:spcBef>
                <a:spcPct val="0"/>
              </a:spcBef>
              <a:spcAft>
                <a:spcPct val="0"/>
              </a:spcAft>
              <a:buNone/>
            </a:pPr>
            <a:r>
              <a:rPr lang="es-ES" sz="1800" b="1">
                <a:solidFill>
                  <a:srgbClr val="1B193E"/>
                </a:solidFill>
              </a:rPr>
              <a:t>Μείωση κινδύνου</a:t>
            </a:r>
            <a:r>
              <a:rPr lang="es-ES" sz="1800">
                <a:solidFill>
                  <a:srgbClr val="1B193E"/>
                </a:solidFill>
              </a:rPr>
              <a:t>: Αξιολόγηση και διαχείριση επιχειρηματικών κινδύνων με ανάλυση δεδομένων για τον εντοπισμό πιθανών απειλών και τρωτών σημείων.</a:t>
            </a:r>
            <a:endParaRPr sz="1800">
              <a:solidFill>
                <a:srgbClr val="1B193E"/>
              </a:solidFill>
            </a:endParaRPr>
          </a:p>
          <a:p>
            <a:pPr marL="0" lvl="0" indent="0" algn="l" rtl="0">
              <a:lnSpc>
                <a:spcPct val="100000"/>
              </a:lnSpc>
              <a:spcBef>
                <a:spcPct val="0"/>
              </a:spcBef>
              <a:spcAft>
                <a:spcPct val="0"/>
              </a:spcAft>
              <a:buNone/>
            </a:pPr>
            <a:endParaRPr sz="1800">
              <a:solidFill>
                <a:srgbClr val="1B193E"/>
              </a:solidFill>
            </a:endParaRPr>
          </a:p>
          <a:p>
            <a:pPr marL="0" lvl="0" indent="0" algn="l" rtl="0">
              <a:lnSpc>
                <a:spcPct val="100000"/>
              </a:lnSpc>
              <a:spcBef>
                <a:spcPct val="0"/>
              </a:spcBef>
              <a:spcAft>
                <a:spcPct val="0"/>
              </a:spcAft>
              <a:buNone/>
            </a:pPr>
            <a:r>
              <a:rPr lang="es-ES" sz="1800" b="1">
                <a:solidFill>
                  <a:srgbClr val="1B193E"/>
                </a:solidFill>
              </a:rPr>
              <a:t>Μετρήσεις απόδοσης</a:t>
            </a:r>
            <a:r>
              <a:rPr lang="es-ES" sz="1800">
                <a:solidFill>
                  <a:srgbClr val="1B193E"/>
                </a:solidFill>
              </a:rPr>
              <a:t>: Καθιέρωση βασικών δεικτών απόδοσης (KPI) και χρήση δεδομένων για την παρακολούθηση της προόδου, τη μέτρηση της επιτυχίας και τον καθορισμό σημείων αναφοράς για βελτίωση.</a:t>
            </a:r>
            <a:endParaRPr sz="1800">
              <a:solidFill>
                <a:srgbClr val="1B193E"/>
              </a:solidFill>
            </a:endParaRPr>
          </a:p>
          <a:p>
            <a:pPr marL="0" lvl="0" indent="0" algn="l" rtl="0">
              <a:lnSpc>
                <a:spcPct val="100000"/>
              </a:lnSpc>
              <a:spcBef>
                <a:spcPct val="0"/>
              </a:spcBef>
              <a:spcAft>
                <a:spcPct val="0"/>
              </a:spcAft>
              <a:buNone/>
            </a:pPr>
            <a:endParaRPr sz="1800">
              <a:solidFill>
                <a:srgbClr val="1B193E"/>
              </a:solidFill>
            </a:endParaRPr>
          </a:p>
          <a:p>
            <a:pPr marL="0" lvl="0" indent="0" algn="l" rtl="0">
              <a:lnSpc>
                <a:spcPct val="100000"/>
              </a:lnSpc>
              <a:spcBef>
                <a:spcPct val="0"/>
              </a:spcBef>
              <a:spcAft>
                <a:spcPct val="0"/>
              </a:spcAft>
              <a:buNone/>
            </a:pPr>
            <a:r>
              <a:rPr lang="es-ES" sz="1800" b="1">
                <a:solidFill>
                  <a:srgbClr val="1B193E"/>
                </a:solidFill>
              </a:rPr>
              <a:t>Ικανότητα προσαρμογής</a:t>
            </a:r>
            <a:r>
              <a:rPr lang="es-ES" sz="1800">
                <a:solidFill>
                  <a:srgbClr val="1B193E"/>
                </a:solidFill>
              </a:rPr>
              <a:t>: Είναι ευέλικτο και ανταποκρίνεται στις μεταβαλλόμενες συνθήκες της αγοράς και στις προτιμήσεις των πελατών με βάση τις πληροφορίες δεδομένων, επιτρέποντας γρήγορες προσαρμογές στις επιχειρηματικές στρατηγικές.</a:t>
            </a:r>
            <a:endParaRPr sz="1800">
              <a:solidFill>
                <a:srgbClr val="1B193E"/>
              </a:solidFill>
            </a:endParaRPr>
          </a:p>
          <a:p>
            <a:pPr marL="0" lvl="0" indent="0" algn="l" rtl="0">
              <a:lnSpc>
                <a:spcPct val="90000"/>
              </a:lnSpc>
              <a:spcBef>
                <a:spcPct val="0"/>
              </a:spcBef>
              <a:spcAft>
                <a:spcPct val="0"/>
              </a:spcAft>
              <a:buClr>
                <a:srgbClr val="1B193E"/>
              </a:buClr>
              <a:buSzPts val="2400"/>
              <a:buNone/>
            </a:pPr>
            <a:endParaRPr sz="2200" b="1"/>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g24fa24adeb2_0_14"/>
          <p:cNvSpPr txBox="1">
            <a:spLocks noGrp="1"/>
          </p:cNvSpPr>
          <p:nvPr>
            <p:ph type="body" idx="1"/>
          </p:nvPr>
        </p:nvSpPr>
        <p:spPr>
          <a:xfrm>
            <a:off x="7896200" y="2523289"/>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r>
              <a:rPr lang="es-ES" dirty="0"/>
              <a:t>2. </a:t>
            </a:r>
            <a:r>
              <a:rPr lang="es-ES" dirty="0" err="1"/>
              <a:t>Πώς</a:t>
            </a:r>
            <a:r>
              <a:rPr lang="es-ES" dirty="0"/>
              <a:t> μπ</a:t>
            </a:r>
            <a:r>
              <a:rPr lang="es-ES" dirty="0" err="1"/>
              <a:t>ορώ</a:t>
            </a:r>
            <a:r>
              <a:rPr lang="es-ES" dirty="0"/>
              <a:t> να </a:t>
            </a:r>
            <a:r>
              <a:rPr lang="es-ES" dirty="0" err="1"/>
              <a:t>διευθύνω</a:t>
            </a:r>
            <a:r>
              <a:rPr lang="es-ES" dirty="0"/>
              <a:t> </a:t>
            </a:r>
            <a:r>
              <a:rPr lang="es-ES" dirty="0" err="1"/>
              <a:t>μι</a:t>
            </a:r>
            <a:r>
              <a:rPr lang="es-ES" dirty="0"/>
              <a:t>α επιχείρηση που βασίζεται σε δεδομένα και ποιος είναι ο αντίκτυπος;</a:t>
            </a:r>
            <a:endParaRPr dirty="0"/>
          </a:p>
        </p:txBody>
      </p:sp>
      <p:sp>
        <p:nvSpPr>
          <p:cNvPr id="189" name="Google Shape;189;g24fa24adeb2_0_14"/>
          <p:cNvSpPr txBox="1">
            <a:spLocks noGrp="1"/>
          </p:cNvSpPr>
          <p:nvPr>
            <p:ph type="body" idx="2"/>
          </p:nvPr>
        </p:nvSpPr>
        <p:spPr>
          <a:xfrm>
            <a:off x="7852981" y="3789040"/>
            <a:ext cx="3135300" cy="25686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ct val="0"/>
              </a:spcBef>
              <a:spcAft>
                <a:spcPct val="0"/>
              </a:spcAft>
              <a:buClr>
                <a:srgbClr val="F5F5F5"/>
              </a:buClr>
              <a:buSzPts val="2000"/>
              <a:buNone/>
            </a:pPr>
            <a:r>
              <a:rPr lang="es-ES" dirty="0"/>
              <a:t>2.2 Επ</a:t>
            </a:r>
            <a:r>
              <a:rPr lang="es-ES" dirty="0" err="1"/>
              <a:t>ιλογή</a:t>
            </a:r>
            <a:r>
              <a:rPr lang="es-ES" dirty="0"/>
              <a:t> </a:t>
            </a:r>
            <a:r>
              <a:rPr lang="es-ES" dirty="0" err="1"/>
              <a:t>δεικτών</a:t>
            </a:r>
            <a:r>
              <a:rPr lang="es-ES" dirty="0"/>
              <a:t> </a:t>
            </a:r>
            <a:r>
              <a:rPr lang="es-ES" dirty="0" err="1"/>
              <a:t>γι</a:t>
            </a:r>
            <a:r>
              <a:rPr lang="es-ES" dirty="0"/>
              <a:t>α την παρακολούθηση δραστηριοτήτων που βασίζονται σε δεδομένα</a:t>
            </a:r>
            <a:endParaRPr dirty="0"/>
          </a:p>
          <a:p>
            <a:pPr marL="0" lvl="0" indent="0" algn="l" rtl="0">
              <a:lnSpc>
                <a:spcPct val="90000"/>
              </a:lnSpc>
              <a:spcBef>
                <a:spcPts val="1000"/>
              </a:spcBef>
              <a:spcAft>
                <a:spcPct val="0"/>
              </a:spcAft>
              <a:buClr>
                <a:srgbClr val="F5F5F5"/>
              </a:buClr>
              <a:buSzPts val="2000"/>
              <a:buNone/>
            </a:pPr>
            <a:endParaRPr dirty="0"/>
          </a:p>
        </p:txBody>
      </p:sp>
      <p:sp>
        <p:nvSpPr>
          <p:cNvPr id="190" name="Google Shape;190;g24fa24adeb2_0_14"/>
          <p:cNvSpPr txBox="1">
            <a:spLocks noGrp="1"/>
          </p:cNvSpPr>
          <p:nvPr>
            <p:ph type="body" idx="3"/>
          </p:nvPr>
        </p:nvSpPr>
        <p:spPr>
          <a:xfrm>
            <a:off x="916846"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None/>
            </a:pPr>
            <a:endParaRPr dirty="0"/>
          </a:p>
          <a:p>
            <a:pPr marL="0" lvl="0" indent="0" algn="l" rtl="0">
              <a:lnSpc>
                <a:spcPct val="90000"/>
              </a:lnSpc>
              <a:spcBef>
                <a:spcPct val="0"/>
              </a:spcBef>
              <a:spcAft>
                <a:spcPct val="0"/>
              </a:spcAft>
              <a:buNone/>
            </a:pPr>
            <a:endParaRPr dirty="0"/>
          </a:p>
          <a:p>
            <a:pPr marL="0" lvl="0" indent="0" algn="l" rtl="0">
              <a:lnSpc>
                <a:spcPct val="90000"/>
              </a:lnSpc>
              <a:spcBef>
                <a:spcPct val="0"/>
              </a:spcBef>
              <a:spcAft>
                <a:spcPct val="0"/>
              </a:spcAft>
              <a:buNone/>
            </a:pPr>
            <a:endParaRPr dirty="0"/>
          </a:p>
          <a:p>
            <a:pPr marL="0" lvl="0" indent="0" algn="l" rtl="0">
              <a:lnSpc>
                <a:spcPct val="90000"/>
              </a:lnSpc>
              <a:spcBef>
                <a:spcPct val="0"/>
              </a:spcBef>
              <a:spcAft>
                <a:spcPct val="0"/>
              </a:spcAft>
              <a:buNone/>
            </a:pPr>
            <a:r>
              <a:rPr lang="es-ES" dirty="0"/>
              <a:t>Επ</a:t>
            </a:r>
            <a:r>
              <a:rPr lang="es-ES" dirty="0" err="1"/>
              <a:t>ιλέγοντ</a:t>
            </a:r>
            <a:r>
              <a:rPr lang="es-ES" dirty="0"/>
              <a:t>ας το σωστό </a:t>
            </a:r>
            <a:r>
              <a:rPr lang="es-ES" b="1" dirty="0"/>
              <a:t>δείκτες </a:t>
            </a:r>
            <a:r>
              <a:rPr lang="es-ES" dirty="0"/>
              <a:t>η παρακολούθηση σε μια επιχείρηση που βασίζεται σε δεδομένα είναι ζωτικής σημασίας για την αποτελεσματική μέτρηση της απόδοσης και τη λήψη τεκμηριωμένων αποφάσεων.</a:t>
            </a:r>
            <a:endParaRPr dirty="0"/>
          </a:p>
          <a:p>
            <a:pPr marL="0" lvl="0" indent="0" algn="l" rtl="0">
              <a:lnSpc>
                <a:spcPct val="90000"/>
              </a:lnSpc>
              <a:spcBef>
                <a:spcPct val="0"/>
              </a:spcBef>
              <a:spcAft>
                <a:spcPct val="0"/>
              </a:spcAft>
              <a:buNone/>
            </a:pPr>
            <a:endParaRPr dirty="0"/>
          </a:p>
          <a:p>
            <a:pPr marL="0" lvl="0" indent="0" algn="l" rtl="0">
              <a:lnSpc>
                <a:spcPct val="90000"/>
              </a:lnSpc>
              <a:spcBef>
                <a:spcPct val="0"/>
              </a:spcBef>
              <a:spcAft>
                <a:spcPct val="0"/>
              </a:spcAft>
              <a:buNone/>
            </a:pPr>
            <a:r>
              <a:rPr lang="es-ES" dirty="0" err="1"/>
              <a:t>Οι</a:t>
            </a:r>
            <a:r>
              <a:rPr lang="es-ES" dirty="0"/>
              <a:t> </a:t>
            </a:r>
            <a:r>
              <a:rPr lang="es-ES" dirty="0" err="1"/>
              <a:t>συγκεκριμένοι</a:t>
            </a:r>
            <a:r>
              <a:rPr lang="es-ES" dirty="0"/>
              <a:t> </a:t>
            </a:r>
            <a:r>
              <a:rPr lang="es-ES" dirty="0" err="1"/>
              <a:t>δείκτες</a:t>
            </a:r>
            <a:r>
              <a:rPr lang="es-ES" dirty="0"/>
              <a:t> π</a:t>
            </a:r>
            <a:r>
              <a:rPr lang="es-ES" dirty="0" err="1"/>
              <a:t>ου</a:t>
            </a:r>
            <a:r>
              <a:rPr lang="es-ES" dirty="0"/>
              <a:t> θα επ</a:t>
            </a:r>
            <a:r>
              <a:rPr lang="es-ES" dirty="0" err="1"/>
              <a:t>ιλέξετε</a:t>
            </a:r>
            <a:r>
              <a:rPr lang="es-ES" dirty="0"/>
              <a:t> θα </a:t>
            </a:r>
            <a:r>
              <a:rPr lang="es-ES" dirty="0" err="1"/>
              <a:t>εξ</a:t>
            </a:r>
            <a:r>
              <a:rPr lang="es-ES" dirty="0"/>
              <a:t>αρτηθούν από τους στόχους της επιχείρησής σας, τον κλάδο και τα δεδομένα που έχετε διαθέσιμα. </a:t>
            </a:r>
            <a:r>
              <a:rPr lang="es-ES" dirty="0" err="1"/>
              <a:t>Ακολουθούν</a:t>
            </a:r>
            <a:r>
              <a:rPr lang="es-ES" dirty="0"/>
              <a:t> 10 β</a:t>
            </a:r>
            <a:r>
              <a:rPr lang="es-ES" dirty="0" err="1"/>
              <a:t>ήμ</a:t>
            </a:r>
            <a:r>
              <a:rPr lang="es-ES" dirty="0"/>
              <a:t>ατα που θα σας βοηθήσουν να επιλέξετε τους κατάλληλους δείκτες:</a:t>
            </a:r>
            <a:endParaRPr dirty="0"/>
          </a:p>
          <a:p>
            <a:pPr marL="0" lvl="0" indent="0" algn="l" rtl="0">
              <a:lnSpc>
                <a:spcPct val="90000"/>
              </a:lnSpc>
              <a:spcBef>
                <a:spcPct val="0"/>
              </a:spcBef>
              <a:spcAft>
                <a:spcPct val="0"/>
              </a:spcAft>
              <a:buNone/>
            </a:pPr>
            <a:endParaRPr dirty="0"/>
          </a:p>
          <a:p>
            <a:pPr marL="0" lvl="0" indent="0" algn="l" rtl="0">
              <a:lnSpc>
                <a:spcPct val="90000"/>
              </a:lnSpc>
              <a:spcBef>
                <a:spcPct val="0"/>
              </a:spcBef>
              <a:spcAft>
                <a:spcPct val="0"/>
              </a:spcAft>
              <a:buClr>
                <a:srgbClr val="1B193E"/>
              </a:buClr>
              <a:buSzPts val="2400"/>
              <a:buNone/>
            </a:pPr>
            <a:endParaRPr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g2908720cbad_0_76"/>
          <p:cNvSpPr txBox="1">
            <a:spLocks noGrp="1"/>
          </p:cNvSpPr>
          <p:nvPr>
            <p:ph type="body" idx="1"/>
          </p:nvPr>
        </p:nvSpPr>
        <p:spPr>
          <a:xfrm>
            <a:off x="7895417" y="2487600"/>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r>
              <a:rPr lang="es-ES" dirty="0"/>
              <a:t>2. </a:t>
            </a:r>
            <a:r>
              <a:rPr lang="es-ES" dirty="0" err="1"/>
              <a:t>Πώς</a:t>
            </a:r>
            <a:r>
              <a:rPr lang="es-ES" dirty="0"/>
              <a:t> μπ</a:t>
            </a:r>
            <a:r>
              <a:rPr lang="es-ES" dirty="0" err="1"/>
              <a:t>ορώ</a:t>
            </a:r>
            <a:r>
              <a:rPr lang="es-ES" dirty="0"/>
              <a:t> να </a:t>
            </a:r>
            <a:r>
              <a:rPr lang="es-ES" dirty="0" err="1"/>
              <a:t>διευθύνω</a:t>
            </a:r>
            <a:r>
              <a:rPr lang="es-ES" dirty="0"/>
              <a:t> </a:t>
            </a:r>
            <a:r>
              <a:rPr lang="es-ES" dirty="0" err="1"/>
              <a:t>μι</a:t>
            </a:r>
            <a:r>
              <a:rPr lang="es-ES" dirty="0"/>
              <a:t>α επιχείρηση που βασίζεται σε δεδομένα και ποιος είναι ο αντίκτυπος;</a:t>
            </a:r>
            <a:endParaRPr dirty="0"/>
          </a:p>
        </p:txBody>
      </p:sp>
      <p:sp>
        <p:nvSpPr>
          <p:cNvPr id="196" name="Google Shape;196;g2908720cbad_0_76"/>
          <p:cNvSpPr txBox="1">
            <a:spLocks noGrp="1"/>
          </p:cNvSpPr>
          <p:nvPr>
            <p:ph type="body" idx="2"/>
          </p:nvPr>
        </p:nvSpPr>
        <p:spPr>
          <a:xfrm>
            <a:off x="7867563" y="3717032"/>
            <a:ext cx="3135300" cy="25686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ct val="0"/>
              </a:spcBef>
              <a:spcAft>
                <a:spcPct val="0"/>
              </a:spcAft>
              <a:buClr>
                <a:srgbClr val="F5F5F5"/>
              </a:buClr>
              <a:buSzPts val="2000"/>
              <a:buNone/>
            </a:pPr>
            <a:r>
              <a:rPr lang="es-ES" dirty="0"/>
              <a:t>2.2 Επ</a:t>
            </a:r>
            <a:r>
              <a:rPr lang="es-ES" dirty="0" err="1"/>
              <a:t>ιλογή</a:t>
            </a:r>
            <a:r>
              <a:rPr lang="es-ES" dirty="0"/>
              <a:t> </a:t>
            </a:r>
            <a:r>
              <a:rPr lang="es-ES" dirty="0" err="1"/>
              <a:t>δεικτών</a:t>
            </a:r>
            <a:r>
              <a:rPr lang="es-ES" dirty="0"/>
              <a:t> </a:t>
            </a:r>
            <a:r>
              <a:rPr lang="es-ES" dirty="0" err="1"/>
              <a:t>γι</a:t>
            </a:r>
            <a:r>
              <a:rPr lang="es-ES" dirty="0"/>
              <a:t>α την παρακολούθηση δραστηριοτήτων που βασίζονται σε δεδομένα</a:t>
            </a:r>
            <a:endParaRPr dirty="0"/>
          </a:p>
          <a:p>
            <a:pPr marL="0" lvl="0" indent="0" algn="l" rtl="0">
              <a:lnSpc>
                <a:spcPct val="90000"/>
              </a:lnSpc>
              <a:spcBef>
                <a:spcPts val="1000"/>
              </a:spcBef>
              <a:spcAft>
                <a:spcPct val="0"/>
              </a:spcAft>
              <a:buClr>
                <a:srgbClr val="F5F5F5"/>
              </a:buClr>
              <a:buSzPts val="2000"/>
              <a:buNone/>
            </a:pPr>
            <a:endParaRPr dirty="0"/>
          </a:p>
        </p:txBody>
      </p:sp>
      <p:sp>
        <p:nvSpPr>
          <p:cNvPr id="197" name="Google Shape;197;g2908720cbad_0_76"/>
          <p:cNvSpPr txBox="1">
            <a:spLocks noGrp="1"/>
          </p:cNvSpPr>
          <p:nvPr>
            <p:ph type="body" idx="3"/>
          </p:nvPr>
        </p:nvSpPr>
        <p:spPr>
          <a:xfrm>
            <a:off x="916846" y="457201"/>
            <a:ext cx="6172200" cy="5403900"/>
          </a:xfrm>
          <a:prstGeom prst="rect">
            <a:avLst/>
          </a:prstGeom>
          <a:noFill/>
          <a:ln>
            <a:noFill/>
          </a:ln>
        </p:spPr>
        <p:txBody>
          <a:bodyPr spcFirstLastPara="1" wrap="square" lIns="91425" tIns="45700" rIns="91425" bIns="45700" anchor="t" anchorCtr="0">
            <a:noAutofit/>
          </a:bodyPr>
          <a:lstStyle/>
          <a:p>
            <a:pPr marL="457200" lvl="0" indent="-419100" algn="l" rtl="0">
              <a:lnSpc>
                <a:spcPct val="90000"/>
              </a:lnSpc>
              <a:spcBef>
                <a:spcPct val="0"/>
              </a:spcBef>
              <a:spcAft>
                <a:spcPct val="0"/>
              </a:spcAft>
              <a:buSzPts val="3000"/>
              <a:buAutoNum type="arabicPeriod"/>
            </a:pPr>
            <a:r>
              <a:rPr lang="es-ES" sz="3000"/>
              <a:t>Καθορίστε τους Επιχειρηματικούς Στόχους σας</a:t>
            </a:r>
            <a:endParaRPr sz="3000"/>
          </a:p>
          <a:p>
            <a:pPr marL="457200" lvl="0" indent="-419100" algn="l" rtl="0">
              <a:lnSpc>
                <a:spcPct val="90000"/>
              </a:lnSpc>
              <a:spcBef>
                <a:spcPct val="0"/>
              </a:spcBef>
              <a:spcAft>
                <a:spcPct val="0"/>
              </a:spcAft>
              <a:buSzPts val="3000"/>
              <a:buAutoNum type="arabicPeriod"/>
            </a:pPr>
            <a:r>
              <a:rPr lang="es-ES" sz="3000"/>
              <a:t>Κατανοήστε τους βασικούς τομείς απόδοσης σας</a:t>
            </a:r>
            <a:endParaRPr sz="3000"/>
          </a:p>
          <a:p>
            <a:pPr marL="457200" lvl="0" indent="-419100" algn="l" rtl="0">
              <a:lnSpc>
                <a:spcPct val="90000"/>
              </a:lnSpc>
              <a:spcBef>
                <a:spcPct val="0"/>
              </a:spcBef>
              <a:spcAft>
                <a:spcPct val="0"/>
              </a:spcAft>
              <a:buSzPts val="3000"/>
              <a:buAutoNum type="arabicPeriod"/>
            </a:pPr>
            <a:r>
              <a:rPr lang="es-ES" sz="3000"/>
              <a:t>Προσδιορισμός βασικών δεικτών απόδοσης (KPI)</a:t>
            </a:r>
            <a:endParaRPr sz="3000"/>
          </a:p>
          <a:p>
            <a:pPr marL="457200" lvl="0" indent="-419100" algn="l" rtl="0">
              <a:lnSpc>
                <a:spcPct val="90000"/>
              </a:lnSpc>
              <a:spcBef>
                <a:spcPct val="0"/>
              </a:spcBef>
              <a:spcAft>
                <a:spcPct val="0"/>
              </a:spcAft>
              <a:buSzPts val="3000"/>
              <a:buAutoNum type="arabicPeriod"/>
            </a:pPr>
            <a:r>
              <a:rPr lang="es-ES" sz="3000"/>
              <a:t>Δώστε προτεραιότητα στους KPI</a:t>
            </a:r>
            <a:endParaRPr sz="3000"/>
          </a:p>
          <a:p>
            <a:pPr marL="457200" lvl="0" indent="-419100" algn="l" rtl="0">
              <a:lnSpc>
                <a:spcPct val="90000"/>
              </a:lnSpc>
              <a:spcBef>
                <a:spcPct val="0"/>
              </a:spcBef>
              <a:spcAft>
                <a:spcPct val="0"/>
              </a:spcAft>
              <a:buSzPts val="3000"/>
              <a:buAutoNum type="arabicPeriod"/>
            </a:pPr>
            <a:r>
              <a:rPr lang="es-ES" sz="3000"/>
              <a:t>Εξασφάλιση διαθεσιμότητας δεδομένων</a:t>
            </a:r>
            <a:endParaRPr sz="3000"/>
          </a:p>
          <a:p>
            <a:pPr marL="457200" lvl="0" indent="-419100" algn="l" rtl="0">
              <a:lnSpc>
                <a:spcPct val="90000"/>
              </a:lnSpc>
              <a:spcBef>
                <a:spcPct val="0"/>
              </a:spcBef>
              <a:spcAft>
                <a:spcPct val="0"/>
              </a:spcAft>
              <a:buSzPts val="3000"/>
              <a:buAutoNum type="arabicPeriod"/>
            </a:pPr>
            <a:r>
              <a:rPr lang="es-ES" sz="3000"/>
              <a:t>Θέστε στόχους</a:t>
            </a:r>
            <a:endParaRPr sz="3000"/>
          </a:p>
          <a:p>
            <a:pPr marL="457200" lvl="0" indent="-419100" algn="l" rtl="0">
              <a:lnSpc>
                <a:spcPct val="90000"/>
              </a:lnSpc>
              <a:spcBef>
                <a:spcPct val="0"/>
              </a:spcBef>
              <a:spcAft>
                <a:spcPct val="0"/>
              </a:spcAft>
              <a:buSzPts val="3000"/>
              <a:buAutoNum type="arabicPeriod"/>
            </a:pPr>
            <a:r>
              <a:rPr lang="es-ES" sz="3000"/>
              <a:t>Παρακολουθήστε τακτικά</a:t>
            </a:r>
            <a:endParaRPr sz="3000"/>
          </a:p>
          <a:p>
            <a:pPr marL="457200" lvl="0" indent="-419100" algn="l" rtl="0">
              <a:lnSpc>
                <a:spcPct val="90000"/>
              </a:lnSpc>
              <a:spcBef>
                <a:spcPct val="0"/>
              </a:spcBef>
              <a:spcAft>
                <a:spcPct val="0"/>
              </a:spcAft>
              <a:buSzPts val="3000"/>
              <a:buAutoNum type="arabicPeriod"/>
            </a:pPr>
            <a:r>
              <a:rPr lang="es-ES" sz="3000"/>
              <a:t>Χρησιμοποιήστε δεδομένα για να οδηγήσετε τη λήψη αποφάσεων</a:t>
            </a:r>
            <a:endParaRPr sz="3000"/>
          </a:p>
          <a:p>
            <a:pPr marL="457200" lvl="0" indent="-419100" algn="l" rtl="0">
              <a:lnSpc>
                <a:spcPct val="90000"/>
              </a:lnSpc>
              <a:spcBef>
                <a:spcPct val="0"/>
              </a:spcBef>
              <a:spcAft>
                <a:spcPct val="0"/>
              </a:spcAft>
              <a:buSzPts val="3000"/>
              <a:buAutoNum type="arabicPeriod"/>
            </a:pPr>
            <a:r>
              <a:rPr lang="es-ES" sz="3000"/>
              <a:t>Προσαρμόστε όπως χρειάζεται</a:t>
            </a:r>
            <a:endParaRPr sz="3000"/>
          </a:p>
          <a:p>
            <a:pPr marL="457200" lvl="0" indent="-419100" algn="l" rtl="0">
              <a:lnSpc>
                <a:spcPct val="90000"/>
              </a:lnSpc>
              <a:spcBef>
                <a:spcPct val="0"/>
              </a:spcBef>
              <a:spcAft>
                <a:spcPct val="0"/>
              </a:spcAft>
              <a:buSzPts val="3000"/>
              <a:buAutoNum type="arabicPeriod"/>
            </a:pPr>
            <a:r>
              <a:rPr lang="es-ES" sz="3000"/>
              <a:t>Επικοινωνήστε και ευθυγραμμίστε</a:t>
            </a:r>
            <a:endParaRPr sz="3000"/>
          </a:p>
          <a:p>
            <a:pPr marL="0" lvl="0" indent="0" algn="l" rtl="0">
              <a:lnSpc>
                <a:spcPct val="90000"/>
              </a:lnSpc>
              <a:spcBef>
                <a:spcPct val="0"/>
              </a:spcBef>
              <a:spcAft>
                <a:spcPct val="0"/>
              </a:spcAft>
              <a:buClr>
                <a:srgbClr val="1B193E"/>
              </a:buClr>
              <a:buSzPts val="2400"/>
              <a:buNone/>
            </a:pPr>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g24fa24adeb2_0_24"/>
          <p:cNvSpPr txBox="1">
            <a:spLocks noGrp="1"/>
          </p:cNvSpPr>
          <p:nvPr>
            <p:ph type="body" idx="1"/>
          </p:nvPr>
        </p:nvSpPr>
        <p:spPr>
          <a:xfrm>
            <a:off x="1238955" y="1786358"/>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r>
              <a:rPr lang="es-ES"/>
              <a:t>3. Ψηφιακά εργαλεία για επιχειρηματικό σχεδιασμό</a:t>
            </a:r>
            <a:endParaRPr/>
          </a:p>
        </p:txBody>
      </p:sp>
      <p:sp>
        <p:nvSpPr>
          <p:cNvPr id="203" name="Google Shape;203;g24fa24adeb2_0_24"/>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F5F5F5"/>
              </a:buClr>
              <a:buSzPts val="2000"/>
              <a:buNone/>
            </a:pPr>
            <a:r>
              <a:rPr lang="es-ES"/>
              <a:t>3.1. Ψηφιακά εργαλεία διαχείρισης</a:t>
            </a:r>
            <a:endParaRPr/>
          </a:p>
        </p:txBody>
      </p:sp>
      <p:sp>
        <p:nvSpPr>
          <p:cNvPr id="204" name="Google Shape;204;g24fa24adeb2_0_24"/>
          <p:cNvSpPr txBox="1">
            <a:spLocks noGrp="1"/>
          </p:cNvSpPr>
          <p:nvPr>
            <p:ph type="body" idx="3"/>
          </p:nvPr>
        </p:nvSpPr>
        <p:spPr>
          <a:xfrm>
            <a:off x="5183188"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ct val="0"/>
              </a:spcBef>
              <a:spcAft>
                <a:spcPct val="0"/>
              </a:spcAft>
              <a:buNone/>
            </a:pPr>
            <a:r>
              <a:rPr lang="es-ES" sz="2000"/>
              <a:t>Τα ψηφιακά εργαλεία διαχείρισης έχουν γίνει απαραίτητα για τον εξορθολογισμό των διαδικασιών, τη βελτίωση της αποτελεσματικότητας και τη λήψη αποφάσεων βάσει δεδομένων σε διάφορες πτυχές της διαχείρισης επιχειρήσεων και έργων. Ακολουθούν ορισμένα ψηφιακά εργαλεία και λύσεις λογισμικού που χρησιμοποιούνται συνήθως στη διαχείριση:</a:t>
            </a:r>
            <a:endParaRPr sz="2000"/>
          </a:p>
        </p:txBody>
      </p:sp>
      <p:graphicFrame>
        <p:nvGraphicFramePr>
          <p:cNvPr id="205" name="Google Shape;205;g24fa24adeb2_0_24"/>
          <p:cNvGraphicFramePr>
            <a:graphicFrameLocks noGrp="1"/>
          </p:cNvGraphicFramePr>
          <p:nvPr/>
        </p:nvGraphicFramePr>
        <p:xfrm>
          <a:off x="5049125" y="2576625"/>
          <a:ext cx="7062450" cy="2773470"/>
        </p:xfrm>
        <a:graphic>
          <a:graphicData uri="http://schemas.openxmlformats.org/drawingml/2006/table">
            <a:tbl>
              <a:tblPr>
                <a:noFill/>
                <a:tableStyleId>{7DC42985-79A0-4316-946B-CC4AED469DBA}</a:tableStyleId>
              </a:tblPr>
              <a:tblGrid>
                <a:gridCol w="4426875">
                  <a:extLst>
                    <a:ext uri="{9D8B030D-6E8A-4147-A177-3AD203B41FA5}">
                      <a16:colId xmlns:a16="http://schemas.microsoft.com/office/drawing/2014/main" val="20000"/>
                    </a:ext>
                  </a:extLst>
                </a:gridCol>
                <a:gridCol w="2635575">
                  <a:extLst>
                    <a:ext uri="{9D8B030D-6E8A-4147-A177-3AD203B41FA5}">
                      <a16:colId xmlns:a16="http://schemas.microsoft.com/office/drawing/2014/main" val="20001"/>
                    </a:ext>
                  </a:extLst>
                </a:gridCol>
              </a:tblGrid>
              <a:tr h="363225">
                <a:tc>
                  <a:txBody>
                    <a:bodyPr/>
                    <a:lstStyle/>
                    <a:p>
                      <a:pPr marL="0" lvl="0" indent="0" algn="l" rtl="0">
                        <a:spcBef>
                          <a:spcPct val="0"/>
                        </a:spcBef>
                        <a:spcAft>
                          <a:spcPct val="0"/>
                        </a:spcAft>
                        <a:buNone/>
                      </a:pPr>
                      <a:r>
                        <a:rPr lang="es-ES"/>
                        <a:t>Διαχείριση έργου</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Trello, Asana</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0"/>
                  </a:ext>
                </a:extLst>
              </a:tr>
              <a:tr h="211325">
                <a:tc>
                  <a:txBody>
                    <a:bodyPr/>
                    <a:lstStyle/>
                    <a:p>
                      <a:pPr marL="0" lvl="0" indent="0" algn="l" rtl="0">
                        <a:spcBef>
                          <a:spcPct val="0"/>
                        </a:spcBef>
                        <a:spcAft>
                          <a:spcPct val="0"/>
                        </a:spcAft>
                        <a:buNone/>
                      </a:pPr>
                      <a:r>
                        <a:rPr lang="es-ES"/>
                        <a:t>Εφαρμογές λίστας εργασιών και υποχρεώσεων</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Todoist, MIcrosoft To do</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1"/>
                  </a:ext>
                </a:extLst>
              </a:tr>
              <a:tr h="211325">
                <a:tc>
                  <a:txBody>
                    <a:bodyPr/>
                    <a:lstStyle/>
                    <a:p>
                      <a:pPr marL="0" lvl="0" indent="0" algn="l" rtl="0">
                        <a:spcBef>
                          <a:spcPct val="0"/>
                        </a:spcBef>
                        <a:spcAft>
                          <a:spcPct val="0"/>
                        </a:spcAft>
                        <a:buNone/>
                      </a:pPr>
                      <a:r>
                        <a:rPr lang="es-ES"/>
                        <a:t>Εργαλεία Συνεργασίας και Επικοινωνίας</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Slack, Microsoft Teams</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2"/>
                  </a:ext>
                </a:extLst>
              </a:tr>
              <a:tr h="211325">
                <a:tc>
                  <a:txBody>
                    <a:bodyPr/>
                    <a:lstStyle/>
                    <a:p>
                      <a:pPr marL="0" lvl="0" indent="0" algn="l" rtl="0">
                        <a:spcBef>
                          <a:spcPct val="0"/>
                        </a:spcBef>
                        <a:spcAft>
                          <a:spcPct val="0"/>
                        </a:spcAft>
                        <a:buNone/>
                      </a:pPr>
                      <a:r>
                        <a:rPr lang="es-ES"/>
                        <a:t>Διαχείριση Σχέσεων Πελατών (CRM)</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Salesforce, Hubspot</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3"/>
                  </a:ext>
                </a:extLst>
              </a:tr>
              <a:tr h="211325">
                <a:tc>
                  <a:txBody>
                    <a:bodyPr/>
                    <a:lstStyle/>
                    <a:p>
                      <a:pPr marL="0" lvl="0" indent="0" algn="l" rtl="0">
                        <a:spcBef>
                          <a:spcPct val="0"/>
                        </a:spcBef>
                        <a:spcAft>
                          <a:spcPct val="0"/>
                        </a:spcAft>
                        <a:buNone/>
                      </a:pPr>
                      <a:r>
                        <a:rPr lang="es-ES"/>
                        <a:t>Analytics και Εργαλεία Οπτικοποίησης Δεδομένων</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Tableau, Google Analytic</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4"/>
                  </a:ext>
                </a:extLst>
              </a:tr>
              <a:tr h="211325">
                <a:tc>
                  <a:txBody>
                    <a:bodyPr/>
                    <a:lstStyle/>
                    <a:p>
                      <a:pPr marL="0" lvl="0" indent="0" algn="l" rtl="0">
                        <a:spcBef>
                          <a:spcPct val="0"/>
                        </a:spcBef>
                        <a:spcAft>
                          <a:spcPct val="0"/>
                        </a:spcAft>
                        <a:buNone/>
                      </a:pPr>
                      <a:r>
                        <a:rPr lang="es-ES"/>
                        <a:t>Σχεδιασμός Έργου και Εργαλεία Διαγραμμάτων Gantt</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Microsoft Project, Smartsheets</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5"/>
                  </a:ext>
                </a:extLst>
              </a:tr>
              <a:tr h="211325">
                <a:tc>
                  <a:txBody>
                    <a:bodyPr/>
                    <a:lstStyle/>
                    <a:p>
                      <a:pPr marL="0" lvl="0" indent="0" algn="l" rtl="0">
                        <a:spcBef>
                          <a:spcPct val="0"/>
                        </a:spcBef>
                        <a:spcAft>
                          <a:spcPct val="0"/>
                        </a:spcAft>
                        <a:buNone/>
                      </a:pPr>
                      <a:r>
                        <a:rPr lang="es-ES"/>
                        <a:t>Χρηματοοικονομικό και Λογιστικό Λογισμικό</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Quickbox, Xero</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g2908720cbad_0_30"/>
          <p:cNvSpPr txBox="1">
            <a:spLocks noGrp="1"/>
          </p:cNvSpPr>
          <p:nvPr>
            <p:ph type="body" idx="1"/>
          </p:nvPr>
        </p:nvSpPr>
        <p:spPr>
          <a:xfrm>
            <a:off x="1238955" y="1786358"/>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r>
              <a:rPr lang="es-ES"/>
              <a:t>3. Ψηφιακά εργαλεία για επιχειρηματικό σχεδιασμό</a:t>
            </a:r>
            <a:endParaRPr/>
          </a:p>
        </p:txBody>
      </p:sp>
      <p:sp>
        <p:nvSpPr>
          <p:cNvPr id="211" name="Google Shape;211;g2908720cbad_0_30"/>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F5F5F5"/>
              </a:buClr>
              <a:buSzPts val="2000"/>
              <a:buNone/>
            </a:pPr>
            <a:r>
              <a:rPr lang="es-ES"/>
              <a:t>3.1. Ψηφιακά εργαλεία διαχείρισης</a:t>
            </a:r>
            <a:endParaRPr/>
          </a:p>
        </p:txBody>
      </p:sp>
      <p:graphicFrame>
        <p:nvGraphicFramePr>
          <p:cNvPr id="212" name="Google Shape;212;g2908720cbad_0_30"/>
          <p:cNvGraphicFramePr>
            <a:graphicFrameLocks noGrp="1"/>
          </p:cNvGraphicFramePr>
          <p:nvPr/>
        </p:nvGraphicFramePr>
        <p:xfrm>
          <a:off x="5007950" y="1786350"/>
          <a:ext cx="6988250" cy="2621130"/>
        </p:xfrm>
        <a:graphic>
          <a:graphicData uri="http://schemas.openxmlformats.org/drawingml/2006/table">
            <a:tbl>
              <a:tblPr>
                <a:noFill/>
                <a:tableStyleId>{7DC42985-79A0-4316-946B-CC4AED469DBA}</a:tableStyleId>
              </a:tblPr>
              <a:tblGrid>
                <a:gridCol w="3918775">
                  <a:extLst>
                    <a:ext uri="{9D8B030D-6E8A-4147-A177-3AD203B41FA5}">
                      <a16:colId xmlns:a16="http://schemas.microsoft.com/office/drawing/2014/main" val="20000"/>
                    </a:ext>
                  </a:extLst>
                </a:gridCol>
                <a:gridCol w="3069475">
                  <a:extLst>
                    <a:ext uri="{9D8B030D-6E8A-4147-A177-3AD203B41FA5}">
                      <a16:colId xmlns:a16="http://schemas.microsoft.com/office/drawing/2014/main" val="20001"/>
                    </a:ext>
                  </a:extLst>
                </a:gridCol>
              </a:tblGrid>
              <a:tr h="381000">
                <a:tc>
                  <a:txBody>
                    <a:bodyPr/>
                    <a:lstStyle/>
                    <a:p>
                      <a:pPr marL="0" lvl="0" indent="0" algn="l" rtl="0">
                        <a:spcBef>
                          <a:spcPct val="0"/>
                        </a:spcBef>
                        <a:spcAft>
                          <a:spcPct val="0"/>
                        </a:spcAft>
                        <a:buNone/>
                      </a:pPr>
                      <a:r>
                        <a:rPr lang="es-ES"/>
                        <a:t>Εργαλεία Διαχείρισης Ανθρώπινου Δυναμικού και Εργαζομένων</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BambooHR, εργάσιμη ημέρα</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0">
                <a:tc>
                  <a:txBody>
                    <a:bodyPr/>
                    <a:lstStyle/>
                    <a:p>
                      <a:pPr marL="0" lvl="0" indent="0" algn="l" rtl="0">
                        <a:spcBef>
                          <a:spcPct val="0"/>
                        </a:spcBef>
                        <a:spcAft>
                          <a:spcPct val="0"/>
                        </a:spcAft>
                        <a:buNone/>
                      </a:pPr>
                      <a:r>
                        <a:rPr lang="es-ES"/>
                        <a:t>Διαχείριση Αποθεμάτων και Εφοδιαστικής Αλυσίδας</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Απογραφή Zoho, SAP ERP</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l" rtl="0">
                        <a:spcBef>
                          <a:spcPct val="0"/>
                        </a:spcBef>
                        <a:spcAft>
                          <a:spcPct val="0"/>
                        </a:spcAft>
                        <a:buNone/>
                      </a:pPr>
                      <a:r>
                        <a:rPr lang="es-ES"/>
                        <a:t>Διαχείριση αρχείων και εγγράφων</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Google Drive, επιχείρηση Dropbox</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ct val="0"/>
                        </a:spcBef>
                        <a:spcAft>
                          <a:spcPct val="0"/>
                        </a:spcAft>
                        <a:buNone/>
                      </a:pPr>
                      <a:r>
                        <a:rPr lang="es-ES"/>
                        <a:t>Εργαλεία παρακολούθησης χρόνου και παραγωγικότητας</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Toggl, RescueTime</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81000">
                <a:tc>
                  <a:txBody>
                    <a:bodyPr/>
                    <a:lstStyle/>
                    <a:p>
                      <a:pPr marL="0" lvl="0" indent="0" algn="l" rtl="0">
                        <a:spcBef>
                          <a:spcPct val="0"/>
                        </a:spcBef>
                        <a:spcAft>
                          <a:spcPct val="0"/>
                        </a:spcAft>
                        <a:buNone/>
                      </a:pPr>
                      <a:r>
                        <a:rPr lang="es-ES"/>
                        <a:t>Λογισμικό Αυτοματισμού Μάρκετινγκ</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HubSpot Marketing Hub, Mailchimp</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g24fa24adeb2_0_30"/>
          <p:cNvSpPr txBox="1">
            <a:spLocks noGrp="1"/>
          </p:cNvSpPr>
          <p:nvPr>
            <p:ph type="body" idx="1"/>
          </p:nvPr>
        </p:nvSpPr>
        <p:spPr>
          <a:xfrm>
            <a:off x="7896200" y="2132856"/>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spcBef>
                <a:spcPct val="0"/>
              </a:spcBef>
              <a:spcAft>
                <a:spcPct val="0"/>
              </a:spcAft>
              <a:buClr>
                <a:srgbClr val="F5F5F5"/>
              </a:buClr>
              <a:buSzPts val="2200"/>
              <a:buNone/>
            </a:pPr>
            <a:r>
              <a:rPr lang="es-ES" dirty="0"/>
              <a:t>3. </a:t>
            </a:r>
            <a:r>
              <a:rPr lang="es-ES" dirty="0" err="1"/>
              <a:t>Ψηφι</a:t>
            </a:r>
            <a:r>
              <a:rPr lang="es-ES" dirty="0"/>
              <a:t>ακά εργαλεία για επιχειρηματικό σχεδιασμό</a:t>
            </a:r>
            <a:endParaRPr dirty="0"/>
          </a:p>
          <a:p>
            <a:pPr marL="0" lvl="0" indent="0" algn="l" rtl="0">
              <a:lnSpc>
                <a:spcPct val="90000"/>
              </a:lnSpc>
              <a:spcBef>
                <a:spcPct val="0"/>
              </a:spcBef>
              <a:spcAft>
                <a:spcPct val="0"/>
              </a:spcAft>
              <a:buClr>
                <a:srgbClr val="F5F5F5"/>
              </a:buClr>
              <a:buSzPts val="2200"/>
              <a:buNone/>
            </a:pPr>
            <a:r>
              <a:rPr lang="es-ES" dirty="0"/>
              <a:t> </a:t>
            </a:r>
            <a:endParaRPr dirty="0"/>
          </a:p>
        </p:txBody>
      </p:sp>
      <p:sp>
        <p:nvSpPr>
          <p:cNvPr id="218" name="Google Shape;218;g24fa24adeb2_0_30"/>
          <p:cNvSpPr txBox="1">
            <a:spLocks noGrp="1"/>
          </p:cNvSpPr>
          <p:nvPr>
            <p:ph type="body" idx="2"/>
          </p:nvPr>
        </p:nvSpPr>
        <p:spPr>
          <a:xfrm>
            <a:off x="7835102" y="3297264"/>
            <a:ext cx="3135300" cy="25686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ct val="0"/>
              </a:spcBef>
              <a:spcAft>
                <a:spcPct val="0"/>
              </a:spcAft>
              <a:buClr>
                <a:srgbClr val="F5F5F5"/>
              </a:buClr>
              <a:buSzPts val="2000"/>
              <a:buNone/>
            </a:pPr>
            <a:r>
              <a:rPr lang="es-ES" dirty="0"/>
              <a:t>3.2. </a:t>
            </a:r>
            <a:r>
              <a:rPr lang="es-ES" dirty="0" err="1"/>
              <a:t>Ψηφι</a:t>
            </a:r>
            <a:r>
              <a:rPr lang="es-ES" dirty="0"/>
              <a:t>ακά εργαλεία επικοινωνίας και συνεργασίας</a:t>
            </a:r>
            <a:endParaRPr dirty="0"/>
          </a:p>
          <a:p>
            <a:pPr marL="0" lvl="0" indent="0" algn="l" rtl="0">
              <a:lnSpc>
                <a:spcPct val="90000"/>
              </a:lnSpc>
              <a:spcBef>
                <a:spcPts val="1000"/>
              </a:spcBef>
              <a:spcAft>
                <a:spcPct val="0"/>
              </a:spcAft>
              <a:buClr>
                <a:srgbClr val="F5F5F5"/>
              </a:buClr>
              <a:buSzPts val="2000"/>
              <a:buNone/>
            </a:pPr>
            <a:endParaRPr dirty="0"/>
          </a:p>
        </p:txBody>
      </p:sp>
      <p:sp>
        <p:nvSpPr>
          <p:cNvPr id="219" name="Google Shape;219;g24fa24adeb2_0_30"/>
          <p:cNvSpPr txBox="1">
            <a:spLocks noGrp="1"/>
          </p:cNvSpPr>
          <p:nvPr>
            <p:ph type="body" idx="3"/>
          </p:nvPr>
        </p:nvSpPr>
        <p:spPr>
          <a:xfrm>
            <a:off x="916846"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None/>
            </a:pPr>
            <a:r>
              <a:rPr lang="es-ES" sz="1300" b="1"/>
              <a:t>Αποτελεσματική επικοινωνία και συνεργασία</a:t>
            </a:r>
            <a:r>
              <a:rPr lang="es-ES" sz="1300"/>
              <a:t>είναι απαραίτητες για τις επιχειρήσεις και τις ομάδες ώστε να εργάζονται αποτελεσματικά, ειδικά στη σημερινή ψηφιακή εποχή. Εδω είναι μερικά :</a:t>
            </a:r>
            <a:endParaRPr sz="1300"/>
          </a:p>
          <a:p>
            <a:pPr marL="0" lvl="0" indent="0" algn="l" rtl="0">
              <a:lnSpc>
                <a:spcPct val="90000"/>
              </a:lnSpc>
              <a:spcBef>
                <a:spcPct val="0"/>
              </a:spcBef>
              <a:spcAft>
                <a:spcPct val="0"/>
              </a:spcAft>
              <a:buNone/>
            </a:pPr>
            <a:endParaRPr sz="1300"/>
          </a:p>
          <a:p>
            <a:pPr marL="0" lvl="0" indent="0" algn="l" rtl="0">
              <a:lnSpc>
                <a:spcPct val="100000"/>
              </a:lnSpc>
              <a:spcBef>
                <a:spcPct val="0"/>
              </a:spcBef>
              <a:spcAft>
                <a:spcPct val="0"/>
              </a:spcAft>
              <a:buNone/>
            </a:pPr>
            <a:r>
              <a:rPr lang="es-ES" sz="1300" b="1">
                <a:solidFill>
                  <a:srgbClr val="1B193E"/>
                </a:solidFill>
              </a:rPr>
              <a:t>1. Χαλαρός</a:t>
            </a:r>
            <a:r>
              <a:rPr lang="es-ES" sz="1300">
                <a:solidFill>
                  <a:srgbClr val="1B193E"/>
                </a:solidFill>
              </a:rPr>
              <a:t>: Μια πλατφόρμα ανταλλαγής μηνυμάτων για ομαδική επικοινωνία σε πραγματικό χρόνο. Υποστηρίζει κανάλια, άμεσα μηνύματα, κοινή χρήση αρχείων και ενσωματώσεις με διάφορα άλλα εργαλεία και υπηρεσίες.</a:t>
            </a:r>
            <a:endParaRPr sz="1300">
              <a:solidFill>
                <a:srgbClr val="1B193E"/>
              </a:solidFill>
            </a:endParaRPr>
          </a:p>
          <a:p>
            <a:pPr marL="0" lvl="0" indent="0" algn="l" rtl="0">
              <a:lnSpc>
                <a:spcPct val="100000"/>
              </a:lnSpc>
              <a:spcBef>
                <a:spcPct val="0"/>
              </a:spcBef>
              <a:spcAft>
                <a:spcPct val="0"/>
              </a:spcAft>
              <a:buNone/>
            </a:pPr>
            <a:endParaRPr sz="1300">
              <a:solidFill>
                <a:srgbClr val="1B193E"/>
              </a:solidFill>
            </a:endParaRPr>
          </a:p>
          <a:p>
            <a:pPr marL="0" lvl="0" indent="0" algn="l" rtl="0">
              <a:lnSpc>
                <a:spcPct val="100000"/>
              </a:lnSpc>
              <a:spcBef>
                <a:spcPct val="0"/>
              </a:spcBef>
              <a:spcAft>
                <a:spcPct val="0"/>
              </a:spcAft>
              <a:buNone/>
            </a:pPr>
            <a:r>
              <a:rPr lang="es-ES" sz="1300" b="1">
                <a:solidFill>
                  <a:srgbClr val="1B193E"/>
                </a:solidFill>
              </a:rPr>
              <a:t>2. Microsoft Teams</a:t>
            </a:r>
            <a:r>
              <a:rPr lang="es-ES" sz="1300">
                <a:solidFill>
                  <a:srgbClr val="1B193E"/>
                </a:solidFill>
              </a:rPr>
              <a:t>: Μέρος της σουίτας Microsoft 365, το Teams προσφέρει συνομιλία, τηλεδιάσκεψη, κοινή χρήση αρχείων και ενσωμάτωση με εφαρμογές του Microsoft Office.</a:t>
            </a:r>
            <a:endParaRPr sz="1300">
              <a:solidFill>
                <a:srgbClr val="1B193E"/>
              </a:solidFill>
            </a:endParaRPr>
          </a:p>
          <a:p>
            <a:pPr marL="0" lvl="0" indent="0" algn="l" rtl="0">
              <a:lnSpc>
                <a:spcPct val="100000"/>
              </a:lnSpc>
              <a:spcBef>
                <a:spcPct val="0"/>
              </a:spcBef>
              <a:spcAft>
                <a:spcPct val="0"/>
              </a:spcAft>
              <a:buNone/>
            </a:pPr>
            <a:endParaRPr sz="1300">
              <a:solidFill>
                <a:srgbClr val="1B193E"/>
              </a:solidFill>
            </a:endParaRPr>
          </a:p>
          <a:p>
            <a:pPr marL="0" lvl="0" indent="0" algn="l" rtl="0">
              <a:lnSpc>
                <a:spcPct val="100000"/>
              </a:lnSpc>
              <a:spcBef>
                <a:spcPct val="0"/>
              </a:spcBef>
              <a:spcAft>
                <a:spcPct val="0"/>
              </a:spcAft>
              <a:buNone/>
            </a:pPr>
            <a:r>
              <a:rPr lang="es-ES" sz="1300" b="1">
                <a:solidFill>
                  <a:srgbClr val="1B193E"/>
                </a:solidFill>
              </a:rPr>
              <a:t>3. Ζουμ</a:t>
            </a:r>
            <a:r>
              <a:rPr lang="es-ES" sz="1300">
                <a:solidFill>
                  <a:srgbClr val="1B193E"/>
                </a:solidFill>
              </a:rPr>
              <a:t>: Ένα ευρέως χρησιμοποιούμενο εργαλείο τηλεδιάσκεψης για τη φιλοξενία συσκέψεων, διαδικτυακών σεμιναρίων και εικονικών εκδηλώσεων. Περιλαμβάνει επίσης λειτουργίες συνομιλίας και κοινής χρήσης οθόνης.</a:t>
            </a:r>
            <a:endParaRPr sz="1300">
              <a:solidFill>
                <a:srgbClr val="1B193E"/>
              </a:solidFill>
            </a:endParaRPr>
          </a:p>
          <a:p>
            <a:pPr marL="0" lvl="0" indent="0" algn="l" rtl="0">
              <a:lnSpc>
                <a:spcPct val="100000"/>
              </a:lnSpc>
              <a:spcBef>
                <a:spcPct val="0"/>
              </a:spcBef>
              <a:spcAft>
                <a:spcPct val="0"/>
              </a:spcAft>
              <a:buNone/>
            </a:pPr>
            <a:endParaRPr sz="1300">
              <a:solidFill>
                <a:srgbClr val="1B193E"/>
              </a:solidFill>
            </a:endParaRPr>
          </a:p>
          <a:p>
            <a:pPr marL="0" lvl="0" indent="0" algn="l" rtl="0">
              <a:lnSpc>
                <a:spcPct val="100000"/>
              </a:lnSpc>
              <a:spcBef>
                <a:spcPct val="0"/>
              </a:spcBef>
              <a:spcAft>
                <a:spcPct val="0"/>
              </a:spcAft>
              <a:buNone/>
            </a:pPr>
            <a:r>
              <a:rPr lang="es-ES" sz="1300" b="1">
                <a:solidFill>
                  <a:srgbClr val="1B193E"/>
                </a:solidFill>
              </a:rPr>
              <a:t>4. Google Workspace</a:t>
            </a:r>
            <a:r>
              <a:rPr lang="es-ES" sz="1300">
                <a:solidFill>
                  <a:srgbClr val="1B193E"/>
                </a:solidFill>
              </a:rPr>
              <a:t>(πρώην G Suite): Η σουίτα εργαλείων συνεργασίας και παραγωγικότητας της Google, όπως το Gmail, το Google Drive, τα Έγγραφα Google, τα Φύλλα Google και το Google Meet.</a:t>
            </a:r>
            <a:endParaRPr sz="1300">
              <a:solidFill>
                <a:srgbClr val="1B193E"/>
              </a:solidFill>
            </a:endParaRPr>
          </a:p>
          <a:p>
            <a:pPr marL="0" lvl="0" indent="0" algn="l" rtl="0">
              <a:lnSpc>
                <a:spcPct val="100000"/>
              </a:lnSpc>
              <a:spcBef>
                <a:spcPct val="0"/>
              </a:spcBef>
              <a:spcAft>
                <a:spcPct val="0"/>
              </a:spcAft>
              <a:buNone/>
            </a:pPr>
            <a:endParaRPr sz="1300">
              <a:solidFill>
                <a:srgbClr val="1B193E"/>
              </a:solidFill>
            </a:endParaRPr>
          </a:p>
          <a:p>
            <a:pPr marL="0" lvl="0" indent="0" algn="l" rtl="0">
              <a:lnSpc>
                <a:spcPct val="100000"/>
              </a:lnSpc>
              <a:spcBef>
                <a:spcPct val="0"/>
              </a:spcBef>
              <a:spcAft>
                <a:spcPct val="0"/>
              </a:spcAft>
              <a:buNone/>
            </a:pPr>
            <a:r>
              <a:rPr lang="es-ES" sz="1300" b="1">
                <a:solidFill>
                  <a:srgbClr val="1B193E"/>
                </a:solidFill>
              </a:rPr>
              <a:t>5. Ασάνα</a:t>
            </a:r>
            <a:r>
              <a:rPr lang="es-ES" sz="1300">
                <a:solidFill>
                  <a:srgbClr val="1B193E"/>
                </a:solidFill>
              </a:rPr>
              <a:t>: Ένα εργαλείο διαχείρισης έργου και εργασιών που περιλαμβάνει επίσης λειτουργίες για ομαδική συνεργασία και επικοινωνία, βοηθώντας τις ομάδες να παραμείνουν οργανωμένες.</a:t>
            </a:r>
            <a:endParaRPr sz="1300">
              <a:solidFill>
                <a:srgbClr val="1B193E"/>
              </a:solidFill>
            </a:endParaRPr>
          </a:p>
          <a:p>
            <a:pPr marL="0" lvl="0" indent="0" algn="l" rtl="0">
              <a:lnSpc>
                <a:spcPct val="100000"/>
              </a:lnSpc>
              <a:spcBef>
                <a:spcPct val="0"/>
              </a:spcBef>
              <a:spcAft>
                <a:spcPct val="0"/>
              </a:spcAft>
              <a:buNone/>
            </a:pPr>
            <a:endParaRPr sz="1300">
              <a:solidFill>
                <a:srgbClr val="1B193E"/>
              </a:solidFill>
            </a:endParaRPr>
          </a:p>
          <a:p>
            <a:pPr marL="0" lvl="0" indent="0" algn="l" rtl="0">
              <a:lnSpc>
                <a:spcPct val="100000"/>
              </a:lnSpc>
              <a:spcBef>
                <a:spcPct val="0"/>
              </a:spcBef>
              <a:spcAft>
                <a:spcPct val="0"/>
              </a:spcAft>
              <a:buNone/>
            </a:pPr>
            <a:r>
              <a:rPr lang="es-ES" sz="1300" b="1">
                <a:solidFill>
                  <a:srgbClr val="1B193E"/>
                </a:solidFill>
              </a:rPr>
              <a:t>6. Trello</a:t>
            </a:r>
            <a:r>
              <a:rPr lang="es-ES" sz="1300">
                <a:solidFill>
                  <a:srgbClr val="1B193E"/>
                </a:solidFill>
              </a:rPr>
              <a:t>: Ένα οπτικό εργαλείο διαχείρισης έργων που χρησιμοποιεί πίνακες, λίστες και κάρτες για να βοηθήσει τις ομάδες να διαχειρίζονται εργασίες και έργα συνεργατικά.</a:t>
            </a:r>
            <a:endParaRPr sz="1300">
              <a:solidFill>
                <a:srgbClr val="1B193E"/>
              </a:solidFill>
            </a:endParaRPr>
          </a:p>
          <a:p>
            <a:pPr marL="0" lvl="0" indent="0" algn="l" rtl="0">
              <a:lnSpc>
                <a:spcPct val="100000"/>
              </a:lnSpc>
              <a:spcBef>
                <a:spcPct val="0"/>
              </a:spcBef>
              <a:spcAft>
                <a:spcPct val="0"/>
              </a:spcAft>
              <a:buNone/>
            </a:pPr>
            <a:endParaRPr sz="1300">
              <a:solidFill>
                <a:srgbClr val="1B193E"/>
              </a:solidFill>
            </a:endParaRPr>
          </a:p>
          <a:p>
            <a:pPr marL="0" lvl="0" indent="0" algn="l" rtl="0">
              <a:lnSpc>
                <a:spcPct val="100000"/>
              </a:lnSpc>
              <a:spcBef>
                <a:spcPct val="0"/>
              </a:spcBef>
              <a:spcAft>
                <a:spcPct val="0"/>
              </a:spcAft>
              <a:buNone/>
            </a:pPr>
            <a:r>
              <a:rPr lang="es-ES" sz="1300" b="1">
                <a:solidFill>
                  <a:srgbClr val="1B193E"/>
                </a:solidFill>
              </a:rPr>
              <a:t>7. Έννοια</a:t>
            </a:r>
            <a:r>
              <a:rPr lang="es-ES" sz="1300">
                <a:solidFill>
                  <a:srgbClr val="1B193E"/>
                </a:solidFill>
              </a:rPr>
              <a:t>: Ένα ευέλικτο εργαλείο χώρου εργασίας που συνδυάζει χαρακτηριστικά λήψης σημειώσεων, διαχείρισης έργου και συνεργασίας. Επιτρέπει στις ομάδες να δημιουργούν wiki, βάσεις δεδομένων και πολλά άλλα.</a:t>
            </a:r>
            <a:endParaRPr sz="1300">
              <a:solidFill>
                <a:srgbClr val="1B193E"/>
              </a:solidFill>
            </a:endParaRPr>
          </a:p>
          <a:p>
            <a:pPr marL="0" lvl="0" indent="0" algn="l" rtl="0">
              <a:lnSpc>
                <a:spcPct val="100000"/>
              </a:lnSpc>
              <a:spcBef>
                <a:spcPct val="0"/>
              </a:spcBef>
              <a:spcAft>
                <a:spcPct val="0"/>
              </a:spcAft>
              <a:buNone/>
            </a:pPr>
            <a:endParaRPr sz="1300">
              <a:solidFill>
                <a:srgbClr val="1B193E"/>
              </a:solidFill>
            </a:endParaRPr>
          </a:p>
          <a:p>
            <a:pPr marL="0" lvl="0" indent="0" algn="l" rtl="0">
              <a:lnSpc>
                <a:spcPct val="100000"/>
              </a:lnSpc>
              <a:spcBef>
                <a:spcPct val="0"/>
              </a:spcBef>
              <a:spcAft>
                <a:spcPct val="0"/>
              </a:spcAft>
              <a:buNone/>
            </a:pPr>
            <a:r>
              <a:rPr lang="es-ES" sz="1300" b="1">
                <a:solidFill>
                  <a:srgbClr val="1B193E"/>
                </a:solidFill>
              </a:rPr>
              <a:t>8. Basecamp</a:t>
            </a:r>
            <a:r>
              <a:rPr lang="es-ES" sz="1300">
                <a:solidFill>
                  <a:srgbClr val="1B193E"/>
                </a:solidFill>
              </a:rPr>
              <a:t>: Ένα εργαλείο διαχείρισης έργου και ομαδικής συνεργασίας με λειτουργίες όπως λίστες υποχρεώσεων, κοινή χρήση αρχείων, πίνακες μηνυμάτων και προγραμματισμός.</a:t>
            </a:r>
            <a:endParaRPr sz="1300">
              <a:solidFill>
                <a:srgbClr val="1B193E"/>
              </a:solidFill>
            </a:endParaRPr>
          </a:p>
          <a:p>
            <a:pPr marL="0" lvl="0" indent="0" algn="l" rtl="0">
              <a:lnSpc>
                <a:spcPct val="90000"/>
              </a:lnSpc>
              <a:spcBef>
                <a:spcPct val="0"/>
              </a:spcBef>
              <a:spcAft>
                <a:spcPct val="0"/>
              </a:spcAft>
              <a:buNone/>
            </a:pPr>
            <a:endParaRPr/>
          </a:p>
          <a:p>
            <a:pPr marL="0" lvl="0" indent="0" algn="l" rtl="0">
              <a:lnSpc>
                <a:spcPct val="90000"/>
              </a:lnSpc>
              <a:spcBef>
                <a:spcPct val="0"/>
              </a:spcBef>
              <a:spcAft>
                <a:spcPct val="0"/>
              </a:spcAft>
              <a:buNone/>
            </a:pPr>
            <a:endParaRPr/>
          </a:p>
          <a:p>
            <a:pPr marL="0" lvl="0" indent="0" algn="l" rtl="0">
              <a:lnSpc>
                <a:spcPct val="90000"/>
              </a:lnSpc>
              <a:spcBef>
                <a:spcPct val="0"/>
              </a:spcBef>
              <a:spcAft>
                <a:spcPct val="0"/>
              </a:spcAft>
              <a:buNone/>
            </a:pPr>
            <a:endParaRPr/>
          </a:p>
          <a:p>
            <a:pPr marL="0" lvl="0" indent="0" algn="l" rtl="0">
              <a:lnSpc>
                <a:spcPct val="90000"/>
              </a:lnSpc>
              <a:spcBef>
                <a:spcPct val="0"/>
              </a:spcBef>
              <a:spcAft>
                <a:spcPct val="0"/>
              </a:spcAft>
              <a:buNone/>
            </a:pPr>
            <a:endParaRPr/>
          </a:p>
          <a:p>
            <a:pPr marL="0" lvl="0" indent="0" algn="l" rtl="0">
              <a:lnSpc>
                <a:spcPct val="90000"/>
              </a:lnSpc>
              <a:spcBef>
                <a:spcPct val="0"/>
              </a:spcBef>
              <a:spcAft>
                <a:spcPct val="0"/>
              </a:spcAft>
              <a:buClr>
                <a:srgbClr val="1B193E"/>
              </a:buClr>
              <a:buSzPts val="2400"/>
              <a:buNone/>
            </a:pPr>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g2908720cbad_0_86"/>
          <p:cNvSpPr txBox="1">
            <a:spLocks noGrp="1"/>
          </p:cNvSpPr>
          <p:nvPr>
            <p:ph type="body" idx="1"/>
          </p:nvPr>
        </p:nvSpPr>
        <p:spPr>
          <a:xfrm>
            <a:off x="7968208" y="2276872"/>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spcBef>
                <a:spcPct val="0"/>
              </a:spcBef>
              <a:spcAft>
                <a:spcPct val="0"/>
              </a:spcAft>
              <a:buClr>
                <a:srgbClr val="F5F5F5"/>
              </a:buClr>
              <a:buSzPts val="2200"/>
              <a:buNone/>
            </a:pPr>
            <a:r>
              <a:rPr lang="es-ES" dirty="0"/>
              <a:t>3. </a:t>
            </a:r>
            <a:r>
              <a:rPr lang="es-ES" dirty="0" err="1"/>
              <a:t>Ψηφι</a:t>
            </a:r>
            <a:r>
              <a:rPr lang="es-ES" dirty="0"/>
              <a:t>ακά εργαλεία για επιχειρηματικό σχεδιασμό</a:t>
            </a:r>
            <a:endParaRPr dirty="0"/>
          </a:p>
          <a:p>
            <a:pPr marL="0" lvl="0" indent="0" algn="l" rtl="0">
              <a:lnSpc>
                <a:spcPct val="90000"/>
              </a:lnSpc>
              <a:spcBef>
                <a:spcPct val="0"/>
              </a:spcBef>
              <a:spcAft>
                <a:spcPct val="0"/>
              </a:spcAft>
              <a:buClr>
                <a:srgbClr val="F5F5F5"/>
              </a:buClr>
              <a:buSzPts val="2200"/>
              <a:buNone/>
            </a:pPr>
            <a:r>
              <a:rPr lang="es-ES" dirty="0"/>
              <a:t> </a:t>
            </a:r>
            <a:endParaRPr dirty="0"/>
          </a:p>
        </p:txBody>
      </p:sp>
      <p:sp>
        <p:nvSpPr>
          <p:cNvPr id="225" name="Google Shape;225;g2908720cbad_0_86"/>
          <p:cNvSpPr txBox="1">
            <a:spLocks noGrp="1"/>
          </p:cNvSpPr>
          <p:nvPr>
            <p:ph type="body" idx="2"/>
          </p:nvPr>
        </p:nvSpPr>
        <p:spPr>
          <a:xfrm>
            <a:off x="7752184" y="3501008"/>
            <a:ext cx="3135300" cy="25686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ct val="0"/>
              </a:spcBef>
              <a:spcAft>
                <a:spcPct val="0"/>
              </a:spcAft>
              <a:buClr>
                <a:srgbClr val="F5F5F5"/>
              </a:buClr>
              <a:buSzPts val="2000"/>
              <a:buNone/>
            </a:pPr>
            <a:r>
              <a:rPr lang="es-ES" dirty="0"/>
              <a:t>3.2. </a:t>
            </a:r>
            <a:r>
              <a:rPr lang="es-ES" dirty="0" err="1"/>
              <a:t>Ψηφι</a:t>
            </a:r>
            <a:r>
              <a:rPr lang="es-ES" dirty="0"/>
              <a:t>ακά εργαλεία επικοινωνίας και συνεργασίας</a:t>
            </a:r>
            <a:endParaRPr dirty="0"/>
          </a:p>
          <a:p>
            <a:pPr marL="0" lvl="0" indent="0" algn="l" rtl="0">
              <a:lnSpc>
                <a:spcPct val="90000"/>
              </a:lnSpc>
              <a:spcBef>
                <a:spcPts val="1000"/>
              </a:spcBef>
              <a:spcAft>
                <a:spcPct val="0"/>
              </a:spcAft>
              <a:buClr>
                <a:srgbClr val="F5F5F5"/>
              </a:buClr>
              <a:buSzPts val="2000"/>
              <a:buNone/>
            </a:pPr>
            <a:endParaRPr dirty="0"/>
          </a:p>
        </p:txBody>
      </p:sp>
      <p:sp>
        <p:nvSpPr>
          <p:cNvPr id="226" name="Google Shape;226;g2908720cbad_0_86"/>
          <p:cNvSpPr txBox="1">
            <a:spLocks noGrp="1"/>
          </p:cNvSpPr>
          <p:nvPr>
            <p:ph type="body" idx="3"/>
          </p:nvPr>
        </p:nvSpPr>
        <p:spPr>
          <a:xfrm>
            <a:off x="916846"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ct val="0"/>
              </a:spcBef>
              <a:spcAft>
                <a:spcPct val="0"/>
              </a:spcAft>
              <a:buNone/>
            </a:pPr>
            <a:r>
              <a:rPr lang="es-ES" sz="1200" b="1">
                <a:solidFill>
                  <a:srgbClr val="1B193E"/>
                </a:solidFill>
              </a:rPr>
              <a:t>9. Μίρο</a:t>
            </a:r>
            <a:r>
              <a:rPr lang="es-ES" sz="1200">
                <a:solidFill>
                  <a:srgbClr val="1B193E"/>
                </a:solidFill>
              </a:rPr>
              <a:t>: Μια διαδικτυακή πλατφόρμα συνεργασίας λευκού πίνακα για καταιγισμό ιδεών, οπτικοποίηση ιδεών και εργασία σε διαγράμματα και γραφήματα.</a:t>
            </a:r>
            <a:endParaRPr sz="1200">
              <a:solidFill>
                <a:srgbClr val="1B193E"/>
              </a:solidFill>
            </a:endParaRPr>
          </a:p>
          <a:p>
            <a:pPr marL="0" lvl="0" indent="0" algn="l" rtl="0">
              <a:lnSpc>
                <a:spcPct val="100000"/>
              </a:lnSpc>
              <a:spcBef>
                <a:spcPct val="0"/>
              </a:spcBef>
              <a:spcAft>
                <a:spcPct val="0"/>
              </a:spcAft>
              <a:buNone/>
            </a:pPr>
            <a:endParaRPr sz="1200">
              <a:solidFill>
                <a:srgbClr val="1B193E"/>
              </a:solidFill>
            </a:endParaRPr>
          </a:p>
          <a:p>
            <a:pPr marL="0" lvl="0" indent="0" algn="l" rtl="0">
              <a:lnSpc>
                <a:spcPct val="100000"/>
              </a:lnSpc>
              <a:spcBef>
                <a:spcPct val="0"/>
              </a:spcBef>
              <a:spcAft>
                <a:spcPct val="0"/>
              </a:spcAft>
              <a:buNone/>
            </a:pPr>
            <a:r>
              <a:rPr lang="es-ES" sz="1200" b="1">
                <a:solidFill>
                  <a:srgbClr val="1B193E"/>
                </a:solidFill>
              </a:rPr>
              <a:t>10. Τζίρα</a:t>
            </a:r>
            <a:r>
              <a:rPr lang="es-ES" sz="1200">
                <a:solidFill>
                  <a:srgbClr val="1B193E"/>
                </a:solidFill>
              </a:rPr>
              <a:t>: Ένα εργαλείο διαχείρισης έργου και παρακολούθησης ζητημάτων σχεδιασμένο για ομάδες ανάπτυξης λογισμικού. Βοηθά στη διαχείριση εργασιών, στην παρακολούθηση προβλημάτων και στη συνεργασία σε έργα.</a:t>
            </a:r>
            <a:endParaRPr sz="1200">
              <a:solidFill>
                <a:srgbClr val="1B193E"/>
              </a:solidFill>
            </a:endParaRPr>
          </a:p>
          <a:p>
            <a:pPr marL="0" lvl="0" indent="0" algn="l" rtl="0">
              <a:lnSpc>
                <a:spcPct val="100000"/>
              </a:lnSpc>
              <a:spcBef>
                <a:spcPct val="0"/>
              </a:spcBef>
              <a:spcAft>
                <a:spcPct val="0"/>
              </a:spcAft>
              <a:buNone/>
            </a:pPr>
            <a:endParaRPr sz="1200">
              <a:solidFill>
                <a:srgbClr val="1B193E"/>
              </a:solidFill>
            </a:endParaRPr>
          </a:p>
          <a:p>
            <a:pPr marL="0" lvl="0" indent="0" algn="l" rtl="0">
              <a:lnSpc>
                <a:spcPct val="100000"/>
              </a:lnSpc>
              <a:spcBef>
                <a:spcPct val="0"/>
              </a:spcBef>
              <a:spcAft>
                <a:spcPct val="0"/>
              </a:spcAft>
              <a:buNone/>
            </a:pPr>
            <a:r>
              <a:rPr lang="es-ES" sz="1200" b="1">
                <a:solidFill>
                  <a:srgbClr val="1B193E"/>
                </a:solidFill>
              </a:rPr>
              <a:t>11. Δευτέρα.com</a:t>
            </a:r>
            <a:r>
              <a:rPr lang="es-ES" sz="1200">
                <a:solidFill>
                  <a:srgbClr val="1B193E"/>
                </a:solidFill>
              </a:rPr>
              <a:t>: Ένα λειτουργικό σύστημα εργασίας που προσφέρει δυνατότητες για διαχείριση έργων και ροής εργασιών, παρακολούθηση εργασιών και ομαδική συνεργασία.</a:t>
            </a:r>
            <a:endParaRPr sz="1200">
              <a:solidFill>
                <a:srgbClr val="1B193E"/>
              </a:solidFill>
            </a:endParaRPr>
          </a:p>
          <a:p>
            <a:pPr marL="0" lvl="0" indent="0" algn="l" rtl="0">
              <a:lnSpc>
                <a:spcPct val="100000"/>
              </a:lnSpc>
              <a:spcBef>
                <a:spcPct val="0"/>
              </a:spcBef>
              <a:spcAft>
                <a:spcPct val="0"/>
              </a:spcAft>
              <a:buNone/>
            </a:pPr>
            <a:r>
              <a:rPr lang="es-ES" sz="1200" b="1">
                <a:solidFill>
                  <a:srgbClr val="1B193E"/>
                </a:solidFill>
              </a:rPr>
              <a:t>12. Dropbox</a:t>
            </a:r>
            <a:r>
              <a:rPr lang="es-ES" sz="1200">
                <a:solidFill>
                  <a:srgbClr val="1B193E"/>
                </a:solidFill>
              </a:rPr>
              <a:t>: Μια πλατφόρμα αποθήκευσης και κοινής χρήσης αρχείων που βασίζεται σε σύννεφο που επιτρέπει στις ομάδες να συνεργάζονται σε έγγραφα και να μοιράζονται αρχεία με ασφάλεια.</a:t>
            </a:r>
            <a:endParaRPr sz="1200">
              <a:solidFill>
                <a:srgbClr val="1B193E"/>
              </a:solidFill>
            </a:endParaRPr>
          </a:p>
          <a:p>
            <a:pPr marL="0" lvl="0" indent="0" algn="l" rtl="0">
              <a:lnSpc>
                <a:spcPct val="100000"/>
              </a:lnSpc>
              <a:spcBef>
                <a:spcPct val="0"/>
              </a:spcBef>
              <a:spcAft>
                <a:spcPct val="0"/>
              </a:spcAft>
              <a:buNone/>
            </a:pPr>
            <a:endParaRPr sz="1200">
              <a:solidFill>
                <a:srgbClr val="1B193E"/>
              </a:solidFill>
            </a:endParaRPr>
          </a:p>
          <a:p>
            <a:pPr marL="0" lvl="0" indent="0" algn="l" rtl="0">
              <a:lnSpc>
                <a:spcPct val="100000"/>
              </a:lnSpc>
              <a:spcBef>
                <a:spcPct val="0"/>
              </a:spcBef>
              <a:spcAft>
                <a:spcPct val="0"/>
              </a:spcAft>
              <a:buNone/>
            </a:pPr>
            <a:r>
              <a:rPr lang="es-ES" sz="1200" b="1">
                <a:solidFill>
                  <a:srgbClr val="1B193E"/>
                </a:solidFill>
              </a:rPr>
              <a:t>13. Συμβολή</a:t>
            </a:r>
            <a:r>
              <a:rPr lang="es-ES" sz="1200">
                <a:solidFill>
                  <a:srgbClr val="1B193E"/>
                </a:solidFill>
              </a:rPr>
              <a:t>: Ένα εργαλείο συνεργασίας από την Atlassian, έχει σχεδιαστεί για τη δημιουργία, την κοινή χρήση και τη συνεργασία σε τεκμηρίωση, σχέδια έργων και βάσεις γνώσεων.</a:t>
            </a:r>
            <a:endParaRPr sz="1200">
              <a:solidFill>
                <a:srgbClr val="1B193E"/>
              </a:solidFill>
            </a:endParaRPr>
          </a:p>
          <a:p>
            <a:pPr marL="0" lvl="0" indent="0" algn="l" rtl="0">
              <a:lnSpc>
                <a:spcPct val="100000"/>
              </a:lnSpc>
              <a:spcBef>
                <a:spcPct val="0"/>
              </a:spcBef>
              <a:spcAft>
                <a:spcPct val="0"/>
              </a:spcAft>
              <a:buNone/>
            </a:pPr>
            <a:endParaRPr sz="1200">
              <a:solidFill>
                <a:srgbClr val="1B193E"/>
              </a:solidFill>
            </a:endParaRPr>
          </a:p>
          <a:p>
            <a:pPr marL="0" lvl="0" indent="0" algn="l" rtl="0">
              <a:lnSpc>
                <a:spcPct val="100000"/>
              </a:lnSpc>
              <a:spcBef>
                <a:spcPct val="0"/>
              </a:spcBef>
              <a:spcAft>
                <a:spcPct val="0"/>
              </a:spcAft>
              <a:buNone/>
            </a:pPr>
            <a:r>
              <a:rPr lang="es-ES" sz="1200" b="1">
                <a:solidFill>
                  <a:srgbClr val="1B193E"/>
                </a:solidFill>
              </a:rPr>
              <a:t>14. Yammer</a:t>
            </a:r>
            <a:r>
              <a:rPr lang="es-ES" sz="1200">
                <a:solidFill>
                  <a:srgbClr val="1B193E"/>
                </a:solidFill>
              </a:rPr>
              <a:t>: Ένα εταιρικό κοινωνικό δίκτυο που επιτρέπει στους υπαλλήλους να επικοινωνούν, να συνεργάζονται και να μοιράζονται πληροφορίες σε έναν οργανισμό.</a:t>
            </a:r>
            <a:endParaRPr sz="1200">
              <a:solidFill>
                <a:srgbClr val="1B193E"/>
              </a:solidFill>
            </a:endParaRPr>
          </a:p>
          <a:p>
            <a:pPr marL="0" lvl="0" indent="0" algn="l" rtl="0">
              <a:lnSpc>
                <a:spcPct val="100000"/>
              </a:lnSpc>
              <a:spcBef>
                <a:spcPct val="0"/>
              </a:spcBef>
              <a:spcAft>
                <a:spcPct val="0"/>
              </a:spcAft>
              <a:buNone/>
            </a:pPr>
            <a:endParaRPr sz="1200">
              <a:solidFill>
                <a:srgbClr val="1B193E"/>
              </a:solidFill>
            </a:endParaRPr>
          </a:p>
          <a:p>
            <a:pPr marL="0" lvl="0" indent="0" algn="l" rtl="0">
              <a:lnSpc>
                <a:spcPct val="100000"/>
              </a:lnSpc>
              <a:spcBef>
                <a:spcPct val="0"/>
              </a:spcBef>
              <a:spcAft>
                <a:spcPct val="0"/>
              </a:spcAft>
              <a:buNone/>
            </a:pPr>
            <a:r>
              <a:rPr lang="es-ES" sz="1200" b="1">
                <a:solidFill>
                  <a:srgbClr val="1B193E"/>
                </a:solidFill>
              </a:rPr>
              <a:t>15. Mattermost</a:t>
            </a:r>
            <a:r>
              <a:rPr lang="es-ES" sz="1200">
                <a:solidFill>
                  <a:srgbClr val="1B193E"/>
                </a:solidFill>
              </a:rPr>
              <a:t>: Μια πλατφόρμα ανταλλαγής μηνυμάτων ομάδας ανοιχτού κώδικα που προσφέρει ασφαλή, αυτο-φιλοξενούμενα μηνύματα για ομάδες και οργανισμούς.</a:t>
            </a:r>
            <a:endParaRPr sz="1200">
              <a:solidFill>
                <a:srgbClr val="1B193E"/>
              </a:solidFill>
            </a:endParaRPr>
          </a:p>
          <a:p>
            <a:pPr marL="0" lvl="0" indent="0" algn="l" rtl="0">
              <a:lnSpc>
                <a:spcPct val="100000"/>
              </a:lnSpc>
              <a:spcBef>
                <a:spcPct val="0"/>
              </a:spcBef>
              <a:spcAft>
                <a:spcPct val="0"/>
              </a:spcAft>
              <a:buNone/>
            </a:pPr>
            <a:endParaRPr sz="1200">
              <a:solidFill>
                <a:srgbClr val="1B193E"/>
              </a:solidFill>
            </a:endParaRPr>
          </a:p>
          <a:p>
            <a:pPr marL="0" lvl="0" indent="0" algn="l" rtl="0">
              <a:lnSpc>
                <a:spcPct val="100000"/>
              </a:lnSpc>
              <a:spcBef>
                <a:spcPct val="0"/>
              </a:spcBef>
              <a:spcAft>
                <a:spcPct val="0"/>
              </a:spcAft>
              <a:buNone/>
            </a:pPr>
            <a:r>
              <a:rPr lang="es-ES" sz="1200" b="1">
                <a:solidFill>
                  <a:srgbClr val="1B193E"/>
                </a:solidFill>
              </a:rPr>
              <a:t>16. Διχόνοια</a:t>
            </a:r>
            <a:r>
              <a:rPr lang="es-ES" sz="1200">
                <a:solidFill>
                  <a:srgbClr val="1B193E"/>
                </a:solidFill>
              </a:rPr>
              <a:t>: Αρχικά σχεδιασμένο για παίκτες, το Discord χρησιμοποιείται πλέον για ομαδική επικοινωνία και συνεργασία με λειτουργίες συνομιλίας φωνής, βίντεο και κειμένου.</a:t>
            </a:r>
            <a:endParaRPr sz="1200">
              <a:solidFill>
                <a:srgbClr val="1B193E"/>
              </a:solidFill>
            </a:endParaRPr>
          </a:p>
          <a:p>
            <a:pPr marL="0" lvl="0" indent="0" algn="l" rtl="0">
              <a:lnSpc>
                <a:spcPct val="100000"/>
              </a:lnSpc>
              <a:spcBef>
                <a:spcPct val="0"/>
              </a:spcBef>
              <a:spcAft>
                <a:spcPct val="0"/>
              </a:spcAft>
              <a:buNone/>
            </a:pPr>
            <a:endParaRPr sz="1200">
              <a:solidFill>
                <a:srgbClr val="1B193E"/>
              </a:solidFill>
            </a:endParaRPr>
          </a:p>
          <a:p>
            <a:pPr marL="0" lvl="0" indent="0" algn="l" rtl="0">
              <a:lnSpc>
                <a:spcPct val="100000"/>
              </a:lnSpc>
              <a:spcBef>
                <a:spcPct val="0"/>
              </a:spcBef>
              <a:spcAft>
                <a:spcPct val="0"/>
              </a:spcAft>
              <a:buNone/>
            </a:pPr>
            <a:r>
              <a:rPr lang="es-ES" sz="1200" b="1">
                <a:solidFill>
                  <a:srgbClr val="1B193E"/>
                </a:solidFill>
              </a:rPr>
              <a:t>17. Χαλαρές εναλλακτικές</a:t>
            </a:r>
            <a:r>
              <a:rPr lang="es-ES" sz="1200">
                <a:solidFill>
                  <a:srgbClr val="1B193E"/>
                </a:solidFill>
              </a:rPr>
              <a:t>: Υπάρχουν αρκετές εναλλακτικές εφαρμογές ανταλλαγής μηνυμάτων ομάδας όπως το Mattermost, το Rocket.Chat και το Riot.im που προσφέρουν επιλογές αυτο-φιλοξενίας και ανοιχτού κώδικα για ομαδική επικοινωνία.</a:t>
            </a:r>
            <a:endParaRPr sz="1200">
              <a:solidFill>
                <a:srgbClr val="1B193E"/>
              </a:solidFill>
            </a:endParaRPr>
          </a:p>
          <a:p>
            <a:pPr marL="0" lvl="0" indent="0" algn="l" rtl="0">
              <a:lnSpc>
                <a:spcPct val="100000"/>
              </a:lnSpc>
              <a:spcBef>
                <a:spcPct val="0"/>
              </a:spcBef>
              <a:spcAft>
                <a:spcPct val="0"/>
              </a:spcAft>
              <a:buNone/>
            </a:pPr>
            <a:endParaRPr sz="1200">
              <a:solidFill>
                <a:srgbClr val="1B193E"/>
              </a:solidFill>
            </a:endParaRPr>
          </a:p>
          <a:p>
            <a:pPr marL="0" lvl="0" indent="0" algn="l" rtl="0">
              <a:lnSpc>
                <a:spcPct val="100000"/>
              </a:lnSpc>
              <a:spcBef>
                <a:spcPct val="0"/>
              </a:spcBef>
              <a:spcAft>
                <a:spcPct val="0"/>
              </a:spcAft>
              <a:buNone/>
            </a:pPr>
            <a:r>
              <a:rPr lang="es-ES" sz="1200" b="1">
                <a:solidFill>
                  <a:srgbClr val="1B193E"/>
                </a:solidFill>
              </a:rPr>
              <a:t>18. Skype για επιχειρήσεις</a:t>
            </a:r>
            <a:r>
              <a:rPr lang="es-ES" sz="1200">
                <a:solidFill>
                  <a:srgbClr val="1B193E"/>
                </a:solidFill>
              </a:rPr>
              <a:t>(τώρα μέρος του Microsoft Teams): Ένα εργαλείο επικοινωνίας με δυνατότητες ανταλλαγής άμεσων μηνυμάτων, φωνής και τηλεδιάσκεψης, κυρίως για επαγγελματική χρήση.</a:t>
            </a:r>
            <a:endParaRPr>
              <a:solidFill>
                <a:schemeClr val="dk1"/>
              </a:solidFill>
            </a:endParaRPr>
          </a:p>
          <a:p>
            <a:pPr marL="0" lvl="0" indent="0" algn="l" rtl="0">
              <a:lnSpc>
                <a:spcPct val="90000"/>
              </a:lnSpc>
              <a:spcBef>
                <a:spcPct val="0"/>
              </a:spcBef>
              <a:spcAft>
                <a:spcPct val="0"/>
              </a:spcAft>
              <a:buClr>
                <a:srgbClr val="1B193E"/>
              </a:buClr>
              <a:buSzPts val="2400"/>
              <a:buNone/>
            </a:pPr>
            <a:endParaRPr sz="1300" b="1"/>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g24fa24adeb2_0_36"/>
          <p:cNvSpPr txBox="1">
            <a:spLocks noGrp="1"/>
          </p:cNvSpPr>
          <p:nvPr>
            <p:ph type="body" idx="1"/>
          </p:nvPr>
        </p:nvSpPr>
        <p:spPr>
          <a:xfrm>
            <a:off x="1239000" y="2093674"/>
            <a:ext cx="3133800" cy="10221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endParaRPr/>
          </a:p>
          <a:p>
            <a:pPr marL="0" lvl="0" indent="0" algn="l" rtl="0">
              <a:lnSpc>
                <a:spcPct val="90000"/>
              </a:lnSpc>
              <a:spcBef>
                <a:spcPct val="0"/>
              </a:spcBef>
              <a:spcAft>
                <a:spcPct val="0"/>
              </a:spcAft>
              <a:buClr>
                <a:srgbClr val="F5F5F5"/>
              </a:buClr>
              <a:buSzPts val="2200"/>
              <a:buNone/>
            </a:pPr>
            <a:r>
              <a:rPr lang="es-ES"/>
              <a:t>3. Ψηφιακά εργαλεία για επιχειρηματικό σχεδιασμό</a:t>
            </a:r>
            <a:endParaRPr/>
          </a:p>
          <a:p>
            <a:pPr marL="0" lvl="0" indent="0" algn="l" rtl="0">
              <a:lnSpc>
                <a:spcPct val="90000"/>
              </a:lnSpc>
              <a:spcBef>
                <a:spcPct val="0"/>
              </a:spcBef>
              <a:spcAft>
                <a:spcPct val="0"/>
              </a:spcAft>
              <a:buNone/>
            </a:pPr>
            <a:endParaRPr/>
          </a:p>
          <a:p>
            <a:pPr marL="0" lvl="0" indent="0" algn="l" rtl="0">
              <a:lnSpc>
                <a:spcPct val="90000"/>
              </a:lnSpc>
              <a:spcBef>
                <a:spcPct val="0"/>
              </a:spcBef>
              <a:spcAft>
                <a:spcPct val="0"/>
              </a:spcAft>
              <a:buClr>
                <a:srgbClr val="F5F5F5"/>
              </a:buClr>
              <a:buSzPts val="2200"/>
              <a:buNone/>
            </a:pPr>
            <a:endParaRPr/>
          </a:p>
        </p:txBody>
      </p:sp>
      <p:sp>
        <p:nvSpPr>
          <p:cNvPr id="232" name="Google Shape;232;g24fa24adeb2_0_36"/>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F5F5F5"/>
              </a:buClr>
              <a:buSzPts val="2000"/>
              <a:buNone/>
            </a:pPr>
            <a:r>
              <a:rPr lang="es-ES"/>
              <a:t>3.3 Ψηφιακά εργαλεία για καταιγισμό ιδεών, δημιουργική σκέψη και καινοτομία</a:t>
            </a:r>
            <a:endParaRPr/>
          </a:p>
        </p:txBody>
      </p:sp>
      <p:sp>
        <p:nvSpPr>
          <p:cNvPr id="233" name="Google Shape;233;g24fa24adeb2_0_36"/>
          <p:cNvSpPr txBox="1">
            <a:spLocks noGrp="1"/>
          </p:cNvSpPr>
          <p:nvPr>
            <p:ph type="body" idx="3"/>
          </p:nvPr>
        </p:nvSpPr>
        <p:spPr>
          <a:xfrm>
            <a:off x="5183188"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ct val="0"/>
              </a:spcBef>
              <a:spcAft>
                <a:spcPct val="0"/>
              </a:spcAft>
              <a:buNone/>
            </a:pPr>
            <a:r>
              <a:rPr lang="es-ES" sz="1200">
                <a:solidFill>
                  <a:srgbClr val="1B193E"/>
                </a:solidFill>
              </a:rPr>
              <a:t>Τα ψηφιακά εργαλεία είναι ζωτικής σημασίας για να διατηρηθεί η ροή της καινοτομίας και των ιδεών μέσα σε μια ομάδα για την ανταλλαγή ιδεών, τη δημιουργική σκέψη και την καινοτομία. Ακολουθεί μια λίστα με εργαλεία χρήσιμα για αυτήν την εργασία:</a:t>
            </a:r>
            <a:endParaRPr sz="1200">
              <a:solidFill>
                <a:srgbClr val="1B193E"/>
              </a:solidFill>
            </a:endParaRPr>
          </a:p>
          <a:p>
            <a:pPr marL="0" lvl="0" indent="0" algn="l" rtl="0">
              <a:lnSpc>
                <a:spcPct val="100000"/>
              </a:lnSpc>
              <a:spcBef>
                <a:spcPct val="0"/>
              </a:spcBef>
              <a:spcAft>
                <a:spcPct val="0"/>
              </a:spcAft>
              <a:buNone/>
            </a:pPr>
            <a:endParaRPr sz="1200">
              <a:solidFill>
                <a:srgbClr val="1B193E"/>
              </a:solidFill>
            </a:endParaRPr>
          </a:p>
          <a:p>
            <a:pPr marL="0" lvl="0" indent="0" algn="l" rtl="0">
              <a:lnSpc>
                <a:spcPct val="100000"/>
              </a:lnSpc>
              <a:spcBef>
                <a:spcPct val="0"/>
              </a:spcBef>
              <a:spcAft>
                <a:spcPct val="0"/>
              </a:spcAft>
              <a:buNone/>
            </a:pPr>
            <a:r>
              <a:rPr lang="es-ES" sz="1200" b="1">
                <a:solidFill>
                  <a:srgbClr val="1B193E"/>
                </a:solidFill>
              </a:rPr>
              <a:t>MindMeister:</a:t>
            </a:r>
            <a:r>
              <a:rPr lang="es-ES" sz="1200">
                <a:solidFill>
                  <a:srgbClr val="1B193E"/>
                </a:solidFill>
              </a:rPr>
              <a:t>Ένα δημοφιλές διαδικτυακό εργαλείο χαρτογράφησης μυαλού που επιτρέπει τη συλλογική ανταλλαγή ιδεών. Μπορείτε να δημιουργήσετε και να οργανώσετε ιδέες οπτικά, να προσθέσετε σημειώσεις και να μοιραστείτε τους χάρτες του μυαλού σας με άλλους σε πραγματικό χρόνο.</a:t>
            </a:r>
            <a:endParaRPr sz="1200">
              <a:solidFill>
                <a:srgbClr val="1B193E"/>
              </a:solidFill>
            </a:endParaRPr>
          </a:p>
          <a:p>
            <a:pPr marL="0" lvl="0" indent="0" algn="l" rtl="0">
              <a:lnSpc>
                <a:spcPct val="100000"/>
              </a:lnSpc>
              <a:spcBef>
                <a:spcPct val="0"/>
              </a:spcBef>
              <a:spcAft>
                <a:spcPct val="0"/>
              </a:spcAft>
              <a:buNone/>
            </a:pPr>
            <a:endParaRPr sz="1200">
              <a:solidFill>
                <a:srgbClr val="1B193E"/>
              </a:solidFill>
            </a:endParaRPr>
          </a:p>
          <a:p>
            <a:pPr marL="0" lvl="0" indent="0" algn="l" rtl="0">
              <a:lnSpc>
                <a:spcPct val="100000"/>
              </a:lnSpc>
              <a:spcBef>
                <a:spcPct val="0"/>
              </a:spcBef>
              <a:spcAft>
                <a:spcPct val="0"/>
              </a:spcAft>
              <a:buNone/>
            </a:pPr>
            <a:r>
              <a:rPr lang="es-ES" sz="1200" b="1">
                <a:solidFill>
                  <a:srgbClr val="1B193E"/>
                </a:solidFill>
              </a:rPr>
              <a:t>XMind:</a:t>
            </a:r>
            <a:r>
              <a:rPr lang="es-ES" sz="1200">
                <a:solidFill>
                  <a:srgbClr val="1B193E"/>
                </a:solidFill>
              </a:rPr>
              <a:t>Ένα ευέλικτο λογισμικό χαρτογράφησης νου και καταιγισμού ιδεών που προσφέρει διάφορα πρότυπα και δυνατότητες για δημιουργία ιδεών, οργάνωση και παρουσίαση.</a:t>
            </a:r>
            <a:endParaRPr sz="1200">
              <a:solidFill>
                <a:srgbClr val="1B193E"/>
              </a:solidFill>
            </a:endParaRPr>
          </a:p>
          <a:p>
            <a:pPr marL="0" lvl="0" indent="0" algn="l" rtl="0">
              <a:lnSpc>
                <a:spcPct val="100000"/>
              </a:lnSpc>
              <a:spcBef>
                <a:spcPct val="0"/>
              </a:spcBef>
              <a:spcAft>
                <a:spcPct val="0"/>
              </a:spcAft>
              <a:buNone/>
            </a:pPr>
            <a:endParaRPr sz="1200">
              <a:solidFill>
                <a:srgbClr val="1B193E"/>
              </a:solidFill>
            </a:endParaRPr>
          </a:p>
          <a:p>
            <a:pPr marL="0" lvl="0" indent="0" algn="l" rtl="0">
              <a:lnSpc>
                <a:spcPct val="100000"/>
              </a:lnSpc>
              <a:spcBef>
                <a:spcPct val="0"/>
              </a:spcBef>
              <a:spcAft>
                <a:spcPct val="0"/>
              </a:spcAft>
              <a:buNone/>
            </a:pPr>
            <a:r>
              <a:rPr lang="es-ES" sz="1200" b="1">
                <a:solidFill>
                  <a:srgbClr val="1B193E"/>
                </a:solidFill>
              </a:rPr>
              <a:t>Coggle:</a:t>
            </a:r>
            <a:r>
              <a:rPr lang="es-ES" sz="1200">
                <a:solidFill>
                  <a:srgbClr val="1B193E"/>
                </a:solidFill>
              </a:rPr>
              <a:t>Ένα απλό στη χρήση διαδικτυακό εργαλείο χαρτογράφησης μυαλού που επιτρέπει τη συνεργασία σε πραγματικό χρόνο με τα μέλη της ομάδας. Είναι εξαιρετικό για τη σύλληψη και τη δόμηση ιδεών.</a:t>
            </a:r>
            <a:endParaRPr sz="1200">
              <a:solidFill>
                <a:srgbClr val="1B193E"/>
              </a:solidFill>
            </a:endParaRPr>
          </a:p>
          <a:p>
            <a:pPr marL="0" lvl="0" indent="0" algn="l" rtl="0">
              <a:lnSpc>
                <a:spcPct val="100000"/>
              </a:lnSpc>
              <a:spcBef>
                <a:spcPct val="0"/>
              </a:spcBef>
              <a:spcAft>
                <a:spcPct val="0"/>
              </a:spcAft>
              <a:buNone/>
            </a:pPr>
            <a:endParaRPr sz="1200">
              <a:solidFill>
                <a:srgbClr val="1B193E"/>
              </a:solidFill>
            </a:endParaRPr>
          </a:p>
          <a:p>
            <a:pPr marL="0" lvl="0" indent="0" algn="l" rtl="0">
              <a:lnSpc>
                <a:spcPct val="100000"/>
              </a:lnSpc>
              <a:spcBef>
                <a:spcPct val="0"/>
              </a:spcBef>
              <a:spcAft>
                <a:spcPct val="0"/>
              </a:spcAft>
              <a:buNone/>
            </a:pPr>
            <a:r>
              <a:rPr lang="es-ES" sz="1200" b="1">
                <a:solidFill>
                  <a:srgbClr val="1B193E"/>
                </a:solidFill>
              </a:rPr>
              <a:t>Miro:</a:t>
            </a:r>
            <a:r>
              <a:rPr lang="es-ES" sz="1200">
                <a:solidFill>
                  <a:srgbClr val="1B193E"/>
                </a:solidFill>
              </a:rPr>
              <a:t>Μια πλατφόρμα ψηφιακού λευκού πίνακα που είναι εξαιρετική για συλλογικό καταιγισμό ιδεών και οπτική σκέψη. Προσφέρει διάφορα πρότυπα και ενσωματώσεις με άλλα εργαλεία.</a:t>
            </a:r>
            <a:endParaRPr sz="1200">
              <a:solidFill>
                <a:srgbClr val="1B193E"/>
              </a:solidFill>
            </a:endParaRPr>
          </a:p>
          <a:p>
            <a:pPr marL="0" lvl="0" indent="0" algn="l" rtl="0">
              <a:lnSpc>
                <a:spcPct val="100000"/>
              </a:lnSpc>
              <a:spcBef>
                <a:spcPct val="0"/>
              </a:spcBef>
              <a:spcAft>
                <a:spcPct val="0"/>
              </a:spcAft>
              <a:buNone/>
            </a:pPr>
            <a:endParaRPr sz="1200">
              <a:solidFill>
                <a:srgbClr val="1B193E"/>
              </a:solidFill>
            </a:endParaRPr>
          </a:p>
          <a:p>
            <a:pPr marL="0" lvl="0" indent="0" algn="l" rtl="0">
              <a:lnSpc>
                <a:spcPct val="100000"/>
              </a:lnSpc>
              <a:spcBef>
                <a:spcPct val="0"/>
              </a:spcBef>
              <a:spcAft>
                <a:spcPct val="0"/>
              </a:spcAft>
              <a:buNone/>
            </a:pPr>
            <a:r>
              <a:rPr lang="es-ES" sz="1200" b="1">
                <a:solidFill>
                  <a:srgbClr val="1B193E"/>
                </a:solidFill>
              </a:rPr>
              <a:t>Stormboard:</a:t>
            </a:r>
            <a:r>
              <a:rPr lang="es-ES" sz="1200">
                <a:solidFill>
                  <a:srgbClr val="1B193E"/>
                </a:solidFill>
              </a:rPr>
              <a:t>Μια πλατφόρμα ανταλλαγής ιδεών και συνεργασίας σε πραγματικό χρόνο που μιμείται τη διαδικασία τοποθέτησης αυτοκόλλητων σημειώσεων σε έναν τοίχο. Είναι ιδανικό για απομακρυσμένες συνεδρίες ομαδικού καταιγισμού ιδεών.</a:t>
            </a:r>
            <a:endParaRPr sz="1200">
              <a:solidFill>
                <a:srgbClr val="1B193E"/>
              </a:solidFill>
            </a:endParaRPr>
          </a:p>
          <a:p>
            <a:pPr marL="0" lvl="0" indent="0" algn="l" rtl="0">
              <a:lnSpc>
                <a:spcPct val="100000"/>
              </a:lnSpc>
              <a:spcBef>
                <a:spcPct val="0"/>
              </a:spcBef>
              <a:spcAft>
                <a:spcPct val="0"/>
              </a:spcAft>
              <a:buNone/>
            </a:pPr>
            <a:endParaRPr sz="1200">
              <a:solidFill>
                <a:srgbClr val="1B193E"/>
              </a:solidFill>
            </a:endParaRPr>
          </a:p>
          <a:p>
            <a:pPr marL="0" lvl="0" indent="0" algn="l" rtl="0">
              <a:lnSpc>
                <a:spcPct val="100000"/>
              </a:lnSpc>
              <a:spcBef>
                <a:spcPct val="0"/>
              </a:spcBef>
              <a:spcAft>
                <a:spcPct val="0"/>
              </a:spcAft>
              <a:buNone/>
            </a:pPr>
            <a:r>
              <a:rPr lang="es-ES" sz="1200" b="1">
                <a:solidFill>
                  <a:srgbClr val="1B193E"/>
                </a:solidFill>
              </a:rPr>
              <a:t>Ideaflip:</a:t>
            </a:r>
            <a:r>
              <a:rPr lang="es-ES" sz="1200">
                <a:solidFill>
                  <a:srgbClr val="1B193E"/>
                </a:solidFill>
              </a:rPr>
              <a:t>Ένα οπτικό εργαλείο διαχείρισης ιδεών και ιδεών που σας βοηθά να καταγράψετε, να οργανώσετε και να ιεραρχήσετε ιδέες χρησιμοποιώντας μια απλή διεπαφή μεταφοράς και απόθεσης.</a:t>
            </a:r>
            <a:endParaRPr sz="1200">
              <a:solidFill>
                <a:srgbClr val="1B193E"/>
              </a:solidFill>
            </a:endParaRPr>
          </a:p>
          <a:p>
            <a:pPr marL="0" lvl="0" indent="0" algn="l" rtl="0">
              <a:lnSpc>
                <a:spcPct val="100000"/>
              </a:lnSpc>
              <a:spcBef>
                <a:spcPct val="0"/>
              </a:spcBef>
              <a:spcAft>
                <a:spcPct val="0"/>
              </a:spcAft>
              <a:buNone/>
            </a:pPr>
            <a:endParaRPr sz="1200">
              <a:solidFill>
                <a:srgbClr val="1B193E"/>
              </a:solidFill>
            </a:endParaRPr>
          </a:p>
          <a:p>
            <a:pPr marL="0" lvl="0" indent="0" algn="l" rtl="0">
              <a:lnSpc>
                <a:spcPct val="100000"/>
              </a:lnSpc>
              <a:spcBef>
                <a:spcPct val="0"/>
              </a:spcBef>
              <a:spcAft>
                <a:spcPct val="0"/>
              </a:spcAft>
              <a:buNone/>
            </a:pPr>
            <a:r>
              <a:rPr lang="es-ES" sz="1200" b="1">
                <a:solidFill>
                  <a:srgbClr val="1B193E"/>
                </a:solidFill>
              </a:rPr>
              <a:t>Bubbl.us:</a:t>
            </a:r>
            <a:r>
              <a:rPr lang="es-ES" sz="1200">
                <a:solidFill>
                  <a:srgbClr val="1B193E"/>
                </a:solidFill>
              </a:rPr>
              <a:t>Ένα εύχρηστο εργαλείο χαρτογράφησης μυαλού που βασίζεται στον ιστό που επιτρέπει γρήγορο καταιγισμό ιδεών και οργάνωση ιδεών σε μια ιεραρχική δομή.</a:t>
            </a:r>
            <a:endParaRPr sz="1200">
              <a:solidFill>
                <a:srgbClr val="1B193E"/>
              </a:solidFill>
            </a:endParaRPr>
          </a:p>
          <a:p>
            <a:pPr marL="0" lvl="0" indent="0" algn="l" rtl="0">
              <a:lnSpc>
                <a:spcPct val="100000"/>
              </a:lnSpc>
              <a:spcBef>
                <a:spcPct val="0"/>
              </a:spcBef>
              <a:spcAft>
                <a:spcPct val="0"/>
              </a:spcAft>
              <a:buNone/>
            </a:pPr>
            <a:endParaRPr sz="1200">
              <a:solidFill>
                <a:srgbClr val="1B193E"/>
              </a:solidFill>
            </a:endParaRPr>
          </a:p>
          <a:p>
            <a:pPr marL="0" lvl="0" indent="0" algn="l" rtl="0">
              <a:lnSpc>
                <a:spcPct val="100000"/>
              </a:lnSpc>
              <a:spcBef>
                <a:spcPct val="0"/>
              </a:spcBef>
              <a:spcAft>
                <a:spcPct val="0"/>
              </a:spcAft>
              <a:buNone/>
            </a:pPr>
            <a:r>
              <a:rPr lang="es-ES" sz="1200" b="1">
                <a:solidFill>
                  <a:srgbClr val="1B193E"/>
                </a:solidFill>
              </a:rPr>
              <a:t>Padlet:</a:t>
            </a:r>
            <a:r>
              <a:rPr lang="es-ES" sz="1200">
                <a:solidFill>
                  <a:srgbClr val="1B193E"/>
                </a:solidFill>
              </a:rPr>
              <a:t>Ένας ευέλικτος ψηφιακός πίνακας ανακοινώσεων που μπορεί να χρησιμοποιηθεί για συλλογικό καταιγισμό ιδεών, ανταλλαγή ιδεών και οπτική οργάνωση. Μπορείτε να προσθέσετε διάφορους τύπους περιεχομένου, όπως κείμενο, εικόνες και συνδέσμους.</a:t>
            </a:r>
            <a:endParaRPr sz="1200">
              <a:solidFill>
                <a:srgbClr val="1B193E"/>
              </a:solidFill>
            </a:endParaRPr>
          </a:p>
          <a:p>
            <a:pPr marL="0" lvl="0" indent="0" algn="l" rtl="0">
              <a:lnSpc>
                <a:spcPct val="100000"/>
              </a:lnSpc>
              <a:spcBef>
                <a:spcPct val="0"/>
              </a:spcBef>
              <a:spcAft>
                <a:spcPct val="0"/>
              </a:spcAft>
              <a:buNone/>
            </a:pPr>
            <a:endParaRPr sz="1200">
              <a:solidFill>
                <a:srgbClr val="1B193E"/>
              </a:solidFill>
            </a:endParaRPr>
          </a:p>
          <a:p>
            <a:pPr marL="0" lvl="0" indent="0" algn="l" rtl="0">
              <a:lnSpc>
                <a:spcPct val="100000"/>
              </a:lnSpc>
              <a:spcBef>
                <a:spcPct val="0"/>
              </a:spcBef>
              <a:spcAft>
                <a:spcPct val="0"/>
              </a:spcAft>
              <a:buNone/>
            </a:pPr>
            <a:endParaRPr sz="1200">
              <a:solidFill>
                <a:srgbClr val="1B193E"/>
              </a:solidFill>
            </a:endParaRPr>
          </a:p>
          <a:p>
            <a:pPr marL="0" lvl="0" indent="0" algn="l" rtl="0">
              <a:lnSpc>
                <a:spcPct val="100000"/>
              </a:lnSpc>
              <a:spcBef>
                <a:spcPct val="0"/>
              </a:spcBef>
              <a:spcAft>
                <a:spcPct val="0"/>
              </a:spcAft>
              <a:buNone/>
            </a:pPr>
            <a:endParaRPr sz="1200">
              <a:solidFill>
                <a:srgbClr val="1B193E"/>
              </a:solidFill>
            </a:endParaRPr>
          </a:p>
          <a:p>
            <a:pPr marL="0" lvl="0" indent="0" algn="l" rtl="0">
              <a:lnSpc>
                <a:spcPct val="100000"/>
              </a:lnSpc>
              <a:spcBef>
                <a:spcPct val="0"/>
              </a:spcBef>
              <a:spcAft>
                <a:spcPct val="0"/>
              </a:spcAft>
              <a:buNone/>
            </a:pPr>
            <a:r>
              <a:rPr lang="es-ES" sz="1200">
                <a:solidFill>
                  <a:srgbClr val="1B193E"/>
                </a:solidFill>
              </a:rPr>
              <a:t> </a:t>
            </a:r>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g2908720cbad_0_92"/>
          <p:cNvSpPr txBox="1">
            <a:spLocks noGrp="1"/>
          </p:cNvSpPr>
          <p:nvPr>
            <p:ph type="body" idx="1"/>
          </p:nvPr>
        </p:nvSpPr>
        <p:spPr>
          <a:xfrm>
            <a:off x="1239000" y="2093674"/>
            <a:ext cx="3133800" cy="10221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endParaRPr/>
          </a:p>
          <a:p>
            <a:pPr marL="0" lvl="0" indent="0" algn="l" rtl="0">
              <a:lnSpc>
                <a:spcPct val="90000"/>
              </a:lnSpc>
              <a:spcBef>
                <a:spcPct val="0"/>
              </a:spcBef>
              <a:spcAft>
                <a:spcPct val="0"/>
              </a:spcAft>
              <a:buClr>
                <a:srgbClr val="F5F5F5"/>
              </a:buClr>
              <a:buSzPts val="2200"/>
              <a:buNone/>
            </a:pPr>
            <a:r>
              <a:rPr lang="es-ES"/>
              <a:t>3. Ψηφιακά εργαλεία για επιχειρηματικό σχεδιασμό</a:t>
            </a:r>
            <a:endParaRPr/>
          </a:p>
          <a:p>
            <a:pPr marL="0" lvl="0" indent="0" algn="l" rtl="0">
              <a:lnSpc>
                <a:spcPct val="90000"/>
              </a:lnSpc>
              <a:spcBef>
                <a:spcPct val="0"/>
              </a:spcBef>
              <a:spcAft>
                <a:spcPct val="0"/>
              </a:spcAft>
              <a:buNone/>
            </a:pPr>
            <a:endParaRPr/>
          </a:p>
          <a:p>
            <a:pPr marL="0" lvl="0" indent="0" algn="l" rtl="0">
              <a:lnSpc>
                <a:spcPct val="90000"/>
              </a:lnSpc>
              <a:spcBef>
                <a:spcPct val="0"/>
              </a:spcBef>
              <a:spcAft>
                <a:spcPct val="0"/>
              </a:spcAft>
              <a:buClr>
                <a:srgbClr val="F5F5F5"/>
              </a:buClr>
              <a:buSzPts val="2200"/>
              <a:buNone/>
            </a:pPr>
            <a:endParaRPr/>
          </a:p>
        </p:txBody>
      </p:sp>
      <p:sp>
        <p:nvSpPr>
          <p:cNvPr id="239" name="Google Shape;239;g2908720cbad_0_92"/>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F5F5F5"/>
              </a:buClr>
              <a:buSzPts val="2000"/>
              <a:buNone/>
            </a:pPr>
            <a:r>
              <a:rPr lang="es-ES"/>
              <a:t>3.3 Ψηφιακά εργαλεία για καταιγισμό ιδεών, δημιουργική σκέψη και καινοτομία</a:t>
            </a:r>
            <a:endParaRPr/>
          </a:p>
        </p:txBody>
      </p:sp>
      <p:sp>
        <p:nvSpPr>
          <p:cNvPr id="240" name="Google Shape;240;g2908720cbad_0_92"/>
          <p:cNvSpPr txBox="1">
            <a:spLocks noGrp="1"/>
          </p:cNvSpPr>
          <p:nvPr>
            <p:ph type="body" idx="3"/>
          </p:nvPr>
        </p:nvSpPr>
        <p:spPr>
          <a:xfrm>
            <a:off x="5183188"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ct val="0"/>
              </a:spcBef>
              <a:spcAft>
                <a:spcPct val="0"/>
              </a:spcAft>
              <a:buNone/>
            </a:pPr>
            <a:r>
              <a:rPr lang="es-ES" sz="1400" b="1">
                <a:solidFill>
                  <a:srgbClr val="1B193E"/>
                </a:solidFill>
              </a:rPr>
              <a:t>Trello:</a:t>
            </a:r>
            <a:r>
              <a:rPr lang="es-ES" sz="1400">
                <a:solidFill>
                  <a:srgbClr val="1B193E"/>
                </a:solidFill>
              </a:rPr>
              <a:t>Αν και είναι κυρίως εργαλείο διαχείρισης έργου, η διεπαφή που βασίζεται σε κάρτες του Trello μπορεί να προσαρμοστεί για ανταλλαγή ιδεών και οργάνωση ιδεών χρησιμοποιώντας πίνακες, λίστες και κάρτες.</a:t>
            </a:r>
            <a:endParaRPr sz="1400">
              <a:solidFill>
                <a:srgbClr val="1B193E"/>
              </a:solidFill>
            </a:endParaRPr>
          </a:p>
          <a:p>
            <a:pPr marL="0" lvl="0" indent="0" algn="l" rtl="0">
              <a:lnSpc>
                <a:spcPct val="100000"/>
              </a:lnSpc>
              <a:spcBef>
                <a:spcPct val="0"/>
              </a:spcBef>
              <a:spcAft>
                <a:spcPct val="0"/>
              </a:spcAft>
              <a:buNone/>
            </a:pPr>
            <a:endParaRPr sz="1400">
              <a:solidFill>
                <a:srgbClr val="1B193E"/>
              </a:solidFill>
            </a:endParaRPr>
          </a:p>
          <a:p>
            <a:pPr marL="0" lvl="0" indent="0" algn="l" rtl="0">
              <a:lnSpc>
                <a:spcPct val="100000"/>
              </a:lnSpc>
              <a:spcBef>
                <a:spcPct val="0"/>
              </a:spcBef>
              <a:spcAft>
                <a:spcPct val="0"/>
              </a:spcAft>
              <a:buNone/>
            </a:pPr>
            <a:r>
              <a:rPr lang="es-ES" sz="1400" b="1">
                <a:solidFill>
                  <a:srgbClr val="1B193E"/>
                </a:solidFill>
              </a:rPr>
              <a:t>Ideaboardz:</a:t>
            </a:r>
            <a:r>
              <a:rPr lang="es-ES" sz="1400">
                <a:solidFill>
                  <a:srgbClr val="1B193E"/>
                </a:solidFill>
              </a:rPr>
              <a:t>Ένα διαδικτυακό εργαλείο συλλογικής ανταλλαγής ιδεών που επιτρέπει στους συμμετέχοντες να προσθέτουν και να υπερψηφίζουν ιδέες. Είναι εξαιρετικό για τη συλλογή πληροφοριών και σχολίων από μια ομάδα.</a:t>
            </a:r>
            <a:endParaRPr sz="1400">
              <a:solidFill>
                <a:srgbClr val="1B193E"/>
              </a:solidFill>
            </a:endParaRPr>
          </a:p>
          <a:p>
            <a:pPr marL="0" lvl="0" indent="0" algn="l" rtl="0">
              <a:lnSpc>
                <a:spcPct val="100000"/>
              </a:lnSpc>
              <a:spcBef>
                <a:spcPct val="0"/>
              </a:spcBef>
              <a:spcAft>
                <a:spcPct val="0"/>
              </a:spcAft>
              <a:buNone/>
            </a:pPr>
            <a:endParaRPr sz="1400">
              <a:solidFill>
                <a:srgbClr val="1B193E"/>
              </a:solidFill>
            </a:endParaRPr>
          </a:p>
          <a:p>
            <a:pPr marL="0" lvl="0" indent="0" algn="l" rtl="0">
              <a:lnSpc>
                <a:spcPct val="100000"/>
              </a:lnSpc>
              <a:spcBef>
                <a:spcPct val="0"/>
              </a:spcBef>
              <a:spcAft>
                <a:spcPct val="0"/>
              </a:spcAft>
              <a:buNone/>
            </a:pPr>
            <a:r>
              <a:rPr lang="es-ES" sz="1400" b="1">
                <a:solidFill>
                  <a:srgbClr val="1B193E"/>
                </a:solidFill>
              </a:rPr>
              <a:t>Lucidspark:</a:t>
            </a:r>
            <a:r>
              <a:rPr lang="es-ES" sz="1400">
                <a:solidFill>
                  <a:srgbClr val="1B193E"/>
                </a:solidFill>
              </a:rPr>
              <a:t>Μια πλατφόρμα εικονικού πίνακα που υποστηρίζει καταιγισμό ιδεών και συνεργασία σε πραγματικό χρόνο. Προσφέρει χαρακτηριστικά όπως αυτοκόλλητες σημειώσεις, εργαλεία σχεδίασης και πρότυπα.</a:t>
            </a:r>
            <a:endParaRPr sz="1400">
              <a:solidFill>
                <a:srgbClr val="1B193E"/>
              </a:solidFill>
            </a:endParaRPr>
          </a:p>
          <a:p>
            <a:pPr marL="0" lvl="0" indent="0" algn="l" rtl="0">
              <a:lnSpc>
                <a:spcPct val="100000"/>
              </a:lnSpc>
              <a:spcBef>
                <a:spcPct val="0"/>
              </a:spcBef>
              <a:spcAft>
                <a:spcPct val="0"/>
              </a:spcAft>
              <a:buNone/>
            </a:pPr>
            <a:endParaRPr sz="1400">
              <a:solidFill>
                <a:srgbClr val="1B193E"/>
              </a:solidFill>
            </a:endParaRPr>
          </a:p>
          <a:p>
            <a:pPr marL="0" lvl="0" indent="0" algn="l" rtl="0">
              <a:lnSpc>
                <a:spcPct val="100000"/>
              </a:lnSpc>
              <a:spcBef>
                <a:spcPct val="0"/>
              </a:spcBef>
              <a:spcAft>
                <a:spcPct val="0"/>
              </a:spcAft>
              <a:buNone/>
            </a:pPr>
            <a:r>
              <a:rPr lang="es-ES" sz="1400" b="1">
                <a:solidFill>
                  <a:srgbClr val="1B193E"/>
                </a:solidFill>
              </a:rPr>
              <a:t>Conceptboard:</a:t>
            </a:r>
            <a:r>
              <a:rPr lang="es-ES" sz="1400">
                <a:solidFill>
                  <a:srgbClr val="1B193E"/>
                </a:solidFill>
              </a:rPr>
              <a:t>Μια οπτική πλατφόρμα συνεργασίας σχεδιασμένη για καταιγισμό ιδεών, οπτικοποίηση ιδεών και σχεδιασμό έργου. Είναι υπέροχο για απομακρυσμένες ομάδες.</a:t>
            </a:r>
            <a:endParaRPr sz="1400">
              <a:solidFill>
                <a:srgbClr val="1B193E"/>
              </a:solidFill>
            </a:endParaRPr>
          </a:p>
          <a:p>
            <a:pPr marL="0" lvl="0" indent="0" algn="l" rtl="0">
              <a:lnSpc>
                <a:spcPct val="100000"/>
              </a:lnSpc>
              <a:spcBef>
                <a:spcPct val="0"/>
              </a:spcBef>
              <a:spcAft>
                <a:spcPct val="0"/>
              </a:spcAft>
              <a:buNone/>
            </a:pPr>
            <a:endParaRPr sz="1400">
              <a:solidFill>
                <a:srgbClr val="1B193E"/>
              </a:solidFill>
            </a:endParaRPr>
          </a:p>
          <a:p>
            <a:pPr marL="0" lvl="0" indent="0" algn="l" rtl="0">
              <a:lnSpc>
                <a:spcPct val="100000"/>
              </a:lnSpc>
              <a:spcBef>
                <a:spcPct val="0"/>
              </a:spcBef>
              <a:spcAft>
                <a:spcPct val="0"/>
              </a:spcAft>
              <a:buNone/>
            </a:pPr>
            <a:r>
              <a:rPr lang="es-ES" sz="1400" b="1">
                <a:solidFill>
                  <a:srgbClr val="1B193E"/>
                </a:solidFill>
              </a:rPr>
              <a:t>Πίνακες Zoho:</a:t>
            </a:r>
            <a:r>
              <a:rPr lang="es-ES" sz="1400">
                <a:solidFill>
                  <a:srgbClr val="1B193E"/>
                </a:solidFill>
              </a:rPr>
              <a:t>Ένα διαδικτυακό εργαλείο λευκού πίνακα που επιτρέπει συλλογικό καταιγισμό ιδεών και ζωγραφική. Ενσωματώνεται με άλλες εφαρμογές Zoho για απρόσκοπτη ροή εργασίας.</a:t>
            </a:r>
            <a:endParaRPr sz="1400">
              <a:solidFill>
                <a:srgbClr val="1B193E"/>
              </a:solidFill>
            </a:endParaRPr>
          </a:p>
          <a:p>
            <a:pPr marL="0" lvl="0" indent="0" algn="l" rtl="0">
              <a:lnSpc>
                <a:spcPct val="100000"/>
              </a:lnSpc>
              <a:spcBef>
                <a:spcPct val="0"/>
              </a:spcBef>
              <a:spcAft>
                <a:spcPct val="0"/>
              </a:spcAft>
              <a:buNone/>
            </a:pPr>
            <a:endParaRPr sz="1400">
              <a:solidFill>
                <a:srgbClr val="1B193E"/>
              </a:solidFill>
            </a:endParaRPr>
          </a:p>
          <a:p>
            <a:pPr marL="0" lvl="0" indent="0" algn="l" rtl="0">
              <a:lnSpc>
                <a:spcPct val="100000"/>
              </a:lnSpc>
              <a:spcBef>
                <a:spcPct val="0"/>
              </a:spcBef>
              <a:spcAft>
                <a:spcPct val="0"/>
              </a:spcAft>
              <a:buNone/>
            </a:pPr>
            <a:r>
              <a:rPr lang="es-ES" sz="1400" b="1">
                <a:solidFill>
                  <a:srgbClr val="1B193E"/>
                </a:solidFill>
              </a:rPr>
              <a:t>Λογισμικό διαχείρισης ιδεών και καινοτομίας:</a:t>
            </a:r>
            <a:r>
              <a:rPr lang="es-ES" sz="1400">
                <a:solidFill>
                  <a:srgbClr val="1B193E"/>
                </a:solidFill>
              </a:rPr>
              <a:t>Πλατφόρμες όπως το IdeaScale και το Brightidea έχουν σχεδιαστεί ειδικά για τη λήψη και τη διαχείριση ιδεών για καινοτομία.</a:t>
            </a:r>
            <a:endParaRPr sz="1400">
              <a:solidFill>
                <a:srgbClr val="1B193E"/>
              </a:solidFill>
            </a:endParaRPr>
          </a:p>
          <a:p>
            <a:pPr marL="0" lvl="0" indent="0" algn="l" rtl="0">
              <a:lnSpc>
                <a:spcPct val="100000"/>
              </a:lnSpc>
              <a:spcBef>
                <a:spcPct val="0"/>
              </a:spcBef>
              <a:spcAft>
                <a:spcPct val="0"/>
              </a:spcAft>
              <a:buNone/>
            </a:pPr>
            <a:endParaRPr sz="1400">
              <a:solidFill>
                <a:srgbClr val="1B193E"/>
              </a:solidFill>
            </a:endParaRPr>
          </a:p>
          <a:p>
            <a:pPr marL="0" lvl="0" indent="0" algn="l" rtl="0">
              <a:lnSpc>
                <a:spcPct val="100000"/>
              </a:lnSpc>
              <a:spcBef>
                <a:spcPct val="0"/>
              </a:spcBef>
              <a:spcAft>
                <a:spcPct val="0"/>
              </a:spcAft>
              <a:buNone/>
            </a:pPr>
            <a:r>
              <a:rPr lang="es-ES" sz="1400" b="1">
                <a:solidFill>
                  <a:srgbClr val="1B193E"/>
                </a:solidFill>
              </a:rPr>
              <a:t>Συνεργατικοί συντάκτες εγγράφων:</a:t>
            </a:r>
            <a:r>
              <a:rPr lang="es-ES" sz="1400">
                <a:solidFill>
                  <a:srgbClr val="1B193E"/>
                </a:solidFill>
              </a:rPr>
              <a:t>Εργαλεία όπως τα Έγγραφα Google, το Microsoft 365 και το Quip μπορούν επίσης να χρησιμοποιηθούν για συλλογικό καταιγισμό ιδεών δημιουργώντας κοινόχρηστα έγγραφα όπου τα μέλη της ομάδας μπορούν να εισάγουν και να επεξεργάζονται ιδέες.</a:t>
            </a:r>
            <a:endParaRPr sz="1400">
              <a:solidFill>
                <a:srgbClr val="1B193E"/>
              </a:solidFill>
            </a:endParaRPr>
          </a:p>
          <a:p>
            <a:pPr marL="0" lvl="0" indent="0" algn="l" rtl="0">
              <a:lnSpc>
                <a:spcPct val="100000"/>
              </a:lnSpc>
              <a:spcBef>
                <a:spcPct val="0"/>
              </a:spcBef>
              <a:spcAft>
                <a:spcPct val="0"/>
              </a:spcAft>
              <a:buNone/>
            </a:pPr>
            <a:endParaRPr sz="260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5"/>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3000"/>
              <a:buNone/>
            </a:pPr>
            <a:r>
              <a:rPr lang="es-ES"/>
              <a:t>Δείκτης</a:t>
            </a:r>
            <a:endParaRPr/>
          </a:p>
        </p:txBody>
      </p:sp>
      <p:sp>
        <p:nvSpPr>
          <p:cNvPr id="105" name="Google Shape;105;p5"/>
          <p:cNvSpPr/>
          <p:nvPr/>
        </p:nvSpPr>
        <p:spPr>
          <a:xfrm>
            <a:off x="542494" y="2151561"/>
            <a:ext cx="252000" cy="252000"/>
          </a:xfrm>
          <a:prstGeom prst="ellipse">
            <a:avLst/>
          </a:prstGeom>
          <a:solidFill>
            <a:srgbClr val="F6AA07"/>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106" name="Google Shape;106;p5"/>
          <p:cNvSpPr/>
          <p:nvPr/>
        </p:nvSpPr>
        <p:spPr>
          <a:xfrm>
            <a:off x="542494" y="3303000"/>
            <a:ext cx="252000" cy="252000"/>
          </a:xfrm>
          <a:prstGeom prst="ellipse">
            <a:avLst/>
          </a:prstGeom>
          <a:solidFill>
            <a:srgbClr val="F6AA07"/>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107" name="Google Shape;107;p5"/>
          <p:cNvSpPr/>
          <p:nvPr/>
        </p:nvSpPr>
        <p:spPr>
          <a:xfrm>
            <a:off x="542494" y="4454439"/>
            <a:ext cx="252000" cy="252000"/>
          </a:xfrm>
          <a:prstGeom prst="ellipse">
            <a:avLst/>
          </a:prstGeom>
          <a:solidFill>
            <a:srgbClr val="F6AA07"/>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108" name="Google Shape;108;p5"/>
          <p:cNvSpPr txBox="1"/>
          <p:nvPr/>
        </p:nvSpPr>
        <p:spPr>
          <a:xfrm>
            <a:off x="950866" y="4580439"/>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ct val="0"/>
              </a:spcBef>
              <a:spcAft>
                <a:spcPct val="0"/>
              </a:spcAft>
              <a:buClr>
                <a:srgbClr val="1B193E"/>
              </a:buClr>
              <a:buSzPts val="2400"/>
              <a:buFont typeface="Arial"/>
              <a:buNone/>
            </a:pPr>
            <a:r>
              <a:rPr lang="es-ES" sz="2400" b="1" i="0" u="none" strike="noStrike" cap="none" dirty="0" err="1">
                <a:solidFill>
                  <a:srgbClr val="1B193E"/>
                </a:solidFill>
                <a:latin typeface="Calibri"/>
                <a:ea typeface="Calibri"/>
                <a:cs typeface="Calibri"/>
                <a:sym typeface="Calibri"/>
              </a:rPr>
              <a:t>Ενότητ</a:t>
            </a:r>
            <a:r>
              <a:rPr lang="es-ES" sz="2400" b="1" i="0" u="none" strike="noStrike" cap="none" dirty="0">
                <a:solidFill>
                  <a:srgbClr val="1B193E"/>
                </a:solidFill>
                <a:latin typeface="Calibri"/>
                <a:ea typeface="Calibri"/>
                <a:cs typeface="Calibri"/>
                <a:sym typeface="Calibri"/>
              </a:rPr>
              <a:t>α 3.</a:t>
            </a:r>
            <a:r>
              <a:rPr lang="es-ES" sz="2400" dirty="0">
                <a:solidFill>
                  <a:srgbClr val="1B193E"/>
                </a:solidFill>
                <a:latin typeface="Calibri"/>
                <a:ea typeface="Calibri"/>
                <a:cs typeface="Calibri"/>
                <a:sym typeface="Calibri"/>
              </a:rPr>
              <a:t>Ψηφιακά εργαλεία για επιχειρηματικό σχεδιασμό</a:t>
            </a:r>
            <a:endParaRPr sz="2400" dirty="0">
              <a:solidFill>
                <a:srgbClr val="1B193E"/>
              </a:solidFill>
              <a:latin typeface="Calibri"/>
              <a:ea typeface="Calibri"/>
              <a:cs typeface="Calibri"/>
              <a:sym typeface="Calibri"/>
            </a:endParaRPr>
          </a:p>
          <a:p>
            <a:pPr marL="0" lvl="0" indent="0" algn="l" rtl="0">
              <a:spcBef>
                <a:spcPct val="0"/>
              </a:spcBef>
              <a:spcAft>
                <a:spcPct val="0"/>
              </a:spcAft>
              <a:buNone/>
            </a:pPr>
            <a:r>
              <a:rPr lang="es-ES" dirty="0" err="1">
                <a:solidFill>
                  <a:srgbClr val="1B193E"/>
                </a:solidFill>
                <a:latin typeface="Calibri"/>
                <a:ea typeface="Calibri"/>
                <a:cs typeface="Calibri"/>
                <a:sym typeface="Calibri"/>
              </a:rPr>
              <a:t>Ενότητ</a:t>
            </a:r>
            <a:r>
              <a:rPr lang="es-ES" dirty="0">
                <a:solidFill>
                  <a:srgbClr val="1B193E"/>
                </a:solidFill>
                <a:latin typeface="Calibri"/>
                <a:ea typeface="Calibri"/>
                <a:cs typeface="Calibri"/>
                <a:sym typeface="Calibri"/>
              </a:rPr>
              <a:t>α 3.1. </a:t>
            </a:r>
            <a:r>
              <a:rPr lang="es-ES" dirty="0" err="1">
                <a:solidFill>
                  <a:srgbClr val="1B193E"/>
                </a:solidFill>
                <a:latin typeface="Calibri"/>
                <a:ea typeface="Calibri"/>
                <a:cs typeface="Calibri"/>
                <a:sym typeface="Calibri"/>
              </a:rPr>
              <a:t>Ψηφι</a:t>
            </a:r>
            <a:r>
              <a:rPr lang="es-ES" dirty="0">
                <a:solidFill>
                  <a:srgbClr val="1B193E"/>
                </a:solidFill>
                <a:latin typeface="Calibri"/>
                <a:ea typeface="Calibri"/>
                <a:cs typeface="Calibri"/>
                <a:sym typeface="Calibri"/>
              </a:rPr>
              <a:t>ακά εργαλεία διαχείρισης</a:t>
            </a:r>
            <a:endParaRPr dirty="0">
              <a:solidFill>
                <a:srgbClr val="1B193E"/>
              </a:solidFill>
              <a:latin typeface="Calibri"/>
              <a:ea typeface="Calibri"/>
              <a:cs typeface="Calibri"/>
              <a:sym typeface="Calibri"/>
            </a:endParaRPr>
          </a:p>
          <a:p>
            <a:pPr marL="0" lvl="0" indent="0" algn="l" rtl="0">
              <a:spcBef>
                <a:spcPct val="0"/>
              </a:spcBef>
              <a:spcAft>
                <a:spcPct val="0"/>
              </a:spcAft>
              <a:buNone/>
            </a:pPr>
            <a:r>
              <a:rPr lang="es-ES" dirty="0" err="1">
                <a:solidFill>
                  <a:srgbClr val="1B193E"/>
                </a:solidFill>
                <a:latin typeface="Calibri"/>
                <a:ea typeface="Calibri"/>
                <a:cs typeface="Calibri"/>
                <a:sym typeface="Calibri"/>
              </a:rPr>
              <a:t>Ενότητ</a:t>
            </a:r>
            <a:r>
              <a:rPr lang="es-ES" dirty="0">
                <a:solidFill>
                  <a:srgbClr val="1B193E"/>
                </a:solidFill>
                <a:latin typeface="Calibri"/>
                <a:ea typeface="Calibri"/>
                <a:cs typeface="Calibri"/>
                <a:sym typeface="Calibri"/>
              </a:rPr>
              <a:t>α 3.2. </a:t>
            </a:r>
            <a:r>
              <a:rPr lang="es-ES" dirty="0" err="1">
                <a:solidFill>
                  <a:srgbClr val="1B193E"/>
                </a:solidFill>
                <a:latin typeface="Calibri"/>
                <a:ea typeface="Calibri"/>
                <a:cs typeface="Calibri"/>
                <a:sym typeface="Calibri"/>
              </a:rPr>
              <a:t>Ψηφι</a:t>
            </a:r>
            <a:r>
              <a:rPr lang="es-ES" dirty="0">
                <a:solidFill>
                  <a:srgbClr val="1B193E"/>
                </a:solidFill>
                <a:latin typeface="Calibri"/>
                <a:ea typeface="Calibri"/>
                <a:cs typeface="Calibri"/>
                <a:sym typeface="Calibri"/>
              </a:rPr>
              <a:t>ακά εργαλεία επικοινωνίας και συνεργασίας</a:t>
            </a:r>
            <a:endParaRPr dirty="0">
              <a:solidFill>
                <a:srgbClr val="1B193E"/>
              </a:solidFill>
              <a:latin typeface="Calibri"/>
              <a:ea typeface="Calibri"/>
              <a:cs typeface="Calibri"/>
              <a:sym typeface="Calibri"/>
            </a:endParaRPr>
          </a:p>
          <a:p>
            <a:pPr marL="0" lvl="0" indent="0" algn="l" rtl="0">
              <a:spcBef>
                <a:spcPct val="0"/>
              </a:spcBef>
              <a:spcAft>
                <a:spcPct val="0"/>
              </a:spcAft>
              <a:buNone/>
            </a:pPr>
            <a:r>
              <a:rPr lang="es-ES" dirty="0" err="1">
                <a:solidFill>
                  <a:srgbClr val="1B193E"/>
                </a:solidFill>
                <a:latin typeface="Calibri"/>
                <a:ea typeface="Calibri"/>
                <a:cs typeface="Calibri"/>
                <a:sym typeface="Calibri"/>
              </a:rPr>
              <a:t>Ενότητ</a:t>
            </a:r>
            <a:r>
              <a:rPr lang="es-ES" dirty="0">
                <a:solidFill>
                  <a:srgbClr val="1B193E"/>
                </a:solidFill>
                <a:latin typeface="Calibri"/>
                <a:ea typeface="Calibri"/>
                <a:cs typeface="Calibri"/>
                <a:sym typeface="Calibri"/>
              </a:rPr>
              <a:t>α 3.3 Ψηφιακά εργαλεία για καταιγισμό ιδεών, δημιουργική σκέψη και καινοτομία</a:t>
            </a:r>
            <a:endParaRPr sz="2600" dirty="0">
              <a:solidFill>
                <a:srgbClr val="1B193E"/>
              </a:solidFill>
              <a:latin typeface="Calibri"/>
              <a:ea typeface="Calibri"/>
              <a:cs typeface="Calibri"/>
              <a:sym typeface="Calibri"/>
            </a:endParaRPr>
          </a:p>
        </p:txBody>
      </p:sp>
      <p:pic>
        <p:nvPicPr>
          <p:cNvPr id="109" name="Google Shape;109;p5" descr="Imagen que contiene lego, juguete, hombre  Descripción generada automáticamente"/>
          <p:cNvPicPr preferRelativeResize="0"/>
          <p:nvPr/>
        </p:nvPicPr>
        <p:blipFill>
          <a:blip r:embed="rId3">
            <a:alphaModFix/>
          </a:blip>
          <a:srcRect l="9945" r="9413"/>
          <a:stretch>
            <a:fillRect/>
          </a:stretch>
        </p:blipFill>
        <p:spPr>
          <a:xfrm>
            <a:off x="7321363" y="1919453"/>
            <a:ext cx="4328143" cy="3019094"/>
          </a:xfrm>
          <a:prstGeom prst="rect">
            <a:avLst/>
          </a:prstGeom>
          <a:noFill/>
          <a:ln>
            <a:noFill/>
          </a:ln>
        </p:spPr>
      </p:pic>
      <p:sp>
        <p:nvSpPr>
          <p:cNvPr id="110" name="Google Shape;110;p5"/>
          <p:cNvSpPr txBox="1"/>
          <p:nvPr/>
        </p:nvSpPr>
        <p:spPr>
          <a:xfrm>
            <a:off x="1002774" y="2730600"/>
            <a:ext cx="7170300" cy="8244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ct val="0"/>
              </a:spcBef>
              <a:spcAft>
                <a:spcPct val="0"/>
              </a:spcAft>
              <a:buClr>
                <a:srgbClr val="1B193E"/>
              </a:buClr>
              <a:buSzPts val="2400"/>
              <a:buFont typeface="Arial"/>
              <a:buNone/>
            </a:pPr>
            <a:r>
              <a:rPr lang="es-ES" sz="2400" b="1" i="0" u="none" strike="noStrike" cap="none" dirty="0" err="1">
                <a:solidFill>
                  <a:srgbClr val="1B193E"/>
                </a:solidFill>
                <a:latin typeface="Calibri"/>
                <a:ea typeface="Calibri"/>
                <a:cs typeface="Calibri"/>
                <a:sym typeface="Calibri"/>
              </a:rPr>
              <a:t>Μονάδ</a:t>
            </a:r>
            <a:r>
              <a:rPr lang="es-ES" sz="2400" b="1" i="0" u="none" strike="noStrike" cap="none" dirty="0">
                <a:solidFill>
                  <a:srgbClr val="1B193E"/>
                </a:solidFill>
                <a:latin typeface="Calibri"/>
                <a:ea typeface="Calibri"/>
                <a:cs typeface="Calibri"/>
                <a:sym typeface="Calibri"/>
              </a:rPr>
              <a:t>α 2.</a:t>
            </a:r>
            <a:r>
              <a:rPr lang="es-ES" sz="2400" dirty="0">
                <a:solidFill>
                  <a:srgbClr val="1B193E"/>
                </a:solidFill>
                <a:latin typeface="Calibri"/>
                <a:ea typeface="Calibri"/>
                <a:cs typeface="Calibri"/>
                <a:sym typeface="Calibri"/>
              </a:rPr>
              <a:t>Πώς μπορώ να διευθύνω μια επιχείρηση που βασίζεται σε δεδομένα και ποιος είναι ο αντίκτυπος;</a:t>
            </a:r>
            <a:endParaRPr sz="2400" dirty="0">
              <a:solidFill>
                <a:srgbClr val="1B193E"/>
              </a:solidFill>
              <a:latin typeface="Calibri"/>
              <a:ea typeface="Calibri"/>
              <a:cs typeface="Calibri"/>
              <a:sym typeface="Calibri"/>
            </a:endParaRPr>
          </a:p>
          <a:p>
            <a:pPr marL="0" lvl="0" indent="0" algn="l" rtl="0">
              <a:spcBef>
                <a:spcPct val="0"/>
              </a:spcBef>
              <a:spcAft>
                <a:spcPct val="0"/>
              </a:spcAft>
              <a:buNone/>
            </a:pPr>
            <a:r>
              <a:rPr lang="es-ES" dirty="0" err="1">
                <a:solidFill>
                  <a:srgbClr val="1B193E"/>
                </a:solidFill>
                <a:latin typeface="Calibri"/>
                <a:ea typeface="Calibri"/>
                <a:cs typeface="Calibri"/>
                <a:sym typeface="Calibri"/>
              </a:rPr>
              <a:t>Ενότητ</a:t>
            </a:r>
            <a:r>
              <a:rPr lang="es-ES" dirty="0">
                <a:solidFill>
                  <a:srgbClr val="1B193E"/>
                </a:solidFill>
                <a:latin typeface="Calibri"/>
                <a:ea typeface="Calibri"/>
                <a:cs typeface="Calibri"/>
                <a:sym typeface="Calibri"/>
              </a:rPr>
              <a:t>α 2.1 Ορισμός της βάσης δεδομένων και η σημασία τους στο πλαίσιο του επιχειρηματικού σχεδιασμού</a:t>
            </a:r>
            <a:endParaRPr dirty="0">
              <a:solidFill>
                <a:srgbClr val="1B193E"/>
              </a:solidFill>
              <a:latin typeface="Calibri"/>
              <a:ea typeface="Calibri"/>
              <a:cs typeface="Calibri"/>
              <a:sym typeface="Calibri"/>
            </a:endParaRPr>
          </a:p>
          <a:p>
            <a:pPr marL="0" lvl="0" indent="0" algn="l" rtl="0">
              <a:spcBef>
                <a:spcPct val="0"/>
              </a:spcBef>
              <a:spcAft>
                <a:spcPct val="0"/>
              </a:spcAft>
              <a:buNone/>
            </a:pPr>
            <a:r>
              <a:rPr lang="es-ES" dirty="0" err="1">
                <a:solidFill>
                  <a:srgbClr val="1B193E"/>
                </a:solidFill>
                <a:latin typeface="Calibri"/>
                <a:ea typeface="Calibri"/>
                <a:cs typeface="Calibri"/>
                <a:sym typeface="Calibri"/>
              </a:rPr>
              <a:t>Ενότητ</a:t>
            </a:r>
            <a:r>
              <a:rPr lang="es-ES" dirty="0">
                <a:solidFill>
                  <a:srgbClr val="1B193E"/>
                </a:solidFill>
                <a:latin typeface="Calibri"/>
                <a:ea typeface="Calibri"/>
                <a:cs typeface="Calibri"/>
                <a:sym typeface="Calibri"/>
              </a:rPr>
              <a:t>α 2.2 Επιλογή δεικτών για την παρακολούθηση δραστηριοτήτων που βασίζονται σε δεδομένα</a:t>
            </a:r>
            <a:endParaRPr sz="2600" dirty="0">
              <a:solidFill>
                <a:srgbClr val="1B193E"/>
              </a:solidFill>
              <a:latin typeface="Calibri"/>
              <a:ea typeface="Calibri"/>
              <a:cs typeface="Calibri"/>
              <a:sym typeface="Calibri"/>
            </a:endParaRPr>
          </a:p>
          <a:p>
            <a:pPr marL="0" marR="0" lvl="0" indent="0" algn="l" rtl="0">
              <a:lnSpc>
                <a:spcPct val="90000"/>
              </a:lnSpc>
              <a:spcBef>
                <a:spcPct val="0"/>
              </a:spcBef>
              <a:spcAft>
                <a:spcPct val="0"/>
              </a:spcAft>
              <a:buClr>
                <a:srgbClr val="1B193E"/>
              </a:buClr>
              <a:buSzPts val="2400"/>
              <a:buFont typeface="Arial"/>
              <a:buNone/>
            </a:pPr>
            <a:endParaRPr sz="2400" dirty="0">
              <a:solidFill>
                <a:srgbClr val="1B193E"/>
              </a:solidFill>
              <a:latin typeface="Calibri"/>
              <a:ea typeface="Calibri"/>
              <a:cs typeface="Calibri"/>
              <a:sym typeface="Calibri"/>
            </a:endParaRPr>
          </a:p>
        </p:txBody>
      </p:sp>
      <p:sp>
        <p:nvSpPr>
          <p:cNvPr id="111" name="Google Shape;111;p5"/>
          <p:cNvSpPr txBox="1"/>
          <p:nvPr/>
        </p:nvSpPr>
        <p:spPr>
          <a:xfrm>
            <a:off x="1008035" y="1630213"/>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ct val="0"/>
              </a:spcBef>
              <a:spcAft>
                <a:spcPct val="0"/>
              </a:spcAft>
              <a:buClr>
                <a:srgbClr val="1B193E"/>
              </a:buClr>
              <a:buSzPts val="2400"/>
              <a:buFont typeface="Arial"/>
              <a:buNone/>
            </a:pPr>
            <a:r>
              <a:rPr lang="es-ES" sz="2400" b="1" i="0" u="none" strike="noStrike" cap="none" dirty="0" err="1">
                <a:solidFill>
                  <a:srgbClr val="1B193E"/>
                </a:solidFill>
                <a:latin typeface="Calibri"/>
                <a:ea typeface="Calibri"/>
                <a:cs typeface="Calibri"/>
                <a:sym typeface="Calibri"/>
              </a:rPr>
              <a:t>Μονάδ</a:t>
            </a:r>
            <a:r>
              <a:rPr lang="es-ES" sz="2400" b="1" i="0" u="none" strike="noStrike" cap="none" dirty="0">
                <a:solidFill>
                  <a:srgbClr val="1B193E"/>
                </a:solidFill>
                <a:latin typeface="Calibri"/>
                <a:ea typeface="Calibri"/>
                <a:cs typeface="Calibri"/>
                <a:sym typeface="Calibri"/>
              </a:rPr>
              <a:t>α 1.</a:t>
            </a:r>
            <a:r>
              <a:rPr lang="es-ES" sz="2400" dirty="0">
                <a:solidFill>
                  <a:srgbClr val="1B193E"/>
                </a:solidFill>
                <a:latin typeface="Calibri"/>
                <a:ea typeface="Calibri"/>
                <a:cs typeface="Calibri"/>
                <a:sym typeface="Calibri"/>
              </a:rPr>
              <a:t>Εισαγωγή στον ψηφιακό επιχειρηματικό σχεδιασμό</a:t>
            </a:r>
            <a:endParaRPr sz="2400" dirty="0">
              <a:solidFill>
                <a:srgbClr val="1B193E"/>
              </a:solidFill>
              <a:latin typeface="Calibri"/>
              <a:ea typeface="Calibri"/>
              <a:cs typeface="Calibri"/>
              <a:sym typeface="Calibri"/>
            </a:endParaRPr>
          </a:p>
          <a:p>
            <a:pPr marL="0" lvl="0" indent="0" algn="l" rtl="0">
              <a:spcBef>
                <a:spcPct val="0"/>
              </a:spcBef>
              <a:spcAft>
                <a:spcPct val="0"/>
              </a:spcAft>
              <a:buNone/>
            </a:pPr>
            <a:r>
              <a:rPr lang="es-ES" dirty="0" err="1">
                <a:solidFill>
                  <a:srgbClr val="1B193E"/>
                </a:solidFill>
                <a:latin typeface="Calibri"/>
                <a:ea typeface="Calibri"/>
                <a:cs typeface="Calibri"/>
                <a:sym typeface="Calibri"/>
              </a:rPr>
              <a:t>Ενότητ</a:t>
            </a:r>
            <a:r>
              <a:rPr lang="es-ES" dirty="0">
                <a:solidFill>
                  <a:srgbClr val="1B193E"/>
                </a:solidFill>
                <a:latin typeface="Calibri"/>
                <a:ea typeface="Calibri"/>
                <a:cs typeface="Calibri"/>
                <a:sym typeface="Calibri"/>
              </a:rPr>
              <a:t>α 1.1. </a:t>
            </a:r>
            <a:r>
              <a:rPr lang="es-ES" dirty="0" err="1">
                <a:solidFill>
                  <a:srgbClr val="1B193E"/>
                </a:solidFill>
                <a:latin typeface="Calibri"/>
                <a:ea typeface="Calibri"/>
                <a:cs typeface="Calibri"/>
                <a:sym typeface="Calibri"/>
              </a:rPr>
              <a:t>Τι</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είν</a:t>
            </a:r>
            <a:r>
              <a:rPr lang="es-ES" dirty="0">
                <a:solidFill>
                  <a:srgbClr val="1B193E"/>
                </a:solidFill>
                <a:latin typeface="Calibri"/>
                <a:ea typeface="Calibri"/>
                <a:cs typeface="Calibri"/>
                <a:sym typeface="Calibri"/>
              </a:rPr>
              <a:t>αι ο επιχειρηματικός σχεδιασμός και πώς μπορεί να είναι ψηφιακός;</a:t>
            </a:r>
            <a:endParaRPr dirty="0">
              <a:solidFill>
                <a:srgbClr val="1B193E"/>
              </a:solidFill>
              <a:latin typeface="Calibri"/>
              <a:ea typeface="Calibri"/>
              <a:cs typeface="Calibri"/>
              <a:sym typeface="Calibri"/>
            </a:endParaRPr>
          </a:p>
          <a:p>
            <a:pPr marL="0" lvl="0" indent="0" algn="l" rtl="0">
              <a:spcBef>
                <a:spcPct val="0"/>
              </a:spcBef>
              <a:spcAft>
                <a:spcPct val="0"/>
              </a:spcAft>
              <a:buNone/>
            </a:pPr>
            <a:r>
              <a:rPr lang="es-ES" dirty="0" err="1">
                <a:solidFill>
                  <a:srgbClr val="1B193E"/>
                </a:solidFill>
                <a:latin typeface="Calibri"/>
                <a:ea typeface="Calibri"/>
                <a:cs typeface="Calibri"/>
                <a:sym typeface="Calibri"/>
              </a:rPr>
              <a:t>Ενότητ</a:t>
            </a:r>
            <a:r>
              <a:rPr lang="es-ES" dirty="0">
                <a:solidFill>
                  <a:srgbClr val="1B193E"/>
                </a:solidFill>
                <a:latin typeface="Calibri"/>
                <a:ea typeface="Calibri"/>
                <a:cs typeface="Calibri"/>
                <a:sym typeface="Calibri"/>
              </a:rPr>
              <a:t>α 1.2 Ψηφιακά εργαλεία για επιχειρηματικό σχεδιασμό από τη συνάρτηση</a:t>
            </a:r>
            <a:endParaRPr sz="2600" dirty="0">
              <a:solidFill>
                <a:srgbClr val="1B193E"/>
              </a:solidFill>
              <a:latin typeface="Calibri"/>
              <a:ea typeface="Calibri"/>
              <a:cs typeface="Calibri"/>
              <a:sym typeface="Calibri"/>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12"/>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3000"/>
              <a:buNone/>
            </a:pPr>
            <a:r>
              <a:rPr lang="es-ES"/>
              <a:t>Ανακεφαλαίωση</a:t>
            </a:r>
            <a:endParaRPr/>
          </a:p>
        </p:txBody>
      </p:sp>
      <p:sp>
        <p:nvSpPr>
          <p:cNvPr id="246" name="Google Shape;246;p12"/>
          <p:cNvSpPr txBox="1">
            <a:spLocks noGrp="1"/>
          </p:cNvSpPr>
          <p:nvPr>
            <p:ph type="body" idx="2"/>
          </p:nvPr>
        </p:nvSpPr>
        <p:spPr>
          <a:xfrm>
            <a:off x="620413" y="2100918"/>
            <a:ext cx="3434702" cy="107973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B193E"/>
              </a:buClr>
              <a:buSzPts val="2000"/>
              <a:buNone/>
            </a:pPr>
            <a:r>
              <a:rPr lang="es-ES" sz="1500"/>
              <a:t>Ο ψηφιακός επιχειρηματικός σχεδιασμός αξιοποιεί την τεχνολογία για τον εξορθολογισμό των διαδικασιών, τη λήψη αποφάσεων βάσει δεδομένων και τη βελτίωση της συνολικής επιχειρηματικής αποδοτικότητας και απόδοσης σε διάφορες λειτουργίες.</a:t>
            </a:r>
            <a:endParaRPr sz="1500"/>
          </a:p>
        </p:txBody>
      </p:sp>
      <p:pic>
        <p:nvPicPr>
          <p:cNvPr id="247" name="Google Shape;247;p12" descr="Una caricatura de una persona  Descripción generada automáticamente con confianza baja"/>
          <p:cNvPicPr preferRelativeResize="0"/>
          <p:nvPr/>
        </p:nvPicPr>
        <p:blipFill>
          <a:blip r:embed="rId3">
            <a:alphaModFix/>
          </a:blip>
          <a:srcRect l="18428" r="18948"/>
          <a:stretch>
            <a:fillRect/>
          </a:stretch>
        </p:blipFill>
        <p:spPr>
          <a:xfrm>
            <a:off x="4836948" y="2434466"/>
            <a:ext cx="2815985" cy="2529475"/>
          </a:xfrm>
          <a:prstGeom prst="rect">
            <a:avLst/>
          </a:prstGeom>
          <a:noFill/>
          <a:ln>
            <a:noFill/>
          </a:ln>
        </p:spPr>
      </p:pic>
      <p:sp>
        <p:nvSpPr>
          <p:cNvPr id="248" name="Google Shape;248;p12"/>
          <p:cNvSpPr txBox="1"/>
          <p:nvPr/>
        </p:nvSpPr>
        <p:spPr>
          <a:xfrm>
            <a:off x="620413" y="4223935"/>
            <a:ext cx="3434702" cy="10797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ct val="0"/>
              </a:spcBef>
              <a:spcAft>
                <a:spcPct val="0"/>
              </a:spcAft>
              <a:buClr>
                <a:srgbClr val="1B193E"/>
              </a:buClr>
              <a:buSzPts val="2000"/>
              <a:buFont typeface="Arial"/>
              <a:buNone/>
            </a:pPr>
            <a:r>
              <a:rPr lang="es-ES" sz="1500">
                <a:solidFill>
                  <a:srgbClr val="1B193E"/>
                </a:solidFill>
                <a:latin typeface="Calibri"/>
                <a:ea typeface="Calibri"/>
                <a:cs typeface="Calibri"/>
                <a:sym typeface="Calibri"/>
              </a:rPr>
              <a:t>Τα ψηφιακά εργαλεία διαδραματίζουν κεντρικό ρόλο στην ενίσχυση του επιχειρηματικού σχεδιασμού διευκολύνοντας τη διαχείριση, την επικοινωνία, τη συνεργασία, τον καταιγισμό ιδεών, τη δημιουργική σκέψη και την καινοτομία.</a:t>
            </a:r>
            <a:endParaRPr sz="1500" b="0" i="0" u="none" strike="noStrike" cap="none">
              <a:solidFill>
                <a:srgbClr val="1B193E"/>
              </a:solidFill>
              <a:latin typeface="Calibri"/>
              <a:ea typeface="Calibri"/>
              <a:cs typeface="Calibri"/>
              <a:sym typeface="Calibri"/>
            </a:endParaRPr>
          </a:p>
        </p:txBody>
      </p:sp>
      <p:sp>
        <p:nvSpPr>
          <p:cNvPr id="249" name="Google Shape;249;p12"/>
          <p:cNvSpPr txBox="1"/>
          <p:nvPr/>
        </p:nvSpPr>
        <p:spPr>
          <a:xfrm>
            <a:off x="8448941" y="1828362"/>
            <a:ext cx="3434702" cy="10797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ct val="0"/>
              </a:spcBef>
              <a:spcAft>
                <a:spcPct val="0"/>
              </a:spcAft>
              <a:buClr>
                <a:srgbClr val="1B193E"/>
              </a:buClr>
              <a:buSzPts val="2000"/>
              <a:buFont typeface="Arial"/>
              <a:buNone/>
            </a:pPr>
            <a:r>
              <a:rPr lang="es-ES" sz="1500" dirty="0" err="1">
                <a:solidFill>
                  <a:srgbClr val="1B193E"/>
                </a:solidFill>
                <a:latin typeface="Calibri"/>
                <a:ea typeface="Calibri"/>
                <a:cs typeface="Calibri"/>
                <a:sym typeface="Calibri"/>
              </a:rPr>
              <a:t>Στο</a:t>
            </a:r>
            <a:r>
              <a:rPr lang="es-ES" sz="1500" dirty="0">
                <a:solidFill>
                  <a:srgbClr val="1B193E"/>
                </a:solidFill>
                <a:latin typeface="Calibri"/>
                <a:ea typeface="Calibri"/>
                <a:cs typeface="Calibri"/>
                <a:sym typeface="Calibri"/>
              </a:rPr>
              <a:t> πλα</a:t>
            </a:r>
            <a:r>
              <a:rPr lang="es-ES" sz="1500" dirty="0" err="1">
                <a:solidFill>
                  <a:srgbClr val="1B193E"/>
                </a:solidFill>
                <a:latin typeface="Calibri"/>
                <a:ea typeface="Calibri"/>
                <a:cs typeface="Calibri"/>
                <a:sym typeface="Calibri"/>
              </a:rPr>
              <a:t>ίσιο</a:t>
            </a:r>
            <a:r>
              <a:rPr lang="es-ES" sz="1500" dirty="0">
                <a:solidFill>
                  <a:srgbClr val="1B193E"/>
                </a:solidFill>
                <a:latin typeface="Calibri"/>
                <a:ea typeface="Calibri"/>
                <a:cs typeface="Calibri"/>
                <a:sym typeface="Calibri"/>
              </a:rPr>
              <a:t> </a:t>
            </a:r>
            <a:r>
              <a:rPr lang="es-ES" sz="1500" dirty="0" err="1">
                <a:solidFill>
                  <a:srgbClr val="1B193E"/>
                </a:solidFill>
                <a:latin typeface="Calibri"/>
                <a:ea typeface="Calibri"/>
                <a:cs typeface="Calibri"/>
                <a:sym typeface="Calibri"/>
              </a:rPr>
              <a:t>του</a:t>
            </a:r>
            <a:r>
              <a:rPr lang="es-ES" sz="1500" dirty="0">
                <a:solidFill>
                  <a:srgbClr val="1B193E"/>
                </a:solidFill>
                <a:latin typeface="Calibri"/>
                <a:ea typeface="Calibri"/>
                <a:cs typeface="Calibri"/>
                <a:sym typeface="Calibri"/>
              </a:rPr>
              <a:t> επ</a:t>
            </a:r>
            <a:r>
              <a:rPr lang="es-ES" sz="1500" dirty="0" err="1">
                <a:solidFill>
                  <a:srgbClr val="1B193E"/>
                </a:solidFill>
                <a:latin typeface="Calibri"/>
                <a:ea typeface="Calibri"/>
                <a:cs typeface="Calibri"/>
                <a:sym typeface="Calibri"/>
              </a:rPr>
              <a:t>ιχειρημ</a:t>
            </a:r>
            <a:r>
              <a:rPr lang="es-ES" sz="1500" dirty="0">
                <a:solidFill>
                  <a:srgbClr val="1B193E"/>
                </a:solidFill>
                <a:latin typeface="Calibri"/>
                <a:ea typeface="Calibri"/>
                <a:cs typeface="Calibri"/>
                <a:sym typeface="Calibri"/>
              </a:rPr>
              <a:t>ατικού σχεδιασμού, το να είναι κανείς με γνώμονα τα δεδομένα σημαίνει τη χρήση δεδομένων και αναλυτικών στοιχείων για την καθοδήγηση της λήψης αποφάσεων και της ανάπτυξης στρατηγικής. </a:t>
            </a:r>
            <a:r>
              <a:rPr lang="es-ES" sz="1500" dirty="0" err="1">
                <a:solidFill>
                  <a:srgbClr val="1B193E"/>
                </a:solidFill>
                <a:latin typeface="Calibri"/>
                <a:ea typeface="Calibri"/>
                <a:cs typeface="Calibri"/>
                <a:sym typeface="Calibri"/>
              </a:rPr>
              <a:t>Περιλ</a:t>
            </a:r>
            <a:r>
              <a:rPr lang="es-ES" sz="1500" dirty="0">
                <a:solidFill>
                  <a:srgbClr val="1B193E"/>
                </a:solidFill>
                <a:latin typeface="Calibri"/>
                <a:ea typeface="Calibri"/>
                <a:cs typeface="Calibri"/>
                <a:sym typeface="Calibri"/>
              </a:rPr>
              <a:t>αμβάνει τη συλλογή, ανάλυση και ερμηνεία σχετικών δεδομένων για τη λήψη τεκμηριωμένων επιλογών που οδηγούν στην ανάπτυξη και την επιτυχία της επιχείρησης.</a:t>
            </a:r>
            <a:endParaRPr sz="1500" b="0" i="0" u="none" strike="noStrike" cap="none" dirty="0">
              <a:solidFill>
                <a:srgbClr val="1B193E"/>
              </a:solidFill>
              <a:latin typeface="Calibri"/>
              <a:ea typeface="Calibri"/>
              <a:cs typeface="Calibri"/>
              <a:sym typeface="Calibri"/>
            </a:endParaRPr>
          </a:p>
        </p:txBody>
      </p:sp>
      <p:sp>
        <p:nvSpPr>
          <p:cNvPr id="250" name="Google Shape;250;p12"/>
          <p:cNvSpPr txBox="1"/>
          <p:nvPr/>
        </p:nvSpPr>
        <p:spPr>
          <a:xfrm>
            <a:off x="8434766" y="4223935"/>
            <a:ext cx="3434702" cy="10797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ct val="0"/>
              </a:spcBef>
              <a:spcAft>
                <a:spcPct val="0"/>
              </a:spcAft>
              <a:buClr>
                <a:srgbClr val="1B193E"/>
              </a:buClr>
              <a:buSzPts val="2000"/>
              <a:buFont typeface="Arial"/>
              <a:buNone/>
            </a:pPr>
            <a:r>
              <a:rPr lang="es-ES" sz="1300" dirty="0">
                <a:solidFill>
                  <a:srgbClr val="1B193E"/>
                </a:solidFill>
                <a:latin typeface="Calibri"/>
                <a:ea typeface="Calibri"/>
                <a:cs typeface="Calibri"/>
                <a:sym typeface="Calibri"/>
              </a:rPr>
              <a:t>Η επ</a:t>
            </a:r>
            <a:r>
              <a:rPr lang="es-ES" sz="1300" dirty="0" err="1">
                <a:solidFill>
                  <a:srgbClr val="1B193E"/>
                </a:solidFill>
                <a:latin typeface="Calibri"/>
                <a:ea typeface="Calibri"/>
                <a:cs typeface="Calibri"/>
                <a:sym typeface="Calibri"/>
              </a:rPr>
              <a:t>ιλογή</a:t>
            </a:r>
            <a:r>
              <a:rPr lang="es-ES" sz="1300" dirty="0">
                <a:solidFill>
                  <a:srgbClr val="1B193E"/>
                </a:solidFill>
                <a:latin typeface="Calibri"/>
                <a:ea typeface="Calibri"/>
                <a:cs typeface="Calibri"/>
                <a:sym typeface="Calibri"/>
              </a:rPr>
              <a:t> </a:t>
            </a:r>
            <a:r>
              <a:rPr lang="es-ES" sz="1300" dirty="0" err="1">
                <a:solidFill>
                  <a:srgbClr val="1B193E"/>
                </a:solidFill>
                <a:latin typeface="Calibri"/>
                <a:ea typeface="Calibri"/>
                <a:cs typeface="Calibri"/>
                <a:sym typeface="Calibri"/>
              </a:rPr>
              <a:t>των</a:t>
            </a:r>
            <a:r>
              <a:rPr lang="es-ES" sz="1300" dirty="0">
                <a:solidFill>
                  <a:srgbClr val="1B193E"/>
                </a:solidFill>
                <a:latin typeface="Calibri"/>
                <a:ea typeface="Calibri"/>
                <a:cs typeface="Calibri"/>
                <a:sym typeface="Calibri"/>
              </a:rPr>
              <a:t> </a:t>
            </a:r>
            <a:r>
              <a:rPr lang="es-ES" sz="1300" dirty="0" err="1">
                <a:solidFill>
                  <a:srgbClr val="1B193E"/>
                </a:solidFill>
                <a:latin typeface="Calibri"/>
                <a:ea typeface="Calibri"/>
                <a:cs typeface="Calibri"/>
                <a:sym typeface="Calibri"/>
              </a:rPr>
              <a:t>σωστών</a:t>
            </a:r>
            <a:r>
              <a:rPr lang="es-ES" sz="1300" dirty="0">
                <a:solidFill>
                  <a:srgbClr val="1B193E"/>
                </a:solidFill>
                <a:latin typeface="Calibri"/>
                <a:ea typeface="Calibri"/>
                <a:cs typeface="Calibri"/>
                <a:sym typeface="Calibri"/>
              </a:rPr>
              <a:t> </a:t>
            </a:r>
            <a:r>
              <a:rPr lang="es-ES" sz="1300" dirty="0" err="1">
                <a:solidFill>
                  <a:srgbClr val="1B193E"/>
                </a:solidFill>
                <a:latin typeface="Calibri"/>
                <a:ea typeface="Calibri"/>
                <a:cs typeface="Calibri"/>
                <a:sym typeface="Calibri"/>
              </a:rPr>
              <a:t>δεικτών</a:t>
            </a:r>
            <a:r>
              <a:rPr lang="es-ES" sz="1300" dirty="0">
                <a:solidFill>
                  <a:srgbClr val="1B193E"/>
                </a:solidFill>
                <a:latin typeface="Calibri"/>
                <a:ea typeface="Calibri"/>
                <a:cs typeface="Calibri"/>
                <a:sym typeface="Calibri"/>
              </a:rPr>
              <a:t> </a:t>
            </a:r>
            <a:r>
              <a:rPr lang="es-ES" sz="1300" dirty="0" err="1">
                <a:solidFill>
                  <a:srgbClr val="1B193E"/>
                </a:solidFill>
                <a:latin typeface="Calibri"/>
                <a:ea typeface="Calibri"/>
                <a:cs typeface="Calibri"/>
                <a:sym typeface="Calibri"/>
              </a:rPr>
              <a:t>γι</a:t>
            </a:r>
            <a:r>
              <a:rPr lang="es-ES" sz="1300" dirty="0">
                <a:solidFill>
                  <a:srgbClr val="1B193E"/>
                </a:solidFill>
                <a:latin typeface="Calibri"/>
                <a:ea typeface="Calibri"/>
                <a:cs typeface="Calibri"/>
                <a:sym typeface="Calibri"/>
              </a:rPr>
              <a:t>α την παρακολούθηση δραστηριοτήτων που βασίζονται σε δεδομένα είναι κρίσιμης σημασίας. </a:t>
            </a:r>
            <a:r>
              <a:rPr lang="es-ES" sz="1300" dirty="0" err="1">
                <a:solidFill>
                  <a:srgbClr val="1B193E"/>
                </a:solidFill>
                <a:latin typeface="Calibri"/>
                <a:ea typeface="Calibri"/>
                <a:cs typeface="Calibri"/>
                <a:sym typeface="Calibri"/>
              </a:rPr>
              <a:t>Αυτοί</a:t>
            </a:r>
            <a:r>
              <a:rPr lang="es-ES" sz="1300" dirty="0">
                <a:solidFill>
                  <a:srgbClr val="1B193E"/>
                </a:solidFill>
                <a:latin typeface="Calibri"/>
                <a:ea typeface="Calibri"/>
                <a:cs typeface="Calibri"/>
                <a:sym typeface="Calibri"/>
              </a:rPr>
              <a:t> </a:t>
            </a:r>
            <a:r>
              <a:rPr lang="es-ES" sz="1300" dirty="0" err="1">
                <a:solidFill>
                  <a:srgbClr val="1B193E"/>
                </a:solidFill>
                <a:latin typeface="Calibri"/>
                <a:ea typeface="Calibri"/>
                <a:cs typeface="Calibri"/>
                <a:sym typeface="Calibri"/>
              </a:rPr>
              <a:t>οι</a:t>
            </a:r>
            <a:r>
              <a:rPr lang="es-ES" sz="1300" dirty="0">
                <a:solidFill>
                  <a:srgbClr val="1B193E"/>
                </a:solidFill>
                <a:latin typeface="Calibri"/>
                <a:ea typeface="Calibri"/>
                <a:cs typeface="Calibri"/>
                <a:sym typeface="Calibri"/>
              </a:rPr>
              <a:t> </a:t>
            </a:r>
            <a:r>
              <a:rPr lang="es-ES" sz="1300" dirty="0" err="1">
                <a:solidFill>
                  <a:srgbClr val="1B193E"/>
                </a:solidFill>
                <a:latin typeface="Calibri"/>
                <a:ea typeface="Calibri"/>
                <a:cs typeface="Calibri"/>
                <a:sym typeface="Calibri"/>
              </a:rPr>
              <a:t>δείκτες</a:t>
            </a:r>
            <a:r>
              <a:rPr lang="es-ES" sz="1300" dirty="0">
                <a:solidFill>
                  <a:srgbClr val="1B193E"/>
                </a:solidFill>
                <a:latin typeface="Calibri"/>
                <a:ea typeface="Calibri"/>
                <a:cs typeface="Calibri"/>
                <a:sym typeface="Calibri"/>
              </a:rPr>
              <a:t> θα π</a:t>
            </a:r>
            <a:r>
              <a:rPr lang="es-ES" sz="1300" dirty="0" err="1">
                <a:solidFill>
                  <a:srgbClr val="1B193E"/>
                </a:solidFill>
                <a:latin typeface="Calibri"/>
                <a:ea typeface="Calibri"/>
                <a:cs typeface="Calibri"/>
                <a:sym typeface="Calibri"/>
              </a:rPr>
              <a:t>ρέ</a:t>
            </a:r>
            <a:r>
              <a:rPr lang="es-ES" sz="1300" dirty="0">
                <a:solidFill>
                  <a:srgbClr val="1B193E"/>
                </a:solidFill>
                <a:latin typeface="Calibri"/>
                <a:ea typeface="Calibri"/>
                <a:cs typeface="Calibri"/>
                <a:sym typeface="Calibri"/>
              </a:rPr>
              <a:t>πει να επιλέγονται προσεκτικά, να ευθυγραμμίζονται με τους επιχειρηματικούς σας στόχους και να είναι ικανοί να παρέχουν ουσιαστικές πληροφορίες. Ο α</a:t>
            </a:r>
            <a:r>
              <a:rPr lang="es-ES" sz="1300" dirty="0" err="1">
                <a:solidFill>
                  <a:srgbClr val="1B193E"/>
                </a:solidFill>
                <a:latin typeface="Calibri"/>
                <a:ea typeface="Calibri"/>
                <a:cs typeface="Calibri"/>
                <a:sym typeface="Calibri"/>
              </a:rPr>
              <a:t>ντίκτυ</a:t>
            </a:r>
            <a:r>
              <a:rPr lang="es-ES" sz="1300" dirty="0">
                <a:solidFill>
                  <a:srgbClr val="1B193E"/>
                </a:solidFill>
                <a:latin typeface="Calibri"/>
                <a:ea typeface="Calibri"/>
                <a:cs typeface="Calibri"/>
                <a:sym typeface="Calibri"/>
              </a:rPr>
              <a:t>πος αυτής της προσέγγισης που βασίζεται σε δεδομένα είναι η βελτίωση της λήψης αποφάσεων, η αυξημένη αποτελεσματικότητα και το ανταγωνιστικό πλεονέκτημα στο επιχειρηματικό τοπίο.</a:t>
            </a:r>
            <a:endParaRPr sz="1300" b="0" i="0" u="none" strike="noStrike" cap="none" dirty="0">
              <a:solidFill>
                <a:srgbClr val="1B193E"/>
              </a:solidFill>
              <a:latin typeface="Calibri"/>
              <a:ea typeface="Calibri"/>
              <a:cs typeface="Calibri"/>
              <a:sym typeface="Calibri"/>
            </a:endParaRPr>
          </a:p>
        </p:txBody>
      </p:sp>
      <p:sp>
        <p:nvSpPr>
          <p:cNvPr id="251" name="Google Shape;251;p12"/>
          <p:cNvSpPr/>
          <p:nvPr/>
        </p:nvSpPr>
        <p:spPr>
          <a:xfrm>
            <a:off x="8285825" y="2224228"/>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252" name="Google Shape;252;p12"/>
          <p:cNvSpPr/>
          <p:nvPr/>
        </p:nvSpPr>
        <p:spPr>
          <a:xfrm>
            <a:off x="8285825" y="4336895"/>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253" name="Google Shape;253;p12"/>
          <p:cNvSpPr/>
          <p:nvPr/>
        </p:nvSpPr>
        <p:spPr>
          <a:xfrm>
            <a:off x="471472" y="2224228"/>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254" name="Google Shape;254;p12"/>
          <p:cNvSpPr/>
          <p:nvPr/>
        </p:nvSpPr>
        <p:spPr>
          <a:xfrm>
            <a:off x="471472" y="4328017"/>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13"/>
          <p:cNvSpPr txBox="1">
            <a:spLocks noGrp="1"/>
          </p:cNvSpPr>
          <p:nvPr>
            <p:ph type="body" idx="1"/>
          </p:nvPr>
        </p:nvSpPr>
        <p:spPr>
          <a:xfrm>
            <a:off x="876650" y="3922330"/>
            <a:ext cx="4908939"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3000"/>
              <a:buNone/>
            </a:pPr>
            <a:r>
              <a:rPr lang="es-ES"/>
              <a:t>Ευχαριστώ!</a:t>
            </a:r>
            <a:endParaRPr/>
          </a:p>
        </p:txBody>
      </p:sp>
      <p:sp>
        <p:nvSpPr>
          <p:cNvPr id="260" name="Google Shape;260;p13"/>
          <p:cNvSpPr txBox="1">
            <a:spLocks noGrp="1"/>
          </p:cNvSpPr>
          <p:nvPr>
            <p:ph type="body" idx="2"/>
          </p:nvPr>
        </p:nvSpPr>
        <p:spPr>
          <a:xfrm>
            <a:off x="876652" y="4810675"/>
            <a:ext cx="4908939" cy="55538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B193E"/>
              </a:buClr>
              <a:buSzPts val="2000"/>
              <a:buNone/>
            </a:pPr>
            <a:r>
              <a:rPr lang="es-ES"/>
              <a:t>Συνεχίστε να μαθαίνετε στο</a:t>
            </a:r>
            <a:r>
              <a:rPr lang="es-ES" u="sng">
                <a:solidFill>
                  <a:schemeClr val="hlink"/>
                </a:solidFill>
                <a:hlinkClick r:id="rId3"/>
              </a:rPr>
              <a:t>www.digital-dream-lab.eu</a:t>
            </a:r>
            <a:r>
              <a:rPr lang="es-ES"/>
              <a:t> </a:t>
            </a:r>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6"/>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1B193E"/>
              </a:buClr>
              <a:buSzPts val="3000"/>
              <a:buNone/>
            </a:pPr>
            <a:r>
              <a:rPr lang="es-ES"/>
              <a:t>Στόχοι μάθησης</a:t>
            </a:r>
            <a:endParaRPr/>
          </a:p>
        </p:txBody>
      </p:sp>
      <p:sp>
        <p:nvSpPr>
          <p:cNvPr id="117" name="Google Shape;117;p6"/>
          <p:cNvSpPr/>
          <p:nvPr/>
        </p:nvSpPr>
        <p:spPr>
          <a:xfrm>
            <a:off x="959744" y="2693103"/>
            <a:ext cx="252000" cy="252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118" name="Google Shape;118;p6"/>
          <p:cNvSpPr txBox="1"/>
          <p:nvPr/>
        </p:nvSpPr>
        <p:spPr>
          <a:xfrm>
            <a:off x="1430262" y="2556208"/>
            <a:ext cx="7170300" cy="824400"/>
          </a:xfrm>
          <a:prstGeom prst="rect">
            <a:avLst/>
          </a:prstGeom>
          <a:noFill/>
          <a:ln>
            <a:noFill/>
          </a:ln>
        </p:spPr>
        <p:txBody>
          <a:bodyPr spcFirstLastPara="1" wrap="square" lIns="91425" tIns="45700" rIns="91425" bIns="45700" anchor="t" anchorCtr="0">
            <a:noAutofit/>
          </a:bodyPr>
          <a:lstStyle/>
          <a:p>
            <a:pPr marL="0" lvl="0" indent="0" algn="l" rtl="0">
              <a:lnSpc>
                <a:spcPct val="107916"/>
              </a:lnSpc>
              <a:spcBef>
                <a:spcPct val="0"/>
              </a:spcBef>
              <a:spcAft>
                <a:spcPct val="0"/>
              </a:spcAft>
              <a:buNone/>
            </a:pPr>
            <a:r>
              <a:rPr lang="es-ES" sz="2400">
                <a:solidFill>
                  <a:srgbClr val="1B193E"/>
                </a:solidFill>
                <a:latin typeface="Calibri"/>
                <a:ea typeface="Calibri"/>
                <a:cs typeface="Calibri"/>
                <a:sym typeface="Calibri"/>
              </a:rPr>
              <a:t>Να κατανοήσουν τις βασικές έννοιες και αρχές του ψηφιακού επιχειρηματικού σχεδιασμού</a:t>
            </a:r>
            <a:endParaRPr sz="2400">
              <a:solidFill>
                <a:srgbClr val="1B193E"/>
              </a:solidFill>
              <a:latin typeface="Calibri"/>
              <a:ea typeface="Calibri"/>
              <a:cs typeface="Calibri"/>
              <a:sym typeface="Calibri"/>
            </a:endParaRPr>
          </a:p>
        </p:txBody>
      </p:sp>
      <p:sp>
        <p:nvSpPr>
          <p:cNvPr id="119" name="Google Shape;119;p6"/>
          <p:cNvSpPr/>
          <p:nvPr/>
        </p:nvSpPr>
        <p:spPr>
          <a:xfrm>
            <a:off x="959744" y="3844542"/>
            <a:ext cx="252000" cy="252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120" name="Google Shape;120;p6"/>
          <p:cNvSpPr/>
          <p:nvPr/>
        </p:nvSpPr>
        <p:spPr>
          <a:xfrm>
            <a:off x="959744" y="4995981"/>
            <a:ext cx="252000" cy="252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ct val="0"/>
              </a:spcBef>
              <a:spcAft>
                <a:spcPct val="0"/>
              </a:spcAft>
              <a:buNone/>
            </a:pPr>
            <a:endParaRPr sz="1800" b="0" i="0" u="none" strike="noStrike" cap="none">
              <a:solidFill>
                <a:schemeClr val="lt1"/>
              </a:solidFill>
              <a:latin typeface="Calibri"/>
              <a:ea typeface="Calibri"/>
              <a:cs typeface="Calibri"/>
              <a:sym typeface="Calibri"/>
            </a:endParaRPr>
          </a:p>
        </p:txBody>
      </p:sp>
      <p:sp>
        <p:nvSpPr>
          <p:cNvPr id="121" name="Google Shape;121;p6"/>
          <p:cNvSpPr txBox="1"/>
          <p:nvPr/>
        </p:nvSpPr>
        <p:spPr>
          <a:xfrm>
            <a:off x="1430262" y="3759187"/>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ct val="0"/>
              </a:spcBef>
              <a:spcAft>
                <a:spcPct val="0"/>
              </a:spcAft>
              <a:buClr>
                <a:srgbClr val="1B193E"/>
              </a:buClr>
              <a:buSzPts val="2400"/>
              <a:buFont typeface="Arial"/>
              <a:buNone/>
            </a:pPr>
            <a:r>
              <a:rPr lang="es-ES" sz="2400">
                <a:solidFill>
                  <a:srgbClr val="1B193E"/>
                </a:solidFill>
                <a:latin typeface="Calibri"/>
                <a:ea typeface="Calibri"/>
                <a:cs typeface="Calibri"/>
                <a:sym typeface="Calibri"/>
              </a:rPr>
              <a:t>Να έχει γνώση σχετικά με την προσέγγιση βάσει δεδομένων και τα πλεονεκτήματά της</a:t>
            </a:r>
            <a:endParaRPr sz="2400">
              <a:solidFill>
                <a:srgbClr val="1B193E"/>
              </a:solidFill>
              <a:latin typeface="Calibri"/>
              <a:ea typeface="Calibri"/>
              <a:cs typeface="Calibri"/>
              <a:sym typeface="Calibri"/>
            </a:endParaRPr>
          </a:p>
        </p:txBody>
      </p:sp>
      <p:sp>
        <p:nvSpPr>
          <p:cNvPr id="122" name="Google Shape;122;p6"/>
          <p:cNvSpPr txBox="1"/>
          <p:nvPr/>
        </p:nvSpPr>
        <p:spPr>
          <a:xfrm>
            <a:off x="1430262" y="4913534"/>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ct val="0"/>
              </a:spcBef>
              <a:spcAft>
                <a:spcPct val="0"/>
              </a:spcAft>
              <a:buClr>
                <a:srgbClr val="1B193E"/>
              </a:buClr>
              <a:buSzPts val="2400"/>
              <a:buFont typeface="Arial"/>
              <a:buNone/>
            </a:pPr>
            <a:r>
              <a:rPr lang="es-ES" sz="2400">
                <a:solidFill>
                  <a:srgbClr val="1B193E"/>
                </a:solidFill>
                <a:latin typeface="Calibri"/>
                <a:ea typeface="Calibri"/>
                <a:cs typeface="Calibri"/>
                <a:sym typeface="Calibri"/>
              </a:rPr>
              <a:t>Να μπορείς να αποφασίζεις πότε και ποια ψηφιακά εργαλεία θα επικοινωνείς, να συνεργάζεσαι και να είσαι δημιουργικός</a:t>
            </a:r>
            <a:endParaRPr/>
          </a:p>
        </p:txBody>
      </p:sp>
      <p:sp>
        <p:nvSpPr>
          <p:cNvPr id="123" name="Google Shape;123;p6"/>
          <p:cNvSpPr txBox="1"/>
          <p:nvPr/>
        </p:nvSpPr>
        <p:spPr>
          <a:xfrm>
            <a:off x="471472" y="1695105"/>
            <a:ext cx="7170273" cy="482671"/>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ct val="0"/>
              </a:spcBef>
              <a:spcAft>
                <a:spcPct val="0"/>
              </a:spcAft>
              <a:buClr>
                <a:srgbClr val="1B193E"/>
              </a:buClr>
              <a:buSzPts val="2400"/>
              <a:buFont typeface="Arial"/>
              <a:buNone/>
            </a:pPr>
            <a:r>
              <a:rPr lang="es-ES" sz="2400" b="0" i="0" u="none" strike="noStrike" cap="none">
                <a:solidFill>
                  <a:srgbClr val="1B193E"/>
                </a:solidFill>
                <a:latin typeface="Calibri"/>
                <a:ea typeface="Calibri"/>
                <a:cs typeface="Calibri"/>
                <a:sym typeface="Calibri"/>
              </a:rPr>
              <a:t>Στο τέλος αυτής της ενότητας, θα είστε σε θέση να:</a:t>
            </a:r>
            <a:endParaRPr/>
          </a:p>
        </p:txBody>
      </p:sp>
      <p:pic>
        <p:nvPicPr>
          <p:cNvPr id="124" name="Google Shape;124;p6" descr="Imagen que contiene lego, juguete, computadora  Descripción generada automáticamente"/>
          <p:cNvPicPr preferRelativeResize="0"/>
          <p:nvPr/>
        </p:nvPicPr>
        <p:blipFill>
          <a:blip r:embed="rId3">
            <a:alphaModFix/>
          </a:blip>
          <a:srcRect l="11731" r="14514"/>
          <a:stretch>
            <a:fillRect/>
          </a:stretch>
        </p:blipFill>
        <p:spPr>
          <a:xfrm>
            <a:off x="7919583" y="2240837"/>
            <a:ext cx="3612510" cy="2755144"/>
          </a:xfrm>
          <a:prstGeom prst="rect">
            <a:avLst/>
          </a:prstGeom>
          <a:noFill/>
          <a:ln>
            <a:noFill/>
          </a:ln>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0"/>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r>
              <a:rPr lang="es-ES"/>
              <a:t>1. Εισαγωγή στον ψηφιακό επιχειρηματικό σχεδιασμό</a:t>
            </a:r>
            <a:endParaRPr/>
          </a:p>
        </p:txBody>
      </p:sp>
      <p:sp>
        <p:nvSpPr>
          <p:cNvPr id="130" name="Google Shape;130;p10"/>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F5F5F5"/>
              </a:buClr>
              <a:buSzPts val="2000"/>
              <a:buNone/>
            </a:pPr>
            <a:r>
              <a:rPr lang="es-ES"/>
              <a:t>1.1 Τι είναι ο επιχειρηματικός σχεδιασμός και πώς μπορεί να είναι ψηφιακός;</a:t>
            </a:r>
            <a:endParaRPr/>
          </a:p>
        </p:txBody>
      </p:sp>
      <p:sp>
        <p:nvSpPr>
          <p:cNvPr id="131" name="Google Shape;131;p10"/>
          <p:cNvSpPr txBox="1">
            <a:spLocks noGrp="1"/>
          </p:cNvSpPr>
          <p:nvPr>
            <p:ph type="body" idx="3"/>
          </p:nvPr>
        </p:nvSpPr>
        <p:spPr>
          <a:xfrm>
            <a:off x="5183188" y="457201"/>
            <a:ext cx="6172200" cy="54038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None/>
            </a:pPr>
            <a:r>
              <a:rPr lang="es-ES" sz="1800" dirty="0"/>
              <a:t>Ο επ</a:t>
            </a:r>
            <a:r>
              <a:rPr lang="es-ES" sz="1800" dirty="0" err="1"/>
              <a:t>ιχειρημ</a:t>
            </a:r>
            <a:r>
              <a:rPr lang="es-ES" sz="1800" dirty="0"/>
              <a:t>ατικός σχεδιασμός είναι μια διαδικασία διερεύνησης και κατανόησης του τρόπου λειτουργίας της επιχείρησης:</a:t>
            </a:r>
            <a:endParaRPr sz="1800" dirty="0"/>
          </a:p>
          <a:p>
            <a:pPr marL="457200" lvl="0" indent="-381000" algn="l" rtl="0">
              <a:lnSpc>
                <a:spcPct val="90000"/>
              </a:lnSpc>
              <a:spcBef>
                <a:spcPct val="0"/>
              </a:spcBef>
              <a:spcAft>
                <a:spcPct val="0"/>
              </a:spcAft>
              <a:buSzPts val="2400"/>
              <a:buChar char="●"/>
            </a:pPr>
            <a:r>
              <a:rPr lang="es-ES" sz="1800" dirty="0"/>
              <a:t>κα</a:t>
            </a:r>
            <a:r>
              <a:rPr lang="es-ES" sz="1800" dirty="0" err="1"/>
              <a:t>θιέρωση</a:t>
            </a:r>
            <a:r>
              <a:rPr lang="es-ES" sz="1800" dirty="0"/>
              <a:t> </a:t>
            </a:r>
            <a:r>
              <a:rPr lang="es-ES" sz="1800" dirty="0" err="1"/>
              <a:t>εσωτερικών</a:t>
            </a:r>
            <a:r>
              <a:rPr lang="es-ES" sz="1800" dirty="0"/>
              <a:t> </a:t>
            </a:r>
            <a:r>
              <a:rPr lang="es-ES" sz="1800" dirty="0" err="1"/>
              <a:t>δι</a:t>
            </a:r>
            <a:r>
              <a:rPr lang="es-ES" sz="1800" dirty="0"/>
              <a:t>αδικασιών</a:t>
            </a:r>
            <a:endParaRPr sz="1800" dirty="0"/>
          </a:p>
          <a:p>
            <a:pPr marL="457200" lvl="0" indent="-381000" algn="l" rtl="0">
              <a:lnSpc>
                <a:spcPct val="90000"/>
              </a:lnSpc>
              <a:spcBef>
                <a:spcPct val="0"/>
              </a:spcBef>
              <a:spcAft>
                <a:spcPct val="0"/>
              </a:spcAft>
              <a:buSzPts val="2400"/>
              <a:buChar char="●"/>
            </a:pPr>
            <a:r>
              <a:rPr lang="es-ES" sz="1800" dirty="0"/>
              <a:t>π</a:t>
            </a:r>
            <a:r>
              <a:rPr lang="es-ES" sz="1800" dirty="0" err="1"/>
              <a:t>ιθ</a:t>
            </a:r>
            <a:r>
              <a:rPr lang="es-ES" sz="1800" dirty="0"/>
              <a:t>ανούς κινδύνους</a:t>
            </a:r>
            <a:endParaRPr sz="1800" dirty="0"/>
          </a:p>
          <a:p>
            <a:pPr marL="457200" lvl="0" indent="-381000" algn="l" rtl="0">
              <a:lnSpc>
                <a:spcPct val="90000"/>
              </a:lnSpc>
              <a:spcBef>
                <a:spcPct val="0"/>
              </a:spcBef>
              <a:spcAft>
                <a:spcPct val="0"/>
              </a:spcAft>
              <a:buSzPts val="2400"/>
              <a:buChar char="●"/>
            </a:pPr>
            <a:r>
              <a:rPr lang="es-ES" sz="1800" dirty="0" err="1"/>
              <a:t>εντο</a:t>
            </a:r>
            <a:r>
              <a:rPr lang="es-ES" sz="1800" dirty="0"/>
              <a:t>πισμός ευκαιριών</a:t>
            </a:r>
            <a:endParaRPr sz="1800" dirty="0"/>
          </a:p>
          <a:p>
            <a:pPr marL="457200" lvl="0" indent="-381000" algn="l" rtl="0">
              <a:lnSpc>
                <a:spcPct val="90000"/>
              </a:lnSpc>
              <a:spcBef>
                <a:spcPct val="0"/>
              </a:spcBef>
              <a:spcAft>
                <a:spcPct val="0"/>
              </a:spcAft>
              <a:buSzPts val="2400"/>
              <a:buChar char="●"/>
            </a:pPr>
            <a:r>
              <a:rPr lang="es-ES" sz="1800" dirty="0" err="1"/>
              <a:t>τον</a:t>
            </a:r>
            <a:r>
              <a:rPr lang="es-ES" sz="1800" dirty="0"/>
              <a:t> κα</a:t>
            </a:r>
            <a:r>
              <a:rPr lang="es-ES" sz="1800" dirty="0" err="1"/>
              <a:t>θορισμό</a:t>
            </a:r>
            <a:r>
              <a:rPr lang="es-ES" sz="1800" dirty="0"/>
              <a:t> </a:t>
            </a:r>
            <a:r>
              <a:rPr lang="es-ES" sz="1800" dirty="0" err="1"/>
              <a:t>δεικτών</a:t>
            </a:r>
            <a:r>
              <a:rPr lang="es-ES" sz="1800" dirty="0"/>
              <a:t> </a:t>
            </a:r>
            <a:r>
              <a:rPr lang="es-ES" sz="1800" dirty="0" err="1"/>
              <a:t>γι</a:t>
            </a:r>
            <a:r>
              <a:rPr lang="es-ES" sz="1800" dirty="0"/>
              <a:t>α την αξιολόγηση του ποσοστού επιτυχίας του</a:t>
            </a:r>
            <a:endParaRPr sz="1800" dirty="0"/>
          </a:p>
          <a:p>
            <a:pPr marL="0" lvl="0" indent="0" algn="l" rtl="0">
              <a:lnSpc>
                <a:spcPct val="90000"/>
              </a:lnSpc>
              <a:spcBef>
                <a:spcPct val="0"/>
              </a:spcBef>
              <a:spcAft>
                <a:spcPct val="0"/>
              </a:spcAft>
              <a:buNone/>
            </a:pPr>
            <a:endParaRPr sz="1800" dirty="0"/>
          </a:p>
          <a:p>
            <a:pPr marL="0" lvl="0" indent="0" algn="l" rtl="0">
              <a:lnSpc>
                <a:spcPct val="90000"/>
              </a:lnSpc>
              <a:spcBef>
                <a:spcPct val="0"/>
              </a:spcBef>
              <a:spcAft>
                <a:spcPct val="0"/>
              </a:spcAft>
              <a:buNone/>
            </a:pPr>
            <a:r>
              <a:rPr lang="es-ES" sz="1800" dirty="0" err="1"/>
              <a:t>Αυτή</a:t>
            </a:r>
            <a:r>
              <a:rPr lang="es-ES" sz="1800" dirty="0"/>
              <a:t> η </a:t>
            </a:r>
            <a:r>
              <a:rPr lang="es-ES" sz="1800" dirty="0" err="1"/>
              <a:t>δι</a:t>
            </a:r>
            <a:r>
              <a:rPr lang="es-ES" sz="1800" dirty="0"/>
              <a:t>αδικασία καταλήγει σε ένα Επιχειρηματικό Σχέδιο το οποίο είναι ένα έγγραφο στο οποίο προσδιορίζεται, περιγράφεται και αναλύεται μια επιχειρηματική ευκαιρία ή μια επιχείρηση που βρίσκεται ήδη σε εξέλιξη, εξετάζοντας την τεχνική, οικονομική και οικονομική της σκοπιμότητα. </a:t>
            </a:r>
            <a:r>
              <a:rPr lang="es-ES" sz="1800" dirty="0" err="1"/>
              <a:t>Το</a:t>
            </a:r>
            <a:r>
              <a:rPr lang="es-ES" sz="1800" dirty="0"/>
              <a:t> </a:t>
            </a:r>
            <a:r>
              <a:rPr lang="es-ES" sz="1800" dirty="0" err="1"/>
              <a:t>Σχέδιο</a:t>
            </a:r>
            <a:r>
              <a:rPr lang="es-ES" sz="1800" dirty="0"/>
              <a:t> αναπ</a:t>
            </a:r>
            <a:r>
              <a:rPr lang="es-ES" sz="1800" dirty="0" err="1"/>
              <a:t>τύσσει</a:t>
            </a:r>
            <a:r>
              <a:rPr lang="es-ES" sz="1800" dirty="0"/>
              <a:t> </a:t>
            </a:r>
            <a:r>
              <a:rPr lang="es-ES" sz="1800" dirty="0" err="1"/>
              <a:t>όλες</a:t>
            </a:r>
            <a:r>
              <a:rPr lang="es-ES" sz="1800" dirty="0"/>
              <a:t> </a:t>
            </a:r>
            <a:r>
              <a:rPr lang="es-ES" sz="1800" dirty="0" err="1"/>
              <a:t>τις</a:t>
            </a:r>
            <a:r>
              <a:rPr lang="es-ES" sz="1800" dirty="0"/>
              <a:t> </a:t>
            </a:r>
            <a:r>
              <a:rPr lang="es-ES" sz="1800" dirty="0" err="1"/>
              <a:t>δι</a:t>
            </a:r>
            <a:r>
              <a:rPr lang="es-ES" sz="1800" dirty="0"/>
              <a:t>αδικασίες και στρατηγικές που είναι απαραίτητες προκειμένου να μετατραπεί η επιχειρηματική ευκαιρία σε πραγματικό επιχειρηματικό έργο.</a:t>
            </a:r>
            <a:endParaRPr sz="1800" dirty="0"/>
          </a:p>
          <a:p>
            <a:pPr marL="0" lvl="0" indent="0" algn="l" rtl="0">
              <a:lnSpc>
                <a:spcPct val="90000"/>
              </a:lnSpc>
              <a:spcBef>
                <a:spcPct val="0"/>
              </a:spcBef>
              <a:spcAft>
                <a:spcPct val="0"/>
              </a:spcAft>
              <a:buNone/>
            </a:pPr>
            <a:endParaRPr sz="1800" dirty="0"/>
          </a:p>
          <a:p>
            <a:pPr marL="0" lvl="0" indent="0" algn="l" rtl="0">
              <a:lnSpc>
                <a:spcPct val="90000"/>
              </a:lnSpc>
              <a:spcBef>
                <a:spcPct val="0"/>
              </a:spcBef>
              <a:spcAft>
                <a:spcPct val="0"/>
              </a:spcAft>
              <a:buNone/>
            </a:pPr>
            <a:endParaRPr sz="1800" dirty="0"/>
          </a:p>
          <a:p>
            <a:pPr marL="0" lvl="0" indent="0" algn="l" rtl="0">
              <a:lnSpc>
                <a:spcPct val="90000"/>
              </a:lnSpc>
              <a:spcBef>
                <a:spcPct val="0"/>
              </a:spcBef>
              <a:spcAft>
                <a:spcPct val="0"/>
              </a:spcAft>
              <a:buNone/>
            </a:pPr>
            <a:r>
              <a:rPr lang="es-ES" sz="1800" dirty="0" err="1"/>
              <a:t>Είν</a:t>
            </a:r>
            <a:r>
              <a:rPr lang="es-ES" sz="1800" dirty="0"/>
              <a:t>αι σημαντικό για το MMSE να περάσει από τη διαδικασία δημιουργίας ενός επιχειρηματικού σχεδίου για να κατανοήσει πώς να καινοτομεί και να βελτιώσει τις διαδικασίες του.</a:t>
            </a:r>
            <a:endParaRPr sz="1800"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g24fa24adeb2_0_49"/>
          <p:cNvSpPr txBox="1">
            <a:spLocks noGrp="1"/>
          </p:cNvSpPr>
          <p:nvPr>
            <p:ph type="body" idx="1"/>
          </p:nvPr>
        </p:nvSpPr>
        <p:spPr>
          <a:xfrm>
            <a:off x="1238955" y="1786358"/>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r>
              <a:rPr lang="es-ES"/>
              <a:t>1. Εισαγωγή στον ψηφιακό επιχειρηματικό σχεδιασμό</a:t>
            </a:r>
            <a:endParaRPr/>
          </a:p>
        </p:txBody>
      </p:sp>
      <p:sp>
        <p:nvSpPr>
          <p:cNvPr id="137" name="Google Shape;137;g24fa24adeb2_0_49"/>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F5F5F5"/>
              </a:buClr>
              <a:buSzPts val="2000"/>
              <a:buNone/>
            </a:pPr>
            <a:r>
              <a:rPr lang="es-ES"/>
              <a:t>1.1 Τι είναι ο επιχειρηματικός σχεδιασμός και πώς μπορεί να είναι ψηφιακός;</a:t>
            </a:r>
            <a:endParaRPr/>
          </a:p>
        </p:txBody>
      </p:sp>
      <p:sp>
        <p:nvSpPr>
          <p:cNvPr id="138" name="Google Shape;138;g24fa24adeb2_0_49"/>
          <p:cNvSpPr txBox="1">
            <a:spLocks noGrp="1"/>
          </p:cNvSpPr>
          <p:nvPr>
            <p:ph type="body" idx="3"/>
          </p:nvPr>
        </p:nvSpPr>
        <p:spPr>
          <a:xfrm>
            <a:off x="5183188"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None/>
            </a:pPr>
            <a:endParaRPr sz="2100" dirty="0"/>
          </a:p>
          <a:p>
            <a:pPr marL="0" lvl="0" indent="0" algn="l" rtl="0">
              <a:lnSpc>
                <a:spcPct val="90000"/>
              </a:lnSpc>
              <a:spcBef>
                <a:spcPct val="0"/>
              </a:spcBef>
              <a:spcAft>
                <a:spcPct val="0"/>
              </a:spcAft>
              <a:buNone/>
            </a:pPr>
            <a:endParaRPr sz="2100" dirty="0"/>
          </a:p>
          <a:p>
            <a:pPr marL="0" lvl="0" indent="0" algn="l" rtl="0">
              <a:lnSpc>
                <a:spcPct val="90000"/>
              </a:lnSpc>
              <a:spcBef>
                <a:spcPct val="0"/>
              </a:spcBef>
              <a:spcAft>
                <a:spcPct val="0"/>
              </a:spcAft>
              <a:buNone/>
            </a:pPr>
            <a:r>
              <a:rPr lang="es-ES" sz="2100" dirty="0" err="1"/>
              <a:t>Είν</a:t>
            </a:r>
            <a:r>
              <a:rPr lang="es-ES" sz="2100" dirty="0"/>
              <a:t>αι σημαντικό για το MMSE να περάσει από τη διαδικασία δημιουργίας ενός επιχειρηματικού σχεδίου για να κατανοήσει πώς να καινοτομεί και να βελτιώσει τις διαδικασίες του.</a:t>
            </a:r>
            <a:endParaRPr sz="2100" dirty="0"/>
          </a:p>
          <a:p>
            <a:pPr marL="0" lvl="0" indent="0" algn="l" rtl="0">
              <a:lnSpc>
                <a:spcPct val="90000"/>
              </a:lnSpc>
              <a:spcBef>
                <a:spcPct val="0"/>
              </a:spcBef>
              <a:spcAft>
                <a:spcPct val="0"/>
              </a:spcAft>
              <a:buNone/>
            </a:pPr>
            <a:endParaRPr sz="2100" dirty="0"/>
          </a:p>
          <a:p>
            <a:pPr marL="0" lvl="0" indent="0" algn="l" rtl="0">
              <a:lnSpc>
                <a:spcPct val="90000"/>
              </a:lnSpc>
              <a:spcBef>
                <a:spcPct val="0"/>
              </a:spcBef>
              <a:spcAft>
                <a:spcPct val="0"/>
              </a:spcAft>
              <a:buNone/>
            </a:pPr>
            <a:endParaRPr sz="2100" dirty="0"/>
          </a:p>
          <a:p>
            <a:pPr marL="0" lvl="0" indent="0" algn="l" rtl="0">
              <a:lnSpc>
                <a:spcPct val="90000"/>
              </a:lnSpc>
              <a:spcBef>
                <a:spcPct val="0"/>
              </a:spcBef>
              <a:spcAft>
                <a:spcPct val="0"/>
              </a:spcAft>
              <a:buNone/>
            </a:pPr>
            <a:endParaRPr sz="2100" dirty="0"/>
          </a:p>
          <a:p>
            <a:pPr marL="0" lvl="0" indent="0" algn="l" rtl="0">
              <a:lnSpc>
                <a:spcPct val="90000"/>
              </a:lnSpc>
              <a:spcBef>
                <a:spcPct val="0"/>
              </a:spcBef>
              <a:spcAft>
                <a:spcPct val="0"/>
              </a:spcAft>
              <a:buNone/>
            </a:pPr>
            <a:r>
              <a:rPr lang="es-ES" sz="2100" dirty="0" err="1"/>
              <a:t>Έν</a:t>
            </a:r>
            <a:r>
              <a:rPr lang="es-ES" sz="2100" dirty="0"/>
              <a:t>α ψηφιακό επιχειρηματικό σχέδιο αφορά τη δημιουργία ροής εργασιών, στόχων και πρακτικών προκειμένου η επιχείρηση να επεκτείνει τις επιχειρηματικές της δραστηριότητες στην ψηφιακή διάσταση. </a:t>
            </a:r>
            <a:r>
              <a:rPr lang="es-ES" sz="2100" dirty="0" err="1"/>
              <a:t>Γι</a:t>
            </a:r>
            <a:r>
              <a:rPr lang="es-ES" sz="2100" dirty="0"/>
              <a:t>α παράδειγμα, η πώληση προϊόντων ή υπηρεσιών σε ένα ηλεκτρονικό κατάστημα ή η χρήση ψηφιακών εργαλείων για την αντιμετώπιση εσωτερικών διαδικασιών, όπως η παραγγελία προμηθειών ή αποθέματος.</a:t>
            </a:r>
            <a:endParaRPr sz="2100" dirty="0"/>
          </a:p>
          <a:p>
            <a:pPr marL="0" lvl="0" indent="0" algn="l" rtl="0">
              <a:lnSpc>
                <a:spcPct val="90000"/>
              </a:lnSpc>
              <a:spcBef>
                <a:spcPct val="0"/>
              </a:spcBef>
              <a:spcAft>
                <a:spcPct val="0"/>
              </a:spcAft>
              <a:buNone/>
            </a:pPr>
            <a:endParaRPr sz="2100" dirty="0"/>
          </a:p>
          <a:p>
            <a:pPr marL="0" lvl="0" indent="0" algn="l" rtl="0">
              <a:lnSpc>
                <a:spcPct val="90000"/>
              </a:lnSpc>
              <a:spcBef>
                <a:spcPct val="0"/>
              </a:spcBef>
              <a:spcAft>
                <a:spcPct val="0"/>
              </a:spcAft>
              <a:buNone/>
            </a:pPr>
            <a:endParaRPr sz="2100"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g2908720cbad_0_0"/>
          <p:cNvSpPr txBox="1">
            <a:spLocks noGrp="1"/>
          </p:cNvSpPr>
          <p:nvPr>
            <p:ph type="body" idx="1"/>
          </p:nvPr>
        </p:nvSpPr>
        <p:spPr>
          <a:xfrm>
            <a:off x="1238955" y="1786358"/>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r>
              <a:rPr lang="es-ES"/>
              <a:t>1. Εισαγωγή στον ψηφιακό επιχειρηματικό σχεδιασμό</a:t>
            </a:r>
            <a:endParaRPr/>
          </a:p>
        </p:txBody>
      </p:sp>
      <p:sp>
        <p:nvSpPr>
          <p:cNvPr id="144" name="Google Shape;144;g2908720cbad_0_0"/>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F5F5F5"/>
              </a:buClr>
              <a:buSzPts val="2000"/>
              <a:buNone/>
            </a:pPr>
            <a:r>
              <a:rPr lang="es-ES"/>
              <a:t>1.1 Τι είναι ο επιχειρηματικός σχεδιασμός και πώς μπορεί να είναι ψηφιακός;</a:t>
            </a:r>
            <a:endParaRPr/>
          </a:p>
        </p:txBody>
      </p:sp>
      <p:sp>
        <p:nvSpPr>
          <p:cNvPr id="145" name="Google Shape;145;g2908720cbad_0_0"/>
          <p:cNvSpPr txBox="1">
            <a:spLocks noGrp="1"/>
          </p:cNvSpPr>
          <p:nvPr>
            <p:ph type="body" idx="3"/>
          </p:nvPr>
        </p:nvSpPr>
        <p:spPr>
          <a:xfrm>
            <a:off x="5183188"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None/>
            </a:pPr>
            <a:r>
              <a:rPr lang="es-ES"/>
              <a:t>Ακολουθούν οι βέλτιστες πρακτικές που πρέπει να εφαρμόζονται κατά τη δημιουργία ενός επιχειρηματικού σχεδίου:</a:t>
            </a:r>
            <a:endParaRPr/>
          </a:p>
          <a:p>
            <a:pPr marL="0" lvl="0" indent="0" algn="l" rtl="0">
              <a:lnSpc>
                <a:spcPct val="90000"/>
              </a:lnSpc>
              <a:spcBef>
                <a:spcPct val="0"/>
              </a:spcBef>
              <a:spcAft>
                <a:spcPct val="0"/>
              </a:spcAft>
              <a:buNone/>
            </a:pPr>
            <a:endParaRPr/>
          </a:p>
          <a:p>
            <a:pPr marL="0" lvl="0" indent="0" algn="l" rtl="0">
              <a:lnSpc>
                <a:spcPct val="90000"/>
              </a:lnSpc>
              <a:spcBef>
                <a:spcPct val="0"/>
              </a:spcBef>
              <a:spcAft>
                <a:spcPct val="0"/>
              </a:spcAft>
              <a:buNone/>
            </a:pPr>
            <a:endParaRPr/>
          </a:p>
          <a:p>
            <a:pPr marL="0" lvl="0" indent="0" algn="l" rtl="0">
              <a:lnSpc>
                <a:spcPct val="90000"/>
              </a:lnSpc>
              <a:spcBef>
                <a:spcPct val="0"/>
              </a:spcBef>
              <a:spcAft>
                <a:spcPct val="0"/>
              </a:spcAft>
              <a:buNone/>
            </a:pPr>
            <a:endParaRPr/>
          </a:p>
          <a:p>
            <a:pPr marL="0" lvl="0" indent="0" algn="l" rtl="0">
              <a:lnSpc>
                <a:spcPct val="90000"/>
              </a:lnSpc>
              <a:spcBef>
                <a:spcPct val="0"/>
              </a:spcBef>
              <a:spcAft>
                <a:spcPct val="0"/>
              </a:spcAft>
              <a:buNone/>
            </a:pPr>
            <a:endParaRPr/>
          </a:p>
          <a:p>
            <a:pPr marL="0" lvl="0" indent="0" algn="l" rtl="0">
              <a:lnSpc>
                <a:spcPct val="90000"/>
              </a:lnSpc>
              <a:spcBef>
                <a:spcPct val="0"/>
              </a:spcBef>
              <a:spcAft>
                <a:spcPct val="0"/>
              </a:spcAft>
              <a:buNone/>
            </a:pPr>
            <a:endParaRPr/>
          </a:p>
          <a:p>
            <a:pPr marL="0" lvl="0" indent="0" algn="l" rtl="0">
              <a:lnSpc>
                <a:spcPct val="90000"/>
              </a:lnSpc>
              <a:spcBef>
                <a:spcPct val="0"/>
              </a:spcBef>
              <a:spcAft>
                <a:spcPct val="0"/>
              </a:spcAft>
              <a:buNone/>
            </a:pPr>
            <a:endParaRPr/>
          </a:p>
        </p:txBody>
      </p:sp>
      <p:graphicFrame>
        <p:nvGraphicFramePr>
          <p:cNvPr id="146" name="Google Shape;146;g2908720cbad_0_0"/>
          <p:cNvGraphicFramePr>
            <a:graphicFrameLocks noGrp="1"/>
          </p:cNvGraphicFramePr>
          <p:nvPr/>
        </p:nvGraphicFramePr>
        <p:xfrm>
          <a:off x="5326625" y="1503475"/>
          <a:ext cx="5885350" cy="4498578"/>
        </p:xfrm>
        <a:graphic>
          <a:graphicData uri="http://schemas.openxmlformats.org/drawingml/2006/table">
            <a:tbl>
              <a:tblPr>
                <a:noFill/>
                <a:tableStyleId>{7DC42985-79A0-4316-946B-CC4AED469DBA}</a:tableStyleId>
              </a:tblPr>
              <a:tblGrid>
                <a:gridCol w="2942675">
                  <a:extLst>
                    <a:ext uri="{9D8B030D-6E8A-4147-A177-3AD203B41FA5}">
                      <a16:colId xmlns:a16="http://schemas.microsoft.com/office/drawing/2014/main" val="20000"/>
                    </a:ext>
                  </a:extLst>
                </a:gridCol>
                <a:gridCol w="2942675">
                  <a:extLst>
                    <a:ext uri="{9D8B030D-6E8A-4147-A177-3AD203B41FA5}">
                      <a16:colId xmlns:a16="http://schemas.microsoft.com/office/drawing/2014/main" val="20001"/>
                    </a:ext>
                  </a:extLst>
                </a:gridCol>
              </a:tblGrid>
              <a:tr h="577400">
                <a:tc>
                  <a:txBody>
                    <a:bodyPr/>
                    <a:lstStyle/>
                    <a:p>
                      <a:pPr marL="0" lvl="0" indent="0" algn="l" rtl="0">
                        <a:lnSpc>
                          <a:spcPct val="90000"/>
                        </a:lnSpc>
                        <a:spcBef>
                          <a:spcPct val="0"/>
                        </a:spcBef>
                        <a:spcAft>
                          <a:spcPct val="0"/>
                        </a:spcAft>
                        <a:buNone/>
                      </a:pPr>
                      <a:r>
                        <a:rPr lang="es-ES" sz="1600">
                          <a:solidFill>
                            <a:schemeClr val="dk1"/>
                          </a:solidFill>
                          <a:latin typeface="Calibri"/>
                          <a:ea typeface="Calibri"/>
                          <a:cs typeface="Calibri"/>
                          <a:sym typeface="Calibri"/>
                        </a:rPr>
                        <a:t>Θέστε ξεκάθαρους στόχους και στόχους</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ct val="0"/>
                        </a:spcBef>
                        <a:spcAft>
                          <a:spcPct val="0"/>
                        </a:spcAft>
                        <a:buNone/>
                      </a:pPr>
                      <a:r>
                        <a:rPr lang="es-ES" sz="1600">
                          <a:solidFill>
                            <a:schemeClr val="dk1"/>
                          </a:solidFill>
                          <a:latin typeface="Calibri"/>
                          <a:ea typeface="Calibri"/>
                          <a:cs typeface="Calibri"/>
                          <a:sym typeface="Calibri"/>
                        </a:rPr>
                        <a:t>Διαχείριση Σχέσεων Πελατών</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0"/>
                  </a:ext>
                </a:extLst>
              </a:tr>
              <a:tr h="388325">
                <a:tc>
                  <a:txBody>
                    <a:bodyPr/>
                    <a:lstStyle/>
                    <a:p>
                      <a:pPr marL="0" lvl="0" indent="0" algn="l" rtl="0">
                        <a:lnSpc>
                          <a:spcPct val="90000"/>
                        </a:lnSpc>
                        <a:spcBef>
                          <a:spcPct val="0"/>
                        </a:spcBef>
                        <a:spcAft>
                          <a:spcPct val="0"/>
                        </a:spcAft>
                        <a:buNone/>
                      </a:pPr>
                      <a:r>
                        <a:rPr lang="es-ES" sz="1600">
                          <a:solidFill>
                            <a:schemeClr val="dk1"/>
                          </a:solidFill>
                          <a:latin typeface="Calibri"/>
                          <a:ea typeface="Calibri"/>
                          <a:cs typeface="Calibri"/>
                          <a:sym typeface="Calibri"/>
                        </a:rPr>
                        <a:t>Ερευνα αγοράς</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ct val="0"/>
                        </a:spcBef>
                        <a:spcAft>
                          <a:spcPct val="0"/>
                        </a:spcAft>
                        <a:buNone/>
                      </a:pPr>
                      <a:r>
                        <a:rPr lang="es-ES" sz="1600">
                          <a:solidFill>
                            <a:schemeClr val="dk1"/>
                          </a:solidFill>
                          <a:latin typeface="Calibri"/>
                          <a:ea typeface="Calibri"/>
                          <a:cs typeface="Calibri"/>
                          <a:sym typeface="Calibri"/>
                        </a:rPr>
                        <a:t>Στρατηγική μάρκετινγκ</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1"/>
                  </a:ext>
                </a:extLst>
              </a:tr>
              <a:tr h="388325">
                <a:tc>
                  <a:txBody>
                    <a:bodyPr/>
                    <a:lstStyle/>
                    <a:p>
                      <a:pPr marL="0" lvl="0" indent="0" algn="l" rtl="0">
                        <a:lnSpc>
                          <a:spcPct val="90000"/>
                        </a:lnSpc>
                        <a:spcBef>
                          <a:spcPct val="0"/>
                        </a:spcBef>
                        <a:spcAft>
                          <a:spcPct val="0"/>
                        </a:spcAft>
                        <a:buNone/>
                      </a:pPr>
                      <a:r>
                        <a:rPr lang="es-ES" sz="1600">
                          <a:solidFill>
                            <a:schemeClr val="dk1"/>
                          </a:solidFill>
                          <a:latin typeface="Calibri"/>
                          <a:ea typeface="Calibri"/>
                          <a:cs typeface="Calibri"/>
                          <a:sym typeface="Calibri"/>
                        </a:rPr>
                        <a:t>Ανάλυση SWOT</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ct val="0"/>
                        </a:spcBef>
                        <a:spcAft>
                          <a:spcPct val="0"/>
                        </a:spcAft>
                        <a:buNone/>
                      </a:pPr>
                      <a:r>
                        <a:rPr lang="es-ES" sz="1600">
                          <a:solidFill>
                            <a:schemeClr val="dk1"/>
                          </a:solidFill>
                          <a:latin typeface="Calibri"/>
                          <a:ea typeface="Calibri"/>
                          <a:cs typeface="Calibri"/>
                          <a:sym typeface="Calibri"/>
                        </a:rPr>
                        <a:t>Λειτουργικό Σχέδιο</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2"/>
                  </a:ext>
                </a:extLst>
              </a:tr>
              <a:tr h="388325">
                <a:tc>
                  <a:txBody>
                    <a:bodyPr/>
                    <a:lstStyle/>
                    <a:p>
                      <a:pPr marL="0" lvl="0" indent="0" algn="l" rtl="0">
                        <a:lnSpc>
                          <a:spcPct val="90000"/>
                        </a:lnSpc>
                        <a:spcBef>
                          <a:spcPct val="0"/>
                        </a:spcBef>
                        <a:spcAft>
                          <a:spcPct val="0"/>
                        </a:spcAft>
                        <a:buNone/>
                      </a:pPr>
                      <a:r>
                        <a:rPr lang="es-ES" sz="1600">
                          <a:solidFill>
                            <a:schemeClr val="dk1"/>
                          </a:solidFill>
                          <a:latin typeface="Calibri"/>
                          <a:ea typeface="Calibri"/>
                          <a:cs typeface="Calibri"/>
                          <a:sym typeface="Calibri"/>
                        </a:rPr>
                        <a:t>Οικονομικός σχεδιασμός</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ct val="0"/>
                        </a:spcBef>
                        <a:spcAft>
                          <a:spcPct val="0"/>
                        </a:spcAft>
                        <a:buNone/>
                      </a:pPr>
                      <a:r>
                        <a:rPr lang="es-ES" sz="1600">
                          <a:solidFill>
                            <a:schemeClr val="dk1"/>
                          </a:solidFill>
                          <a:latin typeface="Calibri"/>
                          <a:ea typeface="Calibri"/>
                          <a:cs typeface="Calibri"/>
                          <a:sym typeface="Calibri"/>
                        </a:rPr>
                        <a:t>Νομική και Κανονιστική Συμμόρφωση</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3"/>
                  </a:ext>
                </a:extLst>
              </a:tr>
              <a:tr h="388325">
                <a:tc>
                  <a:txBody>
                    <a:bodyPr/>
                    <a:lstStyle/>
                    <a:p>
                      <a:pPr marL="0" lvl="0" indent="0" algn="l" rtl="0">
                        <a:lnSpc>
                          <a:spcPct val="90000"/>
                        </a:lnSpc>
                        <a:spcBef>
                          <a:spcPct val="0"/>
                        </a:spcBef>
                        <a:spcAft>
                          <a:spcPct val="0"/>
                        </a:spcAft>
                        <a:buNone/>
                      </a:pPr>
                      <a:r>
                        <a:rPr lang="es-ES" sz="1600">
                          <a:solidFill>
                            <a:schemeClr val="dk1"/>
                          </a:solidFill>
                          <a:latin typeface="Calibri"/>
                          <a:ea typeface="Calibri"/>
                          <a:cs typeface="Calibri"/>
                          <a:sym typeface="Calibri"/>
                        </a:rPr>
                        <a:t>Προϋπολογισμός</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ct val="0"/>
                        </a:spcBef>
                        <a:spcAft>
                          <a:spcPct val="0"/>
                        </a:spcAft>
                        <a:buNone/>
                      </a:pPr>
                      <a:r>
                        <a:rPr lang="es-ES" sz="1600">
                          <a:solidFill>
                            <a:schemeClr val="dk1"/>
                          </a:solidFill>
                          <a:latin typeface="Calibri"/>
                          <a:ea typeface="Calibri"/>
                          <a:cs typeface="Calibri"/>
                          <a:sym typeface="Calibri"/>
                        </a:rPr>
                        <a:t>Σχεδιασμός Ανθρώπινου Δυναμικού</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4"/>
                  </a:ext>
                </a:extLst>
              </a:tr>
              <a:tr h="388325">
                <a:tc>
                  <a:txBody>
                    <a:bodyPr/>
                    <a:lstStyle/>
                    <a:p>
                      <a:pPr marL="0" lvl="0" indent="0" algn="l" rtl="0">
                        <a:lnSpc>
                          <a:spcPct val="90000"/>
                        </a:lnSpc>
                        <a:spcBef>
                          <a:spcPct val="0"/>
                        </a:spcBef>
                        <a:spcAft>
                          <a:spcPct val="0"/>
                        </a:spcAft>
                        <a:buNone/>
                      </a:pPr>
                      <a:r>
                        <a:rPr lang="es-ES" sz="1600">
                          <a:solidFill>
                            <a:schemeClr val="dk1"/>
                          </a:solidFill>
                          <a:latin typeface="Calibri"/>
                          <a:ea typeface="Calibri"/>
                          <a:cs typeface="Calibri"/>
                          <a:sym typeface="Calibri"/>
                        </a:rPr>
                        <a:t>Διαχείριση κινδύνου</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ct val="0"/>
                        </a:spcBef>
                        <a:spcAft>
                          <a:spcPct val="0"/>
                        </a:spcAft>
                        <a:buNone/>
                      </a:pPr>
                      <a:r>
                        <a:rPr lang="es-ES" sz="1600">
                          <a:solidFill>
                            <a:schemeClr val="dk1"/>
                          </a:solidFill>
                          <a:latin typeface="Calibri"/>
                          <a:ea typeface="Calibri"/>
                          <a:cs typeface="Calibri"/>
                          <a:sym typeface="Calibri"/>
                        </a:rPr>
                        <a:t>Τεχνολογική Ολοκλήρωση</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5"/>
                  </a:ext>
                </a:extLst>
              </a:tr>
              <a:tr h="388325">
                <a:tc>
                  <a:txBody>
                    <a:bodyPr/>
                    <a:lstStyle/>
                    <a:p>
                      <a:pPr marL="0" lvl="0" indent="0" algn="l" rtl="0">
                        <a:lnSpc>
                          <a:spcPct val="90000"/>
                        </a:lnSpc>
                        <a:spcBef>
                          <a:spcPct val="0"/>
                        </a:spcBef>
                        <a:spcAft>
                          <a:spcPct val="0"/>
                        </a:spcAft>
                        <a:buNone/>
                      </a:pPr>
                      <a:r>
                        <a:rPr lang="es-ES" sz="1600">
                          <a:solidFill>
                            <a:schemeClr val="dk1"/>
                          </a:solidFill>
                          <a:latin typeface="Calibri"/>
                          <a:ea typeface="Calibri"/>
                          <a:cs typeface="Calibri"/>
                          <a:sym typeface="Calibri"/>
                        </a:rPr>
                        <a:t>Αειφορία και Κοινωνική Ευθύνη</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ct val="0"/>
                        </a:spcBef>
                        <a:spcAft>
                          <a:spcPct val="0"/>
                        </a:spcAft>
                        <a:buNone/>
                      </a:pPr>
                      <a:r>
                        <a:rPr lang="es-ES" sz="1600">
                          <a:solidFill>
                            <a:schemeClr val="dk1"/>
                          </a:solidFill>
                          <a:latin typeface="Calibri"/>
                          <a:ea typeface="Calibri"/>
                          <a:cs typeface="Calibri"/>
                          <a:sym typeface="Calibri"/>
                        </a:rPr>
                        <a:t>Ελεγχος και αξιολόγηση</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6"/>
                  </a:ext>
                </a:extLst>
              </a:tr>
              <a:tr h="388325">
                <a:tc>
                  <a:txBody>
                    <a:bodyPr/>
                    <a:lstStyle/>
                    <a:p>
                      <a:pPr marL="0" lvl="0" indent="0" algn="l" rtl="0">
                        <a:lnSpc>
                          <a:spcPct val="90000"/>
                        </a:lnSpc>
                        <a:spcBef>
                          <a:spcPct val="0"/>
                        </a:spcBef>
                        <a:spcAft>
                          <a:spcPct val="0"/>
                        </a:spcAft>
                        <a:buNone/>
                      </a:pPr>
                      <a:r>
                        <a:rPr lang="es-ES" sz="1600">
                          <a:solidFill>
                            <a:schemeClr val="dk1"/>
                          </a:solidFill>
                          <a:latin typeface="Calibri"/>
                          <a:ea typeface="Calibri"/>
                          <a:cs typeface="Calibri"/>
                          <a:sym typeface="Calibri"/>
                        </a:rPr>
                        <a:t>Ικανότητα προσαρμογής</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ct val="0"/>
                        </a:spcBef>
                        <a:spcAft>
                          <a:spcPct val="0"/>
                        </a:spcAft>
                        <a:buNone/>
                      </a:pPr>
                      <a:r>
                        <a:rPr lang="es-ES" sz="1600">
                          <a:solidFill>
                            <a:schemeClr val="dk1"/>
                          </a:solidFill>
                          <a:latin typeface="Calibri"/>
                          <a:ea typeface="Calibri"/>
                          <a:cs typeface="Calibri"/>
                          <a:sym typeface="Calibri"/>
                        </a:rPr>
                        <a:t>Ζητήστε επαγγελματική συμβουλή</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7"/>
                  </a:ext>
                </a:extLst>
              </a:tr>
              <a:tr h="388325">
                <a:tc>
                  <a:txBody>
                    <a:bodyPr/>
                    <a:lstStyle/>
                    <a:p>
                      <a:pPr marL="0" lvl="0" indent="0" algn="l" rtl="0">
                        <a:lnSpc>
                          <a:spcPct val="90000"/>
                        </a:lnSpc>
                        <a:spcBef>
                          <a:spcPct val="0"/>
                        </a:spcBef>
                        <a:spcAft>
                          <a:spcPct val="0"/>
                        </a:spcAft>
                        <a:buNone/>
                      </a:pPr>
                      <a:r>
                        <a:rPr lang="es-ES" sz="1600">
                          <a:solidFill>
                            <a:schemeClr val="dk1"/>
                          </a:solidFill>
                          <a:latin typeface="Calibri"/>
                          <a:ea typeface="Calibri"/>
                          <a:cs typeface="Calibri"/>
                          <a:sym typeface="Calibri"/>
                        </a:rPr>
                        <a:t>Δικτύωση</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ct val="0"/>
                        </a:spcBef>
                        <a:spcAft>
                          <a:spcPct val="0"/>
                        </a:spcAft>
                        <a:buNone/>
                      </a:pP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8"/>
                  </a:ext>
                </a:extLst>
              </a:tr>
            </a:tbl>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1"/>
          <p:cNvSpPr txBox="1">
            <a:spLocks noGrp="1"/>
          </p:cNvSpPr>
          <p:nvPr>
            <p:ph type="body" idx="1"/>
          </p:nvPr>
        </p:nvSpPr>
        <p:spPr>
          <a:xfrm>
            <a:off x="7868313" y="1786359"/>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r>
              <a:rPr lang="es-ES"/>
              <a:t>1. Εισαγωγή στον ψηφιακό επιχειρηματικό σχεδιασμό</a:t>
            </a:r>
            <a:endParaRPr/>
          </a:p>
        </p:txBody>
      </p:sp>
      <p:sp>
        <p:nvSpPr>
          <p:cNvPr id="152" name="Google Shape;152;p11"/>
          <p:cNvSpPr txBox="1">
            <a:spLocks noGrp="1"/>
          </p:cNvSpPr>
          <p:nvPr>
            <p:ph type="body" idx="2"/>
          </p:nvPr>
        </p:nvSpPr>
        <p:spPr>
          <a:xfrm>
            <a:off x="7867608" y="2917826"/>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F5F5F5"/>
              </a:buClr>
              <a:buSzPts val="2000"/>
              <a:buNone/>
            </a:pPr>
            <a:r>
              <a:rPr lang="es-ES"/>
              <a:t>1.2 Ψηφιακά εργαλεία για επιχειρηματικό σχεδιασμό από τη συνάρτηση</a:t>
            </a:r>
            <a:endParaRPr/>
          </a:p>
          <a:p>
            <a:pPr marL="0" lvl="0" indent="0" algn="l" rtl="0">
              <a:lnSpc>
                <a:spcPct val="90000"/>
              </a:lnSpc>
              <a:spcBef>
                <a:spcPts val="1000"/>
              </a:spcBef>
              <a:spcAft>
                <a:spcPct val="0"/>
              </a:spcAft>
              <a:buClr>
                <a:srgbClr val="F5F5F5"/>
              </a:buClr>
              <a:buSzPts val="2000"/>
              <a:buNone/>
            </a:pPr>
            <a:endParaRPr/>
          </a:p>
        </p:txBody>
      </p:sp>
      <p:sp>
        <p:nvSpPr>
          <p:cNvPr id="153" name="Google Shape;153;p11"/>
          <p:cNvSpPr txBox="1">
            <a:spLocks noGrp="1"/>
          </p:cNvSpPr>
          <p:nvPr>
            <p:ph type="body" idx="3"/>
          </p:nvPr>
        </p:nvSpPr>
        <p:spPr>
          <a:xfrm>
            <a:off x="916846" y="457201"/>
            <a:ext cx="6172200" cy="54038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B193E"/>
              </a:buClr>
              <a:buSzPts val="2400"/>
              <a:buNone/>
            </a:pPr>
            <a:r>
              <a:rPr lang="es-ES"/>
              <a:t>Υπάρχουν πολλά ψηφιακά εργαλεία που μπορούν να χρησιμοποιηθούν στη διαδικασία δημιουργίας ενός επιχειρηματικού σχεδίου καθώς και στην εκτέλεση εργασιών που σχετίζονται με τη διαχείριση.</a:t>
            </a:r>
            <a:endParaRPr/>
          </a:p>
          <a:p>
            <a:pPr marL="0" lvl="0" indent="0" algn="l" rtl="0">
              <a:lnSpc>
                <a:spcPct val="90000"/>
              </a:lnSpc>
              <a:spcBef>
                <a:spcPct val="0"/>
              </a:spcBef>
              <a:spcAft>
                <a:spcPct val="0"/>
              </a:spcAft>
              <a:buClr>
                <a:srgbClr val="1B193E"/>
              </a:buClr>
              <a:buSzPts val="2400"/>
              <a:buNone/>
            </a:pPr>
            <a:endParaRPr/>
          </a:p>
          <a:p>
            <a:pPr marL="0" lvl="0" indent="0" algn="l" rtl="0">
              <a:lnSpc>
                <a:spcPct val="90000"/>
              </a:lnSpc>
              <a:spcBef>
                <a:spcPct val="0"/>
              </a:spcBef>
              <a:spcAft>
                <a:spcPct val="0"/>
              </a:spcAft>
              <a:buClr>
                <a:srgbClr val="1B193E"/>
              </a:buClr>
              <a:buSzPts val="2400"/>
              <a:buNone/>
            </a:pPr>
            <a:r>
              <a:rPr lang="es-ES"/>
              <a:t>Υπάρχει μια ποικιλία εργασιών που μπορούν να διευκολυνθούν από λογισμικά, εδώ θα οργανωθούν ανά κατηγορία:</a:t>
            </a:r>
            <a:endParaRPr/>
          </a:p>
          <a:p>
            <a:pPr marL="0" lvl="0" indent="0" algn="l" rtl="0">
              <a:lnSpc>
                <a:spcPct val="90000"/>
              </a:lnSpc>
              <a:spcBef>
                <a:spcPct val="0"/>
              </a:spcBef>
              <a:spcAft>
                <a:spcPct val="0"/>
              </a:spcAft>
              <a:buClr>
                <a:srgbClr val="1B193E"/>
              </a:buClr>
              <a:buSzPts val="2400"/>
              <a:buNone/>
            </a:pPr>
            <a:endParaRPr/>
          </a:p>
          <a:p>
            <a:pPr marL="0" lvl="0" indent="0" algn="l" rtl="0">
              <a:lnSpc>
                <a:spcPct val="90000"/>
              </a:lnSpc>
              <a:spcBef>
                <a:spcPct val="0"/>
              </a:spcBef>
              <a:spcAft>
                <a:spcPct val="0"/>
              </a:spcAft>
              <a:buClr>
                <a:srgbClr val="1B193E"/>
              </a:buClr>
              <a:buSzPts val="2400"/>
              <a:buNone/>
            </a:pPr>
            <a:endParaRPr/>
          </a:p>
          <a:p>
            <a:pPr marL="0" lvl="0" indent="0" algn="l" rtl="0">
              <a:lnSpc>
                <a:spcPct val="90000"/>
              </a:lnSpc>
              <a:spcBef>
                <a:spcPct val="0"/>
              </a:spcBef>
              <a:spcAft>
                <a:spcPct val="0"/>
              </a:spcAft>
              <a:buClr>
                <a:srgbClr val="1B193E"/>
              </a:buClr>
              <a:buSzPts val="2400"/>
              <a:buNone/>
            </a:pPr>
            <a:endParaRPr/>
          </a:p>
          <a:p>
            <a:pPr marL="0" lvl="0" indent="0" algn="l" rtl="0">
              <a:lnSpc>
                <a:spcPct val="90000"/>
              </a:lnSpc>
              <a:spcBef>
                <a:spcPct val="0"/>
              </a:spcBef>
              <a:spcAft>
                <a:spcPct val="0"/>
              </a:spcAft>
              <a:buClr>
                <a:srgbClr val="1B193E"/>
              </a:buClr>
              <a:buSzPts val="2400"/>
              <a:buNone/>
            </a:pPr>
            <a:endParaRPr/>
          </a:p>
        </p:txBody>
      </p:sp>
      <p:graphicFrame>
        <p:nvGraphicFramePr>
          <p:cNvPr id="154" name="Google Shape;154;p11"/>
          <p:cNvGraphicFramePr>
            <a:graphicFrameLocks noGrp="1"/>
          </p:cNvGraphicFramePr>
          <p:nvPr/>
        </p:nvGraphicFramePr>
        <p:xfrm>
          <a:off x="251850" y="3292050"/>
          <a:ext cx="7062450" cy="2834490"/>
        </p:xfrm>
        <a:graphic>
          <a:graphicData uri="http://schemas.openxmlformats.org/drawingml/2006/table">
            <a:tbl>
              <a:tblPr>
                <a:noFill/>
                <a:tableStyleId>{7DC42985-79A0-4316-946B-CC4AED469DBA}</a:tableStyleId>
              </a:tblPr>
              <a:tblGrid>
                <a:gridCol w="2547550">
                  <a:extLst>
                    <a:ext uri="{9D8B030D-6E8A-4147-A177-3AD203B41FA5}">
                      <a16:colId xmlns:a16="http://schemas.microsoft.com/office/drawing/2014/main" val="20000"/>
                    </a:ext>
                  </a:extLst>
                </a:gridCol>
                <a:gridCol w="4514900">
                  <a:extLst>
                    <a:ext uri="{9D8B030D-6E8A-4147-A177-3AD203B41FA5}">
                      <a16:colId xmlns:a16="http://schemas.microsoft.com/office/drawing/2014/main" val="20001"/>
                    </a:ext>
                  </a:extLst>
                </a:gridCol>
              </a:tblGrid>
              <a:tr h="381000">
                <a:tc>
                  <a:txBody>
                    <a:bodyPr/>
                    <a:lstStyle/>
                    <a:p>
                      <a:pPr marL="0" lvl="0" indent="0" algn="l" rtl="0">
                        <a:spcBef>
                          <a:spcPct val="0"/>
                        </a:spcBef>
                        <a:spcAft>
                          <a:spcPct val="0"/>
                        </a:spcAft>
                        <a:buNone/>
                      </a:pPr>
                      <a:r>
                        <a:rPr lang="es-ES"/>
                        <a:t>Στρατηγικό σχεδιασμό</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Εργαλεία ανάλυσης SWOT, λογισμικό χαρτογράφησης στρατηγικής</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lvl="0" indent="0" algn="l" rtl="0">
                        <a:spcBef>
                          <a:spcPct val="0"/>
                        </a:spcBef>
                        <a:spcAft>
                          <a:spcPct val="0"/>
                        </a:spcAft>
                        <a:buNone/>
                      </a:pPr>
                      <a:r>
                        <a:rPr lang="es-ES"/>
                        <a:t>Οικονομικός σχεδιασμός</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Λογισμικό Χρηματοοικονομικής Πρόβλεψης, Λογισμικό Λογιστικής</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l" rtl="0">
                        <a:spcBef>
                          <a:spcPct val="0"/>
                        </a:spcBef>
                        <a:spcAft>
                          <a:spcPct val="0"/>
                        </a:spcAft>
                        <a:buNone/>
                      </a:pPr>
                      <a:r>
                        <a:rPr lang="es-ES"/>
                        <a:t>Μάρκετινγκ και Σχεδιασμός Πωλήσεων</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Marketing Analytics Tools, λογισμικό CRM</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ct val="0"/>
                        </a:spcBef>
                        <a:spcAft>
                          <a:spcPct val="0"/>
                        </a:spcAft>
                        <a:buNone/>
                      </a:pPr>
                      <a:r>
                        <a:rPr lang="es-ES"/>
                        <a:t>Προγραμματισμός Έργου</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Λογισμικά διαχείρισης έργων, Λογισμικά Gantt Chart</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81000">
                <a:tc>
                  <a:txBody>
                    <a:bodyPr/>
                    <a:lstStyle/>
                    <a:p>
                      <a:pPr marL="0" lvl="0" indent="0" algn="l" rtl="0">
                        <a:spcBef>
                          <a:spcPct val="0"/>
                        </a:spcBef>
                        <a:spcAft>
                          <a:spcPct val="0"/>
                        </a:spcAft>
                        <a:buNone/>
                      </a:pPr>
                      <a:r>
                        <a:rPr lang="es-ES"/>
                        <a:t>Ανάπτυξη προϊόντων Innovaiton</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Λογισμικό διαχείρισης προϊόντων, Εργαλεία διαχείρισης ιδεών</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g2908720cbad_0_15"/>
          <p:cNvSpPr txBox="1">
            <a:spLocks noGrp="1"/>
          </p:cNvSpPr>
          <p:nvPr>
            <p:ph type="body" idx="1"/>
          </p:nvPr>
        </p:nvSpPr>
        <p:spPr>
          <a:xfrm>
            <a:off x="7868313" y="1786359"/>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r>
              <a:rPr lang="es-ES"/>
              <a:t>1. Εισαγωγή στον ψηφιακό επιχειρηματικό σχεδιασμό</a:t>
            </a:r>
            <a:endParaRPr/>
          </a:p>
        </p:txBody>
      </p:sp>
      <p:sp>
        <p:nvSpPr>
          <p:cNvPr id="160" name="Google Shape;160;g2908720cbad_0_15"/>
          <p:cNvSpPr txBox="1">
            <a:spLocks noGrp="1"/>
          </p:cNvSpPr>
          <p:nvPr>
            <p:ph type="body" idx="2"/>
          </p:nvPr>
        </p:nvSpPr>
        <p:spPr>
          <a:xfrm>
            <a:off x="7867608" y="2917826"/>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F5F5F5"/>
              </a:buClr>
              <a:buSzPts val="2000"/>
              <a:buNone/>
            </a:pPr>
            <a:r>
              <a:rPr lang="es-ES"/>
              <a:t>1.2 Ψηφιακά εργαλεία για επιχειρηματικό σχεδιασμό από τη συνάρτηση</a:t>
            </a:r>
            <a:endParaRPr/>
          </a:p>
          <a:p>
            <a:pPr marL="0" lvl="0" indent="0" algn="l" rtl="0">
              <a:lnSpc>
                <a:spcPct val="90000"/>
              </a:lnSpc>
              <a:spcBef>
                <a:spcPts val="1000"/>
              </a:spcBef>
              <a:spcAft>
                <a:spcPct val="0"/>
              </a:spcAft>
              <a:buClr>
                <a:srgbClr val="F5F5F5"/>
              </a:buClr>
              <a:buSzPts val="2000"/>
              <a:buNone/>
            </a:pPr>
            <a:endParaRPr/>
          </a:p>
        </p:txBody>
      </p:sp>
      <p:sp>
        <p:nvSpPr>
          <p:cNvPr id="161" name="Google Shape;161;g2908720cbad_0_15"/>
          <p:cNvSpPr txBox="1">
            <a:spLocks noGrp="1"/>
          </p:cNvSpPr>
          <p:nvPr>
            <p:ph type="body" idx="3"/>
          </p:nvPr>
        </p:nvSpPr>
        <p:spPr>
          <a:xfrm>
            <a:off x="916846"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1B193E"/>
              </a:buClr>
              <a:buSzPts val="2400"/>
              <a:buNone/>
            </a:pPr>
            <a:r>
              <a:rPr lang="es-ES"/>
              <a:t> </a:t>
            </a:r>
            <a:endParaRPr/>
          </a:p>
          <a:p>
            <a:pPr marL="0" lvl="0" indent="0" algn="l" rtl="0">
              <a:lnSpc>
                <a:spcPct val="90000"/>
              </a:lnSpc>
              <a:spcBef>
                <a:spcPct val="0"/>
              </a:spcBef>
              <a:spcAft>
                <a:spcPct val="0"/>
              </a:spcAft>
              <a:buClr>
                <a:srgbClr val="1B193E"/>
              </a:buClr>
              <a:buSzPts val="2400"/>
              <a:buNone/>
            </a:pPr>
            <a:endParaRPr/>
          </a:p>
          <a:p>
            <a:pPr marL="0" lvl="0" indent="0" algn="l" rtl="0">
              <a:lnSpc>
                <a:spcPct val="90000"/>
              </a:lnSpc>
              <a:spcBef>
                <a:spcPct val="0"/>
              </a:spcBef>
              <a:spcAft>
                <a:spcPct val="0"/>
              </a:spcAft>
              <a:buClr>
                <a:srgbClr val="1B193E"/>
              </a:buClr>
              <a:buSzPts val="2400"/>
              <a:buNone/>
            </a:pPr>
            <a:endParaRPr/>
          </a:p>
          <a:p>
            <a:pPr marL="0" lvl="0" indent="0" algn="l" rtl="0">
              <a:lnSpc>
                <a:spcPct val="90000"/>
              </a:lnSpc>
              <a:spcBef>
                <a:spcPct val="0"/>
              </a:spcBef>
              <a:spcAft>
                <a:spcPct val="0"/>
              </a:spcAft>
              <a:buClr>
                <a:srgbClr val="1B193E"/>
              </a:buClr>
              <a:buSzPts val="2400"/>
              <a:buNone/>
            </a:pPr>
            <a:endParaRPr/>
          </a:p>
          <a:p>
            <a:pPr marL="0" lvl="0" indent="0" algn="l" rtl="0">
              <a:lnSpc>
                <a:spcPct val="90000"/>
              </a:lnSpc>
              <a:spcBef>
                <a:spcPct val="0"/>
              </a:spcBef>
              <a:spcAft>
                <a:spcPct val="0"/>
              </a:spcAft>
              <a:buClr>
                <a:srgbClr val="1B193E"/>
              </a:buClr>
              <a:buSzPts val="2400"/>
              <a:buNone/>
            </a:pPr>
            <a:endParaRPr/>
          </a:p>
        </p:txBody>
      </p:sp>
      <p:graphicFrame>
        <p:nvGraphicFramePr>
          <p:cNvPr id="162" name="Google Shape;162;g2908720cbad_0_15"/>
          <p:cNvGraphicFramePr>
            <a:graphicFrameLocks noGrp="1"/>
          </p:cNvGraphicFramePr>
          <p:nvPr/>
        </p:nvGraphicFramePr>
        <p:xfrm>
          <a:off x="326050" y="1566000"/>
          <a:ext cx="6988250" cy="3474570"/>
        </p:xfrm>
        <a:graphic>
          <a:graphicData uri="http://schemas.openxmlformats.org/drawingml/2006/table">
            <a:tbl>
              <a:tblPr>
                <a:noFill/>
                <a:tableStyleId>{7DC42985-79A0-4316-946B-CC4AED469DBA}</a:tableStyleId>
              </a:tblPr>
              <a:tblGrid>
                <a:gridCol w="3275850">
                  <a:extLst>
                    <a:ext uri="{9D8B030D-6E8A-4147-A177-3AD203B41FA5}">
                      <a16:colId xmlns:a16="http://schemas.microsoft.com/office/drawing/2014/main" val="20000"/>
                    </a:ext>
                  </a:extLst>
                </a:gridCol>
                <a:gridCol w="3712400">
                  <a:extLst>
                    <a:ext uri="{9D8B030D-6E8A-4147-A177-3AD203B41FA5}">
                      <a16:colId xmlns:a16="http://schemas.microsoft.com/office/drawing/2014/main" val="20001"/>
                    </a:ext>
                  </a:extLst>
                </a:gridCol>
              </a:tblGrid>
              <a:tr h="381000">
                <a:tc>
                  <a:txBody>
                    <a:bodyPr/>
                    <a:lstStyle/>
                    <a:p>
                      <a:pPr marL="0" lvl="0" indent="0" algn="l" rtl="0">
                        <a:spcBef>
                          <a:spcPct val="0"/>
                        </a:spcBef>
                        <a:spcAft>
                          <a:spcPct val="0"/>
                        </a:spcAft>
                        <a:buNone/>
                      </a:pPr>
                      <a:r>
                        <a:rPr lang="es-ES"/>
                        <a:t>Διαχείριση κινδύνου</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Λογισμικό αξιολόγησης κινδύνου, λογισμικά συμμόρφωσης</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0">
                <a:tc>
                  <a:txBody>
                    <a:bodyPr/>
                    <a:lstStyle/>
                    <a:p>
                      <a:pPr marL="0" lvl="0" indent="0" algn="l" rtl="0">
                        <a:spcBef>
                          <a:spcPct val="0"/>
                        </a:spcBef>
                        <a:spcAft>
                          <a:spcPct val="0"/>
                        </a:spcAft>
                        <a:buNone/>
                      </a:pPr>
                      <a:r>
                        <a:rPr lang="es-ES"/>
                        <a:t>Σχεδιασμός Ανθρώπινου Δυναμικού</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Workforce Analytic, διαχείριση ανθρώπινου δυναμικού</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l" rtl="0">
                        <a:spcBef>
                          <a:spcPct val="0"/>
                        </a:spcBef>
                        <a:spcAft>
                          <a:spcPct val="0"/>
                        </a:spcAft>
                        <a:buNone/>
                      </a:pPr>
                      <a:r>
                        <a:rPr lang="es-ES"/>
                        <a:t>Εφοδιαστική Αλυσίδα και Λειτουργικός Σχεδιασμός</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Λογισμικό Διαχείρισης Εφοδιαστικής Αλυσίδας, Λογισμικό Διαχείρισης Αποθεμάτων</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ct val="0"/>
                        </a:spcBef>
                        <a:spcAft>
                          <a:spcPct val="0"/>
                        </a:spcAft>
                        <a:buNone/>
                      </a:pPr>
                      <a:r>
                        <a:rPr lang="es-ES"/>
                        <a:t>Έρευνα Αγοράς και Ανάλυση Ανταγωνισμού</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Εργαλεία Έρευνας και Έρευνας Αγοράς, Λογισμικό Ανταγωνιστικής Ανάλυσης</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81000">
                <a:tc>
                  <a:txBody>
                    <a:bodyPr/>
                    <a:lstStyle/>
                    <a:p>
                      <a:pPr marL="0" lvl="0" indent="0" algn="l" rtl="0">
                        <a:spcBef>
                          <a:spcPct val="0"/>
                        </a:spcBef>
                        <a:spcAft>
                          <a:spcPct val="0"/>
                        </a:spcAft>
                        <a:buNone/>
                      </a:pPr>
                      <a:r>
                        <a:rPr lang="es-ES"/>
                        <a:t>Επιχειρησιακή Συνέχεια και Σχεδιασμός Ανάκαμψης από Καταστροφές</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ct val="0"/>
                        </a:spcBef>
                        <a:spcAft>
                          <a:spcPct val="0"/>
                        </a:spcAft>
                        <a:buNone/>
                      </a:pPr>
                      <a:r>
                        <a:rPr lang="es-ES"/>
                        <a:t>Λογισμικό Business Continuity, Συστήματα Ειδοποίησης Έκτακτης Ανάγκης</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g24fa24adeb2_0_8"/>
          <p:cNvSpPr txBox="1">
            <a:spLocks noGrp="1"/>
          </p:cNvSpPr>
          <p:nvPr>
            <p:ph type="body" idx="1"/>
          </p:nvPr>
        </p:nvSpPr>
        <p:spPr>
          <a:xfrm>
            <a:off x="1198445" y="2464009"/>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ct val="0"/>
              </a:spcBef>
              <a:spcAft>
                <a:spcPct val="0"/>
              </a:spcAft>
              <a:buClr>
                <a:srgbClr val="F5F5F5"/>
              </a:buClr>
              <a:buSzPts val="2200"/>
              <a:buNone/>
            </a:pPr>
            <a:r>
              <a:rPr lang="es-ES" dirty="0"/>
              <a:t>2. </a:t>
            </a:r>
            <a:r>
              <a:rPr lang="es-ES" dirty="0" err="1"/>
              <a:t>Πώς</a:t>
            </a:r>
            <a:r>
              <a:rPr lang="es-ES" dirty="0"/>
              <a:t> μπ</a:t>
            </a:r>
            <a:r>
              <a:rPr lang="es-ES" dirty="0" err="1"/>
              <a:t>ορώ</a:t>
            </a:r>
            <a:r>
              <a:rPr lang="es-ES" dirty="0"/>
              <a:t> να </a:t>
            </a:r>
            <a:r>
              <a:rPr lang="es-ES" dirty="0" err="1"/>
              <a:t>διευθύνω</a:t>
            </a:r>
            <a:r>
              <a:rPr lang="es-ES" dirty="0"/>
              <a:t> </a:t>
            </a:r>
            <a:r>
              <a:rPr lang="es-ES" dirty="0" err="1"/>
              <a:t>μι</a:t>
            </a:r>
            <a:r>
              <a:rPr lang="es-ES" dirty="0"/>
              <a:t>α επιχείρηση που βασίζεται σε δεδομένα και ποιος είναι ο αντίκτυπος;</a:t>
            </a:r>
            <a:endParaRPr dirty="0"/>
          </a:p>
        </p:txBody>
      </p:sp>
      <p:sp>
        <p:nvSpPr>
          <p:cNvPr id="168" name="Google Shape;168;g24fa24adeb2_0_8"/>
          <p:cNvSpPr txBox="1">
            <a:spLocks noGrp="1"/>
          </p:cNvSpPr>
          <p:nvPr>
            <p:ph type="body" idx="2"/>
          </p:nvPr>
        </p:nvSpPr>
        <p:spPr>
          <a:xfrm>
            <a:off x="1198445" y="3491403"/>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Clr>
                <a:srgbClr val="F5F5F5"/>
              </a:buClr>
              <a:buSzPts val="2000"/>
              <a:buNone/>
            </a:pPr>
            <a:r>
              <a:rPr lang="es-ES" dirty="0"/>
              <a:t>2.1 </a:t>
            </a:r>
            <a:r>
              <a:rPr lang="es-ES" dirty="0" err="1"/>
              <a:t>Ορισμός</a:t>
            </a:r>
            <a:r>
              <a:rPr lang="es-ES" dirty="0"/>
              <a:t> </a:t>
            </a:r>
            <a:r>
              <a:rPr lang="es-ES" dirty="0" err="1"/>
              <a:t>της</a:t>
            </a:r>
            <a:r>
              <a:rPr lang="es-ES" dirty="0"/>
              <a:t> β</a:t>
            </a:r>
            <a:r>
              <a:rPr lang="es-ES" dirty="0" err="1"/>
              <a:t>άσης</a:t>
            </a:r>
            <a:r>
              <a:rPr lang="es-ES" dirty="0"/>
              <a:t> </a:t>
            </a:r>
            <a:r>
              <a:rPr lang="es-ES" dirty="0" err="1"/>
              <a:t>δεδομένων</a:t>
            </a:r>
            <a:r>
              <a:rPr lang="es-ES" dirty="0"/>
              <a:t> και η </a:t>
            </a:r>
            <a:r>
              <a:rPr lang="es-ES" dirty="0" err="1"/>
              <a:t>σημ</a:t>
            </a:r>
            <a:r>
              <a:rPr lang="es-ES" dirty="0"/>
              <a:t>ασία τους στο πλαίσιο του επιχειρηματικού σχεδιασμού</a:t>
            </a:r>
            <a:endParaRPr dirty="0"/>
          </a:p>
        </p:txBody>
      </p:sp>
      <p:sp>
        <p:nvSpPr>
          <p:cNvPr id="169" name="Google Shape;169;g24fa24adeb2_0_8"/>
          <p:cNvSpPr txBox="1">
            <a:spLocks noGrp="1"/>
          </p:cNvSpPr>
          <p:nvPr>
            <p:ph type="body" idx="3"/>
          </p:nvPr>
        </p:nvSpPr>
        <p:spPr>
          <a:xfrm>
            <a:off x="5183188"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ct val="0"/>
              </a:spcBef>
              <a:spcAft>
                <a:spcPct val="0"/>
              </a:spcAft>
              <a:buNone/>
            </a:pPr>
            <a:endParaRPr/>
          </a:p>
          <a:p>
            <a:pPr marL="0" lvl="0" indent="0" algn="l" rtl="0">
              <a:lnSpc>
                <a:spcPct val="90000"/>
              </a:lnSpc>
              <a:spcBef>
                <a:spcPct val="0"/>
              </a:spcBef>
              <a:spcAft>
                <a:spcPct val="0"/>
              </a:spcAft>
              <a:buNone/>
            </a:pPr>
            <a:endParaRPr/>
          </a:p>
          <a:p>
            <a:pPr marL="0" lvl="0" indent="0" algn="l" rtl="0">
              <a:lnSpc>
                <a:spcPct val="90000"/>
              </a:lnSpc>
              <a:spcBef>
                <a:spcPct val="0"/>
              </a:spcBef>
              <a:spcAft>
                <a:spcPct val="0"/>
              </a:spcAft>
              <a:buNone/>
            </a:pPr>
            <a:endParaRPr/>
          </a:p>
          <a:p>
            <a:pPr marL="0" lvl="0" indent="0" algn="l" rtl="0">
              <a:lnSpc>
                <a:spcPct val="90000"/>
              </a:lnSpc>
              <a:spcBef>
                <a:spcPct val="0"/>
              </a:spcBef>
              <a:spcAft>
                <a:spcPct val="0"/>
              </a:spcAft>
              <a:buNone/>
            </a:pPr>
            <a:r>
              <a:rPr lang="es-ES"/>
              <a:t>Στο πλαίσιο της επιχείρησης, η "κατευθυνόμενη από δεδομένα" αναφέρεται σε μια προσέγγιση ή μια διαδικασία λήψης αποφάσεων που βασίζεται σε μεγάλο βαθμό σε δεδομένα και πραγματικές πληροφορίες για να καθοδηγήσει και να υποστηρίξει επιχειρηματικές στρατηγικές, λειτουργίες και λήψη αποφάσεων. Αυτό σημαίνει ότι οι οργανισμοί δίνουν προτεραιότητα στη συλλογή, ανάλυση και ερμηνεία δεδομένων για να ενημερώσουν τις επιλογές και τις ενέργειές τους αντί να βασίζονται αποκλειστικά στη διαίσθηση ή τις προηγούμενες πρακτικές.</a:t>
            </a:r>
            <a:endParaRPr/>
          </a:p>
          <a:p>
            <a:pPr marL="0" lvl="0" indent="0" algn="l" rtl="0">
              <a:lnSpc>
                <a:spcPct val="90000"/>
              </a:lnSpc>
              <a:spcBef>
                <a:spcPct val="0"/>
              </a:spcBef>
              <a:spcAft>
                <a:spcPct val="0"/>
              </a:spcAft>
              <a:buNone/>
            </a:pPr>
            <a:endParaRPr/>
          </a:p>
          <a:p>
            <a:pPr marL="0" lvl="0" indent="0" algn="l" rtl="0">
              <a:lnSpc>
                <a:spcPct val="90000"/>
              </a:lnSpc>
              <a:spcBef>
                <a:spcPct val="0"/>
              </a:spcBef>
              <a:spcAft>
                <a:spcPct val="0"/>
              </a:spcAft>
              <a:buClr>
                <a:srgbClr val="1B193E"/>
              </a:buClr>
              <a:buSzPts val="2400"/>
              <a:buNone/>
            </a:pPr>
            <a:endParaRP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6.0.25"/>
  <p:tag name="AS_OS" val="Unix 5.4.0.1103"/>
  <p:tag name="AS_RELEASE_DATE" val="2023.09.14"/>
  <p:tag name="AS_TITLE" val="Aspose.Slides for .NET6"/>
  <p:tag name="AS_VERSION" val="23.9"/>
</p:tagLst>
</file>

<file path=ppt/theme/theme1.xml><?xml version="1.0" encoding="utf-8"?>
<a:theme xmlns:a="http://schemas.openxmlformats.org/drawingml/2006/main" name="DREAM corporate ppt">
  <a:themeElements>
    <a:clrScheme name="DREAM corporate colors">
      <a:dk1>
        <a:srgbClr val="1B193E"/>
      </a:dk1>
      <a:lt1>
        <a:srgbClr val="F5F5F5"/>
      </a:lt1>
      <a:dk2>
        <a:srgbClr val="1B193E"/>
      </a:dk2>
      <a:lt2>
        <a:srgbClr val="FFFFFF"/>
      </a:lt2>
      <a:accent1>
        <a:srgbClr val="0AD995"/>
      </a:accent1>
      <a:accent2>
        <a:srgbClr val="F6AA07"/>
      </a:accent2>
      <a:accent3>
        <a:srgbClr val="1B193E"/>
      </a:accent3>
      <a:accent4>
        <a:srgbClr val="0AD995"/>
      </a:accent4>
      <a:accent5>
        <a:srgbClr val="F6AA07"/>
      </a:accent5>
      <a:accent6>
        <a:srgbClr val="1B193E"/>
      </a:accent6>
      <a:hlink>
        <a:srgbClr val="F6AA07"/>
      </a:hlink>
      <a:folHlink>
        <a:srgbClr val="0AD995"/>
      </a:folHlink>
    </a:clrScheme>
    <a:fontScheme name="Office">
      <a:majorFont>
        <a:latin typeface="Arial"/>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2767</Words>
  <Application>Microsoft Office PowerPoint</Application>
  <PresentationFormat>Widescreen</PresentationFormat>
  <Paragraphs>261</Paragraphs>
  <Slides>21</Slides>
  <Notes>21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DREAM corporate ppt</vt:lpstr>
      <vt:lpstr>Ψηφιακά εργαλεία για τον επιχειρηματικό σχεδιασμό των ΜΜΕ</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Ψηφιακά εργαλεία για τον επιχειρηματικό σχεδιασμό των ΜΜΕ</dc:title>
  <dc:creator>Miriam Internet Web Solutions</dc:creator>
  <cp:lastModifiedBy>Dimitris Georgiadis</cp:lastModifiedBy>
  <cp:revision>4</cp:revision>
  <dcterms:created xsi:type="dcterms:W3CDTF">2022-12-22T12:08:40Z</dcterms:created>
  <dcterms:modified xsi:type="dcterms:W3CDTF">2024-01-17T14:48:15Z</dcterms:modified>
</cp:coreProperties>
</file>