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66" r:id="rId3"/>
    <p:sldId id="267" r:id="rId4"/>
    <p:sldId id="265" r:id="rId5"/>
    <p:sldId id="294" r:id="rId6"/>
    <p:sldId id="295" r:id="rId7"/>
    <p:sldId id="297" r:id="rId8"/>
    <p:sldId id="298"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8" r:id="rId27"/>
    <p:sldId id="319" r:id="rId28"/>
    <p:sldId id="320" r:id="rId29"/>
    <p:sldId id="321" r:id="rId30"/>
    <p:sldId id="322" r:id="rId31"/>
    <p:sldId id="271" r:id="rId32"/>
    <p:sldId id="256" r:id="rId33"/>
  </p:sldIdLst>
  <p:sldSz cx="12192000" cy="6858000"/>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7" autoAdjust="0"/>
    <p:restoredTop sz="94675" autoAdjust="0"/>
  </p:normalViewPr>
  <p:slideViewPr>
    <p:cSldViewPr snapToGrid="0">
      <p:cViewPr varScale="1">
        <p:scale>
          <a:sx n="108" d="100"/>
          <a:sy n="108" d="100"/>
        </p:scale>
        <p:origin x="1002"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23BF02-1407-45D4-91DB-52DF284200D1}" type="datetimeFigureOut">
              <a:rPr lang="en-GB" smtClean="0"/>
              <a:t>17/01/2024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Κάντε κλικ για να τροποποιήσετε τα στοιχεία του κειμένου της πατρότητας.</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3550A-1C67-491B-B6B7-CEF62DBEB878}" type="slidenum">
              <a:rPr lang="en-GB" smtClean="0"/>
              <a:t>‹#›</a:t>
            </a:fld>
            <a:endParaRPr lang="en-GB"/>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n 10" descr="Imagen que contiene Logotipo&#10;&#10;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rtlCol="0">
            <a:spAutoFit/>
          </a:bodyPr>
          <a:lstStyle/>
          <a:p>
            <a:pPr algn="l"/>
            <a:r>
              <a:rPr lang="en-GB" sz="1300">
                <a:solidFill>
                  <a:schemeClr val="bg1"/>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chemeClr val="bg1"/>
                </a:solidFill>
                <a:effectLst/>
                <a:latin typeface="+mn-l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Imagen 47" descr="Texto&#10;&#10;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defRPr/>
            </a:lvl2pPr>
          </a:lstStyle>
          <a:p>
            <a:pPr lvl="0"/>
            <a:endParaRPr lang="es-ES"/>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lang="en-GB"/>
          </a:p>
        </p:txBody>
      </p:sp>
      <p:pic>
        <p:nvPicPr>
          <p:cNvPr id="7" name="Imagen 6" descr="Imagen que contiene Logotipo&#10;&#10;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05636" y="581702"/>
            <a:ext cx="4416598" cy="2229084"/>
          </a:xfrm>
          <a:prstGeom prst="rect">
            <a:avLst/>
          </a:prstGeom>
        </p:spPr>
      </p:pic>
      <p:pic>
        <p:nvPicPr>
          <p:cNvPr id="13" name="Imagen 12" descr="Interfaz de usuario gráfica, Texto&#10;&#10;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a:blip r:embed="rId4"/>
          <a:srcRect r="21309"/>
          <a:stretch>
            <a:fillRect/>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es-ES"/>
          </a:p>
        </p:txBody>
      </p:sp>
    </p:spTree>
    <p:extLst>
      <p:ext uri="{BB962C8B-B14F-4D97-AF65-F5344CB8AC3E}">
        <p14:creationId xmlns:p14="http://schemas.microsoft.com/office/powerpoint/2010/main" val="308365664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77921699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218511258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a:blip r:embed="rId2"/>
          <a:srcRect t="4618" b="1612"/>
          <a:stretch>
            <a:fillRect/>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p:txBody>
          <a:bodyPr/>
          <a:lstStyle/>
          <a:p>
            <a:r>
              <a:rPr lang="en-GB" b="1">
                <a:solidFill>
                  <a:srgbClr val="1B193E"/>
                </a:solidFill>
                <a:effectLst/>
                <a:latin typeface="Calibri" panose="020F0502020204030204" pitchFamily="34" charset="0"/>
                <a:ea typeface="Yu Mincho" panose="02020400000000000000" pitchFamily="18" charset="-128"/>
                <a:cs typeface="Arial" panose="020B0604020202020204" pitchFamily="34" charset="0"/>
              </a:rPr>
              <a:t>Κατακτώντας το ψηφιακό μάρκετινγκ: Marketing: Στρατηγικές για επιτυχία στο διαδίκτυο</a:t>
            </a:r>
            <a:endParaRPr lang="en-GB"/>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p:txBody>
          <a:bodyPr/>
          <a:lstStyle/>
          <a:p>
            <a:r>
              <a:rPr lang="es-ES" err="1"/>
              <a:t>Παρέχεται από την Sud Concept</a:t>
            </a:r>
            <a:endParaRPr lang="en-GB"/>
          </a:p>
        </p:txBody>
      </p:sp>
    </p:spTree>
    <p:extLst>
      <p:ext uri="{BB962C8B-B14F-4D97-AF65-F5344CB8AC3E}">
        <p14:creationId xmlns:p14="http://schemas.microsoft.com/office/powerpoint/2010/main" val="72835632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r>
              <a:rPr lang="es-ES" sz="2000"/>
              <a:t>1.2 </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Προσδιορισμός βασικών καναλιών και στρατηγικών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a:effectLst/>
                <a:ea typeface="Times New Roman" panose="02020603050405020304" pitchFamily="18" charset="0"/>
              </a:rPr>
              <a:t>1.2.1 Βασικά κανάλια ψηφιακού μάρκετινγκ</a:t>
            </a:r>
            <a:br>
              <a:rPr lang="en-US" sz="1800" b="1">
                <a:effectLst/>
                <a:ea typeface="Times New Roman" panose="02020603050405020304" pitchFamily="18" charset="0"/>
              </a:rPr>
            </a:br>
            <a:endParaRPr lang="fr-FR" sz="180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Μάρκετινγκ ηλεκτρονικού ταχυδρομείου:</a:t>
            </a:r>
            <a:r>
              <a:rPr lang="en-GB" sz="1800">
                <a:effectLst/>
                <a:ea typeface="Times New Roman" panose="02020603050405020304" pitchFamily="18" charset="0"/>
              </a:rPr>
              <a:t> Το ηλεκτρονικό ταχυδρομείο παραμένει ένα ισχυρό κανάλι για την προσέγγιση και την ανατροφή των leads. Οι ΜΜΕ μπορούν να χρησιμοποιούν το μάρκετινγκ ηλεκτρονικού ταχυδρομείου για να στέλνουν ενημερωτικά δελτία, ενημερώσεις προϊόντων, ειδικές προσφορές και εξατομικευμένα μηνύματα στους συνδρομητές τους.</a:t>
            </a:r>
            <a:br>
              <a:rPr lang="en-GB" sz="1800">
                <a:effectLst/>
                <a:ea typeface="Times New Roman" panose="02020603050405020304" pitchFamily="18" charset="0"/>
              </a:rPr>
            </a:br>
            <a:endParaRPr lang="fr-FR" sz="180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Μάρκετινγκ θυγατρικών:</a:t>
            </a:r>
            <a:r>
              <a:rPr lang="en-GB" sz="1800">
                <a:effectLst/>
                <a:ea typeface="Times New Roman" panose="02020603050405020304" pitchFamily="18" charset="0"/>
              </a:rPr>
              <a:t> που προωθούν τα προϊόντα ή τις υπηρεσίες σας με αντάλλαγμα μια προμήθεια. Μπορεί να είναι ένας οικονομικά αποδοτικός τρόπος για να επεκτείνετε την εμβέλειά σας και να αυξήσετε τις πωλήσεις σας.</a:t>
            </a:r>
            <a:br>
              <a:rPr lang="en-GB" sz="1800">
                <a:effectLst/>
                <a:ea typeface="Times New Roman" panose="02020603050405020304" pitchFamily="18" charset="0"/>
              </a:rPr>
            </a:br>
            <a:endParaRPr lang="fr-FR" sz="180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Μάρκετινγκ επιρροής:</a:t>
            </a:r>
            <a:r>
              <a:rPr lang="en-GB" sz="1800">
                <a:effectLst/>
                <a:ea typeface="Times New Roman" panose="02020603050405020304" pitchFamily="18" charset="0"/>
              </a:rPr>
              <a:t> Η συνεργασία με παράγοντες επιρροής στα μέσα κοινωνικής δικτύωσης ή με εμπειρογνώμονες του κλάδου μπορεί να βοηθήσει τις ΜΜΕ να αξιοποιήσουν το αφοσιωμένο κοινό του παράγοντα επιρροής και να αποκτήσουν αξιοπιστία στη θέση τους.</a:t>
            </a:r>
            <a:endParaRPr lang="fr-FR" sz="1800">
              <a:effectLst/>
              <a:ea typeface="Times New Roman" panose="02020603050405020304" pitchFamily="18" charset="0"/>
            </a:endParaRPr>
          </a:p>
          <a:p>
            <a:pPr lvl="0">
              <a:tabLst>
                <a:tab pos="457200" algn="l"/>
              </a:tabLst>
            </a:pPr>
            <a:br>
              <a:rPr lang="en-US" sz="1800">
                <a:effectLst/>
                <a:latin typeface="Calibri" panose="020F0502020204030204" pitchFamily="34" charset="0"/>
                <a:ea typeface="Times New Roman" panose="02020603050405020304" pitchFamily="18" charset="0"/>
                <a:cs typeface="Calibri" panose="020F0502020204030204" pitchFamily="34" charset="0"/>
              </a:rPr>
            </a:b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a:effectLst/>
              <a:latin typeface="Calibri" panose="020F0502020204030204" pitchFamily="34" charset="0"/>
              <a:ea typeface="Yu Mincho" panose="02020400000000000000" pitchFamily="18" charset="-128"/>
              <a:cs typeface="Arial" panose="020B0604020202020204" pitchFamily="34" charset="0"/>
            </a:endParaRPr>
          </a:p>
          <a:p>
            <a:endParaRPr lang="en-GB"/>
          </a:p>
        </p:txBody>
      </p:sp>
    </p:spTree>
    <p:extLst>
      <p:ext uri="{BB962C8B-B14F-4D97-AF65-F5344CB8AC3E}">
        <p14:creationId xmlns:p14="http://schemas.microsoft.com/office/powerpoint/2010/main" val="28903691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r>
              <a:rPr lang="es-ES" sz="2000"/>
              <a:t>1.2 </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Προσδιορισμός βασικών καναλιών και στρατηγικών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GB" sz="1600" b="1" dirty="0">
                <a:effectLst/>
                <a:latin typeface="Calibri" panose="020F0502020204030204" pitchFamily="34" charset="0"/>
                <a:ea typeface="Times New Roman" panose="02020603050405020304" pitchFamily="18" charset="0"/>
              </a:rPr>
              <a:t>1.2.2 </a:t>
            </a:r>
            <a:r>
              <a:rPr lang="en-GB" sz="1600" b="1" dirty="0" err="1">
                <a:effectLst/>
                <a:latin typeface="Calibri" panose="020F0502020204030204" pitchFamily="34" charset="0"/>
                <a:ea typeface="Times New Roman" panose="02020603050405020304" pitchFamily="18" charset="0"/>
              </a:rPr>
              <a:t>Στρ</a:t>
            </a:r>
            <a:r>
              <a:rPr lang="en-GB" sz="1600" b="1" dirty="0">
                <a:effectLst/>
                <a:latin typeface="Calibri" panose="020F0502020204030204" pitchFamily="34" charset="0"/>
                <a:ea typeface="Times New Roman" panose="02020603050405020304" pitchFamily="18" charset="0"/>
              </a:rPr>
              <a:t>ατηγικές ψηφιακού μάρκετινγκ</a:t>
            </a:r>
            <a:endParaRPr lang="fr-FR" sz="1600" dirty="0">
              <a:effectLst/>
              <a:latin typeface="Times New Roman" panose="02020603050405020304" pitchFamily="18" charset="0"/>
              <a:ea typeface="Times New Roman" panose="02020603050405020304" pitchFamily="18" charset="0"/>
            </a:endParaRPr>
          </a:p>
          <a:p>
            <a:r>
              <a:rPr lang="en-GB" sz="1600" dirty="0" err="1">
                <a:effectLst/>
                <a:ea typeface="Times New Roman" panose="02020603050405020304" pitchFamily="18" charset="0"/>
              </a:rPr>
              <a:t>Εκτός</a:t>
            </a:r>
            <a:r>
              <a:rPr lang="en-GB" sz="1600" dirty="0">
                <a:effectLst/>
                <a:ea typeface="Times New Roman" panose="02020603050405020304" pitchFamily="18" charset="0"/>
              </a:rPr>
              <a:t> από </a:t>
            </a:r>
            <a:r>
              <a:rPr lang="en-GB" sz="1600" dirty="0" err="1">
                <a:effectLst/>
                <a:ea typeface="Times New Roman" panose="02020603050405020304" pitchFamily="18" charset="0"/>
              </a:rPr>
              <a:t>την</a:t>
            </a:r>
            <a:r>
              <a:rPr lang="en-GB" sz="1600" dirty="0">
                <a:effectLst/>
                <a:ea typeface="Times New Roman" panose="02020603050405020304" pitchFamily="18" charset="0"/>
              </a:rPr>
              <a:t> επ</a:t>
            </a:r>
            <a:r>
              <a:rPr lang="en-GB" sz="1600" dirty="0" err="1">
                <a:effectLst/>
                <a:ea typeface="Times New Roman" panose="02020603050405020304" pitchFamily="18" charset="0"/>
              </a:rPr>
              <a:t>ιλογή</a:t>
            </a:r>
            <a:r>
              <a:rPr lang="en-GB" sz="1600" dirty="0">
                <a:effectLst/>
                <a:ea typeface="Times New Roman" panose="02020603050405020304" pitchFamily="18" charset="0"/>
              </a:rPr>
              <a:t> </a:t>
            </a:r>
            <a:r>
              <a:rPr lang="en-GB" sz="1600" dirty="0" err="1">
                <a:effectLst/>
                <a:ea typeface="Times New Roman" panose="02020603050405020304" pitchFamily="18" charset="0"/>
              </a:rPr>
              <a:t>των</a:t>
            </a:r>
            <a:r>
              <a:rPr lang="en-GB" sz="1600" dirty="0">
                <a:effectLst/>
                <a:ea typeface="Times New Roman" panose="02020603050405020304" pitchFamily="18" charset="0"/>
              </a:rPr>
              <a:t> </a:t>
            </a:r>
            <a:r>
              <a:rPr lang="en-GB" sz="1600" dirty="0" err="1">
                <a:effectLst/>
                <a:ea typeface="Times New Roman" panose="02020603050405020304" pitchFamily="18" charset="0"/>
              </a:rPr>
              <a:t>σωστών</a:t>
            </a:r>
            <a:r>
              <a:rPr lang="en-GB" sz="1600" dirty="0">
                <a:effectLst/>
                <a:ea typeface="Times New Roman" panose="02020603050405020304" pitchFamily="18" charset="0"/>
              </a:rPr>
              <a:t> κανα</a:t>
            </a:r>
            <a:r>
              <a:rPr lang="en-GB" sz="1600" dirty="0" err="1">
                <a:effectLst/>
                <a:ea typeface="Times New Roman" panose="02020603050405020304" pitchFamily="18" charset="0"/>
              </a:rPr>
              <a:t>λιών</a:t>
            </a:r>
            <a:r>
              <a:rPr lang="en-GB" sz="1600" dirty="0">
                <a:effectLst/>
                <a:ea typeface="Times New Roman" panose="02020603050405020304" pitchFamily="18" charset="0"/>
              </a:rPr>
              <a:t>, </a:t>
            </a:r>
            <a:r>
              <a:rPr lang="en-GB" sz="1600" dirty="0" err="1">
                <a:effectLst/>
                <a:ea typeface="Times New Roman" panose="02020603050405020304" pitchFamily="18" charset="0"/>
              </a:rPr>
              <a:t>οι</a:t>
            </a:r>
            <a:r>
              <a:rPr lang="en-GB" sz="1600" dirty="0">
                <a:effectLst/>
                <a:ea typeface="Times New Roman" panose="02020603050405020304" pitchFamily="18" charset="0"/>
              </a:rPr>
              <a:t> ΜΜΕ π</a:t>
            </a:r>
            <a:r>
              <a:rPr lang="en-GB" sz="1600" dirty="0" err="1">
                <a:effectLst/>
                <a:ea typeface="Times New Roman" panose="02020603050405020304" pitchFamily="18" charset="0"/>
              </a:rPr>
              <a:t>ρέ</a:t>
            </a:r>
            <a:r>
              <a:rPr lang="en-GB" sz="1600" dirty="0">
                <a:effectLst/>
                <a:ea typeface="Times New Roman" panose="02020603050405020304" pitchFamily="18" charset="0"/>
              </a:rPr>
              <a:t>πει να διαμορφώσουν αποτελεσματικές στρατηγικές ψηφιακού μάρκετινγκ. Η επ</a:t>
            </a:r>
            <a:r>
              <a:rPr lang="en-GB" sz="1600" dirty="0" err="1">
                <a:effectLst/>
                <a:ea typeface="Times New Roman" panose="02020603050405020304" pitchFamily="18" charset="0"/>
              </a:rPr>
              <a:t>ιλογή</a:t>
            </a:r>
            <a:r>
              <a:rPr lang="en-GB" sz="1600" dirty="0">
                <a:effectLst/>
                <a:ea typeface="Times New Roman" panose="02020603050405020304" pitchFamily="18" charset="0"/>
              </a:rPr>
              <a:t> </a:t>
            </a:r>
            <a:r>
              <a:rPr lang="en-GB" sz="1600" dirty="0" err="1">
                <a:effectLst/>
                <a:ea typeface="Times New Roman" panose="02020603050405020304" pitchFamily="18" charset="0"/>
              </a:rPr>
              <a:t>της</a:t>
            </a:r>
            <a:r>
              <a:rPr lang="en-GB" sz="1600" dirty="0">
                <a:effectLst/>
                <a:ea typeface="Times New Roman" panose="02020603050405020304" pitchFamily="18" charset="0"/>
              </a:rPr>
              <a:t> </a:t>
            </a:r>
            <a:r>
              <a:rPr lang="en-GB" sz="1600" dirty="0" err="1">
                <a:effectLst/>
                <a:ea typeface="Times New Roman" panose="02020603050405020304" pitchFamily="18" charset="0"/>
              </a:rPr>
              <a:t>στρ</a:t>
            </a:r>
            <a:r>
              <a:rPr lang="en-GB" sz="1600" dirty="0">
                <a:effectLst/>
                <a:ea typeface="Times New Roman" panose="02020603050405020304" pitchFamily="18" charset="0"/>
              </a:rPr>
              <a:t>ατηγικής εξαρτάται από τους επιχειρηματικούς στόχους, το κοινό-στόχο και τους διαθέσιμους πόρους. </a:t>
            </a:r>
            <a:r>
              <a:rPr lang="en-GB" sz="1600" dirty="0" err="1">
                <a:effectLst/>
                <a:ea typeface="Times New Roman" panose="02020603050405020304" pitchFamily="18" charset="0"/>
              </a:rPr>
              <a:t>Ακολουθούν</a:t>
            </a:r>
            <a:r>
              <a:rPr lang="en-GB" sz="1600" dirty="0">
                <a:effectLst/>
                <a:ea typeface="Times New Roman" panose="02020603050405020304" pitchFamily="18" charset="0"/>
              </a:rPr>
              <a:t> </a:t>
            </a:r>
            <a:r>
              <a:rPr lang="en-GB" sz="1600" dirty="0" err="1">
                <a:effectLst/>
                <a:ea typeface="Times New Roman" panose="02020603050405020304" pitchFamily="18" charset="0"/>
              </a:rPr>
              <a:t>ορισμένες</a:t>
            </a:r>
            <a:r>
              <a:rPr lang="en-GB" sz="1600" dirty="0">
                <a:effectLst/>
                <a:ea typeface="Times New Roman" panose="02020603050405020304" pitchFamily="18" charset="0"/>
              </a:rPr>
              <a:t> βα</a:t>
            </a:r>
            <a:r>
              <a:rPr lang="en-GB" sz="1600" dirty="0" err="1">
                <a:effectLst/>
                <a:ea typeface="Times New Roman" panose="02020603050405020304" pitchFamily="18" charset="0"/>
              </a:rPr>
              <a:t>σικές</a:t>
            </a:r>
            <a:r>
              <a:rPr lang="en-GB" sz="1600" dirty="0">
                <a:effectLst/>
                <a:ea typeface="Times New Roman" panose="02020603050405020304" pitchFamily="18" charset="0"/>
              </a:rPr>
              <a:t> </a:t>
            </a:r>
            <a:r>
              <a:rPr lang="en-GB" sz="1600" dirty="0" err="1">
                <a:effectLst/>
                <a:ea typeface="Times New Roman" panose="02020603050405020304" pitchFamily="18" charset="0"/>
              </a:rPr>
              <a:t>στρ</a:t>
            </a:r>
            <a:r>
              <a:rPr lang="en-GB" sz="1600" dirty="0">
                <a:effectLst/>
                <a:ea typeface="Times New Roman" panose="02020603050405020304" pitchFamily="18" charset="0"/>
              </a:rPr>
              <a:t>ατηγικές ψηφιακού μάρκετινγκ:</a:t>
            </a:r>
            <a:endParaRPr lang="fr-FR" sz="16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600" b="1" dirty="0" err="1">
                <a:effectLst/>
                <a:ea typeface="Times New Roman" panose="02020603050405020304" pitchFamily="18" charset="0"/>
              </a:rPr>
              <a:t>Στρ</a:t>
            </a:r>
            <a:r>
              <a:rPr lang="en-GB" sz="1600" b="1" dirty="0">
                <a:effectLst/>
                <a:ea typeface="Times New Roman" panose="02020603050405020304" pitchFamily="18" charset="0"/>
              </a:rPr>
              <a:t>ατηγική περιεχομένου:</a:t>
            </a:r>
            <a:r>
              <a:rPr lang="en-GB" sz="1600" dirty="0">
                <a:effectLst/>
                <a:ea typeface="Times New Roman" panose="02020603050405020304" pitchFamily="18" charset="0"/>
              </a:rPr>
              <a:t> Αναπτύξτε ένα ημερολόγιο περιεχομένου που περιγράφει ποιο περιεχόμενο θα δημιουργηθεί, πότε θα δημοσιευτεί και ποιο είναι το κοινό-στόχος. </a:t>
            </a:r>
            <a:r>
              <a:rPr lang="en-GB" sz="1600" dirty="0" err="1">
                <a:effectLst/>
                <a:ea typeface="Times New Roman" panose="02020603050405020304" pitchFamily="18" charset="0"/>
              </a:rPr>
              <a:t>Το</a:t>
            </a:r>
            <a:r>
              <a:rPr lang="en-GB" sz="1600" dirty="0">
                <a:effectLst/>
                <a:ea typeface="Times New Roman" panose="02020603050405020304" pitchFamily="18" charset="0"/>
              </a:rPr>
              <a:t> π</a:t>
            </a:r>
            <a:r>
              <a:rPr lang="en-GB" sz="1600" dirty="0" err="1">
                <a:effectLst/>
                <a:ea typeface="Times New Roman" panose="02020603050405020304" pitchFamily="18" charset="0"/>
              </a:rPr>
              <a:t>εριεχόμενο</a:t>
            </a:r>
            <a:r>
              <a:rPr lang="en-GB" sz="1600" dirty="0">
                <a:effectLst/>
                <a:ea typeface="Times New Roman" panose="02020603050405020304" pitchFamily="18" charset="0"/>
              </a:rPr>
              <a:t> θα π</a:t>
            </a:r>
            <a:r>
              <a:rPr lang="en-GB" sz="1600" dirty="0" err="1">
                <a:effectLst/>
                <a:ea typeface="Times New Roman" panose="02020603050405020304" pitchFamily="18" charset="0"/>
              </a:rPr>
              <a:t>ρέ</a:t>
            </a:r>
            <a:r>
              <a:rPr lang="en-GB" sz="1600" dirty="0">
                <a:effectLst/>
                <a:ea typeface="Times New Roman" panose="02020603050405020304" pitchFamily="18" charset="0"/>
              </a:rPr>
              <a:t>πει να είναι ενημερωτικό, ελκυστικό και ευθυγραμμισμένο με τα ενδιαφέροντα και τα σημεία πόνου του κοινού.</a:t>
            </a:r>
            <a:endParaRPr lang="fr-FR" sz="16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600" b="1" dirty="0" err="1">
                <a:effectLst/>
                <a:ea typeface="Times New Roman" panose="02020603050405020304" pitchFamily="18" charset="0"/>
              </a:rPr>
              <a:t>Στρ</a:t>
            </a:r>
            <a:r>
              <a:rPr lang="en-GB" sz="1600" b="1" dirty="0">
                <a:effectLst/>
                <a:ea typeface="Times New Roman" panose="02020603050405020304" pitchFamily="18" charset="0"/>
              </a:rPr>
              <a:t>ατηγική κοινωνικών μέσων:</a:t>
            </a:r>
            <a:r>
              <a:rPr lang="en-GB" sz="1600" dirty="0">
                <a:effectLst/>
                <a:ea typeface="Times New Roman" panose="02020603050405020304" pitchFamily="18" charset="0"/>
              </a:rPr>
              <a:t> Καθορίστε τους στόχους σας στα μέσα κοινωνικής δικτύωσης, επιλέξτε τις κατάλληλες πλατφόρμες για το κοινό σας και δημιουργήστε ένα πρόγραμμα αναρτήσεων. Επ</a:t>
            </a:r>
            <a:r>
              <a:rPr lang="en-GB" sz="1600" dirty="0" err="1">
                <a:effectLst/>
                <a:ea typeface="Times New Roman" panose="02020603050405020304" pitchFamily="18" charset="0"/>
              </a:rPr>
              <a:t>ικοινωνήστε</a:t>
            </a:r>
            <a:r>
              <a:rPr lang="en-GB" sz="1600" dirty="0">
                <a:effectLst/>
                <a:ea typeface="Times New Roman" panose="02020603050405020304" pitchFamily="18" charset="0"/>
              </a:rPr>
              <a:t> </a:t>
            </a:r>
            <a:r>
              <a:rPr lang="en-GB" sz="1600" dirty="0" err="1">
                <a:effectLst/>
                <a:ea typeface="Times New Roman" panose="02020603050405020304" pitchFamily="18" charset="0"/>
              </a:rPr>
              <a:t>με</a:t>
            </a:r>
            <a:r>
              <a:rPr lang="en-GB" sz="1600" dirty="0">
                <a:effectLst/>
                <a:ea typeface="Times New Roman" panose="02020603050405020304" pitchFamily="18" charset="0"/>
              </a:rPr>
              <a:t> </a:t>
            </a:r>
            <a:r>
              <a:rPr lang="en-GB" sz="1600" dirty="0" err="1">
                <a:effectLst/>
                <a:ea typeface="Times New Roman" panose="02020603050405020304" pitchFamily="18" charset="0"/>
              </a:rPr>
              <a:t>τους</a:t>
            </a:r>
            <a:r>
              <a:rPr lang="en-GB" sz="1600" dirty="0">
                <a:effectLst/>
                <a:ea typeface="Times New Roman" panose="02020603050405020304" pitchFamily="18" charset="0"/>
              </a:rPr>
              <a:t> οπα</a:t>
            </a:r>
            <a:r>
              <a:rPr lang="en-GB" sz="1600" dirty="0" err="1">
                <a:effectLst/>
                <a:ea typeface="Times New Roman" panose="02020603050405020304" pitchFamily="18" charset="0"/>
              </a:rPr>
              <a:t>δούς</a:t>
            </a:r>
            <a:r>
              <a:rPr lang="en-GB" sz="1600" dirty="0">
                <a:effectLst/>
                <a:ea typeface="Times New Roman" panose="02020603050405020304" pitchFamily="18" charset="0"/>
              </a:rPr>
              <a:t> σας, απα</a:t>
            </a:r>
            <a:r>
              <a:rPr lang="en-GB" sz="1600" dirty="0" err="1">
                <a:effectLst/>
                <a:ea typeface="Times New Roman" panose="02020603050405020304" pitchFamily="18" charset="0"/>
              </a:rPr>
              <a:t>ντήστε</a:t>
            </a:r>
            <a:r>
              <a:rPr lang="en-GB" sz="1600" dirty="0">
                <a:effectLst/>
                <a:ea typeface="Times New Roman" panose="02020603050405020304" pitchFamily="18" charset="0"/>
              </a:rPr>
              <a:t> </a:t>
            </a:r>
            <a:r>
              <a:rPr lang="en-GB" sz="1600" dirty="0" err="1">
                <a:effectLst/>
                <a:ea typeface="Times New Roman" panose="02020603050405020304" pitchFamily="18" charset="0"/>
              </a:rPr>
              <a:t>στ</a:t>
            </a:r>
            <a:r>
              <a:rPr lang="en-GB" sz="1600" dirty="0">
                <a:effectLst/>
                <a:ea typeface="Times New Roman" panose="02020603050405020304" pitchFamily="18" charset="0"/>
              </a:rPr>
              <a:t>α σχόλια και χρησιμοποιήστε τη διαφήμιση στα μέσα κοινωνικής δικτύωσης για να επεκτείνετε την εμβέλειά σας.</a:t>
            </a:r>
            <a:endParaRPr lang="fr-FR" sz="16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600" b="1" dirty="0" err="1">
                <a:effectLst/>
                <a:ea typeface="Times New Roman" panose="02020603050405020304" pitchFamily="18" charset="0"/>
              </a:rPr>
              <a:t>Στρ</a:t>
            </a:r>
            <a:r>
              <a:rPr lang="en-GB" sz="1600" b="1" dirty="0">
                <a:effectLst/>
                <a:ea typeface="Times New Roman" panose="02020603050405020304" pitchFamily="18" charset="0"/>
              </a:rPr>
              <a:t>ατηγική μάρκετινγκ ηλεκτρονικού ταχυδρομείου:</a:t>
            </a:r>
            <a:r>
              <a:rPr lang="en-GB" sz="1600" dirty="0">
                <a:effectLst/>
                <a:ea typeface="Times New Roman" panose="02020603050405020304" pitchFamily="18" charset="0"/>
              </a:rPr>
              <a:t> Τμηματοποίηση της λίστας ηλεκτρονικού ταχυδρομείου σας για την αποστολή εξατομικευμένων μηνυμάτων. </a:t>
            </a:r>
            <a:r>
              <a:rPr lang="en-GB" sz="1600" dirty="0" err="1">
                <a:effectLst/>
                <a:ea typeface="Times New Roman" panose="02020603050405020304" pitchFamily="18" charset="0"/>
              </a:rPr>
              <a:t>Δημιουργήστε</a:t>
            </a:r>
            <a:r>
              <a:rPr lang="en-GB" sz="1600" dirty="0">
                <a:effectLst/>
                <a:ea typeface="Times New Roman" panose="02020603050405020304" pitchFamily="18" charset="0"/>
              </a:rPr>
              <a:t> </a:t>
            </a:r>
            <a:r>
              <a:rPr lang="en-GB" sz="1600" dirty="0" err="1">
                <a:effectLst/>
                <a:ea typeface="Times New Roman" panose="02020603050405020304" pitchFamily="18" charset="0"/>
              </a:rPr>
              <a:t>συν</a:t>
            </a:r>
            <a:r>
              <a:rPr lang="en-GB" sz="1600" dirty="0">
                <a:effectLst/>
                <a:ea typeface="Times New Roman" panose="02020603050405020304" pitchFamily="18" charset="0"/>
              </a:rPr>
              <a:t>αρπαστικές γραμμές θέματος και περιεχόμενο που ενθαρρύνει το άνοιγμα, τα κλικ και τις μετατροπές. Παρα</a:t>
            </a:r>
            <a:r>
              <a:rPr lang="en-GB" sz="1600" dirty="0" err="1">
                <a:effectLst/>
                <a:ea typeface="Times New Roman" panose="02020603050405020304" pitchFamily="18" charset="0"/>
              </a:rPr>
              <a:t>κολουθήστε</a:t>
            </a:r>
            <a:r>
              <a:rPr lang="en-GB" sz="1600" dirty="0">
                <a:effectLst/>
                <a:ea typeface="Times New Roman" panose="02020603050405020304" pitchFamily="18" charset="0"/>
              </a:rPr>
              <a:t> </a:t>
            </a:r>
            <a:r>
              <a:rPr lang="en-GB" sz="1600" dirty="0" err="1">
                <a:effectLst/>
                <a:ea typeface="Times New Roman" panose="02020603050405020304" pitchFamily="18" charset="0"/>
              </a:rPr>
              <a:t>την</a:t>
            </a:r>
            <a:r>
              <a:rPr lang="en-GB" sz="1600" dirty="0">
                <a:effectLst/>
                <a:ea typeface="Times New Roman" panose="02020603050405020304" pitchFamily="18" charset="0"/>
              </a:rPr>
              <a:t> απ</a:t>
            </a:r>
            <a:r>
              <a:rPr lang="en-GB" sz="1600" dirty="0" err="1">
                <a:effectLst/>
                <a:ea typeface="Times New Roman" panose="02020603050405020304" pitchFamily="18" charset="0"/>
              </a:rPr>
              <a:t>όδοση</a:t>
            </a:r>
            <a:r>
              <a:rPr lang="en-GB" sz="1600" dirty="0">
                <a:effectLst/>
                <a:ea typeface="Times New Roman" panose="02020603050405020304" pitchFamily="18" charset="0"/>
              </a:rPr>
              <a:t> </a:t>
            </a:r>
            <a:r>
              <a:rPr lang="en-GB" sz="1600" dirty="0" err="1">
                <a:effectLst/>
                <a:ea typeface="Times New Roman" panose="02020603050405020304" pitchFamily="18" charset="0"/>
              </a:rPr>
              <a:t>της</a:t>
            </a:r>
            <a:r>
              <a:rPr lang="en-GB" sz="1600" dirty="0">
                <a:effectLst/>
                <a:ea typeface="Times New Roman" panose="02020603050405020304" pitchFamily="18" charset="0"/>
              </a:rPr>
              <a:t> καμπ</a:t>
            </a:r>
            <a:r>
              <a:rPr lang="en-GB" sz="1600" dirty="0" err="1">
                <a:effectLst/>
                <a:ea typeface="Times New Roman" panose="02020603050405020304" pitchFamily="18" charset="0"/>
              </a:rPr>
              <a:t>άνι</a:t>
            </a:r>
            <a:r>
              <a:rPr lang="en-GB" sz="1600" dirty="0">
                <a:effectLst/>
                <a:ea typeface="Times New Roman" panose="02020603050405020304" pitchFamily="18" charset="0"/>
              </a:rPr>
              <a:t>ας email και κάντε βελτιώσεις με την πάροδο του χρόνου.</a:t>
            </a:r>
            <a:endParaRPr lang="fr-FR" sz="1600" dirty="0">
              <a:effectLst/>
              <a:ea typeface="Times New Roman" panose="02020603050405020304" pitchFamily="18" charset="0"/>
            </a:endParaRPr>
          </a:p>
          <a:p>
            <a:pPr lvl="0">
              <a:tabLst>
                <a:tab pos="457200" algn="l"/>
              </a:tabLst>
            </a:pPr>
            <a:br>
              <a:rPr lang="en-US" sz="1600" dirty="0">
                <a:effectLst/>
                <a:latin typeface="Calibri" panose="020F0502020204030204" pitchFamily="34" charset="0"/>
                <a:ea typeface="Times New Roman" panose="02020603050405020304" pitchFamily="18" charset="0"/>
                <a:cs typeface="Calibri" panose="020F0502020204030204" pitchFamily="34" charset="0"/>
              </a:rPr>
            </a:br>
            <a:endParaRPr lang="fr-FR" sz="16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6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6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600" dirty="0">
              <a:effectLst/>
              <a:latin typeface="Calibri" panose="020F0502020204030204" pitchFamily="34" charset="0"/>
              <a:ea typeface="Yu Mincho" panose="02020400000000000000" pitchFamily="18" charset="-128"/>
              <a:cs typeface="Arial" panose="020B0604020202020204" pitchFamily="34" charset="0"/>
            </a:endParaRPr>
          </a:p>
          <a:p>
            <a:endParaRPr lang="en-GB" sz="1600" dirty="0"/>
          </a:p>
        </p:txBody>
      </p:sp>
    </p:spTree>
    <p:extLst>
      <p:ext uri="{BB962C8B-B14F-4D97-AF65-F5344CB8AC3E}">
        <p14:creationId xmlns:p14="http://schemas.microsoft.com/office/powerpoint/2010/main" val="320030334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r>
              <a:rPr lang="es-ES" sz="2000"/>
              <a:t>1.2 </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Προσδιορισμός βασικών καναλιών και στρατηγικών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GB" sz="1700" b="1" dirty="0">
                <a:effectLst/>
                <a:latin typeface="Calibri" panose="020F0502020204030204" pitchFamily="34" charset="0"/>
                <a:ea typeface="Times New Roman" panose="02020603050405020304" pitchFamily="18" charset="0"/>
              </a:rPr>
              <a:t>1.2.2 </a:t>
            </a:r>
            <a:r>
              <a:rPr lang="en-GB" sz="1700" b="1" dirty="0" err="1">
                <a:effectLst/>
                <a:latin typeface="Calibri" panose="020F0502020204030204" pitchFamily="34" charset="0"/>
                <a:ea typeface="Times New Roman" panose="02020603050405020304" pitchFamily="18" charset="0"/>
              </a:rPr>
              <a:t>Στρ</a:t>
            </a:r>
            <a:r>
              <a:rPr lang="en-GB" sz="1700" b="1" dirty="0">
                <a:effectLst/>
                <a:latin typeface="Calibri" panose="020F0502020204030204" pitchFamily="34" charset="0"/>
                <a:ea typeface="Times New Roman" panose="02020603050405020304" pitchFamily="18" charset="0"/>
              </a:rPr>
              <a:t>ατηγικές ψηφιακού μάρκετινγκ</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Στρ</a:t>
            </a:r>
            <a:r>
              <a:rPr lang="en-GB" sz="1700" b="1" dirty="0">
                <a:effectLst/>
                <a:latin typeface="Calibri" panose="020F0502020204030204" pitchFamily="34" charset="0"/>
                <a:ea typeface="Times New Roman" panose="02020603050405020304" pitchFamily="18" charset="0"/>
              </a:rPr>
              <a:t>ατηγική SEO:</a:t>
            </a:r>
            <a:r>
              <a:rPr lang="en-GB" sz="1700" dirty="0">
                <a:effectLst/>
                <a:latin typeface="Calibri" panose="020F0502020204030204" pitchFamily="34" charset="0"/>
                <a:ea typeface="Times New Roman" panose="02020603050405020304" pitchFamily="18" charset="0"/>
              </a:rPr>
              <a:t> βελτιστοποίηση του περιεχομένου της σελίδας και δημιουργία υψηλής ποιότητας backlinks. </a:t>
            </a:r>
            <a:r>
              <a:rPr lang="en-GB" sz="1700" dirty="0" err="1">
                <a:effectLst/>
                <a:latin typeface="Calibri" panose="020F0502020204030204" pitchFamily="34" charset="0"/>
                <a:ea typeface="Times New Roman" panose="02020603050405020304" pitchFamily="18" charset="0"/>
              </a:rPr>
              <a:t>Ελέγχετε</a:t>
            </a:r>
            <a:r>
              <a:rPr lang="en-GB" sz="1700" dirty="0">
                <a:effectLst/>
                <a:latin typeface="Calibri" panose="020F0502020204030204" pitchFamily="34" charset="0"/>
                <a:ea typeface="Times New Roman" panose="02020603050405020304" pitchFamily="18" charset="0"/>
              </a:rPr>
              <a:t> τα</a:t>
            </a:r>
            <a:r>
              <a:rPr lang="en-GB" sz="1700" dirty="0" err="1">
                <a:effectLst/>
                <a:latin typeface="Calibri" panose="020F0502020204030204" pitchFamily="34" charset="0"/>
                <a:ea typeface="Times New Roman" panose="02020603050405020304" pitchFamily="18" charset="0"/>
              </a:rPr>
              <a:t>κτικά</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τον</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ιστότο</a:t>
            </a:r>
            <a:r>
              <a:rPr lang="en-GB" sz="1700" dirty="0">
                <a:effectLst/>
                <a:latin typeface="Calibri" panose="020F0502020204030204" pitchFamily="34" charset="0"/>
                <a:ea typeface="Times New Roman" panose="02020603050405020304" pitchFamily="18" charset="0"/>
              </a:rPr>
              <a:t>πό σας για βελτιώσεις SEO.</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Στρ</a:t>
            </a:r>
            <a:r>
              <a:rPr lang="en-GB" sz="1700" b="1" dirty="0">
                <a:effectLst/>
                <a:latin typeface="Calibri" panose="020F0502020204030204" pitchFamily="34" charset="0"/>
                <a:ea typeface="Times New Roman" panose="02020603050405020304" pitchFamily="18" charset="0"/>
              </a:rPr>
              <a:t>ατηγική πληρωμένης διαφήμισης:</a:t>
            </a:r>
            <a:r>
              <a:rPr lang="en-GB" sz="1700" dirty="0">
                <a:effectLst/>
                <a:latin typeface="Calibri" panose="020F0502020204030204" pitchFamily="34" charset="0"/>
                <a:ea typeface="Times New Roman" panose="02020603050405020304" pitchFamily="18" charset="0"/>
              </a:rPr>
              <a:t> Ορίστε σαφείς στόχους για τις διαφημιστικές σας καμπάνιες επί πληρωμή. </a:t>
            </a:r>
            <a:r>
              <a:rPr lang="en-GB" sz="1700" dirty="0" err="1">
                <a:effectLst/>
                <a:latin typeface="Calibri" panose="020F0502020204030204" pitchFamily="34" charset="0"/>
                <a:ea typeface="Times New Roman" panose="02020603050405020304" pitchFamily="18" charset="0"/>
              </a:rPr>
              <a:t>Είτε</a:t>
            </a:r>
            <a:r>
              <a:rPr lang="en-GB" sz="1700" dirty="0">
                <a:effectLst/>
                <a:latin typeface="Calibri" panose="020F0502020204030204" pitchFamily="34" charset="0"/>
                <a:ea typeface="Times New Roman" panose="02020603050405020304" pitchFamily="18" charset="0"/>
              </a:rPr>
              <a:t> π</a:t>
            </a:r>
            <a:r>
              <a:rPr lang="en-GB" sz="1700" dirty="0" err="1">
                <a:effectLst/>
                <a:latin typeface="Calibri" panose="020F0502020204030204" pitchFamily="34" charset="0"/>
                <a:ea typeface="Times New Roman" panose="02020603050405020304" pitchFamily="18" charset="0"/>
              </a:rPr>
              <a:t>ρόκειτ</a:t>
            </a:r>
            <a:r>
              <a:rPr lang="en-GB" sz="1700" dirty="0">
                <a:effectLst/>
                <a:latin typeface="Calibri" panose="020F0502020204030204" pitchFamily="34" charset="0"/>
                <a:ea typeface="Times New Roman" panose="02020603050405020304" pitchFamily="18" charset="0"/>
              </a:rPr>
              <a:t>αι για την αύξηση της επισκεψιμότητας του ιστότοπου, τη δημιουργία leads ή την ενίσχυση των πωλήσεων, η στρατηγική σας θα πρέπει να ευθυγραμμίζεται με τους στόχους σας.</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Ανάλυση</a:t>
            </a:r>
            <a:r>
              <a:rPr lang="en-GB" sz="1700" b="1" dirty="0">
                <a:effectLst/>
                <a:latin typeface="Calibri" panose="020F0502020204030204" pitchFamily="34" charset="0"/>
                <a:ea typeface="Times New Roman" panose="02020603050405020304" pitchFamily="18" charset="0"/>
              </a:rPr>
              <a:t> και </a:t>
            </a:r>
            <a:r>
              <a:rPr lang="en-GB" sz="1700" b="1" dirty="0" err="1">
                <a:effectLst/>
                <a:latin typeface="Calibri" panose="020F0502020204030204" pitchFamily="34" charset="0"/>
                <a:ea typeface="Times New Roman" panose="02020603050405020304" pitchFamily="18" charset="0"/>
              </a:rPr>
              <a:t>μέτρηση</a:t>
            </a:r>
            <a:r>
              <a:rPr lang="en-GB" sz="1700" b="1" dirty="0">
                <a:effectLst/>
                <a:latin typeface="Calibri" panose="020F0502020204030204" pitchFamily="34" charset="0"/>
                <a:ea typeface="Times New Roman" panose="02020603050405020304" pitchFamily="18" charset="0"/>
              </a:rPr>
              <a:t>:</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Εφ</a:t>
            </a:r>
            <a:r>
              <a:rPr lang="en-GB" sz="1700" dirty="0">
                <a:effectLst/>
                <a:latin typeface="Calibri" panose="020F0502020204030204" pitchFamily="34" charset="0"/>
                <a:ea typeface="Times New Roman" panose="02020603050405020304" pitchFamily="18" charset="0"/>
              </a:rPr>
              <a:t>αρμόστε εργαλεία παρακολούθησης, όπως το Google Analytics, για να παρακολουθείτε την απόδοση των προσπαθειών ψηφιακού μάρκετινγκ. </a:t>
            </a:r>
            <a:r>
              <a:rPr lang="en-GB" sz="1700" dirty="0" err="1">
                <a:effectLst/>
                <a:latin typeface="Calibri" panose="020F0502020204030204" pitchFamily="34" charset="0"/>
                <a:ea typeface="Times New Roman" panose="02020603050405020304" pitchFamily="18" charset="0"/>
              </a:rPr>
              <a:t>Αν</a:t>
            </a:r>
            <a:r>
              <a:rPr lang="en-GB" sz="1700" dirty="0">
                <a:effectLst/>
                <a:latin typeface="Calibri" panose="020F0502020204030204" pitchFamily="34" charset="0"/>
                <a:ea typeface="Times New Roman" panose="02020603050405020304" pitchFamily="18" charset="0"/>
              </a:rPr>
              <a:t>αλύστε τα δεδομένα για να λαμβάνετε τεκμηριωμένες αποφάσεις και να βελτιώνετε τις στρατηγικές σας.</a:t>
            </a:r>
            <a:br>
              <a:rPr lang="en-GB" sz="1700" dirty="0">
                <a:effectLst/>
                <a:latin typeface="Calibri" panose="020F0502020204030204" pitchFamily="34" charset="0"/>
                <a:ea typeface="Times New Roman" panose="02020603050405020304" pitchFamily="18" charset="0"/>
              </a:rPr>
            </a:br>
            <a:endParaRPr lang="fr-FR" sz="1700" dirty="0">
              <a:effectLst/>
              <a:latin typeface="Times New Roman" panose="02020603050405020304" pitchFamily="18" charset="0"/>
              <a:ea typeface="Times New Roman" panose="02020603050405020304" pitchFamily="18" charset="0"/>
            </a:endParaRPr>
          </a:p>
          <a:p>
            <a:pPr>
              <a:tabLst>
                <a:tab pos="457200" algn="l"/>
              </a:tabLst>
            </a:pPr>
            <a:r>
              <a:rPr lang="en-GB" sz="1700" dirty="0" err="1">
                <a:effectLst/>
                <a:latin typeface="Calibri" panose="020F0502020204030204" pitchFamily="34" charset="0"/>
                <a:ea typeface="Times New Roman" panose="02020603050405020304" pitchFamily="18" charset="0"/>
              </a:rPr>
              <a:t>Προσδιορίζοντ</a:t>
            </a:r>
            <a:r>
              <a:rPr lang="en-GB" sz="1700" dirty="0">
                <a:effectLst/>
                <a:latin typeface="Calibri" panose="020F0502020204030204" pitchFamily="34" charset="0"/>
                <a:ea typeface="Times New Roman" panose="02020603050405020304" pitchFamily="18" charset="0"/>
              </a:rPr>
              <a:t>ας τα βασικά κανάλια και τις στρατηγικές ψηφιακού μάρκετινγκ που ταιριάζουν στις μοναδικές τους ανάγκες, οι πολύ μικρές και οι μικρομεσαίες επιχειρήσεις μπορούν να μεγιστοποιήσουν την ηλεκτρονική τους παρουσία, να συνεργαστούν αποτελεσματικά με το κοινό-στόχο τους και να επιτύχουν τους επιχειρηματικούς τους στόχους στην ψηφιακή εποχή. </a:t>
            </a:r>
            <a:r>
              <a:rPr lang="en-GB" sz="1700" dirty="0" err="1">
                <a:effectLst/>
                <a:latin typeface="Calibri" panose="020F0502020204030204" pitchFamily="34" charset="0"/>
                <a:ea typeface="Times New Roman" panose="02020603050405020304" pitchFamily="18" charset="0"/>
              </a:rPr>
              <a:t>Στην</a:t>
            </a:r>
            <a:r>
              <a:rPr lang="en-GB" sz="1700" dirty="0">
                <a:effectLst/>
                <a:latin typeface="Calibri" panose="020F0502020204030204" pitchFamily="34" charset="0"/>
                <a:ea typeface="Times New Roman" panose="02020603050405020304" pitchFamily="18" charset="0"/>
              </a:rPr>
              <a:t> επ</a:t>
            </a:r>
            <a:r>
              <a:rPr lang="en-GB" sz="1700" dirty="0" err="1">
                <a:effectLst/>
                <a:latin typeface="Calibri" panose="020F0502020204030204" pitchFamily="34" charset="0"/>
                <a:ea typeface="Times New Roman" panose="02020603050405020304" pitchFamily="18" charset="0"/>
              </a:rPr>
              <a:t>όμενη</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ενότητ</a:t>
            </a:r>
            <a:r>
              <a:rPr lang="en-GB" sz="1700" dirty="0">
                <a:effectLst/>
                <a:latin typeface="Calibri" panose="020F0502020204030204" pitchFamily="34" charset="0"/>
                <a:ea typeface="Times New Roman" panose="02020603050405020304" pitchFamily="18" charset="0"/>
              </a:rPr>
              <a:t>α, θα διερευνήσουμε τη διαδικασία κατάρτισης ενός ολοκληρωμένου σχεδίου ψηφιακού μάρκετινγκ.</a:t>
            </a:r>
            <a:endParaRPr lang="fr-FR" sz="1700" dirty="0">
              <a:effectLst/>
              <a:latin typeface="Times New Roman" panose="02020603050405020304" pitchFamily="18" charset="0"/>
              <a:ea typeface="Times New Roman" panose="02020603050405020304" pitchFamily="18" charset="0"/>
            </a:endParaRPr>
          </a:p>
          <a:p>
            <a:pPr lvl="0">
              <a:tabLst>
                <a:tab pos="457200" algn="l"/>
              </a:tabLst>
            </a:pPr>
            <a:br>
              <a:rPr lang="en-US" sz="1700" dirty="0">
                <a:effectLst/>
                <a:latin typeface="Calibri" panose="020F0502020204030204" pitchFamily="34" charset="0"/>
                <a:ea typeface="Times New Roman" panose="02020603050405020304" pitchFamily="18" charset="0"/>
                <a:cs typeface="Calibri" panose="020F0502020204030204" pitchFamily="34" charset="0"/>
              </a:rPr>
            </a:b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7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700" dirty="0">
              <a:effectLst/>
              <a:latin typeface="Calibri" panose="020F0502020204030204" pitchFamily="34" charset="0"/>
              <a:ea typeface="Yu Mincho" panose="02020400000000000000" pitchFamily="18" charset="-128"/>
              <a:cs typeface="Arial" panose="020B0604020202020204" pitchFamily="34" charset="0"/>
            </a:endParaRPr>
          </a:p>
          <a:p>
            <a:endParaRPr lang="en-GB" sz="1700" dirty="0"/>
          </a:p>
        </p:txBody>
      </p:sp>
    </p:spTree>
    <p:extLst>
      <p:ext uri="{BB962C8B-B14F-4D97-AF65-F5344CB8AC3E}">
        <p14:creationId xmlns:p14="http://schemas.microsoft.com/office/powerpoint/2010/main" val="425086196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Χάραξη στρατηγικής ψηφιακού μάρκετινγκ</a:t>
            </a:r>
          </a:p>
          <a:p>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GB" sz="1800">
                <a:solidFill>
                  <a:srgbClr val="1B193E"/>
                </a:solidFill>
                <a:effectLst/>
                <a:latin typeface="Calibri" panose="020F0502020204030204" pitchFamily="34" charset="0"/>
                <a:ea typeface="Yu Mincho" panose="02020400000000000000" pitchFamily="18" charset="-128"/>
              </a:rPr>
              <a:t>Καθορισμός των επιχειρηματικών στόχων και του κοινού-στόχου</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700" b="1" dirty="0">
                <a:effectLst/>
                <a:latin typeface="Calibri" panose="020F0502020204030204" pitchFamily="34" charset="0"/>
                <a:ea typeface="Times New Roman" panose="02020603050405020304" pitchFamily="18" charset="0"/>
              </a:rPr>
              <a:t>2.1.1 </a:t>
            </a:r>
            <a:r>
              <a:rPr lang="en-US" sz="1700" b="1" dirty="0" err="1">
                <a:effectLst/>
                <a:latin typeface="Calibri" panose="020F0502020204030204" pitchFamily="34" charset="0"/>
                <a:ea typeface="Times New Roman" panose="02020603050405020304" pitchFamily="18" charset="0"/>
              </a:rPr>
              <a:t>Ορισμός</a:t>
            </a:r>
            <a:r>
              <a:rPr lang="en-US" sz="1700" b="1" dirty="0">
                <a:effectLst/>
                <a:latin typeface="Calibri" panose="020F0502020204030204" pitchFamily="34" charset="0"/>
                <a:ea typeface="Times New Roman" panose="02020603050405020304" pitchFamily="18" charset="0"/>
              </a:rPr>
              <a:t> και </a:t>
            </a:r>
            <a:r>
              <a:rPr lang="en-US" sz="1700" b="1" dirty="0" err="1">
                <a:effectLst/>
                <a:latin typeface="Calibri" panose="020F0502020204030204" pitchFamily="34" charset="0"/>
                <a:ea typeface="Times New Roman" panose="02020603050405020304" pitchFamily="18" charset="0"/>
              </a:rPr>
              <a:t>εξέλιξη</a:t>
            </a:r>
            <a:r>
              <a:rPr lang="en-US" sz="1700" b="1" dirty="0">
                <a:effectLst/>
                <a:latin typeface="Calibri" panose="020F0502020204030204" pitchFamily="34" charset="0"/>
                <a:ea typeface="Times New Roman" panose="02020603050405020304" pitchFamily="18" charset="0"/>
              </a:rPr>
              <a:t> </a:t>
            </a:r>
            <a:r>
              <a:rPr lang="en-US" sz="1700" b="1" dirty="0" err="1">
                <a:effectLst/>
                <a:latin typeface="Calibri" panose="020F0502020204030204" pitchFamily="34" charset="0"/>
                <a:ea typeface="Times New Roman" panose="02020603050405020304" pitchFamily="18" charset="0"/>
              </a:rPr>
              <a:t>του</a:t>
            </a:r>
            <a:r>
              <a:rPr lang="en-US" sz="1700" b="1" dirty="0">
                <a:effectLst/>
                <a:latin typeface="Calibri" panose="020F0502020204030204" pitchFamily="34" charset="0"/>
                <a:ea typeface="Times New Roman" panose="02020603050405020304" pitchFamily="18" charset="0"/>
              </a:rPr>
              <a:t> </a:t>
            </a:r>
            <a:r>
              <a:rPr lang="en-US" sz="1700" b="1" dirty="0" err="1">
                <a:effectLst/>
                <a:latin typeface="Calibri" panose="020F0502020204030204" pitchFamily="34" charset="0"/>
                <a:ea typeface="Times New Roman" panose="02020603050405020304" pitchFamily="18" charset="0"/>
              </a:rPr>
              <a:t>ψηφι</a:t>
            </a:r>
            <a:r>
              <a:rPr lang="en-US" sz="1700" b="1" dirty="0">
                <a:effectLst/>
                <a:latin typeface="Calibri" panose="020F0502020204030204" pitchFamily="34" charset="0"/>
                <a:ea typeface="Times New Roman" panose="02020603050405020304" pitchFamily="18" charset="0"/>
              </a:rPr>
              <a:t>ακού μάρκετινγκ</a:t>
            </a:r>
            <a:endParaRPr lang="fr-FR" sz="1700" dirty="0">
              <a:effectLst/>
              <a:latin typeface="Times New Roman" panose="02020603050405020304" pitchFamily="18" charset="0"/>
              <a:ea typeface="Times New Roman" panose="02020603050405020304" pitchFamily="18" charset="0"/>
            </a:endParaRPr>
          </a:p>
          <a:p>
            <a:r>
              <a:rPr lang="en-GB" sz="1700" dirty="0" err="1">
                <a:effectLst/>
                <a:ea typeface="Times New Roman" panose="02020603050405020304" pitchFamily="18" charset="0"/>
              </a:rPr>
              <a:t>Πριν</a:t>
            </a:r>
            <a:r>
              <a:rPr lang="en-GB" sz="1700" dirty="0">
                <a:effectLst/>
                <a:ea typeface="Times New Roman" panose="02020603050405020304" pitchFamily="18" charset="0"/>
              </a:rPr>
              <a:t> </a:t>
            </a:r>
            <a:r>
              <a:rPr lang="en-GB" sz="1700" dirty="0" err="1">
                <a:effectLst/>
                <a:ea typeface="Times New Roman" panose="02020603050405020304" pitchFamily="18" charset="0"/>
              </a:rPr>
              <a:t>ξεκινήσετε</a:t>
            </a:r>
            <a:r>
              <a:rPr lang="en-GB" sz="1700" dirty="0">
                <a:effectLst/>
                <a:ea typeface="Times New Roman" panose="02020603050405020304" pitchFamily="18" charset="0"/>
              </a:rPr>
              <a:t> οπ</a:t>
            </a:r>
            <a:r>
              <a:rPr lang="en-GB" sz="1700" dirty="0" err="1">
                <a:effectLst/>
                <a:ea typeface="Times New Roman" panose="02020603050405020304" pitchFamily="18" charset="0"/>
              </a:rPr>
              <a:t>οι</a:t>
            </a:r>
            <a:r>
              <a:rPr lang="en-GB" sz="1700" dirty="0">
                <a:effectLst/>
                <a:ea typeface="Times New Roman" panose="02020603050405020304" pitchFamily="18" charset="0"/>
              </a:rPr>
              <a:t>αδήποτε εκστρατεία ψηφιακού μάρκετινγκ, είναι σημαντικό να καθορίσετε σαφείς και μετρήσιμους επιχειρηματικούς στόχους. </a:t>
            </a:r>
            <a:r>
              <a:rPr lang="en-GB" sz="1700" dirty="0" err="1">
                <a:effectLst/>
                <a:ea typeface="Times New Roman" panose="02020603050405020304" pitchFamily="18" charset="0"/>
              </a:rPr>
              <a:t>Αυτοί</a:t>
            </a:r>
            <a:r>
              <a:rPr lang="en-GB" sz="1700" dirty="0">
                <a:effectLst/>
                <a:ea typeface="Times New Roman" panose="02020603050405020304" pitchFamily="18" charset="0"/>
              </a:rPr>
              <a:t> </a:t>
            </a:r>
            <a:r>
              <a:rPr lang="en-GB" sz="1700" dirty="0" err="1">
                <a:effectLst/>
                <a:ea typeface="Times New Roman" panose="02020603050405020304" pitchFamily="18" charset="0"/>
              </a:rPr>
              <a:t>οι</a:t>
            </a:r>
            <a:r>
              <a:rPr lang="en-GB" sz="1700" dirty="0">
                <a:effectLst/>
                <a:ea typeface="Times New Roman" panose="02020603050405020304" pitchFamily="18" charset="0"/>
              </a:rPr>
              <a:t> </a:t>
            </a:r>
            <a:r>
              <a:rPr lang="en-GB" sz="1700" dirty="0" err="1">
                <a:effectLst/>
                <a:ea typeface="Times New Roman" panose="02020603050405020304" pitchFamily="18" charset="0"/>
              </a:rPr>
              <a:t>στόχοι</a:t>
            </a:r>
            <a:r>
              <a:rPr lang="en-GB" sz="1700" dirty="0">
                <a:effectLst/>
                <a:ea typeface="Times New Roman" panose="02020603050405020304" pitchFamily="18" charset="0"/>
              </a:rPr>
              <a:t> </a:t>
            </a:r>
            <a:r>
              <a:rPr lang="en-GB" sz="1700" dirty="0" err="1">
                <a:effectLst/>
                <a:ea typeface="Times New Roman" panose="02020603050405020304" pitchFamily="18" charset="0"/>
              </a:rPr>
              <a:t>χρησιμεύουν</a:t>
            </a:r>
            <a:r>
              <a:rPr lang="en-GB" sz="1700" dirty="0">
                <a:effectLst/>
                <a:ea typeface="Times New Roman" panose="02020603050405020304" pitchFamily="18" charset="0"/>
              </a:rPr>
              <a:t> </a:t>
            </a:r>
            <a:r>
              <a:rPr lang="en-GB" sz="1700" dirty="0" err="1">
                <a:effectLst/>
                <a:ea typeface="Times New Roman" panose="02020603050405020304" pitchFamily="18" charset="0"/>
              </a:rPr>
              <a:t>ως</a:t>
            </a:r>
            <a:r>
              <a:rPr lang="en-GB" sz="1700" dirty="0">
                <a:effectLst/>
                <a:ea typeface="Times New Roman" panose="02020603050405020304" pitchFamily="18" charset="0"/>
              </a:rPr>
              <a:t> </a:t>
            </a:r>
            <a:r>
              <a:rPr lang="en-GB" sz="1700" dirty="0" err="1">
                <a:effectLst/>
                <a:ea typeface="Times New Roman" panose="02020603050405020304" pitchFamily="18" charset="0"/>
              </a:rPr>
              <a:t>οδικός</a:t>
            </a:r>
            <a:r>
              <a:rPr lang="en-GB" sz="1700" dirty="0">
                <a:effectLst/>
                <a:ea typeface="Times New Roman" panose="02020603050405020304" pitchFamily="18" charset="0"/>
              </a:rPr>
              <a:t> </a:t>
            </a:r>
            <a:r>
              <a:rPr lang="en-GB" sz="1700" dirty="0" err="1">
                <a:effectLst/>
                <a:ea typeface="Times New Roman" panose="02020603050405020304" pitchFamily="18" charset="0"/>
              </a:rPr>
              <a:t>χάρτης</a:t>
            </a:r>
            <a:r>
              <a:rPr lang="en-GB" sz="1700" dirty="0">
                <a:effectLst/>
                <a:ea typeface="Times New Roman" panose="02020603050405020304" pitchFamily="18" charset="0"/>
              </a:rPr>
              <a:t> και </a:t>
            </a:r>
            <a:r>
              <a:rPr lang="en-GB" sz="1700" dirty="0" err="1">
                <a:effectLst/>
                <a:ea typeface="Times New Roman" panose="02020603050405020304" pitchFamily="18" charset="0"/>
              </a:rPr>
              <a:t>σημεί</a:t>
            </a:r>
            <a:r>
              <a:rPr lang="en-GB" sz="1700" dirty="0">
                <a:effectLst/>
                <a:ea typeface="Times New Roman" panose="02020603050405020304" pitchFamily="18" charset="0"/>
              </a:rPr>
              <a:t>α αναφοράς για την επιτυχία σας. </a:t>
            </a:r>
            <a:r>
              <a:rPr lang="en-GB" sz="1700" dirty="0" err="1">
                <a:effectLst/>
                <a:ea typeface="Times New Roman" panose="02020603050405020304" pitchFamily="18" charset="0"/>
              </a:rPr>
              <a:t>Γι</a:t>
            </a:r>
            <a:r>
              <a:rPr lang="en-GB" sz="1700" dirty="0">
                <a:effectLst/>
                <a:ea typeface="Times New Roman" panose="02020603050405020304" pitchFamily="18" charset="0"/>
              </a:rPr>
              <a:t>α τις πολύ μικρές και μικρομεσαίες επιχειρήσεις, ο καθορισμός στόχων μπορεί να βοηθήσει στην ευθυγράμμιση των προσπαθειών ψηφιακού μάρκετινγκ με τους ευρύτερους επιχειρηματικούς στόχους. </a:t>
            </a:r>
            <a:r>
              <a:rPr lang="en-GB" sz="1700" dirty="0" err="1">
                <a:effectLst/>
                <a:ea typeface="Times New Roman" panose="02020603050405020304" pitchFamily="18" charset="0"/>
              </a:rPr>
              <a:t>Ακολουθούν</a:t>
            </a:r>
            <a:r>
              <a:rPr lang="en-GB" sz="1700" dirty="0">
                <a:effectLst/>
                <a:ea typeface="Times New Roman" panose="02020603050405020304" pitchFamily="18" charset="0"/>
              </a:rPr>
              <a:t> </a:t>
            </a:r>
            <a:r>
              <a:rPr lang="en-GB" sz="1700" dirty="0" err="1">
                <a:effectLst/>
                <a:ea typeface="Times New Roman" panose="02020603050405020304" pitchFamily="18" charset="0"/>
              </a:rPr>
              <a:t>ορισμένοι</a:t>
            </a:r>
            <a:r>
              <a:rPr lang="en-GB" sz="1700" dirty="0">
                <a:effectLst/>
                <a:ea typeface="Times New Roman" panose="02020603050405020304" pitchFamily="18" charset="0"/>
              </a:rPr>
              <a:t> </a:t>
            </a:r>
            <a:r>
              <a:rPr lang="en-GB" sz="1700" dirty="0" err="1">
                <a:effectLst/>
                <a:ea typeface="Times New Roman" panose="02020603050405020304" pitchFamily="18" charset="0"/>
              </a:rPr>
              <a:t>συνήθεις</a:t>
            </a:r>
            <a:r>
              <a:rPr lang="en-GB" sz="1700" dirty="0">
                <a:effectLst/>
                <a:ea typeface="Times New Roman" panose="02020603050405020304" pitchFamily="18" charset="0"/>
              </a:rPr>
              <a:t> επ</a:t>
            </a:r>
            <a:r>
              <a:rPr lang="en-GB" sz="1700" dirty="0" err="1">
                <a:effectLst/>
                <a:ea typeface="Times New Roman" panose="02020603050405020304" pitchFamily="18" charset="0"/>
              </a:rPr>
              <a:t>ιχειρημ</a:t>
            </a:r>
            <a:r>
              <a:rPr lang="en-GB" sz="1700" dirty="0">
                <a:effectLst/>
                <a:ea typeface="Times New Roman" panose="02020603050405020304" pitchFamily="18" charset="0"/>
              </a:rPr>
              <a:t>ατικοί στόχοι στο πλαίσιο του ψηφιακού μάρκετινγκ:</a:t>
            </a:r>
            <a:endParaRPr lang="fr-FR" sz="17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ea typeface="Times New Roman" panose="02020603050405020304" pitchFamily="18" charset="0"/>
              </a:rPr>
              <a:t>Αύξηση</a:t>
            </a:r>
            <a:r>
              <a:rPr lang="en-GB" sz="1700" b="1" dirty="0">
                <a:effectLst/>
                <a:ea typeface="Times New Roman" panose="02020603050405020304" pitchFamily="18" charset="0"/>
              </a:rPr>
              <a:t> </a:t>
            </a:r>
            <a:r>
              <a:rPr lang="en-GB" sz="1700" b="1" dirty="0" err="1">
                <a:effectLst/>
                <a:ea typeface="Times New Roman" panose="02020603050405020304" pitchFamily="18" charset="0"/>
              </a:rPr>
              <a:t>των</a:t>
            </a:r>
            <a:r>
              <a:rPr lang="en-GB" sz="1700" b="1" dirty="0">
                <a:effectLst/>
                <a:ea typeface="Times New Roman" panose="02020603050405020304" pitchFamily="18" charset="0"/>
              </a:rPr>
              <a:t> π</a:t>
            </a:r>
            <a:r>
              <a:rPr lang="en-GB" sz="1700" b="1" dirty="0" err="1">
                <a:effectLst/>
                <a:ea typeface="Times New Roman" panose="02020603050405020304" pitchFamily="18" charset="0"/>
              </a:rPr>
              <a:t>ωλήσεων</a:t>
            </a:r>
            <a:r>
              <a:rPr lang="en-GB" sz="1700" b="1" dirty="0">
                <a:effectLst/>
                <a:ea typeface="Times New Roman" panose="02020603050405020304" pitchFamily="18" charset="0"/>
              </a:rPr>
              <a:t>:</a:t>
            </a:r>
            <a:r>
              <a:rPr lang="en-GB" sz="1700" dirty="0">
                <a:effectLst/>
                <a:ea typeface="Times New Roman" panose="02020603050405020304" pitchFamily="18" charset="0"/>
              </a:rPr>
              <a:t> </a:t>
            </a:r>
            <a:r>
              <a:rPr lang="en-GB" sz="1700" dirty="0" err="1">
                <a:effectLst/>
                <a:ea typeface="Times New Roman" panose="02020603050405020304" pitchFamily="18" charset="0"/>
              </a:rPr>
              <a:t>Αυτός</a:t>
            </a:r>
            <a:r>
              <a:rPr lang="en-GB" sz="1700" dirty="0">
                <a:effectLst/>
                <a:ea typeface="Times New Roman" panose="02020603050405020304" pitchFamily="18" charset="0"/>
              </a:rPr>
              <a:t> </a:t>
            </a:r>
            <a:r>
              <a:rPr lang="en-GB" sz="1700" dirty="0" err="1">
                <a:effectLst/>
                <a:ea typeface="Times New Roman" panose="02020603050405020304" pitchFamily="18" charset="0"/>
              </a:rPr>
              <a:t>είν</a:t>
            </a:r>
            <a:r>
              <a:rPr lang="en-GB" sz="1700" dirty="0">
                <a:effectLst/>
                <a:ea typeface="Times New Roman" panose="02020603050405020304" pitchFamily="18" charset="0"/>
              </a:rPr>
              <a:t>αι συχνά ο πρωταρχικός στόχος για πολλές επιχειρήσεις. Μπ</a:t>
            </a:r>
            <a:r>
              <a:rPr lang="en-GB" sz="1700" dirty="0" err="1">
                <a:effectLst/>
                <a:ea typeface="Times New Roman" panose="02020603050405020304" pitchFamily="18" charset="0"/>
              </a:rPr>
              <a:t>ορεί</a:t>
            </a:r>
            <a:r>
              <a:rPr lang="en-GB" sz="1700" dirty="0">
                <a:effectLst/>
                <a:ea typeface="Times New Roman" panose="02020603050405020304" pitchFamily="18" charset="0"/>
              </a:rPr>
              <a:t> να </a:t>
            </a:r>
            <a:r>
              <a:rPr lang="en-GB" sz="1700" dirty="0" err="1">
                <a:effectLst/>
                <a:ea typeface="Times New Roman" panose="02020603050405020304" pitchFamily="18" charset="0"/>
              </a:rPr>
              <a:t>στοχεύετε</a:t>
            </a:r>
            <a:r>
              <a:rPr lang="en-GB" sz="1700" dirty="0">
                <a:effectLst/>
                <a:ea typeface="Times New Roman" panose="02020603050405020304" pitchFamily="18" charset="0"/>
              </a:rPr>
              <a:t> </a:t>
            </a:r>
            <a:r>
              <a:rPr lang="en-GB" sz="1700" dirty="0" err="1">
                <a:effectLst/>
                <a:ea typeface="Times New Roman" panose="02020603050405020304" pitchFamily="18" charset="0"/>
              </a:rPr>
              <a:t>στην</a:t>
            </a:r>
            <a:r>
              <a:rPr lang="en-GB" sz="1700" dirty="0">
                <a:effectLst/>
                <a:ea typeface="Times New Roman" panose="02020603050405020304" pitchFamily="18" charset="0"/>
              </a:rPr>
              <a:t> α</a:t>
            </a:r>
            <a:r>
              <a:rPr lang="en-GB" sz="1700" dirty="0" err="1">
                <a:effectLst/>
                <a:ea typeface="Times New Roman" panose="02020603050405020304" pitchFamily="18" charset="0"/>
              </a:rPr>
              <a:t>ύξηση</a:t>
            </a:r>
            <a:r>
              <a:rPr lang="en-GB" sz="1700" dirty="0">
                <a:effectLst/>
                <a:ea typeface="Times New Roman" panose="02020603050405020304" pitchFamily="18" charset="0"/>
              </a:rPr>
              <a:t> </a:t>
            </a:r>
            <a:r>
              <a:rPr lang="en-GB" sz="1700" dirty="0" err="1">
                <a:effectLst/>
                <a:ea typeface="Times New Roman" panose="02020603050405020304" pitchFamily="18" charset="0"/>
              </a:rPr>
              <a:t>των</a:t>
            </a:r>
            <a:r>
              <a:rPr lang="en-GB" sz="1700" dirty="0">
                <a:effectLst/>
                <a:ea typeface="Times New Roman" panose="02020603050405020304" pitchFamily="18" charset="0"/>
              </a:rPr>
              <a:t> π</a:t>
            </a:r>
            <a:r>
              <a:rPr lang="en-GB" sz="1700" dirty="0" err="1">
                <a:effectLst/>
                <a:ea typeface="Times New Roman" panose="02020603050405020304" pitchFamily="18" charset="0"/>
              </a:rPr>
              <a:t>ωλήσεων</a:t>
            </a:r>
            <a:r>
              <a:rPr lang="en-GB" sz="1700" dirty="0">
                <a:effectLst/>
                <a:ea typeface="Times New Roman" panose="02020603050405020304" pitchFamily="18" charset="0"/>
              </a:rPr>
              <a:t> </a:t>
            </a:r>
            <a:r>
              <a:rPr lang="en-GB" sz="1700" dirty="0" err="1">
                <a:effectLst/>
                <a:ea typeface="Times New Roman" panose="02020603050405020304" pitchFamily="18" charset="0"/>
              </a:rPr>
              <a:t>σε</a:t>
            </a:r>
            <a:r>
              <a:rPr lang="en-GB" sz="1700" dirty="0">
                <a:effectLst/>
                <a:ea typeface="Times New Roman" panose="02020603050405020304" pitchFamily="18" charset="0"/>
              </a:rPr>
              <a:t> απ</a:t>
            </a:r>
            <a:r>
              <a:rPr lang="en-GB" sz="1700" dirty="0" err="1">
                <a:effectLst/>
                <a:ea typeface="Times New Roman" panose="02020603050405020304" pitchFamily="18" charset="0"/>
              </a:rPr>
              <a:t>ευθεί</a:t>
            </a:r>
            <a:r>
              <a:rPr lang="en-GB" sz="1700" dirty="0">
                <a:effectLst/>
                <a:ea typeface="Times New Roman" panose="02020603050405020304" pitchFamily="18" charset="0"/>
              </a:rPr>
              <a:t>ας σύνδεση ή εκτός σύνδεσης, στην αύξηση της μέσης αξίας συναλλαγής ή στην ενίσχυση της διατήρησης των πελατών.</a:t>
            </a:r>
            <a:endParaRPr lang="fr-FR" sz="17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ea typeface="Times New Roman" panose="02020603050405020304" pitchFamily="18" charset="0"/>
              </a:rPr>
              <a:t>Δημιουργήστε</a:t>
            </a:r>
            <a:r>
              <a:rPr lang="en-GB" sz="1700" b="1" dirty="0">
                <a:effectLst/>
                <a:ea typeface="Times New Roman" panose="02020603050405020304" pitchFamily="18" charset="0"/>
              </a:rPr>
              <a:t> Leads:</a:t>
            </a:r>
            <a:r>
              <a:rPr lang="en-GB" sz="1700" dirty="0">
                <a:effectLst/>
                <a:ea typeface="Times New Roman" panose="02020603050405020304" pitchFamily="18" charset="0"/>
              </a:rPr>
              <a:t> </a:t>
            </a:r>
            <a:r>
              <a:rPr lang="en-GB" sz="1700" dirty="0" err="1">
                <a:effectLst/>
                <a:ea typeface="Times New Roman" panose="02020603050405020304" pitchFamily="18" charset="0"/>
              </a:rPr>
              <a:t>Αν</a:t>
            </a:r>
            <a:r>
              <a:rPr lang="en-GB" sz="1700" dirty="0">
                <a:effectLst/>
                <a:ea typeface="Times New Roman" panose="02020603050405020304" pitchFamily="18" charset="0"/>
              </a:rPr>
              <a:t> η επ</a:t>
            </a:r>
            <a:r>
              <a:rPr lang="en-GB" sz="1700" dirty="0" err="1">
                <a:effectLst/>
                <a:ea typeface="Times New Roman" panose="02020603050405020304" pitchFamily="18" charset="0"/>
              </a:rPr>
              <a:t>ιχείρησή</a:t>
            </a:r>
            <a:r>
              <a:rPr lang="en-GB" sz="1700" dirty="0">
                <a:effectLst/>
                <a:ea typeface="Times New Roman" panose="02020603050405020304" pitchFamily="18" charset="0"/>
              </a:rPr>
              <a:t> σας βα</a:t>
            </a:r>
            <a:r>
              <a:rPr lang="en-GB" sz="1700" dirty="0" err="1">
                <a:effectLst/>
                <a:ea typeface="Times New Roman" panose="02020603050405020304" pitchFamily="18" charset="0"/>
              </a:rPr>
              <a:t>σίζετ</a:t>
            </a:r>
            <a:r>
              <a:rPr lang="en-GB" sz="1700" dirty="0">
                <a:effectLst/>
                <a:ea typeface="Times New Roman" panose="02020603050405020304" pitchFamily="18" charset="0"/>
              </a:rPr>
              <a:t>αι στη δημιουργία leads, ο καθορισμός στόχων για την απόκτηση ενός συγκεκριμένου αριθμού leads υψηλής ποιότητας μέσω ψηφιακών καναλιών είναι ζωτικής σημασίας.</a:t>
            </a:r>
            <a:endParaRPr lang="fr-FR" sz="17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ea typeface="Times New Roman" panose="02020603050405020304" pitchFamily="18" charset="0"/>
              </a:rPr>
              <a:t>Ενισχύστε</a:t>
            </a:r>
            <a:r>
              <a:rPr lang="en-GB" sz="1700" b="1" dirty="0">
                <a:effectLst/>
                <a:ea typeface="Times New Roman" panose="02020603050405020304" pitchFamily="18" charset="0"/>
              </a:rPr>
              <a:t> </a:t>
            </a:r>
            <a:r>
              <a:rPr lang="en-GB" sz="1700" b="1" dirty="0" err="1">
                <a:effectLst/>
                <a:ea typeface="Times New Roman" panose="02020603050405020304" pitchFamily="18" charset="0"/>
              </a:rPr>
              <a:t>την</a:t>
            </a:r>
            <a:r>
              <a:rPr lang="en-GB" sz="1700" b="1" dirty="0">
                <a:effectLst/>
                <a:ea typeface="Times New Roman" panose="02020603050405020304" pitchFamily="18" charset="0"/>
              </a:rPr>
              <a:t> επ</a:t>
            </a:r>
            <a:r>
              <a:rPr lang="en-GB" sz="1700" b="1" dirty="0" err="1">
                <a:effectLst/>
                <a:ea typeface="Times New Roman" panose="02020603050405020304" pitchFamily="18" charset="0"/>
              </a:rPr>
              <a:t>ισκεψιμότητ</a:t>
            </a:r>
            <a:r>
              <a:rPr lang="en-GB" sz="1700" b="1" dirty="0">
                <a:effectLst/>
                <a:ea typeface="Times New Roman" panose="02020603050405020304" pitchFamily="18" charset="0"/>
              </a:rPr>
              <a:t>α του ιστότοπου:</a:t>
            </a:r>
            <a:r>
              <a:rPr lang="en-GB" sz="1700" dirty="0">
                <a:effectLst/>
                <a:ea typeface="Times New Roman" panose="02020603050405020304" pitchFamily="18" charset="0"/>
              </a:rPr>
              <a:t> Αν ο ιστότοπός σας αποτελεί βασικό μέρος της επιχείρησής σας, η αύξηση της επισκεψιμότητας του ιστότοπου μπορεί να αποτελεί στόχο. </a:t>
            </a:r>
            <a:r>
              <a:rPr lang="en-GB" sz="1700" dirty="0" err="1">
                <a:effectLst/>
                <a:ea typeface="Times New Roman" panose="02020603050405020304" pitchFamily="18" charset="0"/>
              </a:rPr>
              <a:t>Είν</a:t>
            </a:r>
            <a:r>
              <a:rPr lang="en-GB" sz="1700" dirty="0">
                <a:effectLst/>
                <a:ea typeface="Times New Roman" panose="02020603050405020304" pitchFamily="18" charset="0"/>
              </a:rPr>
              <a:t>αι σημαντικό να διευκρινίσετε αν στοχεύετε σε νέους ή σε επισκέπτες που επιστρέφουν.</a:t>
            </a:r>
            <a:endParaRPr lang="fr-FR" sz="1700" dirty="0">
              <a:effectLst/>
              <a:ea typeface="Times New Roman" panose="02020603050405020304" pitchFamily="18" charset="0"/>
            </a:endParaRPr>
          </a:p>
          <a:p>
            <a:pPr lvl="0">
              <a:tabLst>
                <a:tab pos="457200" algn="l"/>
              </a:tabLst>
            </a:pPr>
            <a:br>
              <a:rPr lang="en-US" sz="1700" dirty="0">
                <a:effectLst/>
                <a:latin typeface="Calibri" panose="020F0502020204030204" pitchFamily="34" charset="0"/>
                <a:ea typeface="Times New Roman" panose="02020603050405020304" pitchFamily="18" charset="0"/>
                <a:cs typeface="Calibri" panose="020F0502020204030204" pitchFamily="34" charset="0"/>
              </a:rPr>
            </a:b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7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700" dirty="0">
              <a:effectLst/>
              <a:latin typeface="Calibri" panose="020F0502020204030204" pitchFamily="34" charset="0"/>
              <a:ea typeface="Yu Mincho" panose="02020400000000000000" pitchFamily="18" charset="-128"/>
              <a:cs typeface="Arial" panose="020B0604020202020204" pitchFamily="34" charset="0"/>
            </a:endParaRPr>
          </a:p>
          <a:p>
            <a:endParaRPr lang="en-GB" sz="1700" dirty="0"/>
          </a:p>
        </p:txBody>
      </p:sp>
    </p:spTree>
    <p:extLst>
      <p:ext uri="{BB962C8B-B14F-4D97-AF65-F5344CB8AC3E}">
        <p14:creationId xmlns:p14="http://schemas.microsoft.com/office/powerpoint/2010/main" val="59483524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Χάραξη στρατηγικής ψηφιακού μάρκετινγκ</a:t>
            </a:r>
          </a:p>
          <a:p>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GB" sz="1800">
                <a:solidFill>
                  <a:srgbClr val="1B193E"/>
                </a:solidFill>
                <a:effectLst/>
                <a:latin typeface="Calibri" panose="020F0502020204030204" pitchFamily="34" charset="0"/>
                <a:ea typeface="Yu Mincho" panose="02020400000000000000" pitchFamily="18" charset="-128"/>
              </a:rPr>
              <a:t>Καθορισμός των επιχειρηματικών στόχων και του κοινού-στόχου</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a:effectLst/>
                <a:latin typeface="Calibri" panose="020F0502020204030204" pitchFamily="34" charset="0"/>
                <a:ea typeface="Times New Roman" panose="02020603050405020304" pitchFamily="18" charset="0"/>
              </a:rPr>
              <a:t>2.1.1 Ορισμός και εξέλιξη του ψηφιακού μάρκετινγκ</a:t>
            </a:r>
            <a:endParaRPr lang="fr-FR"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Ενίσχυση της αναγνωρισιμότητας της μάρκας:</a:t>
            </a:r>
            <a:r>
              <a:rPr lang="en-GB" sz="1800">
                <a:effectLst/>
                <a:ea typeface="Times New Roman" panose="02020603050405020304" pitchFamily="18" charset="0"/>
              </a:rPr>
              <a:t> Ειδικά για τις νεότερες επιχειρήσεις ή εκείνες που εισέρχονται σε νέες αγορές.</a:t>
            </a:r>
            <a:endParaRPr lang="fr-FR" sz="180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Βελτίωση της δέσμευσης των πελατών:</a:t>
            </a:r>
            <a:r>
              <a:rPr lang="en-GB" sz="1800">
                <a:effectLst/>
                <a:ea typeface="Times New Roman" panose="02020603050405020304" pitchFamily="18" charset="0"/>
              </a:rPr>
              <a:t> Η αύξηση των μετρήσεων δέσμευσης, όπως συμπάθειες, κοινοποιήσεις, σχόλια και ακόλουθοι στα μέσα κοινωνικής δικτύωσης, μπορεί να είναι ένας στόχος, ιδίως για επιχειρήσεις με ισχυρές διαδικτυακές κοινότητες.</a:t>
            </a:r>
            <a:endParaRPr lang="fr-FR" sz="180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Επεκτείνετε την εμβέλεια της αγοράς:</a:t>
            </a:r>
            <a:r>
              <a:rPr lang="en-GB" sz="1800">
                <a:effectLst/>
                <a:ea typeface="Times New Roman" panose="02020603050405020304" pitchFamily="18" charset="0"/>
              </a:rPr>
              <a:t> Εάν επιθυμείτε να εισέλθετε σε νέες γεωγραφικές ή δημογραφικές αγορές, η επέκταση της εμβέλειάς σας στην αγορά μπορεί να αποτελέσει στρατηγικό στόχο.</a:t>
            </a:r>
            <a:endParaRPr lang="fr-FR" sz="180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Μείωση του κόστους μάρκετινγκ:</a:t>
            </a:r>
            <a:r>
              <a:rPr lang="en-GB" sz="1800">
                <a:effectLst/>
                <a:ea typeface="Times New Roman" panose="02020603050405020304" pitchFamily="18" charset="0"/>
              </a:rPr>
              <a:t> Η αποτελεσματική αξιοποίηση των πόρων του ψηφιακού μάρκετινγκ και η μείωση του κόστους ανά απόκτηση (CPA) ή του κόστους ανά κλικ (CPC) μπορεί να αποτελέσει στόχο εξοικονόμησης κόστους.</a:t>
            </a:r>
            <a:endParaRPr lang="fr-FR" sz="180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Ενίσχυση της διατήρησης πελατών:</a:t>
            </a:r>
            <a:r>
              <a:rPr lang="en-GB" sz="1800">
                <a:effectLst/>
                <a:ea typeface="Times New Roman" panose="02020603050405020304" pitchFamily="18" charset="0"/>
              </a:rPr>
              <a:t> Η προώθηση της αφοσίωσης των υφιστάμενων πελατών και η ενθάρρυνση της επανάληψης των εργασιών μπορεί να είναι ένας στόχος που βελτιώνει τη μακροπρόθεσμη κερδοφορία.</a:t>
            </a:r>
            <a:endParaRPr lang="fr-FR" sz="1800">
              <a:effectLst/>
              <a:ea typeface="Times New Roman" panose="02020603050405020304" pitchFamily="18" charset="0"/>
            </a:endParaRPr>
          </a:p>
          <a:p>
            <a:pPr lvl="0">
              <a:tabLst>
                <a:tab pos="457200" algn="l"/>
              </a:tabLst>
            </a:pPr>
            <a:br>
              <a:rPr lang="en-US" sz="1800">
                <a:effectLst/>
                <a:latin typeface="Calibri" panose="020F0502020204030204" pitchFamily="34" charset="0"/>
                <a:ea typeface="Times New Roman" panose="02020603050405020304" pitchFamily="18" charset="0"/>
                <a:cs typeface="Calibri" panose="020F0502020204030204" pitchFamily="34" charset="0"/>
              </a:rPr>
            </a:b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a:effectLst/>
              <a:latin typeface="Calibri" panose="020F0502020204030204" pitchFamily="34" charset="0"/>
              <a:ea typeface="Yu Mincho" panose="02020400000000000000" pitchFamily="18" charset="-128"/>
              <a:cs typeface="Arial" panose="020B0604020202020204" pitchFamily="34" charset="0"/>
            </a:endParaRPr>
          </a:p>
          <a:p>
            <a:endParaRPr lang="en-GB"/>
          </a:p>
        </p:txBody>
      </p:sp>
    </p:spTree>
    <p:extLst>
      <p:ext uri="{BB962C8B-B14F-4D97-AF65-F5344CB8AC3E}">
        <p14:creationId xmlns:p14="http://schemas.microsoft.com/office/powerpoint/2010/main" val="242133465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Χάραξη στρατηγικής ψηφιακού μάρκετινγκ</a:t>
            </a:r>
          </a:p>
          <a:p>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GB" sz="1800">
                <a:solidFill>
                  <a:srgbClr val="1B193E"/>
                </a:solidFill>
                <a:effectLst/>
                <a:latin typeface="Calibri" panose="020F0502020204030204" pitchFamily="34" charset="0"/>
                <a:ea typeface="Yu Mincho" panose="02020400000000000000" pitchFamily="18" charset="-128"/>
              </a:rPr>
              <a:t>Καθορισμός των επιχειρηματικών στόχων και του κοινού-στόχου</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a:effectLst/>
                <a:latin typeface="Calibri" panose="020F0502020204030204" pitchFamily="34" charset="0"/>
                <a:ea typeface="Times New Roman" panose="02020603050405020304" pitchFamily="18" charset="0"/>
              </a:rPr>
              <a:t>2.1.2 Προσδιορισμός του κοινού-στόχου</a:t>
            </a:r>
          </a:p>
          <a:p>
            <a:r>
              <a:rPr lang="en-GB" sz="1800">
                <a:effectLst/>
                <a:latin typeface="Calibri" panose="020F0502020204030204" pitchFamily="34" charset="0"/>
                <a:ea typeface="Times New Roman" panose="02020603050405020304" pitchFamily="18" charset="0"/>
              </a:rPr>
              <a:t>Αφού ορίσετε τους επιχειρηματικούς σας στόχους, το επόμενο βήμα είναι να εντοπίσετε και να κατανοήσετε το κοινό-στόχο σας. Η γνώση του κοινού σας είναι θεμελιώδης για τη χάραξη μιας επιτυχημένης στρατηγικής ψηφιακού μάρκετινγκ. Οι ΜΜΕ πρέπει να εξετάσουν ποιοι είναι οι ιδανικοί πελάτες τους, τι τους παρακινεί και πώς μπορούν να ικανοποιήσουν τις ανάγκες τους. Ακολουθεί ο τρόπος με τον οποίο πρέπει να προχωρήσετε σε αυτό:</a:t>
            </a:r>
          </a:p>
          <a:p>
            <a:endParaRPr lang="fr-FR"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latin typeface="Calibri" panose="020F0502020204030204" pitchFamily="34" charset="0"/>
                <a:ea typeface="Times New Roman" panose="02020603050405020304" pitchFamily="18" charset="0"/>
              </a:rPr>
              <a:t>Τμηματοποίηση της αγοράς: </a:t>
            </a:r>
            <a:r>
              <a:rPr lang="en-GB" sz="1800">
                <a:effectLst/>
                <a:latin typeface="Calibri" panose="020F0502020204030204" pitchFamily="34" charset="0"/>
                <a:ea typeface="Times New Roman" panose="02020603050405020304" pitchFamily="18" charset="0"/>
              </a:rPr>
              <a:t>Χωρίστε το κοινό σας σε τμήματα με βάση δημογραφικά στοιχεία (ηλικία, φύλο, τοποθεσία), ψυχογραφικά στοιχεία (ενδιαφέροντα, αξίες), συμπεριφορά (αγοραστικές συνήθειες, διαδικτυακές δραστηριότητες) και άλλους σχετικούς παράγοντες.</a:t>
            </a:r>
            <a:endParaRPr lang="fr-FR"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latin typeface="Calibri" panose="020F0502020204030204" pitchFamily="34" charset="0"/>
                <a:ea typeface="Times New Roman" panose="02020603050405020304" pitchFamily="18" charset="0"/>
              </a:rPr>
              <a:t>Προσωπικότητες αγοραστών:</a:t>
            </a:r>
            <a:r>
              <a:rPr lang="en-GB" sz="1800">
                <a:effectLst/>
                <a:latin typeface="Calibri" panose="020F0502020204030204" pitchFamily="34" charset="0"/>
                <a:ea typeface="Times New Roman" panose="02020603050405020304" pitchFamily="18" charset="0"/>
              </a:rPr>
              <a:t> Δημιουργήστε λεπτομερείς προσωποποιήσεις αγοραστών που αντιπροσωπεύουν τους ιδανικούς πελάτες σας. Αυτές οι προσωποποιήσεις περιλαμβάνουν πληροφορίες όπως η ηλικία, το επάγγελμα, τα σημεία πόνου, οι στόχοι και τα προτιμώμενα κανάλια επικοινωνίας.</a:t>
            </a:r>
            <a:endParaRPr lang="fr-FR" sz="1800">
              <a:effectLst/>
              <a:latin typeface="Times New Roman" panose="02020603050405020304" pitchFamily="18" charset="0"/>
              <a:ea typeface="Times New Roman" panose="02020603050405020304" pitchFamily="18" charset="0"/>
            </a:endParaRPr>
          </a:p>
          <a:p>
            <a:pPr lvl="0">
              <a:tabLst>
                <a:tab pos="457200" algn="l"/>
              </a:tabLst>
            </a:pPr>
            <a:r>
              <a:rPr lang="en-US" sz="1800">
                <a:effectLst/>
                <a:latin typeface="Calibri" panose="020F0502020204030204" pitchFamily="34" charset="0"/>
                <a:ea typeface="Times New Roman" panose="02020603050405020304" pitchFamily="18" charset="0"/>
                <a:cs typeface="Calibri" panose="020F0502020204030204" pitchFamily="34" charset="0"/>
              </a:rPr>
              <a:t> </a:t>
            </a:r>
            <a:br>
              <a:rPr lang="en-US" sz="1800">
                <a:effectLst/>
                <a:latin typeface="Calibri" panose="020F0502020204030204" pitchFamily="34" charset="0"/>
                <a:ea typeface="Times New Roman" panose="02020603050405020304" pitchFamily="18" charset="0"/>
                <a:cs typeface="Calibri" panose="020F0502020204030204" pitchFamily="34" charset="0"/>
              </a:rPr>
            </a:b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a:effectLst/>
              <a:latin typeface="Calibri" panose="020F0502020204030204" pitchFamily="34" charset="0"/>
              <a:ea typeface="Yu Mincho" panose="02020400000000000000" pitchFamily="18" charset="-128"/>
              <a:cs typeface="Arial" panose="020B0604020202020204" pitchFamily="34" charset="0"/>
            </a:endParaRPr>
          </a:p>
          <a:p>
            <a:endParaRPr lang="en-GB"/>
          </a:p>
        </p:txBody>
      </p:sp>
    </p:spTree>
    <p:extLst>
      <p:ext uri="{BB962C8B-B14F-4D97-AF65-F5344CB8AC3E}">
        <p14:creationId xmlns:p14="http://schemas.microsoft.com/office/powerpoint/2010/main" val="252451299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Χάραξη στρατηγικής ψηφιακού μάρκετινγκ</a:t>
            </a:r>
          </a:p>
          <a:p>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GB" sz="1800">
                <a:solidFill>
                  <a:srgbClr val="1B193E"/>
                </a:solidFill>
                <a:effectLst/>
                <a:latin typeface="Calibri" panose="020F0502020204030204" pitchFamily="34" charset="0"/>
                <a:ea typeface="Yu Mincho" panose="02020400000000000000" pitchFamily="18" charset="-128"/>
              </a:rPr>
              <a:t>Καθορισμός των επιχειρηματικών στόχων και του κοινού-στόχου</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700" b="1" dirty="0">
                <a:effectLst/>
                <a:ea typeface="Times New Roman" panose="02020603050405020304" pitchFamily="18" charset="0"/>
              </a:rPr>
              <a:t>2.1.2 </a:t>
            </a:r>
            <a:r>
              <a:rPr lang="en-US" sz="1700" b="1" dirty="0" err="1">
                <a:effectLst/>
                <a:ea typeface="Times New Roman" panose="02020603050405020304" pitchFamily="18" charset="0"/>
              </a:rPr>
              <a:t>Προσδιορισμός</a:t>
            </a:r>
            <a:r>
              <a:rPr lang="en-US" sz="1700" b="1" dirty="0">
                <a:effectLst/>
                <a:ea typeface="Times New Roman" panose="02020603050405020304" pitchFamily="18" charset="0"/>
              </a:rPr>
              <a:t> </a:t>
            </a:r>
            <a:r>
              <a:rPr lang="en-US" sz="1700" b="1" dirty="0" err="1">
                <a:effectLst/>
                <a:ea typeface="Times New Roman" panose="02020603050405020304" pitchFamily="18" charset="0"/>
              </a:rPr>
              <a:t>του</a:t>
            </a:r>
            <a:r>
              <a:rPr lang="en-US" sz="1700" b="1" dirty="0">
                <a:effectLst/>
                <a:ea typeface="Times New Roman" panose="02020603050405020304" pitchFamily="18" charset="0"/>
              </a:rPr>
              <a:t> </a:t>
            </a:r>
            <a:r>
              <a:rPr lang="en-US" sz="1700" b="1" dirty="0" err="1">
                <a:effectLst/>
                <a:ea typeface="Times New Roman" panose="02020603050405020304" pitchFamily="18" charset="0"/>
              </a:rPr>
              <a:t>κοινού-στόχου</a:t>
            </a:r>
            <a:endParaRPr lang="en-US" sz="1700" b="1"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ea typeface="Times New Roman" panose="02020603050405020304" pitchFamily="18" charset="0"/>
              </a:rPr>
              <a:t>Έρευν</a:t>
            </a:r>
            <a:r>
              <a:rPr lang="en-GB" sz="1700" b="1" dirty="0">
                <a:effectLst/>
                <a:ea typeface="Times New Roman" panose="02020603050405020304" pitchFamily="18" charset="0"/>
              </a:rPr>
              <a:t>α κοινού: </a:t>
            </a:r>
            <a:r>
              <a:rPr lang="en-GB" sz="1700" dirty="0">
                <a:effectLst/>
                <a:ea typeface="Times New Roman" panose="02020603050405020304" pitchFamily="18" charset="0"/>
              </a:rPr>
              <a:t>Χρησιμοποιήστε εργαλεία έρευνας αγοράς και ανάλυσης δεδομένων για να αποκτήσετε πληροφορίες σχετικά με τη συμπεριφορά του κοινού σας. Παρα</a:t>
            </a:r>
            <a:r>
              <a:rPr lang="en-GB" sz="1700" dirty="0" err="1">
                <a:effectLst/>
                <a:ea typeface="Times New Roman" panose="02020603050405020304" pitchFamily="18" charset="0"/>
              </a:rPr>
              <a:t>κολουθήστε</a:t>
            </a:r>
            <a:r>
              <a:rPr lang="en-GB" sz="1700" dirty="0">
                <a:effectLst/>
                <a:ea typeface="Times New Roman" panose="02020603050405020304" pitchFamily="18" charset="0"/>
              </a:rPr>
              <a:t> </a:t>
            </a:r>
            <a:r>
              <a:rPr lang="en-GB" sz="1700" dirty="0" err="1">
                <a:effectLst/>
                <a:ea typeface="Times New Roman" panose="02020603050405020304" pitchFamily="18" charset="0"/>
              </a:rPr>
              <a:t>τις</a:t>
            </a:r>
            <a:r>
              <a:rPr lang="en-GB" sz="1700" dirty="0">
                <a:effectLst/>
                <a:ea typeface="Times New Roman" panose="02020603050405020304" pitchFamily="18" charset="0"/>
              </a:rPr>
              <a:t> </a:t>
            </a:r>
            <a:r>
              <a:rPr lang="en-GB" sz="1700" dirty="0" err="1">
                <a:effectLst/>
                <a:ea typeface="Times New Roman" panose="02020603050405020304" pitchFamily="18" charset="0"/>
              </a:rPr>
              <a:t>συζητήσεις</a:t>
            </a:r>
            <a:r>
              <a:rPr lang="en-GB" sz="1700" dirty="0">
                <a:effectLst/>
                <a:ea typeface="Times New Roman" panose="02020603050405020304" pitchFamily="18" charset="0"/>
              </a:rPr>
              <a:t> </a:t>
            </a:r>
            <a:r>
              <a:rPr lang="en-GB" sz="1700" dirty="0" err="1">
                <a:effectLst/>
                <a:ea typeface="Times New Roman" panose="02020603050405020304" pitchFamily="18" charset="0"/>
              </a:rPr>
              <a:t>στ</a:t>
            </a:r>
            <a:r>
              <a:rPr lang="en-GB" sz="1700" dirty="0">
                <a:effectLst/>
                <a:ea typeface="Times New Roman" panose="02020603050405020304" pitchFamily="18" charset="0"/>
              </a:rPr>
              <a:t>α μέσα κοινωνικής δικτύωσης, διεξάγετε έρευνες και αναλύστε την επισκεψιμότητα του ιστότοπου.</a:t>
            </a:r>
            <a:endParaRPr lang="fr-FR" sz="17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ea typeface="Times New Roman" panose="02020603050405020304" pitchFamily="18" charset="0"/>
              </a:rPr>
              <a:t>Ανάλυση</a:t>
            </a:r>
            <a:r>
              <a:rPr lang="en-GB" sz="1700" b="1" dirty="0">
                <a:effectLst/>
                <a:ea typeface="Times New Roman" panose="02020603050405020304" pitchFamily="18" charset="0"/>
              </a:rPr>
              <a:t> α</a:t>
            </a:r>
            <a:r>
              <a:rPr lang="en-GB" sz="1700" b="1" dirty="0" err="1">
                <a:effectLst/>
                <a:ea typeface="Times New Roman" panose="02020603050405020304" pitchFamily="18" charset="0"/>
              </a:rPr>
              <a:t>ντ</a:t>
            </a:r>
            <a:r>
              <a:rPr lang="en-GB" sz="1700" b="1" dirty="0">
                <a:effectLst/>
                <a:ea typeface="Times New Roman" panose="02020603050405020304" pitchFamily="18" charset="0"/>
              </a:rPr>
              <a:t>αγωνιστών:</a:t>
            </a:r>
            <a:r>
              <a:rPr lang="en-GB" sz="1700" dirty="0">
                <a:effectLst/>
                <a:ea typeface="Times New Roman" panose="02020603050405020304" pitchFamily="18" charset="0"/>
              </a:rPr>
              <a:t> Μελετήστε τους ανταγωνιστές σας και την πελατειακή τους βάση. </a:t>
            </a:r>
            <a:r>
              <a:rPr lang="en-GB" sz="1700" dirty="0" err="1">
                <a:effectLst/>
                <a:ea typeface="Times New Roman" panose="02020603050405020304" pitchFamily="18" charset="0"/>
              </a:rPr>
              <a:t>Εντο</a:t>
            </a:r>
            <a:r>
              <a:rPr lang="en-GB" sz="1700" dirty="0">
                <a:effectLst/>
                <a:ea typeface="Times New Roman" panose="02020603050405020304" pitchFamily="18" charset="0"/>
              </a:rPr>
              <a:t>πίστε κενά στην αγορά ή ευκαιρίες για την εξυπηρέτηση υποεξυπηρετούμενων τμημάτων πελατών.</a:t>
            </a:r>
            <a:endParaRPr lang="fr-FR" sz="17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ea typeface="Times New Roman" panose="02020603050405020304" pitchFamily="18" charset="0"/>
              </a:rPr>
              <a:t>Πρότ</a:t>
            </a:r>
            <a:r>
              <a:rPr lang="en-GB" sz="1700" b="1" dirty="0">
                <a:effectLst/>
                <a:ea typeface="Times New Roman" panose="02020603050405020304" pitchFamily="18" charset="0"/>
              </a:rPr>
              <a:t>αση αξίας:</a:t>
            </a:r>
            <a:r>
              <a:rPr lang="en-GB" sz="1700" dirty="0">
                <a:effectLst/>
                <a:ea typeface="Times New Roman" panose="02020603050405020304" pitchFamily="18" charset="0"/>
              </a:rPr>
              <a:t> Κατανοήστε ποια αξία προσφέρουν τα προϊόντα ή οι υπηρεσίες σας στο κοινό σας. </a:t>
            </a:r>
            <a:r>
              <a:rPr lang="en-GB" sz="1700" dirty="0" err="1">
                <a:effectLst/>
                <a:ea typeface="Times New Roman" panose="02020603050405020304" pitchFamily="18" charset="0"/>
              </a:rPr>
              <a:t>Πώς</a:t>
            </a:r>
            <a:r>
              <a:rPr lang="en-GB" sz="1700" dirty="0">
                <a:effectLst/>
                <a:ea typeface="Times New Roman" panose="02020603050405020304" pitchFamily="18" charset="0"/>
              </a:rPr>
              <a:t> α</a:t>
            </a:r>
            <a:r>
              <a:rPr lang="en-GB" sz="1700" dirty="0" err="1">
                <a:effectLst/>
                <a:ea typeface="Times New Roman" panose="02020603050405020304" pitchFamily="18" charset="0"/>
              </a:rPr>
              <a:t>ντιμετω</a:t>
            </a:r>
            <a:r>
              <a:rPr lang="en-GB" sz="1700" dirty="0">
                <a:effectLst/>
                <a:ea typeface="Times New Roman" panose="02020603050405020304" pitchFamily="18" charset="0"/>
              </a:rPr>
              <a:t>πίζουν τα προβλήματα του κοινού σας ή εκπληρώνουν τις επιθυμίες του;</a:t>
            </a:r>
            <a:endParaRPr lang="fr-FR" sz="1700" dirty="0">
              <a:effectLst/>
              <a:ea typeface="Times New Roman" panose="02020603050405020304" pitchFamily="18" charset="0"/>
            </a:endParaRPr>
          </a:p>
          <a:p>
            <a:br>
              <a:rPr lang="en-GB" sz="1700" dirty="0">
                <a:effectLst/>
                <a:ea typeface="Yu Mincho" panose="02020400000000000000" pitchFamily="18" charset="-128"/>
              </a:rPr>
            </a:br>
            <a:r>
              <a:rPr lang="en-GB" sz="1700" dirty="0">
                <a:effectLst/>
                <a:ea typeface="Yu Mincho" panose="02020400000000000000" pitchFamily="18" charset="-128"/>
              </a:rPr>
              <a:t>Κα</a:t>
            </a:r>
            <a:r>
              <a:rPr lang="en-GB" sz="1700" dirty="0" err="1">
                <a:effectLst/>
                <a:ea typeface="Yu Mincho" panose="02020400000000000000" pitchFamily="18" charset="-128"/>
              </a:rPr>
              <a:t>θορίζοντ</a:t>
            </a:r>
            <a:r>
              <a:rPr lang="en-GB" sz="1700" dirty="0">
                <a:effectLst/>
                <a:ea typeface="Yu Mincho" panose="02020400000000000000" pitchFamily="18" charset="-128"/>
              </a:rPr>
              <a:t>ας με σαφήνεια τους επιχειρηματικούς σας στόχους και κατανοώντας σε βάθος το κοινό-στόχο σας, θέτετε στέρεα θεμέλια για την οικοδόμηση μιας στρατηγικής ψηφιακού μάρκετινγκ που θα έχει απήχηση στους πελάτες σας και θα οδηγήσει την επιχείρησή σας στην επιτυχία. </a:t>
            </a:r>
            <a:r>
              <a:rPr lang="en-GB" sz="1700" dirty="0" err="1">
                <a:effectLst/>
                <a:ea typeface="Yu Mincho" panose="02020400000000000000" pitchFamily="18" charset="-128"/>
              </a:rPr>
              <a:t>Στην</a:t>
            </a:r>
            <a:r>
              <a:rPr lang="en-GB" sz="1700" dirty="0">
                <a:effectLst/>
                <a:ea typeface="Yu Mincho" panose="02020400000000000000" pitchFamily="18" charset="-128"/>
              </a:rPr>
              <a:t> επ</a:t>
            </a:r>
            <a:r>
              <a:rPr lang="en-GB" sz="1700" dirty="0" err="1">
                <a:effectLst/>
                <a:ea typeface="Yu Mincho" panose="02020400000000000000" pitchFamily="18" charset="-128"/>
              </a:rPr>
              <a:t>όμενη</a:t>
            </a:r>
            <a:r>
              <a:rPr lang="en-GB" sz="1700" dirty="0">
                <a:effectLst/>
                <a:ea typeface="Yu Mincho" panose="02020400000000000000" pitchFamily="18" charset="-128"/>
              </a:rPr>
              <a:t> </a:t>
            </a:r>
            <a:r>
              <a:rPr lang="en-GB" sz="1700" dirty="0" err="1">
                <a:effectLst/>
                <a:ea typeface="Yu Mincho" panose="02020400000000000000" pitchFamily="18" charset="-128"/>
              </a:rPr>
              <a:t>ενότητ</a:t>
            </a:r>
            <a:r>
              <a:rPr lang="en-GB" sz="1700" dirty="0">
                <a:effectLst/>
                <a:ea typeface="Yu Mincho" panose="02020400000000000000" pitchFamily="18" charset="-128"/>
              </a:rPr>
              <a:t>α, θα διερευνήσουμε τη σημασία της διεξαγωγής έρευνας αγοράς και της ανάλυσης των ανταγωνιστών</a:t>
            </a:r>
            <a:r>
              <a:rPr lang="en-US" sz="1700" dirty="0">
                <a:effectLst/>
                <a:ea typeface="Times New Roman" panose="02020603050405020304" pitchFamily="18" charset="0"/>
                <a:cs typeface="Calibri" panose="020F0502020204030204" pitchFamily="34" charset="0"/>
              </a:rPr>
              <a:t>. </a:t>
            </a:r>
            <a:br>
              <a:rPr lang="en-US" sz="1700" dirty="0">
                <a:effectLst/>
                <a:ea typeface="Times New Roman" panose="02020603050405020304" pitchFamily="18" charset="0"/>
                <a:cs typeface="Calibri" panose="020F0502020204030204" pitchFamily="34" charset="0"/>
              </a:rPr>
            </a:br>
            <a:endParaRPr lang="fr-FR" sz="1700" dirty="0">
              <a:effectLst/>
              <a:ea typeface="Yu Mincho" panose="02020400000000000000" pitchFamily="18" charset="-128"/>
              <a:cs typeface="Arial" panose="020B0604020202020204" pitchFamily="34" charset="0"/>
            </a:endParaRPr>
          </a:p>
          <a:p>
            <a:pPr>
              <a:lnSpc>
                <a:spcPct val="107000"/>
              </a:lnSpc>
              <a:spcAft>
                <a:spcPts val="800"/>
              </a:spcAft>
            </a:pP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7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700" dirty="0">
              <a:effectLst/>
              <a:latin typeface="Calibri" panose="020F0502020204030204" pitchFamily="34" charset="0"/>
              <a:ea typeface="Yu Mincho" panose="02020400000000000000" pitchFamily="18" charset="-128"/>
              <a:cs typeface="Arial" panose="020B0604020202020204" pitchFamily="34" charset="0"/>
            </a:endParaRPr>
          </a:p>
          <a:p>
            <a:endParaRPr lang="en-GB" sz="1700" dirty="0"/>
          </a:p>
        </p:txBody>
      </p:sp>
    </p:spTree>
    <p:extLst>
      <p:ext uri="{BB962C8B-B14F-4D97-AF65-F5344CB8AC3E}">
        <p14:creationId xmlns:p14="http://schemas.microsoft.com/office/powerpoint/2010/main" val="215289477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Χάραξη στρατηγικής ψηφιακού μάρκετινγκ</a:t>
            </a:r>
          </a:p>
          <a:p>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GB" sz="1800" b="1">
                <a:effectLst/>
                <a:latin typeface="Calibri" panose="020F0502020204030204" pitchFamily="34" charset="0"/>
                <a:ea typeface="Yu Mincho" panose="02020400000000000000" pitchFamily="18" charset="-128"/>
              </a:rPr>
              <a:t>Ανάπτυξη ενός ολοκληρωμένου σχεδίου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a:effectLst/>
                <a:latin typeface="Calibri" panose="020F0502020204030204" pitchFamily="34" charset="0"/>
                <a:ea typeface="Times New Roman" panose="02020603050405020304" pitchFamily="18" charset="0"/>
              </a:rPr>
              <a:t>Στην Ενότητα 2.1, συζητήσαμε τα κρίσιμα βήματα του καθορισμού των επιχειρηματικών στόχων και του προσδιορισμού του κοινού-στόχου. Τώρα, προχωράμε στην καρδιά της χάραξης μιας στρατηγικής ψηφιακού μάρκετινγκ: την ανάπτυξη ενός ολοκληρωμένου σχεδίου ψηφιακού μάρκετινγκ. Σε αυτή την ενότητα θα συγκεντρώσετε όλα τα στοιχεία για να δημιουργήσετε ένα δομημένο και εφαρμόσιμο σχέδιο για την πολύ μικρή ή τη μικρομεσαία επιχείρησή σας.</a:t>
            </a:r>
            <a:endParaRPr lang="fr-FR" sz="1800">
              <a:effectLst/>
              <a:latin typeface="Times New Roman" panose="02020603050405020304" pitchFamily="18" charset="0"/>
              <a:ea typeface="Times New Roman" panose="02020603050405020304" pitchFamily="18" charset="0"/>
            </a:endParaRPr>
          </a:p>
          <a:p>
            <a:r>
              <a:rPr lang="en-GB" sz="1800" b="1">
                <a:effectLst/>
                <a:latin typeface="Calibri" panose="020F0502020204030204" pitchFamily="34" charset="0"/>
                <a:ea typeface="Times New Roman" panose="02020603050405020304" pitchFamily="18" charset="0"/>
              </a:rPr>
              <a:t>2.2.1 Τα συστατικά στοιχεία ενός σχεδίου ψηφιακού μάρκετινγκ</a:t>
            </a:r>
            <a:endParaRPr lang="fr-FR" sz="1800">
              <a:effectLst/>
              <a:latin typeface="Times New Roman" panose="02020603050405020304" pitchFamily="18" charset="0"/>
              <a:ea typeface="Times New Roman" panose="02020603050405020304" pitchFamily="18" charset="0"/>
            </a:endParaRPr>
          </a:p>
          <a:p>
            <a:r>
              <a:rPr lang="en-GB" sz="1800">
                <a:effectLst/>
                <a:latin typeface="Calibri" panose="020F0502020204030204" pitchFamily="34" charset="0"/>
                <a:ea typeface="Times New Roman" panose="02020603050405020304" pitchFamily="18" charset="0"/>
              </a:rPr>
              <a:t>Ένα καλά δομημένο σχέδιο ψηφιακού μάρκετινγκ χρησιμεύει ως οδικός χάρτης, περιγράφοντας τις συγκεκριμένες στρατηγικές και τακτικές που θα χρησιμοποιήσετε για να επιτύχετε τους επιχειρηματικούς σας στόχους. Ακολουθούν τα βασικά στοιχεία ενός ολοκληρωμένου σχεδίου ψηφιακού μάρκετινγκ:</a:t>
            </a:r>
            <a:endParaRPr lang="fr-FR"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latin typeface="Calibri" panose="020F0502020204030204" pitchFamily="34" charset="0"/>
                <a:ea typeface="Times New Roman" panose="02020603050405020304" pitchFamily="18" charset="0"/>
              </a:rPr>
              <a:t>Περίληψη: </a:t>
            </a:r>
            <a:r>
              <a:rPr lang="en-GB" sz="1800">
                <a:effectLst/>
                <a:latin typeface="Calibri" panose="020F0502020204030204" pitchFamily="34" charset="0"/>
                <a:ea typeface="Times New Roman" panose="02020603050405020304" pitchFamily="18" charset="0"/>
              </a:rPr>
              <a:t>Το τμήμα αυτό παρέχει μια επισκόπηση ολόκληρου του σχεδίου. Πρόκειται για μια σύντομη περίληψη των επιχειρηματικών σας στόχων, του κοινού-στόχου και των βασικών στρατηγικών που θα εφαρμόσετε.</a:t>
            </a:r>
            <a:endParaRPr lang="fr-FR"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latin typeface="Calibri" panose="020F0502020204030204" pitchFamily="34" charset="0"/>
                <a:ea typeface="Times New Roman" panose="02020603050405020304" pitchFamily="18" charset="0"/>
              </a:rPr>
              <a:t>Ανάλυση κατάστασης:</a:t>
            </a:r>
            <a:r>
              <a:rPr lang="en-GB" sz="1800">
                <a:effectLst/>
                <a:latin typeface="Calibri" panose="020F0502020204030204" pitchFamily="34" charset="0"/>
                <a:ea typeface="Times New Roman" panose="02020603050405020304" pitchFamily="18" charset="0"/>
              </a:rPr>
              <a:t> Ξεκινήστε με μια ανάλυση των τρεχουσών προσπαθειών ψηφιακού μάρκετινγκ και του ανταγωνιστικού τοπίου. Προσδιορίστε τα δυνατά σημεία, τις αδυναμίες, τις ευκαιρίες και τις απειλές (ανάλυση SWOT) που μπορούν να επηρεάσουν τη στρατηγική σας.</a:t>
            </a:r>
            <a:endParaRPr lang="fr-FR" sz="1800">
              <a:effectLst/>
              <a:latin typeface="Times New Roman" panose="02020603050405020304" pitchFamily="18" charset="0"/>
              <a:ea typeface="Times New Roman" panose="02020603050405020304" pitchFamily="18" charset="0"/>
            </a:endParaRPr>
          </a:p>
          <a:p>
            <a:pPr>
              <a:lnSpc>
                <a:spcPct val="107000"/>
              </a:lnSpc>
              <a:spcAft>
                <a:spcPts val="800"/>
              </a:spcAft>
            </a:pP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a:effectLst/>
              <a:latin typeface="Calibri" panose="020F0502020204030204" pitchFamily="34" charset="0"/>
              <a:ea typeface="Yu Mincho" panose="02020400000000000000" pitchFamily="18" charset="-128"/>
              <a:cs typeface="Arial" panose="020B0604020202020204" pitchFamily="34" charset="0"/>
            </a:endParaRPr>
          </a:p>
          <a:p>
            <a:endParaRPr lang="en-GB"/>
          </a:p>
        </p:txBody>
      </p:sp>
    </p:spTree>
    <p:extLst>
      <p:ext uri="{BB962C8B-B14F-4D97-AF65-F5344CB8AC3E}">
        <p14:creationId xmlns:p14="http://schemas.microsoft.com/office/powerpoint/2010/main" val="156077179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Χάραξη στρατηγικής ψηφιακού μάρκετινγκ</a:t>
            </a:r>
          </a:p>
          <a:p>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GB" sz="1800" b="1">
                <a:effectLst/>
                <a:latin typeface="Calibri" panose="020F0502020204030204" pitchFamily="34" charset="0"/>
                <a:ea typeface="Yu Mincho" panose="02020400000000000000" pitchFamily="18" charset="-128"/>
              </a:rPr>
              <a:t>Ανάπτυξη ενός ολοκληρωμένου σχεδίου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500" b="1" dirty="0">
                <a:effectLst/>
                <a:latin typeface="Calibri" panose="020F0502020204030204" pitchFamily="34" charset="0"/>
                <a:ea typeface="Times New Roman" panose="02020603050405020304" pitchFamily="18" charset="0"/>
              </a:rPr>
              <a:t>2.2.1 Τα </a:t>
            </a:r>
            <a:r>
              <a:rPr lang="en-GB" sz="1500" b="1" dirty="0" err="1">
                <a:effectLst/>
                <a:latin typeface="Calibri" panose="020F0502020204030204" pitchFamily="34" charset="0"/>
                <a:ea typeface="Times New Roman" panose="02020603050405020304" pitchFamily="18" charset="0"/>
              </a:rPr>
              <a:t>συστ</a:t>
            </a:r>
            <a:r>
              <a:rPr lang="en-GB" sz="1500" b="1" dirty="0">
                <a:effectLst/>
                <a:latin typeface="Calibri" panose="020F0502020204030204" pitchFamily="34" charset="0"/>
                <a:ea typeface="Times New Roman" panose="02020603050405020304" pitchFamily="18" charset="0"/>
              </a:rPr>
              <a:t>ατικά στοιχεία ενός σχεδίου ψηφιακού μάρκετινγκ</a:t>
            </a:r>
            <a:endParaRPr lang="fr-FR" sz="1500" dirty="0">
              <a:effectLst/>
              <a:latin typeface="Times New Roman" panose="02020603050405020304" pitchFamily="18" charset="0"/>
              <a:ea typeface="Times New Roman" panose="02020603050405020304" pitchFamily="18" charset="0"/>
            </a:endParaRPr>
          </a:p>
          <a:p>
            <a:pPr marL="342900" lvl="0" indent="-342900">
              <a:tabLst>
                <a:tab pos="457200" algn="l"/>
              </a:tabLst>
            </a:pPr>
            <a:endParaRPr lang="en-GB" sz="1500" b="1" dirty="0">
              <a:effectLst/>
              <a:latin typeface="Calibri" panose="020F0502020204030204" pitchFamily="34"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500" b="1" dirty="0">
                <a:effectLst/>
                <a:latin typeface="Calibri" panose="020F0502020204030204" pitchFamily="34" charset="0"/>
                <a:ea typeface="Times New Roman" panose="02020603050405020304" pitchFamily="18" charset="0"/>
              </a:rPr>
              <a:t>Επ</a:t>
            </a:r>
            <a:r>
              <a:rPr lang="en-GB" sz="1500" b="1" dirty="0" err="1">
                <a:effectLst/>
                <a:latin typeface="Calibri" panose="020F0502020204030204" pitchFamily="34" charset="0"/>
                <a:ea typeface="Times New Roman" panose="02020603050405020304" pitchFamily="18" charset="0"/>
              </a:rPr>
              <a:t>ιχειρημ</a:t>
            </a:r>
            <a:r>
              <a:rPr lang="en-GB" sz="1500" b="1" dirty="0">
                <a:effectLst/>
                <a:latin typeface="Calibri" panose="020F0502020204030204" pitchFamily="34" charset="0"/>
                <a:ea typeface="Times New Roman" panose="02020603050405020304" pitchFamily="18" charset="0"/>
              </a:rPr>
              <a:t>ατικοί στόχοι:</a:t>
            </a:r>
            <a:r>
              <a:rPr lang="en-GB" sz="1500" dirty="0">
                <a:effectLst/>
                <a:latin typeface="Calibri" panose="020F0502020204030204" pitchFamily="34" charset="0"/>
                <a:ea typeface="Times New Roman" panose="02020603050405020304" pitchFamily="18" charset="0"/>
              </a:rPr>
              <a:t> Επαναλάβετε τους συγκεκριμένους, μετρήσιμους, εφικτούς, σχετικούς και χρονικά περιορισμένους (SMART) στόχους που θέσατε στην ενότητα 2.1. </a:t>
            </a:r>
            <a:r>
              <a:rPr lang="en-GB" sz="1500" dirty="0" err="1">
                <a:effectLst/>
                <a:latin typeface="Calibri" panose="020F0502020204030204" pitchFamily="34" charset="0"/>
                <a:ea typeface="Times New Roman" panose="02020603050405020304" pitchFamily="18" charset="0"/>
              </a:rPr>
              <a:t>Δηλώστε</a:t>
            </a:r>
            <a:r>
              <a:rPr lang="en-GB" sz="1500" dirty="0">
                <a:effectLst/>
                <a:latin typeface="Calibri" panose="020F0502020204030204" pitchFamily="34" charset="0"/>
                <a:ea typeface="Times New Roman" panose="02020603050405020304" pitchFamily="18" charset="0"/>
              </a:rPr>
              <a:t> </a:t>
            </a:r>
            <a:r>
              <a:rPr lang="en-GB" sz="1500" dirty="0" err="1">
                <a:effectLst/>
                <a:latin typeface="Calibri" panose="020F0502020204030204" pitchFamily="34" charset="0"/>
                <a:ea typeface="Times New Roman" panose="02020603050405020304" pitchFamily="18" charset="0"/>
              </a:rPr>
              <a:t>με</a:t>
            </a:r>
            <a:r>
              <a:rPr lang="en-GB" sz="1500" dirty="0">
                <a:effectLst/>
                <a:latin typeface="Calibri" panose="020F0502020204030204" pitchFamily="34" charset="0"/>
                <a:ea typeface="Times New Roman" panose="02020603050405020304" pitchFamily="18" charset="0"/>
              </a:rPr>
              <a:t> σα</a:t>
            </a:r>
            <a:r>
              <a:rPr lang="en-GB" sz="1500" dirty="0" err="1">
                <a:effectLst/>
                <a:latin typeface="Calibri" panose="020F0502020204030204" pitchFamily="34" charset="0"/>
                <a:ea typeface="Times New Roman" panose="02020603050405020304" pitchFamily="18" charset="0"/>
              </a:rPr>
              <a:t>φήνει</a:t>
            </a:r>
            <a:r>
              <a:rPr lang="en-GB" sz="1500" dirty="0">
                <a:effectLst/>
                <a:latin typeface="Calibri" panose="020F0502020204030204" pitchFamily="34" charset="0"/>
                <a:ea typeface="Times New Roman" panose="02020603050405020304" pitchFamily="18" charset="0"/>
              </a:rPr>
              <a:t>α τι στοχεύετε να επιτύχετε.</a:t>
            </a:r>
            <a:endParaRPr lang="fr-FR" sz="15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500" b="1" dirty="0" err="1">
                <a:effectLst/>
                <a:latin typeface="Calibri" panose="020F0502020204030204" pitchFamily="34" charset="0"/>
                <a:ea typeface="Times New Roman" panose="02020603050405020304" pitchFamily="18" charset="0"/>
              </a:rPr>
              <a:t>Κοινό-στόχος</a:t>
            </a:r>
            <a:r>
              <a:rPr lang="en-GB" sz="1500" b="1" dirty="0">
                <a:effectLst/>
                <a:latin typeface="Calibri" panose="020F0502020204030204" pitchFamily="34" charset="0"/>
                <a:ea typeface="Times New Roman" panose="02020603050405020304" pitchFamily="18" charset="0"/>
              </a:rPr>
              <a:t>:</a:t>
            </a:r>
            <a:r>
              <a:rPr lang="en-GB" sz="1500" dirty="0">
                <a:effectLst/>
                <a:latin typeface="Calibri" panose="020F0502020204030204" pitchFamily="34" charset="0"/>
                <a:ea typeface="Times New Roman" panose="02020603050405020304" pitchFamily="18" charset="0"/>
              </a:rPr>
              <a:t> </a:t>
            </a:r>
            <a:r>
              <a:rPr lang="en-GB" sz="1500" dirty="0" err="1">
                <a:effectLst/>
                <a:latin typeface="Calibri" panose="020F0502020204030204" pitchFamily="34" charset="0"/>
                <a:ea typeface="Times New Roman" panose="02020603050405020304" pitchFamily="18" charset="0"/>
              </a:rPr>
              <a:t>Περιγράψτε</a:t>
            </a:r>
            <a:r>
              <a:rPr lang="en-GB" sz="1500" dirty="0">
                <a:effectLst/>
                <a:latin typeface="Calibri" panose="020F0502020204030204" pitchFamily="34" charset="0"/>
                <a:ea typeface="Times New Roman" panose="02020603050405020304" pitchFamily="18" charset="0"/>
              </a:rPr>
              <a:t> </a:t>
            </a:r>
            <a:r>
              <a:rPr lang="en-GB" sz="1500" dirty="0" err="1">
                <a:effectLst/>
                <a:latin typeface="Calibri" panose="020F0502020204030204" pitchFamily="34" charset="0"/>
                <a:ea typeface="Times New Roman" panose="02020603050405020304" pitchFamily="18" charset="0"/>
              </a:rPr>
              <a:t>λε</a:t>
            </a:r>
            <a:r>
              <a:rPr lang="en-GB" sz="1500" dirty="0">
                <a:effectLst/>
                <a:latin typeface="Calibri" panose="020F0502020204030204" pitchFamily="34" charset="0"/>
                <a:ea typeface="Times New Roman" panose="02020603050405020304" pitchFamily="18" charset="0"/>
              </a:rPr>
              <a:t>πτομερώς το κοινό-στόχο σας, συμπεριλαμβανομένων των προσωπικοτήτων αγοραστή και των τμημάτων της αγοράς. Κατα</a:t>
            </a:r>
            <a:r>
              <a:rPr lang="en-GB" sz="1500" dirty="0" err="1">
                <a:effectLst/>
                <a:latin typeface="Calibri" panose="020F0502020204030204" pitchFamily="34" charset="0"/>
                <a:ea typeface="Times New Roman" panose="02020603050405020304" pitchFamily="18" charset="0"/>
              </a:rPr>
              <a:t>νοήστε</a:t>
            </a:r>
            <a:r>
              <a:rPr lang="en-GB" sz="1500" dirty="0">
                <a:effectLst/>
                <a:latin typeface="Calibri" panose="020F0502020204030204" pitchFamily="34" charset="0"/>
                <a:ea typeface="Times New Roman" panose="02020603050405020304" pitchFamily="18" charset="0"/>
              </a:rPr>
              <a:t> </a:t>
            </a:r>
            <a:r>
              <a:rPr lang="en-GB" sz="1500" dirty="0" err="1">
                <a:effectLst/>
                <a:latin typeface="Calibri" panose="020F0502020204030204" pitchFamily="34" charset="0"/>
                <a:ea typeface="Times New Roman" panose="02020603050405020304" pitchFamily="18" charset="0"/>
              </a:rPr>
              <a:t>τις</a:t>
            </a:r>
            <a:r>
              <a:rPr lang="en-GB" sz="1500" dirty="0">
                <a:effectLst/>
                <a:latin typeface="Calibri" panose="020F0502020204030204" pitchFamily="34" charset="0"/>
                <a:ea typeface="Times New Roman" panose="02020603050405020304" pitchFamily="18" charset="0"/>
              </a:rPr>
              <a:t> α</a:t>
            </a:r>
            <a:r>
              <a:rPr lang="en-GB" sz="1500" dirty="0" err="1">
                <a:effectLst/>
                <a:latin typeface="Calibri" panose="020F0502020204030204" pitchFamily="34" charset="0"/>
                <a:ea typeface="Times New Roman" panose="02020603050405020304" pitchFamily="18" charset="0"/>
              </a:rPr>
              <a:t>νάγκες</a:t>
            </a:r>
            <a:r>
              <a:rPr lang="en-GB" sz="1500" dirty="0">
                <a:effectLst/>
                <a:latin typeface="Calibri" panose="020F0502020204030204" pitchFamily="34" charset="0"/>
                <a:ea typeface="Times New Roman" panose="02020603050405020304" pitchFamily="18" charset="0"/>
              </a:rPr>
              <a:t>, </a:t>
            </a:r>
            <a:r>
              <a:rPr lang="en-GB" sz="1500" dirty="0" err="1">
                <a:effectLst/>
                <a:latin typeface="Calibri" panose="020F0502020204030204" pitchFamily="34" charset="0"/>
                <a:ea typeface="Times New Roman" panose="02020603050405020304" pitchFamily="18" charset="0"/>
              </a:rPr>
              <a:t>τις</a:t>
            </a:r>
            <a:r>
              <a:rPr lang="en-GB" sz="1500" dirty="0">
                <a:effectLst/>
                <a:latin typeface="Calibri" panose="020F0502020204030204" pitchFamily="34" charset="0"/>
                <a:ea typeface="Times New Roman" panose="02020603050405020304" pitchFamily="18" charset="0"/>
              </a:rPr>
              <a:t> π</a:t>
            </a:r>
            <a:r>
              <a:rPr lang="en-GB" sz="1500" dirty="0" err="1">
                <a:effectLst/>
                <a:latin typeface="Calibri" panose="020F0502020204030204" pitchFamily="34" charset="0"/>
                <a:ea typeface="Times New Roman" panose="02020603050405020304" pitchFamily="18" charset="0"/>
              </a:rPr>
              <a:t>ροτιμήσεις</a:t>
            </a:r>
            <a:r>
              <a:rPr lang="en-GB" sz="1500" dirty="0">
                <a:effectLst/>
                <a:latin typeface="Calibri" panose="020F0502020204030204" pitchFamily="34" charset="0"/>
                <a:ea typeface="Times New Roman" panose="02020603050405020304" pitchFamily="18" charset="0"/>
              </a:rPr>
              <a:t> και τα </a:t>
            </a:r>
            <a:r>
              <a:rPr lang="en-GB" sz="1500" dirty="0" err="1">
                <a:effectLst/>
                <a:latin typeface="Calibri" panose="020F0502020204030204" pitchFamily="34" charset="0"/>
                <a:ea typeface="Times New Roman" panose="02020603050405020304" pitchFamily="18" charset="0"/>
              </a:rPr>
              <a:t>σημεί</a:t>
            </a:r>
            <a:r>
              <a:rPr lang="en-GB" sz="1500" dirty="0">
                <a:effectLst/>
                <a:latin typeface="Calibri" panose="020F0502020204030204" pitchFamily="34" charset="0"/>
                <a:ea typeface="Times New Roman" panose="02020603050405020304" pitchFamily="18" charset="0"/>
              </a:rPr>
              <a:t>α πόνου τους.</a:t>
            </a:r>
            <a:endParaRPr lang="fr-FR" sz="15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500" b="1" dirty="0" err="1">
                <a:effectLst/>
                <a:latin typeface="Calibri" panose="020F0502020204030204" pitchFamily="34" charset="0"/>
                <a:ea typeface="Times New Roman" panose="02020603050405020304" pitchFamily="18" charset="0"/>
              </a:rPr>
              <a:t>Ανάλυση</a:t>
            </a:r>
            <a:r>
              <a:rPr lang="en-GB" sz="1500" b="1" dirty="0">
                <a:effectLst/>
                <a:latin typeface="Calibri" panose="020F0502020204030204" pitchFamily="34" charset="0"/>
                <a:ea typeface="Times New Roman" panose="02020603050405020304" pitchFamily="18" charset="0"/>
              </a:rPr>
              <a:t> α</a:t>
            </a:r>
            <a:r>
              <a:rPr lang="en-GB" sz="1500" b="1" dirty="0" err="1">
                <a:effectLst/>
                <a:latin typeface="Calibri" panose="020F0502020204030204" pitchFamily="34" charset="0"/>
                <a:ea typeface="Times New Roman" panose="02020603050405020304" pitchFamily="18" charset="0"/>
              </a:rPr>
              <a:t>ντ</a:t>
            </a:r>
            <a:r>
              <a:rPr lang="en-GB" sz="1500" b="1" dirty="0">
                <a:effectLst/>
                <a:latin typeface="Calibri" panose="020F0502020204030204" pitchFamily="34" charset="0"/>
                <a:ea typeface="Times New Roman" panose="02020603050405020304" pitchFamily="18" charset="0"/>
              </a:rPr>
              <a:t>αγωνιστών:</a:t>
            </a:r>
            <a:r>
              <a:rPr lang="en-GB" sz="1500" dirty="0">
                <a:effectLst/>
                <a:latin typeface="Calibri" panose="020F0502020204030204" pitchFamily="34" charset="0"/>
                <a:ea typeface="Times New Roman" panose="02020603050405020304" pitchFamily="18" charset="0"/>
              </a:rPr>
              <a:t> Παρέχετε πληροφορίες σχετικά με τις στρατηγικές ψηφιακού μάρκετινγκ των ανταγωνιστών σας. </a:t>
            </a:r>
            <a:r>
              <a:rPr lang="en-GB" sz="1500" dirty="0" err="1">
                <a:effectLst/>
                <a:latin typeface="Calibri" panose="020F0502020204030204" pitchFamily="34" charset="0"/>
                <a:ea typeface="Times New Roman" panose="02020603050405020304" pitchFamily="18" charset="0"/>
              </a:rPr>
              <a:t>Προσδιορίστε</a:t>
            </a:r>
            <a:r>
              <a:rPr lang="en-GB" sz="1500" dirty="0">
                <a:effectLst/>
                <a:latin typeface="Calibri" panose="020F0502020204030204" pitchFamily="34" charset="0"/>
                <a:ea typeface="Times New Roman" panose="02020603050405020304" pitchFamily="18" charset="0"/>
              </a:rPr>
              <a:t> </a:t>
            </a:r>
            <a:r>
              <a:rPr lang="en-GB" sz="1500" dirty="0" err="1">
                <a:effectLst/>
                <a:latin typeface="Calibri" panose="020F0502020204030204" pitchFamily="34" charset="0"/>
                <a:ea typeface="Times New Roman" panose="02020603050405020304" pitchFamily="18" charset="0"/>
              </a:rPr>
              <a:t>τι</a:t>
            </a:r>
            <a:r>
              <a:rPr lang="en-GB" sz="1500" dirty="0">
                <a:effectLst/>
                <a:latin typeface="Calibri" panose="020F0502020204030204" pitchFamily="34" charset="0"/>
                <a:ea typeface="Times New Roman" panose="02020603050405020304" pitchFamily="18" charset="0"/>
              </a:rPr>
              <a:t> </a:t>
            </a:r>
            <a:r>
              <a:rPr lang="en-GB" sz="1500" dirty="0" err="1">
                <a:effectLst/>
                <a:latin typeface="Calibri" panose="020F0502020204030204" pitchFamily="34" charset="0"/>
                <a:ea typeface="Times New Roman" panose="02020603050405020304" pitchFamily="18" charset="0"/>
              </a:rPr>
              <a:t>λειτουργεί</a:t>
            </a:r>
            <a:r>
              <a:rPr lang="en-GB" sz="1500" dirty="0">
                <a:effectLst/>
                <a:latin typeface="Calibri" panose="020F0502020204030204" pitchFamily="34" charset="0"/>
                <a:ea typeface="Times New Roman" panose="02020603050405020304" pitchFamily="18" charset="0"/>
              </a:rPr>
              <a:t> </a:t>
            </a:r>
            <a:r>
              <a:rPr lang="en-GB" sz="1500" dirty="0" err="1">
                <a:effectLst/>
                <a:latin typeface="Calibri" panose="020F0502020204030204" pitchFamily="34" charset="0"/>
                <a:ea typeface="Times New Roman" panose="02020603050405020304" pitchFamily="18" charset="0"/>
              </a:rPr>
              <a:t>γι</a:t>
            </a:r>
            <a:r>
              <a:rPr lang="en-GB" sz="1500" dirty="0">
                <a:effectLst/>
                <a:latin typeface="Calibri" panose="020F0502020204030204" pitchFamily="34" charset="0"/>
                <a:ea typeface="Times New Roman" panose="02020603050405020304" pitchFamily="18" charset="0"/>
              </a:rPr>
              <a:t>' α</a:t>
            </a:r>
            <a:r>
              <a:rPr lang="en-GB" sz="1500" dirty="0" err="1">
                <a:effectLst/>
                <a:latin typeface="Calibri" panose="020F0502020204030204" pitchFamily="34" charset="0"/>
                <a:ea typeface="Times New Roman" panose="02020603050405020304" pitchFamily="18" charset="0"/>
              </a:rPr>
              <a:t>υτούς</a:t>
            </a:r>
            <a:r>
              <a:rPr lang="en-GB" sz="1500" dirty="0">
                <a:effectLst/>
                <a:latin typeface="Calibri" panose="020F0502020204030204" pitchFamily="34" charset="0"/>
                <a:ea typeface="Times New Roman" panose="02020603050405020304" pitchFamily="18" charset="0"/>
              </a:rPr>
              <a:t> και π</a:t>
            </a:r>
            <a:r>
              <a:rPr lang="en-GB" sz="1500" dirty="0" err="1">
                <a:effectLst/>
                <a:latin typeface="Calibri" panose="020F0502020204030204" pitchFamily="34" charset="0"/>
                <a:ea typeface="Times New Roman" panose="02020603050405020304" pitchFamily="18" charset="0"/>
              </a:rPr>
              <a:t>ού</a:t>
            </a:r>
            <a:r>
              <a:rPr lang="en-GB" sz="1500" dirty="0">
                <a:effectLst/>
                <a:latin typeface="Calibri" panose="020F0502020204030204" pitchFamily="34" charset="0"/>
                <a:ea typeface="Times New Roman" panose="02020603050405020304" pitchFamily="18" charset="0"/>
              </a:rPr>
              <a:t> υπ</a:t>
            </a:r>
            <a:r>
              <a:rPr lang="en-GB" sz="1500" dirty="0" err="1">
                <a:effectLst/>
                <a:latin typeface="Calibri" panose="020F0502020204030204" pitchFamily="34" charset="0"/>
                <a:ea typeface="Times New Roman" panose="02020603050405020304" pitchFamily="18" charset="0"/>
              </a:rPr>
              <a:t>άρχουν</a:t>
            </a:r>
            <a:r>
              <a:rPr lang="en-GB" sz="1500" dirty="0">
                <a:effectLst/>
                <a:latin typeface="Calibri" panose="020F0502020204030204" pitchFamily="34" charset="0"/>
                <a:ea typeface="Times New Roman" panose="02020603050405020304" pitchFamily="18" charset="0"/>
              </a:rPr>
              <a:t> </a:t>
            </a:r>
            <a:r>
              <a:rPr lang="en-GB" sz="1500" dirty="0" err="1">
                <a:effectLst/>
                <a:latin typeface="Calibri" panose="020F0502020204030204" pitchFamily="34" charset="0"/>
                <a:ea typeface="Times New Roman" panose="02020603050405020304" pitchFamily="18" charset="0"/>
              </a:rPr>
              <a:t>ευκ</a:t>
            </a:r>
            <a:r>
              <a:rPr lang="en-GB" sz="1500" dirty="0">
                <a:effectLst/>
                <a:latin typeface="Calibri" panose="020F0502020204030204" pitchFamily="34" charset="0"/>
                <a:ea typeface="Times New Roman" panose="02020603050405020304" pitchFamily="18" charset="0"/>
              </a:rPr>
              <a:t>αιρίες διαφοροποίησης.</a:t>
            </a:r>
            <a:endParaRPr lang="fr-FR" sz="15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500" b="1" dirty="0" err="1">
                <a:effectLst/>
                <a:latin typeface="Calibri" panose="020F0502020204030204" pitchFamily="34" charset="0"/>
                <a:ea typeface="Times New Roman" panose="02020603050405020304" pitchFamily="18" charset="0"/>
              </a:rPr>
              <a:t>Στρ</a:t>
            </a:r>
            <a:r>
              <a:rPr lang="en-GB" sz="1500" b="1" dirty="0">
                <a:effectLst/>
                <a:latin typeface="Calibri" panose="020F0502020204030204" pitchFamily="34" charset="0"/>
                <a:ea typeface="Times New Roman" panose="02020603050405020304" pitchFamily="18" charset="0"/>
              </a:rPr>
              <a:t>ατηγικές ψηφιακού μάρκετινγκ:</a:t>
            </a:r>
            <a:r>
              <a:rPr lang="en-GB" sz="1500" dirty="0">
                <a:effectLst/>
                <a:latin typeface="Calibri" panose="020F0502020204030204" pitchFamily="34" charset="0"/>
                <a:ea typeface="Times New Roman" panose="02020603050405020304" pitchFamily="18" charset="0"/>
              </a:rPr>
              <a:t> Περιγράψτε τις στρατηγικές υψηλού επιπέδου που θα εφαρμόσετε για την επίτευξη των στόχων σας. </a:t>
            </a:r>
            <a:r>
              <a:rPr lang="en-GB" sz="1500" dirty="0" err="1">
                <a:effectLst/>
                <a:latin typeface="Calibri" panose="020F0502020204030204" pitchFamily="34" charset="0"/>
                <a:ea typeface="Times New Roman" panose="02020603050405020304" pitchFamily="18" charset="0"/>
              </a:rPr>
              <a:t>Αυτό</a:t>
            </a:r>
            <a:r>
              <a:rPr lang="en-GB" sz="1500" dirty="0">
                <a:effectLst/>
                <a:latin typeface="Calibri" panose="020F0502020204030204" pitchFamily="34" charset="0"/>
                <a:ea typeface="Times New Roman" panose="02020603050405020304" pitchFamily="18" charset="0"/>
              </a:rPr>
              <a:t> μπ</a:t>
            </a:r>
            <a:r>
              <a:rPr lang="en-GB" sz="1500" dirty="0" err="1">
                <a:effectLst/>
                <a:latin typeface="Calibri" panose="020F0502020204030204" pitchFamily="34" charset="0"/>
                <a:ea typeface="Times New Roman" panose="02020603050405020304" pitchFamily="18" charset="0"/>
              </a:rPr>
              <a:t>ορεί</a:t>
            </a:r>
            <a:r>
              <a:rPr lang="en-GB" sz="1500" dirty="0">
                <a:effectLst/>
                <a:latin typeface="Calibri" panose="020F0502020204030204" pitchFamily="34" charset="0"/>
                <a:ea typeface="Times New Roman" panose="02020603050405020304" pitchFamily="18" charset="0"/>
              </a:rPr>
              <a:t> να π</a:t>
            </a:r>
            <a:r>
              <a:rPr lang="en-GB" sz="1500" dirty="0" err="1">
                <a:effectLst/>
                <a:latin typeface="Calibri" panose="020F0502020204030204" pitchFamily="34" charset="0"/>
                <a:ea typeface="Times New Roman" panose="02020603050405020304" pitchFamily="18" charset="0"/>
              </a:rPr>
              <a:t>εριλ</a:t>
            </a:r>
            <a:r>
              <a:rPr lang="en-GB" sz="1500" dirty="0">
                <a:effectLst/>
                <a:latin typeface="Calibri" panose="020F0502020204030204" pitchFamily="34" charset="0"/>
                <a:ea typeface="Times New Roman" panose="02020603050405020304" pitchFamily="18" charset="0"/>
              </a:rPr>
              <a:t>αμβάνει μάρκετινγκ περιεχομένου, μάρκετινγκ κοινωνικών μέσων, μάρκετινγκ ηλεκτρονικού ταχυδρομείου, SEO, πληρωμένη διαφήμιση και άλλα.</a:t>
            </a:r>
          </a:p>
          <a:p>
            <a:pPr marL="342900" indent="-342900">
              <a:buFont typeface="Arial" panose="020B0604020202020204" pitchFamily="34" charset="0"/>
              <a:buChar char="•"/>
              <a:tabLst>
                <a:tab pos="457200" algn="l"/>
              </a:tabLst>
            </a:pPr>
            <a:r>
              <a:rPr lang="en-GB" sz="1500" b="1" dirty="0">
                <a:effectLst/>
                <a:latin typeface="Calibri" panose="020F0502020204030204" pitchFamily="34" charset="0"/>
                <a:ea typeface="Times New Roman" panose="02020603050405020304" pitchFamily="18" charset="0"/>
              </a:rPr>
              <a:t>Τα</a:t>
            </a:r>
            <a:r>
              <a:rPr lang="en-GB" sz="1500" b="1" dirty="0" err="1">
                <a:effectLst/>
                <a:latin typeface="Calibri" panose="020F0502020204030204" pitchFamily="34" charset="0"/>
                <a:ea typeface="Times New Roman" panose="02020603050405020304" pitchFamily="18" charset="0"/>
              </a:rPr>
              <a:t>κτικές</a:t>
            </a:r>
            <a:r>
              <a:rPr lang="en-GB" sz="1500" b="1" dirty="0">
                <a:effectLst/>
                <a:latin typeface="Calibri" panose="020F0502020204030204" pitchFamily="34" charset="0"/>
                <a:ea typeface="Times New Roman" panose="02020603050405020304" pitchFamily="18" charset="0"/>
              </a:rPr>
              <a:t> και κα</a:t>
            </a:r>
            <a:r>
              <a:rPr lang="en-GB" sz="1500" b="1" dirty="0" err="1">
                <a:effectLst/>
                <a:latin typeface="Calibri" panose="020F0502020204030204" pitchFamily="34" charset="0"/>
                <a:ea typeface="Times New Roman" panose="02020603050405020304" pitchFamily="18" charset="0"/>
              </a:rPr>
              <a:t>νάλι</a:t>
            </a:r>
            <a:r>
              <a:rPr lang="en-GB" sz="1500" b="1" dirty="0">
                <a:effectLst/>
                <a:latin typeface="Calibri" panose="020F0502020204030204" pitchFamily="34" charset="0"/>
                <a:ea typeface="Times New Roman" panose="02020603050405020304" pitchFamily="18" charset="0"/>
              </a:rPr>
              <a:t>α:</a:t>
            </a:r>
            <a:r>
              <a:rPr lang="en-GB" sz="1500" dirty="0">
                <a:effectLst/>
                <a:latin typeface="Calibri" panose="020F0502020204030204" pitchFamily="34" charset="0"/>
                <a:ea typeface="Times New Roman" panose="02020603050405020304" pitchFamily="18" charset="0"/>
              </a:rPr>
              <a:t> Για κάθε στρατηγική, προσδιορίστε τις τακτικές και τα ψηφιακά κανάλια που θα χρησιμοποιήσετε. </a:t>
            </a:r>
            <a:r>
              <a:rPr lang="en-GB" sz="1500" dirty="0" err="1">
                <a:effectLst/>
                <a:latin typeface="Calibri" panose="020F0502020204030204" pitchFamily="34" charset="0"/>
                <a:ea typeface="Times New Roman" panose="02020603050405020304" pitchFamily="18" charset="0"/>
              </a:rPr>
              <a:t>Γι</a:t>
            </a:r>
            <a:r>
              <a:rPr lang="en-GB" sz="1500" dirty="0">
                <a:effectLst/>
                <a:latin typeface="Calibri" panose="020F0502020204030204" pitchFamily="34" charset="0"/>
                <a:ea typeface="Times New Roman" panose="02020603050405020304" pitchFamily="18" charset="0"/>
              </a:rPr>
              <a:t>α παράδειγμα, αν το μάρκετινγκ περιεχομένου είναι μια στρατηγική, περιγράψτε λεπτομερώς τους τύπους περιεχομένου (αναρτήσεις σε ιστολόγιο, βίντεο, infographics) και τις πλατφόρμες (ιστότοπος, μέσα κοινωνικής δικτύωσης) που θα χρησιμοποιήσετε.</a:t>
            </a:r>
            <a:endParaRPr lang="fr-FR" sz="15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endParaRPr lang="en-GB" sz="1500" dirty="0">
              <a:effectLst/>
              <a:latin typeface="Calibri" panose="020F0502020204030204" pitchFamily="34" charset="0"/>
              <a:ea typeface="Times New Roman" panose="02020603050405020304" pitchFamily="18" charset="0"/>
            </a:endParaRPr>
          </a:p>
          <a:p>
            <a:pPr marL="342900" lvl="0" indent="-342900">
              <a:buFont typeface="Arial" panose="020B0604020202020204" pitchFamily="34" charset="0"/>
              <a:buChar char="•"/>
              <a:tabLst>
                <a:tab pos="457200" algn="l"/>
              </a:tabLst>
            </a:pPr>
            <a:endParaRPr lang="fr-FR" sz="15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5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500" dirty="0">
              <a:effectLst/>
              <a:latin typeface="Calibri" panose="020F0502020204030204" pitchFamily="34" charset="0"/>
              <a:ea typeface="Yu Mincho" panose="02020400000000000000" pitchFamily="18" charset="-128"/>
              <a:cs typeface="Arial" panose="020B0604020202020204" pitchFamily="34" charset="0"/>
            </a:endParaRPr>
          </a:p>
          <a:p>
            <a:endParaRPr lang="en-GB" sz="1500" dirty="0"/>
          </a:p>
        </p:txBody>
      </p:sp>
    </p:spTree>
    <p:extLst>
      <p:ext uri="{BB962C8B-B14F-4D97-AF65-F5344CB8AC3E}">
        <p14:creationId xmlns:p14="http://schemas.microsoft.com/office/powerpoint/2010/main" val="7069693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Χάραξη στρατηγικής ψηφιακού μάρκετινγκ</a:t>
            </a:r>
          </a:p>
          <a:p>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GB" sz="1800" b="1">
                <a:effectLst/>
                <a:latin typeface="Calibri" panose="020F0502020204030204" pitchFamily="34" charset="0"/>
                <a:ea typeface="Yu Mincho" panose="02020400000000000000" pitchFamily="18" charset="-128"/>
              </a:rPr>
              <a:t>Ανάπτυξη ενός ολοκληρωμένου σχεδίου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700" b="1" dirty="0">
                <a:effectLst/>
                <a:latin typeface="Calibri" panose="020F0502020204030204" pitchFamily="34" charset="0"/>
                <a:ea typeface="Times New Roman" panose="02020603050405020304" pitchFamily="18" charset="0"/>
              </a:rPr>
              <a:t>2.2.1 Τα </a:t>
            </a:r>
            <a:r>
              <a:rPr lang="en-GB" sz="1700" b="1" dirty="0" err="1">
                <a:effectLst/>
                <a:latin typeface="Calibri" panose="020F0502020204030204" pitchFamily="34" charset="0"/>
                <a:ea typeface="Times New Roman" panose="02020603050405020304" pitchFamily="18" charset="0"/>
              </a:rPr>
              <a:t>συστ</a:t>
            </a:r>
            <a:r>
              <a:rPr lang="en-GB" sz="1700" b="1" dirty="0">
                <a:effectLst/>
                <a:latin typeface="Calibri" panose="020F0502020204030204" pitchFamily="34" charset="0"/>
                <a:ea typeface="Times New Roman" panose="02020603050405020304" pitchFamily="18" charset="0"/>
              </a:rPr>
              <a:t>ατικά στοιχεία ενός σχεδίου ψηφιακού μάρκετινγκ</a:t>
            </a:r>
            <a:br>
              <a:rPr lang="en-GB" sz="1700" b="1" dirty="0">
                <a:effectLst/>
                <a:latin typeface="Calibri" panose="020F0502020204030204" pitchFamily="34" charset="0"/>
                <a:ea typeface="Times New Roman" panose="02020603050405020304" pitchFamily="18" charset="0"/>
              </a:rPr>
            </a:b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Προϋ</a:t>
            </a:r>
            <a:r>
              <a:rPr lang="en-GB" sz="1700" b="1" dirty="0">
                <a:effectLst/>
                <a:latin typeface="Calibri" panose="020F0502020204030204" pitchFamily="34" charset="0"/>
                <a:ea typeface="Times New Roman" panose="02020603050405020304" pitchFamily="18" charset="0"/>
              </a:rPr>
              <a:t>πολογισμός και πόροι:</a:t>
            </a:r>
            <a:r>
              <a:rPr lang="en-GB" sz="1700" dirty="0">
                <a:effectLst/>
                <a:latin typeface="Calibri" panose="020F0502020204030204" pitchFamily="34" charset="0"/>
                <a:ea typeface="Times New Roman" panose="02020603050405020304" pitchFamily="18" charset="0"/>
              </a:rPr>
              <a:t> Καθορίστε τον προϋπολογισμό που απαιτείται για τις προσπάθειες ψηφιακού μάρκετινγκ. </a:t>
            </a:r>
            <a:r>
              <a:rPr lang="en-GB" sz="1700" dirty="0" err="1">
                <a:effectLst/>
                <a:latin typeface="Calibri" panose="020F0502020204030204" pitchFamily="34" charset="0"/>
                <a:ea typeface="Times New Roman" panose="02020603050405020304" pitchFamily="18" charset="0"/>
              </a:rPr>
              <a:t>Συμ</a:t>
            </a:r>
            <a:r>
              <a:rPr lang="en-GB" sz="1700" dirty="0">
                <a:effectLst/>
                <a:latin typeface="Calibri" panose="020F0502020204030204" pitchFamily="34" charset="0"/>
                <a:ea typeface="Times New Roman" panose="02020603050405020304" pitchFamily="18" charset="0"/>
              </a:rPr>
              <a:t>περιλάβετε το κόστος για διαφήμιση, λογισμικό, προσωπικό και οποιουσδήποτε άλλους πόρους. </a:t>
            </a:r>
            <a:r>
              <a:rPr lang="en-GB" sz="1700" dirty="0" err="1">
                <a:effectLst/>
                <a:latin typeface="Calibri" panose="020F0502020204030204" pitchFamily="34" charset="0"/>
                <a:ea typeface="Times New Roman" panose="02020603050405020304" pitchFamily="18" charset="0"/>
              </a:rPr>
              <a:t>Βε</a:t>
            </a:r>
            <a:r>
              <a:rPr lang="en-GB" sz="1700" dirty="0">
                <a:effectLst/>
                <a:latin typeface="Calibri" panose="020F0502020204030204" pitchFamily="34" charset="0"/>
                <a:ea typeface="Times New Roman" panose="02020603050405020304" pitchFamily="18" charset="0"/>
              </a:rPr>
              <a:t>βαιωθείτε ότι ο προϋπολογισμός σας ευθυγραμμίζεται με τους στόχους σας.</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Χρονοδιάγρ</a:t>
            </a:r>
            <a:r>
              <a:rPr lang="en-GB" sz="1700" b="1" dirty="0">
                <a:effectLst/>
                <a:latin typeface="Calibri" panose="020F0502020204030204" pitchFamily="34" charset="0"/>
                <a:ea typeface="Times New Roman" panose="02020603050405020304" pitchFamily="18" charset="0"/>
              </a:rPr>
              <a:t>αμμα:</a:t>
            </a:r>
            <a:r>
              <a:rPr lang="en-GB" sz="1700" dirty="0">
                <a:effectLst/>
                <a:latin typeface="Calibri" panose="020F0502020204030204" pitchFamily="34" charset="0"/>
                <a:ea typeface="Times New Roman" panose="02020603050405020304" pitchFamily="18" charset="0"/>
              </a:rPr>
              <a:t> Δημιουργήστε ένα χρονοδιάγραμμα που περιγράφει πότε θα εκτελεστεί κάθε τακτική και εκστρατεία. </a:t>
            </a:r>
            <a:r>
              <a:rPr lang="en-GB" sz="1700" dirty="0" err="1">
                <a:effectLst/>
                <a:latin typeface="Calibri" panose="020F0502020204030204" pitchFamily="34" charset="0"/>
                <a:ea typeface="Times New Roman" panose="02020603050405020304" pitchFamily="18" charset="0"/>
              </a:rPr>
              <a:t>Βοηθάει</a:t>
            </a:r>
            <a:r>
              <a:rPr lang="en-GB" sz="1700" dirty="0">
                <a:effectLst/>
                <a:latin typeface="Calibri" panose="020F0502020204030204" pitchFamily="34" charset="0"/>
                <a:ea typeface="Times New Roman" panose="02020603050405020304" pitchFamily="18" charset="0"/>
              </a:rPr>
              <a:t> να </a:t>
            </a:r>
            <a:r>
              <a:rPr lang="en-GB" sz="1700" dirty="0" err="1">
                <a:effectLst/>
                <a:latin typeface="Calibri" panose="020F0502020204030204" pitchFamily="34" charset="0"/>
                <a:ea typeface="Times New Roman" panose="02020603050405020304" pitchFamily="18" charset="0"/>
              </a:rPr>
              <a:t>δι</a:t>
            </a:r>
            <a:r>
              <a:rPr lang="en-GB" sz="1700" dirty="0">
                <a:effectLst/>
                <a:latin typeface="Calibri" panose="020F0502020204030204" pitchFamily="34" charset="0"/>
                <a:ea typeface="Times New Roman" panose="02020603050405020304" pitchFamily="18" charset="0"/>
              </a:rPr>
              <a:t>ασφαλίσετε ότι οι προσπάθειές σας έχουν καλό ρυθμό και συντονισμό.</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a:effectLst/>
                <a:latin typeface="Calibri" panose="020F0502020204030204" pitchFamily="34" charset="0"/>
                <a:ea typeface="Times New Roman" panose="02020603050405020304" pitchFamily="18" charset="0"/>
              </a:rPr>
              <a:t>Βα</a:t>
            </a:r>
            <a:r>
              <a:rPr lang="en-GB" sz="1700" b="1" dirty="0" err="1">
                <a:effectLst/>
                <a:latin typeface="Calibri" panose="020F0502020204030204" pitchFamily="34" charset="0"/>
                <a:ea typeface="Times New Roman" panose="02020603050405020304" pitchFamily="18" charset="0"/>
              </a:rPr>
              <a:t>σικοί</a:t>
            </a:r>
            <a:r>
              <a:rPr lang="en-GB" sz="1700" b="1" dirty="0">
                <a:effectLst/>
                <a:latin typeface="Calibri" panose="020F0502020204030204" pitchFamily="34" charset="0"/>
                <a:ea typeface="Times New Roman" panose="02020603050405020304" pitchFamily="18" charset="0"/>
              </a:rPr>
              <a:t> </a:t>
            </a:r>
            <a:r>
              <a:rPr lang="en-GB" sz="1700" b="1" dirty="0" err="1">
                <a:effectLst/>
                <a:latin typeface="Calibri" panose="020F0502020204030204" pitchFamily="34" charset="0"/>
                <a:ea typeface="Times New Roman" panose="02020603050405020304" pitchFamily="18" charset="0"/>
              </a:rPr>
              <a:t>δείκτες</a:t>
            </a:r>
            <a:r>
              <a:rPr lang="en-GB" sz="1700" b="1" dirty="0">
                <a:effectLst/>
                <a:latin typeface="Calibri" panose="020F0502020204030204" pitchFamily="34" charset="0"/>
                <a:ea typeface="Times New Roman" panose="02020603050405020304" pitchFamily="18" charset="0"/>
              </a:rPr>
              <a:t> απ</a:t>
            </a:r>
            <a:r>
              <a:rPr lang="en-GB" sz="1700" b="1" dirty="0" err="1">
                <a:effectLst/>
                <a:latin typeface="Calibri" panose="020F0502020204030204" pitchFamily="34" charset="0"/>
                <a:ea typeface="Times New Roman" panose="02020603050405020304" pitchFamily="18" charset="0"/>
              </a:rPr>
              <a:t>όδοσης</a:t>
            </a:r>
            <a:r>
              <a:rPr lang="en-GB" sz="1700" b="1" dirty="0">
                <a:effectLst/>
                <a:latin typeface="Calibri" panose="020F0502020204030204" pitchFamily="34" charset="0"/>
                <a:ea typeface="Times New Roman" panose="02020603050405020304" pitchFamily="18" charset="0"/>
              </a:rPr>
              <a:t> (KPI):</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Ορίστε</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τις</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μετρήσεις</a:t>
            </a:r>
            <a:r>
              <a:rPr lang="en-GB" sz="1700" dirty="0">
                <a:effectLst/>
                <a:latin typeface="Calibri" panose="020F0502020204030204" pitchFamily="34" charset="0"/>
                <a:ea typeface="Times New Roman" panose="02020603050405020304" pitchFamily="18" charset="0"/>
              </a:rPr>
              <a:t> π</a:t>
            </a:r>
            <a:r>
              <a:rPr lang="en-GB" sz="1700" dirty="0" err="1">
                <a:effectLst/>
                <a:latin typeface="Calibri" panose="020F0502020204030204" pitchFamily="34" charset="0"/>
                <a:ea typeface="Times New Roman" panose="02020603050405020304" pitchFamily="18" charset="0"/>
              </a:rPr>
              <a:t>ου</a:t>
            </a:r>
            <a:r>
              <a:rPr lang="en-GB" sz="1700" dirty="0">
                <a:effectLst/>
                <a:latin typeface="Calibri" panose="020F0502020204030204" pitchFamily="34" charset="0"/>
                <a:ea typeface="Times New Roman" panose="02020603050405020304" pitchFamily="18" charset="0"/>
              </a:rPr>
              <a:t> θα </a:t>
            </a:r>
            <a:r>
              <a:rPr lang="en-GB" sz="1700" dirty="0" err="1">
                <a:effectLst/>
                <a:latin typeface="Calibri" panose="020F0502020204030204" pitchFamily="34" charset="0"/>
                <a:ea typeface="Times New Roman" panose="02020603050405020304" pitchFamily="18" charset="0"/>
              </a:rPr>
              <a:t>χρησιμο</a:t>
            </a:r>
            <a:r>
              <a:rPr lang="en-GB" sz="1700" dirty="0">
                <a:effectLst/>
                <a:latin typeface="Calibri" panose="020F0502020204030204" pitchFamily="34" charset="0"/>
                <a:ea typeface="Times New Roman" panose="02020603050405020304" pitchFamily="18" charset="0"/>
              </a:rPr>
              <a:t>ποιήσετε για να μετρήσετε την επιτυχία. </a:t>
            </a:r>
            <a:r>
              <a:rPr lang="en-GB" sz="1700" dirty="0" err="1">
                <a:effectLst/>
                <a:latin typeface="Calibri" panose="020F0502020204030204" pitchFamily="34" charset="0"/>
                <a:ea typeface="Times New Roman" panose="02020603050405020304" pitchFamily="18" charset="0"/>
              </a:rPr>
              <a:t>Οι</a:t>
            </a:r>
            <a:r>
              <a:rPr lang="en-GB" sz="1700" dirty="0">
                <a:effectLst/>
                <a:latin typeface="Calibri" panose="020F0502020204030204" pitchFamily="34" charset="0"/>
                <a:ea typeface="Times New Roman" panose="02020603050405020304" pitchFamily="18" charset="0"/>
              </a:rPr>
              <a:t> KPIs μπ</a:t>
            </a:r>
            <a:r>
              <a:rPr lang="en-GB" sz="1700" dirty="0" err="1">
                <a:effectLst/>
                <a:latin typeface="Calibri" panose="020F0502020204030204" pitchFamily="34" charset="0"/>
                <a:ea typeface="Times New Roman" panose="02020603050405020304" pitchFamily="18" charset="0"/>
              </a:rPr>
              <a:t>ορεί</a:t>
            </a:r>
            <a:r>
              <a:rPr lang="en-GB" sz="1700" dirty="0">
                <a:effectLst/>
                <a:latin typeface="Calibri" panose="020F0502020204030204" pitchFamily="34" charset="0"/>
                <a:ea typeface="Times New Roman" panose="02020603050405020304" pitchFamily="18" charset="0"/>
              </a:rPr>
              <a:t> να π</a:t>
            </a:r>
            <a:r>
              <a:rPr lang="en-GB" sz="1700" dirty="0" err="1">
                <a:effectLst/>
                <a:latin typeface="Calibri" panose="020F0502020204030204" pitchFamily="34" charset="0"/>
                <a:ea typeface="Times New Roman" panose="02020603050405020304" pitchFamily="18" charset="0"/>
              </a:rPr>
              <a:t>εριλ</a:t>
            </a:r>
            <a:r>
              <a:rPr lang="en-GB" sz="1700" dirty="0">
                <a:effectLst/>
                <a:latin typeface="Calibri" panose="020F0502020204030204" pitchFamily="34" charset="0"/>
                <a:ea typeface="Times New Roman" panose="02020603050405020304" pitchFamily="18" charset="0"/>
              </a:rPr>
              <a:t>αμβάνουν την επισκεψιμότητα του ιστότοπου, τα ποσοστά μετατροπής, τα ποσοστά κλικ (CTR), την απόδοση της επένδυσης (ROI) και άλλα.</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a:effectLst/>
                <a:latin typeface="Calibri" panose="020F0502020204030204" pitchFamily="34" charset="0"/>
                <a:ea typeface="Times New Roman" panose="02020603050405020304" pitchFamily="18" charset="0"/>
              </a:rPr>
              <a:t>Παρα</a:t>
            </a:r>
            <a:r>
              <a:rPr lang="en-GB" sz="1700" b="1" dirty="0" err="1">
                <a:effectLst/>
                <a:latin typeface="Calibri" panose="020F0502020204030204" pitchFamily="34" charset="0"/>
                <a:ea typeface="Times New Roman" panose="02020603050405020304" pitchFamily="18" charset="0"/>
              </a:rPr>
              <a:t>κολούθηση</a:t>
            </a:r>
            <a:r>
              <a:rPr lang="en-GB" sz="1700" b="1" dirty="0">
                <a:effectLst/>
                <a:latin typeface="Calibri" panose="020F0502020204030204" pitchFamily="34" charset="0"/>
                <a:ea typeface="Times New Roman" panose="02020603050405020304" pitchFamily="18" charset="0"/>
              </a:rPr>
              <a:t> και υποβ</a:t>
            </a:r>
            <a:r>
              <a:rPr lang="en-GB" sz="1700" b="1" dirty="0" err="1">
                <a:effectLst/>
                <a:latin typeface="Calibri" panose="020F0502020204030204" pitchFamily="34" charset="0"/>
                <a:ea typeface="Times New Roman" panose="02020603050405020304" pitchFamily="18" charset="0"/>
              </a:rPr>
              <a:t>ολή</a:t>
            </a:r>
            <a:r>
              <a:rPr lang="en-GB" sz="1700" b="1" dirty="0">
                <a:effectLst/>
                <a:latin typeface="Calibri" panose="020F0502020204030204" pitchFamily="34" charset="0"/>
                <a:ea typeface="Times New Roman" panose="02020603050405020304" pitchFamily="18" charset="0"/>
              </a:rPr>
              <a:t> </a:t>
            </a:r>
            <a:r>
              <a:rPr lang="en-GB" sz="1700" b="1" dirty="0" err="1">
                <a:effectLst/>
                <a:latin typeface="Calibri" panose="020F0502020204030204" pitchFamily="34" charset="0"/>
                <a:ea typeface="Times New Roman" panose="02020603050405020304" pitchFamily="18" charset="0"/>
              </a:rPr>
              <a:t>εκθέσεων</a:t>
            </a:r>
            <a:r>
              <a:rPr lang="en-GB" sz="1700" b="1" dirty="0">
                <a:effectLst/>
                <a:latin typeface="Calibri" panose="020F0502020204030204" pitchFamily="34" charset="0"/>
                <a:ea typeface="Times New Roman" panose="02020603050405020304" pitchFamily="18" charset="0"/>
              </a:rPr>
              <a:t>:</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Περιγράψτε</a:t>
            </a:r>
            <a:r>
              <a:rPr lang="en-GB" sz="1700" dirty="0">
                <a:effectLst/>
                <a:latin typeface="Calibri" panose="020F0502020204030204" pitchFamily="34" charset="0"/>
                <a:ea typeface="Times New Roman" panose="02020603050405020304" pitchFamily="18" charset="0"/>
              </a:rPr>
              <a:t> π</a:t>
            </a:r>
            <a:r>
              <a:rPr lang="en-GB" sz="1700" dirty="0" err="1">
                <a:effectLst/>
                <a:latin typeface="Calibri" panose="020F0502020204030204" pitchFamily="34" charset="0"/>
                <a:ea typeface="Times New Roman" panose="02020603050405020304" pitchFamily="18" charset="0"/>
              </a:rPr>
              <a:t>ώς</a:t>
            </a:r>
            <a:r>
              <a:rPr lang="en-GB" sz="1700" dirty="0">
                <a:effectLst/>
                <a:latin typeface="Calibri" panose="020F0502020204030204" pitchFamily="34" charset="0"/>
                <a:ea typeface="Times New Roman" panose="02020603050405020304" pitchFamily="18" charset="0"/>
              </a:rPr>
              <a:t> θα παρα</a:t>
            </a:r>
            <a:r>
              <a:rPr lang="en-GB" sz="1700" dirty="0" err="1">
                <a:effectLst/>
                <a:latin typeface="Calibri" panose="020F0502020204030204" pitchFamily="34" charset="0"/>
                <a:ea typeface="Times New Roman" panose="02020603050405020304" pitchFamily="18" charset="0"/>
              </a:rPr>
              <a:t>κολουθείτε</a:t>
            </a:r>
            <a:r>
              <a:rPr lang="en-GB" sz="1700" dirty="0">
                <a:effectLst/>
                <a:latin typeface="Calibri" panose="020F0502020204030204" pitchFamily="34" charset="0"/>
                <a:ea typeface="Times New Roman" panose="02020603050405020304" pitchFamily="18" charset="0"/>
              </a:rPr>
              <a:t> και θα υποβ</a:t>
            </a:r>
            <a:r>
              <a:rPr lang="en-GB" sz="1700" dirty="0" err="1">
                <a:effectLst/>
                <a:latin typeface="Calibri" panose="020F0502020204030204" pitchFamily="34" charset="0"/>
                <a:ea typeface="Times New Roman" panose="02020603050405020304" pitchFamily="18" charset="0"/>
              </a:rPr>
              <a:t>άλλετε</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εκθέσεις</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σχετικά</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με</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τις</a:t>
            </a:r>
            <a:r>
              <a:rPr lang="en-GB" sz="1700" dirty="0">
                <a:effectLst/>
                <a:latin typeface="Calibri" panose="020F0502020204030204" pitchFamily="34" charset="0"/>
                <a:ea typeface="Times New Roman" panose="02020603050405020304" pitchFamily="18" charset="0"/>
              </a:rPr>
              <a:t> π</a:t>
            </a:r>
            <a:r>
              <a:rPr lang="en-GB" sz="1700" dirty="0" err="1">
                <a:effectLst/>
                <a:latin typeface="Calibri" panose="020F0502020204030204" pitchFamily="34" charset="0"/>
                <a:ea typeface="Times New Roman" panose="02020603050405020304" pitchFamily="18" charset="0"/>
              </a:rPr>
              <a:t>ροσ</a:t>
            </a:r>
            <a:r>
              <a:rPr lang="en-GB" sz="1700" dirty="0">
                <a:effectLst/>
                <a:latin typeface="Calibri" panose="020F0502020204030204" pitchFamily="34" charset="0"/>
                <a:ea typeface="Times New Roman" panose="02020603050405020304" pitchFamily="18" charset="0"/>
              </a:rPr>
              <a:t>πάθειες ψηφιακού μάρκετινγκ. </a:t>
            </a:r>
            <a:r>
              <a:rPr lang="en-GB" sz="1700" dirty="0" err="1">
                <a:effectLst/>
                <a:latin typeface="Calibri" panose="020F0502020204030204" pitchFamily="34" charset="0"/>
                <a:ea typeface="Times New Roman" panose="02020603050405020304" pitchFamily="18" charset="0"/>
              </a:rPr>
              <a:t>Προσδιορίστε</a:t>
            </a:r>
            <a:r>
              <a:rPr lang="en-GB" sz="1700" dirty="0">
                <a:effectLst/>
                <a:latin typeface="Calibri" panose="020F0502020204030204" pitchFamily="34" charset="0"/>
                <a:ea typeface="Times New Roman" panose="02020603050405020304" pitchFamily="18" charset="0"/>
              </a:rPr>
              <a:t> τα </a:t>
            </a:r>
            <a:r>
              <a:rPr lang="en-GB" sz="1700" dirty="0" err="1">
                <a:effectLst/>
                <a:latin typeface="Calibri" panose="020F0502020204030204" pitchFamily="34" charset="0"/>
                <a:ea typeface="Times New Roman" panose="02020603050405020304" pitchFamily="18" charset="0"/>
              </a:rPr>
              <a:t>εργ</a:t>
            </a:r>
            <a:r>
              <a:rPr lang="en-GB" sz="1700" dirty="0">
                <a:effectLst/>
                <a:latin typeface="Calibri" panose="020F0502020204030204" pitchFamily="34" charset="0"/>
                <a:ea typeface="Times New Roman" panose="02020603050405020304" pitchFamily="18" charset="0"/>
              </a:rPr>
              <a:t>αλεία και τις διαδικασίες που θα χρησιμοποιείτε για την παρακολούθηση της προόδου και την πραγματοποίηση προσαρμογών βάσει δεδομένων.</a:t>
            </a:r>
            <a:endParaRPr lang="fr-FR" sz="17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7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700" dirty="0">
              <a:effectLst/>
              <a:latin typeface="Calibri" panose="020F0502020204030204" pitchFamily="34" charset="0"/>
              <a:ea typeface="Yu Mincho" panose="02020400000000000000" pitchFamily="18" charset="-128"/>
              <a:cs typeface="Arial" panose="020B0604020202020204" pitchFamily="34" charset="0"/>
            </a:endParaRPr>
          </a:p>
          <a:p>
            <a:endParaRPr lang="en-GB" sz="1700" dirty="0"/>
          </a:p>
        </p:txBody>
      </p:sp>
    </p:spTree>
    <p:extLst>
      <p:ext uri="{BB962C8B-B14F-4D97-AF65-F5344CB8AC3E}">
        <p14:creationId xmlns:p14="http://schemas.microsoft.com/office/powerpoint/2010/main" val="142584337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s-ES"/>
              <a:t>Ευρετήριο</a:t>
            </a:r>
            <a:endParaRPr lang="en-GB"/>
          </a:p>
        </p:txBody>
      </p:sp>
      <p:sp>
        <p:nvSpPr>
          <p:cNvPr id="13" name="Elipse 12">
            <a:extLst>
              <a:ext uri="{FF2B5EF4-FFF2-40B4-BE49-F238E27FC236}">
                <a16:creationId xmlns:a16="http://schemas.microsoft.com/office/drawing/2014/main" id="{2DA81C80-FC7D-0220-CF70-D4F0B7479F9C}"/>
              </a:ext>
            </a:extLst>
          </p:cNvPr>
          <p:cNvSpPr/>
          <p:nvPr/>
        </p:nvSpPr>
        <p:spPr>
          <a:xfrm>
            <a:off x="542494" y="2151561"/>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B4856BBC-5D8A-A31B-696E-4115769C93A8}"/>
              </a:ext>
            </a:extLst>
          </p:cNvPr>
          <p:cNvSpPr/>
          <p:nvPr/>
        </p:nvSpPr>
        <p:spPr>
          <a:xfrm>
            <a:off x="542494" y="3303000"/>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D53235DE-1AFB-4328-B1BA-29AEA5054E67}"/>
              </a:ext>
            </a:extLst>
          </p:cNvPr>
          <p:cNvSpPr/>
          <p:nvPr/>
        </p:nvSpPr>
        <p:spPr>
          <a:xfrm>
            <a:off x="542494" y="445443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Marcador de contenido 2">
            <a:extLst>
              <a:ext uri="{FF2B5EF4-FFF2-40B4-BE49-F238E27FC236}">
                <a16:creationId xmlns:a16="http://schemas.microsoft.com/office/drawing/2014/main" id="{D076112B-2609-EE1D-34D8-E2BCE9E11BFE}"/>
              </a:ext>
            </a:extLst>
          </p:cNvPr>
          <p:cNvSpPr txBox="1"/>
          <p:nvPr/>
        </p:nvSpPr>
        <p:spPr>
          <a:xfrm>
            <a:off x="1013011" y="4381305"/>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400" b="1" err="1"/>
              <a:t>Μονάδα 3. </a:t>
            </a:r>
            <a:r>
              <a:rPr lang="en-GB" sz="2400">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br>
              <a:rPr lang="en-GB" sz="2400">
                <a:solidFill>
                  <a:srgbClr val="0AD995"/>
                </a:solidFill>
                <a:effectLst/>
                <a:latin typeface="Calibri" panose="020F0502020204030204" pitchFamily="34" charset="0"/>
                <a:ea typeface="Yu Mincho" panose="02020400000000000000" pitchFamily="18" charset="-128"/>
                <a:cs typeface="Arial" panose="020B0604020202020204" pitchFamily="34" charset="0"/>
              </a:rPr>
            </a:b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Ενότητα 3.1. Εφαρμογή αποτελεσματικών τεχνικών βελτιστοποίησης μηχανών αναζήτησης (SEO)</a:t>
            </a:r>
            <a:b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b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Ενότητα 3.2. Αξιοποίηση των πλατφορμών κοινωνικής δικτύωσης για την οικοδόμηση και τη δέσμευση της μάρκας</a:t>
            </a:r>
          </a:p>
          <a:p>
            <a:endParaRPr lang="es-ES" sz="2400"/>
          </a:p>
        </p:txBody>
      </p:sp>
      <p:pic>
        <p:nvPicPr>
          <p:cNvPr id="5" name="Imagen 4" descr="Imagen que contiene lego, juguete, hombre&#10;&#10;Descripción generada automáticamente">
            <a:extLst>
              <a:ext uri="{FF2B5EF4-FFF2-40B4-BE49-F238E27FC236}">
                <a16:creationId xmlns:a16="http://schemas.microsoft.com/office/drawing/2014/main" id="{E994BF6D-8ED7-D4D0-E4C0-C4BAA243DB53}"/>
              </a:ext>
            </a:extLst>
          </p:cNvPr>
          <p:cNvPicPr>
            <a:picLocks noChangeAspect="1"/>
          </p:cNvPicPr>
          <p:nvPr/>
        </p:nvPicPr>
        <p:blipFill>
          <a:blip r:embed="rId2">
            <a:extLst>
              <a:ext uri="{28A0092B-C50C-407E-A947-70E740481C1C}">
                <a14:useLocalDpi xmlns:a14="http://schemas.microsoft.com/office/drawing/2010/main" val="0"/>
              </a:ext>
            </a:extLst>
          </a:blip>
          <a:srcRect l="9946" r="9414"/>
          <a:stretch>
            <a:fillRect/>
          </a:stretch>
        </p:blipFill>
        <p:spPr>
          <a:xfrm>
            <a:off x="8183284" y="2107995"/>
            <a:ext cx="3787558" cy="2642009"/>
          </a:xfrm>
          <a:prstGeom prst="rect">
            <a:avLst/>
          </a:prstGeom>
        </p:spPr>
      </p:pic>
      <p:sp>
        <p:nvSpPr>
          <p:cNvPr id="6" name="Marcador de contenido 2">
            <a:extLst>
              <a:ext uri="{FF2B5EF4-FFF2-40B4-BE49-F238E27FC236}">
                <a16:creationId xmlns:a16="http://schemas.microsoft.com/office/drawing/2014/main" id="{0099C590-613D-734B-7CD3-4AA4C86B8601}"/>
              </a:ext>
            </a:extLst>
          </p:cNvPr>
          <p:cNvSpPr txBox="1"/>
          <p:nvPr/>
        </p:nvSpPr>
        <p:spPr>
          <a:xfrm>
            <a:off x="1013012" y="3227524"/>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400" b="1" err="1"/>
              <a:t>Μονάδα 2. </a:t>
            </a:r>
            <a:r>
              <a:rPr lang="en-GB" sz="2400">
                <a:solidFill>
                  <a:srgbClr val="0AD995"/>
                </a:solidFill>
                <a:effectLst/>
                <a:latin typeface="Calibri" panose="020F0502020204030204" pitchFamily="34" charset="0"/>
                <a:ea typeface="Yu Mincho" panose="02020400000000000000" pitchFamily="18" charset="-128"/>
                <a:cs typeface="Arial" panose="020B0604020202020204" pitchFamily="34" charset="0"/>
              </a:rPr>
              <a:t>Χάραξη στρατηγικής ψηφιακού μάρκετινγκ</a:t>
            </a:r>
            <a:br>
              <a:rPr lang="en-GB" sz="2400">
                <a:solidFill>
                  <a:srgbClr val="0AD995"/>
                </a:solidFill>
                <a:effectLst/>
                <a:latin typeface="Calibri" panose="020F0502020204030204" pitchFamily="34" charset="0"/>
                <a:ea typeface="Yu Mincho" panose="02020400000000000000" pitchFamily="18" charset="-128"/>
                <a:cs typeface="Arial" panose="020B0604020202020204" pitchFamily="34" charset="0"/>
              </a:rPr>
            </a:b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Ενότητα 2.1. Καθορισμός επιχειρηματικών στόχων και κοινού-στόχου</a:t>
            </a:r>
            <a:b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b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Ενότητα 2.2. Ανάπτυξη ενός ολοκληρωμένου σχεδίου ψηφιακού μάρκετινγκ</a:t>
            </a:r>
            <a:endParaRPr lang="es-ES" sz="1800">
              <a:effectLst/>
              <a:latin typeface="Calibri" panose="020F0502020204030204" pitchFamily="34" charset="0"/>
              <a:ea typeface="Yu Mincho" panose="02020400000000000000" pitchFamily="18" charset="-128"/>
              <a:cs typeface="Arial" panose="020B0604020202020204" pitchFamily="34" charset="0"/>
            </a:endParaRPr>
          </a:p>
        </p:txBody>
      </p:sp>
      <p:sp>
        <p:nvSpPr>
          <p:cNvPr id="7" name="Marcador de contenido 2">
            <a:extLst>
              <a:ext uri="{FF2B5EF4-FFF2-40B4-BE49-F238E27FC236}">
                <a16:creationId xmlns:a16="http://schemas.microsoft.com/office/drawing/2014/main" id="{12566492-A45E-895B-1252-64BE16D827A7}"/>
              </a:ext>
            </a:extLst>
          </p:cNvPr>
          <p:cNvSpPr txBox="1"/>
          <p:nvPr/>
        </p:nvSpPr>
        <p:spPr>
          <a:xfrm>
            <a:off x="1013011" y="2005911"/>
            <a:ext cx="888402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ct val="0"/>
              </a:spcBef>
            </a:pPr>
            <a:r>
              <a:rPr lang="es-ES" sz="2400" b="1" err="1"/>
              <a:t>Μονάδα 1. </a:t>
            </a:r>
            <a:r>
              <a:rPr lang="en-GB" sz="2400">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pPr>
              <a:lnSpc>
                <a:spcPct val="100000"/>
              </a:lnSpc>
              <a:spcBef>
                <a:spcPct val="0"/>
              </a:spcBef>
            </a:pP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Τμήμα 1.1. Κατανόηση του τοπίου του ψηφιακού μάρκετινγκ</a:t>
            </a:r>
            <a:endParaRPr lang="es-ES" sz="1800">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ct val="0"/>
              </a:spcBef>
            </a:pP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Τμήμα 1.2. Προσδιορισμός βασικών καναλιών και στρατηγικών ψηφιακού μάρκετινγκ</a:t>
            </a:r>
            <a:endParaRPr lang="es-ES" sz="1800">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ct val="0"/>
              </a:spcBef>
            </a:pP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61523280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Χάραξη στρατηγικής ψηφιακού μάρκετινγκ</a:t>
            </a:r>
          </a:p>
          <a:p>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GB" sz="1800" b="1">
                <a:effectLst/>
                <a:latin typeface="Calibri" panose="020F0502020204030204" pitchFamily="34" charset="0"/>
                <a:ea typeface="Yu Mincho" panose="02020400000000000000" pitchFamily="18" charset="-128"/>
              </a:rPr>
              <a:t>Ανάπτυξη ενός ολοκληρωμένου σχεδίου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US" sz="1600" b="1" dirty="0">
                <a:effectLst/>
                <a:latin typeface="Calibri" panose="020F0502020204030204" pitchFamily="34" charset="0"/>
                <a:ea typeface="Times New Roman" panose="02020603050405020304" pitchFamily="18" charset="0"/>
              </a:rPr>
              <a:t>2.2.2 </a:t>
            </a:r>
            <a:r>
              <a:rPr lang="en-US" sz="1600" b="1" dirty="0" err="1">
                <a:effectLst/>
                <a:latin typeface="Calibri" panose="020F0502020204030204" pitchFamily="34" charset="0"/>
                <a:ea typeface="Times New Roman" panose="02020603050405020304" pitchFamily="18" charset="0"/>
              </a:rPr>
              <a:t>Προσ</a:t>
            </a:r>
            <a:r>
              <a:rPr lang="en-US" sz="1600" b="1" dirty="0">
                <a:effectLst/>
                <a:latin typeface="Calibri" panose="020F0502020204030204" pitchFamily="34" charset="0"/>
                <a:ea typeface="Times New Roman" panose="02020603050405020304" pitchFamily="18" charset="0"/>
              </a:rPr>
              <a:t>αρμογή του σχεδίου σας στις ΜΜΕΚΜ</a:t>
            </a:r>
            <a:br>
              <a:rPr lang="en-GB" sz="1600" b="1" dirty="0">
                <a:effectLst/>
                <a:latin typeface="Calibri" panose="020F0502020204030204" pitchFamily="34" charset="0"/>
                <a:ea typeface="Times New Roman" panose="02020603050405020304" pitchFamily="18" charset="0"/>
              </a:rPr>
            </a:br>
            <a:endParaRPr lang="fr-FR" sz="1600" dirty="0">
              <a:effectLst/>
              <a:latin typeface="Times New Roman" panose="02020603050405020304" pitchFamily="18" charset="0"/>
              <a:ea typeface="Times New Roman" panose="02020603050405020304" pitchFamily="18" charset="0"/>
            </a:endParaRPr>
          </a:p>
          <a:p>
            <a:r>
              <a:rPr lang="en-GB" sz="1600" dirty="0" err="1">
                <a:effectLst/>
                <a:latin typeface="Calibri" panose="020F0502020204030204" pitchFamily="34" charset="0"/>
                <a:ea typeface="Times New Roman" panose="02020603050405020304" pitchFamily="18" charset="0"/>
              </a:rPr>
              <a:t>Γι</a:t>
            </a:r>
            <a:r>
              <a:rPr lang="en-GB" sz="1600" dirty="0">
                <a:effectLst/>
                <a:latin typeface="Calibri" panose="020F0502020204030204" pitchFamily="34" charset="0"/>
                <a:ea typeface="Times New Roman" panose="02020603050405020304" pitchFamily="18" charset="0"/>
              </a:rPr>
              <a:t>α τις πολύ μικρές και μικρομεσαίες επιχειρήσεις, είναι σημαντικό να αναγνωριστεί ότι οι πόροι, συμπεριλαμβανομένου του χρόνου και του προϋπολογισμού, μπορεί να είναι πιο περιορισμένοι σε σύγκριση με τις μεγαλύτερες επιχειρήσεις. </a:t>
            </a:r>
            <a:r>
              <a:rPr lang="en-GB" sz="1600" dirty="0" err="1">
                <a:effectLst/>
                <a:latin typeface="Calibri" panose="020F0502020204030204" pitchFamily="34" charset="0"/>
                <a:ea typeface="Times New Roman" panose="02020603050405020304" pitchFamily="18" charset="0"/>
              </a:rPr>
              <a:t>Ως</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εκ</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τούτου</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το</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σχέδιο</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ψηφι</a:t>
            </a:r>
            <a:r>
              <a:rPr lang="en-GB" sz="1600" dirty="0">
                <a:effectLst/>
                <a:latin typeface="Calibri" panose="020F0502020204030204" pitchFamily="34" charset="0"/>
                <a:ea typeface="Times New Roman" panose="02020603050405020304" pitchFamily="18" charset="0"/>
              </a:rPr>
              <a:t>ακού μάρκετινγκ σας θα πρέπει να είναι πρακτικό και να επικεντρώνεται σε στρατηγικές υψηλού αντίκτυπου. </a:t>
            </a:r>
            <a:r>
              <a:rPr lang="en-GB" sz="1600" dirty="0" err="1">
                <a:effectLst/>
                <a:latin typeface="Calibri" panose="020F0502020204030204" pitchFamily="34" charset="0"/>
                <a:ea typeface="Times New Roman" panose="02020603050405020304" pitchFamily="18" charset="0"/>
              </a:rPr>
              <a:t>Λά</a:t>
            </a:r>
            <a:r>
              <a:rPr lang="en-GB" sz="1600" dirty="0">
                <a:effectLst/>
                <a:latin typeface="Calibri" panose="020F0502020204030204" pitchFamily="34" charset="0"/>
                <a:ea typeface="Times New Roman" panose="02020603050405020304" pitchFamily="18" charset="0"/>
              </a:rPr>
              <a:t>βετε υπόψη τα ακόλουθα κατά την προσαρμογή του σχεδίου σας:</a:t>
            </a:r>
            <a:endParaRPr lang="fr-FR" sz="16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600" b="1" dirty="0" err="1">
                <a:effectLst/>
                <a:latin typeface="Calibri" panose="020F0502020204030204" pitchFamily="34" charset="0"/>
                <a:ea typeface="Times New Roman" panose="02020603050405020304" pitchFamily="18" charset="0"/>
              </a:rPr>
              <a:t>Ιεράρχηση</a:t>
            </a:r>
            <a:r>
              <a:rPr lang="en-GB" sz="1600" b="1" dirty="0">
                <a:effectLst/>
                <a:latin typeface="Calibri" panose="020F0502020204030204" pitchFamily="34" charset="0"/>
                <a:ea typeface="Times New Roman" panose="02020603050405020304" pitchFamily="18" charset="0"/>
              </a:rPr>
              <a:t> π</a:t>
            </a:r>
            <a:r>
              <a:rPr lang="en-GB" sz="1600" b="1" dirty="0" err="1">
                <a:effectLst/>
                <a:latin typeface="Calibri" panose="020F0502020204030204" pitchFamily="34" charset="0"/>
                <a:ea typeface="Times New Roman" panose="02020603050405020304" pitchFamily="18" charset="0"/>
              </a:rPr>
              <a:t>ροτερ</a:t>
            </a:r>
            <a:r>
              <a:rPr lang="en-GB" sz="1600" b="1" dirty="0">
                <a:effectLst/>
                <a:latin typeface="Calibri" panose="020F0502020204030204" pitchFamily="34" charset="0"/>
                <a:ea typeface="Times New Roman" panose="02020603050405020304" pitchFamily="18" charset="0"/>
              </a:rPr>
              <a:t>αιοτήτων:</a:t>
            </a:r>
            <a:r>
              <a:rPr lang="en-GB" sz="1600" dirty="0">
                <a:effectLst/>
                <a:latin typeface="Calibri" panose="020F0502020204030204" pitchFamily="34" charset="0"/>
                <a:ea typeface="Times New Roman" panose="02020603050405020304" pitchFamily="18" charset="0"/>
              </a:rPr>
              <a:t> Επικεντρωθείτε στις στρατηγικές και τις τακτικές που ευθυγραμμίζονται περισσότερο με τους επιχειρηματικούς σας στόχους. Να </a:t>
            </a:r>
            <a:r>
              <a:rPr lang="en-GB" sz="1600" dirty="0" err="1">
                <a:effectLst/>
                <a:latin typeface="Calibri" panose="020F0502020204030204" pitchFamily="34" charset="0"/>
                <a:ea typeface="Times New Roman" panose="02020603050405020304" pitchFamily="18" charset="0"/>
              </a:rPr>
              <a:t>είστε</a:t>
            </a:r>
            <a:r>
              <a:rPr lang="en-GB" sz="1600" dirty="0">
                <a:effectLst/>
                <a:latin typeface="Calibri" panose="020F0502020204030204" pitchFamily="34" charset="0"/>
                <a:ea typeface="Times New Roman" panose="02020603050405020304" pitchFamily="18" charset="0"/>
              </a:rPr>
              <a:t> επ</a:t>
            </a:r>
            <a:r>
              <a:rPr lang="en-GB" sz="1600" dirty="0" err="1">
                <a:effectLst/>
                <a:latin typeface="Calibri" panose="020F0502020204030204" pitchFamily="34" charset="0"/>
                <a:ea typeface="Times New Roman" panose="02020603050405020304" pitchFamily="18" charset="0"/>
              </a:rPr>
              <a:t>ιλεκτικοί</a:t>
            </a:r>
            <a:r>
              <a:rPr lang="en-GB" sz="1600" dirty="0">
                <a:effectLst/>
                <a:latin typeface="Calibri" panose="020F0502020204030204" pitchFamily="34" charset="0"/>
                <a:ea typeface="Times New Roman" panose="02020603050405020304" pitchFamily="18" charset="0"/>
              </a:rPr>
              <a:t> και να </a:t>
            </a:r>
            <a:r>
              <a:rPr lang="en-GB" sz="1600" dirty="0" err="1">
                <a:effectLst/>
                <a:latin typeface="Calibri" panose="020F0502020204030204" pitchFamily="34" charset="0"/>
                <a:ea typeface="Times New Roman" panose="02020603050405020304" pitchFamily="18" charset="0"/>
              </a:rPr>
              <a:t>δώσετε</a:t>
            </a:r>
            <a:r>
              <a:rPr lang="en-GB" sz="1600" dirty="0">
                <a:effectLst/>
                <a:latin typeface="Calibri" panose="020F0502020204030204" pitchFamily="34" charset="0"/>
                <a:ea typeface="Times New Roman" panose="02020603050405020304" pitchFamily="18" charset="0"/>
              </a:rPr>
              <a:t> π</a:t>
            </a:r>
            <a:r>
              <a:rPr lang="en-GB" sz="1600" dirty="0" err="1">
                <a:effectLst/>
                <a:latin typeface="Calibri" panose="020F0502020204030204" pitchFamily="34" charset="0"/>
                <a:ea typeface="Times New Roman" panose="02020603050405020304" pitchFamily="18" charset="0"/>
              </a:rPr>
              <a:t>ροτερ</a:t>
            </a:r>
            <a:r>
              <a:rPr lang="en-GB" sz="1600" dirty="0">
                <a:effectLst/>
                <a:latin typeface="Calibri" panose="020F0502020204030204" pitchFamily="34" charset="0"/>
                <a:ea typeface="Times New Roman" panose="02020603050405020304" pitchFamily="18" charset="0"/>
              </a:rPr>
              <a:t>αιότητα σε αυτές με την υψηλότερη δυνητική απόδοση επένδυσης.</a:t>
            </a:r>
            <a:endParaRPr lang="fr-FR" sz="16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600" b="1" dirty="0">
                <a:effectLst/>
                <a:latin typeface="Calibri" panose="020F0502020204030204" pitchFamily="34" charset="0"/>
                <a:ea typeface="Times New Roman" panose="02020603050405020304" pitchFamily="18" charset="0"/>
              </a:rPr>
              <a:t>Κατα</a:t>
            </a:r>
            <a:r>
              <a:rPr lang="en-GB" sz="1600" b="1" dirty="0" err="1">
                <a:effectLst/>
                <a:latin typeface="Calibri" panose="020F0502020204030204" pitchFamily="34" charset="0"/>
                <a:ea typeface="Times New Roman" panose="02020603050405020304" pitchFamily="18" charset="0"/>
              </a:rPr>
              <a:t>νομή</a:t>
            </a:r>
            <a:r>
              <a:rPr lang="en-GB" sz="1600" b="1" dirty="0">
                <a:effectLst/>
                <a:latin typeface="Calibri" panose="020F0502020204030204" pitchFamily="34" charset="0"/>
                <a:ea typeface="Times New Roman" panose="02020603050405020304" pitchFamily="18" charset="0"/>
              </a:rPr>
              <a:t> π</a:t>
            </a:r>
            <a:r>
              <a:rPr lang="en-GB" sz="1600" b="1" dirty="0" err="1">
                <a:effectLst/>
                <a:latin typeface="Calibri" panose="020F0502020204030204" pitchFamily="34" charset="0"/>
                <a:ea typeface="Times New Roman" panose="02020603050405020304" pitchFamily="18" charset="0"/>
              </a:rPr>
              <a:t>όρων</a:t>
            </a:r>
            <a:r>
              <a:rPr lang="en-GB" sz="1600" b="1" dirty="0">
                <a:effectLst/>
                <a:latin typeface="Calibri" panose="020F0502020204030204" pitchFamily="34" charset="0"/>
                <a:ea typeface="Times New Roman" panose="02020603050405020304" pitchFamily="18" charset="0"/>
              </a:rPr>
              <a:t>:</a:t>
            </a:r>
            <a:r>
              <a:rPr lang="en-GB" sz="1600" dirty="0">
                <a:effectLst/>
                <a:latin typeface="Calibri" panose="020F0502020204030204" pitchFamily="34" charset="0"/>
                <a:ea typeface="Times New Roman" panose="02020603050405020304" pitchFamily="18" charset="0"/>
              </a:rPr>
              <a:t> Κατα</a:t>
            </a:r>
            <a:r>
              <a:rPr lang="en-GB" sz="1600" dirty="0" err="1">
                <a:effectLst/>
                <a:latin typeface="Calibri" panose="020F0502020204030204" pitchFamily="34" charset="0"/>
                <a:ea typeface="Times New Roman" panose="02020603050405020304" pitchFamily="18" charset="0"/>
              </a:rPr>
              <a:t>νομή</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των</a:t>
            </a:r>
            <a:r>
              <a:rPr lang="en-GB" sz="1600" dirty="0">
                <a:effectLst/>
                <a:latin typeface="Calibri" panose="020F0502020204030204" pitchFamily="34" charset="0"/>
                <a:ea typeface="Times New Roman" panose="02020603050405020304" pitchFamily="18" charset="0"/>
              </a:rPr>
              <a:t> π</a:t>
            </a:r>
            <a:r>
              <a:rPr lang="en-GB" sz="1600" dirty="0" err="1">
                <a:effectLst/>
                <a:latin typeface="Calibri" panose="020F0502020204030204" pitchFamily="34" charset="0"/>
                <a:ea typeface="Times New Roman" panose="02020603050405020304" pitchFamily="18" charset="0"/>
              </a:rPr>
              <a:t>όρων</a:t>
            </a:r>
            <a:r>
              <a:rPr lang="en-GB" sz="1600" dirty="0">
                <a:effectLst/>
                <a:latin typeface="Calibri" panose="020F0502020204030204" pitchFamily="34" charset="0"/>
                <a:ea typeface="Times New Roman" panose="02020603050405020304" pitchFamily="18" charset="0"/>
              </a:rPr>
              <a:t> σας απ</a:t>
            </a:r>
            <a:r>
              <a:rPr lang="en-GB" sz="1600" dirty="0" err="1">
                <a:effectLst/>
                <a:latin typeface="Calibri" panose="020F0502020204030204" pitchFamily="34" charset="0"/>
                <a:ea typeface="Times New Roman" panose="02020603050405020304" pitchFamily="18" charset="0"/>
              </a:rPr>
              <a:t>οτελεσμ</a:t>
            </a:r>
            <a:r>
              <a:rPr lang="en-GB" sz="1600" dirty="0">
                <a:effectLst/>
                <a:latin typeface="Calibri" panose="020F0502020204030204" pitchFamily="34" charset="0"/>
                <a:ea typeface="Times New Roman" panose="02020603050405020304" pitchFamily="18" charset="0"/>
              </a:rPr>
              <a:t>ατικά. </a:t>
            </a:r>
            <a:r>
              <a:rPr lang="en-GB" sz="1600" dirty="0" err="1">
                <a:effectLst/>
                <a:latin typeface="Calibri" panose="020F0502020204030204" pitchFamily="34" charset="0"/>
                <a:ea typeface="Times New Roman" panose="02020603050405020304" pitchFamily="18" charset="0"/>
              </a:rPr>
              <a:t>Εξετάστε</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το</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ενδεχόμενο</a:t>
            </a:r>
            <a:r>
              <a:rPr lang="en-GB" sz="1600" dirty="0">
                <a:effectLst/>
                <a:latin typeface="Calibri" panose="020F0502020204030204" pitchFamily="34" charset="0"/>
                <a:ea typeface="Times New Roman" panose="02020603050405020304" pitchFamily="18" charset="0"/>
              </a:rPr>
              <a:t> να ανα</a:t>
            </a:r>
            <a:r>
              <a:rPr lang="en-GB" sz="1600" dirty="0" err="1">
                <a:effectLst/>
                <a:latin typeface="Calibri" panose="020F0502020204030204" pitchFamily="34" charset="0"/>
                <a:ea typeface="Times New Roman" panose="02020603050405020304" pitchFamily="18" charset="0"/>
              </a:rPr>
              <a:t>θέσετε</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ορισμένες</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εργ</a:t>
            </a:r>
            <a:r>
              <a:rPr lang="en-GB" sz="1600" dirty="0">
                <a:effectLst/>
                <a:latin typeface="Calibri" panose="020F0502020204030204" pitchFamily="34" charset="0"/>
                <a:ea typeface="Times New Roman" panose="02020603050405020304" pitchFamily="18" charset="0"/>
              </a:rPr>
              <a:t>ασίες σε εξωτερικούς συνεργάτες, εάν αυτό είναι πιο αποδοτικό από το να προσλάβετε εσωτερικούς υπαλλήλους.</a:t>
            </a:r>
            <a:endParaRPr lang="fr-FR" sz="16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600" b="1" dirty="0" err="1">
                <a:effectLst/>
                <a:latin typeface="Calibri" panose="020F0502020204030204" pitchFamily="34" charset="0"/>
                <a:ea typeface="Times New Roman" panose="02020603050405020304" pitchFamily="18" charset="0"/>
              </a:rPr>
              <a:t>Ευελιξί</a:t>
            </a:r>
            <a:r>
              <a:rPr lang="en-GB" sz="1600" b="1" dirty="0">
                <a:effectLst/>
                <a:latin typeface="Calibri" panose="020F0502020204030204" pitchFamily="34" charset="0"/>
                <a:ea typeface="Times New Roman" panose="02020603050405020304" pitchFamily="18" charset="0"/>
              </a:rPr>
              <a:t>α:</a:t>
            </a:r>
            <a:r>
              <a:rPr lang="en-GB" sz="1600" dirty="0">
                <a:effectLst/>
                <a:latin typeface="Calibri" panose="020F0502020204030204" pitchFamily="34" charset="0"/>
                <a:ea typeface="Times New Roman" panose="02020603050405020304" pitchFamily="18" charset="0"/>
              </a:rPr>
              <a:t> Οι ΜΜΕ έχουν συχνά το πλεονέκτημα ότι είναι πιο ευέλικτες. Να </a:t>
            </a:r>
            <a:r>
              <a:rPr lang="en-GB" sz="1600" dirty="0" err="1">
                <a:effectLst/>
                <a:latin typeface="Calibri" panose="020F0502020204030204" pitchFamily="34" charset="0"/>
                <a:ea typeface="Times New Roman" panose="02020603050405020304" pitchFamily="18" charset="0"/>
              </a:rPr>
              <a:t>είστε</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έτοιμοι</a:t>
            </a:r>
            <a:r>
              <a:rPr lang="en-GB" sz="1600" dirty="0">
                <a:effectLst/>
                <a:latin typeface="Calibri" panose="020F0502020204030204" pitchFamily="34" charset="0"/>
                <a:ea typeface="Times New Roman" panose="02020603050405020304" pitchFamily="18" charset="0"/>
              </a:rPr>
              <a:t> να π</a:t>
            </a:r>
            <a:r>
              <a:rPr lang="en-GB" sz="1600" dirty="0" err="1">
                <a:effectLst/>
                <a:latin typeface="Calibri" panose="020F0502020204030204" pitchFamily="34" charset="0"/>
                <a:ea typeface="Times New Roman" panose="02020603050405020304" pitchFamily="18" charset="0"/>
              </a:rPr>
              <a:t>ροσ</a:t>
            </a:r>
            <a:r>
              <a:rPr lang="en-GB" sz="1600" dirty="0">
                <a:effectLst/>
                <a:latin typeface="Calibri" panose="020F0502020204030204" pitchFamily="34" charset="0"/>
                <a:ea typeface="Times New Roman" panose="02020603050405020304" pitchFamily="18" charset="0"/>
              </a:rPr>
              <a:t>αρμόσετε το σχέδιό σας με βάση τα αποτελέσματα σε πραγματικό χρόνο και τις αλλαγές στην αγορά.</a:t>
            </a:r>
            <a:endParaRPr lang="fr-FR" sz="16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600" b="1" dirty="0" err="1">
                <a:effectLst/>
                <a:latin typeface="Calibri" panose="020F0502020204030204" pitchFamily="34" charset="0"/>
                <a:ea typeface="Times New Roman" panose="02020603050405020304" pitchFamily="18" charset="0"/>
              </a:rPr>
              <a:t>Εκ</a:t>
            </a:r>
            <a:r>
              <a:rPr lang="en-GB" sz="1600" b="1" dirty="0">
                <a:effectLst/>
                <a:latin typeface="Calibri" panose="020F0502020204030204" pitchFamily="34" charset="0"/>
                <a:ea typeface="Times New Roman" panose="02020603050405020304" pitchFamily="18" charset="0"/>
              </a:rPr>
              <a:t>παίδευση:</a:t>
            </a:r>
            <a:r>
              <a:rPr lang="en-GB" sz="1600" dirty="0">
                <a:effectLst/>
                <a:latin typeface="Calibri" panose="020F0502020204030204" pitchFamily="34" charset="0"/>
                <a:ea typeface="Times New Roman" panose="02020603050405020304" pitchFamily="18" charset="0"/>
              </a:rPr>
              <a:t> Επενδύστε στην εκπαίδευση και την επιμόρφωση της ομάδας σας για να διασφαλίσετε ότι διαθέτουν τις απαραίτητες δεξιότητες ψηφιακού μάρκετινγκ για την αποτελεσματική εκτέλεση του σχεδίου.</a:t>
            </a:r>
            <a:endParaRPr lang="fr-FR" sz="16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6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600" dirty="0">
              <a:effectLst/>
              <a:latin typeface="Calibri" panose="020F0502020204030204" pitchFamily="34" charset="0"/>
              <a:ea typeface="Yu Mincho" panose="02020400000000000000" pitchFamily="18" charset="-128"/>
              <a:cs typeface="Arial" panose="020B0604020202020204" pitchFamily="34" charset="0"/>
            </a:endParaRPr>
          </a:p>
          <a:p>
            <a:endParaRPr lang="en-GB" sz="1600" dirty="0"/>
          </a:p>
        </p:txBody>
      </p:sp>
    </p:spTree>
    <p:extLst>
      <p:ext uri="{BB962C8B-B14F-4D97-AF65-F5344CB8AC3E}">
        <p14:creationId xmlns:p14="http://schemas.microsoft.com/office/powerpoint/2010/main" val="264580784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a:effectLst/>
                <a:latin typeface="Calibri" panose="020F0502020204030204" pitchFamily="34" charset="0"/>
                <a:ea typeface="Yu Mincho" panose="02020400000000000000" pitchFamily="18" charset="-128"/>
              </a:rPr>
              <a:t>Εφαρμογή αποτελεσματικών τεχνικών βελτιστοποίησης μηχανών αναζήτησης (SEO)</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GB" sz="16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Στο</a:t>
            </a:r>
            <a:r>
              <a:rPr lang="en-GB" sz="16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6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ψηφι</a:t>
            </a:r>
            <a:r>
              <a:rPr lang="en-GB" sz="16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ακό τοπίο, η ισχυρή διαδικτυακή παρουσία είναι ζωτικής σημασίας για τις πολύ μικρές και τις μικρομεσαίες επιχειρήσεις. </a:t>
            </a:r>
            <a:r>
              <a:rPr lang="en-GB" sz="16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Γι</a:t>
            </a:r>
            <a:r>
              <a:rPr lang="en-GB" sz="16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α να επιτευχθεί αυτό, η βελτιστοποίηση του διαδικτυακού σας περιεχομένου για τις μηχανές αναζήτησης είναι υψίστης σημασίας. </a:t>
            </a:r>
            <a:r>
              <a:rPr lang="en-GB" sz="16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Σε</a:t>
            </a:r>
            <a:r>
              <a:rPr lang="en-GB" sz="16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α</a:t>
            </a:r>
            <a:r>
              <a:rPr lang="en-GB" sz="16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υτή</a:t>
            </a:r>
            <a:r>
              <a:rPr lang="en-GB" sz="16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6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την</a:t>
            </a:r>
            <a:r>
              <a:rPr lang="en-GB" sz="16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6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ενότητ</a:t>
            </a:r>
            <a:r>
              <a:rPr lang="en-GB" sz="16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α θα εμβαθύνουμε στις βασικές αρχές της βελτιστοποίησης μηχανών αναζήτησης (SEO) και στον τρόπο εφαρμογής αποτελεσματικών τεχνικών για τη βελτίωση της προβολής του ιστοτόπου σας στις σελίδες αποτελεσμάτων μηχανών αναζήτησης (SERPs).</a:t>
            </a:r>
            <a:endParaRPr lang="fr-FR" sz="16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3.1.1 Κατα</a:t>
            </a:r>
            <a:r>
              <a:rPr lang="en-US" sz="1600" b="1" dirty="0" err="1">
                <a:effectLst/>
                <a:latin typeface="Calibri" panose="020F0502020204030204" pitchFamily="34" charset="0"/>
                <a:ea typeface="Times New Roman" panose="02020603050405020304" pitchFamily="18" charset="0"/>
                <a:cs typeface="Calibri" panose="020F0502020204030204" pitchFamily="34" charset="0"/>
              </a:rPr>
              <a:t>νόηση</a:t>
            </a:r>
            <a:r>
              <a:rPr lang="en-US" sz="1600" b="1" dirty="0">
                <a:effectLst/>
                <a:latin typeface="Calibri" panose="020F0502020204030204" pitchFamily="34" charset="0"/>
                <a:ea typeface="Times New Roman" panose="02020603050405020304" pitchFamily="18" charset="0"/>
                <a:cs typeface="Calibri" panose="020F0502020204030204" pitchFamily="34" charset="0"/>
              </a:rPr>
              <a:t> </a:t>
            </a:r>
            <a:r>
              <a:rPr lang="en-US" sz="1600" b="1" dirty="0" err="1">
                <a:effectLst/>
                <a:latin typeface="Calibri" panose="020F0502020204030204" pitchFamily="34" charset="0"/>
                <a:ea typeface="Times New Roman" panose="02020603050405020304" pitchFamily="18" charset="0"/>
                <a:cs typeface="Calibri" panose="020F0502020204030204" pitchFamily="34" charset="0"/>
              </a:rPr>
              <a:t>της</a:t>
            </a:r>
            <a:r>
              <a:rPr lang="en-US" sz="1600" b="1" dirty="0">
                <a:effectLst/>
                <a:latin typeface="Calibri" panose="020F0502020204030204" pitchFamily="34" charset="0"/>
                <a:ea typeface="Times New Roman" panose="02020603050405020304" pitchFamily="18" charset="0"/>
                <a:cs typeface="Calibri" panose="020F0502020204030204" pitchFamily="34" charset="0"/>
              </a:rPr>
              <a:t> β</a:t>
            </a:r>
            <a:r>
              <a:rPr lang="en-US" sz="1600" b="1" dirty="0" err="1">
                <a:effectLst/>
                <a:latin typeface="Calibri" panose="020F0502020204030204" pitchFamily="34" charset="0"/>
                <a:ea typeface="Times New Roman" panose="02020603050405020304" pitchFamily="18" charset="0"/>
                <a:cs typeface="Calibri" panose="020F0502020204030204" pitchFamily="34" charset="0"/>
              </a:rPr>
              <a:t>ελτιστο</a:t>
            </a:r>
            <a:r>
              <a:rPr lang="en-US" sz="1600" b="1" dirty="0">
                <a:effectLst/>
                <a:latin typeface="Calibri" panose="020F0502020204030204" pitchFamily="34" charset="0"/>
                <a:ea typeface="Times New Roman" panose="02020603050405020304" pitchFamily="18" charset="0"/>
                <a:cs typeface="Calibri" panose="020F0502020204030204" pitchFamily="34" charset="0"/>
              </a:rPr>
              <a:t>ποίησης μηχανών αναζήτησης (SEO)</a:t>
            </a:r>
            <a:endParaRPr lang="fr-FR" sz="1600" dirty="0">
              <a:effectLst/>
              <a:latin typeface="Calibri" panose="020F0502020204030204" pitchFamily="34" charset="0"/>
              <a:ea typeface="Yu Mincho" panose="02020400000000000000" pitchFamily="18" charset="-128"/>
              <a:cs typeface="Arial" panose="020B0604020202020204" pitchFamily="34" charset="0"/>
            </a:endParaRPr>
          </a:p>
          <a:p>
            <a:r>
              <a:rPr lang="en-GB" sz="1600" dirty="0" err="1">
                <a:effectLst/>
                <a:latin typeface="Calibri" panose="020F0502020204030204" pitchFamily="34" charset="0"/>
                <a:ea typeface="Times New Roman" panose="02020603050405020304" pitchFamily="18" charset="0"/>
              </a:rPr>
              <a:t>Πριν</a:t>
            </a:r>
            <a:r>
              <a:rPr lang="en-GB" sz="1600" dirty="0">
                <a:effectLst/>
                <a:latin typeface="Calibri" panose="020F0502020204030204" pitchFamily="34" charset="0"/>
                <a:ea typeface="Times New Roman" panose="02020603050405020304" pitchFamily="18" charset="0"/>
              </a:rPr>
              <a:t> από </a:t>
            </a:r>
            <a:r>
              <a:rPr lang="en-GB" sz="1600" dirty="0" err="1">
                <a:effectLst/>
                <a:latin typeface="Calibri" panose="020F0502020204030204" pitchFamily="34" charset="0"/>
                <a:ea typeface="Times New Roman" panose="02020603050405020304" pitchFamily="18" charset="0"/>
              </a:rPr>
              <a:t>την</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εμ</a:t>
            </a:r>
            <a:r>
              <a:rPr lang="en-GB" sz="1600" dirty="0">
                <a:effectLst/>
                <a:latin typeface="Calibri" panose="020F0502020204030204" pitchFamily="34" charset="0"/>
                <a:ea typeface="Times New Roman" panose="02020603050405020304" pitchFamily="18" charset="0"/>
              </a:rPr>
              <a:t>βάθυνση σε συγκεκριμένες τεχνικές SEO, είναι σημαντικό να κατανοήσετε τις θεμελιώδεις αρχές του SEO:</a:t>
            </a:r>
            <a:endParaRPr lang="fr-FR" sz="16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600" b="1" dirty="0" err="1">
                <a:effectLst/>
                <a:latin typeface="Calibri" panose="020F0502020204030204" pitchFamily="34" charset="0"/>
                <a:ea typeface="Times New Roman" panose="02020603050405020304" pitchFamily="18" charset="0"/>
              </a:rPr>
              <a:t>Λέξεις-κλειδιά</a:t>
            </a:r>
            <a:r>
              <a:rPr lang="en-GB" sz="1600" b="1" dirty="0">
                <a:effectLst/>
                <a:latin typeface="Calibri" panose="020F0502020204030204" pitchFamily="34" charset="0"/>
                <a:ea typeface="Times New Roman" panose="02020603050405020304" pitchFamily="18" charset="0"/>
              </a:rPr>
              <a:t>:</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Λέξεις-κλειδιά</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είν</a:t>
            </a:r>
            <a:r>
              <a:rPr lang="en-GB" sz="1600" dirty="0">
                <a:effectLst/>
                <a:latin typeface="Calibri" panose="020F0502020204030204" pitchFamily="34" charset="0"/>
                <a:ea typeface="Times New Roman" panose="02020603050405020304" pitchFamily="18" charset="0"/>
              </a:rPr>
              <a:t>αι οι λέξεις ή φράσεις που πληκτρολογούν οι χρήστες στις μηχανές αναζήτησης για να βρουν πληροφορίες. Η απ</a:t>
            </a:r>
            <a:r>
              <a:rPr lang="en-GB" sz="1600" dirty="0" err="1">
                <a:effectLst/>
                <a:latin typeface="Calibri" panose="020F0502020204030204" pitchFamily="34" charset="0"/>
                <a:ea typeface="Times New Roman" panose="02020603050405020304" pitchFamily="18" charset="0"/>
              </a:rPr>
              <a:t>οτελεσμ</a:t>
            </a:r>
            <a:r>
              <a:rPr lang="en-GB" sz="1600" dirty="0">
                <a:effectLst/>
                <a:latin typeface="Calibri" panose="020F0502020204030204" pitchFamily="34" charset="0"/>
                <a:ea typeface="Times New Roman" panose="02020603050405020304" pitchFamily="18" charset="0"/>
              </a:rPr>
              <a:t>ατική έρευνα λέξεων-κλειδιών είναι ο ακρογωνιαίος λίθος του SEO. </a:t>
            </a:r>
            <a:r>
              <a:rPr lang="en-GB" sz="1600" dirty="0" err="1">
                <a:effectLst/>
                <a:latin typeface="Calibri" panose="020F0502020204030204" pitchFamily="34" charset="0"/>
                <a:ea typeface="Times New Roman" panose="02020603050405020304" pitchFamily="18" charset="0"/>
              </a:rPr>
              <a:t>Περιλ</a:t>
            </a:r>
            <a:r>
              <a:rPr lang="en-GB" sz="1600" dirty="0">
                <a:effectLst/>
                <a:latin typeface="Calibri" panose="020F0502020204030204" pitchFamily="34" charset="0"/>
                <a:ea typeface="Times New Roman" panose="02020603050405020304" pitchFamily="18" charset="0"/>
              </a:rPr>
              <a:t>αμβάνει τον εντοπισμό των λέξεων-κλειδιών που σχετίζονται με την επιχείρησή σας και το κοινό-στόχο σας.</a:t>
            </a:r>
            <a:endParaRPr lang="fr-FR" sz="16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600" b="1" dirty="0">
                <a:effectLst/>
                <a:latin typeface="Calibri" panose="020F0502020204030204" pitchFamily="34" charset="0"/>
                <a:ea typeface="Times New Roman" panose="02020603050405020304" pitchFamily="18" charset="0"/>
              </a:rPr>
              <a:t>On-Page SEO:</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Αυτό</a:t>
            </a:r>
            <a:r>
              <a:rPr lang="en-GB" sz="1600" dirty="0">
                <a:effectLst/>
                <a:latin typeface="Calibri" panose="020F0502020204030204" pitchFamily="34" charset="0"/>
                <a:ea typeface="Times New Roman" panose="02020603050405020304" pitchFamily="18" charset="0"/>
              </a:rPr>
              <a:t> π</a:t>
            </a:r>
            <a:r>
              <a:rPr lang="en-GB" sz="1600" dirty="0" err="1">
                <a:effectLst/>
                <a:latin typeface="Calibri" panose="020F0502020204030204" pitchFamily="34" charset="0"/>
                <a:ea typeface="Times New Roman" panose="02020603050405020304" pitchFamily="18" charset="0"/>
              </a:rPr>
              <a:t>εριλ</a:t>
            </a:r>
            <a:r>
              <a:rPr lang="en-GB" sz="1600" dirty="0">
                <a:effectLst/>
                <a:latin typeface="Calibri" panose="020F0502020204030204" pitchFamily="34" charset="0"/>
                <a:ea typeface="Times New Roman" panose="02020603050405020304" pitchFamily="18" charset="0"/>
              </a:rPr>
              <a:t>αμβάνει τη βελτιστοποίηση μεμονωμένων ιστοσελίδων ώστε να κατατάσσονται υψηλότερα και να κερδίζουν περισσότερη σχετική επισκεψιμότητα στις μηχανές αναζήτησης. </a:t>
            </a:r>
            <a:r>
              <a:rPr lang="en-GB" sz="1600" dirty="0" err="1">
                <a:effectLst/>
                <a:latin typeface="Calibri" panose="020F0502020204030204" pitchFamily="34" charset="0"/>
                <a:ea typeface="Times New Roman" panose="02020603050405020304" pitchFamily="18" charset="0"/>
              </a:rPr>
              <a:t>Περιλ</a:t>
            </a:r>
            <a:r>
              <a:rPr lang="en-GB" sz="1600" dirty="0">
                <a:effectLst/>
                <a:latin typeface="Calibri" panose="020F0502020204030204" pitchFamily="34" charset="0"/>
                <a:ea typeface="Times New Roman" panose="02020603050405020304" pitchFamily="18" charset="0"/>
              </a:rPr>
              <a:t>αμβάνει τη βελτιστοποίηση του περιεχομένου, των meta tags, των επικεφαλίδων και των εικόνων.</a:t>
            </a:r>
            <a:endParaRPr lang="fr-FR" sz="1600" dirty="0">
              <a:effectLst/>
              <a:latin typeface="Times New Roman" panose="02020603050405020304" pitchFamily="18" charset="0"/>
              <a:ea typeface="Times New Roman" panose="02020603050405020304" pitchFamily="18" charset="0"/>
            </a:endParaRPr>
          </a:p>
          <a:p>
            <a:endParaRPr lang="en-GB" sz="1600" dirty="0"/>
          </a:p>
        </p:txBody>
      </p:sp>
    </p:spTree>
    <p:extLst>
      <p:ext uri="{BB962C8B-B14F-4D97-AF65-F5344CB8AC3E}">
        <p14:creationId xmlns:p14="http://schemas.microsoft.com/office/powerpoint/2010/main" val="311413823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a:effectLst/>
                <a:latin typeface="Calibri" panose="020F0502020204030204" pitchFamily="34" charset="0"/>
                <a:ea typeface="Yu Mincho" panose="02020400000000000000" pitchFamily="18" charset="-128"/>
              </a:rPr>
              <a:t>Εφαρμογή αποτελεσματικών τεχνικών βελτιστοποίησης μηχανών αναζήτησης (SEO)</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3.1.1 Κατανόηση της βελτιστοποίησης μηχανών αναζήτησης (SEO)</a:t>
            </a:r>
          </a:p>
          <a:p>
            <a:pPr>
              <a:lnSpc>
                <a:spcPct val="107000"/>
              </a:lnSpc>
              <a:spcAft>
                <a:spcPts val="800"/>
              </a:spcAft>
            </a:pPr>
            <a:endParaRPr lang="fr-FR" sz="18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buSzPts val="1000"/>
              <a:buFont typeface="Symbol" panose="05050102010706020507" pitchFamily="18" charset="2"/>
              <a:buChar char=""/>
              <a:tabLst>
                <a:tab pos="457200" algn="l"/>
              </a:tabLst>
            </a:pPr>
            <a:r>
              <a:rPr lang="en-GB" sz="1800" b="1">
                <a:effectLst/>
                <a:latin typeface="Calibri" panose="020F0502020204030204" pitchFamily="34" charset="0"/>
                <a:ea typeface="Times New Roman" panose="02020603050405020304" pitchFamily="18" charset="0"/>
              </a:rPr>
              <a:t>Off-Page SEO:</a:t>
            </a:r>
            <a:r>
              <a:rPr lang="en-GB" sz="1800">
                <a:effectLst/>
                <a:latin typeface="Calibri" panose="020F0502020204030204" pitchFamily="34" charset="0"/>
                <a:ea typeface="Times New Roman" panose="02020603050405020304" pitchFamily="18" charset="0"/>
              </a:rPr>
              <a:t> Το Off-Page SEO αναφέρεται σε ενέργειες που γίνονται εκτός του ιστότοπού σας για να επηρεάσουν την κατάταξή σας στις σελίδες αποτελεσμάτων των μηχανών αναζήτησης. Αυτό συχνά περιλαμβάνει την οικοδόμηση υψηλής ποιότητας backlinks από αξιόπιστες ιστοσελίδες.</a:t>
            </a:r>
            <a:endParaRPr lang="fr-FR" sz="180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latin typeface="Calibri" panose="020F0502020204030204" pitchFamily="34" charset="0"/>
                <a:ea typeface="Times New Roman" panose="02020603050405020304" pitchFamily="18" charset="0"/>
              </a:rPr>
              <a:t>Τεχνικό SEO:</a:t>
            </a:r>
            <a:r>
              <a:rPr lang="en-GB" sz="1800">
                <a:effectLst/>
                <a:latin typeface="Calibri" panose="020F0502020204030204" pitchFamily="34" charset="0"/>
                <a:ea typeface="Times New Roman" panose="02020603050405020304" pitchFamily="18" charset="0"/>
              </a:rPr>
              <a:t> Η πτυχή αυτή επικεντρώνεται στα τεχνικά στοιχεία του ιστότοπού σας, όπως η ταχύτητα του ιστότοπου, η φιλικότητα προς τα κινητά και η διασφάλιση της πρόσβασης και ευρετηρίασης του περιεχομένου σας από τις μηχανές αναζήτησης.</a:t>
            </a:r>
            <a:endParaRPr lang="fr-FR" sz="180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latin typeface="Calibri" panose="020F0502020204030204" pitchFamily="34" charset="0"/>
                <a:ea typeface="Times New Roman" panose="02020603050405020304" pitchFamily="18" charset="0"/>
              </a:rPr>
              <a:t>Ποιότητα περιεχομένου: Το </a:t>
            </a:r>
            <a:r>
              <a:rPr lang="en-GB" sz="1800">
                <a:effectLst/>
                <a:latin typeface="Calibri" panose="020F0502020204030204" pitchFamily="34" charset="0"/>
                <a:ea typeface="Times New Roman" panose="02020603050405020304" pitchFamily="18" charset="0"/>
              </a:rPr>
              <a:t>υψηλής ποιότητας, σχετικό περιεχόμενο αποτελεί τον πυρήνα του SEO. Οι μηχανές αναζήτησης έχουν ως στόχο να παρέχουν στους χρήστες πολύτιμες πληροφορίες, επομένως η δημιουργία ενημερωτικού, ελκυστικού περιεχομένου είναι απαραίτητη.</a:t>
            </a:r>
            <a:endParaRPr lang="fr-FR" sz="1800">
              <a:effectLst/>
              <a:latin typeface="Times New Roman" panose="02020603050405020304" pitchFamily="18" charset="0"/>
              <a:ea typeface="Times New Roman" panose="02020603050405020304" pitchFamily="18" charset="0"/>
            </a:endParaRPr>
          </a:p>
          <a:p>
            <a:endParaRPr lang="en-GB"/>
          </a:p>
        </p:txBody>
      </p:sp>
    </p:spTree>
    <p:extLst>
      <p:ext uri="{BB962C8B-B14F-4D97-AF65-F5344CB8AC3E}">
        <p14:creationId xmlns:p14="http://schemas.microsoft.com/office/powerpoint/2010/main" val="238740208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a:effectLst/>
                <a:latin typeface="Calibri" panose="020F0502020204030204" pitchFamily="34" charset="0"/>
                <a:ea typeface="Yu Mincho" panose="02020400000000000000" pitchFamily="18" charset="-128"/>
              </a:rPr>
              <a:t>Εφαρμογή αποτελεσματικών τεχνικών βελτιστοποίησης μηχανών αναζήτησης (SEO)</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700" b="1" dirty="0">
                <a:effectLst/>
                <a:latin typeface="Calibri" panose="020F0502020204030204" pitchFamily="34" charset="0"/>
                <a:ea typeface="Times New Roman" panose="02020603050405020304" pitchFamily="18" charset="0"/>
              </a:rPr>
              <a:t>3.1.2 Βα</a:t>
            </a:r>
            <a:r>
              <a:rPr lang="en-GB" sz="1700" b="1" dirty="0" err="1">
                <a:effectLst/>
                <a:latin typeface="Calibri" panose="020F0502020204030204" pitchFamily="34" charset="0"/>
                <a:ea typeface="Times New Roman" panose="02020603050405020304" pitchFamily="18" charset="0"/>
              </a:rPr>
              <a:t>σικές</a:t>
            </a:r>
            <a:r>
              <a:rPr lang="en-GB" sz="1700" b="1" dirty="0">
                <a:effectLst/>
                <a:latin typeface="Calibri" panose="020F0502020204030204" pitchFamily="34" charset="0"/>
                <a:ea typeface="Times New Roman" panose="02020603050405020304" pitchFamily="18" charset="0"/>
              </a:rPr>
              <a:t> </a:t>
            </a:r>
            <a:r>
              <a:rPr lang="en-GB" sz="1700" b="1" dirty="0" err="1">
                <a:effectLst/>
                <a:latin typeface="Calibri" panose="020F0502020204030204" pitchFamily="34" charset="0"/>
                <a:ea typeface="Times New Roman" panose="02020603050405020304" pitchFamily="18" charset="0"/>
              </a:rPr>
              <a:t>τεχνικές</a:t>
            </a:r>
            <a:r>
              <a:rPr lang="en-GB" sz="1700" b="1" dirty="0">
                <a:effectLst/>
                <a:latin typeface="Calibri" panose="020F0502020204030204" pitchFamily="34" charset="0"/>
                <a:ea typeface="Times New Roman" panose="02020603050405020304" pitchFamily="18" charset="0"/>
              </a:rPr>
              <a:t> SEO </a:t>
            </a:r>
            <a:r>
              <a:rPr lang="en-GB" sz="1700" b="1" dirty="0" err="1">
                <a:effectLst/>
                <a:latin typeface="Calibri" panose="020F0502020204030204" pitchFamily="34" charset="0"/>
                <a:ea typeface="Times New Roman" panose="02020603050405020304" pitchFamily="18" charset="0"/>
              </a:rPr>
              <a:t>γι</a:t>
            </a:r>
            <a:r>
              <a:rPr lang="en-GB" sz="1700" b="1" dirty="0">
                <a:effectLst/>
                <a:latin typeface="Calibri" panose="020F0502020204030204" pitchFamily="34" charset="0"/>
                <a:ea typeface="Times New Roman" panose="02020603050405020304" pitchFamily="18" charset="0"/>
              </a:rPr>
              <a:t>α ΜΜΕ</a:t>
            </a:r>
            <a:endParaRPr lang="fr-FR" sz="1700" dirty="0">
              <a:effectLst/>
              <a:latin typeface="Times New Roman" panose="02020603050405020304" pitchFamily="18" charset="0"/>
              <a:ea typeface="Times New Roman" panose="02020603050405020304" pitchFamily="18" charset="0"/>
            </a:endParaRPr>
          </a:p>
          <a:p>
            <a:br>
              <a:rPr lang="en-GB" sz="1700" dirty="0">
                <a:effectLst/>
                <a:latin typeface="Calibri" panose="020F0502020204030204" pitchFamily="34" charset="0"/>
                <a:ea typeface="Times New Roman" panose="02020603050405020304" pitchFamily="18" charset="0"/>
              </a:rPr>
            </a:br>
            <a:r>
              <a:rPr lang="en-GB" sz="1700" dirty="0" err="1">
                <a:effectLst/>
                <a:latin typeface="Calibri" panose="020F0502020204030204" pitchFamily="34" charset="0"/>
                <a:ea typeface="Times New Roman" panose="02020603050405020304" pitchFamily="18" charset="0"/>
              </a:rPr>
              <a:t>Τώρ</a:t>
            </a:r>
            <a:r>
              <a:rPr lang="en-GB" sz="1700" dirty="0">
                <a:effectLst/>
                <a:latin typeface="Calibri" panose="020F0502020204030204" pitchFamily="34" charset="0"/>
                <a:ea typeface="Times New Roman" panose="02020603050405020304" pitchFamily="18" charset="0"/>
              </a:rPr>
              <a:t>α, ας εξερευνήσουμε ορισμένες βασικές τεχνικές SEO που μπορούν να εφαρμόσουν οι πολύ μικρές και οι μικρομεσαίες επιχειρήσεις για να ενισχύσουν την παρουσία τους στο διαδίκτυο:</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Έρευν</a:t>
            </a:r>
            <a:r>
              <a:rPr lang="en-GB" sz="1700" b="1" dirty="0">
                <a:effectLst/>
                <a:latin typeface="Calibri" panose="020F0502020204030204" pitchFamily="34" charset="0"/>
                <a:ea typeface="Times New Roman" panose="02020603050405020304" pitchFamily="18" charset="0"/>
              </a:rPr>
              <a:t>α λέξεων-κλειδιών:</a:t>
            </a:r>
            <a:r>
              <a:rPr lang="en-GB" sz="1700" dirty="0">
                <a:effectLst/>
                <a:latin typeface="Calibri" panose="020F0502020204030204" pitchFamily="34" charset="0"/>
                <a:ea typeface="Times New Roman" panose="02020603050405020304" pitchFamily="18" charset="0"/>
              </a:rPr>
              <a:t> Ξεκινήστε διεξάγοντας ενδελεχή έρευνα λέξεων-κλειδιών για να εντοπίσετε τις φράσεις που χρησιμοποιούν οι δυνητικοί πελάτες σας για να αναζητήσουν προϊόντα ή υπηρεσίες όπως η δική σας. </a:t>
            </a:r>
            <a:r>
              <a:rPr lang="en-GB" sz="1700" dirty="0" err="1">
                <a:effectLst/>
                <a:latin typeface="Calibri" panose="020F0502020204030204" pitchFamily="34" charset="0"/>
                <a:ea typeface="Times New Roman" panose="02020603050405020304" pitchFamily="18" charset="0"/>
              </a:rPr>
              <a:t>Χρησιμο</a:t>
            </a:r>
            <a:r>
              <a:rPr lang="en-GB" sz="1700" dirty="0">
                <a:effectLst/>
                <a:latin typeface="Calibri" panose="020F0502020204030204" pitchFamily="34" charset="0"/>
                <a:ea typeface="Times New Roman" panose="02020603050405020304" pitchFamily="18" charset="0"/>
              </a:rPr>
              <a:t>ποιήστε εργαλεία έρευνας λέξεων-κλειδιών για να ανακαλύψετε σχετικές λέξεις-κλειδιά με μέτριο έως υψηλό όγκο αναζήτησης και χαμηλό ανταγωνισμό.</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Βελτιστο</a:t>
            </a:r>
            <a:r>
              <a:rPr lang="en-GB" sz="1700" b="1" dirty="0">
                <a:effectLst/>
                <a:latin typeface="Calibri" panose="020F0502020204030204" pitchFamily="34" charset="0"/>
                <a:ea typeface="Times New Roman" panose="02020603050405020304" pitchFamily="18" charset="0"/>
              </a:rPr>
              <a:t>ποίηση σελίδας:</a:t>
            </a:r>
            <a:r>
              <a:rPr lang="en-GB" sz="1700" dirty="0">
                <a:effectLst/>
                <a:latin typeface="Calibri" panose="020F0502020204030204" pitchFamily="34" charset="0"/>
                <a:ea typeface="Times New Roman" panose="02020603050405020304" pitchFamily="18" charset="0"/>
              </a:rPr>
              <a:t> Βελτιστοποίηση των σελίδων του ιστότοπού σας με την ενσωμάτωση των λέξεων-κλειδιών-στόχων με φυσικό τρόπο στους τίτλους, τις επικεφαλίδες και το περιεχόμενο. </a:t>
            </a:r>
            <a:r>
              <a:rPr lang="en-GB" sz="1700" dirty="0" err="1">
                <a:effectLst/>
                <a:latin typeface="Calibri" panose="020F0502020204030204" pitchFamily="34" charset="0"/>
                <a:ea typeface="Times New Roman" panose="02020603050405020304" pitchFamily="18" charset="0"/>
              </a:rPr>
              <a:t>Βε</a:t>
            </a:r>
            <a:r>
              <a:rPr lang="en-GB" sz="1700" dirty="0">
                <a:effectLst/>
                <a:latin typeface="Calibri" panose="020F0502020204030204" pitchFamily="34" charset="0"/>
                <a:ea typeface="Times New Roman" panose="02020603050405020304" pitchFamily="18" charset="0"/>
              </a:rPr>
              <a:t>βαιωθείτε ότι οι μετα-ετικέτες (μετα-τίτλοι και περιγραφές) είναι πειστικές και περιλαμβάνουν λέξεις-κλειδιά.</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Περιεχόμενο</a:t>
            </a:r>
            <a:r>
              <a:rPr lang="en-GB" sz="1700" b="1" dirty="0">
                <a:effectLst/>
                <a:latin typeface="Calibri" panose="020F0502020204030204" pitchFamily="34" charset="0"/>
                <a:ea typeface="Times New Roman" panose="02020603050405020304" pitchFamily="18" charset="0"/>
              </a:rPr>
              <a:t> </a:t>
            </a:r>
            <a:r>
              <a:rPr lang="en-GB" sz="1700" b="1" dirty="0" err="1">
                <a:effectLst/>
                <a:latin typeface="Calibri" panose="020F0502020204030204" pitchFamily="34" charset="0"/>
                <a:ea typeface="Times New Roman" panose="02020603050405020304" pitchFamily="18" charset="0"/>
              </a:rPr>
              <a:t>υψηλής</a:t>
            </a:r>
            <a:r>
              <a:rPr lang="en-GB" sz="1700" b="1" dirty="0">
                <a:effectLst/>
                <a:latin typeface="Calibri" panose="020F0502020204030204" pitchFamily="34" charset="0"/>
                <a:ea typeface="Times New Roman" panose="02020603050405020304" pitchFamily="18" charset="0"/>
              </a:rPr>
              <a:t> π</a:t>
            </a:r>
            <a:r>
              <a:rPr lang="en-GB" sz="1700" b="1" dirty="0" err="1">
                <a:effectLst/>
                <a:latin typeface="Calibri" panose="020F0502020204030204" pitchFamily="34" charset="0"/>
                <a:ea typeface="Times New Roman" panose="02020603050405020304" pitchFamily="18" charset="0"/>
              </a:rPr>
              <a:t>οιότητ</a:t>
            </a:r>
            <a:r>
              <a:rPr lang="en-GB" sz="1700" b="1" dirty="0">
                <a:effectLst/>
                <a:latin typeface="Calibri" panose="020F0502020204030204" pitchFamily="34" charset="0"/>
                <a:ea typeface="Times New Roman" panose="02020603050405020304" pitchFamily="18" charset="0"/>
              </a:rPr>
              <a:t>ας:</a:t>
            </a:r>
            <a:r>
              <a:rPr lang="en-GB" sz="1700" dirty="0">
                <a:effectLst/>
                <a:latin typeface="Calibri" panose="020F0502020204030204" pitchFamily="34" charset="0"/>
                <a:ea typeface="Times New Roman" panose="02020603050405020304" pitchFamily="18" charset="0"/>
              </a:rPr>
              <a:t> Δημιουργήστε πολύτιμο και κατατοπιστικό περιεχόμενο που ανταποκρίνεται στις ανάγκες και τις ερωτήσεις του κοινού-στόχου σας. </a:t>
            </a:r>
            <a:r>
              <a:rPr lang="en-GB" sz="1700" dirty="0" err="1">
                <a:effectLst/>
                <a:latin typeface="Calibri" panose="020F0502020204030204" pitchFamily="34" charset="0"/>
                <a:ea typeface="Times New Roman" panose="02020603050405020304" pitchFamily="18" charset="0"/>
              </a:rPr>
              <a:t>Ενημερώστε</a:t>
            </a:r>
            <a:r>
              <a:rPr lang="en-GB" sz="1700" dirty="0">
                <a:effectLst/>
                <a:latin typeface="Calibri" panose="020F0502020204030204" pitchFamily="34" charset="0"/>
                <a:ea typeface="Times New Roman" panose="02020603050405020304" pitchFamily="18" charset="0"/>
              </a:rPr>
              <a:t> τα</a:t>
            </a:r>
            <a:r>
              <a:rPr lang="en-GB" sz="1700" dirty="0" err="1">
                <a:effectLst/>
                <a:latin typeface="Calibri" panose="020F0502020204030204" pitchFamily="34" charset="0"/>
                <a:ea typeface="Times New Roman" panose="02020603050405020304" pitchFamily="18" charset="0"/>
              </a:rPr>
              <a:t>κτικά</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το</a:t>
            </a:r>
            <a:r>
              <a:rPr lang="en-GB" sz="1700" dirty="0">
                <a:effectLst/>
                <a:latin typeface="Calibri" panose="020F0502020204030204" pitchFamily="34" charset="0"/>
                <a:ea typeface="Times New Roman" panose="02020603050405020304" pitchFamily="18" charset="0"/>
              </a:rPr>
              <a:t> π</a:t>
            </a:r>
            <a:r>
              <a:rPr lang="en-GB" sz="1700" dirty="0" err="1">
                <a:effectLst/>
                <a:latin typeface="Calibri" panose="020F0502020204030204" pitchFamily="34" charset="0"/>
                <a:ea typeface="Times New Roman" panose="02020603050405020304" pitchFamily="18" charset="0"/>
              </a:rPr>
              <a:t>εριεχόμενό</a:t>
            </a:r>
            <a:r>
              <a:rPr lang="en-GB" sz="1700" dirty="0">
                <a:effectLst/>
                <a:latin typeface="Calibri" panose="020F0502020204030204" pitchFamily="34" charset="0"/>
                <a:ea typeface="Times New Roman" panose="02020603050405020304" pitchFamily="18" charset="0"/>
              </a:rPr>
              <a:t> σας </a:t>
            </a:r>
            <a:r>
              <a:rPr lang="en-GB" sz="1700" dirty="0" err="1">
                <a:effectLst/>
                <a:latin typeface="Calibri" panose="020F0502020204030204" pitchFamily="34" charset="0"/>
                <a:ea typeface="Times New Roman" panose="02020603050405020304" pitchFamily="18" charset="0"/>
              </a:rPr>
              <a:t>γι</a:t>
            </a:r>
            <a:r>
              <a:rPr lang="en-GB" sz="1700" dirty="0">
                <a:effectLst/>
                <a:latin typeface="Calibri" panose="020F0502020204030204" pitchFamily="34" charset="0"/>
                <a:ea typeface="Times New Roman" panose="02020603050405020304" pitchFamily="18" charset="0"/>
              </a:rPr>
              <a:t>α να το διατηρείτε φρέσκο και σχετικό.</a:t>
            </a:r>
            <a:endParaRPr lang="fr-FR" sz="1700" dirty="0">
              <a:effectLst/>
              <a:latin typeface="Times New Roman" panose="02020603050405020304" pitchFamily="18" charset="0"/>
              <a:ea typeface="Times New Roman" panose="02020603050405020304" pitchFamily="18" charset="0"/>
            </a:endParaRPr>
          </a:p>
          <a:p>
            <a:endParaRPr lang="en-GB" sz="1700" dirty="0"/>
          </a:p>
        </p:txBody>
      </p:sp>
    </p:spTree>
    <p:extLst>
      <p:ext uri="{BB962C8B-B14F-4D97-AF65-F5344CB8AC3E}">
        <p14:creationId xmlns:p14="http://schemas.microsoft.com/office/powerpoint/2010/main" val="98583423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a:effectLst/>
                <a:latin typeface="Calibri" panose="020F0502020204030204" pitchFamily="34" charset="0"/>
                <a:ea typeface="Yu Mincho" panose="02020400000000000000" pitchFamily="18" charset="-128"/>
              </a:rPr>
              <a:t>Εφαρμογή αποτελεσματικών τεχνικών βελτιστοποίησης μηχανών αναζήτησης (SEO)</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a:effectLst/>
                <a:latin typeface="Calibri" panose="020F0502020204030204" pitchFamily="34" charset="0"/>
                <a:ea typeface="Times New Roman" panose="02020603050405020304" pitchFamily="18" charset="0"/>
              </a:rPr>
              <a:t>3.1.2 Βασικές τεχνικές SEO για ΜΜΕ</a:t>
            </a:r>
          </a:p>
          <a:p>
            <a:endParaRPr lang="fr-FR"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latin typeface="Calibri" panose="020F0502020204030204" pitchFamily="34" charset="0"/>
                <a:ea typeface="Times New Roman" panose="02020603050405020304" pitchFamily="18" charset="0"/>
              </a:rPr>
              <a:t>Βελτιστοποίηση για κινητά:</a:t>
            </a:r>
            <a:r>
              <a:rPr lang="en-GB" sz="1800">
                <a:effectLst/>
                <a:latin typeface="Calibri" panose="020F0502020204030204" pitchFamily="34" charset="0"/>
                <a:ea typeface="Times New Roman" panose="02020603050405020304" pitchFamily="18" charset="0"/>
              </a:rPr>
              <a:t> Εξασφαλίστε ότι ο ιστότοπός σας είναι φιλικός προς τα κινητά. Η Google επιβραβεύει τους ιστότοπους που ανταποκρίνονται στα κινητά τηλέφωνα με υψηλότερη κατάταξη στην αναζήτηση.</a:t>
            </a:r>
            <a:endParaRPr lang="fr-FR"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latin typeface="Calibri" panose="020F0502020204030204" pitchFamily="34" charset="0"/>
                <a:ea typeface="Times New Roman" panose="02020603050405020304" pitchFamily="18" charset="0"/>
              </a:rPr>
              <a:t>Τοπικό SEO:</a:t>
            </a:r>
            <a:r>
              <a:rPr lang="en-GB" sz="1800">
                <a:effectLst/>
                <a:latin typeface="Calibri" panose="020F0502020204030204" pitchFamily="34" charset="0"/>
                <a:ea typeface="Times New Roman" panose="02020603050405020304" pitchFamily="18" charset="0"/>
              </a:rPr>
              <a:t> Αν έχετε φυσικό κατάστημα ή εξυπηρετείτε μια συγκεκριμένη γεωγραφική περιοχή, βελτιστοποιήστε το τοπικό SEO. Αυτό περιλαμβάνει τη δημιουργία και τη βελτιστοποίηση της καταχώρησής σας στο Google My Business και την ενθάρρυνση των κριτικών πελατών.</a:t>
            </a:r>
            <a:endParaRPr lang="fr-FR"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latin typeface="Calibri" panose="020F0502020204030204" pitchFamily="34" charset="0"/>
                <a:ea typeface="Times New Roman" panose="02020603050405020304" pitchFamily="18" charset="0"/>
              </a:rPr>
              <a:t>Κτίσιμο συνδέσμων:</a:t>
            </a:r>
            <a:r>
              <a:rPr lang="en-GB" sz="1800">
                <a:effectLst/>
                <a:latin typeface="Calibri" panose="020F0502020204030204" pitchFamily="34" charset="0"/>
                <a:ea typeface="Times New Roman" panose="02020603050405020304" pitchFamily="18" charset="0"/>
              </a:rPr>
              <a:t> Δημιουργήστε υψηλής ποιότητας backlinks από έγκυρους ιστότοπους του κλάδου σας. Η αποστολή επισκεπτών, η προβολή και η δημιουργία περιεχομένου που μπορεί να μοιραστεί, μπορούν να βοηθήσουν στην προσέλκυση πολύτιμων backlinks.</a:t>
            </a:r>
            <a:endParaRPr lang="fr-FR" sz="180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latin typeface="Calibri" panose="020F0502020204030204" pitchFamily="34" charset="0"/>
                <a:ea typeface="Times New Roman" panose="02020603050405020304" pitchFamily="18" charset="0"/>
              </a:rPr>
              <a:t>Τεχνικό SEO:</a:t>
            </a:r>
            <a:r>
              <a:rPr lang="en-GB" sz="1800">
                <a:effectLst/>
                <a:latin typeface="Calibri" panose="020F0502020204030204" pitchFamily="34" charset="0"/>
                <a:ea typeface="Times New Roman" panose="02020603050405020304" pitchFamily="18" charset="0"/>
              </a:rPr>
              <a:t> Να πραγματοποιείτε τακτικά τεχνικούς ελέγχους της ιστοσελίδας σας για να εντοπίζετε και να διορθώνετε προβλήματα όπως σπασμένους συνδέσμους, αργούς χρόνους φόρτωσης σελίδων και σφάλματα ανίχνευσης.</a:t>
            </a:r>
            <a:endParaRPr lang="fr-FR" sz="1800">
              <a:effectLst/>
              <a:latin typeface="Times New Roman" panose="02020603050405020304" pitchFamily="18" charset="0"/>
              <a:ea typeface="Times New Roman" panose="02020603050405020304" pitchFamily="18" charset="0"/>
            </a:endParaRPr>
          </a:p>
          <a:p>
            <a:endParaRPr lang="en-GB"/>
          </a:p>
        </p:txBody>
      </p:sp>
    </p:spTree>
    <p:extLst>
      <p:ext uri="{BB962C8B-B14F-4D97-AF65-F5344CB8AC3E}">
        <p14:creationId xmlns:p14="http://schemas.microsoft.com/office/powerpoint/2010/main" val="399976515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a:effectLst/>
                <a:latin typeface="Calibri" panose="020F0502020204030204" pitchFamily="34" charset="0"/>
                <a:ea typeface="Yu Mincho" panose="02020400000000000000" pitchFamily="18" charset="-128"/>
              </a:rPr>
              <a:t>Εφαρμογή αποτελεσματικών τεχνικών βελτιστοποίησης μηχανών αναζήτησης (SEO)</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700" b="1" dirty="0">
                <a:effectLst/>
                <a:latin typeface="Calibri" panose="020F0502020204030204" pitchFamily="34" charset="0"/>
                <a:ea typeface="Times New Roman" panose="02020603050405020304" pitchFamily="18" charset="0"/>
              </a:rPr>
              <a:t>3.1.2 Βα</a:t>
            </a:r>
            <a:r>
              <a:rPr lang="en-GB" sz="1700" b="1" dirty="0" err="1">
                <a:effectLst/>
                <a:latin typeface="Calibri" panose="020F0502020204030204" pitchFamily="34" charset="0"/>
                <a:ea typeface="Times New Roman" panose="02020603050405020304" pitchFamily="18" charset="0"/>
              </a:rPr>
              <a:t>σικές</a:t>
            </a:r>
            <a:r>
              <a:rPr lang="en-GB" sz="1700" b="1" dirty="0">
                <a:effectLst/>
                <a:latin typeface="Calibri" panose="020F0502020204030204" pitchFamily="34" charset="0"/>
                <a:ea typeface="Times New Roman" panose="02020603050405020304" pitchFamily="18" charset="0"/>
              </a:rPr>
              <a:t> </a:t>
            </a:r>
            <a:r>
              <a:rPr lang="en-GB" sz="1700" b="1" dirty="0" err="1">
                <a:effectLst/>
                <a:latin typeface="Calibri" panose="020F0502020204030204" pitchFamily="34" charset="0"/>
                <a:ea typeface="Times New Roman" panose="02020603050405020304" pitchFamily="18" charset="0"/>
              </a:rPr>
              <a:t>τεχνικές</a:t>
            </a:r>
            <a:r>
              <a:rPr lang="en-GB" sz="1700" b="1" dirty="0">
                <a:effectLst/>
                <a:latin typeface="Calibri" panose="020F0502020204030204" pitchFamily="34" charset="0"/>
                <a:ea typeface="Times New Roman" panose="02020603050405020304" pitchFamily="18" charset="0"/>
              </a:rPr>
              <a:t> SEO </a:t>
            </a:r>
            <a:r>
              <a:rPr lang="en-GB" sz="1700" b="1" dirty="0" err="1">
                <a:effectLst/>
                <a:latin typeface="Calibri" panose="020F0502020204030204" pitchFamily="34" charset="0"/>
                <a:ea typeface="Times New Roman" panose="02020603050405020304" pitchFamily="18" charset="0"/>
              </a:rPr>
              <a:t>γι</a:t>
            </a:r>
            <a:r>
              <a:rPr lang="en-GB" sz="1700" b="1" dirty="0">
                <a:effectLst/>
                <a:latin typeface="Calibri" panose="020F0502020204030204" pitchFamily="34" charset="0"/>
                <a:ea typeface="Times New Roman" panose="02020603050405020304" pitchFamily="18" charset="0"/>
              </a:rPr>
              <a:t>α ΜΜΕ</a:t>
            </a:r>
            <a:br>
              <a:rPr lang="en-GB" sz="1700" b="1" dirty="0">
                <a:effectLst/>
                <a:latin typeface="Calibri" panose="020F0502020204030204" pitchFamily="34" charset="0"/>
                <a:ea typeface="Times New Roman" panose="02020603050405020304" pitchFamily="18" charset="0"/>
              </a:rPr>
            </a:br>
            <a:endParaRPr lang="en-GB" sz="1700" b="1" dirty="0">
              <a:effectLst/>
              <a:latin typeface="Calibri" panose="020F0502020204030204" pitchFamily="34"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Εμ</a:t>
            </a:r>
            <a:r>
              <a:rPr lang="en-GB" sz="1700" b="1" dirty="0">
                <a:effectLst/>
                <a:latin typeface="Calibri" panose="020F0502020204030204" pitchFamily="34" charset="0"/>
                <a:ea typeface="Times New Roman" panose="02020603050405020304" pitchFamily="18" charset="0"/>
              </a:rPr>
              <a:t>πειρία χρήστη (UX):</a:t>
            </a:r>
            <a:r>
              <a:rPr lang="en-GB" sz="1700" dirty="0">
                <a:effectLst/>
                <a:latin typeface="Calibri" panose="020F0502020204030204" pitchFamily="34" charset="0"/>
                <a:ea typeface="Times New Roman" panose="02020603050405020304" pitchFamily="18" charset="0"/>
              </a:rPr>
              <a:t> Ένας φιλικός προς το χρήστη ιστότοπος όχι μόνο βελτιώνει το SEO αλλά και την ικανοποίηση των χρηστών. </a:t>
            </a:r>
            <a:r>
              <a:rPr lang="en-GB" sz="1700" dirty="0" err="1">
                <a:effectLst/>
                <a:latin typeface="Calibri" panose="020F0502020204030204" pitchFamily="34" charset="0"/>
                <a:ea typeface="Times New Roman" panose="02020603050405020304" pitchFamily="18" charset="0"/>
              </a:rPr>
              <a:t>Βε</a:t>
            </a:r>
            <a:r>
              <a:rPr lang="en-GB" sz="1700" dirty="0">
                <a:effectLst/>
                <a:latin typeface="Calibri" panose="020F0502020204030204" pitchFamily="34" charset="0"/>
                <a:ea typeface="Times New Roman" panose="02020603050405020304" pitchFamily="18" charset="0"/>
              </a:rPr>
              <a:t>βαιωθείτε ότι ο ιστότοπός σας είναι εύκολος στην πλοήγηση, φορτώνει γρήγορα και παρέχει μια απρόσκοπτη εμπειρία.</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Ανάλυση</a:t>
            </a:r>
            <a:r>
              <a:rPr lang="en-GB" sz="1700" b="1" dirty="0">
                <a:effectLst/>
                <a:latin typeface="Calibri" panose="020F0502020204030204" pitchFamily="34" charset="0"/>
                <a:ea typeface="Times New Roman" panose="02020603050405020304" pitchFamily="18" charset="0"/>
              </a:rPr>
              <a:t> και παρα</a:t>
            </a:r>
            <a:r>
              <a:rPr lang="en-GB" sz="1700" b="1" dirty="0" err="1">
                <a:effectLst/>
                <a:latin typeface="Calibri" panose="020F0502020204030204" pitchFamily="34" charset="0"/>
                <a:ea typeface="Times New Roman" panose="02020603050405020304" pitchFamily="18" charset="0"/>
              </a:rPr>
              <a:t>κολούθηση</a:t>
            </a:r>
            <a:r>
              <a:rPr lang="en-GB" sz="1700" b="1" dirty="0">
                <a:effectLst/>
                <a:latin typeface="Calibri" panose="020F0502020204030204" pitchFamily="34" charset="0"/>
                <a:ea typeface="Times New Roman" panose="02020603050405020304" pitchFamily="18" charset="0"/>
              </a:rPr>
              <a:t>:</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Εφ</a:t>
            </a:r>
            <a:r>
              <a:rPr lang="en-GB" sz="1700" dirty="0">
                <a:effectLst/>
                <a:latin typeface="Calibri" panose="020F0502020204030204" pitchFamily="34" charset="0"/>
                <a:ea typeface="Times New Roman" panose="02020603050405020304" pitchFamily="18" charset="0"/>
              </a:rPr>
              <a:t>αρμόστε εργαλεία ανάλυσης ιστού όπως το Google Analytics για να παρακολουθείτε την απόδοση του ιστοτόπου σας. Παρα</a:t>
            </a:r>
            <a:r>
              <a:rPr lang="en-GB" sz="1700" dirty="0" err="1">
                <a:effectLst/>
                <a:latin typeface="Calibri" panose="020F0502020204030204" pitchFamily="34" charset="0"/>
                <a:ea typeface="Times New Roman" panose="02020603050405020304" pitchFamily="18" charset="0"/>
              </a:rPr>
              <a:t>κολουθείτε</a:t>
            </a:r>
            <a:r>
              <a:rPr lang="en-GB" sz="1700" dirty="0">
                <a:effectLst/>
                <a:latin typeface="Calibri" panose="020F0502020204030204" pitchFamily="34" charset="0"/>
                <a:ea typeface="Times New Roman" panose="02020603050405020304" pitchFamily="18" charset="0"/>
              </a:rPr>
              <a:t> τα</a:t>
            </a:r>
            <a:r>
              <a:rPr lang="en-GB" sz="1700" dirty="0" err="1">
                <a:effectLst/>
                <a:latin typeface="Calibri" panose="020F0502020204030204" pitchFamily="34" charset="0"/>
                <a:ea typeface="Times New Roman" panose="02020603050405020304" pitchFamily="18" charset="0"/>
              </a:rPr>
              <a:t>κτικά</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την</a:t>
            </a:r>
            <a:r>
              <a:rPr lang="en-GB" sz="1700" dirty="0">
                <a:effectLst/>
                <a:latin typeface="Calibri" panose="020F0502020204030204" pitchFamily="34" charset="0"/>
                <a:ea typeface="Times New Roman" panose="02020603050405020304" pitchFamily="18" charset="0"/>
              </a:rPr>
              <a:t> κα</a:t>
            </a:r>
            <a:r>
              <a:rPr lang="en-GB" sz="1700" dirty="0" err="1">
                <a:effectLst/>
                <a:latin typeface="Calibri" panose="020F0502020204030204" pitchFamily="34" charset="0"/>
                <a:ea typeface="Times New Roman" panose="02020603050405020304" pitchFamily="18" charset="0"/>
              </a:rPr>
              <a:t>τάτ</a:t>
            </a:r>
            <a:r>
              <a:rPr lang="en-GB" sz="1700" dirty="0">
                <a:effectLst/>
                <a:latin typeface="Calibri" panose="020F0502020204030204" pitchFamily="34" charset="0"/>
                <a:ea typeface="Times New Roman" panose="02020603050405020304" pitchFamily="18" charset="0"/>
              </a:rPr>
              <a:t>αξη, την επισκεψιμότητα και τη συμπεριφορά των χρηστών σας για να λαμβάνετε αποφάσεις βάσει δεδομένων.</a:t>
            </a:r>
            <a:endParaRPr lang="fr-FR" sz="17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latin typeface="Calibri" panose="020F0502020204030204" pitchFamily="34" charset="0"/>
                <a:ea typeface="Times New Roman" panose="02020603050405020304" pitchFamily="18" charset="0"/>
              </a:rPr>
              <a:t>Κοινωνικά</a:t>
            </a:r>
            <a:r>
              <a:rPr lang="en-GB" sz="1700" b="1" dirty="0">
                <a:effectLst/>
                <a:latin typeface="Calibri" panose="020F0502020204030204" pitchFamily="34" charset="0"/>
                <a:ea typeface="Times New Roman" panose="02020603050405020304" pitchFamily="18" charset="0"/>
              </a:rPr>
              <a:t> </a:t>
            </a:r>
            <a:r>
              <a:rPr lang="en-GB" sz="1700" b="1" dirty="0" err="1">
                <a:effectLst/>
                <a:latin typeface="Calibri" panose="020F0502020204030204" pitchFamily="34" charset="0"/>
                <a:ea typeface="Times New Roman" panose="02020603050405020304" pitchFamily="18" charset="0"/>
              </a:rPr>
              <a:t>σήμ</a:t>
            </a:r>
            <a:r>
              <a:rPr lang="en-GB" sz="1700" b="1" dirty="0">
                <a:effectLst/>
                <a:latin typeface="Calibri" panose="020F0502020204030204" pitchFamily="34" charset="0"/>
                <a:ea typeface="Times New Roman" panose="02020603050405020304" pitchFamily="18" charset="0"/>
              </a:rPr>
              <a:t>ατα:</a:t>
            </a:r>
            <a:r>
              <a:rPr lang="en-GB" sz="1700" dirty="0">
                <a:effectLst/>
                <a:latin typeface="Calibri" panose="020F0502020204030204" pitchFamily="34" charset="0"/>
                <a:ea typeface="Times New Roman" panose="02020603050405020304" pitchFamily="18" charset="0"/>
              </a:rPr>
              <a:t> Ασχοληθείτε με το κοινό σας στις πλατφόρμες κοινωνικής δικτύωσης. </a:t>
            </a:r>
            <a:r>
              <a:rPr lang="en-GB" sz="1700" dirty="0" err="1">
                <a:effectLst/>
                <a:latin typeface="Calibri" panose="020F0502020204030204" pitchFamily="34" charset="0"/>
                <a:ea typeface="Times New Roman" panose="02020603050405020304" pitchFamily="18" charset="0"/>
              </a:rPr>
              <a:t>Ενώ</a:t>
            </a:r>
            <a:r>
              <a:rPr lang="en-GB" sz="1700" dirty="0">
                <a:effectLst/>
                <a:latin typeface="Calibri" panose="020F0502020204030204" pitchFamily="34" charset="0"/>
                <a:ea typeface="Times New Roman" panose="02020603050405020304" pitchFamily="18" charset="0"/>
              </a:rPr>
              <a:t> τα </a:t>
            </a:r>
            <a:r>
              <a:rPr lang="en-GB" sz="1700" dirty="0" err="1">
                <a:effectLst/>
                <a:latin typeface="Calibri" panose="020F0502020204030204" pitchFamily="34" charset="0"/>
                <a:ea typeface="Times New Roman" panose="02020603050405020304" pitchFamily="18" charset="0"/>
              </a:rPr>
              <a:t>ίδι</a:t>
            </a:r>
            <a:r>
              <a:rPr lang="en-GB" sz="1700" dirty="0">
                <a:effectLst/>
                <a:latin typeface="Calibri" panose="020F0502020204030204" pitchFamily="34" charset="0"/>
                <a:ea typeface="Times New Roman" panose="02020603050405020304" pitchFamily="18" charset="0"/>
              </a:rPr>
              <a:t>α τα κοινωνικά σήματα μπορεί να μην επηρεάζουν άμεσα την κατάταξη, μπορούν να αυξήσουν την προβολή της μάρκας και να οδηγήσουν την επισκεψιμότητα στον ιστότοπό σας.</a:t>
            </a:r>
            <a:endParaRPr lang="fr-FR" sz="1700" dirty="0">
              <a:effectLst/>
              <a:latin typeface="Times New Roman" panose="02020603050405020304" pitchFamily="18" charset="0"/>
              <a:ea typeface="Times New Roman" panose="02020603050405020304" pitchFamily="18" charset="0"/>
            </a:endParaRPr>
          </a:p>
          <a:p>
            <a:r>
              <a:rPr lang="en-GB" sz="1700" dirty="0" err="1">
                <a:effectLst/>
                <a:latin typeface="Calibri" panose="020F0502020204030204" pitchFamily="34" charset="0"/>
                <a:ea typeface="Yu Mincho" panose="02020400000000000000" pitchFamily="18" charset="-128"/>
              </a:rPr>
              <a:t>Εφ</a:t>
            </a:r>
            <a:r>
              <a:rPr lang="en-GB" sz="1700" dirty="0">
                <a:effectLst/>
                <a:latin typeface="Calibri" panose="020F0502020204030204" pitchFamily="34" charset="0"/>
                <a:ea typeface="Yu Mincho" panose="02020400000000000000" pitchFamily="18" charset="-128"/>
              </a:rPr>
              <a:t>αρμόζοντας αυτές τις τεχνικές SEO, οι πολύ μικρές και οι μικρομεσαίες επιχειρήσεις μπορούν να βελτιώσουν την διαδικτυακή τους προβολή, να προσελκύσουν περισσότερη οργανική επισκεψιμότητα και να ανταγωνιστούν αποτελεσματικά στο ψηφιακό τοπίο. </a:t>
            </a:r>
            <a:r>
              <a:rPr lang="en-GB" sz="1700" dirty="0" err="1">
                <a:effectLst/>
                <a:latin typeface="Calibri" panose="020F0502020204030204" pitchFamily="34" charset="0"/>
                <a:ea typeface="Yu Mincho" panose="02020400000000000000" pitchFamily="18" charset="-128"/>
              </a:rPr>
              <a:t>Στην</a:t>
            </a:r>
            <a:r>
              <a:rPr lang="en-GB" sz="1700" dirty="0">
                <a:effectLst/>
                <a:latin typeface="Calibri" panose="020F0502020204030204" pitchFamily="34" charset="0"/>
                <a:ea typeface="Yu Mincho" panose="02020400000000000000" pitchFamily="18" charset="-128"/>
              </a:rPr>
              <a:t> επ</a:t>
            </a:r>
            <a:r>
              <a:rPr lang="en-GB" sz="1700" dirty="0" err="1">
                <a:effectLst/>
                <a:latin typeface="Calibri" panose="020F0502020204030204" pitchFamily="34" charset="0"/>
                <a:ea typeface="Yu Mincho" panose="02020400000000000000" pitchFamily="18" charset="-128"/>
              </a:rPr>
              <a:t>όμενη</a:t>
            </a:r>
            <a:r>
              <a:rPr lang="en-GB" sz="1700" dirty="0">
                <a:effectLst/>
                <a:latin typeface="Calibri" panose="020F0502020204030204" pitchFamily="34" charset="0"/>
                <a:ea typeface="Yu Mincho" panose="02020400000000000000" pitchFamily="18" charset="-128"/>
              </a:rPr>
              <a:t> </a:t>
            </a:r>
            <a:r>
              <a:rPr lang="en-GB" sz="1700" dirty="0" err="1">
                <a:effectLst/>
                <a:latin typeface="Calibri" panose="020F0502020204030204" pitchFamily="34" charset="0"/>
                <a:ea typeface="Yu Mincho" panose="02020400000000000000" pitchFamily="18" charset="-128"/>
              </a:rPr>
              <a:t>ενότητ</a:t>
            </a:r>
            <a:r>
              <a:rPr lang="en-GB" sz="1700" dirty="0">
                <a:effectLst/>
                <a:latin typeface="Calibri" panose="020F0502020204030204" pitchFamily="34" charset="0"/>
                <a:ea typeface="Yu Mincho" panose="02020400000000000000" pitchFamily="18" charset="-128"/>
              </a:rPr>
              <a:t>α, θα διερευνήσουμε πώς να αξιοποιήσετε τις πλατφόρμες των μέσων κοινωνικής δικτύωσης για την οικοδόμηση της μάρκας και τη δέσμευση, ενισχύοντας περαιτέρω την online παρουσία σας.</a:t>
            </a:r>
            <a:endParaRPr lang="fr-FR" sz="1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801163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a:effectLst/>
                <a:latin typeface="Calibri" panose="020F0502020204030204" pitchFamily="34" charset="0"/>
                <a:ea typeface="Yu Mincho" panose="02020400000000000000" pitchFamily="18" charset="-128"/>
              </a:rPr>
              <a:t>Αξιοποίηση των πλατφορμών κοινωνικής δικτύωσης για την οικοδόμηση και τη δέσμευση της μάρκας</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700" dirty="0" err="1">
                <a:effectLst/>
                <a:latin typeface="Calibri" panose="020F0502020204030204" pitchFamily="34" charset="0"/>
                <a:ea typeface="Times New Roman" panose="02020603050405020304" pitchFamily="18" charset="0"/>
              </a:rPr>
              <a:t>Στη</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σημερινή</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ψηφι</a:t>
            </a:r>
            <a:r>
              <a:rPr lang="en-GB" sz="1700" dirty="0">
                <a:effectLst/>
                <a:latin typeface="Calibri" panose="020F0502020204030204" pitchFamily="34" charset="0"/>
                <a:ea typeface="Times New Roman" panose="02020603050405020304" pitchFamily="18" charset="0"/>
              </a:rPr>
              <a:t>ακή εποχή, τα μέσα κοινωνικής δικτύωσης έχουν γίνει ένα ισχυρό εργαλείο για τις επιχειρήσεις όλων των μεγεθών, συμπεριλαμβανομένων των πολύ μικρών και των μικρομεσαίων επιχειρήσεων, για να χτίσουν το εμπορικό σήμα τους, να συνεργαστούν με το κοινό τους και να επεκτείνουν την παρουσία τους στο διαδίκτυο. </a:t>
            </a:r>
            <a:r>
              <a:rPr lang="en-GB" sz="1700" dirty="0" err="1">
                <a:effectLst/>
                <a:latin typeface="Calibri" panose="020F0502020204030204" pitchFamily="34" charset="0"/>
                <a:ea typeface="Times New Roman" panose="02020603050405020304" pitchFamily="18" charset="0"/>
              </a:rPr>
              <a:t>Σε</a:t>
            </a:r>
            <a:r>
              <a:rPr lang="en-GB" sz="1700" dirty="0">
                <a:effectLst/>
                <a:latin typeface="Calibri" panose="020F0502020204030204" pitchFamily="34" charset="0"/>
                <a:ea typeface="Times New Roman" panose="02020603050405020304" pitchFamily="18" charset="0"/>
              </a:rPr>
              <a:t> α</a:t>
            </a:r>
            <a:r>
              <a:rPr lang="en-GB" sz="1700" dirty="0" err="1">
                <a:effectLst/>
                <a:latin typeface="Calibri" panose="020F0502020204030204" pitchFamily="34" charset="0"/>
                <a:ea typeface="Times New Roman" panose="02020603050405020304" pitchFamily="18" charset="0"/>
              </a:rPr>
              <a:t>υτή</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την</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ενότητ</a:t>
            </a:r>
            <a:r>
              <a:rPr lang="en-GB" sz="1700" dirty="0">
                <a:effectLst/>
                <a:latin typeface="Calibri" panose="020F0502020204030204" pitchFamily="34" charset="0"/>
                <a:ea typeface="Times New Roman" panose="02020603050405020304" pitchFamily="18" charset="0"/>
              </a:rPr>
              <a:t>α θα εξεταστούν στρατηγικές για την αποτελεσματική αξιοποίηση των πλατφορμών των μέσων κοινωνικής δικτύωσης για την ενίσχυση της προβολής της επωνυμίας σας και τη συνεργασία με το κοινό-στόχο σας.</a:t>
            </a:r>
            <a:br>
              <a:rPr lang="en-GB" sz="1700" dirty="0">
                <a:effectLst/>
                <a:latin typeface="Calibri" panose="020F0502020204030204" pitchFamily="34" charset="0"/>
                <a:ea typeface="Times New Roman" panose="02020603050405020304" pitchFamily="18" charset="0"/>
              </a:rPr>
            </a:br>
            <a:endParaRPr lang="fr-FR" sz="1700" dirty="0">
              <a:effectLst/>
              <a:latin typeface="Times New Roman" panose="02020603050405020304" pitchFamily="18" charset="0"/>
              <a:ea typeface="Times New Roman" panose="02020603050405020304" pitchFamily="18" charset="0"/>
            </a:endParaRPr>
          </a:p>
          <a:p>
            <a:r>
              <a:rPr lang="en-GB" sz="1700" b="1" dirty="0">
                <a:effectLst/>
                <a:latin typeface="Calibri" panose="020F0502020204030204" pitchFamily="34" charset="0"/>
                <a:ea typeface="Times New Roman" panose="02020603050405020304" pitchFamily="18" charset="0"/>
              </a:rPr>
              <a:t>3.2.1 Η </a:t>
            </a:r>
            <a:r>
              <a:rPr lang="en-GB" sz="1700" b="1" dirty="0" err="1">
                <a:effectLst/>
                <a:latin typeface="Calibri" panose="020F0502020204030204" pitchFamily="34" charset="0"/>
                <a:ea typeface="Times New Roman" panose="02020603050405020304" pitchFamily="18" charset="0"/>
              </a:rPr>
              <a:t>σημ</a:t>
            </a:r>
            <a:r>
              <a:rPr lang="en-GB" sz="1700" b="1" dirty="0">
                <a:effectLst/>
                <a:latin typeface="Calibri" panose="020F0502020204030204" pitchFamily="34" charset="0"/>
                <a:ea typeface="Times New Roman" panose="02020603050405020304" pitchFamily="18" charset="0"/>
              </a:rPr>
              <a:t>ασία των μέσων κοινωνικής δικτύωσης στη διαδικτυακή παρουσία</a:t>
            </a:r>
            <a:endParaRPr lang="fr-FR" sz="1700" dirty="0">
              <a:effectLst/>
              <a:latin typeface="Times New Roman" panose="02020603050405020304" pitchFamily="18" charset="0"/>
              <a:ea typeface="Times New Roman" panose="02020603050405020304" pitchFamily="18" charset="0"/>
            </a:endParaRPr>
          </a:p>
          <a:p>
            <a:r>
              <a:rPr lang="en-GB" sz="1700" dirty="0">
                <a:effectLst/>
                <a:latin typeface="Calibri" panose="020F0502020204030204" pitchFamily="34" charset="0"/>
                <a:ea typeface="Times New Roman" panose="02020603050405020304" pitchFamily="18" charset="0"/>
              </a:rPr>
              <a:t>Η κατα</a:t>
            </a:r>
            <a:r>
              <a:rPr lang="en-GB" sz="1700" dirty="0" err="1">
                <a:effectLst/>
                <a:latin typeface="Calibri" panose="020F0502020204030204" pitchFamily="34" charset="0"/>
                <a:ea typeface="Times New Roman" panose="02020603050405020304" pitchFamily="18" charset="0"/>
              </a:rPr>
              <a:t>νόηση</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της</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σημ</a:t>
            </a:r>
            <a:r>
              <a:rPr lang="en-GB" sz="1700" dirty="0">
                <a:effectLst/>
                <a:latin typeface="Calibri" panose="020F0502020204030204" pitchFamily="34" charset="0"/>
                <a:ea typeface="Times New Roman" panose="02020603050405020304" pitchFamily="18" charset="0"/>
              </a:rPr>
              <a:t>ασίας των μέσων κοινωνικής δικτύωσης για τη διαδικτυακή σας παρουσία είναι ζωτικής σημασίας. </a:t>
            </a:r>
            <a:r>
              <a:rPr lang="en-GB" sz="1700" dirty="0" err="1">
                <a:effectLst/>
                <a:latin typeface="Calibri" panose="020F0502020204030204" pitchFamily="34" charset="0"/>
                <a:ea typeface="Times New Roman" panose="02020603050405020304" pitchFamily="18" charset="0"/>
              </a:rPr>
              <a:t>Οι</a:t>
            </a:r>
            <a:r>
              <a:rPr lang="en-GB" sz="1700" dirty="0">
                <a:effectLst/>
                <a:latin typeface="Calibri" panose="020F0502020204030204" pitchFamily="34" charset="0"/>
                <a:ea typeface="Times New Roman" panose="02020603050405020304" pitchFamily="18" charset="0"/>
              </a:rPr>
              <a:t> πλα</a:t>
            </a:r>
            <a:r>
              <a:rPr lang="en-GB" sz="1700" dirty="0" err="1">
                <a:effectLst/>
                <a:latin typeface="Calibri" panose="020F0502020204030204" pitchFamily="34" charset="0"/>
                <a:ea typeface="Times New Roman" panose="02020603050405020304" pitchFamily="18" charset="0"/>
              </a:rPr>
              <a:t>τφόρμες</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κοινωνικής</a:t>
            </a:r>
            <a:r>
              <a:rPr lang="en-GB" sz="1700" dirty="0">
                <a:effectLst/>
                <a:latin typeface="Calibri" panose="020F0502020204030204" pitchFamily="34" charset="0"/>
                <a:ea typeface="Times New Roman" panose="02020603050405020304" pitchFamily="18" charset="0"/>
              </a:rPr>
              <a:t> </a:t>
            </a:r>
            <a:r>
              <a:rPr lang="en-GB" sz="1700" dirty="0" err="1">
                <a:effectLst/>
                <a:latin typeface="Calibri" panose="020F0502020204030204" pitchFamily="34" charset="0"/>
                <a:ea typeface="Times New Roman" panose="02020603050405020304" pitchFamily="18" charset="0"/>
              </a:rPr>
              <a:t>δικτύωσης</a:t>
            </a:r>
            <a:r>
              <a:rPr lang="en-GB" sz="1700" dirty="0">
                <a:effectLst/>
                <a:latin typeface="Calibri" panose="020F0502020204030204" pitchFamily="34" charset="0"/>
                <a:ea typeface="Times New Roman" panose="02020603050405020304" pitchFamily="18" charset="0"/>
              </a:rPr>
              <a:t> π</a:t>
            </a:r>
            <a:r>
              <a:rPr lang="en-GB" sz="1700" dirty="0" err="1">
                <a:effectLst/>
                <a:latin typeface="Calibri" panose="020F0502020204030204" pitchFamily="34" charset="0"/>
                <a:ea typeface="Times New Roman" panose="02020603050405020304" pitchFamily="18" charset="0"/>
              </a:rPr>
              <a:t>ροσφέρουν</a:t>
            </a:r>
            <a:r>
              <a:rPr lang="en-GB" sz="1700" dirty="0">
                <a:effectLst/>
                <a:latin typeface="Calibri" panose="020F0502020204030204" pitchFamily="34" charset="0"/>
                <a:ea typeface="Times New Roman" panose="02020603050405020304" pitchFamily="18" charset="0"/>
              </a:rPr>
              <a:t> π</a:t>
            </a:r>
            <a:r>
              <a:rPr lang="en-GB" sz="1700" dirty="0" err="1">
                <a:effectLst/>
                <a:latin typeface="Calibri" panose="020F0502020204030204" pitchFamily="34" charset="0"/>
                <a:ea typeface="Times New Roman" panose="02020603050405020304" pitchFamily="18" charset="0"/>
              </a:rPr>
              <a:t>ολλά</a:t>
            </a:r>
            <a:r>
              <a:rPr lang="en-GB" sz="1700" dirty="0">
                <a:effectLst/>
                <a:latin typeface="Calibri" panose="020F0502020204030204" pitchFamily="34" charset="0"/>
                <a:ea typeface="Times New Roman" panose="02020603050405020304" pitchFamily="18" charset="0"/>
              </a:rPr>
              <a:t> π</a:t>
            </a:r>
            <a:r>
              <a:rPr lang="en-GB" sz="1700" dirty="0" err="1">
                <a:effectLst/>
                <a:latin typeface="Calibri" panose="020F0502020204030204" pitchFamily="34" charset="0"/>
                <a:ea typeface="Times New Roman" panose="02020603050405020304" pitchFamily="18" charset="0"/>
              </a:rPr>
              <a:t>λεονεκτήμ</a:t>
            </a:r>
            <a:r>
              <a:rPr lang="en-GB" sz="1700" dirty="0">
                <a:effectLst/>
                <a:latin typeface="Calibri" panose="020F0502020204030204" pitchFamily="34" charset="0"/>
                <a:ea typeface="Times New Roman" panose="02020603050405020304" pitchFamily="18" charset="0"/>
              </a:rPr>
              <a:t>ατα για τις επιχειρήσεις:</a:t>
            </a:r>
            <a:endParaRPr lang="fr-FR" sz="17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700" b="1" dirty="0" err="1">
                <a:effectLst/>
                <a:latin typeface="Calibri" panose="020F0502020204030204" pitchFamily="34" charset="0"/>
                <a:ea typeface="Times New Roman" panose="02020603050405020304" pitchFamily="18" charset="0"/>
              </a:rPr>
              <a:t>Αυξημένη</a:t>
            </a:r>
            <a:r>
              <a:rPr lang="en-GB" sz="1700" b="1" dirty="0">
                <a:effectLst/>
                <a:latin typeface="Calibri" panose="020F0502020204030204" pitchFamily="34" charset="0"/>
                <a:ea typeface="Times New Roman" panose="02020603050405020304" pitchFamily="18" charset="0"/>
              </a:rPr>
              <a:t> </a:t>
            </a:r>
            <a:r>
              <a:rPr lang="en-GB" sz="1700" b="1" dirty="0" err="1">
                <a:effectLst/>
                <a:latin typeface="Calibri" panose="020F0502020204030204" pitchFamily="34" charset="0"/>
                <a:ea typeface="Times New Roman" panose="02020603050405020304" pitchFamily="18" charset="0"/>
              </a:rPr>
              <a:t>ορ</a:t>
            </a:r>
            <a:r>
              <a:rPr lang="en-GB" sz="1700" b="1" dirty="0">
                <a:effectLst/>
                <a:latin typeface="Calibri" panose="020F0502020204030204" pitchFamily="34" charset="0"/>
                <a:ea typeface="Times New Roman" panose="02020603050405020304" pitchFamily="18" charset="0"/>
              </a:rPr>
              <a:t>ατότητα της μάρκας:</a:t>
            </a:r>
            <a:r>
              <a:rPr lang="en-GB" sz="1700" dirty="0">
                <a:effectLst/>
                <a:latin typeface="Calibri" panose="020F0502020204030204" pitchFamily="34" charset="0"/>
                <a:ea typeface="Times New Roman" panose="02020603050405020304" pitchFamily="18" charset="0"/>
              </a:rPr>
              <a:t> Οι πλατφόρμες κοινωνικής δικτύωσης παρέχουν πρόσβαση σε μια τεράστια και ποικίλη βάση χρηστών. Η α</a:t>
            </a:r>
            <a:r>
              <a:rPr lang="en-GB" sz="1700" dirty="0" err="1">
                <a:effectLst/>
                <a:latin typeface="Calibri" panose="020F0502020204030204" pitchFamily="34" charset="0"/>
                <a:ea typeface="Times New Roman" panose="02020603050405020304" pitchFamily="18" charset="0"/>
              </a:rPr>
              <a:t>ξιο</a:t>
            </a:r>
            <a:r>
              <a:rPr lang="en-GB" sz="1700" dirty="0">
                <a:effectLst/>
                <a:latin typeface="Calibri" panose="020F0502020204030204" pitchFamily="34" charset="0"/>
                <a:ea typeface="Times New Roman" panose="02020603050405020304" pitchFamily="18" charset="0"/>
              </a:rPr>
              <a:t>ποίηση αυτών των πλατφορμών μπορεί να αυξήσει σημαντικά την προβολή της μάρκας σας.</a:t>
            </a:r>
            <a:endParaRPr lang="fr-FR" sz="17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700" b="1" dirty="0" err="1">
                <a:effectLst/>
                <a:latin typeface="Calibri" panose="020F0502020204030204" pitchFamily="34" charset="0"/>
                <a:ea typeface="Times New Roman" panose="02020603050405020304" pitchFamily="18" charset="0"/>
              </a:rPr>
              <a:t>Δέσμευση</a:t>
            </a:r>
            <a:r>
              <a:rPr lang="en-GB" sz="1700" b="1" dirty="0">
                <a:effectLst/>
                <a:latin typeface="Calibri" panose="020F0502020204030204" pitchFamily="34" charset="0"/>
                <a:ea typeface="Times New Roman" panose="02020603050405020304" pitchFamily="18" charset="0"/>
              </a:rPr>
              <a:t> </a:t>
            </a:r>
            <a:r>
              <a:rPr lang="en-GB" sz="1700" b="1" dirty="0" err="1">
                <a:effectLst/>
                <a:latin typeface="Calibri" panose="020F0502020204030204" pitchFamily="34" charset="0"/>
                <a:ea typeface="Times New Roman" panose="02020603050405020304" pitchFamily="18" charset="0"/>
              </a:rPr>
              <a:t>κοινού</a:t>
            </a:r>
            <a:r>
              <a:rPr lang="en-GB" sz="1700" b="1" dirty="0">
                <a:effectLst/>
                <a:latin typeface="Calibri" panose="020F0502020204030204" pitchFamily="34" charset="0"/>
                <a:ea typeface="Times New Roman" panose="02020603050405020304" pitchFamily="18" charset="0"/>
              </a:rPr>
              <a:t>:</a:t>
            </a:r>
            <a:r>
              <a:rPr lang="en-GB" sz="1700" dirty="0">
                <a:effectLst/>
                <a:latin typeface="Calibri" panose="020F0502020204030204" pitchFamily="34" charset="0"/>
                <a:ea typeface="Times New Roman" panose="02020603050405020304" pitchFamily="18" charset="0"/>
              </a:rPr>
              <a:t> Τα </a:t>
            </a:r>
            <a:r>
              <a:rPr lang="en-GB" sz="1700" dirty="0" err="1">
                <a:effectLst/>
                <a:latin typeface="Calibri" panose="020F0502020204030204" pitchFamily="34" charset="0"/>
                <a:ea typeface="Times New Roman" panose="02020603050405020304" pitchFamily="18" charset="0"/>
              </a:rPr>
              <a:t>μέσ</a:t>
            </a:r>
            <a:r>
              <a:rPr lang="en-GB" sz="1700" dirty="0">
                <a:effectLst/>
                <a:latin typeface="Calibri" panose="020F0502020204030204" pitchFamily="34" charset="0"/>
                <a:ea typeface="Times New Roman" panose="02020603050405020304" pitchFamily="18" charset="0"/>
              </a:rPr>
              <a:t>α κοινωνικής δικτύωσης σας επιτρέπουν να επικοινωνείτε άμεσα με το κοινό σας μέσω σχολίων, συμπαθειών, κοινοποιήσεων και άμεσων μηνυμάτων. </a:t>
            </a:r>
            <a:r>
              <a:rPr lang="en-GB" sz="1700" dirty="0" err="1">
                <a:effectLst/>
                <a:latin typeface="Calibri" panose="020F0502020204030204" pitchFamily="34" charset="0"/>
                <a:ea typeface="Times New Roman" panose="02020603050405020304" pitchFamily="18" charset="0"/>
              </a:rPr>
              <a:t>Αυτή</a:t>
            </a:r>
            <a:r>
              <a:rPr lang="en-GB" sz="1700" dirty="0">
                <a:effectLst/>
                <a:latin typeface="Calibri" panose="020F0502020204030204" pitchFamily="34" charset="0"/>
                <a:ea typeface="Times New Roman" panose="02020603050405020304" pitchFamily="18" charset="0"/>
              </a:rPr>
              <a:t> η </a:t>
            </a:r>
            <a:r>
              <a:rPr lang="en-GB" sz="1700" dirty="0" err="1">
                <a:effectLst/>
                <a:latin typeface="Calibri" panose="020F0502020204030204" pitchFamily="34" charset="0"/>
                <a:ea typeface="Times New Roman" panose="02020603050405020304" pitchFamily="18" charset="0"/>
              </a:rPr>
              <a:t>εμ</a:t>
            </a:r>
            <a:r>
              <a:rPr lang="en-GB" sz="1700" dirty="0">
                <a:effectLst/>
                <a:latin typeface="Calibri" panose="020F0502020204030204" pitchFamily="34" charset="0"/>
                <a:ea typeface="Times New Roman" panose="02020603050405020304" pitchFamily="18" charset="0"/>
              </a:rPr>
              <a:t>πλοκή δημιουργεί μια αίσθηση κοινότητας και εμπιστοσύνης.</a:t>
            </a:r>
            <a:endParaRPr lang="fr-FR" sz="1700" dirty="0">
              <a:effectLst/>
              <a:latin typeface="Times New Roman" panose="02020603050405020304" pitchFamily="18" charset="0"/>
              <a:ea typeface="Times New Roman" panose="02020603050405020304" pitchFamily="18" charset="0"/>
            </a:endParaRPr>
          </a:p>
          <a:p>
            <a:endParaRPr lang="fr-FR" sz="1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8023150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a:effectLst/>
                <a:latin typeface="Calibri" panose="020F0502020204030204" pitchFamily="34" charset="0"/>
                <a:ea typeface="Yu Mincho" panose="02020400000000000000" pitchFamily="18" charset="-128"/>
              </a:rPr>
              <a:t>Αξιοποίηση των πλατφορμών κοινωνικής δικτύωσης για την οικοδόμηση και τη δέσμευση της μάρκας</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600" b="1" dirty="0">
                <a:effectLst/>
                <a:latin typeface="Calibri" panose="020F0502020204030204" pitchFamily="34" charset="0"/>
                <a:ea typeface="Times New Roman" panose="02020603050405020304" pitchFamily="18" charset="0"/>
              </a:rPr>
              <a:t>3.2.1 Η </a:t>
            </a:r>
            <a:r>
              <a:rPr lang="en-GB" sz="1600" b="1" dirty="0" err="1">
                <a:effectLst/>
                <a:latin typeface="Calibri" panose="020F0502020204030204" pitchFamily="34" charset="0"/>
                <a:ea typeface="Times New Roman" panose="02020603050405020304" pitchFamily="18" charset="0"/>
              </a:rPr>
              <a:t>σημ</a:t>
            </a:r>
            <a:r>
              <a:rPr lang="en-GB" sz="1600" b="1" dirty="0">
                <a:effectLst/>
                <a:latin typeface="Calibri" panose="020F0502020204030204" pitchFamily="34" charset="0"/>
                <a:ea typeface="Times New Roman" panose="02020603050405020304" pitchFamily="18" charset="0"/>
              </a:rPr>
              <a:t>ασία των μέσων κοινωνικής δικτύωσης στη διαδικτυακή παρουσία</a:t>
            </a:r>
            <a:endParaRPr lang="fr-FR" sz="16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600" b="1" dirty="0" err="1">
                <a:effectLst/>
                <a:latin typeface="Calibri" panose="020F0502020204030204" pitchFamily="34" charset="0"/>
                <a:ea typeface="Times New Roman" panose="02020603050405020304" pitchFamily="18" charset="0"/>
              </a:rPr>
              <a:t>Εμ</a:t>
            </a:r>
            <a:r>
              <a:rPr lang="en-GB" sz="1600" b="1" dirty="0">
                <a:effectLst/>
                <a:latin typeface="Calibri" panose="020F0502020204030204" pitchFamily="34" charset="0"/>
                <a:ea typeface="Times New Roman" panose="02020603050405020304" pitchFamily="18" charset="0"/>
              </a:rPr>
              <a:t>πειρίες πελατών: Τα </a:t>
            </a:r>
            <a:r>
              <a:rPr lang="en-GB" sz="1600" dirty="0">
                <a:effectLst/>
                <a:latin typeface="Calibri" panose="020F0502020204030204" pitchFamily="34" charset="0"/>
                <a:ea typeface="Times New Roman" panose="02020603050405020304" pitchFamily="18" charset="0"/>
              </a:rPr>
              <a:t>μέσα κοινωνικής δικτύωσης παρέχουν πολύτιμα δεδομένα σχετικά με τη συμπεριφορά και τις προτιμήσεις των χρηστών. Η α</a:t>
            </a:r>
            <a:r>
              <a:rPr lang="en-GB" sz="1600" dirty="0" err="1">
                <a:effectLst/>
                <a:latin typeface="Calibri" panose="020F0502020204030204" pitchFamily="34" charset="0"/>
                <a:ea typeface="Times New Roman" panose="02020603050405020304" pitchFamily="18" charset="0"/>
              </a:rPr>
              <a:t>νάλυση</a:t>
            </a:r>
            <a:r>
              <a:rPr lang="en-GB" sz="1600" dirty="0">
                <a:effectLst/>
                <a:latin typeface="Calibri" panose="020F0502020204030204" pitchFamily="34" charset="0"/>
                <a:ea typeface="Times New Roman" panose="02020603050405020304" pitchFamily="18" charset="0"/>
              </a:rPr>
              <a:t> α</a:t>
            </a:r>
            <a:r>
              <a:rPr lang="en-GB" sz="1600" dirty="0" err="1">
                <a:effectLst/>
                <a:latin typeface="Calibri" panose="020F0502020204030204" pitchFamily="34" charset="0"/>
                <a:ea typeface="Times New Roman" panose="02020603050405020304" pitchFamily="18" charset="0"/>
              </a:rPr>
              <a:t>υτών</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των</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δεδομένων</a:t>
            </a:r>
            <a:r>
              <a:rPr lang="en-GB" sz="1600" dirty="0">
                <a:effectLst/>
                <a:latin typeface="Calibri" panose="020F0502020204030204" pitchFamily="34" charset="0"/>
                <a:ea typeface="Times New Roman" panose="02020603050405020304" pitchFamily="18" charset="0"/>
              </a:rPr>
              <a:t> μπ</a:t>
            </a:r>
            <a:r>
              <a:rPr lang="en-GB" sz="1600" dirty="0" err="1">
                <a:effectLst/>
                <a:latin typeface="Calibri" panose="020F0502020204030204" pitchFamily="34" charset="0"/>
                <a:ea typeface="Times New Roman" panose="02020603050405020304" pitchFamily="18" charset="0"/>
              </a:rPr>
              <a:t>ορεί</a:t>
            </a:r>
            <a:r>
              <a:rPr lang="en-GB" sz="1600" dirty="0">
                <a:effectLst/>
                <a:latin typeface="Calibri" panose="020F0502020204030204" pitchFamily="34" charset="0"/>
                <a:ea typeface="Times New Roman" panose="02020603050405020304" pitchFamily="18" charset="0"/>
              </a:rPr>
              <a:t> να σας β</a:t>
            </a:r>
            <a:r>
              <a:rPr lang="en-GB" sz="1600" dirty="0" err="1">
                <a:effectLst/>
                <a:latin typeface="Calibri" panose="020F0502020204030204" pitchFamily="34" charset="0"/>
                <a:ea typeface="Times New Roman" panose="02020603050405020304" pitchFamily="18" charset="0"/>
              </a:rPr>
              <a:t>οηθήσει</a:t>
            </a:r>
            <a:r>
              <a:rPr lang="en-GB" sz="1600" dirty="0">
                <a:effectLst/>
                <a:latin typeface="Calibri" panose="020F0502020204030204" pitchFamily="34" charset="0"/>
                <a:ea typeface="Times New Roman" panose="02020603050405020304" pitchFamily="18" charset="0"/>
              </a:rPr>
              <a:t> να β</a:t>
            </a:r>
            <a:r>
              <a:rPr lang="en-GB" sz="1600" dirty="0" err="1">
                <a:effectLst/>
                <a:latin typeface="Calibri" panose="020F0502020204030204" pitchFamily="34" charset="0"/>
                <a:ea typeface="Times New Roman" panose="02020603050405020304" pitchFamily="18" charset="0"/>
              </a:rPr>
              <a:t>ελτιώσετε</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τις</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στρ</a:t>
            </a:r>
            <a:r>
              <a:rPr lang="en-GB" sz="1600" dirty="0">
                <a:effectLst/>
                <a:latin typeface="Calibri" panose="020F0502020204030204" pitchFamily="34" charset="0"/>
                <a:ea typeface="Times New Roman" panose="02020603050405020304" pitchFamily="18" charset="0"/>
              </a:rPr>
              <a:t>ατηγικές μάρκετινγκ σας.</a:t>
            </a:r>
            <a:endParaRPr lang="fr-FR" sz="16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600" b="1" dirty="0" err="1">
                <a:effectLst/>
                <a:latin typeface="Calibri" panose="020F0502020204030204" pitchFamily="34" charset="0"/>
                <a:ea typeface="Times New Roman" panose="02020603050405020304" pitchFamily="18" charset="0"/>
              </a:rPr>
              <a:t>Οικονομικά</a:t>
            </a:r>
            <a:r>
              <a:rPr lang="en-GB" sz="1600" b="1" dirty="0">
                <a:effectLst/>
                <a:latin typeface="Calibri" panose="020F0502020204030204" pitchFamily="34" charset="0"/>
                <a:ea typeface="Times New Roman" panose="02020603050405020304" pitchFamily="18" charset="0"/>
              </a:rPr>
              <a:t> απ</a:t>
            </a:r>
            <a:r>
              <a:rPr lang="en-GB" sz="1600" b="1" dirty="0" err="1">
                <a:effectLst/>
                <a:latin typeface="Calibri" panose="020F0502020204030204" pitchFamily="34" charset="0"/>
                <a:ea typeface="Times New Roman" panose="02020603050405020304" pitchFamily="18" charset="0"/>
              </a:rPr>
              <a:t>οδοτικό</a:t>
            </a:r>
            <a:r>
              <a:rPr lang="en-GB" sz="1600" b="1" dirty="0">
                <a:effectLst/>
                <a:latin typeface="Calibri" panose="020F0502020204030204" pitchFamily="34" charset="0"/>
                <a:ea typeface="Times New Roman" panose="02020603050405020304" pitchFamily="18" charset="0"/>
              </a:rPr>
              <a:t> </a:t>
            </a:r>
            <a:r>
              <a:rPr lang="en-GB" sz="1600" b="1" dirty="0" err="1">
                <a:effectLst/>
                <a:latin typeface="Calibri" panose="020F0502020204030204" pitchFamily="34" charset="0"/>
                <a:ea typeface="Times New Roman" panose="02020603050405020304" pitchFamily="18" charset="0"/>
              </a:rPr>
              <a:t>μάρκετινγκ</a:t>
            </a:r>
            <a:r>
              <a:rPr lang="en-GB" sz="1600" b="1" dirty="0">
                <a:effectLst/>
                <a:latin typeface="Calibri" panose="020F0502020204030204" pitchFamily="34" charset="0"/>
                <a:ea typeface="Times New Roman" panose="02020603050405020304" pitchFamily="18" charset="0"/>
              </a:rPr>
              <a:t>:</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Σε</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σύγκριση</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με</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την</a:t>
            </a:r>
            <a:r>
              <a:rPr lang="en-GB" sz="1600" dirty="0">
                <a:effectLst/>
                <a:latin typeface="Calibri" panose="020F0502020204030204" pitchFamily="34" charset="0"/>
                <a:ea typeface="Times New Roman" panose="02020603050405020304" pitchFamily="18" charset="0"/>
              </a:rPr>
              <a:t> παρα</a:t>
            </a:r>
            <a:r>
              <a:rPr lang="en-GB" sz="1600" dirty="0" err="1">
                <a:effectLst/>
                <a:latin typeface="Calibri" panose="020F0502020204030204" pitchFamily="34" charset="0"/>
                <a:ea typeface="Times New Roman" panose="02020603050405020304" pitchFamily="18" charset="0"/>
              </a:rPr>
              <a:t>δοσι</a:t>
            </a:r>
            <a:r>
              <a:rPr lang="en-GB" sz="1600" dirty="0">
                <a:effectLst/>
                <a:latin typeface="Calibri" panose="020F0502020204030204" pitchFamily="34" charset="0"/>
                <a:ea typeface="Times New Roman" panose="02020603050405020304" pitchFamily="18" charset="0"/>
              </a:rPr>
              <a:t>ακή διαφήμιση, το μάρκετινγκ στα μέσα κοινωνικής δικτύωσης είναι συχνά πιο αποδοτικό από άποψη κόστους, καθιστώντας το προσιτό σε επιχειρήσεις όλων των μεγεθών.</a:t>
            </a:r>
            <a:br>
              <a:rPr lang="fr-FR" sz="1600" dirty="0">
                <a:latin typeface="Times New Roman" panose="02020603050405020304" pitchFamily="18" charset="0"/>
                <a:ea typeface="Times New Roman" panose="02020603050405020304" pitchFamily="18" charset="0"/>
              </a:rPr>
            </a:br>
            <a:endParaRPr lang="fr-FR" sz="1600" dirty="0">
              <a:effectLst/>
              <a:latin typeface="Times New Roman" panose="02020603050405020304" pitchFamily="18" charset="0"/>
              <a:ea typeface="Times New Roman" panose="02020603050405020304" pitchFamily="18" charset="0"/>
            </a:endParaRPr>
          </a:p>
          <a:p>
            <a:r>
              <a:rPr lang="en-GB" sz="1600" b="1" dirty="0">
                <a:effectLst/>
                <a:latin typeface="Calibri" panose="020F0502020204030204" pitchFamily="34" charset="0"/>
                <a:ea typeface="Times New Roman" panose="02020603050405020304" pitchFamily="18" charset="0"/>
              </a:rPr>
              <a:t>3.2.2 </a:t>
            </a:r>
            <a:r>
              <a:rPr lang="en-GB" sz="1600" b="1" dirty="0" err="1">
                <a:effectLst/>
                <a:latin typeface="Calibri" panose="020F0502020204030204" pitchFamily="34" charset="0"/>
                <a:ea typeface="Times New Roman" panose="02020603050405020304" pitchFamily="18" charset="0"/>
              </a:rPr>
              <a:t>Δι</a:t>
            </a:r>
            <a:r>
              <a:rPr lang="en-GB" sz="1600" b="1" dirty="0">
                <a:effectLst/>
                <a:latin typeface="Calibri" panose="020F0502020204030204" pitchFamily="34" charset="0"/>
                <a:ea typeface="Times New Roman" panose="02020603050405020304" pitchFamily="18" charset="0"/>
              </a:rPr>
              <a:t>αμόρφωση μιας στρατηγικής για τα μέσα κοινωνικής δικτύωσης</a:t>
            </a:r>
            <a:endParaRPr lang="fr-FR" sz="1600" dirty="0">
              <a:effectLst/>
              <a:latin typeface="Times New Roman" panose="02020603050405020304" pitchFamily="18" charset="0"/>
              <a:ea typeface="Times New Roman" panose="02020603050405020304" pitchFamily="18" charset="0"/>
            </a:endParaRPr>
          </a:p>
          <a:p>
            <a:r>
              <a:rPr lang="en-GB" sz="1600" dirty="0" err="1">
                <a:effectLst/>
                <a:latin typeface="Calibri" panose="020F0502020204030204" pitchFamily="34" charset="0"/>
                <a:ea typeface="Times New Roman" panose="02020603050405020304" pitchFamily="18" charset="0"/>
              </a:rPr>
              <a:t>Γι</a:t>
            </a:r>
            <a:r>
              <a:rPr lang="en-GB" sz="1600" dirty="0">
                <a:effectLst/>
                <a:latin typeface="Calibri" panose="020F0502020204030204" pitchFamily="34" charset="0"/>
                <a:ea typeface="Times New Roman" panose="02020603050405020304" pitchFamily="18" charset="0"/>
              </a:rPr>
              <a:t>α να αξιοποιήσετε αποτελεσματικά τα μέσα κοινωνικής δικτύωσης για την οικοδόμηση της μάρκας και τη δέσμευση, πρέπει να δημιουργήσετε μια καλά καθορισμένη στρατηγική για τα μέσα κοινωνικής δικτύωσης:</a:t>
            </a:r>
            <a:endParaRPr lang="fr-FR" sz="16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600" b="1" dirty="0" err="1">
                <a:effectLst/>
                <a:latin typeface="Calibri" panose="020F0502020204030204" pitchFamily="34" charset="0"/>
                <a:ea typeface="Times New Roman" panose="02020603050405020304" pitchFamily="18" charset="0"/>
              </a:rPr>
              <a:t>Προσδιορίστε</a:t>
            </a:r>
            <a:r>
              <a:rPr lang="en-GB" sz="1600" b="1" dirty="0">
                <a:effectLst/>
                <a:latin typeface="Calibri" panose="020F0502020204030204" pitchFamily="34" charset="0"/>
                <a:ea typeface="Times New Roman" panose="02020603050405020304" pitchFamily="18" charset="0"/>
              </a:rPr>
              <a:t> </a:t>
            </a:r>
            <a:r>
              <a:rPr lang="en-GB" sz="1600" b="1" dirty="0" err="1">
                <a:effectLst/>
                <a:latin typeface="Calibri" panose="020F0502020204030204" pitchFamily="34" charset="0"/>
                <a:ea typeface="Times New Roman" panose="02020603050405020304" pitchFamily="18" charset="0"/>
              </a:rPr>
              <a:t>τους</a:t>
            </a:r>
            <a:r>
              <a:rPr lang="en-GB" sz="1600" b="1" dirty="0">
                <a:effectLst/>
                <a:latin typeface="Calibri" panose="020F0502020204030204" pitchFamily="34" charset="0"/>
                <a:ea typeface="Times New Roman" panose="02020603050405020304" pitchFamily="18" charset="0"/>
              </a:rPr>
              <a:t> </a:t>
            </a:r>
            <a:r>
              <a:rPr lang="en-GB" sz="1600" b="1" dirty="0" err="1">
                <a:effectLst/>
                <a:latin typeface="Calibri" panose="020F0502020204030204" pitchFamily="34" charset="0"/>
                <a:ea typeface="Times New Roman" panose="02020603050405020304" pitchFamily="18" charset="0"/>
              </a:rPr>
              <a:t>στόχους</a:t>
            </a:r>
            <a:r>
              <a:rPr lang="en-GB" sz="1600" b="1" dirty="0">
                <a:effectLst/>
                <a:latin typeface="Calibri" panose="020F0502020204030204" pitchFamily="34" charset="0"/>
                <a:ea typeface="Times New Roman" panose="02020603050405020304" pitchFamily="18" charset="0"/>
              </a:rPr>
              <a:t> σας:</a:t>
            </a:r>
            <a:r>
              <a:rPr lang="en-GB" sz="1600" dirty="0">
                <a:effectLst/>
                <a:latin typeface="Calibri" panose="020F0502020204030204" pitchFamily="34" charset="0"/>
                <a:ea typeface="Times New Roman" panose="02020603050405020304" pitchFamily="18" charset="0"/>
              </a:rPr>
              <a:t> Κα</a:t>
            </a:r>
            <a:r>
              <a:rPr lang="en-GB" sz="1600" dirty="0" err="1">
                <a:effectLst/>
                <a:latin typeface="Calibri" panose="020F0502020204030204" pitchFamily="34" charset="0"/>
                <a:ea typeface="Times New Roman" panose="02020603050405020304" pitchFamily="18" charset="0"/>
              </a:rPr>
              <a:t>θορίστε</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τους</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συγκεκριμένους</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στόχους</a:t>
            </a:r>
            <a:r>
              <a:rPr lang="en-GB" sz="1600" dirty="0">
                <a:effectLst/>
                <a:latin typeface="Calibri" panose="020F0502020204030204" pitchFamily="34" charset="0"/>
                <a:ea typeface="Times New Roman" panose="02020603050405020304" pitchFamily="18" charset="0"/>
              </a:rPr>
              <a:t> σας </a:t>
            </a:r>
            <a:r>
              <a:rPr lang="en-GB" sz="1600" dirty="0" err="1">
                <a:effectLst/>
                <a:latin typeface="Calibri" panose="020F0502020204030204" pitchFamily="34" charset="0"/>
                <a:ea typeface="Times New Roman" panose="02020603050405020304" pitchFamily="18" charset="0"/>
              </a:rPr>
              <a:t>γι</a:t>
            </a:r>
            <a:r>
              <a:rPr lang="en-GB" sz="1600" dirty="0">
                <a:effectLst/>
                <a:latin typeface="Calibri" panose="020F0502020204030204" pitchFamily="34" charset="0"/>
                <a:ea typeface="Times New Roman" panose="02020603050405020304" pitchFamily="18" charset="0"/>
              </a:rPr>
              <a:t>α τη χρήση των μέσων κοινωνικής δικτύωσης. </a:t>
            </a:r>
            <a:r>
              <a:rPr lang="en-GB" sz="1600" dirty="0" err="1">
                <a:effectLst/>
                <a:latin typeface="Calibri" panose="020F0502020204030204" pitchFamily="34" charset="0"/>
                <a:ea typeface="Times New Roman" panose="02020603050405020304" pitchFamily="18" charset="0"/>
              </a:rPr>
              <a:t>Θέλετε</a:t>
            </a:r>
            <a:r>
              <a:rPr lang="en-GB" sz="1600" dirty="0">
                <a:effectLst/>
                <a:latin typeface="Calibri" panose="020F0502020204030204" pitchFamily="34" charset="0"/>
                <a:ea typeface="Times New Roman" panose="02020603050405020304" pitchFamily="18" charset="0"/>
              </a:rPr>
              <a:t> να α</a:t>
            </a:r>
            <a:r>
              <a:rPr lang="en-GB" sz="1600" dirty="0" err="1">
                <a:effectLst/>
                <a:latin typeface="Calibri" panose="020F0502020204030204" pitchFamily="34" charset="0"/>
                <a:ea typeface="Times New Roman" panose="02020603050405020304" pitchFamily="18" charset="0"/>
              </a:rPr>
              <a:t>υξήσετε</a:t>
            </a:r>
            <a:r>
              <a:rPr lang="en-GB" sz="1600" dirty="0">
                <a:effectLst/>
                <a:latin typeface="Calibri" panose="020F0502020204030204" pitchFamily="34" charset="0"/>
                <a:ea typeface="Times New Roman" panose="02020603050405020304" pitchFamily="18" charset="0"/>
              </a:rPr>
              <a:t> </a:t>
            </a:r>
            <a:r>
              <a:rPr lang="en-GB" sz="1600" dirty="0" err="1">
                <a:effectLst/>
                <a:latin typeface="Calibri" panose="020F0502020204030204" pitchFamily="34" charset="0"/>
                <a:ea typeface="Times New Roman" panose="02020603050405020304" pitchFamily="18" charset="0"/>
              </a:rPr>
              <a:t>την</a:t>
            </a:r>
            <a:r>
              <a:rPr lang="en-GB" sz="1600" dirty="0">
                <a:effectLst/>
                <a:latin typeface="Calibri" panose="020F0502020204030204" pitchFamily="34" charset="0"/>
                <a:ea typeface="Times New Roman" panose="02020603050405020304" pitchFamily="18" charset="0"/>
              </a:rPr>
              <a:t> ανα</a:t>
            </a:r>
            <a:r>
              <a:rPr lang="en-GB" sz="1600" dirty="0" err="1">
                <a:effectLst/>
                <a:latin typeface="Calibri" panose="020F0502020204030204" pitchFamily="34" charset="0"/>
                <a:ea typeface="Times New Roman" panose="02020603050405020304" pitchFamily="18" charset="0"/>
              </a:rPr>
              <a:t>γνωρισιμότητ</a:t>
            </a:r>
            <a:r>
              <a:rPr lang="en-GB" sz="1600" dirty="0">
                <a:effectLst/>
                <a:latin typeface="Calibri" panose="020F0502020204030204" pitchFamily="34" charset="0"/>
                <a:ea typeface="Times New Roman" panose="02020603050405020304" pitchFamily="18" charset="0"/>
              </a:rPr>
              <a:t>α της μάρκας σας, να αυξήσετε την επισκεψιμότητα του ιστότοπου, να δημιουργήσετε leads ή να παρέχετε υποστήριξη πελατών;</a:t>
            </a:r>
            <a:endParaRPr lang="fr-FR" sz="16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600" b="1" dirty="0" err="1">
                <a:effectLst/>
                <a:latin typeface="Calibri" panose="020F0502020204030204" pitchFamily="34" charset="0"/>
                <a:ea typeface="Times New Roman" panose="02020603050405020304" pitchFamily="18" charset="0"/>
              </a:rPr>
              <a:t>Γνωρίστε</a:t>
            </a:r>
            <a:r>
              <a:rPr lang="en-GB" sz="1600" b="1" dirty="0">
                <a:effectLst/>
                <a:latin typeface="Calibri" panose="020F0502020204030204" pitchFamily="34" charset="0"/>
                <a:ea typeface="Times New Roman" panose="02020603050405020304" pitchFamily="18" charset="0"/>
              </a:rPr>
              <a:t> </a:t>
            </a:r>
            <a:r>
              <a:rPr lang="en-GB" sz="1600" b="1" dirty="0" err="1">
                <a:effectLst/>
                <a:latin typeface="Calibri" panose="020F0502020204030204" pitchFamily="34" charset="0"/>
                <a:ea typeface="Times New Roman" panose="02020603050405020304" pitchFamily="18" charset="0"/>
              </a:rPr>
              <a:t>το</a:t>
            </a:r>
            <a:r>
              <a:rPr lang="en-GB" sz="1600" b="1" dirty="0">
                <a:effectLst/>
                <a:latin typeface="Calibri" panose="020F0502020204030204" pitchFamily="34" charset="0"/>
                <a:ea typeface="Times New Roman" panose="02020603050405020304" pitchFamily="18" charset="0"/>
              </a:rPr>
              <a:t> </a:t>
            </a:r>
            <a:r>
              <a:rPr lang="en-GB" sz="1600" b="1" dirty="0" err="1">
                <a:effectLst/>
                <a:latin typeface="Calibri" panose="020F0502020204030204" pitchFamily="34" charset="0"/>
                <a:ea typeface="Times New Roman" panose="02020603050405020304" pitchFamily="18" charset="0"/>
              </a:rPr>
              <a:t>κοινό</a:t>
            </a:r>
            <a:r>
              <a:rPr lang="en-GB" sz="1600" b="1" dirty="0">
                <a:effectLst/>
                <a:latin typeface="Calibri" panose="020F0502020204030204" pitchFamily="34" charset="0"/>
                <a:ea typeface="Times New Roman" panose="02020603050405020304" pitchFamily="18" charset="0"/>
              </a:rPr>
              <a:t> σας: </a:t>
            </a:r>
            <a:r>
              <a:rPr lang="en-GB" sz="1600" dirty="0">
                <a:effectLst/>
                <a:latin typeface="Calibri" panose="020F0502020204030204" pitchFamily="34" charset="0"/>
                <a:ea typeface="Times New Roman" panose="02020603050405020304" pitchFamily="18" charset="0"/>
              </a:rPr>
              <a:t>Κατα</a:t>
            </a:r>
            <a:r>
              <a:rPr lang="en-GB" sz="1600" dirty="0" err="1">
                <a:effectLst/>
                <a:latin typeface="Calibri" panose="020F0502020204030204" pitchFamily="34" charset="0"/>
                <a:ea typeface="Times New Roman" panose="02020603050405020304" pitchFamily="18" charset="0"/>
              </a:rPr>
              <a:t>νοήστε</a:t>
            </a:r>
            <a:r>
              <a:rPr lang="en-GB" sz="1600" dirty="0">
                <a:effectLst/>
                <a:latin typeface="Calibri" panose="020F0502020204030204" pitchFamily="34" charset="0"/>
                <a:ea typeface="Times New Roman" panose="02020603050405020304" pitchFamily="18" charset="0"/>
              </a:rPr>
              <a:t> τα </a:t>
            </a:r>
            <a:r>
              <a:rPr lang="en-GB" sz="1600" dirty="0" err="1">
                <a:effectLst/>
                <a:latin typeface="Calibri" panose="020F0502020204030204" pitchFamily="34" charset="0"/>
                <a:ea typeface="Times New Roman" panose="02020603050405020304" pitchFamily="18" charset="0"/>
              </a:rPr>
              <a:t>δημογρ</a:t>
            </a:r>
            <a:r>
              <a:rPr lang="en-GB" sz="1600" dirty="0">
                <a:effectLst/>
                <a:latin typeface="Calibri" panose="020F0502020204030204" pitchFamily="34" charset="0"/>
                <a:ea typeface="Times New Roman" panose="02020603050405020304" pitchFamily="18" charset="0"/>
              </a:rPr>
              <a:t>αφικά στοιχεία, τα ενδιαφέροντα και τις συμπεριφορές του κοινού-στόχου σας. </a:t>
            </a:r>
            <a:r>
              <a:rPr lang="en-GB" sz="1600" dirty="0" err="1">
                <a:effectLst/>
                <a:latin typeface="Calibri" panose="020F0502020204030204" pitchFamily="34" charset="0"/>
                <a:ea typeface="Times New Roman" panose="02020603050405020304" pitchFamily="18" charset="0"/>
              </a:rPr>
              <a:t>Προσ</a:t>
            </a:r>
            <a:r>
              <a:rPr lang="en-GB" sz="1600" dirty="0">
                <a:effectLst/>
                <a:latin typeface="Calibri" panose="020F0502020204030204" pitchFamily="34" charset="0"/>
                <a:ea typeface="Times New Roman" panose="02020603050405020304" pitchFamily="18" charset="0"/>
              </a:rPr>
              <a:t>αρμόστε το περιεχόμενό σας ώστε να έχει απήχηση στο κοινό σας.</a:t>
            </a:r>
            <a:endParaRPr lang="fr-FR" sz="1600" dirty="0">
              <a:effectLst/>
              <a:latin typeface="Times New Roman" panose="02020603050405020304" pitchFamily="18" charset="0"/>
              <a:ea typeface="Times New Roman" panose="02020603050405020304" pitchFamily="18" charset="0"/>
            </a:endParaRPr>
          </a:p>
          <a:p>
            <a:endParaRPr lang="fr-FR"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499306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a:effectLst/>
                <a:latin typeface="Calibri" panose="020F0502020204030204" pitchFamily="34" charset="0"/>
                <a:ea typeface="Yu Mincho" panose="02020400000000000000" pitchFamily="18" charset="-128"/>
              </a:rPr>
              <a:t>Αξιοποίηση των πλατφορμών κοινωνικής δικτύωσης για την οικοδόμηση και τη δέσμευση της μάρκας</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a:effectLst/>
                <a:latin typeface="Calibri" panose="020F0502020204030204" pitchFamily="34" charset="0"/>
                <a:ea typeface="Times New Roman" panose="02020603050405020304" pitchFamily="18" charset="0"/>
              </a:rPr>
              <a:t>3.2.2 Διαμόρφωση μιας στρατηγικής για τα μέσα κοινωνικής δικτύωσης</a:t>
            </a:r>
            <a:br>
              <a:rPr lang="en-GB" sz="1800" b="1">
                <a:effectLst/>
                <a:latin typeface="Calibri" panose="020F0502020204030204" pitchFamily="34" charset="0"/>
                <a:ea typeface="Times New Roman" panose="02020603050405020304" pitchFamily="18" charset="0"/>
              </a:rPr>
            </a:br>
            <a:endParaRPr lang="fr-FR" sz="180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ea typeface="Times New Roman" panose="02020603050405020304" pitchFamily="18" charset="0"/>
              </a:rPr>
              <a:t>Σχεδιασμός περιεχομένου:</a:t>
            </a:r>
            <a:r>
              <a:rPr lang="en-GB" sz="1800">
                <a:effectLst/>
                <a:ea typeface="Times New Roman" panose="02020603050405020304" pitchFamily="18" charset="0"/>
              </a:rPr>
              <a:t> Αναπτύξτε ένα ημερολόγιο περιεχομένου που περιγράφει τι είδους περιεχόμενο θα μοιραστείτε και πότε. Ανακατέψτε το περιεχόμενό σας με μια ποικιλία αναρτήσεων, συμπεριλαμβανομένων εκπαιδευτικού, διαφημιστικού και διαδραστικού περιεχομένου.</a:t>
            </a:r>
            <a:endParaRPr lang="fr-FR" sz="180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ea typeface="Times New Roman" panose="02020603050405020304" pitchFamily="18" charset="0"/>
              </a:rPr>
              <a:t>Η συνέπεια είναι το κλειδί:</a:t>
            </a:r>
            <a:r>
              <a:rPr lang="en-GB" sz="1800">
                <a:effectLst/>
                <a:ea typeface="Times New Roman" panose="02020603050405020304" pitchFamily="18" charset="0"/>
              </a:rPr>
              <a:t> Διατηρήστε ένα συνεπές πρόγραμμα δημοσιεύσεων. Η τακτική ανάρτηση κρατά το κοινό σας δεσμευμένο και βοηθά στη δημιουργία πιστών οπαδών.</a:t>
            </a:r>
            <a:endParaRPr lang="fr-FR" sz="180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ea typeface="Times New Roman" panose="02020603050405020304" pitchFamily="18" charset="0"/>
              </a:rPr>
              <a:t>Δέσμευση και αλληλεπίδραση:</a:t>
            </a:r>
            <a:r>
              <a:rPr lang="en-GB" sz="1800">
                <a:effectLst/>
                <a:ea typeface="Times New Roman" panose="02020603050405020304" pitchFamily="18" charset="0"/>
              </a:rPr>
              <a:t> Συμμετέχετε ενεργά με το κοινό σας, απαντώντας άμεσα σε σχόλια, μηνύματα και αναφορές. Ενθαρρύνετε τις συζητήσεις και δημιουργήστε μια αίσθηση κοινότητας.</a:t>
            </a:r>
            <a:endParaRPr lang="fr-FR" sz="180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ea typeface="Times New Roman" panose="02020603050405020304" pitchFamily="18" charset="0"/>
              </a:rPr>
              <a:t>Μέτρηση και προσαρμογή:</a:t>
            </a:r>
            <a:r>
              <a:rPr lang="en-GB" sz="1800">
                <a:effectLst/>
                <a:ea typeface="Times New Roman" panose="02020603050405020304" pitchFamily="18" charset="0"/>
              </a:rPr>
              <a:t> Χρησιμοποιήστε εργαλεία ανάλυσης κοινωνικών μέσων για να παρακολουθείτε την απόδοσή σας. Παρακολουθήστε βασικές μετρήσεις όπως το ποσοστό εμπλοκής, την εμβέλεια και τις μετατροπές. Προσαρμόστε τη στρατηγική σας με βάση τα δεδομένα.</a:t>
            </a:r>
            <a:endParaRPr lang="fr-FR" sz="1800">
              <a:effectLst/>
              <a:ea typeface="Times New Roman" panose="02020603050405020304" pitchFamily="18" charset="0"/>
            </a:endParaRPr>
          </a:p>
          <a:p>
            <a:endParaRPr lang="fr-FR"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407004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a:effectLst/>
                <a:latin typeface="Calibri" panose="020F0502020204030204" pitchFamily="34" charset="0"/>
                <a:ea typeface="Yu Mincho" panose="02020400000000000000" pitchFamily="18" charset="-128"/>
              </a:rPr>
              <a:t>Αξιοποίηση των πλατφορμών κοινωνικής δικτύωσης για την οικοδόμηση και τη δέσμευση της μάρκας</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a:effectLst/>
                <a:latin typeface="Calibri" panose="020F0502020204030204" pitchFamily="34" charset="0"/>
                <a:ea typeface="Times New Roman" panose="02020603050405020304" pitchFamily="18" charset="0"/>
              </a:rPr>
              <a:t>3.2.3 Αξιοποίηση διαφορετικών πλατφορμών κοινωνικής δικτύωσης</a:t>
            </a:r>
            <a:br>
              <a:rPr lang="en-GB" sz="1800" b="1">
                <a:effectLst/>
                <a:latin typeface="Calibri" panose="020F0502020204030204" pitchFamily="34" charset="0"/>
                <a:ea typeface="Times New Roman" panose="02020603050405020304" pitchFamily="18" charset="0"/>
              </a:rPr>
            </a:br>
            <a:endParaRPr lang="fr-FR" sz="1800">
              <a:effectLst/>
              <a:latin typeface="Times New Roman" panose="02020603050405020304" pitchFamily="18" charset="0"/>
              <a:ea typeface="Times New Roman" panose="02020603050405020304" pitchFamily="18" charset="0"/>
            </a:endParaRPr>
          </a:p>
          <a:p>
            <a:r>
              <a:rPr lang="en-GB" sz="1800">
                <a:effectLst/>
                <a:latin typeface="Calibri" panose="020F0502020204030204" pitchFamily="34" charset="0"/>
                <a:ea typeface="Times New Roman" panose="02020603050405020304" pitchFamily="18" charset="0"/>
              </a:rPr>
              <a:t>Κάθε πλατφόρμα κοινωνικής δικτύωσης έχει τα δικά της μοναδικά χαρακτηριστικά και τη δική της βάση χρηστών. Ακολουθεί μια σύντομη επισκόπηση ορισμένων δημοφιλών πλατφορμών κοινωνικής δικτύωσης και πώς μπορούν να αξιοποιηθούν για την οικοδόμηση και τη δέσμευση της μάρκας:</a:t>
            </a:r>
            <a:br>
              <a:rPr lang="en-GB" sz="1800">
                <a:effectLst/>
                <a:latin typeface="Calibri" panose="020F0502020204030204" pitchFamily="34" charset="0"/>
                <a:ea typeface="Times New Roman" panose="02020603050405020304" pitchFamily="18" charset="0"/>
              </a:rPr>
            </a:br>
            <a:endParaRPr lang="fr-FR" sz="180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latin typeface="Calibri" panose="020F0502020204030204" pitchFamily="34" charset="0"/>
                <a:ea typeface="Times New Roman" panose="02020603050405020304" pitchFamily="18" charset="0"/>
              </a:rPr>
              <a:t>Facebook:</a:t>
            </a:r>
            <a:r>
              <a:rPr lang="en-GB" sz="1800">
                <a:effectLst/>
                <a:latin typeface="Calibri" panose="020F0502020204030204" pitchFamily="34" charset="0"/>
                <a:ea typeface="Times New Roman" panose="02020603050405020304" pitchFamily="18" charset="0"/>
              </a:rPr>
              <a:t> Ιδανικό για την κοινοποίηση ποικίλου περιεχομένου, συμπεριλαμβανομένων άρθρων, βίντεο και εικόνων. Προσφέρει ισχυρές επιλογές στόχευσης διαφημίσεων.</a:t>
            </a:r>
            <a:endParaRPr lang="fr-FR" sz="180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latin typeface="Calibri" panose="020F0502020204030204" pitchFamily="34" charset="0"/>
                <a:ea typeface="Times New Roman" panose="02020603050405020304" pitchFamily="18" charset="0"/>
              </a:rPr>
              <a:t>Instagram:</a:t>
            </a:r>
            <a:r>
              <a:rPr lang="en-GB" sz="1800">
                <a:effectLst/>
                <a:latin typeface="Calibri" panose="020F0502020204030204" pitchFamily="34" charset="0"/>
                <a:ea typeface="Times New Roman" panose="02020603050405020304" pitchFamily="18" charset="0"/>
              </a:rPr>
              <a:t> Ιδιαίτερα οπτική πλατφόρμα κατάλληλη για την παρουσίαση προϊόντων, υπηρεσιών και πτυχών του τρόπου ζωής της μάρκας σας. Αποτελεσματική για την αφήγηση ιστοριών μάρκας.</a:t>
            </a:r>
            <a:endParaRPr lang="fr-FR" sz="180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latin typeface="Calibri" panose="020F0502020204030204" pitchFamily="34" charset="0"/>
                <a:ea typeface="Times New Roman" panose="02020603050405020304" pitchFamily="18" charset="0"/>
              </a:rPr>
              <a:t>Twitter:</a:t>
            </a:r>
            <a:r>
              <a:rPr lang="en-GB" sz="1800">
                <a:effectLst/>
                <a:latin typeface="Calibri" panose="020F0502020204030204" pitchFamily="34" charset="0"/>
                <a:ea typeface="Times New Roman" panose="02020603050405020304" pitchFamily="18" charset="0"/>
              </a:rPr>
              <a:t> Καλύτερα για δέσμευση σε πραγματικό χρόνο, ανταλλαγή ειδήσεων και συμμετοχή σε συζητήσεις που βρίσκονται σε εξέλιξη.</a:t>
            </a:r>
            <a:endParaRPr lang="fr-FR" sz="1800">
              <a:effectLst/>
              <a:latin typeface="Times New Roman" panose="02020603050405020304" pitchFamily="18" charset="0"/>
              <a:ea typeface="Times New Roman" panose="02020603050405020304" pitchFamily="18" charset="0"/>
            </a:endParaRPr>
          </a:p>
          <a:p>
            <a:endParaRPr lang="fr-FR"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338297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Imagen que contiene lego, juguete, computadora&#10;&#10;Descripción generada automáticamente">
            <a:extLst>
              <a:ext uri="{FF2B5EF4-FFF2-40B4-BE49-F238E27FC236}">
                <a16:creationId xmlns:a16="http://schemas.microsoft.com/office/drawing/2014/main" id="{6D89A468-CA9E-4780-8722-72634E7D643F}"/>
              </a:ext>
            </a:extLst>
          </p:cNvPr>
          <p:cNvPicPr>
            <a:picLocks noChangeAspect="1"/>
          </p:cNvPicPr>
          <p:nvPr/>
        </p:nvPicPr>
        <p:blipFill>
          <a:blip r:embed="rId2">
            <a:extLst>
              <a:ext uri="{28A0092B-C50C-407E-A947-70E740481C1C}">
                <a14:useLocalDpi xmlns:a14="http://schemas.microsoft.com/office/drawing/2010/main" val="0"/>
              </a:ext>
            </a:extLst>
          </a:blip>
          <a:srcRect l="11731" r="14515"/>
          <a:stretch>
            <a:fillRect/>
          </a:stretch>
        </p:blipFill>
        <p:spPr>
          <a:xfrm>
            <a:off x="8600535" y="2945103"/>
            <a:ext cx="3242351" cy="2472836"/>
          </a:xfrm>
          <a:prstGeom prst="rect">
            <a:avLst/>
          </a:prstGeom>
        </p:spPr>
      </p:pic>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s-ES"/>
              <a:t>Μαθησιακοί στόχοι</a:t>
            </a:r>
            <a:endParaRPr lang="en-GB"/>
          </a:p>
        </p:txBody>
      </p:sp>
      <p:sp>
        <p:nvSpPr>
          <p:cNvPr id="7" name="Elipse 6">
            <a:extLst>
              <a:ext uri="{FF2B5EF4-FFF2-40B4-BE49-F238E27FC236}">
                <a16:creationId xmlns:a16="http://schemas.microsoft.com/office/drawing/2014/main" id="{33CF9DAE-63E6-3E82-DDA9-80AE1EB99CFD}"/>
              </a:ext>
            </a:extLst>
          </p:cNvPr>
          <p:cNvSpPr/>
          <p:nvPr/>
        </p:nvSpPr>
        <p:spPr>
          <a:xfrm>
            <a:off x="959744" y="2693103"/>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contenido 2">
            <a:extLst>
              <a:ext uri="{FF2B5EF4-FFF2-40B4-BE49-F238E27FC236}">
                <a16:creationId xmlns:a16="http://schemas.microsoft.com/office/drawing/2014/main" id="{2B0BC503-628F-6F13-E7F4-CB2CEDAE7A52}"/>
              </a:ext>
            </a:extLst>
          </p:cNvPr>
          <p:cNvSpPr txBox="1"/>
          <p:nvPr/>
        </p:nvSpPr>
        <p:spPr>
          <a:xfrm>
            <a:off x="1430262" y="2584020"/>
            <a:ext cx="812906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pPr>
            <a:r>
              <a:rPr lang="en-US" sz="2200">
                <a:solidFill>
                  <a:srgbClr val="1B193E"/>
                </a:solidFill>
                <a:effectLst/>
                <a:latin typeface="Calibri" panose="020F0502020204030204" pitchFamily="34" charset="0"/>
                <a:ea typeface="Yu Mincho" panose="02020400000000000000" pitchFamily="18" charset="-128"/>
                <a:cs typeface="Arial" panose="020B0604020202020204" pitchFamily="34" charset="0"/>
              </a:rPr>
              <a:t>Να αναπτύξετε μια σταθερή κατανόηση των εννοιών του ψηφιακού μάρκετινγκ, συμπεριλαμβανομένων των διαφόρων διαδικτυακών καναλιών και στρατηγικών.</a:t>
            </a:r>
            <a:endParaRPr lang="es-ES" sz="2200">
              <a:effectLst/>
              <a:latin typeface="Calibri" panose="020F0502020204030204" pitchFamily="34" charset="0"/>
              <a:ea typeface="Yu Mincho" panose="02020400000000000000" pitchFamily="18" charset="-128"/>
              <a:cs typeface="Arial" panose="020B0604020202020204" pitchFamily="34" charset="0"/>
            </a:endParaRPr>
          </a:p>
        </p:txBody>
      </p:sp>
      <p:sp>
        <p:nvSpPr>
          <p:cNvPr id="9" name="Elipse 8">
            <a:extLst>
              <a:ext uri="{FF2B5EF4-FFF2-40B4-BE49-F238E27FC236}">
                <a16:creationId xmlns:a16="http://schemas.microsoft.com/office/drawing/2014/main" id="{298A63E7-61C2-567A-3D61-677CE3B2EF67}"/>
              </a:ext>
            </a:extLst>
          </p:cNvPr>
          <p:cNvSpPr/>
          <p:nvPr/>
        </p:nvSpPr>
        <p:spPr>
          <a:xfrm>
            <a:off x="959744" y="3844542"/>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31926F06-E8AC-6E61-91CD-5B39297774BE}"/>
              </a:ext>
            </a:extLst>
          </p:cNvPr>
          <p:cNvSpPr/>
          <p:nvPr/>
        </p:nvSpPr>
        <p:spPr>
          <a:xfrm>
            <a:off x="959744" y="499598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Marcador de contenido 2">
            <a:extLst>
              <a:ext uri="{FF2B5EF4-FFF2-40B4-BE49-F238E27FC236}">
                <a16:creationId xmlns:a16="http://schemas.microsoft.com/office/drawing/2014/main" id="{C9B2A65A-19EF-67E6-701F-2EB732F56F9B}"/>
              </a:ext>
            </a:extLst>
          </p:cNvPr>
          <p:cNvSpPr txBox="1"/>
          <p:nvPr/>
        </p:nvSpPr>
        <p:spPr>
          <a:xfrm>
            <a:off x="1430262" y="3759187"/>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pPr>
            <a:r>
              <a:rPr lang="en-US" sz="2200">
                <a:solidFill>
                  <a:srgbClr val="1B193E"/>
                </a:solidFill>
                <a:effectLst/>
                <a:latin typeface="Calibri" panose="020F0502020204030204" pitchFamily="34" charset="0"/>
                <a:ea typeface="Yu Mincho" panose="02020400000000000000" pitchFamily="18" charset="-128"/>
                <a:cs typeface="Arial" panose="020B0604020202020204" pitchFamily="34" charset="0"/>
              </a:rPr>
              <a:t>Να καθορίσετε σαφείς επιχειρηματικούς στόχους και να προσδιορίσετε τα κοινά-στόχους για τις εκστρατείες ψηφιακού μάρκετινγκ</a:t>
            </a:r>
            <a:r>
              <a:rPr lang="en-GB" sz="220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s-ES" sz="220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Marcador de contenido 2">
            <a:extLst>
              <a:ext uri="{FF2B5EF4-FFF2-40B4-BE49-F238E27FC236}">
                <a16:creationId xmlns:a16="http://schemas.microsoft.com/office/drawing/2014/main" id="{6A923DFD-7A32-AE1C-145F-D514D4B929BE}"/>
              </a:ext>
            </a:extLst>
          </p:cNvPr>
          <p:cNvSpPr txBox="1"/>
          <p:nvPr/>
        </p:nvSpPr>
        <p:spPr>
          <a:xfrm>
            <a:off x="1430262" y="4913534"/>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spcAft>
                <a:spcPts val="800"/>
              </a:spcAft>
            </a:pPr>
            <a:r>
              <a:rPr lang="en-US" sz="2200">
                <a:solidFill>
                  <a:srgbClr val="1B193E"/>
                </a:solidFill>
                <a:effectLst/>
                <a:latin typeface="Calibri" panose="020F0502020204030204" pitchFamily="34" charset="0"/>
                <a:ea typeface="Yu Mincho" panose="02020400000000000000" pitchFamily="18" charset="-128"/>
                <a:cs typeface="Arial" panose="020B0604020202020204" pitchFamily="34" charset="0"/>
              </a:rPr>
              <a:t>Να εξερευνήσετε τεχνικές για τη δημιουργία φιλικών προς το χρήστη, ευέλικτων ιστότοπων που βελτιώνουν την εμπειρία του πελάτη στο διαδίκτυο</a:t>
            </a:r>
            <a:r>
              <a:rPr lang="en-GB" sz="220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s-ES" sz="2200">
              <a:effectLst/>
              <a:latin typeface="Calibri" panose="020F0502020204030204" pitchFamily="34" charset="0"/>
              <a:ea typeface="Yu Mincho" panose="02020400000000000000" pitchFamily="18" charset="-128"/>
              <a:cs typeface="Arial" panose="020B0604020202020204" pitchFamily="34" charset="0"/>
            </a:endParaRPr>
          </a:p>
          <a:p>
            <a:endParaRPr lang="es-ES" sz="2400"/>
          </a:p>
        </p:txBody>
      </p:sp>
      <p:sp>
        <p:nvSpPr>
          <p:cNvPr id="5" name="Marcador de contenido 2">
            <a:extLst>
              <a:ext uri="{FF2B5EF4-FFF2-40B4-BE49-F238E27FC236}">
                <a16:creationId xmlns:a16="http://schemas.microsoft.com/office/drawing/2014/main" id="{7B0760E7-28BF-639B-6B40-912B84F8FA40}"/>
              </a:ext>
            </a:extLst>
          </p:cNvPr>
          <p:cNvSpPr txBox="1"/>
          <p:nvPr/>
        </p:nvSpPr>
        <p:spPr>
          <a:xfrm>
            <a:off x="471472" y="1695105"/>
            <a:ext cx="7170273" cy="482671"/>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400"/>
              <a:t>Στο τέλος αυτής της ενότητας, θα είστε σε θέση να:</a:t>
            </a:r>
          </a:p>
        </p:txBody>
      </p:sp>
    </p:spTree>
    <p:extLst>
      <p:ext uri="{BB962C8B-B14F-4D97-AF65-F5344CB8AC3E}">
        <p14:creationId xmlns:p14="http://schemas.microsoft.com/office/powerpoint/2010/main" val="187710427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Βελτιστοποίηση της διαδικτυακής παρουσίας</a:t>
            </a:r>
          </a:p>
          <a:p>
            <a:r>
              <a:rPr lang="en-US" sz="2000">
                <a:latin typeface="Calibri" panose="020F0502020204030204" pitchFamily="34" charset="0"/>
                <a:ea typeface="Yu Mincho" panose="02020400000000000000" pitchFamily="18" charset="-128"/>
                <a:cs typeface="Arial" panose="020B0604020202020204" pitchFamily="34" charset="0"/>
              </a:rPr>
              <a:t>3</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a:effectLst/>
                <a:latin typeface="Calibri" panose="020F0502020204030204" pitchFamily="34" charset="0"/>
                <a:ea typeface="Yu Mincho" panose="02020400000000000000" pitchFamily="18" charset="-128"/>
              </a:rPr>
              <a:t>Αξιοποίηση των πλατφορμών κοινωνικής δικτύωσης για την οικοδόμηση και τη δέσμευση της μάρκας</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a:effectLst/>
                <a:latin typeface="Calibri" panose="020F0502020204030204" pitchFamily="34" charset="0"/>
                <a:ea typeface="Times New Roman" panose="02020603050405020304" pitchFamily="18" charset="0"/>
              </a:rPr>
              <a:t>3.2.3 Αξιοποίηση διαφορετικών πλατφορμών κοινωνικής δικτύωσης</a:t>
            </a:r>
            <a:br>
              <a:rPr lang="en-GB" sz="1800" b="1">
                <a:effectLst/>
                <a:latin typeface="Calibri" panose="020F0502020204030204" pitchFamily="34" charset="0"/>
                <a:ea typeface="Times New Roman" panose="02020603050405020304" pitchFamily="18" charset="0"/>
              </a:rPr>
            </a:br>
            <a:endParaRPr lang="fr-FR" sz="180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latin typeface="Calibri" panose="020F0502020204030204" pitchFamily="34" charset="0"/>
                <a:ea typeface="Times New Roman" panose="02020603050405020304" pitchFamily="18" charset="0"/>
              </a:rPr>
              <a:t>LinkedIn:</a:t>
            </a:r>
            <a:r>
              <a:rPr lang="en-GB" sz="1800">
                <a:effectLst/>
                <a:latin typeface="Calibri" panose="020F0502020204030204" pitchFamily="34" charset="0"/>
                <a:ea typeface="Times New Roman" panose="02020603050405020304" pitchFamily="18" charset="0"/>
              </a:rPr>
              <a:t> LinkedIn: Ένα επαγγελματικό δίκτυο όπου μπορείτε να εδραιώσετε ηγετική θέση και να συνδεθείτε με ομολόγους σας στον κλάδο.</a:t>
            </a:r>
            <a:endParaRPr lang="fr-FR" sz="180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latin typeface="Calibri" panose="020F0502020204030204" pitchFamily="34" charset="0"/>
                <a:ea typeface="Times New Roman" panose="02020603050405020304" pitchFamily="18" charset="0"/>
              </a:rPr>
              <a:t>Pinterest:</a:t>
            </a:r>
            <a:r>
              <a:rPr lang="en-GB" sz="1800">
                <a:effectLst/>
                <a:latin typeface="Calibri" panose="020F0502020204030204" pitchFamily="34" charset="0"/>
                <a:ea typeface="Times New Roman" panose="02020603050405020304" pitchFamily="18" charset="0"/>
              </a:rPr>
              <a:t> Ιδανικό για επιχειρήσεις με οπτικά ελκυστικά προϊόντα. Οι χρήστες συχνά ανακαλύπτουν και αποθηκεύουν προϊόντα που τους αρέσουν.</a:t>
            </a:r>
            <a:endParaRPr lang="fr-FR" sz="180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a:effectLst/>
                <a:latin typeface="Calibri" panose="020F0502020204030204" pitchFamily="34" charset="0"/>
                <a:ea typeface="Times New Roman" panose="02020603050405020304" pitchFamily="18" charset="0"/>
              </a:rPr>
              <a:t>YouTube:</a:t>
            </a:r>
            <a:r>
              <a:rPr lang="en-GB" sz="1800">
                <a:effectLst/>
                <a:latin typeface="Calibri" panose="020F0502020204030204" pitchFamily="34" charset="0"/>
                <a:ea typeface="Times New Roman" panose="02020603050405020304" pitchFamily="18" charset="0"/>
              </a:rPr>
              <a:t> Ιδανικό για περιεχόμενο βίντεο. Δημιουργήστε εκπαιδευτικά βίντεο, επιδείξεις προϊόντων ή ματιές στα παρασκήνια.</a:t>
            </a:r>
            <a:endParaRPr lang="fr-FR" sz="1800">
              <a:effectLst/>
              <a:latin typeface="Times New Roman" panose="02020603050405020304" pitchFamily="18" charset="0"/>
              <a:ea typeface="Times New Roman" panose="02020603050405020304" pitchFamily="18" charset="0"/>
            </a:endParaRPr>
          </a:p>
          <a:p>
            <a:br>
              <a:rPr lang="en-GB" sz="1800">
                <a:effectLst/>
                <a:latin typeface="Calibri" panose="020F0502020204030204" pitchFamily="34" charset="0"/>
                <a:ea typeface="Yu Mincho" panose="02020400000000000000" pitchFamily="18" charset="-128"/>
              </a:rPr>
            </a:br>
            <a:r>
              <a:rPr lang="en-GB" sz="1800">
                <a:effectLst/>
                <a:latin typeface="Calibri" panose="020F0502020204030204" pitchFamily="34" charset="0"/>
                <a:ea typeface="Yu Mincho" panose="02020400000000000000" pitchFamily="18" charset="-128"/>
              </a:rPr>
              <a:t>Χρησιμοποιώντας στρατηγικά τις πλατφόρμες κοινωνικών μέσων, οι πολύ μικρές και οι μικρομεσαίες επιχειρήσεις μπορούν να ενισχύσουν τη διαδικτυακή παρουσία της επωνυμίας τους, να καλλιεργήσουν ουσιαστικές συνδέσεις με το κοινό τους και να προωθήσουν την επιχειρηματική ανάπτυξη. Στην επόμενη ενότητα, θα εξερευνήσουμε τεχνικές για τη δημιουργία ενός φιλικού προς το χρήστη και ευέλικτου ιστότοπου, ενισχύοντας περαιτέρω την online παρουσία σας</a:t>
            </a:r>
            <a:endParaRPr lang="fr-FR"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0310122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rPr lang="es-ES"/>
              <a:t>Συνοψίζοντας</a:t>
            </a:r>
            <a:endParaRPr lang="en-GB"/>
          </a:p>
        </p:txBody>
      </p:sp>
      <p:sp>
        <p:nvSpPr>
          <p:cNvPr id="3" name="Marcador de contenido 2">
            <a:extLst>
              <a:ext uri="{FF2B5EF4-FFF2-40B4-BE49-F238E27FC236}">
                <a16:creationId xmlns:a16="http://schemas.microsoft.com/office/drawing/2014/main" id="{6077EB7D-57A8-F393-18AE-C80E4EAE6DFB}"/>
              </a:ext>
            </a:extLst>
          </p:cNvPr>
          <p:cNvSpPr>
            <a:spLocks noGrp="1"/>
          </p:cNvSpPr>
          <p:nvPr>
            <p:ph sz="half" idx="2"/>
          </p:nvPr>
        </p:nvSpPr>
        <p:spPr>
          <a:xfrm>
            <a:off x="634588" y="1552192"/>
            <a:ext cx="3434702" cy="1079732"/>
          </a:xfrm>
        </p:spPr>
        <p:txBody>
          <a:bodyPr/>
          <a:lstStyle/>
          <a:p>
            <a:r>
              <a:rPr lang="en-US" sz="1800" b="1" dirty="0" err="1"/>
              <a:t>Το</a:t>
            </a:r>
            <a:r>
              <a:rPr lang="en-US" sz="1800" b="1" dirty="0"/>
              <a:t> </a:t>
            </a:r>
            <a:r>
              <a:rPr lang="en-US" sz="1800" b="1" dirty="0" err="1"/>
              <a:t>ψηφι</a:t>
            </a:r>
            <a:r>
              <a:rPr lang="en-US" sz="1800" b="1" dirty="0"/>
              <a:t>ακό μάρκετινγκ </a:t>
            </a:r>
            <a:r>
              <a:rPr lang="en-US" sz="1800" dirty="0"/>
              <a:t>έχει εξελιχθεί σημαντικά, επηρεάζοντας τη συμπεριφορά των καταναλωτών και τις λειτουργίες των επιχειρήσεων. </a:t>
            </a:r>
            <a:r>
              <a:rPr lang="en-US" sz="1800" dirty="0" err="1"/>
              <a:t>Είν</a:t>
            </a:r>
            <a:r>
              <a:rPr lang="en-US" sz="1800" dirty="0"/>
              <a:t>αι ζωτικής σημασίας για τις πολύ μικρές και τις μικρομεσαίες επιχειρήσεις να κατανοήσουν αυτό το τοπίο για να παραμείνουν ανταγωνιστικές στη σημερινή ψηφιακή εποχή.</a:t>
            </a:r>
            <a:endParaRPr lang="en-GB" sz="1800" dirty="0"/>
          </a:p>
        </p:txBody>
      </p:sp>
      <p:pic>
        <p:nvPicPr>
          <p:cNvPr id="4" name="Imagen 3" descr="Una caricatura de una persona&#10;&#10;Descripción generada automáticamente con confianza baja">
            <a:extLst>
              <a:ext uri="{FF2B5EF4-FFF2-40B4-BE49-F238E27FC236}">
                <a16:creationId xmlns:a16="http://schemas.microsoft.com/office/drawing/2014/main" id="{13B6953C-E60A-FCB1-E6B6-7E586A6C69D7}"/>
              </a:ext>
            </a:extLst>
          </p:cNvPr>
          <p:cNvPicPr>
            <a:picLocks noChangeAspect="1"/>
          </p:cNvPicPr>
          <p:nvPr/>
        </p:nvPicPr>
        <p:blipFill>
          <a:blip r:embed="rId2">
            <a:extLst>
              <a:ext uri="{28A0092B-C50C-407E-A947-70E740481C1C}">
                <a14:useLocalDpi xmlns:a14="http://schemas.microsoft.com/office/drawing/2010/main" val="0"/>
              </a:ext>
            </a:extLst>
          </a:blip>
          <a:srcRect l="18429" r="18949"/>
          <a:stretch>
            <a:fillRect/>
          </a:stretch>
        </p:blipFill>
        <p:spPr>
          <a:xfrm>
            <a:off x="4836948" y="2310174"/>
            <a:ext cx="2815985" cy="2529475"/>
          </a:xfrm>
          <a:prstGeom prst="rect">
            <a:avLst/>
          </a:prstGeom>
        </p:spPr>
      </p:pic>
      <p:sp>
        <p:nvSpPr>
          <p:cNvPr id="5" name="Marcador de contenido 2">
            <a:extLst>
              <a:ext uri="{FF2B5EF4-FFF2-40B4-BE49-F238E27FC236}">
                <a16:creationId xmlns:a16="http://schemas.microsoft.com/office/drawing/2014/main" id="{C12C2FF4-CEE2-C5C3-7AFF-3927E2BD44C7}"/>
              </a:ext>
            </a:extLst>
          </p:cNvPr>
          <p:cNvSpPr txBox="1"/>
          <p:nvPr/>
        </p:nvSpPr>
        <p:spPr>
          <a:xfrm>
            <a:off x="560117" y="4347725"/>
            <a:ext cx="3583643"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err="1"/>
              <a:t>Χάρ</a:t>
            </a:r>
            <a:r>
              <a:rPr lang="fr-FR" sz="1500" b="1" dirty="0"/>
              <a:t>αξη στρατηγικής: </a:t>
            </a:r>
            <a:r>
              <a:rPr lang="en-US" sz="1500" dirty="0"/>
              <a:t>Η α</a:t>
            </a:r>
            <a:r>
              <a:rPr lang="en-US" sz="1500" dirty="0" err="1"/>
              <a:t>νά</a:t>
            </a:r>
            <a:r>
              <a:rPr lang="en-US" sz="1500" dirty="0"/>
              <a:t>πτυξη μιας ολοκληρωμένης στρατηγικής ψηφιακού μάρκετινγκ είναι ζωτικής σημασίας. </a:t>
            </a:r>
            <a:r>
              <a:rPr lang="en-US" sz="1500" dirty="0" err="1"/>
              <a:t>Ξεκινήστε</a:t>
            </a:r>
            <a:r>
              <a:rPr lang="en-US" sz="1500" dirty="0"/>
              <a:t> </a:t>
            </a:r>
            <a:r>
              <a:rPr lang="en-US" sz="1500" dirty="0" err="1"/>
              <a:t>με</a:t>
            </a:r>
            <a:r>
              <a:rPr lang="en-US" sz="1500" dirty="0"/>
              <a:t> </a:t>
            </a:r>
            <a:r>
              <a:rPr lang="en-US" sz="1500" dirty="0" err="1"/>
              <a:t>τον</a:t>
            </a:r>
            <a:r>
              <a:rPr lang="en-US" sz="1500" dirty="0"/>
              <a:t> κα</a:t>
            </a:r>
            <a:r>
              <a:rPr lang="en-US" sz="1500" dirty="0" err="1"/>
              <a:t>θορισμό</a:t>
            </a:r>
            <a:r>
              <a:rPr lang="en-US" sz="1500" dirty="0"/>
              <a:t> σα</a:t>
            </a:r>
            <a:r>
              <a:rPr lang="en-US" sz="1500" dirty="0" err="1"/>
              <a:t>φών</a:t>
            </a:r>
            <a:r>
              <a:rPr lang="en-US" sz="1500" dirty="0"/>
              <a:t> επ</a:t>
            </a:r>
            <a:r>
              <a:rPr lang="en-US" sz="1500" dirty="0" err="1"/>
              <a:t>ιχειρημ</a:t>
            </a:r>
            <a:r>
              <a:rPr lang="en-US" sz="1500" dirty="0"/>
              <a:t>ατικών στόχων, τον προσδιορισμό του κοινού-στόχου σας και τη διεξαγωγή ενδελεχούς έρευνας αγοράς. </a:t>
            </a:r>
            <a:endParaRPr lang="en-GB" sz="1500" dirty="0"/>
          </a:p>
        </p:txBody>
      </p:sp>
      <p:sp>
        <p:nvSpPr>
          <p:cNvPr id="6" name="Marcador de contenido 2">
            <a:extLst>
              <a:ext uri="{FF2B5EF4-FFF2-40B4-BE49-F238E27FC236}">
                <a16:creationId xmlns:a16="http://schemas.microsoft.com/office/drawing/2014/main" id="{18886DA2-7784-E3A7-7FE7-BDD7B2E37978}"/>
              </a:ext>
            </a:extLst>
          </p:cNvPr>
          <p:cNvSpPr txBox="1"/>
          <p:nvPr/>
        </p:nvSpPr>
        <p:spPr>
          <a:xfrm>
            <a:off x="8448941" y="1762197"/>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err="1"/>
              <a:t>Αξιο</a:t>
            </a:r>
            <a:r>
              <a:rPr lang="en-US" sz="1800" b="1" dirty="0"/>
              <a:t>ποίηση των μέσων κοινωνικής δικτύωσης</a:t>
            </a:r>
            <a:r>
              <a:rPr lang="en-US" sz="1800" dirty="0"/>
              <a:t>: Οι πλατφόρμες κοινωνικής δικτύωσης προσφέρουν ισχυρά εργαλεία για την οικοδόμηση και τη δέσμευση της μάρκας. Επ</a:t>
            </a:r>
            <a:r>
              <a:rPr lang="en-US" sz="1800" dirty="0" err="1"/>
              <a:t>ιλέξτε</a:t>
            </a:r>
            <a:r>
              <a:rPr lang="en-US" sz="1800" dirty="0"/>
              <a:t> </a:t>
            </a:r>
            <a:r>
              <a:rPr lang="en-US" sz="1800" dirty="0" err="1"/>
              <a:t>τις</a:t>
            </a:r>
            <a:r>
              <a:rPr lang="en-US" sz="1800" dirty="0"/>
              <a:t> </a:t>
            </a:r>
            <a:r>
              <a:rPr lang="en-US" sz="1800" dirty="0" err="1"/>
              <a:t>σωστές</a:t>
            </a:r>
            <a:r>
              <a:rPr lang="en-US" sz="1800" dirty="0"/>
              <a:t> πλα</a:t>
            </a:r>
            <a:r>
              <a:rPr lang="en-US" sz="1800" dirty="0" err="1"/>
              <a:t>τφόρμες</a:t>
            </a:r>
            <a:r>
              <a:rPr lang="en-US" sz="1800" dirty="0"/>
              <a:t>, </a:t>
            </a:r>
            <a:r>
              <a:rPr lang="en-US" sz="1800" dirty="0" err="1"/>
              <a:t>δημιουργήστε</a:t>
            </a:r>
            <a:r>
              <a:rPr lang="en-US" sz="1800" dirty="0"/>
              <a:t> </a:t>
            </a:r>
            <a:r>
              <a:rPr lang="en-US" sz="1800" dirty="0" err="1"/>
              <a:t>μι</a:t>
            </a:r>
            <a:r>
              <a:rPr lang="en-US" sz="1800" dirty="0"/>
              <a:t>α στρατηγική περιεχομένου και ασχοληθείτε με το κοινό σας με συνέπεια.</a:t>
            </a:r>
            <a:endParaRPr lang="en-GB" sz="1800" dirty="0"/>
          </a:p>
        </p:txBody>
      </p:sp>
      <p:sp>
        <p:nvSpPr>
          <p:cNvPr id="7" name="Marcador de contenido 2">
            <a:extLst>
              <a:ext uri="{FF2B5EF4-FFF2-40B4-BE49-F238E27FC236}">
                <a16:creationId xmlns:a16="http://schemas.microsoft.com/office/drawing/2014/main" id="{5E10E4EB-1FDC-79CE-7766-280B30158EDA}"/>
              </a:ext>
            </a:extLst>
          </p:cNvPr>
          <p:cNvSpPr txBox="1"/>
          <p:nvPr/>
        </p:nvSpPr>
        <p:spPr>
          <a:xfrm>
            <a:off x="8429825" y="4275725"/>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500" b="1"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Βελτιστο</a:t>
            </a:r>
            <a:r>
              <a:rPr lang="en-GB" sz="15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ποίηση της διαδικτυακής παρουσίας: </a:t>
            </a:r>
            <a:r>
              <a:rPr lang="en-US" sz="1500" dirty="0">
                <a:latin typeface="Calibri" panose="020F0502020204030204" pitchFamily="34" charset="0"/>
                <a:ea typeface="Yu Mincho" panose="02020400000000000000" pitchFamily="18" charset="-128"/>
                <a:cs typeface="Arial" panose="020B0604020202020204" pitchFamily="34" charset="0"/>
              </a:rPr>
              <a:t>Η </a:t>
            </a:r>
            <a:r>
              <a:rPr lang="en-US" sz="1500" dirty="0" err="1">
                <a:latin typeface="Calibri" panose="020F0502020204030204" pitchFamily="34" charset="0"/>
                <a:ea typeface="Yu Mincho" panose="02020400000000000000" pitchFamily="18" charset="-128"/>
                <a:cs typeface="Arial" panose="020B0604020202020204" pitchFamily="34" charset="0"/>
              </a:rPr>
              <a:t>δι</a:t>
            </a:r>
            <a:r>
              <a:rPr lang="en-US" sz="1500" dirty="0">
                <a:latin typeface="Calibri" panose="020F0502020204030204" pitchFamily="34" charset="0"/>
                <a:ea typeface="Yu Mincho" panose="02020400000000000000" pitchFamily="18" charset="-128"/>
                <a:cs typeface="Arial" panose="020B0604020202020204" pitchFamily="34" charset="0"/>
              </a:rPr>
              <a:t>αδικτυακή σας παρουσία εκτείνεται πέρα από τα μέσα κοινωνικής δικτύωσης. </a:t>
            </a:r>
            <a:r>
              <a:rPr lang="en-US" sz="1500" dirty="0" err="1">
                <a:latin typeface="Calibri" panose="020F0502020204030204" pitchFamily="34" charset="0"/>
                <a:ea typeface="Yu Mincho" panose="02020400000000000000" pitchFamily="18" charset="-128"/>
                <a:cs typeface="Arial" panose="020B0604020202020204" pitchFamily="34" charset="0"/>
              </a:rPr>
              <a:t>Βε</a:t>
            </a:r>
            <a:r>
              <a:rPr lang="en-US" sz="1500" dirty="0">
                <a:latin typeface="Calibri" panose="020F0502020204030204" pitchFamily="34" charset="0"/>
                <a:ea typeface="Yu Mincho" panose="02020400000000000000" pitchFamily="18" charset="-128"/>
                <a:cs typeface="Arial" panose="020B0604020202020204" pitchFamily="34" charset="0"/>
              </a:rPr>
              <a:t>βαιωθείτε ότι ο ιστότοπός σας είναι φιλικός προς το χρήστη, ανταποκρίνεται και είναι βελτιστοποιημένος για τις μηχανές αναζήτησης</a:t>
            </a:r>
            <a:r>
              <a:rPr lang="en-US" sz="1500" b="1" dirty="0">
                <a:latin typeface="Calibri" panose="020F0502020204030204" pitchFamily="34" charset="0"/>
                <a:ea typeface="Yu Mincho" panose="02020400000000000000" pitchFamily="18" charset="-128"/>
                <a:cs typeface="Arial" panose="020B0604020202020204" pitchFamily="34" charset="0"/>
              </a:rPr>
              <a:t>.</a:t>
            </a:r>
            <a:endParaRPr lang="en-GB" sz="1500" dirty="0"/>
          </a:p>
        </p:txBody>
      </p:sp>
      <p:sp>
        <p:nvSpPr>
          <p:cNvPr id="8" name="Elipse 7">
            <a:extLst>
              <a:ext uri="{FF2B5EF4-FFF2-40B4-BE49-F238E27FC236}">
                <a16:creationId xmlns:a16="http://schemas.microsoft.com/office/drawing/2014/main" id="{98E1B727-F364-C2FC-A753-B50B592C07E9}"/>
              </a:ext>
            </a:extLst>
          </p:cNvPr>
          <p:cNvSpPr/>
          <p:nvPr/>
        </p:nvSpPr>
        <p:spPr>
          <a:xfrm>
            <a:off x="8285825" y="2099936"/>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8049F7EE-DBBF-A0C9-C222-E59F2F8F0EB8}"/>
              </a:ext>
            </a:extLst>
          </p:cNvPr>
          <p:cNvSpPr/>
          <p:nvPr/>
        </p:nvSpPr>
        <p:spPr>
          <a:xfrm>
            <a:off x="8285825" y="413172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8B35DE25-C061-6DC0-92FA-90678A44F6B4}"/>
              </a:ext>
            </a:extLst>
          </p:cNvPr>
          <p:cNvSpPr/>
          <p:nvPr/>
        </p:nvSpPr>
        <p:spPr>
          <a:xfrm>
            <a:off x="471472" y="2099936"/>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18189AD6-3EDB-2E11-1334-40973D3C4D68}"/>
              </a:ext>
            </a:extLst>
          </p:cNvPr>
          <p:cNvSpPr/>
          <p:nvPr/>
        </p:nvSpPr>
        <p:spPr>
          <a:xfrm>
            <a:off x="471472" y="420372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1429590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rPr lang="es-ES"/>
              <a:t>Σας ευχαριστώ!</a:t>
            </a:r>
            <a:endParaRPr lang="en-GB"/>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p:txBody>
          <a:bodyPr/>
          <a:lstStyle/>
          <a:p>
            <a:r>
              <a:rPr lang="es-ES"/>
              <a:t>Συνεχίστε να μαθαίνετε στο www.digital-dream-lab.eu </a:t>
            </a:r>
            <a:endParaRPr lang="en-GB"/>
          </a:p>
        </p:txBody>
      </p:sp>
    </p:spTree>
    <p:extLst>
      <p:ext uri="{BB962C8B-B14F-4D97-AF65-F5344CB8AC3E}">
        <p14:creationId xmlns:p14="http://schemas.microsoft.com/office/powerpoint/2010/main" val="269638244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r>
              <a:rPr lang="es-ES" sz="2000"/>
              <a:t>1.1 </a:t>
            </a:r>
            <a:r>
              <a:rPr lang="en-GB"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Κατανόηση του τοπίου του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700" b="1" dirty="0">
                <a:effectLst/>
                <a:latin typeface="Calibri" panose="020F0502020204030204" pitchFamily="34" charset="0"/>
                <a:ea typeface="Times New Roman" panose="02020603050405020304" pitchFamily="18" charset="0"/>
                <a:cs typeface="Calibri" panose="020F0502020204030204" pitchFamily="34" charset="0"/>
              </a:rPr>
              <a:t>1.1.1 </a:t>
            </a:r>
            <a:r>
              <a:rPr lang="en-US" sz="1700" b="1" dirty="0" err="1">
                <a:effectLst/>
                <a:latin typeface="Calibri" panose="020F0502020204030204" pitchFamily="34" charset="0"/>
                <a:ea typeface="Times New Roman" panose="02020603050405020304" pitchFamily="18" charset="0"/>
                <a:cs typeface="Calibri" panose="020F0502020204030204" pitchFamily="34" charset="0"/>
              </a:rPr>
              <a:t>Ορισμός</a:t>
            </a:r>
            <a:r>
              <a:rPr lang="en-US" sz="1700" b="1" dirty="0">
                <a:effectLst/>
                <a:latin typeface="Calibri" panose="020F0502020204030204" pitchFamily="34" charset="0"/>
                <a:ea typeface="Times New Roman" panose="02020603050405020304" pitchFamily="18" charset="0"/>
                <a:cs typeface="Calibri" panose="020F0502020204030204" pitchFamily="34" charset="0"/>
              </a:rPr>
              <a:t> και </a:t>
            </a:r>
            <a:r>
              <a:rPr lang="en-US" sz="1700" b="1" dirty="0" err="1">
                <a:effectLst/>
                <a:latin typeface="Calibri" panose="020F0502020204030204" pitchFamily="34" charset="0"/>
                <a:ea typeface="Times New Roman" panose="02020603050405020304" pitchFamily="18" charset="0"/>
                <a:cs typeface="Calibri" panose="020F0502020204030204" pitchFamily="34" charset="0"/>
              </a:rPr>
              <a:t>εξέλιξη</a:t>
            </a:r>
            <a:r>
              <a:rPr lang="en-US" sz="1700" b="1" dirty="0">
                <a:effectLst/>
                <a:latin typeface="Calibri" panose="020F0502020204030204" pitchFamily="34" charset="0"/>
                <a:ea typeface="Times New Roman" panose="02020603050405020304" pitchFamily="18" charset="0"/>
                <a:cs typeface="Calibri" panose="020F0502020204030204" pitchFamily="34" charset="0"/>
              </a:rPr>
              <a:t> </a:t>
            </a:r>
            <a:r>
              <a:rPr lang="en-US" sz="1700" b="1" dirty="0" err="1">
                <a:effectLst/>
                <a:latin typeface="Calibri" panose="020F0502020204030204" pitchFamily="34" charset="0"/>
                <a:ea typeface="Times New Roman" panose="02020603050405020304" pitchFamily="18" charset="0"/>
                <a:cs typeface="Calibri" panose="020F0502020204030204" pitchFamily="34" charset="0"/>
              </a:rPr>
              <a:t>του</a:t>
            </a:r>
            <a:r>
              <a:rPr lang="en-US" sz="1700" b="1" dirty="0">
                <a:effectLst/>
                <a:latin typeface="Calibri" panose="020F0502020204030204" pitchFamily="34" charset="0"/>
                <a:ea typeface="Times New Roman" panose="02020603050405020304" pitchFamily="18" charset="0"/>
                <a:cs typeface="Calibri" panose="020F0502020204030204" pitchFamily="34" charset="0"/>
              </a:rPr>
              <a:t> </a:t>
            </a:r>
            <a:r>
              <a:rPr lang="en-US" sz="1700" b="1" dirty="0" err="1">
                <a:effectLst/>
                <a:latin typeface="Calibri" panose="020F0502020204030204" pitchFamily="34" charset="0"/>
                <a:ea typeface="Times New Roman" panose="02020603050405020304" pitchFamily="18" charset="0"/>
                <a:cs typeface="Calibri" panose="020F0502020204030204" pitchFamily="34" charset="0"/>
              </a:rPr>
              <a:t>ψηφι</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ακού μάρκετινγκ</a:t>
            </a: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700" b="1" dirty="0" err="1">
                <a:effectLst/>
                <a:latin typeface="Calibri" panose="020F0502020204030204" pitchFamily="34" charset="0"/>
                <a:ea typeface="Times New Roman" panose="02020603050405020304" pitchFamily="18" charset="0"/>
                <a:cs typeface="Calibri" panose="020F0502020204030204" pitchFamily="34" charset="0"/>
              </a:rPr>
              <a:t>Το</a:t>
            </a:r>
            <a:r>
              <a:rPr lang="en-US" sz="1700" b="1" dirty="0">
                <a:effectLst/>
                <a:latin typeface="Calibri" panose="020F0502020204030204" pitchFamily="34" charset="0"/>
                <a:ea typeface="Times New Roman" panose="02020603050405020304" pitchFamily="18" charset="0"/>
                <a:cs typeface="Calibri" panose="020F0502020204030204" pitchFamily="34" charset="0"/>
              </a:rPr>
              <a:t> </a:t>
            </a:r>
            <a:r>
              <a:rPr lang="en-US" sz="1700" b="1" dirty="0" err="1">
                <a:effectLst/>
                <a:latin typeface="Calibri" panose="020F0502020204030204" pitchFamily="34" charset="0"/>
                <a:ea typeface="Times New Roman" panose="02020603050405020304" pitchFamily="18" charset="0"/>
                <a:cs typeface="Calibri" panose="020F0502020204030204" pitchFamily="34" charset="0"/>
              </a:rPr>
              <a:t>ψηφι</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ακό μάρκετινγκ </a:t>
            </a:r>
            <a:r>
              <a:rPr lang="en-US" sz="1700" dirty="0">
                <a:effectLst/>
                <a:latin typeface="Calibri" panose="020F0502020204030204" pitchFamily="34" charset="0"/>
                <a:ea typeface="Times New Roman" panose="02020603050405020304" pitchFamily="18" charset="0"/>
                <a:cs typeface="Calibri" panose="020F0502020204030204" pitchFamily="34" charset="0"/>
              </a:rPr>
              <a:t>αναφέρεται στη χρήση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ψηφιακών καναλιών</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πλατφορμών </a:t>
            </a:r>
            <a:r>
              <a:rPr lang="en-US" sz="1700" dirty="0">
                <a:effectLst/>
                <a:latin typeface="Calibri" panose="020F0502020204030204" pitchFamily="34" charset="0"/>
                <a:ea typeface="Times New Roman" panose="02020603050405020304" pitchFamily="18" charset="0"/>
                <a:cs typeface="Calibri" panose="020F0502020204030204" pitchFamily="34" charset="0"/>
              </a:rPr>
              <a:t>και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τεχνολογιών </a:t>
            </a:r>
            <a:r>
              <a:rPr lang="en-US" sz="1700" dirty="0">
                <a:effectLst/>
                <a:latin typeface="Calibri" panose="020F0502020204030204" pitchFamily="34" charset="0"/>
                <a:ea typeface="Times New Roman" panose="02020603050405020304" pitchFamily="18" charset="0"/>
                <a:cs typeface="Calibri" panose="020F0502020204030204" pitchFamily="34" charset="0"/>
              </a:rPr>
              <a:t>για την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προώθηση</a:t>
            </a:r>
            <a:r>
              <a:rPr lang="en-US" sz="1700" dirty="0">
                <a:effectLst/>
                <a:latin typeface="Calibri" panose="020F0502020204030204" pitchFamily="34" charset="0"/>
                <a:ea typeface="Times New Roman" panose="02020603050405020304" pitchFamily="18" charset="0"/>
                <a:cs typeface="Calibri" panose="020F0502020204030204" pitchFamily="34" charset="0"/>
              </a:rPr>
              <a:t>, τη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διαφήμιση </a:t>
            </a:r>
            <a:r>
              <a:rPr lang="en-US" sz="1700" dirty="0">
                <a:effectLst/>
                <a:latin typeface="Calibri" panose="020F0502020204030204" pitchFamily="34" charset="0"/>
                <a:ea typeface="Times New Roman" panose="02020603050405020304" pitchFamily="18" charset="0"/>
                <a:cs typeface="Calibri" panose="020F0502020204030204" pitchFamily="34" charset="0"/>
              </a:rPr>
              <a:t>και την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επικοινωνία </a:t>
            </a:r>
            <a:r>
              <a:rPr lang="en-US" sz="1700" dirty="0">
                <a:effectLst/>
                <a:latin typeface="Calibri" panose="020F0502020204030204" pitchFamily="34" charset="0"/>
                <a:ea typeface="Times New Roman" panose="02020603050405020304" pitchFamily="18" charset="0"/>
                <a:cs typeface="Calibri" panose="020F0502020204030204" pitchFamily="34" charset="0"/>
              </a:rPr>
              <a:t>με το κοινό-στόχο για την επίτευξη διαφόρων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στόχων μάρκετινγκ</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Περιλ</a:t>
            </a:r>
            <a:r>
              <a:rPr lang="en-US" sz="1700" dirty="0">
                <a:effectLst/>
                <a:latin typeface="Calibri" panose="020F0502020204030204" pitchFamily="34" charset="0"/>
                <a:ea typeface="Times New Roman" panose="02020603050405020304" pitchFamily="18" charset="0"/>
                <a:cs typeface="Calibri" panose="020F0502020204030204" pitchFamily="34" charset="0"/>
              </a:rPr>
              <a:t>αμβάνει ένα ευρύ φάσμα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διαδικτυακών δραστηριοτήτων </a:t>
            </a:r>
            <a:r>
              <a:rPr lang="en-US" sz="1700" dirty="0">
                <a:effectLst/>
                <a:latin typeface="Calibri" panose="020F0502020204030204" pitchFamily="34" charset="0"/>
                <a:ea typeface="Times New Roman" panose="02020603050405020304" pitchFamily="18" charset="0"/>
                <a:cs typeface="Calibri" panose="020F0502020204030204" pitchFamily="34" charset="0"/>
              </a:rPr>
              <a:t>και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στρατηγικών που αποσκοπούν </a:t>
            </a:r>
            <a:r>
              <a:rPr lang="en-US" sz="1700" dirty="0">
                <a:effectLst/>
                <a:latin typeface="Calibri" panose="020F0502020204030204" pitchFamily="34" charset="0"/>
                <a:ea typeface="Times New Roman" panose="02020603050405020304" pitchFamily="18" charset="0"/>
                <a:cs typeface="Calibri" panose="020F0502020204030204" pitchFamily="34" charset="0"/>
              </a:rPr>
              <a:t>στην οικοδόμηση αναγνωρισιμότητας της μάρκας, στην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προσέλκυση και διατήρηση πελατών </a:t>
            </a:r>
            <a:r>
              <a:rPr lang="en-US" sz="1700" dirty="0">
                <a:effectLst/>
                <a:latin typeface="Calibri" panose="020F0502020204030204" pitchFamily="34" charset="0"/>
                <a:ea typeface="Times New Roman" panose="02020603050405020304" pitchFamily="18" charset="0"/>
                <a:cs typeface="Calibri" panose="020F0502020204030204" pitchFamily="34" charset="0"/>
              </a:rPr>
              <a:t>και στην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προώθηση της επιχειρηματικής ανάπτυξης</a:t>
            </a:r>
            <a:r>
              <a:rPr lang="en-US" sz="1700" dirty="0">
                <a:effectLst/>
                <a:latin typeface="Calibri" panose="020F0502020204030204" pitchFamily="34" charset="0"/>
                <a:ea typeface="Times New Roman" panose="02020603050405020304" pitchFamily="18" charset="0"/>
                <a:cs typeface="Calibri" panose="020F0502020204030204" pitchFamily="34" charset="0"/>
              </a:rPr>
              <a:t>.</a:t>
            </a: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700" b="1" dirty="0" err="1">
                <a:effectLst/>
                <a:latin typeface="Calibri" panose="020F0502020204030204" pitchFamily="34" charset="0"/>
                <a:ea typeface="Times New Roman" panose="02020603050405020304" pitchFamily="18" charset="0"/>
                <a:cs typeface="Calibri" panose="020F0502020204030204" pitchFamily="34" charset="0"/>
              </a:rPr>
              <a:t>Το</a:t>
            </a:r>
            <a:r>
              <a:rPr lang="en-US" sz="1700" b="1" dirty="0">
                <a:effectLst/>
                <a:latin typeface="Calibri" panose="020F0502020204030204" pitchFamily="34" charset="0"/>
                <a:ea typeface="Times New Roman" panose="02020603050405020304" pitchFamily="18" charset="0"/>
                <a:cs typeface="Calibri" panose="020F0502020204030204" pitchFamily="34" charset="0"/>
              </a:rPr>
              <a:t> </a:t>
            </a:r>
            <a:r>
              <a:rPr lang="en-US" sz="1700" b="1" dirty="0" err="1">
                <a:effectLst/>
                <a:latin typeface="Calibri" panose="020F0502020204030204" pitchFamily="34" charset="0"/>
                <a:ea typeface="Times New Roman" panose="02020603050405020304" pitchFamily="18" charset="0"/>
                <a:cs typeface="Calibri" panose="020F0502020204030204" pitchFamily="34" charset="0"/>
              </a:rPr>
              <a:t>ψηφι</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ακό μάρκετινγκ </a:t>
            </a:r>
            <a:r>
              <a:rPr lang="en-US" sz="1700" dirty="0">
                <a:effectLst/>
                <a:latin typeface="Calibri" panose="020F0502020204030204" pitchFamily="34" charset="0"/>
                <a:ea typeface="Times New Roman" panose="02020603050405020304" pitchFamily="18" charset="0"/>
                <a:cs typeface="Calibri" panose="020F0502020204030204" pitchFamily="34" charset="0"/>
              </a:rPr>
              <a:t>έχει εξελιχθεί σημαντικά με την πάροδο των ετών.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Ξεκίνησε</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με</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απ</a:t>
            </a:r>
            <a:r>
              <a:rPr lang="en-US" sz="1700" b="1" dirty="0" err="1">
                <a:effectLst/>
                <a:latin typeface="Calibri" panose="020F0502020204030204" pitchFamily="34" charset="0"/>
                <a:ea typeface="Times New Roman" panose="02020603050405020304" pitchFamily="18" charset="0"/>
                <a:cs typeface="Calibri" panose="020F0502020204030204" pitchFamily="34" charset="0"/>
              </a:rPr>
              <a:t>λή</a:t>
            </a:r>
            <a:r>
              <a:rPr lang="en-US" sz="1700" b="1"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δι</a:t>
            </a:r>
            <a:r>
              <a:rPr lang="en-US" sz="1700" dirty="0">
                <a:effectLst/>
                <a:latin typeface="Calibri" panose="020F0502020204030204" pitchFamily="34" charset="0"/>
                <a:ea typeface="Times New Roman" panose="02020603050405020304" pitchFamily="18" charset="0"/>
                <a:cs typeface="Calibri" panose="020F0502020204030204" pitchFamily="34" charset="0"/>
              </a:rPr>
              <a:t>αδικτυακή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διαφήμιση </a:t>
            </a:r>
            <a:r>
              <a:rPr lang="en-US" sz="1700" dirty="0">
                <a:effectLst/>
                <a:latin typeface="Calibri" panose="020F0502020204030204" pitchFamily="34" charset="0"/>
                <a:ea typeface="Times New Roman" panose="02020603050405020304" pitchFamily="18" charset="0"/>
                <a:cs typeface="Calibri" panose="020F0502020204030204" pitchFamily="34" charset="0"/>
              </a:rPr>
              <a:t>και μάρκετινγκ μέσω ηλεκτρονικού ταχυδρομείου στις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πρώτες ημέρες του </a:t>
            </a:r>
            <a:r>
              <a:rPr lang="en-US" sz="1700" dirty="0">
                <a:effectLst/>
                <a:latin typeface="Calibri" panose="020F0502020204030204" pitchFamily="34" charset="0"/>
                <a:ea typeface="Times New Roman" panose="02020603050405020304" pitchFamily="18" charset="0"/>
                <a:cs typeface="Calibri" panose="020F0502020204030204" pitchFamily="34" charset="0"/>
              </a:rPr>
              <a:t>διαδικτύου.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Ωστόσο</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οι</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τεχνολογικές</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εξελίξεις</a:t>
            </a:r>
            <a:r>
              <a:rPr lang="en-US" sz="1700" dirty="0">
                <a:effectLst/>
                <a:latin typeface="Calibri" panose="020F0502020204030204" pitchFamily="34" charset="0"/>
                <a:ea typeface="Times New Roman" panose="02020603050405020304" pitchFamily="18" charset="0"/>
                <a:cs typeface="Calibri" panose="020F0502020204030204" pitchFamily="34" charset="0"/>
              </a:rPr>
              <a:t>, η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διάδοση</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των</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μέσων</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κοινωνικής</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δικτύωσης</a:t>
            </a:r>
            <a:r>
              <a:rPr lang="en-US" sz="1700" dirty="0">
                <a:effectLst/>
                <a:latin typeface="Calibri" panose="020F0502020204030204" pitchFamily="34" charset="0"/>
                <a:ea typeface="Times New Roman" panose="02020603050405020304" pitchFamily="18" charset="0"/>
                <a:cs typeface="Calibri" panose="020F0502020204030204" pitchFamily="34" charset="0"/>
              </a:rPr>
              <a:t> και η α</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υξ</a:t>
            </a:r>
            <a:r>
              <a:rPr lang="en-US" sz="1700" dirty="0">
                <a:effectLst/>
                <a:latin typeface="Calibri" panose="020F0502020204030204" pitchFamily="34" charset="0"/>
                <a:ea typeface="Times New Roman" panose="02020603050405020304" pitchFamily="18" charset="0"/>
                <a:cs typeface="Calibri" panose="020F0502020204030204" pitchFamily="34" charset="0"/>
              </a:rPr>
              <a:t>ανόμενη χρήση κινητών συσκευών έχουν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μετατρέψει το </a:t>
            </a:r>
            <a:r>
              <a:rPr lang="en-US" sz="1700" dirty="0">
                <a:effectLst/>
                <a:latin typeface="Calibri" panose="020F0502020204030204" pitchFamily="34" charset="0"/>
                <a:ea typeface="Times New Roman" panose="02020603050405020304" pitchFamily="18" charset="0"/>
                <a:cs typeface="Calibri" panose="020F0502020204030204" pitchFamily="34" charset="0"/>
              </a:rPr>
              <a:t>ψηφιακό μάρκετινγκ σε έναν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πολύπλοκο </a:t>
            </a:r>
            <a:r>
              <a:rPr lang="en-US" sz="1700" dirty="0">
                <a:effectLst/>
                <a:latin typeface="Calibri" panose="020F0502020204030204" pitchFamily="34" charset="0"/>
                <a:ea typeface="Times New Roman" panose="02020603050405020304" pitchFamily="18" charset="0"/>
                <a:cs typeface="Calibri" panose="020F0502020204030204" pitchFamily="34" charset="0"/>
              </a:rPr>
              <a:t>και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δυναμικό τομέα</a:t>
            </a:r>
            <a:r>
              <a:rPr lang="en-US" sz="1700" dirty="0">
                <a:effectLst/>
                <a:latin typeface="Calibri" panose="020F0502020204030204" pitchFamily="34" charset="0"/>
                <a:ea typeface="Times New Roman" panose="02020603050405020304" pitchFamily="18" charset="0"/>
                <a:cs typeface="Calibri" panose="020F0502020204030204" pitchFamily="34" charset="0"/>
              </a:rPr>
              <a:t>. </a:t>
            </a:r>
            <a:r>
              <a:rPr lang="en-US" sz="1700" dirty="0" err="1">
                <a:effectLst/>
                <a:latin typeface="Calibri" panose="020F0502020204030204" pitchFamily="34" charset="0"/>
                <a:ea typeface="Times New Roman" panose="02020603050405020304" pitchFamily="18" charset="0"/>
                <a:cs typeface="Calibri" panose="020F0502020204030204" pitchFamily="34" charset="0"/>
              </a:rPr>
              <a:t>Σήμερ</a:t>
            </a:r>
            <a:r>
              <a:rPr lang="en-US" sz="1700" dirty="0">
                <a:effectLst/>
                <a:latin typeface="Calibri" panose="020F0502020204030204" pitchFamily="34" charset="0"/>
                <a:ea typeface="Times New Roman" panose="02020603050405020304" pitchFamily="18" charset="0"/>
                <a:cs typeface="Calibri" panose="020F0502020204030204" pitchFamily="34" charset="0"/>
              </a:rPr>
              <a:t>α, το ψηφιακό μάρκετινγκ περιλαμβάνει μια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ποικιλία καναλιών</a:t>
            </a:r>
            <a:r>
              <a:rPr lang="en-US" sz="1700" dirty="0">
                <a:effectLst/>
                <a:latin typeface="Calibri" panose="020F0502020204030204" pitchFamily="34" charset="0"/>
                <a:ea typeface="Times New Roman" panose="02020603050405020304" pitchFamily="18" charset="0"/>
                <a:cs typeface="Calibri" panose="020F0502020204030204" pitchFamily="34" charset="0"/>
              </a:rPr>
              <a:t>, όπως το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μάρκετινγκ μηχανών αναζήτησης </a:t>
            </a:r>
            <a:r>
              <a:rPr lang="en-US" sz="1700" dirty="0">
                <a:effectLst/>
                <a:latin typeface="Calibri" panose="020F0502020204030204" pitchFamily="34" charset="0"/>
                <a:ea typeface="Times New Roman" panose="02020603050405020304" pitchFamily="18" charset="0"/>
                <a:cs typeface="Calibri" panose="020F0502020204030204" pitchFamily="34" charset="0"/>
              </a:rPr>
              <a:t>(SEM), το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μάρκετινγκ περιεχομένου</a:t>
            </a:r>
            <a:r>
              <a:rPr lang="en-US" sz="1700" dirty="0">
                <a:effectLst/>
                <a:latin typeface="Calibri" panose="020F0502020204030204" pitchFamily="34" charset="0"/>
                <a:ea typeface="Times New Roman" panose="02020603050405020304" pitchFamily="18" charset="0"/>
                <a:cs typeface="Calibri" panose="020F0502020204030204" pitchFamily="34" charset="0"/>
              </a:rPr>
              <a:t>, το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μάρκετινγκ κοινωνικών μέσων</a:t>
            </a:r>
            <a:r>
              <a:rPr lang="en-US" sz="1700" dirty="0">
                <a:effectLst/>
                <a:latin typeface="Calibri" panose="020F0502020204030204" pitchFamily="34" charset="0"/>
                <a:ea typeface="Times New Roman" panose="02020603050405020304" pitchFamily="18" charset="0"/>
                <a:cs typeface="Calibri" panose="020F0502020204030204" pitchFamily="34" charset="0"/>
              </a:rPr>
              <a:t>, το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μάρκετινγκ ηλεκτρονικού ταχυδρομείου</a:t>
            </a:r>
            <a:r>
              <a:rPr lang="en-US" sz="1700" dirty="0">
                <a:effectLst/>
                <a:latin typeface="Calibri" panose="020F0502020204030204" pitchFamily="34" charset="0"/>
                <a:ea typeface="Times New Roman" panose="02020603050405020304" pitchFamily="18" charset="0"/>
                <a:cs typeface="Calibri" panose="020F0502020204030204" pitchFamily="34" charset="0"/>
              </a:rPr>
              <a:t>, το </a:t>
            </a:r>
            <a:r>
              <a:rPr lang="en-US" sz="1700" b="1" dirty="0">
                <a:effectLst/>
                <a:latin typeface="Calibri" panose="020F0502020204030204" pitchFamily="34" charset="0"/>
                <a:ea typeface="Times New Roman" panose="02020603050405020304" pitchFamily="18" charset="0"/>
                <a:cs typeface="Calibri" panose="020F0502020204030204" pitchFamily="34" charset="0"/>
              </a:rPr>
              <a:t>μάρκετινγκ επιρροής </a:t>
            </a:r>
            <a:r>
              <a:rPr lang="en-US" sz="1700" dirty="0">
                <a:effectLst/>
                <a:latin typeface="Calibri" panose="020F0502020204030204" pitchFamily="34" charset="0"/>
                <a:ea typeface="Times New Roman" panose="02020603050405020304" pitchFamily="18" charset="0"/>
                <a:cs typeface="Calibri" panose="020F0502020204030204" pitchFamily="34" charset="0"/>
              </a:rPr>
              <a:t>και άλλα.</a:t>
            </a: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7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700" dirty="0">
              <a:effectLst/>
              <a:latin typeface="Calibri" panose="020F0502020204030204" pitchFamily="34" charset="0"/>
              <a:ea typeface="Yu Mincho" panose="02020400000000000000" pitchFamily="18" charset="-128"/>
              <a:cs typeface="Arial" panose="020B0604020202020204" pitchFamily="34" charset="0"/>
            </a:endParaRPr>
          </a:p>
          <a:p>
            <a:endParaRPr lang="en-GB" sz="1700" dirty="0"/>
          </a:p>
        </p:txBody>
      </p:sp>
    </p:spTree>
    <p:extLst>
      <p:ext uri="{BB962C8B-B14F-4D97-AF65-F5344CB8AC3E}">
        <p14:creationId xmlns:p14="http://schemas.microsoft.com/office/powerpoint/2010/main" val="170214036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r>
              <a:rPr lang="es-ES" sz="2000"/>
              <a:t>1.1 </a:t>
            </a:r>
            <a:r>
              <a:rPr lang="en-GB"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Κατανόηση του τοπίου του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600" b="1" dirty="0">
                <a:effectLst/>
                <a:latin typeface="Calibri" panose="020F0502020204030204" pitchFamily="34" charset="0"/>
                <a:ea typeface="Times New Roman" panose="02020603050405020304" pitchFamily="18" charset="0"/>
                <a:cs typeface="Calibri" panose="020F0502020204030204" pitchFamily="34" charset="0"/>
              </a:rPr>
              <a:t>1.1.2 Ο α</a:t>
            </a:r>
            <a:r>
              <a:rPr lang="en-US" sz="1600" b="1" dirty="0" err="1">
                <a:effectLst/>
                <a:latin typeface="Calibri" panose="020F0502020204030204" pitchFamily="34" charset="0"/>
                <a:ea typeface="Times New Roman" panose="02020603050405020304" pitchFamily="18" charset="0"/>
                <a:cs typeface="Calibri" panose="020F0502020204030204" pitchFamily="34" charset="0"/>
              </a:rPr>
              <a:t>ντίκτυ</a:t>
            </a:r>
            <a:r>
              <a:rPr lang="en-US" sz="1600" b="1" dirty="0">
                <a:effectLst/>
                <a:latin typeface="Calibri" panose="020F0502020204030204" pitchFamily="34" charset="0"/>
                <a:ea typeface="Times New Roman" panose="02020603050405020304" pitchFamily="18" charset="0"/>
                <a:cs typeface="Calibri" panose="020F0502020204030204" pitchFamily="34" charset="0"/>
              </a:rPr>
              <a:t>πος της ψηφιοποίησης στη συμπεριφορά των καταναλωτών</a:t>
            </a:r>
            <a:endParaRPr lang="fr-FR" sz="16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Η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έλευση</a:t>
            </a:r>
            <a:r>
              <a:rPr lang="en-US" sz="1600" dirty="0">
                <a:effectLst/>
                <a:latin typeface="Calibri" panose="020F0502020204030204" pitchFamily="34" charset="0"/>
                <a:ea typeface="Times New Roman" panose="02020603050405020304" pitchFamily="18" charset="0"/>
                <a:cs typeface="Calibri" panose="020F0502020204030204" pitchFamily="34" charset="0"/>
              </a:rPr>
              <a:t>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της</a:t>
            </a:r>
            <a:r>
              <a:rPr lang="en-US" sz="1600" dirty="0">
                <a:effectLst/>
                <a:latin typeface="Calibri" panose="020F0502020204030204" pitchFamily="34" charset="0"/>
                <a:ea typeface="Times New Roman" panose="02020603050405020304" pitchFamily="18" charset="0"/>
                <a:cs typeface="Calibri" panose="020F0502020204030204" pitchFamily="34" charset="0"/>
              </a:rPr>
              <a:t>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ψηφι</a:t>
            </a:r>
            <a:r>
              <a:rPr lang="en-US" sz="1600" dirty="0">
                <a:effectLst/>
                <a:latin typeface="Calibri" panose="020F0502020204030204" pitchFamily="34" charset="0"/>
                <a:ea typeface="Times New Roman" panose="02020603050405020304" pitchFamily="18" charset="0"/>
                <a:cs typeface="Calibri" panose="020F0502020204030204" pitchFamily="34" charset="0"/>
              </a:rPr>
              <a:t>ακής εποχής είχε βαθύτατο αντίκτυπο στη συμπεριφορά των καταναλωτών. Η κατα</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νόηση</a:t>
            </a:r>
            <a:r>
              <a:rPr lang="en-US" sz="1600" dirty="0">
                <a:effectLst/>
                <a:latin typeface="Calibri" panose="020F0502020204030204" pitchFamily="34" charset="0"/>
                <a:ea typeface="Times New Roman" panose="02020603050405020304" pitchFamily="18" charset="0"/>
                <a:cs typeface="Calibri" panose="020F0502020204030204" pitchFamily="34" charset="0"/>
              </a:rPr>
              <a:t> α</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υτών</a:t>
            </a:r>
            <a:r>
              <a:rPr lang="en-US" sz="1600" dirty="0">
                <a:effectLst/>
                <a:latin typeface="Calibri" panose="020F0502020204030204" pitchFamily="34" charset="0"/>
                <a:ea typeface="Times New Roman" panose="02020603050405020304" pitchFamily="18" charset="0"/>
                <a:cs typeface="Calibri" panose="020F0502020204030204" pitchFamily="34" charset="0"/>
              </a:rPr>
              <a:t>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των</a:t>
            </a:r>
            <a:r>
              <a:rPr lang="en-US" sz="1600" dirty="0">
                <a:effectLst/>
                <a:latin typeface="Calibri" panose="020F0502020204030204" pitchFamily="34" charset="0"/>
                <a:ea typeface="Times New Roman" panose="02020603050405020304" pitchFamily="18" charset="0"/>
                <a:cs typeface="Calibri" panose="020F0502020204030204" pitchFamily="34" charset="0"/>
              </a:rPr>
              <a:t> α</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λλ</a:t>
            </a:r>
            <a:r>
              <a:rPr lang="en-US" sz="1600" dirty="0">
                <a:effectLst/>
                <a:latin typeface="Calibri" panose="020F0502020204030204" pitchFamily="34" charset="0"/>
                <a:ea typeface="Times New Roman" panose="02020603050405020304" pitchFamily="18" charset="0"/>
                <a:cs typeface="Calibri" panose="020F0502020204030204" pitchFamily="34" charset="0"/>
              </a:rPr>
              <a:t>αγών είναι ζωτικής σημασίας για τις επιχειρήσεις που επιθυμούν να συνεργαστούν αποτελεσματικά με το κοινό-στόχο τους στο ψηφιακό τοπίο.</a:t>
            </a:r>
            <a:endParaRPr lang="fr-F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600" b="1" dirty="0" err="1">
                <a:effectLst/>
                <a:latin typeface="Calibri" panose="020F0502020204030204" pitchFamily="34" charset="0"/>
                <a:ea typeface="Times New Roman" panose="02020603050405020304" pitchFamily="18" charset="0"/>
                <a:cs typeface="Calibri" panose="020F0502020204030204" pitchFamily="34" charset="0"/>
              </a:rPr>
              <a:t>Αλλ</a:t>
            </a:r>
            <a:r>
              <a:rPr lang="en-US" sz="1600" b="1" dirty="0">
                <a:effectLst/>
                <a:latin typeface="Calibri" panose="020F0502020204030204" pitchFamily="34" charset="0"/>
                <a:ea typeface="Times New Roman" panose="02020603050405020304" pitchFamily="18" charset="0"/>
                <a:cs typeface="Calibri" panose="020F0502020204030204" pitchFamily="34" charset="0"/>
              </a:rPr>
              <a:t>αγή στην πρόσβαση στις πληροφορίες:</a:t>
            </a:r>
            <a:r>
              <a:rPr lang="en-US" sz="1600" dirty="0">
                <a:effectLst/>
                <a:latin typeface="Calibri" panose="020F0502020204030204" pitchFamily="34" charset="0"/>
                <a:ea typeface="Times New Roman" panose="02020603050405020304" pitchFamily="18" charset="0"/>
                <a:cs typeface="Calibri" panose="020F0502020204030204" pitchFamily="34" charset="0"/>
              </a:rPr>
              <a:t> Η ψηφιοποίηση έχει δώσει στους καταναλωτές τη δυνατότητα εύκολης πρόσβασης σε τεράστιες ποσότητες πληροφοριών.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Οι</a:t>
            </a:r>
            <a:r>
              <a:rPr lang="en-US" sz="1600" dirty="0">
                <a:effectLst/>
                <a:latin typeface="Calibri" panose="020F0502020204030204" pitchFamily="34" charset="0"/>
                <a:ea typeface="Times New Roman" panose="02020603050405020304" pitchFamily="18" charset="0"/>
                <a:cs typeface="Calibri" panose="020F0502020204030204" pitchFamily="34" charset="0"/>
              </a:rPr>
              <a:t> κατανα</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λωτές</a:t>
            </a:r>
            <a:r>
              <a:rPr lang="en-US" sz="1600" dirty="0">
                <a:effectLst/>
                <a:latin typeface="Calibri" panose="020F0502020204030204" pitchFamily="34" charset="0"/>
                <a:ea typeface="Times New Roman" panose="02020603050405020304" pitchFamily="18" charset="0"/>
                <a:cs typeface="Calibri" panose="020F0502020204030204" pitchFamily="34" charset="0"/>
              </a:rPr>
              <a:t>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ερευνούν</a:t>
            </a:r>
            <a:r>
              <a:rPr lang="en-US" sz="1600" dirty="0">
                <a:effectLst/>
                <a:latin typeface="Calibri" panose="020F0502020204030204" pitchFamily="34" charset="0"/>
                <a:ea typeface="Times New Roman" panose="02020603050405020304" pitchFamily="18" charset="0"/>
                <a:cs typeface="Calibri" panose="020F0502020204030204" pitchFamily="34" charset="0"/>
              </a:rPr>
              <a:t> π</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λέον</a:t>
            </a:r>
            <a:r>
              <a:rPr lang="en-US" sz="1600" dirty="0">
                <a:effectLst/>
                <a:latin typeface="Calibri" panose="020F0502020204030204" pitchFamily="34" charset="0"/>
                <a:ea typeface="Times New Roman" panose="02020603050405020304" pitchFamily="18" charset="0"/>
                <a:cs typeface="Calibri" panose="020F0502020204030204" pitchFamily="34" charset="0"/>
              </a:rPr>
              <a:t> π</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ροϊόντ</a:t>
            </a:r>
            <a:r>
              <a:rPr lang="en-US" sz="1600" dirty="0">
                <a:effectLst/>
                <a:latin typeface="Calibri" panose="020F0502020204030204" pitchFamily="34" charset="0"/>
                <a:ea typeface="Times New Roman" panose="02020603050405020304" pitchFamily="18" charset="0"/>
                <a:cs typeface="Calibri" panose="020F0502020204030204" pitchFamily="34" charset="0"/>
              </a:rPr>
              <a:t>α και υπηρεσίες στο διαδίκτυο προτού λάβουν αποφάσεις αγοράς.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Αυτή</a:t>
            </a:r>
            <a:r>
              <a:rPr lang="en-US" sz="1600" dirty="0">
                <a:effectLst/>
                <a:latin typeface="Calibri" panose="020F0502020204030204" pitchFamily="34" charset="0"/>
                <a:ea typeface="Times New Roman" panose="02020603050405020304" pitchFamily="18" charset="0"/>
                <a:cs typeface="Calibri" panose="020F0502020204030204" pitchFamily="34" charset="0"/>
              </a:rPr>
              <a:t> η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στροφή</a:t>
            </a:r>
            <a:r>
              <a:rPr lang="en-US" sz="1600" dirty="0">
                <a:effectLst/>
                <a:latin typeface="Calibri" panose="020F0502020204030204" pitchFamily="34" charset="0"/>
                <a:ea typeface="Times New Roman" panose="02020603050405020304" pitchFamily="18" charset="0"/>
                <a:cs typeface="Calibri" panose="020F0502020204030204" pitchFamily="34" charset="0"/>
              </a:rPr>
              <a:t> απα</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ιτεί</a:t>
            </a:r>
            <a:r>
              <a:rPr lang="en-US" sz="1600" dirty="0">
                <a:effectLst/>
                <a:latin typeface="Calibri" panose="020F0502020204030204" pitchFamily="34" charset="0"/>
                <a:ea typeface="Times New Roman" panose="02020603050405020304" pitchFamily="18" charset="0"/>
                <a:cs typeface="Calibri" panose="020F0502020204030204" pitchFamily="34" charset="0"/>
              </a:rPr>
              <a:t> από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τις</a:t>
            </a:r>
            <a:r>
              <a:rPr lang="en-US" sz="1600" dirty="0">
                <a:effectLst/>
                <a:latin typeface="Calibri" panose="020F0502020204030204" pitchFamily="34" charset="0"/>
                <a:ea typeface="Times New Roman" panose="02020603050405020304" pitchFamily="18" charset="0"/>
                <a:cs typeface="Calibri" panose="020F0502020204030204" pitchFamily="34" charset="0"/>
              </a:rPr>
              <a:t> επ</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ιχειρήσεις</a:t>
            </a:r>
            <a:r>
              <a:rPr lang="en-US" sz="1600" dirty="0">
                <a:effectLst/>
                <a:latin typeface="Calibri" panose="020F0502020204030204" pitchFamily="34" charset="0"/>
                <a:ea typeface="Times New Roman" panose="02020603050405020304" pitchFamily="18" charset="0"/>
                <a:cs typeface="Calibri" panose="020F0502020204030204" pitchFamily="34" charset="0"/>
              </a:rPr>
              <a:t> να πα</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ρέχουν</a:t>
            </a:r>
            <a:r>
              <a:rPr lang="en-US" sz="1600" dirty="0">
                <a:effectLst/>
                <a:latin typeface="Calibri" panose="020F0502020204030204" pitchFamily="34" charset="0"/>
                <a:ea typeface="Times New Roman" panose="02020603050405020304" pitchFamily="18" charset="0"/>
                <a:cs typeface="Calibri" panose="020F0502020204030204" pitchFamily="34" charset="0"/>
              </a:rPr>
              <a:t> α</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κρι</a:t>
            </a:r>
            <a:r>
              <a:rPr lang="en-US" sz="1600" dirty="0">
                <a:effectLst/>
                <a:latin typeface="Calibri" panose="020F0502020204030204" pitchFamily="34" charset="0"/>
                <a:ea typeface="Times New Roman" panose="02020603050405020304" pitchFamily="18" charset="0"/>
                <a:cs typeface="Calibri" panose="020F0502020204030204" pitchFamily="34" charset="0"/>
              </a:rPr>
              <a:t>βείς και σχετικές πληροφορίες στο διαδίκτυο για να επηρεάζουν τις επιλογές των καταναλωτών.</a:t>
            </a:r>
            <a:endParaRPr lang="fr-F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600" b="1" dirty="0" err="1">
                <a:effectLst/>
                <a:latin typeface="Calibri" panose="020F0502020204030204" pitchFamily="34" charset="0"/>
                <a:ea typeface="Times New Roman" panose="02020603050405020304" pitchFamily="18" charset="0"/>
                <a:cs typeface="Calibri" panose="020F0502020204030204" pitchFamily="34" charset="0"/>
              </a:rPr>
              <a:t>Χρήση</a:t>
            </a:r>
            <a:r>
              <a:rPr lang="en-US" sz="1600" b="1" dirty="0">
                <a:effectLst/>
                <a:latin typeface="Calibri" panose="020F0502020204030204" pitchFamily="34" charset="0"/>
                <a:ea typeface="Times New Roman" panose="02020603050405020304" pitchFamily="18" charset="0"/>
                <a:cs typeface="Calibri" panose="020F0502020204030204" pitchFamily="34" charset="0"/>
              </a:rPr>
              <a:t> π</a:t>
            </a:r>
            <a:r>
              <a:rPr lang="en-US" sz="1600" b="1" dirty="0" err="1">
                <a:effectLst/>
                <a:latin typeface="Calibri" panose="020F0502020204030204" pitchFamily="34" charset="0"/>
                <a:ea typeface="Times New Roman" panose="02020603050405020304" pitchFamily="18" charset="0"/>
                <a:cs typeface="Calibri" panose="020F0502020204030204" pitchFamily="34" charset="0"/>
              </a:rPr>
              <a:t>ολλ</a:t>
            </a:r>
            <a:r>
              <a:rPr lang="en-US" sz="1600" b="1" dirty="0">
                <a:effectLst/>
                <a:latin typeface="Calibri" panose="020F0502020204030204" pitchFamily="34" charset="0"/>
                <a:ea typeface="Times New Roman" panose="02020603050405020304" pitchFamily="18" charset="0"/>
                <a:cs typeface="Calibri" panose="020F0502020204030204" pitchFamily="34" charset="0"/>
              </a:rPr>
              <a:t>απλών συσκευών και καναλιών:</a:t>
            </a:r>
            <a:r>
              <a:rPr lang="en-US" sz="1600" dirty="0">
                <a:effectLst/>
                <a:latin typeface="Calibri" panose="020F0502020204030204" pitchFamily="34" charset="0"/>
                <a:ea typeface="Times New Roman" panose="02020603050405020304" pitchFamily="18" charset="0"/>
                <a:cs typeface="Calibri" panose="020F0502020204030204" pitchFamily="34" charset="0"/>
              </a:rPr>
              <a:t> Οι καταναλωτές χρησιμοποιούν διάφορες συσκευές, όπως smartphones, tablets και φορητούς υπολογιστές, για να έχουν πρόσβαση σε ψηφιακό περιεχόμενο.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Αλληλε</a:t>
            </a:r>
            <a:r>
              <a:rPr lang="en-US" sz="1600" dirty="0">
                <a:effectLst/>
                <a:latin typeface="Calibri" panose="020F0502020204030204" pitchFamily="34" charset="0"/>
                <a:ea typeface="Times New Roman" panose="02020603050405020304" pitchFamily="18" charset="0"/>
                <a:cs typeface="Calibri" panose="020F0502020204030204" pitchFamily="34" charset="0"/>
              </a:rPr>
              <a:t>πιδρούν επίσης με τις μάρκες σε πολλαπλά κανάλια, συμπεριλαμβανομένων των ιστότοπων, των μέσων κοινωνικής δικτύωσης και των εφαρμογών για κινητά.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Οι</a:t>
            </a:r>
            <a:r>
              <a:rPr lang="en-US" sz="1600" dirty="0">
                <a:effectLst/>
                <a:latin typeface="Calibri" panose="020F0502020204030204" pitchFamily="34" charset="0"/>
                <a:ea typeface="Times New Roman" panose="02020603050405020304" pitchFamily="18" charset="0"/>
                <a:cs typeface="Calibri" panose="020F0502020204030204" pitchFamily="34" charset="0"/>
              </a:rPr>
              <a:t> επ</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ιχειρήσεις</a:t>
            </a:r>
            <a:r>
              <a:rPr lang="en-US" sz="1600" dirty="0">
                <a:effectLst/>
                <a:latin typeface="Calibri" panose="020F0502020204030204" pitchFamily="34" charset="0"/>
                <a:ea typeface="Times New Roman" panose="02020603050405020304" pitchFamily="18" charset="0"/>
                <a:cs typeface="Calibri" panose="020F0502020204030204" pitchFamily="34" charset="0"/>
              </a:rPr>
              <a:t> π</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ρέ</a:t>
            </a:r>
            <a:r>
              <a:rPr lang="en-US" sz="1600" dirty="0">
                <a:effectLst/>
                <a:latin typeface="Calibri" panose="020F0502020204030204" pitchFamily="34" charset="0"/>
                <a:ea typeface="Times New Roman" panose="02020603050405020304" pitchFamily="18" charset="0"/>
                <a:cs typeface="Calibri" panose="020F0502020204030204" pitchFamily="34" charset="0"/>
              </a:rPr>
              <a:t>πει να βελτιστοποιήσουν την ψηφιακή τους παρουσία για μια απρόσκοπτη, διακαναλική εμπειρία πελατών.</a:t>
            </a:r>
            <a:endParaRPr lang="fr-FR" sz="16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6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6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600" dirty="0">
              <a:effectLst/>
              <a:latin typeface="Calibri" panose="020F0502020204030204" pitchFamily="34" charset="0"/>
              <a:ea typeface="Yu Mincho" panose="02020400000000000000" pitchFamily="18" charset="-128"/>
              <a:cs typeface="Arial" panose="020B0604020202020204" pitchFamily="34" charset="0"/>
            </a:endParaRPr>
          </a:p>
          <a:p>
            <a:endParaRPr lang="en-GB" sz="1600" dirty="0"/>
          </a:p>
        </p:txBody>
      </p:sp>
    </p:spTree>
    <p:extLst>
      <p:ext uri="{BB962C8B-B14F-4D97-AF65-F5344CB8AC3E}">
        <p14:creationId xmlns:p14="http://schemas.microsoft.com/office/powerpoint/2010/main" val="120653070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r>
              <a:rPr lang="es-ES" sz="2000"/>
              <a:t>1.1 </a:t>
            </a:r>
            <a:r>
              <a:rPr lang="en-GB"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Κατανόηση του τοπίου του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1.1.2 Ο α</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ντίκτυ</a:t>
            </a:r>
            <a:r>
              <a:rPr lang="en-US" sz="1800" b="1" dirty="0">
                <a:effectLst/>
                <a:latin typeface="Calibri" panose="020F0502020204030204" pitchFamily="34" charset="0"/>
                <a:ea typeface="Times New Roman" panose="02020603050405020304" pitchFamily="18" charset="0"/>
                <a:cs typeface="Calibri" panose="020F0502020204030204" pitchFamily="34" charset="0"/>
              </a:rPr>
              <a:t>πος της ψηφιοποίησης στη συμπεριφορά των καταναλωτών</a:t>
            </a: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Επ</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ιρροή</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στ</a:t>
            </a:r>
            <a:r>
              <a:rPr lang="en-US" sz="1800" b="1" dirty="0">
                <a:effectLst/>
                <a:latin typeface="Calibri" panose="020F0502020204030204" pitchFamily="34" charset="0"/>
                <a:ea typeface="Times New Roman" panose="02020603050405020304" pitchFamily="18" charset="0"/>
                <a:cs typeface="Calibri" panose="020F0502020204030204" pitchFamily="34" charset="0"/>
              </a:rPr>
              <a:t>α μέσα κοινωνικής δικτύωσης:</a:t>
            </a:r>
            <a:r>
              <a:rPr lang="en-US" sz="1800" dirty="0">
                <a:effectLst/>
                <a:latin typeface="Calibri" panose="020F0502020204030204" pitchFamily="34" charset="0"/>
                <a:ea typeface="Times New Roman" panose="02020603050405020304" pitchFamily="18" charset="0"/>
                <a:cs typeface="Calibri" panose="020F0502020204030204" pitchFamily="34" charset="0"/>
              </a:rPr>
              <a:t> Οι πλατφόρμες κοινωνικής δικτύωσης διαδραματίζουν σημαντικό ρόλο στη διαμόρφωση των απόψεων και των συμπεριφορών των καταναλωτών.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Οι</a:t>
            </a:r>
            <a:r>
              <a:rPr lang="en-US" sz="1800" dirty="0">
                <a:effectLst/>
                <a:latin typeface="Calibri" panose="020F0502020204030204" pitchFamily="34" charset="0"/>
                <a:ea typeface="Times New Roman" panose="02020603050405020304" pitchFamily="18" charset="0"/>
                <a:cs typeface="Calibri" panose="020F0502020204030204" pitchFamily="34" charset="0"/>
              </a:rPr>
              <a:t> κατανα</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λωτές</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συχνά</a:t>
            </a:r>
            <a:r>
              <a:rPr lang="en-US" sz="1800" dirty="0">
                <a:effectLst/>
                <a:latin typeface="Calibri" panose="020F0502020204030204" pitchFamily="34" charset="0"/>
                <a:ea typeface="Times New Roman" panose="02020603050405020304" pitchFamily="18" charset="0"/>
                <a:cs typeface="Calibri" panose="020F0502020204030204" pitchFamily="34" charset="0"/>
              </a:rPr>
              <a:t> ανα</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ζητούν</a:t>
            </a:r>
            <a:r>
              <a:rPr lang="en-US" sz="1800" dirty="0">
                <a:effectLst/>
                <a:latin typeface="Calibri" panose="020F0502020204030204" pitchFamily="34" charset="0"/>
                <a:ea typeface="Times New Roman" panose="02020603050405020304" pitchFamily="18" charset="0"/>
                <a:cs typeface="Calibri" panose="020F0502020204030204" pitchFamily="34" charset="0"/>
              </a:rPr>
              <a:t> α</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ξιολογήσεις</a:t>
            </a:r>
            <a:r>
              <a:rPr lang="en-US" sz="1800" dirty="0">
                <a:effectLst/>
                <a:latin typeface="Calibri" panose="020F0502020204030204" pitchFamily="34" charset="0"/>
                <a:ea typeface="Times New Roman" panose="02020603050405020304" pitchFamily="18" charset="0"/>
                <a:cs typeface="Calibri" panose="020F0502020204030204" pitchFamily="34" charset="0"/>
              </a:rPr>
              <a:t> και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συστάσεις</a:t>
            </a:r>
            <a:r>
              <a:rPr lang="en-US" sz="1800" dirty="0">
                <a:effectLst/>
                <a:latin typeface="Calibri" panose="020F0502020204030204" pitchFamily="34" charset="0"/>
                <a:ea typeface="Times New Roman" panose="02020603050405020304" pitchFamily="18" charset="0"/>
                <a:cs typeface="Calibri" panose="020F0502020204030204" pitchFamily="34" charset="0"/>
              </a:rPr>
              <a:t> από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ομοτίμους</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στ</a:t>
            </a:r>
            <a:r>
              <a:rPr lang="en-US" sz="1800" dirty="0">
                <a:effectLst/>
                <a:latin typeface="Calibri" panose="020F0502020204030204" pitchFamily="34" charset="0"/>
                <a:ea typeface="Times New Roman" panose="02020603050405020304" pitchFamily="18" charset="0"/>
                <a:cs typeface="Calibri" panose="020F0502020204030204" pitchFamily="34" charset="0"/>
              </a:rPr>
              <a:t>α μέσα κοινωνικής δικτύωσης πριν λάβουν αποφάσεις.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Οι</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ετ</a:t>
            </a:r>
            <a:r>
              <a:rPr lang="en-US" sz="1800" dirty="0">
                <a:effectLst/>
                <a:latin typeface="Calibri" panose="020F0502020204030204" pitchFamily="34" charset="0"/>
                <a:ea typeface="Times New Roman" panose="02020603050405020304" pitchFamily="18" charset="0"/>
                <a:cs typeface="Calibri" panose="020F0502020204030204" pitchFamily="34" charset="0"/>
              </a:rPr>
              <a:t>αιρείες πρέπει να ασχολούνται ενεργά με τους καταναλωτές σε αυτές τις πλατφόρμες και να διαχειρίζονται τη διαδικτυακή τους φήμη.</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Εξ</a:t>
            </a:r>
            <a:r>
              <a:rPr lang="en-US" sz="1800" b="1" dirty="0">
                <a:effectLst/>
                <a:latin typeface="Calibri" panose="020F0502020204030204" pitchFamily="34" charset="0"/>
                <a:ea typeface="Times New Roman" panose="02020603050405020304" pitchFamily="18" charset="0"/>
                <a:cs typeface="Calibri" panose="020F0502020204030204" pitchFamily="34" charset="0"/>
              </a:rPr>
              <a:t>ατομίκευση και στόχευση:</a:t>
            </a:r>
            <a:r>
              <a:rPr lang="en-US" sz="1800" dirty="0">
                <a:effectLst/>
                <a:latin typeface="Calibri" panose="020F0502020204030204" pitchFamily="34" charset="0"/>
                <a:ea typeface="Times New Roman" panose="02020603050405020304" pitchFamily="18" charset="0"/>
                <a:cs typeface="Calibri" panose="020F0502020204030204" pitchFamily="34" charset="0"/>
              </a:rPr>
              <a:t> Η ψηφιοποίηση επιτρέπει στις επιχειρήσεις να συλλέγουν και να αναλύουν δεδομένα πελατών.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Αυτή</a:t>
            </a:r>
            <a:r>
              <a:rPr lang="en-US" sz="1800" dirty="0">
                <a:effectLst/>
                <a:latin typeface="Calibri" panose="020F0502020204030204" pitchFamily="34" charset="0"/>
                <a:ea typeface="Times New Roman" panose="02020603050405020304" pitchFamily="18" charset="0"/>
                <a:cs typeface="Calibri" panose="020F0502020204030204" pitchFamily="34" charset="0"/>
              </a:rPr>
              <a:t> η π</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ροσέγγιση</a:t>
            </a:r>
            <a:r>
              <a:rPr lang="en-US" sz="1800" dirty="0">
                <a:effectLst/>
                <a:latin typeface="Calibri" panose="020F0502020204030204" pitchFamily="34" charset="0"/>
                <a:ea typeface="Times New Roman" panose="02020603050405020304" pitchFamily="18" charset="0"/>
                <a:cs typeface="Calibri" panose="020F0502020204030204" pitchFamily="34" charset="0"/>
              </a:rPr>
              <a:t> π</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ου</a:t>
            </a:r>
            <a:r>
              <a:rPr lang="en-US" sz="1800" dirty="0">
                <a:effectLst/>
                <a:latin typeface="Calibri" panose="020F0502020204030204" pitchFamily="34" charset="0"/>
                <a:ea typeface="Times New Roman" panose="02020603050405020304" pitchFamily="18" charset="0"/>
                <a:cs typeface="Calibri" panose="020F0502020204030204" pitchFamily="34" charset="0"/>
              </a:rPr>
              <a:t> βα</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σίζετ</a:t>
            </a:r>
            <a:r>
              <a:rPr lang="en-US" sz="1800" dirty="0">
                <a:effectLst/>
                <a:latin typeface="Calibri" panose="020F0502020204030204" pitchFamily="34" charset="0"/>
                <a:ea typeface="Times New Roman" panose="02020603050405020304" pitchFamily="18" charset="0"/>
                <a:cs typeface="Calibri" panose="020F0502020204030204" pitchFamily="34" charset="0"/>
              </a:rPr>
              <a:t>αι στα δεδομένα επιτρέπει εξατομικευμένες προσπάθειες μάρκετινγκ, προσαρμόζοντας το περιεχόμενο και τις προσφορές στις ατομικές προτιμήσεις. Η </a:t>
            </a:r>
            <a:r>
              <a:rPr lang="fr-FR" sz="1800" dirty="0" err="1">
                <a:effectLst/>
                <a:latin typeface="Calibri" panose="020F0502020204030204" pitchFamily="34" charset="0"/>
                <a:ea typeface="Times New Roman" panose="02020603050405020304" pitchFamily="18" charset="0"/>
                <a:cs typeface="Calibri" panose="020F0502020204030204" pitchFamily="34" charset="0"/>
              </a:rPr>
              <a:t>εξ</a:t>
            </a:r>
            <a:r>
              <a:rPr lang="fr-FR" sz="1800" dirty="0">
                <a:effectLst/>
                <a:latin typeface="Calibri" panose="020F0502020204030204" pitchFamily="34" charset="0"/>
                <a:ea typeface="Times New Roman" panose="02020603050405020304" pitchFamily="18" charset="0"/>
                <a:cs typeface="Calibri" panose="020F0502020204030204" pitchFamily="34" charset="0"/>
              </a:rPr>
              <a:t>ατομίκευση ενισχύει τη δέσμευση των πελατών και τα ποσοστά μετατροπής.</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3814000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r>
              <a:rPr lang="es-ES" sz="2000"/>
              <a:t>1.1 </a:t>
            </a:r>
            <a:r>
              <a:rPr lang="en-GB"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Κατανόηση του τοπίου του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1.1.2 Ο αντίκτυπος της ψηφιοποίησης στη συμπεριφορά των καταναλωτών</a:t>
            </a:r>
          </a:p>
          <a:p>
            <a:pPr>
              <a:lnSpc>
                <a:spcPct val="107000"/>
              </a:lnSpc>
              <a:spcAft>
                <a:spcPts val="800"/>
              </a:spcAft>
            </a:pPr>
            <a:endParaRPr lang="en-US" sz="1800" b="1">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a:effectLst/>
                <a:latin typeface="Calibri" panose="020F0502020204030204" pitchFamily="34" charset="0"/>
                <a:ea typeface="Times New Roman" panose="02020603050405020304" pitchFamily="18" charset="0"/>
                <a:cs typeface="Calibri" panose="020F0502020204030204" pitchFamily="34" charset="0"/>
              </a:rPr>
              <a:t>Ανάπτυξη του ηλεκτρονικού εμπορίου:</a:t>
            </a:r>
            <a:r>
              <a:rPr lang="en-US" sz="1800">
                <a:effectLst/>
                <a:latin typeface="Calibri" panose="020F0502020204030204" pitchFamily="34" charset="0"/>
                <a:ea typeface="Times New Roman" panose="02020603050405020304" pitchFamily="18" charset="0"/>
                <a:cs typeface="Calibri" panose="020F0502020204030204" pitchFamily="34" charset="0"/>
              </a:rPr>
              <a:t> Η άνοδος του ηλεκτρονικού εμπορίου, που επιταχύνθηκε από την πανδημία COVID-19, έχει αναδιαμορφώσει το λιανικό εμπόριο. Οι καταναλωτές προτιμούν όλο και περισσότερο τις ηλεκτρονικές αγορές για λόγους ευκολίας και ασφάλειας. Οι επιχειρήσεις πρέπει να δημιουργήσουν μια ισχυρή διαδικτυακή παρουσία, να βελτιστοποιήσουν τις πλατφόρμες ηλεκτρονικού εμπορίου και να εφαρμόσουν ασφαλείς λύσεις πληρωμών.</a:t>
            </a: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800">
                <a:effectLst/>
                <a:latin typeface="Calibri" panose="020F0502020204030204" pitchFamily="34" charset="0"/>
                <a:ea typeface="Times New Roman" panose="02020603050405020304" pitchFamily="18" charset="0"/>
                <a:cs typeface="Calibri" panose="020F0502020204030204" pitchFamily="34" charset="0"/>
              </a:rPr>
              <a:t>Η κατανόηση του τοπίου του ψηφιακού μάρκετινγκ και των επιπτώσεών του στη συμπεριφορά των καταναλωτών είναι απαραίτητη για τις πολύ μικρές, μικρές και μεσαίες επιχειρήσεις (ΜΜΕ) που στοχεύουν να ευδοκιμήσουν στην ψηφιακή εποχή. Καθώς οι συμπεριφορές των καταναλωτών συνεχίζουν να εξελίσσονται, οι επιχειρήσεις πρέπει να προσαρμόζουν τις στρατηγικές ψηφιακού μάρκετινγκ για να παραμείνουν ανταγωνιστικές και ανθεκτικές.</a:t>
            </a:r>
            <a:br>
              <a:rPr lang="en-US" sz="1800">
                <a:effectLst/>
                <a:latin typeface="Calibri" panose="020F0502020204030204" pitchFamily="34" charset="0"/>
                <a:ea typeface="Times New Roman" panose="02020603050405020304" pitchFamily="18" charset="0"/>
                <a:cs typeface="Calibri" panose="020F0502020204030204" pitchFamily="34" charset="0"/>
              </a:rPr>
            </a:b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a:effectLst/>
              <a:latin typeface="Calibri" panose="020F0502020204030204" pitchFamily="34" charset="0"/>
              <a:ea typeface="Yu Mincho" panose="02020400000000000000" pitchFamily="18" charset="-128"/>
              <a:cs typeface="Arial" panose="020B0604020202020204" pitchFamily="34" charset="0"/>
            </a:endParaRPr>
          </a:p>
          <a:p>
            <a:endParaRPr lang="en-GB"/>
          </a:p>
        </p:txBody>
      </p:sp>
    </p:spTree>
    <p:extLst>
      <p:ext uri="{BB962C8B-B14F-4D97-AF65-F5344CB8AC3E}">
        <p14:creationId xmlns:p14="http://schemas.microsoft.com/office/powerpoint/2010/main" val="412625683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r>
              <a:rPr lang="es-ES" sz="2000"/>
              <a:t>1.2 </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Προσδιορισμός βασικών καναλιών και στρατηγικών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br>
              <a:rPr lang="en-GB" sz="1700" dirty="0">
                <a:solidFill>
                  <a:srgbClr val="1B193E"/>
                </a:solidFill>
                <a:effectLst/>
                <a:ea typeface="Yu Mincho" panose="02020400000000000000" pitchFamily="18" charset="-128"/>
                <a:cs typeface="Calibri" panose="020F0502020204030204" pitchFamily="34" charset="0"/>
              </a:rPr>
            </a:br>
            <a:r>
              <a:rPr lang="en-GB" sz="1700" dirty="0" err="1">
                <a:solidFill>
                  <a:srgbClr val="1B193E"/>
                </a:solidFill>
                <a:effectLst/>
                <a:ea typeface="Yu Mincho" panose="02020400000000000000" pitchFamily="18" charset="-128"/>
                <a:cs typeface="Calibri" panose="020F0502020204030204" pitchFamily="34" charset="0"/>
              </a:rPr>
              <a:t>Στην</a:t>
            </a:r>
            <a:r>
              <a:rPr lang="en-GB" sz="1700" dirty="0">
                <a:solidFill>
                  <a:srgbClr val="1B193E"/>
                </a:solidFill>
                <a:effectLst/>
                <a:ea typeface="Yu Mincho" panose="02020400000000000000" pitchFamily="18" charset="-128"/>
                <a:cs typeface="Calibri" panose="020F0502020204030204" pitchFamily="34" charset="0"/>
              </a:rPr>
              <a:t> </a:t>
            </a:r>
            <a:r>
              <a:rPr lang="en-GB" sz="1700" dirty="0" err="1">
                <a:solidFill>
                  <a:srgbClr val="1B193E"/>
                </a:solidFill>
                <a:effectLst/>
                <a:ea typeface="Yu Mincho" panose="02020400000000000000" pitchFamily="18" charset="-128"/>
                <a:cs typeface="Calibri" panose="020F0502020204030204" pitchFamily="34" charset="0"/>
              </a:rPr>
              <a:t>ενότητ</a:t>
            </a:r>
            <a:r>
              <a:rPr lang="en-GB" sz="1700" dirty="0">
                <a:solidFill>
                  <a:srgbClr val="1B193E"/>
                </a:solidFill>
                <a:effectLst/>
                <a:ea typeface="Yu Mincho" panose="02020400000000000000" pitchFamily="18" charset="-128"/>
                <a:cs typeface="Calibri" panose="020F0502020204030204" pitchFamily="34" charset="0"/>
              </a:rPr>
              <a:t>α 1.1, διερευνήσαμε τον ορισμό και την εξέλιξη του ψηφιακού μάρκετινγκ και τον αντίκτυπο της ψηφιοποίησης στη συμπεριφορά των καταναλωτών. </a:t>
            </a:r>
            <a:r>
              <a:rPr lang="en-GB" sz="1700" dirty="0" err="1">
                <a:solidFill>
                  <a:srgbClr val="1B193E"/>
                </a:solidFill>
                <a:effectLst/>
                <a:ea typeface="Yu Mincho" panose="02020400000000000000" pitchFamily="18" charset="-128"/>
                <a:cs typeface="Calibri" panose="020F0502020204030204" pitchFamily="34" charset="0"/>
              </a:rPr>
              <a:t>Τώρ</a:t>
            </a:r>
            <a:r>
              <a:rPr lang="en-GB" sz="1700" dirty="0">
                <a:solidFill>
                  <a:srgbClr val="1B193E"/>
                </a:solidFill>
                <a:effectLst/>
                <a:ea typeface="Yu Mincho" panose="02020400000000000000" pitchFamily="18" charset="-128"/>
                <a:cs typeface="Calibri" panose="020F0502020204030204" pitchFamily="34" charset="0"/>
              </a:rPr>
              <a:t>α, στην Ενότητα 1.2, θα εμβαθύνουμε στα συγκεκριμένα κανάλια και τις στρατηγικές ψηφιακού μάρκετινγκ που μπορούν να αξιοποιήσουν οι επιχειρήσεις, ιδίως οι πολύ μικρές και οι ΜΜΕ, για να επιτύχουν αποτελεσματικά τους στόχους μάρκετινγκ.</a:t>
            </a:r>
            <a:endParaRPr lang="fr-FR" sz="1700" dirty="0">
              <a:effectLst/>
              <a:ea typeface="Yu Mincho" panose="02020400000000000000" pitchFamily="18" charset="-128"/>
              <a:cs typeface="Arial" panose="020B0604020202020204" pitchFamily="34" charset="0"/>
            </a:endParaRPr>
          </a:p>
          <a:p>
            <a:pPr>
              <a:lnSpc>
                <a:spcPct val="107000"/>
              </a:lnSpc>
              <a:spcAft>
                <a:spcPts val="800"/>
              </a:spcAft>
              <a:buSzPts val="1000"/>
              <a:tabLst>
                <a:tab pos="457200" algn="l"/>
              </a:tabLst>
            </a:pPr>
            <a:r>
              <a:rPr lang="en-US" sz="1700" b="1" dirty="0">
                <a:effectLst/>
                <a:ea typeface="Times New Roman" panose="02020603050405020304" pitchFamily="18" charset="0"/>
              </a:rPr>
              <a:t>1.2.1 Βα</a:t>
            </a:r>
            <a:r>
              <a:rPr lang="en-US" sz="1700" b="1" dirty="0" err="1">
                <a:effectLst/>
                <a:ea typeface="Times New Roman" panose="02020603050405020304" pitchFamily="18" charset="0"/>
              </a:rPr>
              <a:t>σικά</a:t>
            </a:r>
            <a:r>
              <a:rPr lang="en-US" sz="1700" b="1" dirty="0">
                <a:effectLst/>
                <a:ea typeface="Times New Roman" panose="02020603050405020304" pitchFamily="18" charset="0"/>
              </a:rPr>
              <a:t> κα</a:t>
            </a:r>
            <a:r>
              <a:rPr lang="en-US" sz="1700" b="1" dirty="0" err="1">
                <a:effectLst/>
                <a:ea typeface="Times New Roman" panose="02020603050405020304" pitchFamily="18" charset="0"/>
              </a:rPr>
              <a:t>νάλι</a:t>
            </a:r>
            <a:r>
              <a:rPr lang="en-US" sz="1700" b="1" dirty="0">
                <a:effectLst/>
                <a:ea typeface="Times New Roman" panose="02020603050405020304" pitchFamily="18" charset="0"/>
              </a:rPr>
              <a:t>α ψηφιακού μάρκετινγκ</a:t>
            </a:r>
            <a:endParaRPr lang="fr-FR" sz="1700" dirty="0">
              <a:effectLst/>
              <a:ea typeface="Times New Roman" panose="02020603050405020304" pitchFamily="18" charset="0"/>
            </a:endParaRPr>
          </a:p>
          <a:p>
            <a:r>
              <a:rPr lang="en-GB" sz="1700" dirty="0" err="1">
                <a:effectLst/>
                <a:ea typeface="Times New Roman" panose="02020603050405020304" pitchFamily="18" charset="0"/>
              </a:rPr>
              <a:t>Το</a:t>
            </a:r>
            <a:r>
              <a:rPr lang="en-GB" sz="1700" dirty="0">
                <a:effectLst/>
                <a:ea typeface="Times New Roman" panose="02020603050405020304" pitchFamily="18" charset="0"/>
              </a:rPr>
              <a:t> </a:t>
            </a:r>
            <a:r>
              <a:rPr lang="en-GB" sz="1700" dirty="0" err="1">
                <a:effectLst/>
                <a:ea typeface="Times New Roman" panose="02020603050405020304" pitchFamily="18" charset="0"/>
              </a:rPr>
              <a:t>ψηφι</a:t>
            </a:r>
            <a:r>
              <a:rPr lang="en-GB" sz="1700" dirty="0">
                <a:effectLst/>
                <a:ea typeface="Times New Roman" panose="02020603050405020304" pitchFamily="18" charset="0"/>
              </a:rPr>
              <a:t>ακό μάρκετινγκ προσφέρει ένα ευρύ φάσμα καναλιών, το καθένα με τα μοναδικά χαρακτηριστικά και πλεονεκτήματά του. </a:t>
            </a:r>
            <a:r>
              <a:rPr lang="en-GB" sz="1700" dirty="0" err="1">
                <a:effectLst/>
                <a:ea typeface="Times New Roman" panose="02020603050405020304" pitchFamily="18" charset="0"/>
              </a:rPr>
              <a:t>Οι</a:t>
            </a:r>
            <a:r>
              <a:rPr lang="en-GB" sz="1700" dirty="0">
                <a:effectLst/>
                <a:ea typeface="Times New Roman" panose="02020603050405020304" pitchFamily="18" charset="0"/>
              </a:rPr>
              <a:t> ΜΜΕ π</a:t>
            </a:r>
            <a:r>
              <a:rPr lang="en-GB" sz="1700" dirty="0" err="1">
                <a:effectLst/>
                <a:ea typeface="Times New Roman" panose="02020603050405020304" pitchFamily="18" charset="0"/>
              </a:rPr>
              <a:t>ρέ</a:t>
            </a:r>
            <a:r>
              <a:rPr lang="en-GB" sz="1700" dirty="0">
                <a:effectLst/>
                <a:ea typeface="Times New Roman" panose="02020603050405020304" pitchFamily="18" charset="0"/>
              </a:rPr>
              <a:t>πει να προσδιορίσουν ποια κανάλια ταιριάζουν καλύτερα με το κοινό-στόχο και τους επιχειρηματικούς τους στόχους. </a:t>
            </a:r>
            <a:r>
              <a:rPr lang="en-GB" sz="1700" dirty="0" err="1">
                <a:effectLst/>
                <a:ea typeface="Times New Roman" panose="02020603050405020304" pitchFamily="18" charset="0"/>
              </a:rPr>
              <a:t>Ακολουθούν</a:t>
            </a:r>
            <a:r>
              <a:rPr lang="en-GB" sz="1700" dirty="0">
                <a:effectLst/>
                <a:ea typeface="Times New Roman" panose="02020603050405020304" pitchFamily="18" charset="0"/>
              </a:rPr>
              <a:t> </a:t>
            </a:r>
            <a:r>
              <a:rPr lang="en-GB" sz="1700" dirty="0" err="1">
                <a:effectLst/>
                <a:ea typeface="Times New Roman" panose="02020603050405020304" pitchFamily="18" charset="0"/>
              </a:rPr>
              <a:t>ορισμέν</a:t>
            </a:r>
            <a:r>
              <a:rPr lang="en-GB" sz="1700" dirty="0">
                <a:effectLst/>
                <a:ea typeface="Times New Roman" panose="02020603050405020304" pitchFamily="18" charset="0"/>
              </a:rPr>
              <a:t>α από τα βασικά κανάλια ψηφιακού μάρκετινγκ:</a:t>
            </a:r>
            <a:endParaRPr lang="fr-FR" sz="17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700" b="1" dirty="0" err="1">
                <a:effectLst/>
                <a:ea typeface="Times New Roman" panose="02020603050405020304" pitchFamily="18" charset="0"/>
              </a:rPr>
              <a:t>Μάρκετινγκ</a:t>
            </a:r>
            <a:r>
              <a:rPr lang="en-GB" sz="1700" b="1" dirty="0">
                <a:effectLst/>
                <a:ea typeface="Times New Roman" panose="02020603050405020304" pitchFamily="18" charset="0"/>
              </a:rPr>
              <a:t> </a:t>
            </a:r>
            <a:r>
              <a:rPr lang="en-GB" sz="1700" b="1" dirty="0" err="1">
                <a:effectLst/>
                <a:ea typeface="Times New Roman" panose="02020603050405020304" pitchFamily="18" charset="0"/>
              </a:rPr>
              <a:t>μηχ</a:t>
            </a:r>
            <a:r>
              <a:rPr lang="en-GB" sz="1700" b="1" dirty="0">
                <a:effectLst/>
                <a:ea typeface="Times New Roman" panose="02020603050405020304" pitchFamily="18" charset="0"/>
              </a:rPr>
              <a:t>ανών αναζήτησης (SEM):</a:t>
            </a:r>
            <a:r>
              <a:rPr lang="en-GB" sz="1700" dirty="0">
                <a:effectLst/>
                <a:ea typeface="Times New Roman" panose="02020603050405020304" pitchFamily="18" charset="0"/>
              </a:rPr>
              <a:t> Το SEM περιλαμβάνει πληρωμένη διαφήμιση σε μηχανές αναζήτησης όπως η Google και η Bing. </a:t>
            </a:r>
            <a:r>
              <a:rPr lang="en-GB" sz="1700" dirty="0" err="1">
                <a:effectLst/>
                <a:ea typeface="Times New Roman" panose="02020603050405020304" pitchFamily="18" charset="0"/>
              </a:rPr>
              <a:t>Περιλ</a:t>
            </a:r>
            <a:r>
              <a:rPr lang="en-GB" sz="1700" dirty="0">
                <a:effectLst/>
                <a:ea typeface="Times New Roman" panose="02020603050405020304" pitchFamily="18" charset="0"/>
              </a:rPr>
              <a:t>αμβάνει καμπάνιες pay-per-click (PPC) και διαφημίσεις προβολής. </a:t>
            </a:r>
            <a:r>
              <a:rPr lang="en-GB" sz="1700" dirty="0" err="1">
                <a:effectLst/>
                <a:ea typeface="Times New Roman" panose="02020603050405020304" pitchFamily="18" charset="0"/>
              </a:rPr>
              <a:t>Το</a:t>
            </a:r>
            <a:r>
              <a:rPr lang="en-GB" sz="1700" dirty="0">
                <a:effectLst/>
                <a:ea typeface="Times New Roman" panose="02020603050405020304" pitchFamily="18" charset="0"/>
              </a:rPr>
              <a:t> SEM </a:t>
            </a:r>
            <a:r>
              <a:rPr lang="en-GB" sz="1700" dirty="0" err="1">
                <a:effectLst/>
                <a:ea typeface="Times New Roman" panose="02020603050405020304" pitchFamily="18" charset="0"/>
              </a:rPr>
              <a:t>είν</a:t>
            </a:r>
            <a:r>
              <a:rPr lang="en-GB" sz="1700" dirty="0">
                <a:effectLst/>
                <a:ea typeface="Times New Roman" panose="02020603050405020304" pitchFamily="18" charset="0"/>
              </a:rPr>
              <a:t>αι αποτελεσματικό για την άμεση προώθηση της επισκεψιμότητας στον ιστότοπό σας όταν οι χρήστες αναζητούν συγκεκριμένες λέξεις-κλειδιά που σχετίζονται με την επιχείρησή σας.</a:t>
            </a:r>
            <a:endParaRPr lang="fr-FR" sz="1700" dirty="0">
              <a:effectLst/>
              <a:ea typeface="Times New Roman" panose="02020603050405020304" pitchFamily="18" charset="0"/>
            </a:endParaRPr>
          </a:p>
          <a:p>
            <a:pPr lvl="0">
              <a:lnSpc>
                <a:spcPct val="107000"/>
              </a:lnSpc>
              <a:spcAft>
                <a:spcPts val="800"/>
              </a:spcAft>
              <a:buSzPts val="1000"/>
              <a:tabLst>
                <a:tab pos="457200" algn="l"/>
              </a:tabLst>
            </a:pPr>
            <a:br>
              <a:rPr lang="en-US" sz="1700" dirty="0">
                <a:effectLst/>
                <a:latin typeface="Calibri" panose="020F0502020204030204" pitchFamily="34" charset="0"/>
                <a:ea typeface="Times New Roman" panose="02020603050405020304" pitchFamily="18" charset="0"/>
                <a:cs typeface="Calibri" panose="020F0502020204030204" pitchFamily="34" charset="0"/>
              </a:rPr>
            </a:b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7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7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700" dirty="0">
              <a:effectLst/>
              <a:latin typeface="Calibri" panose="020F0502020204030204" pitchFamily="34" charset="0"/>
              <a:ea typeface="Yu Mincho" panose="02020400000000000000" pitchFamily="18" charset="-128"/>
              <a:cs typeface="Arial" panose="020B0604020202020204" pitchFamily="34" charset="0"/>
            </a:endParaRPr>
          </a:p>
          <a:p>
            <a:endParaRPr lang="en-GB" sz="1700" dirty="0"/>
          </a:p>
        </p:txBody>
      </p:sp>
    </p:spTree>
    <p:extLst>
      <p:ext uri="{BB962C8B-B14F-4D97-AF65-F5344CB8AC3E}">
        <p14:creationId xmlns:p14="http://schemas.microsoft.com/office/powerpoint/2010/main" val="90312765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a:blip r:embed="rId2">
            <a:extLst>
              <a:ext uri="{28A0092B-C50C-407E-A947-70E740481C1C}">
                <a14:useLocalDpi xmlns:a14="http://schemas.microsoft.com/office/drawing/2010/main" val="0"/>
              </a:ext>
            </a:extLst>
          </a:blip>
          <a:srcRect l="14328" r="9857"/>
          <a:stretch>
            <a:fill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a:solidFill>
                  <a:srgbClr val="0AD995"/>
                </a:solidFill>
                <a:effectLst/>
                <a:latin typeface="Calibri" panose="020F0502020204030204" pitchFamily="34" charset="0"/>
                <a:ea typeface="Yu Mincho" panose="02020400000000000000" pitchFamily="18" charset="-128"/>
                <a:cs typeface="Arial" panose="020B0604020202020204" pitchFamily="34" charset="0"/>
              </a:rPr>
              <a:t>Εισαγωγή στο ψηφιακό μάρκετινγκ</a:t>
            </a:r>
          </a:p>
          <a:p>
            <a:r>
              <a:rPr lang="es-ES" sz="2000"/>
              <a:t>1.2 </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Προσδιορισμός βασικών καναλιών και στρατηγικών ψηφιακού μάρκετινγκ</a:t>
            </a:r>
            <a:endParaRPr lang="es-ES"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a:effectLst/>
                <a:ea typeface="Times New Roman" panose="02020603050405020304" pitchFamily="18" charset="0"/>
              </a:rPr>
              <a:t>1.2.1 Βασικά κανάλια ψηφιακού μάρκετινγκ</a:t>
            </a:r>
            <a:br>
              <a:rPr lang="en-US" sz="1800" b="1">
                <a:effectLst/>
                <a:ea typeface="Times New Roman" panose="02020603050405020304" pitchFamily="18" charset="0"/>
              </a:rPr>
            </a:br>
            <a:endParaRPr lang="fr-FR" sz="180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Βελτιστοποίηση μηχανών αναζήτησης (SEO):</a:t>
            </a:r>
            <a:r>
              <a:rPr lang="en-GB" sz="1800">
                <a:effectLst/>
                <a:ea typeface="Times New Roman" panose="02020603050405020304" pitchFamily="18" charset="0"/>
              </a:rPr>
              <a:t> SEO είναι η διαδικασία βελτιστοποίησης της ιστοσελίδας σας ώστε να κατατάσσεται υψηλότερα στα οργανικά αποτελέσματα αναζήτησης. Είναι ζωτικής σημασίας για τη μακροπρόθεσμη ορατότητα και την προσέλκυση οργανικής (μη αμειβόμενης) επισκεψιμότητας. Οι σωστές τεχνικές SEO μπορούν να βελτιώσουν τις πιθανότητες να βρεθεί ο ιστότοπός σας από δυνητικούς πελάτες.</a:t>
            </a:r>
            <a:endParaRPr lang="fr-FR" sz="180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a:effectLst/>
                <a:ea typeface="Times New Roman" panose="02020603050405020304" pitchFamily="18" charset="0"/>
              </a:rPr>
              <a:t>Social Media Marketing:</a:t>
            </a:r>
            <a:r>
              <a:rPr lang="en-GB" sz="1800">
                <a:effectLst/>
                <a:ea typeface="Times New Roman" panose="02020603050405020304" pitchFamily="18" charset="0"/>
              </a:rPr>
              <a:t> Οι πλατφόρμες κοινωνικής δικτύωσης, όπως το Facebook, το Instagram, το Twitter και το LinkedIn, προσφέρουν εκτεταμένες ευκαιρίες για την προώθηση της μάρκας και τη δέσμευση. Οι ΜΜΕ μπορούν να χρησιμοποιήσουν αυτές τις πλατφόρμες για να συνδεθούν με το κοινό τους, να μοιραστούν περιεχόμενο, να προβάλουν στοχευμένες διαφημίσεις και να δημιουργήσουν πιστούς οπαδούς.</a:t>
            </a:r>
            <a:endParaRPr lang="fr-FR" sz="1800">
              <a:effectLst/>
              <a:ea typeface="Times New Roman" panose="02020603050405020304" pitchFamily="18" charset="0"/>
            </a:endParaRPr>
          </a:p>
          <a:p>
            <a:pPr marL="285750" indent="-285750">
              <a:buFont typeface="Arial" panose="020B0604020202020204" pitchFamily="34" charset="0"/>
              <a:buChar char="•"/>
            </a:pPr>
            <a:r>
              <a:rPr lang="en-GB" sz="1800" b="1">
                <a:effectLst/>
                <a:ea typeface="Yu Mincho" panose="02020400000000000000" pitchFamily="18" charset="-128"/>
              </a:rPr>
              <a:t>Μάρκετινγκ περιεχομένου:</a:t>
            </a:r>
            <a:r>
              <a:rPr lang="en-GB" sz="1800">
                <a:effectLst/>
                <a:ea typeface="Yu Mincho" panose="02020400000000000000" pitchFamily="18" charset="-128"/>
              </a:rPr>
              <a:t> Το περιεχόμενο είναι η καρδιά του ψηφιακού μάρκετινγκ. Περιλαμβάνει αναρτήσεις σε ιστολόγια, άρθρα, βίντεο, infographics και άλλα. Η δημιουργία υψηλής ποιότητας, σχετικού περιεχομένου όχι μόνο προσελκύει το κοινό σας αλλά και βελτιώνει την κατάταξη και την αυθεντία του ιστότοπού σας στην αναζήτηση.</a:t>
            </a:r>
            <a:br>
              <a:rPr lang="en-US" sz="1800">
                <a:effectLst/>
                <a:latin typeface="Calibri" panose="020F0502020204030204" pitchFamily="34" charset="0"/>
                <a:ea typeface="Times New Roman" panose="02020603050405020304" pitchFamily="18" charset="0"/>
                <a:cs typeface="Calibri" panose="020F0502020204030204" pitchFamily="34" charset="0"/>
              </a:rPr>
            </a:b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a:effectLst/>
              <a:latin typeface="Calibri" panose="020F0502020204030204" pitchFamily="34" charset="0"/>
              <a:ea typeface="Yu Mincho" panose="02020400000000000000" pitchFamily="18" charset="-128"/>
              <a:cs typeface="Arial" panose="020B0604020202020204" pitchFamily="34" charset="0"/>
            </a:endParaRPr>
          </a:p>
          <a:p>
            <a:endParaRPr lang="en-GB"/>
          </a:p>
        </p:txBody>
      </p:sp>
    </p:spTree>
    <p:extLst>
      <p:ext uri="{BB962C8B-B14F-4D97-AF65-F5344CB8AC3E}">
        <p14:creationId xmlns:p14="http://schemas.microsoft.com/office/powerpoint/2010/main" val="1342265151"/>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6.0.25"/>
  <p:tag name="AS_OS" val="Unix 5.4.0.1103"/>
  <p:tag name="AS_RELEASE_DATE" val="2023.09.14"/>
  <p:tag name="AS_TITLE" val="Aspose.Slides for .NET6"/>
  <p:tag name="AS_VERSION" val="23.9"/>
</p:tagLst>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5217</Words>
  <Application>Microsoft Office PowerPoint</Application>
  <PresentationFormat>Widescreen</PresentationFormat>
  <Paragraphs>248</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Yu Mincho</vt:lpstr>
      <vt:lpstr>Arial</vt:lpstr>
      <vt:lpstr>Calibri</vt:lpstr>
      <vt:lpstr>Symbol</vt:lpstr>
      <vt:lpstr>Times New Roman</vt:lpstr>
      <vt:lpstr>DREAM corporate ppt</vt:lpstr>
      <vt:lpstr>Κατακτώντας το ψηφιακό μάρκετινγκ: Marketing: Στρατηγικές για επιτυχία στο διαδίκτυο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keywords>, docId:57A08EEC16B9AB31F1C9B058F6C93D17</cp:keywords>
  <cp:lastModifiedBy>Dimitris Georgiadis</cp:lastModifiedBy>
  <cp:revision>63</cp:revision>
  <dcterms:created xsi:type="dcterms:W3CDTF">2022-12-22T12:08:40Z</dcterms:created>
  <dcterms:modified xsi:type="dcterms:W3CDTF">2024-01-17T13:42:51Z</dcterms:modified>
</cp:coreProperties>
</file>