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66" r:id="rId3"/>
    <p:sldId id="271" r:id="rId4"/>
    <p:sldId id="265" r:id="rId5"/>
    <p:sldId id="311" r:id="rId6"/>
    <p:sldId id="289" r:id="rId7"/>
    <p:sldId id="290" r:id="rId8"/>
    <p:sldId id="291" r:id="rId9"/>
    <p:sldId id="294" r:id="rId10"/>
    <p:sldId id="312" r:id="rId11"/>
    <p:sldId id="295" r:id="rId12"/>
    <p:sldId id="313" r:id="rId13"/>
    <p:sldId id="299" r:id="rId14"/>
    <p:sldId id="298" r:id="rId15"/>
    <p:sldId id="300" r:id="rId16"/>
    <p:sldId id="314" r:id="rId17"/>
    <p:sldId id="301" r:id="rId18"/>
    <p:sldId id="302" r:id="rId19"/>
    <p:sldId id="303" r:id="rId20"/>
    <p:sldId id="305" r:id="rId21"/>
    <p:sldId id="315" r:id="rId22"/>
    <p:sldId id="307" r:id="rId23"/>
    <p:sldId id="316" r:id="rId24"/>
    <p:sldId id="309" r:id="rId25"/>
    <p:sldId id="272" r:id="rId26"/>
    <p:sldId id="256" r:id="rId27"/>
  </p:sldIdLst>
  <p:sldSz cx="12192000" cy="6858000"/>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650" autoAdjust="0"/>
  </p:normalViewPr>
  <p:slideViewPr>
    <p:cSldViewPr snapToGrid="0">
      <p:cViewPr varScale="1">
        <p:scale>
          <a:sx n="108" d="100"/>
          <a:sy n="108" d="100"/>
        </p:scale>
        <p:origin x="1236" y="15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A9D8A-8F0C-D848-B889-C9B3D984A342}" type="doc">
      <dgm:prSet loTypeId="urn:microsoft.com/office/officeart/2005/8/layout/process1" loCatId="" qsTypeId="urn:microsoft.com/office/officeart/2005/8/quickstyle/simple1" qsCatId="simple" csTypeId="urn:microsoft.com/office/officeart/2005/8/colors/accent1_2" csCatId="accent1" phldr="1"/>
      <dgm:spPr/>
      <dgm:t>
        <a:bodyPr/>
        <a:lstStyle/>
        <a:p>
          <a:endParaRPr/>
        </a:p>
      </dgm:t>
    </dgm:pt>
    <dgm:pt modelId="{72AAC823-D18E-BA42-A109-BDE561DF040A}" type="parTrans" cxnId="{1183AB11-9290-4AD8-B995-FF2E8A981242}">
      <dgm:prSet custT="1"/>
      <dgm:spPr/>
      <dgm:t>
        <a:bodyPr/>
        <a:lstStyle/>
        <a:p>
          <a:endParaRPr lang="it-IT" sz="1600">
            <a:latin typeface="Calibri" panose="020F0502020204030204" pitchFamily="34" charset="0"/>
            <a:cs typeface="Calibri" panose="020F0502020204030204" pitchFamily="34" charset="0"/>
          </a:endParaRPr>
        </a:p>
      </dgm:t>
    </dgm:pt>
    <dgm:pt modelId="{AF523C8E-29E4-E64E-A424-65768F9AB135}">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ΣΧΕΔΙΑΣΜΟΣ</a:t>
          </a:r>
        </a:p>
      </dgm:t>
    </dgm:pt>
    <dgm:pt modelId="{91DA5D02-2C7C-A640-8A7F-37ECBCC8B4AF}" type="sibTrans" cxnId="{1183AB11-9290-4AD8-B995-FF2E8A981242}">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5E0570DD-6328-BE49-B84A-404D3AA368A8}" type="parTrans" cxnId="{0C3D6025-FD46-4E7A-B17C-15ADD84CE6DB}">
      <dgm:prSet custT="1"/>
      <dgm:spPr/>
      <dgm:t>
        <a:bodyPr/>
        <a:lstStyle/>
        <a:p>
          <a:endParaRPr lang="it-IT" sz="1600">
            <a:latin typeface="Calibri" panose="020F0502020204030204" pitchFamily="34" charset="0"/>
            <a:cs typeface="Calibri" panose="020F0502020204030204" pitchFamily="34" charset="0"/>
          </a:endParaRPr>
        </a:p>
      </dgm:t>
    </dgm:pt>
    <dgm:pt modelId="{9F2284CE-EAFB-AF4A-96A7-76E5D7F12BEB}">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ΕΓΚΡΙΣΗ</a:t>
          </a:r>
        </a:p>
      </dgm:t>
    </dgm:pt>
    <dgm:pt modelId="{21D61E1F-AB73-A04F-9E62-69DBB3C99CAD}" type="sibTrans" cxnId="{0C3D6025-FD46-4E7A-B17C-15ADD84CE6DB}">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0CF6948D-4A4F-A845-9917-728F516DB2C5}" type="parTrans" cxnId="{8AC7A8E4-0A57-4AA7-A00E-A411D2D3D9F0}">
      <dgm:prSet custT="1"/>
      <dgm:spPr/>
      <dgm:t>
        <a:bodyPr/>
        <a:lstStyle/>
        <a:p>
          <a:endParaRPr lang="it-IT" sz="1600">
            <a:latin typeface="Calibri" panose="020F0502020204030204" pitchFamily="34" charset="0"/>
            <a:cs typeface="Calibri" panose="020F0502020204030204" pitchFamily="34" charset="0"/>
          </a:endParaRPr>
        </a:p>
      </dgm:t>
    </dgm:pt>
    <dgm:pt modelId="{6E3E6EA5-C437-5F4D-A97C-5ED1AC7C7A42}">
      <dgm:prSet phldrT="[Testo]"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ΕΦΑΡΜΟΓΉ</a:t>
          </a:r>
        </a:p>
      </dgm:t>
    </dgm:pt>
    <dgm:pt modelId="{05C4CE90-9B86-DE42-AE2C-9D1A163E0728}" type="sibTrans" cxnId="{8AC7A8E4-0A57-4AA7-A00E-A411D2D3D9F0}">
      <dgm:prSet custT="1"/>
      <dgm:spPr>
        <a:solidFill>
          <a:srgbClr val="1B193E"/>
        </a:solidFill>
        <a:ln>
          <a:solidFill>
            <a:srgbClr val="1B193E"/>
          </a:solidFill>
        </a:ln>
      </dgm:spPr>
      <dgm:t>
        <a:bodyPr/>
        <a:lstStyle/>
        <a:p>
          <a:endParaRPr lang="it-IT" sz="1600">
            <a:latin typeface="Calibri" panose="020F0502020204030204" pitchFamily="34" charset="0"/>
            <a:cs typeface="Calibri" panose="020F0502020204030204" pitchFamily="34" charset="0"/>
          </a:endParaRPr>
        </a:p>
      </dgm:t>
    </dgm:pt>
    <dgm:pt modelId="{937D8226-D180-164E-A310-FF7EA4B006A9}" type="parTrans" cxnId="{9737E4CB-B367-4F5A-8331-DAC51FA27676}">
      <dgm:prSet custT="1"/>
      <dgm:spPr/>
      <dgm:t>
        <a:bodyPr/>
        <a:lstStyle/>
        <a:p>
          <a:endParaRPr lang="it-IT" sz="1600">
            <a:latin typeface="Calibri" panose="020F0502020204030204" pitchFamily="34" charset="0"/>
            <a:cs typeface="Calibri" panose="020F0502020204030204" pitchFamily="34" charset="0"/>
          </a:endParaRPr>
        </a:p>
      </dgm:t>
    </dgm:pt>
    <dgm:pt modelId="{995DCE11-0EF2-204F-87BF-C6D68EC6775D}">
      <dgm:prSet custT="1"/>
      <dgm:spPr>
        <a:solidFill>
          <a:schemeClr val="accent3">
            <a:lumMod val="10000"/>
            <a:lumOff val="90000"/>
          </a:schemeClr>
        </a:solidFill>
        <a:ln>
          <a:solidFill>
            <a:srgbClr val="1B193E"/>
          </a:solidFill>
        </a:ln>
      </dgm:spPr>
      <dgm:t>
        <a:bodyPr/>
        <a:lstStyle/>
        <a:p>
          <a:r>
            <a:rPr lang="it-IT" sz="1600" b="1">
              <a:solidFill>
                <a:schemeClr val="tx1"/>
              </a:solidFill>
              <a:latin typeface="Calibri" panose="020F0502020204030204" pitchFamily="34" charset="0"/>
              <a:cs typeface="Calibri" panose="020F0502020204030204" pitchFamily="34" charset="0"/>
            </a:rPr>
            <a:t>ΑΞΙΟΛΟΓΗΣΗ</a:t>
          </a:r>
        </a:p>
      </dgm:t>
    </dgm:pt>
    <dgm:pt modelId="{8E148898-031F-8B4A-8C09-2C7E3D38BBB0}" type="sibTrans" cxnId="{9737E4CB-B367-4F5A-8331-DAC51FA27676}">
      <dgm:prSet custT="1"/>
      <dgm:spPr/>
      <dgm:t>
        <a:bodyPr/>
        <a:lstStyle/>
        <a:p>
          <a:endParaRPr lang="it-IT" sz="1600">
            <a:latin typeface="Calibri" panose="020F0502020204030204" pitchFamily="34" charset="0"/>
            <a:cs typeface="Calibri" panose="020F0502020204030204" pitchFamily="34" charset="0"/>
          </a:endParaRPr>
        </a:p>
      </dgm:t>
    </dgm:pt>
    <dgm:pt modelId="{9B66C853-5FE0-394D-AC29-7D50594FEDDF}" type="pres">
      <dgm:prSet presAssocID="{FA7A9D8A-8F0C-D848-B889-C9B3D984A342}" presName="Name0" presStyleCnt="0">
        <dgm:presLayoutVars>
          <dgm:dir/>
          <dgm:resizeHandles val="exact"/>
        </dgm:presLayoutVars>
      </dgm:prSet>
      <dgm:spPr/>
    </dgm:pt>
    <dgm:pt modelId="{9937F400-EABA-484A-BA73-385477B8BC05}" type="pres">
      <dgm:prSet presAssocID="{AF523C8E-29E4-E64E-A424-65768F9AB135}" presName="node" presStyleLbl="node1" presStyleIdx="0" presStyleCnt="4" custScaleX="297647">
        <dgm:presLayoutVars>
          <dgm:bulletEnabled val="1"/>
        </dgm:presLayoutVars>
      </dgm:prSet>
      <dgm:spPr/>
    </dgm:pt>
    <dgm:pt modelId="{0F494595-F3FE-1444-B765-5E529B30F6F2}" type="pres">
      <dgm:prSet presAssocID="{91DA5D02-2C7C-A640-8A7F-37ECBCC8B4AF}" presName="sibTrans" presStyleLbl="sibTrans2D1" presStyleIdx="0" presStyleCnt="3" custScaleY="34908"/>
      <dgm:spPr/>
    </dgm:pt>
    <dgm:pt modelId="{20CA1C99-7EE6-8F47-A770-D9F1DE1182E6}" type="pres">
      <dgm:prSet presAssocID="{91DA5D02-2C7C-A640-8A7F-37ECBCC8B4AF}" presName="connectorText" presStyleLbl="sibTrans2D1" presStyleIdx="0" presStyleCnt="3"/>
      <dgm:spPr/>
    </dgm:pt>
    <dgm:pt modelId="{C5820D0C-6CEA-4D4D-911E-1E32B045AAE1}" type="pres">
      <dgm:prSet presAssocID="{9F2284CE-EAFB-AF4A-96A7-76E5D7F12BEB}" presName="node" presStyleLbl="node1" presStyleIdx="1" presStyleCnt="4" custScaleX="297647">
        <dgm:presLayoutVars>
          <dgm:bulletEnabled val="1"/>
        </dgm:presLayoutVars>
      </dgm:prSet>
      <dgm:spPr/>
    </dgm:pt>
    <dgm:pt modelId="{1AC27BB3-0A78-B341-AFE4-13760FABAF97}" type="pres">
      <dgm:prSet presAssocID="{21D61E1F-AB73-A04F-9E62-69DBB3C99CAD}" presName="sibTrans" presStyleLbl="sibTrans2D1" presStyleIdx="1" presStyleCnt="3" custScaleY="34907"/>
      <dgm:spPr/>
    </dgm:pt>
    <dgm:pt modelId="{D0605DAE-FC64-B04B-A9E7-6236ED455010}" type="pres">
      <dgm:prSet presAssocID="{21D61E1F-AB73-A04F-9E62-69DBB3C99CAD}" presName="connectorText" presStyleLbl="sibTrans2D1" presStyleIdx="1" presStyleCnt="3"/>
      <dgm:spPr/>
    </dgm:pt>
    <dgm:pt modelId="{A4F8BCD4-7B8C-3649-8FE6-9ADE9BD51B01}" type="pres">
      <dgm:prSet presAssocID="{6E3E6EA5-C437-5F4D-A97C-5ED1AC7C7A42}" presName="node" presStyleLbl="node1" presStyleIdx="2" presStyleCnt="4" custScaleX="297647">
        <dgm:presLayoutVars>
          <dgm:bulletEnabled val="1"/>
        </dgm:presLayoutVars>
      </dgm:prSet>
      <dgm:spPr/>
    </dgm:pt>
    <dgm:pt modelId="{B815582C-1782-A44B-8B6E-ACBECC204C9A}" type="pres">
      <dgm:prSet presAssocID="{05C4CE90-9B86-DE42-AE2C-9D1A163E0728}" presName="sibTrans" presStyleLbl="sibTrans2D1" presStyleIdx="2" presStyleCnt="3" custFlipVert="1" custScaleY="34908"/>
      <dgm:spPr/>
    </dgm:pt>
    <dgm:pt modelId="{AA44ED4E-139D-2349-AB2B-DC156BDC6ABD}" type="pres">
      <dgm:prSet presAssocID="{05C4CE90-9B86-DE42-AE2C-9D1A163E0728}" presName="connectorText" presStyleLbl="sibTrans2D1" presStyleIdx="2" presStyleCnt="3"/>
      <dgm:spPr/>
    </dgm:pt>
    <dgm:pt modelId="{A9B52FC1-BB0C-F84F-8257-7F1DD02B6C72}" type="pres">
      <dgm:prSet presAssocID="{995DCE11-0EF2-204F-87BF-C6D68EC6775D}" presName="node" presStyleLbl="node1" presStyleIdx="3" presStyleCnt="4" custScaleX="297647">
        <dgm:presLayoutVars>
          <dgm:bulletEnabled val="1"/>
        </dgm:presLayoutVars>
      </dgm:prSet>
      <dgm:spPr/>
    </dgm:pt>
  </dgm:ptLst>
  <dgm:cxnLst>
    <dgm:cxn modelId="{77A15A0C-7E1D-4943-9298-9B554F90FF33}" type="presOf" srcId="{995DCE11-0EF2-204F-87BF-C6D68EC6775D}" destId="{A9B52FC1-BB0C-F84F-8257-7F1DD02B6C72}" srcOrd="0" destOrd="0" presId="urn:microsoft.com/office/officeart/2005/8/layout/process1"/>
    <dgm:cxn modelId="{1183AB11-9290-4AD8-B995-FF2E8A981242}" srcId="{FA7A9D8A-8F0C-D848-B889-C9B3D984A342}" destId="{AF523C8E-29E4-E64E-A424-65768F9AB135}" srcOrd="0" destOrd="0" parTransId="{72AAC823-D18E-BA42-A109-BDE561DF040A}" sibTransId="{91DA5D02-2C7C-A640-8A7F-37ECBCC8B4AF}"/>
    <dgm:cxn modelId="{D644AB19-1A04-4D3D-82D4-40F5FFA087A9}" type="presOf" srcId="{9F2284CE-EAFB-AF4A-96A7-76E5D7F12BEB}" destId="{C5820D0C-6CEA-4D4D-911E-1E32B045AAE1}" srcOrd="0" destOrd="0" presId="urn:microsoft.com/office/officeart/2005/8/layout/process1"/>
    <dgm:cxn modelId="{A796F71E-A525-49CC-B8BE-7C675347DD22}" type="presOf" srcId="{6E3E6EA5-C437-5F4D-A97C-5ED1AC7C7A42}" destId="{A4F8BCD4-7B8C-3649-8FE6-9ADE9BD51B01}" srcOrd="0" destOrd="0" presId="urn:microsoft.com/office/officeart/2005/8/layout/process1"/>
    <dgm:cxn modelId="{0C3D6025-FD46-4E7A-B17C-15ADD84CE6DB}" srcId="{FA7A9D8A-8F0C-D848-B889-C9B3D984A342}" destId="{9F2284CE-EAFB-AF4A-96A7-76E5D7F12BEB}" srcOrd="1" destOrd="0" parTransId="{5E0570DD-6328-BE49-B84A-404D3AA368A8}" sibTransId="{21D61E1F-AB73-A04F-9E62-69DBB3C99CAD}"/>
    <dgm:cxn modelId="{633D9C72-468A-4D13-908D-FBAE18692290}" type="presOf" srcId="{21D61E1F-AB73-A04F-9E62-69DBB3C99CAD}" destId="{1AC27BB3-0A78-B341-AFE4-13760FABAF97}" srcOrd="0" destOrd="0" presId="urn:microsoft.com/office/officeart/2005/8/layout/process1"/>
    <dgm:cxn modelId="{0C74DC53-4369-445F-9C04-90FB8534B904}" type="presOf" srcId="{21D61E1F-AB73-A04F-9E62-69DBB3C99CAD}" destId="{D0605DAE-FC64-B04B-A9E7-6236ED455010}" srcOrd="1" destOrd="0" presId="urn:microsoft.com/office/officeart/2005/8/layout/process1"/>
    <dgm:cxn modelId="{721D8654-292F-466F-B614-B2784BBCB4C8}" type="presOf" srcId="{05C4CE90-9B86-DE42-AE2C-9D1A163E0728}" destId="{B815582C-1782-A44B-8B6E-ACBECC204C9A}" srcOrd="0" destOrd="0" presId="urn:microsoft.com/office/officeart/2005/8/layout/process1"/>
    <dgm:cxn modelId="{94386788-08CF-4CED-BEA4-15969280E236}" type="presOf" srcId="{05C4CE90-9B86-DE42-AE2C-9D1A163E0728}" destId="{AA44ED4E-139D-2349-AB2B-DC156BDC6ABD}" srcOrd="1" destOrd="0" presId="urn:microsoft.com/office/officeart/2005/8/layout/process1"/>
    <dgm:cxn modelId="{526E4C99-7695-4A9E-8041-460156C0A882}" type="presOf" srcId="{FA7A9D8A-8F0C-D848-B889-C9B3D984A342}" destId="{9B66C853-5FE0-394D-AC29-7D50594FEDDF}" srcOrd="0" destOrd="0" presId="urn:microsoft.com/office/officeart/2005/8/layout/process1"/>
    <dgm:cxn modelId="{ADA4DDB6-8334-4F23-B9D3-91F6D898B70E}" type="presOf" srcId="{AF523C8E-29E4-E64E-A424-65768F9AB135}" destId="{9937F400-EABA-484A-BA73-385477B8BC05}" srcOrd="0" destOrd="0" presId="urn:microsoft.com/office/officeart/2005/8/layout/process1"/>
    <dgm:cxn modelId="{9737E4CB-B367-4F5A-8331-DAC51FA27676}" srcId="{FA7A9D8A-8F0C-D848-B889-C9B3D984A342}" destId="{995DCE11-0EF2-204F-87BF-C6D68EC6775D}" srcOrd="3" destOrd="0" parTransId="{937D8226-D180-164E-A310-FF7EA4B006A9}" sibTransId="{8E148898-031F-8B4A-8C09-2C7E3D38BBB0}"/>
    <dgm:cxn modelId="{7ADC1DCC-F1BD-461F-86A4-D0E8827DD10E}" type="presOf" srcId="{91DA5D02-2C7C-A640-8A7F-37ECBCC8B4AF}" destId="{0F494595-F3FE-1444-B765-5E529B30F6F2}" srcOrd="0" destOrd="0" presId="urn:microsoft.com/office/officeart/2005/8/layout/process1"/>
    <dgm:cxn modelId="{8AC7A8E4-0A57-4AA7-A00E-A411D2D3D9F0}" srcId="{FA7A9D8A-8F0C-D848-B889-C9B3D984A342}" destId="{6E3E6EA5-C437-5F4D-A97C-5ED1AC7C7A42}" srcOrd="2" destOrd="0" parTransId="{0CF6948D-4A4F-A845-9917-728F516DB2C5}" sibTransId="{05C4CE90-9B86-DE42-AE2C-9D1A163E0728}"/>
    <dgm:cxn modelId="{46AD0FF7-B9F5-4411-AC32-DDACCFDDEA43}" type="presOf" srcId="{91DA5D02-2C7C-A640-8A7F-37ECBCC8B4AF}" destId="{20CA1C99-7EE6-8F47-A770-D9F1DE1182E6}" srcOrd="1" destOrd="0" presId="urn:microsoft.com/office/officeart/2005/8/layout/process1"/>
    <dgm:cxn modelId="{34A8E811-4643-4033-85AD-F6224FA13950}" type="presParOf" srcId="{9B66C853-5FE0-394D-AC29-7D50594FEDDF}" destId="{9937F400-EABA-484A-BA73-385477B8BC05}" srcOrd="0" destOrd="0" presId="urn:microsoft.com/office/officeart/2005/8/layout/process1"/>
    <dgm:cxn modelId="{30EA484B-B4F4-40D8-8426-4911413DDB71}" type="presParOf" srcId="{9B66C853-5FE0-394D-AC29-7D50594FEDDF}" destId="{0F494595-F3FE-1444-B765-5E529B30F6F2}" srcOrd="1" destOrd="0" presId="urn:microsoft.com/office/officeart/2005/8/layout/process1"/>
    <dgm:cxn modelId="{F25FFFBD-7348-48D9-89F9-9052504C4142}" type="presParOf" srcId="{0F494595-F3FE-1444-B765-5E529B30F6F2}" destId="{20CA1C99-7EE6-8F47-A770-D9F1DE1182E6}" srcOrd="0" destOrd="0" presId="urn:microsoft.com/office/officeart/2005/8/layout/process1"/>
    <dgm:cxn modelId="{BE143139-48B8-4A5F-BC45-DF961E2A7487}" type="presParOf" srcId="{9B66C853-5FE0-394D-AC29-7D50594FEDDF}" destId="{C5820D0C-6CEA-4D4D-911E-1E32B045AAE1}" srcOrd="2" destOrd="0" presId="urn:microsoft.com/office/officeart/2005/8/layout/process1"/>
    <dgm:cxn modelId="{E9F2907A-8186-40BE-BEC4-B497473461DE}" type="presParOf" srcId="{9B66C853-5FE0-394D-AC29-7D50594FEDDF}" destId="{1AC27BB3-0A78-B341-AFE4-13760FABAF97}" srcOrd="3" destOrd="0" presId="urn:microsoft.com/office/officeart/2005/8/layout/process1"/>
    <dgm:cxn modelId="{400E9CF3-9EA6-461E-94AD-6A60871A5DCD}" type="presParOf" srcId="{1AC27BB3-0A78-B341-AFE4-13760FABAF97}" destId="{D0605DAE-FC64-B04B-A9E7-6236ED455010}" srcOrd="0" destOrd="0" presId="urn:microsoft.com/office/officeart/2005/8/layout/process1"/>
    <dgm:cxn modelId="{933FD4B2-09D9-49EC-AE80-BCA939CC63E6}" type="presParOf" srcId="{9B66C853-5FE0-394D-AC29-7D50594FEDDF}" destId="{A4F8BCD4-7B8C-3649-8FE6-9ADE9BD51B01}" srcOrd="4" destOrd="0" presId="urn:microsoft.com/office/officeart/2005/8/layout/process1"/>
    <dgm:cxn modelId="{578ABE62-9260-4109-82B5-1EF644CFACFA}" type="presParOf" srcId="{9B66C853-5FE0-394D-AC29-7D50594FEDDF}" destId="{B815582C-1782-A44B-8B6E-ACBECC204C9A}" srcOrd="5" destOrd="0" presId="urn:microsoft.com/office/officeart/2005/8/layout/process1"/>
    <dgm:cxn modelId="{5F546F73-3465-424E-9080-D5CB85D90478}" type="presParOf" srcId="{B815582C-1782-A44B-8B6E-ACBECC204C9A}" destId="{AA44ED4E-139D-2349-AB2B-DC156BDC6ABD}" srcOrd="0" destOrd="0" presId="urn:microsoft.com/office/officeart/2005/8/layout/process1"/>
    <dgm:cxn modelId="{7F14673E-D7AB-4311-9FC4-B00B8F32B879}" type="presParOf" srcId="{9B66C853-5FE0-394D-AC29-7D50594FEDDF}" destId="{A9B52FC1-BB0C-F84F-8257-7F1DD02B6C72}" srcOrd="6" destOrd="0" presId="urn:microsoft.com/office/officeart/2005/8/layout/process1"/>
  </dgm:cxnLst>
  <dgm:bg/>
  <dgm:whole>
    <a:ln>
      <a:noFill/>
    </a:ln>
  </dgm:whole>
  <dgm:extLst>
    <a:ext uri="http://schemas.microsoft.com/office/drawing/2008/diagram">
      <dsp:dataModelExt xmlns:dsp="http://schemas.microsoft.com/office/drawing/2008/diagram" relId="rId6" minVer="http://schemas.openxmlformats.org/drawingml/2006/main"/>
    </a:ext>
  </dgm:extLst>
</dgm:dataModel>
</file>

<file path=ppt/diagrams/data2.xml><?xml version="1.0" encoding="utf-8"?>
<dgm:dataModel xmlns:dgm="http://schemas.openxmlformats.org/drawingml/2006/diagram" xmlns:a="http://schemas.openxmlformats.org/drawingml/2006/main">
  <dgm:ptLst>
    <dgm:pt modelId="{EB121BD7-B443-45CA-A652-372563A923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t-IT"/>
        </a:p>
      </dgm:t>
    </dgm:pt>
    <dgm:pt modelId="{A273A3BD-4D60-439A-9C54-5445C269D75C}" type="parTrans" cxnId="{1D455C22-02E9-4849-A163-78768690260C}">
      <dgm:prSet custT="1"/>
      <dgm:spPr/>
      <dgm:t>
        <a:bodyPr/>
        <a:lstStyle/>
        <a:p>
          <a:endParaRPr lang="en-US" sz="2000" noProof="0"/>
        </a:p>
      </dgm:t>
    </dgm:pt>
    <dgm:pt modelId="{7510E1DB-55A7-4983-BF12-0E8575F2C195}">
      <dgm:prSet phldrT="[Testo]" custT="1"/>
      <dgm:spPr>
        <a:solidFill>
          <a:srgbClr val="CDF5E5"/>
        </a:solidFill>
        <a:ln w="38100">
          <a:solidFill>
            <a:srgbClr val="1B193E"/>
          </a:solidFill>
        </a:ln>
      </dgm:spPr>
      <dgm:t>
        <a:bodyPr/>
        <a:lstStyle/>
        <a:p>
          <a:r>
            <a:rPr lang="en-US" sz="1400" b="1" noProof="0">
              <a:solidFill>
                <a:srgbClr val="002060"/>
              </a:solidFill>
            </a:rPr>
            <a:t>ERASMUS+ </a:t>
          </a:r>
        </a:p>
      </dgm:t>
    </dgm:pt>
    <dgm:pt modelId="{E5B23652-1F5E-4637-BDC3-11988D6FBE01}" type="parTrans" cxnId="{18B5F064-1ED4-4AD4-BCE3-C8792CF2F116}">
      <dgm:prSet custT="1"/>
      <dgm:spPr/>
      <dgm:t>
        <a:bodyPr/>
        <a:lstStyle/>
        <a:p>
          <a:endParaRPr lang="it-IT" sz="2000"/>
        </a:p>
      </dgm:t>
    </dgm:pt>
    <dgm:pt modelId="{64647D88-7A50-4D8B-B217-15D6013AF210}">
      <dgm:prSet phldrT="[Testo]" custT="1"/>
      <dgm:spPr>
        <a:solidFill>
          <a:srgbClr val="1B193E"/>
        </a:solidFill>
        <a:ln>
          <a:solidFill>
            <a:srgbClr val="1B193E"/>
          </a:solidFill>
        </a:ln>
      </dgm:spPr>
      <dgm:t>
        <a:bodyPr/>
        <a:lstStyle/>
        <a:p>
          <a:r>
            <a:rPr lang="en-US" sz="800" b="1" noProof="0"/>
            <a:t>Βασική δράση 1, Κινητικότητα των ατόμων </a:t>
          </a:r>
        </a:p>
      </dgm:t>
    </dgm:pt>
    <dgm:pt modelId="{3C6D8B92-3CC4-4461-9B8E-04883D4583DC}" type="parTrans" cxnId="{B637AB54-113F-43A8-BA1A-AF05AC4F78B9}">
      <dgm:prSet custT="1"/>
      <dgm:spPr/>
      <dgm:t>
        <a:bodyPr/>
        <a:lstStyle/>
        <a:p>
          <a:endParaRPr lang="it-IT" sz="2000"/>
        </a:p>
      </dgm:t>
    </dgm:pt>
    <dgm:pt modelId="{82B2FA62-388E-4175-BCDB-47B1013C9492}">
      <dgm:prSet phldrT="[Testo]" custT="1"/>
      <dgm:spPr>
        <a:solidFill>
          <a:srgbClr val="0AD995">
            <a:alpha val="24314"/>
          </a:srgbClr>
        </a:solidFill>
        <a:ln>
          <a:solidFill>
            <a:srgbClr val="0AD995"/>
          </a:solidFill>
        </a:ln>
      </dgm:spPr>
      <dgm:t>
        <a:bodyPr/>
        <a:lstStyle/>
        <a:p>
          <a:r>
            <a:rPr lang="en-US" sz="800" noProof="0">
              <a:solidFill>
                <a:srgbClr val="1B193E"/>
              </a:solidFill>
            </a:rPr>
            <a:t>Κινητικότητα των μαθητών και του προσωπικού</a:t>
          </a:r>
        </a:p>
      </dgm:t>
    </dgm:pt>
    <dgm:pt modelId="{F1F0B377-7CDB-4443-896D-58625CE2478D}" type="sibTrans" cxnId="{B637AB54-113F-43A8-BA1A-AF05AC4F78B9}">
      <dgm:prSet custT="1"/>
      <dgm:spPr/>
      <dgm:t>
        <a:bodyPr/>
        <a:lstStyle/>
        <a:p>
          <a:endParaRPr lang="it-IT" sz="2000"/>
        </a:p>
      </dgm:t>
    </dgm:pt>
    <dgm:pt modelId="{F0CB2706-A428-4B66-B401-DE0E85CFBDE2}" type="parTrans" cxnId="{67AA18EF-7B9A-42B5-83EF-CF8D06A9E64D}">
      <dgm:prSet custT="1"/>
      <dgm:spPr/>
      <dgm:t>
        <a:bodyPr/>
        <a:lstStyle/>
        <a:p>
          <a:endParaRPr lang="it-IT" sz="2000"/>
        </a:p>
      </dgm:t>
    </dgm:pt>
    <dgm:pt modelId="{3F715A8D-9B05-430B-85C7-33B280116E18}">
      <dgm:prSet phldrT="[Testo]" custT="1"/>
      <dgm:spPr>
        <a:solidFill>
          <a:srgbClr val="0AD995">
            <a:alpha val="24314"/>
          </a:srgbClr>
        </a:solidFill>
        <a:ln>
          <a:solidFill>
            <a:srgbClr val="0AD995"/>
          </a:solidFill>
        </a:ln>
      </dgm:spPr>
      <dgm:t>
        <a:bodyPr/>
        <a:lstStyle/>
        <a:p>
          <a:r>
            <a:rPr lang="en-US" sz="800" noProof="0">
              <a:solidFill>
                <a:srgbClr val="1B193E"/>
              </a:solidFill>
            </a:rPr>
            <a:t>Δραστηριότητες συμμετοχής των νέων</a:t>
          </a:r>
        </a:p>
      </dgm:t>
    </dgm:pt>
    <dgm:pt modelId="{F2205414-0F34-4EFA-A6A6-17C61A4C6143}" type="sibTrans" cxnId="{67AA18EF-7B9A-42B5-83EF-CF8D06A9E64D}">
      <dgm:prSet custT="1"/>
      <dgm:spPr/>
      <dgm:t>
        <a:bodyPr/>
        <a:lstStyle/>
        <a:p>
          <a:endParaRPr lang="it-IT" sz="2000"/>
        </a:p>
      </dgm:t>
    </dgm:pt>
    <dgm:pt modelId="{D1558827-02A9-4B39-AB23-4F146B639A7F}" type="parTrans" cxnId="{79DCAF94-BB3C-4609-B905-918D2BE2DDBC}">
      <dgm:prSet custT="1"/>
      <dgm:spPr/>
      <dgm:t>
        <a:bodyPr/>
        <a:lstStyle/>
        <a:p>
          <a:endParaRPr lang="it-IT" sz="2000"/>
        </a:p>
      </dgm:t>
    </dgm:pt>
    <dgm:pt modelId="{070FED2B-D05A-4BD7-9A7F-DA4A0C6F6890}">
      <dgm:prSet phldrT="[Testo]" custT="1"/>
      <dgm:spPr>
        <a:solidFill>
          <a:srgbClr val="0AD995">
            <a:alpha val="24314"/>
          </a:srgbClr>
        </a:solidFill>
        <a:ln>
          <a:solidFill>
            <a:srgbClr val="0AD995"/>
          </a:solidFill>
        </a:ln>
      </dgm:spPr>
      <dgm:t>
        <a:bodyPr/>
        <a:lstStyle/>
        <a:p>
          <a:r>
            <a:rPr lang="en-US" sz="800" noProof="0">
              <a:solidFill>
                <a:srgbClr val="1B193E"/>
              </a:solidFill>
            </a:rPr>
            <a:t>Κινητικότητα για αθλητικούς προπονητές</a:t>
          </a:r>
        </a:p>
      </dgm:t>
    </dgm:pt>
    <dgm:pt modelId="{0E555207-364D-4751-B9F6-D6C5A4228E29}" type="sibTrans" cxnId="{79DCAF94-BB3C-4609-B905-918D2BE2DDBC}">
      <dgm:prSet custT="1"/>
      <dgm:spPr/>
      <dgm:t>
        <a:bodyPr/>
        <a:lstStyle/>
        <a:p>
          <a:endParaRPr lang="it-IT" sz="2000"/>
        </a:p>
      </dgm:t>
    </dgm:pt>
    <dgm:pt modelId="{B308345F-79EA-4353-9AE8-B97225B099B8}" type="parTrans" cxnId="{0B9133A2-89EE-42F7-818F-28249484D78C}">
      <dgm:prSet custT="1"/>
      <dgm:spPr/>
      <dgm:t>
        <a:bodyPr/>
        <a:lstStyle/>
        <a:p>
          <a:endParaRPr lang="it-IT" sz="2000"/>
        </a:p>
      </dgm:t>
    </dgm:pt>
    <dgm:pt modelId="{8CA51CB0-3717-43E3-8CCA-045DB62E6670}">
      <dgm:prSet phldrT="[Testo]" custT="1"/>
      <dgm:spPr>
        <a:solidFill>
          <a:srgbClr val="0AD995">
            <a:alpha val="24314"/>
          </a:srgbClr>
        </a:solidFill>
        <a:ln>
          <a:solidFill>
            <a:srgbClr val="0AD995"/>
          </a:solidFill>
        </a:ln>
      </dgm:spPr>
      <dgm:t>
        <a:bodyPr/>
        <a:lstStyle/>
        <a:p>
          <a:r>
            <a:rPr lang="en-US" sz="800" noProof="0">
              <a:solidFill>
                <a:srgbClr val="1B193E"/>
              </a:solidFill>
            </a:rPr>
            <a:t>Ανακαλύψτε την ΕΕ</a:t>
          </a:r>
        </a:p>
      </dgm:t>
    </dgm:pt>
    <dgm:pt modelId="{08E3883D-F4A6-4474-A698-77F0CC9A9670}" type="sibTrans" cxnId="{0B9133A2-89EE-42F7-818F-28249484D78C}">
      <dgm:prSet custT="1"/>
      <dgm:spPr/>
      <dgm:t>
        <a:bodyPr/>
        <a:lstStyle/>
        <a:p>
          <a:endParaRPr lang="it-IT" sz="2000"/>
        </a:p>
      </dgm:t>
    </dgm:pt>
    <dgm:pt modelId="{31D2C1ED-16DD-4993-BE55-B8F7C7375E60}" type="parTrans" cxnId="{7B2027AC-B284-4591-8567-6A4CCAE4C634}">
      <dgm:prSet custT="1"/>
      <dgm:spPr/>
      <dgm:t>
        <a:bodyPr/>
        <a:lstStyle/>
        <a:p>
          <a:endParaRPr lang="it-IT" sz="2000"/>
        </a:p>
      </dgm:t>
    </dgm:pt>
    <dgm:pt modelId="{1B69731F-CCF0-458B-9B5B-C1D17304C13F}">
      <dgm:prSet phldrT="[Testo]" custT="1"/>
      <dgm:spPr>
        <a:solidFill>
          <a:srgbClr val="0AD995">
            <a:alpha val="24314"/>
          </a:srgbClr>
        </a:solidFill>
        <a:ln>
          <a:solidFill>
            <a:srgbClr val="0AD995"/>
          </a:solidFill>
        </a:ln>
      </dgm:spPr>
      <dgm:t>
        <a:bodyPr/>
        <a:lstStyle/>
        <a:p>
          <a:r>
            <a:rPr lang="en-US" sz="800" noProof="0">
              <a:solidFill>
                <a:srgbClr val="1B193E"/>
              </a:solidFill>
            </a:rPr>
            <a:t>Ευκαιρίες εκμάθησης γλωσσών</a:t>
          </a:r>
        </a:p>
      </dgm:t>
    </dgm:pt>
    <dgm:pt modelId="{229E74D3-9892-43DD-97EE-6F60163C204E}" type="sibTrans" cxnId="{7B2027AC-B284-4591-8567-6A4CCAE4C634}">
      <dgm:prSet custT="1"/>
      <dgm:spPr/>
      <dgm:t>
        <a:bodyPr/>
        <a:lstStyle/>
        <a:p>
          <a:endParaRPr lang="it-IT" sz="2000"/>
        </a:p>
      </dgm:t>
    </dgm:pt>
    <dgm:pt modelId="{7BEBCF85-B426-4DFE-99A1-38BAB51923F7}" type="parTrans" cxnId="{08B8A8FF-CC23-4622-AEBE-0C0673E6F740}">
      <dgm:prSet custT="1"/>
      <dgm:spPr/>
      <dgm:t>
        <a:bodyPr/>
        <a:lstStyle/>
        <a:p>
          <a:endParaRPr lang="it-IT" sz="2000"/>
        </a:p>
      </dgm:t>
    </dgm:pt>
    <dgm:pt modelId="{C3D3AAFF-6A55-4F03-9277-C9C6B55FF871}">
      <dgm:prSet phldrT="[Testo]" custT="1"/>
      <dgm:spPr>
        <a:solidFill>
          <a:srgbClr val="0AD995">
            <a:alpha val="24314"/>
          </a:srgbClr>
        </a:solidFill>
        <a:ln>
          <a:solidFill>
            <a:srgbClr val="0AD995"/>
          </a:solidFill>
        </a:ln>
      </dgm:spPr>
      <dgm:t>
        <a:bodyPr/>
        <a:lstStyle/>
        <a:p>
          <a:r>
            <a:rPr lang="en-US" sz="800" noProof="0">
              <a:solidFill>
                <a:srgbClr val="1B193E"/>
              </a:solidFill>
            </a:rPr>
            <a:t>Εικονικές ανταλλαγές στην ΑΕΙ και τη νεολαία</a:t>
          </a:r>
        </a:p>
      </dgm:t>
    </dgm:pt>
    <dgm:pt modelId="{B385A594-92F4-4F32-81AE-F15D0A1DE586}" type="sibTrans" cxnId="{08B8A8FF-CC23-4622-AEBE-0C0673E6F740}">
      <dgm:prSet custT="1"/>
      <dgm:spPr/>
      <dgm:t>
        <a:bodyPr/>
        <a:lstStyle/>
        <a:p>
          <a:endParaRPr lang="it-IT" sz="2000"/>
        </a:p>
      </dgm:t>
    </dgm:pt>
    <dgm:pt modelId="{1ACB1A34-BDB4-4CC6-97FB-2E842FD2E384}" type="sibTrans" cxnId="{18B5F064-1ED4-4AD4-BCE3-C8792CF2F116}">
      <dgm:prSet custT="1"/>
      <dgm:spPr/>
      <dgm:t>
        <a:bodyPr/>
        <a:lstStyle/>
        <a:p>
          <a:endParaRPr lang="it-IT" sz="2000"/>
        </a:p>
      </dgm:t>
    </dgm:pt>
    <dgm:pt modelId="{D42A0E72-1A89-4153-B231-278706A72A45}" type="parTrans" cxnId="{28E3D019-0D39-4B3A-95AB-F31A33726002}">
      <dgm:prSet custT="1"/>
      <dgm:spPr/>
      <dgm:t>
        <a:bodyPr/>
        <a:lstStyle/>
        <a:p>
          <a:endParaRPr lang="en-US" sz="2000" noProof="0"/>
        </a:p>
      </dgm:t>
    </dgm:pt>
    <dgm:pt modelId="{6EEE698C-4D71-4B09-B9CD-B3A3CEB0036F}">
      <dgm:prSet phldrT="[Testo]" custT="1"/>
      <dgm:spPr>
        <a:solidFill>
          <a:srgbClr val="1B193E"/>
        </a:solidFill>
        <a:ln>
          <a:solidFill>
            <a:srgbClr val="1B193E"/>
          </a:solidFill>
        </a:ln>
      </dgm:spPr>
      <dgm:t>
        <a:bodyPr/>
        <a:lstStyle/>
        <a:p>
          <a:r>
            <a:rPr lang="en-US" sz="800" b="1" noProof="0"/>
            <a:t>Βασική δράση 2, Συνεργασία μεταξύ οργανισμών και ιδρυμάτων</a:t>
          </a:r>
        </a:p>
      </dgm:t>
    </dgm:pt>
    <dgm:pt modelId="{60D89662-1B12-4E51-B305-BCC02F1268C8}" type="parTrans" cxnId="{8F3B98B5-B62C-4165-A76E-5350380258FE}">
      <dgm:prSet custT="1"/>
      <dgm:spPr/>
      <dgm:t>
        <a:bodyPr/>
        <a:lstStyle/>
        <a:p>
          <a:endParaRPr lang="en-US" sz="2000" noProof="0"/>
        </a:p>
      </dgm:t>
    </dgm:pt>
    <dgm:pt modelId="{9BDC03E8-C131-49B2-A243-7F46291CF17C}">
      <dgm:prSet phldrT="[Testo]" custT="1"/>
      <dgm:spPr>
        <a:solidFill>
          <a:srgbClr val="0AD995">
            <a:alpha val="24314"/>
          </a:srgbClr>
        </a:solidFill>
        <a:ln>
          <a:solidFill>
            <a:srgbClr val="0AD995"/>
          </a:solidFill>
        </a:ln>
      </dgm:spPr>
      <dgm:t>
        <a:bodyPr/>
        <a:lstStyle/>
        <a:p>
          <a:r>
            <a:rPr lang="en-US" sz="800" noProof="0">
              <a:solidFill>
                <a:srgbClr val="1B193E"/>
              </a:solidFill>
            </a:rPr>
            <a:t>Σύμπραξη για συνεργασία</a:t>
          </a:r>
        </a:p>
      </dgm:t>
    </dgm:pt>
    <dgm:pt modelId="{578F5B9F-926C-454A-B90B-CB1010610128}" type="parTrans" cxnId="{AE049468-0487-4E32-A873-CF4952959F33}">
      <dgm:prSet/>
      <dgm:spPr/>
      <dgm:t>
        <a:bodyPr/>
        <a:lstStyle/>
        <a:p>
          <a:endParaRPr lang="it-IT"/>
        </a:p>
      </dgm:t>
    </dgm:pt>
    <dgm:pt modelId="{01A07313-AB42-43F4-AD65-3EAF23AE049E}">
      <dgm:prSet phldrT="[Testo]" custT="1"/>
      <dgm:spPr>
        <a:noFill/>
        <a:ln>
          <a:solidFill>
            <a:srgbClr val="1B193E"/>
          </a:solidFill>
        </a:ln>
      </dgm:spPr>
      <dgm:t>
        <a:bodyPr/>
        <a:lstStyle/>
        <a:p>
          <a:r>
            <a:rPr lang="en-US" sz="800" noProof="0">
              <a:solidFill>
                <a:srgbClr val="1B193E"/>
              </a:solidFill>
            </a:rPr>
            <a:t>Σύμπραξη συνεργασίας</a:t>
          </a:r>
        </a:p>
      </dgm:t>
    </dgm:pt>
    <dgm:pt modelId="{BD2B53F8-1B98-4CD2-9D47-482B1CD5199A}" type="sibTrans" cxnId="{AE049468-0487-4E32-A873-CF4952959F33}">
      <dgm:prSet/>
      <dgm:spPr/>
      <dgm:t>
        <a:bodyPr/>
        <a:lstStyle/>
        <a:p>
          <a:endParaRPr lang="it-IT"/>
        </a:p>
      </dgm:t>
    </dgm:pt>
    <dgm:pt modelId="{0C9A1F91-198E-4546-BD66-04129111B4CB}" type="parTrans" cxnId="{28DCF783-93E6-47C6-B77A-BD5D2032920A}">
      <dgm:prSet/>
      <dgm:spPr/>
      <dgm:t>
        <a:bodyPr/>
        <a:lstStyle/>
        <a:p>
          <a:endParaRPr lang="it-IT"/>
        </a:p>
      </dgm:t>
    </dgm:pt>
    <dgm:pt modelId="{CD6ED870-D997-4F3B-B65F-30755B26E6D0}">
      <dgm:prSet phldrT="[Testo]" custT="1"/>
      <dgm:spPr>
        <a:noFill/>
        <a:ln>
          <a:solidFill>
            <a:srgbClr val="1B193E"/>
          </a:solidFill>
        </a:ln>
      </dgm:spPr>
      <dgm:t>
        <a:bodyPr/>
        <a:lstStyle/>
        <a:p>
          <a:r>
            <a:rPr lang="en-US" sz="800" noProof="0">
              <a:solidFill>
                <a:srgbClr val="1B193E"/>
              </a:solidFill>
            </a:rPr>
            <a:t>Σύμπραξη μικρής κλίμακας</a:t>
          </a:r>
        </a:p>
      </dgm:t>
    </dgm:pt>
    <dgm:pt modelId="{3C936F16-A9C0-43AF-9DEB-13AE03467CAE}" type="sibTrans" cxnId="{28DCF783-93E6-47C6-B77A-BD5D2032920A}">
      <dgm:prSet/>
      <dgm:spPr/>
      <dgm:t>
        <a:bodyPr/>
        <a:lstStyle/>
        <a:p>
          <a:endParaRPr lang="it-IT"/>
        </a:p>
      </dgm:t>
    </dgm:pt>
    <dgm:pt modelId="{FE0C5A86-6463-4360-8AAD-D5D9738009D6}" type="sibTrans" cxnId="{8F3B98B5-B62C-4165-A76E-5350380258FE}">
      <dgm:prSet custT="1"/>
      <dgm:spPr/>
      <dgm:t>
        <a:bodyPr/>
        <a:lstStyle/>
        <a:p>
          <a:endParaRPr lang="en-US" sz="2000" noProof="0"/>
        </a:p>
      </dgm:t>
    </dgm:pt>
    <dgm:pt modelId="{4035954E-9EBE-4D0C-BF71-103FAB0933A5}" type="parTrans" cxnId="{F08D6E5C-FA01-4628-8F7E-12852F48781D}">
      <dgm:prSet/>
      <dgm:spPr/>
      <dgm:t>
        <a:bodyPr/>
        <a:lstStyle/>
        <a:p>
          <a:endParaRPr lang="it-IT"/>
        </a:p>
      </dgm:t>
    </dgm:pt>
    <dgm:pt modelId="{7891D7D4-C45F-4BCD-99D8-0598FBF115AC}">
      <dgm:prSet phldrT="[Testo]" custT="1"/>
      <dgm:spPr>
        <a:solidFill>
          <a:srgbClr val="0AD995">
            <a:alpha val="24314"/>
          </a:srgbClr>
        </a:solidFill>
        <a:ln>
          <a:solidFill>
            <a:srgbClr val="0AD995"/>
          </a:solidFill>
        </a:ln>
      </dgm:spPr>
      <dgm:t>
        <a:bodyPr/>
        <a:lstStyle/>
        <a:p>
          <a:r>
            <a:rPr lang="en-US" sz="800" noProof="0">
              <a:solidFill>
                <a:srgbClr val="1B193E"/>
              </a:solidFill>
            </a:rPr>
            <a:t>Σύμπραξη για αριστεία</a:t>
          </a:r>
        </a:p>
      </dgm:t>
    </dgm:pt>
    <dgm:pt modelId="{7EF2EF9A-C6B2-4570-87A2-4A342A7B36A3}" type="parTrans" cxnId="{8B98C50B-9FE4-4E5A-B7E6-834622F9BF6E}">
      <dgm:prSet/>
      <dgm:spPr/>
      <dgm:t>
        <a:bodyPr/>
        <a:lstStyle/>
        <a:p>
          <a:endParaRPr lang="it-IT"/>
        </a:p>
      </dgm:t>
    </dgm:pt>
    <dgm:pt modelId="{E15EF78D-E696-47B9-9886-0E5A464A5C0F}">
      <dgm:prSet phldrT="[Testo]" custT="1"/>
      <dgm:spPr>
        <a:noFill/>
        <a:ln>
          <a:solidFill>
            <a:srgbClr val="1B193E"/>
          </a:solidFill>
        </a:ln>
      </dgm:spPr>
      <dgm:t>
        <a:bodyPr/>
        <a:lstStyle/>
        <a:p>
          <a:r>
            <a:rPr lang="en-US" sz="800" noProof="0">
              <a:solidFill>
                <a:srgbClr val="1B193E"/>
              </a:solidFill>
            </a:rPr>
            <a:t>Ευρωπαϊκά πανεπιστήμια</a:t>
          </a:r>
        </a:p>
      </dgm:t>
    </dgm:pt>
    <dgm:pt modelId="{44091022-B41A-41B9-B12E-BCC7A5B8ACF5}" type="sibTrans" cxnId="{8B98C50B-9FE4-4E5A-B7E6-834622F9BF6E}">
      <dgm:prSet/>
      <dgm:spPr/>
      <dgm:t>
        <a:bodyPr/>
        <a:lstStyle/>
        <a:p>
          <a:endParaRPr lang="it-IT"/>
        </a:p>
      </dgm:t>
    </dgm:pt>
    <dgm:pt modelId="{4A2B78EA-EF78-4016-B5FA-04A5E85A202B}" type="parTrans" cxnId="{01A8C459-12BC-4829-ABB9-1051677E8066}">
      <dgm:prSet/>
      <dgm:spPr/>
      <dgm:t>
        <a:bodyPr/>
        <a:lstStyle/>
        <a:p>
          <a:endParaRPr lang="it-IT"/>
        </a:p>
      </dgm:t>
    </dgm:pt>
    <dgm:pt modelId="{C275B78D-8887-4165-8D3C-8137715FB14C}">
      <dgm:prSet phldrT="[Testo]" custT="1"/>
      <dgm:spPr>
        <a:noFill/>
        <a:ln>
          <a:solidFill>
            <a:srgbClr val="1B193E"/>
          </a:solidFill>
        </a:ln>
      </dgm:spPr>
      <dgm:t>
        <a:bodyPr/>
        <a:lstStyle/>
        <a:p>
          <a:r>
            <a:rPr lang="en-US" sz="800" noProof="0">
              <a:solidFill>
                <a:srgbClr val="1B193E"/>
              </a:solidFill>
            </a:rPr>
            <a:t>Κέντρο Επαγγελματικής Αριστείας</a:t>
          </a:r>
        </a:p>
      </dgm:t>
    </dgm:pt>
    <dgm:pt modelId="{2645C8E1-0CCA-48FF-84D5-6E72EF4BC948}" type="sibTrans" cxnId="{01A8C459-12BC-4829-ABB9-1051677E8066}">
      <dgm:prSet/>
      <dgm:spPr/>
      <dgm:t>
        <a:bodyPr/>
        <a:lstStyle/>
        <a:p>
          <a:endParaRPr lang="it-IT"/>
        </a:p>
      </dgm:t>
    </dgm:pt>
    <dgm:pt modelId="{CFE4253F-B8AD-4BBF-808B-9447E19DEFAF}" type="parTrans" cxnId="{6C328162-3C42-462D-B536-B3387D8CA4B3}">
      <dgm:prSet/>
      <dgm:spPr/>
      <dgm:t>
        <a:bodyPr/>
        <a:lstStyle/>
        <a:p>
          <a:endParaRPr lang="it-IT"/>
        </a:p>
      </dgm:t>
    </dgm:pt>
    <dgm:pt modelId="{3887E537-71AD-4434-AC79-C8EEF3FAF630}">
      <dgm:prSet phldrT="[Testo]" custT="1"/>
      <dgm:spPr>
        <a:noFill/>
        <a:ln>
          <a:solidFill>
            <a:srgbClr val="1B193E"/>
          </a:solidFill>
        </a:ln>
      </dgm:spPr>
      <dgm:t>
        <a:bodyPr/>
        <a:lstStyle/>
        <a:p>
          <a:r>
            <a:rPr lang="en-US" sz="800" noProof="0">
              <a:solidFill>
                <a:srgbClr val="1B193E"/>
              </a:solidFill>
            </a:rPr>
            <a:t>Ακαδημίες εκπαιδευτικών E+</a:t>
          </a:r>
        </a:p>
      </dgm:t>
    </dgm:pt>
    <dgm:pt modelId="{D888430E-9A2B-4748-A048-E52EC27B128D}" type="sibTrans" cxnId="{6C328162-3C42-462D-B536-B3387D8CA4B3}">
      <dgm:prSet/>
      <dgm:spPr/>
      <dgm:t>
        <a:bodyPr/>
        <a:lstStyle/>
        <a:p>
          <a:endParaRPr lang="it-IT"/>
        </a:p>
      </dgm:t>
    </dgm:pt>
    <dgm:pt modelId="{E7655345-13D9-48AF-A519-60BB8531A4DA}" type="parTrans" cxnId="{D52A2602-39E3-4EA6-A09B-93E4618758DA}">
      <dgm:prSet/>
      <dgm:spPr/>
      <dgm:t>
        <a:bodyPr/>
        <a:lstStyle/>
        <a:p>
          <a:endParaRPr lang="it-IT"/>
        </a:p>
      </dgm:t>
    </dgm:pt>
    <dgm:pt modelId="{5DC96C5B-7AE0-4936-8F9E-0908E00B91F5}">
      <dgm:prSet phldrT="[Testo]" custT="1"/>
      <dgm:spPr>
        <a:noFill/>
        <a:ln>
          <a:solidFill>
            <a:srgbClr val="1B193E"/>
          </a:solidFill>
        </a:ln>
      </dgm:spPr>
      <dgm:t>
        <a:bodyPr/>
        <a:lstStyle/>
        <a:p>
          <a:r>
            <a:rPr lang="en-US" sz="800" noProof="0">
              <a:solidFill>
                <a:srgbClr val="1B193E"/>
              </a:solidFill>
            </a:rPr>
            <a:t>Δράση Erasmus Mundus</a:t>
          </a:r>
        </a:p>
      </dgm:t>
    </dgm:pt>
    <dgm:pt modelId="{093DC646-756A-4639-A762-B32F67375694}" type="sibTrans" cxnId="{D52A2602-39E3-4EA6-A09B-93E4618758DA}">
      <dgm:prSet/>
      <dgm:spPr/>
      <dgm:t>
        <a:bodyPr/>
        <a:lstStyle/>
        <a:p>
          <a:endParaRPr lang="it-IT"/>
        </a:p>
      </dgm:t>
    </dgm:pt>
    <dgm:pt modelId="{022856AF-A6D3-44BD-9B6A-5979F626A168}" type="sibTrans" cxnId="{F08D6E5C-FA01-4628-8F7E-12852F48781D}">
      <dgm:prSet/>
      <dgm:spPr/>
      <dgm:t>
        <a:bodyPr/>
        <a:lstStyle/>
        <a:p>
          <a:endParaRPr lang="it-IT"/>
        </a:p>
      </dgm:t>
    </dgm:pt>
    <dgm:pt modelId="{3897E04F-FDF5-47CF-8F7E-52F7DA5836F3}" type="parTrans" cxnId="{B3B9D4AF-24F4-49B6-BA31-25E15198393E}">
      <dgm:prSet custT="1"/>
      <dgm:spPr/>
      <dgm:t>
        <a:bodyPr/>
        <a:lstStyle/>
        <a:p>
          <a:endParaRPr lang="en-US" sz="2000" noProof="0"/>
        </a:p>
      </dgm:t>
    </dgm:pt>
    <dgm:pt modelId="{1D44F34E-5AD5-4745-BBAB-706F42673A0C}">
      <dgm:prSet phldrT="[Testo]" custT="1"/>
      <dgm:spPr>
        <a:solidFill>
          <a:srgbClr val="0AD995">
            <a:alpha val="24314"/>
          </a:srgbClr>
        </a:solidFill>
        <a:ln>
          <a:solidFill>
            <a:srgbClr val="0AD995"/>
          </a:solidFill>
        </a:ln>
      </dgm:spPr>
      <dgm:t>
        <a:bodyPr/>
        <a:lstStyle/>
        <a:p>
          <a:r>
            <a:rPr lang="en-US" sz="800" noProof="0">
              <a:solidFill>
                <a:srgbClr val="1B193E"/>
              </a:solidFill>
            </a:rPr>
            <a:t>Σύμπραξη για καινοτομία</a:t>
          </a:r>
        </a:p>
      </dgm:t>
    </dgm:pt>
    <dgm:pt modelId="{6FC5A28B-C127-4399-8E5E-DEF57A09458D}" type="parTrans" cxnId="{6ACF19A2-4B3A-4C61-B247-CD1928A58BEF}">
      <dgm:prSet/>
      <dgm:spPr/>
      <dgm:t>
        <a:bodyPr/>
        <a:lstStyle/>
        <a:p>
          <a:endParaRPr lang="it-IT"/>
        </a:p>
      </dgm:t>
    </dgm:pt>
    <dgm:pt modelId="{E2C6F700-87D5-4AC2-8580-1BF54B116DA8}">
      <dgm:prSet phldrT="[Testo]" custT="1"/>
      <dgm:spPr>
        <a:noFill/>
        <a:ln>
          <a:solidFill>
            <a:srgbClr val="1B193E"/>
          </a:solidFill>
        </a:ln>
      </dgm:spPr>
      <dgm:t>
        <a:bodyPr/>
        <a:lstStyle/>
        <a:p>
          <a:r>
            <a:rPr lang="en-US" sz="800" noProof="0">
              <a:solidFill>
                <a:srgbClr val="1B193E"/>
              </a:solidFill>
            </a:rPr>
            <a:t>Συμμαχίες για την καινοτομία</a:t>
          </a:r>
        </a:p>
      </dgm:t>
    </dgm:pt>
    <dgm:pt modelId="{331DDC5E-3FA3-4FFE-A39F-881B2ED1A84E}" type="sibTrans" cxnId="{6ACF19A2-4B3A-4C61-B247-CD1928A58BEF}">
      <dgm:prSet/>
      <dgm:spPr/>
      <dgm:t>
        <a:bodyPr/>
        <a:lstStyle/>
        <a:p>
          <a:endParaRPr lang="it-IT"/>
        </a:p>
      </dgm:t>
    </dgm:pt>
    <dgm:pt modelId="{6323EA9F-D2BD-46A3-8AF2-05412718FA4D}" type="parTrans" cxnId="{34728BE4-C0CF-43DE-8B20-9D2340B24316}">
      <dgm:prSet/>
      <dgm:spPr/>
      <dgm:t>
        <a:bodyPr/>
        <a:lstStyle/>
        <a:p>
          <a:endParaRPr lang="it-IT"/>
        </a:p>
      </dgm:t>
    </dgm:pt>
    <dgm:pt modelId="{9804FD68-D3FE-4613-B586-3FA3535BB7BE}">
      <dgm:prSet phldrT="[Testo]" custT="1"/>
      <dgm:spPr>
        <a:noFill/>
        <a:ln>
          <a:solidFill>
            <a:srgbClr val="1B193E"/>
          </a:solidFill>
        </a:ln>
      </dgm:spPr>
      <dgm:t>
        <a:bodyPr/>
        <a:lstStyle/>
        <a:p>
          <a:r>
            <a:rPr lang="en-US" sz="800" noProof="0">
              <a:solidFill>
                <a:srgbClr val="1B193E"/>
              </a:solidFill>
            </a:rPr>
            <a:t>Προοπτικά έργα</a:t>
          </a:r>
        </a:p>
      </dgm:t>
    </dgm:pt>
    <dgm:pt modelId="{294FC0F7-6908-4EAC-A742-F94E62E5A3D7}" type="sibTrans" cxnId="{34728BE4-C0CF-43DE-8B20-9D2340B24316}">
      <dgm:prSet/>
      <dgm:spPr/>
      <dgm:t>
        <a:bodyPr/>
        <a:lstStyle/>
        <a:p>
          <a:endParaRPr lang="it-IT"/>
        </a:p>
      </dgm:t>
    </dgm:pt>
    <dgm:pt modelId="{0E8CDA18-82FE-470F-B43A-78958624DD4E}" type="sibTrans" cxnId="{B3B9D4AF-24F4-49B6-BA31-25E15198393E}">
      <dgm:prSet custT="1"/>
      <dgm:spPr/>
      <dgm:t>
        <a:bodyPr/>
        <a:lstStyle/>
        <a:p>
          <a:endParaRPr lang="en-US" sz="2000" noProof="0"/>
        </a:p>
      </dgm:t>
    </dgm:pt>
    <dgm:pt modelId="{70447204-A092-47F0-A2CF-B8201F07AF4B}" type="parTrans" cxnId="{0596087C-3B5B-4C5A-9DB0-D60B7D113638}">
      <dgm:prSet/>
      <dgm:spPr/>
      <dgm:t>
        <a:bodyPr/>
        <a:lstStyle/>
        <a:p>
          <a:endParaRPr lang="it-IT"/>
        </a:p>
      </dgm:t>
    </dgm:pt>
    <dgm:pt modelId="{D0252B18-BAB5-48A6-A295-F0738AA4AD24}">
      <dgm:prSet phldrT="[Testo]" custT="1"/>
      <dgm:spPr>
        <a:solidFill>
          <a:srgbClr val="0AD995">
            <a:alpha val="24314"/>
          </a:srgbClr>
        </a:solidFill>
        <a:ln>
          <a:solidFill>
            <a:srgbClr val="0AD995"/>
          </a:solidFill>
        </a:ln>
      </dgm:spPr>
      <dgm:t>
        <a:bodyPr/>
        <a:lstStyle/>
        <a:p>
          <a:r>
            <a:rPr lang="en-US" sz="800" noProof="0">
              <a:solidFill>
                <a:srgbClr val="1B193E"/>
              </a:solidFill>
            </a:rPr>
            <a:t>Έργα ανάπτυξης ικανοτήτων (CB) </a:t>
          </a:r>
        </a:p>
      </dgm:t>
    </dgm:pt>
    <dgm:pt modelId="{C32DD2DC-F726-4CCE-819D-3BC3FC630F48}" type="parTrans" cxnId="{C2081446-C3F3-4603-A5A8-5D622B902C0C}">
      <dgm:prSet/>
      <dgm:spPr/>
      <dgm:t>
        <a:bodyPr/>
        <a:lstStyle/>
        <a:p>
          <a:endParaRPr lang="it-IT"/>
        </a:p>
      </dgm:t>
    </dgm:pt>
    <dgm:pt modelId="{858F753E-9E4D-4CF0-ABEF-041A536AABD1}">
      <dgm:prSet phldrT="[Testo]" custT="1"/>
      <dgm:spPr>
        <a:noFill/>
        <a:ln>
          <a:solidFill>
            <a:srgbClr val="1B193E"/>
          </a:solidFill>
        </a:ln>
      </dgm:spPr>
      <dgm:t>
        <a:bodyPr/>
        <a:lstStyle/>
        <a:p>
          <a:r>
            <a:rPr lang="en-US" sz="800" noProof="0">
              <a:solidFill>
                <a:srgbClr val="1B193E"/>
              </a:solidFill>
            </a:rPr>
            <a:t>CB στο HE</a:t>
          </a:r>
        </a:p>
      </dgm:t>
    </dgm:pt>
    <dgm:pt modelId="{22BB64CE-6CC7-4374-BB4C-E3106122C2C3}" type="sibTrans" cxnId="{C2081446-C3F3-4603-A5A8-5D622B902C0C}">
      <dgm:prSet/>
      <dgm:spPr/>
      <dgm:t>
        <a:bodyPr/>
        <a:lstStyle/>
        <a:p>
          <a:endParaRPr lang="it-IT"/>
        </a:p>
      </dgm:t>
    </dgm:pt>
    <dgm:pt modelId="{0DEB68E0-DF81-428F-B49A-65C254F96A19}" type="parTrans" cxnId="{450D41A3-05C2-4953-8AEC-5BCF62A344F6}">
      <dgm:prSet/>
      <dgm:spPr/>
      <dgm:t>
        <a:bodyPr/>
        <a:lstStyle/>
        <a:p>
          <a:endParaRPr lang="it-IT"/>
        </a:p>
      </dgm:t>
    </dgm:pt>
    <dgm:pt modelId="{0C1B0DD6-6C8D-4572-9AC0-BF4FC5B56659}">
      <dgm:prSet phldrT="[Testo]" custT="1"/>
      <dgm:spPr>
        <a:noFill/>
        <a:ln>
          <a:solidFill>
            <a:srgbClr val="1B193E"/>
          </a:solidFill>
        </a:ln>
      </dgm:spPr>
      <dgm:t>
        <a:bodyPr/>
        <a:lstStyle/>
        <a:p>
          <a:r>
            <a:rPr lang="en-US" sz="800" noProof="0">
              <a:solidFill>
                <a:srgbClr val="1B193E"/>
              </a:solidFill>
            </a:rPr>
            <a:t>CB στην VET</a:t>
          </a:r>
        </a:p>
      </dgm:t>
    </dgm:pt>
    <dgm:pt modelId="{0346A182-ABCF-47C1-99C7-74C9AC9A1CBC}" type="sibTrans" cxnId="{450D41A3-05C2-4953-8AEC-5BCF62A344F6}">
      <dgm:prSet/>
      <dgm:spPr/>
      <dgm:t>
        <a:bodyPr/>
        <a:lstStyle/>
        <a:p>
          <a:endParaRPr lang="it-IT"/>
        </a:p>
      </dgm:t>
    </dgm:pt>
    <dgm:pt modelId="{BD335D9E-B35B-4869-85C2-FB29404B306C}" type="parTrans" cxnId="{8014F59C-1B9A-49BF-AA93-5E147C2F99DC}">
      <dgm:prSet/>
      <dgm:spPr/>
      <dgm:t>
        <a:bodyPr/>
        <a:lstStyle/>
        <a:p>
          <a:endParaRPr lang="it-IT"/>
        </a:p>
      </dgm:t>
    </dgm:pt>
    <dgm:pt modelId="{FDE0C7D4-2413-4058-99D4-D1AC28388B0C}">
      <dgm:prSet phldrT="[Testo]" custT="1"/>
      <dgm:spPr>
        <a:noFill/>
        <a:ln>
          <a:solidFill>
            <a:srgbClr val="1B193E"/>
          </a:solidFill>
        </a:ln>
      </dgm:spPr>
      <dgm:t>
        <a:bodyPr/>
        <a:lstStyle/>
        <a:p>
          <a:r>
            <a:rPr lang="en-US" sz="800" noProof="0">
              <a:solidFill>
                <a:srgbClr val="1B193E"/>
              </a:solidFill>
            </a:rPr>
            <a:t>CB στη νεολαία </a:t>
          </a:r>
        </a:p>
      </dgm:t>
    </dgm:pt>
    <dgm:pt modelId="{AD8CFBFD-9060-4C0D-A707-38247CE45260}" type="sibTrans" cxnId="{8014F59C-1B9A-49BF-AA93-5E147C2F99DC}">
      <dgm:prSet/>
      <dgm:spPr/>
      <dgm:t>
        <a:bodyPr/>
        <a:lstStyle/>
        <a:p>
          <a:endParaRPr lang="it-IT"/>
        </a:p>
      </dgm:t>
    </dgm:pt>
    <dgm:pt modelId="{85BE52CF-542B-4527-89BE-2802F89CC72F}" type="parTrans" cxnId="{776F5AD3-BFC9-4E7D-A261-DA01218716AC}">
      <dgm:prSet/>
      <dgm:spPr/>
      <dgm:t>
        <a:bodyPr/>
        <a:lstStyle/>
        <a:p>
          <a:endParaRPr lang="it-IT"/>
        </a:p>
      </dgm:t>
    </dgm:pt>
    <dgm:pt modelId="{73D1F1DF-B63D-4FE9-B541-140598207DDE}">
      <dgm:prSet phldrT="[Testo]" custT="1"/>
      <dgm:spPr>
        <a:noFill/>
        <a:ln>
          <a:solidFill>
            <a:srgbClr val="1B193E"/>
          </a:solidFill>
        </a:ln>
      </dgm:spPr>
      <dgm:t>
        <a:bodyPr/>
        <a:lstStyle/>
        <a:p>
          <a:r>
            <a:rPr lang="en-US" sz="800" noProof="0">
              <a:solidFill>
                <a:srgbClr val="1B193E"/>
              </a:solidFill>
            </a:rPr>
            <a:t>CB στον αθλητισμό</a:t>
          </a:r>
        </a:p>
      </dgm:t>
    </dgm:pt>
    <dgm:pt modelId="{E6228C9A-AF09-4FA0-A7E4-A30D39A739AF}" type="sibTrans" cxnId="{776F5AD3-BFC9-4E7D-A261-DA01218716AC}">
      <dgm:prSet/>
      <dgm:spPr/>
      <dgm:t>
        <a:bodyPr/>
        <a:lstStyle/>
        <a:p>
          <a:endParaRPr lang="it-IT"/>
        </a:p>
      </dgm:t>
    </dgm:pt>
    <dgm:pt modelId="{63E4C13B-BFFD-49C3-A332-97B771967CD8}" type="sibTrans" cxnId="{0596087C-3B5B-4C5A-9DB0-D60B7D113638}">
      <dgm:prSet/>
      <dgm:spPr/>
      <dgm:t>
        <a:bodyPr/>
        <a:lstStyle/>
        <a:p>
          <a:endParaRPr lang="it-IT"/>
        </a:p>
      </dgm:t>
    </dgm:pt>
    <dgm:pt modelId="{09441614-6C30-4ECF-8FC9-45051EAFB107}" type="parTrans" cxnId="{D6B03168-3040-4BC1-A09A-5FFC6B621CD8}">
      <dgm:prSet/>
      <dgm:spPr/>
      <dgm:t>
        <a:bodyPr/>
        <a:lstStyle/>
        <a:p>
          <a:endParaRPr lang="it-IT"/>
        </a:p>
      </dgm:t>
    </dgm:pt>
    <dgm:pt modelId="{F9D5F668-41CE-4C80-967A-A13F86F14132}">
      <dgm:prSet phldrT="[Testo]" custT="1"/>
      <dgm:spPr>
        <a:solidFill>
          <a:srgbClr val="0AD995">
            <a:alpha val="24314"/>
          </a:srgbClr>
        </a:solidFill>
        <a:ln>
          <a:solidFill>
            <a:srgbClr val="0AD995"/>
          </a:solidFill>
        </a:ln>
      </dgm:spPr>
      <dgm:t>
        <a:bodyPr/>
        <a:lstStyle/>
        <a:p>
          <a:r>
            <a:rPr lang="en-US" sz="800" noProof="0">
              <a:solidFill>
                <a:srgbClr val="1B193E"/>
              </a:solidFill>
            </a:rPr>
            <a:t>Μη κερδοσκοπικές αθλητικές εκδηλώσεις</a:t>
          </a:r>
        </a:p>
      </dgm:t>
    </dgm:pt>
    <dgm:pt modelId="{8CCE6257-E179-4B17-B344-DE6B6E8F0C57}" type="sibTrans" cxnId="{D6B03168-3040-4BC1-A09A-5FFC6B621CD8}">
      <dgm:prSet/>
      <dgm:spPr/>
      <dgm:t>
        <a:bodyPr/>
        <a:lstStyle/>
        <a:p>
          <a:endParaRPr lang="it-IT"/>
        </a:p>
      </dgm:t>
    </dgm:pt>
    <dgm:pt modelId="{2B397C97-128E-4C4C-9D85-10AF026F04F4}" type="sibTrans" cxnId="{28E3D019-0D39-4B3A-95AB-F31A33726002}">
      <dgm:prSet custT="1"/>
      <dgm:spPr/>
      <dgm:t>
        <a:bodyPr/>
        <a:lstStyle/>
        <a:p>
          <a:endParaRPr lang="en-US" sz="2000" noProof="0"/>
        </a:p>
      </dgm:t>
    </dgm:pt>
    <dgm:pt modelId="{8F752ECD-0B29-490B-8991-83235590A10C}" type="parTrans" cxnId="{5FBAFF7B-E75B-4C2D-8A3C-5F092C719BBC}">
      <dgm:prSet/>
      <dgm:spPr/>
      <dgm:t>
        <a:bodyPr/>
        <a:lstStyle/>
        <a:p>
          <a:endParaRPr lang="it-IT"/>
        </a:p>
      </dgm:t>
    </dgm:pt>
    <dgm:pt modelId="{454C9380-1F9B-4924-B97A-03CD83FE7BE5}">
      <dgm:prSet phldrT="[Testo]" custT="1"/>
      <dgm:spPr>
        <a:solidFill>
          <a:srgbClr val="1B193E"/>
        </a:solidFill>
        <a:ln>
          <a:solidFill>
            <a:srgbClr val="1B193E"/>
          </a:solidFill>
        </a:ln>
      </dgm:spPr>
      <dgm:t>
        <a:bodyPr/>
        <a:lstStyle/>
        <a:p>
          <a:r>
            <a:rPr lang="en-US" sz="800" b="1" noProof="0"/>
            <a:t>Βασική δράση 3, Υποστήριξη της ανάπτυξης πολιτικής και της συνεργασίας</a:t>
          </a:r>
        </a:p>
      </dgm:t>
    </dgm:pt>
    <dgm:pt modelId="{206A46C0-1A05-40BD-BAC6-E58F57128977}" type="sibTrans" cxnId="{5FBAFF7B-E75B-4C2D-8A3C-5F092C719BBC}">
      <dgm:prSet/>
      <dgm:spPr/>
      <dgm:t>
        <a:bodyPr/>
        <a:lstStyle/>
        <a:p>
          <a:endParaRPr lang="it-IT"/>
        </a:p>
      </dgm:t>
    </dgm:pt>
    <dgm:pt modelId="{59C1FBE9-26C9-4867-BDB8-9A1C7B779125}" type="parTrans" cxnId="{7AD21397-6E7F-45EF-8C0F-CBC0DC477149}">
      <dgm:prSet/>
      <dgm:spPr/>
      <dgm:t>
        <a:bodyPr/>
        <a:lstStyle/>
        <a:p>
          <a:endParaRPr lang="it-IT"/>
        </a:p>
      </dgm:t>
    </dgm:pt>
    <dgm:pt modelId="{A95476FF-5035-49D2-96FE-AE014CF5D257}">
      <dgm:prSet phldrT="[Testo]" custT="1"/>
      <dgm:spPr>
        <a:solidFill>
          <a:srgbClr val="1B193E"/>
        </a:solidFill>
        <a:ln>
          <a:solidFill>
            <a:srgbClr val="1B193E"/>
          </a:solidFill>
        </a:ln>
      </dgm:spPr>
      <dgm:t>
        <a:bodyPr/>
        <a:lstStyle/>
        <a:p>
          <a:r>
            <a:rPr lang="en-US" sz="800" b="1" noProof="0"/>
            <a:t>Δράσεις Jean Monnet</a:t>
          </a:r>
        </a:p>
      </dgm:t>
    </dgm:pt>
    <dgm:pt modelId="{F41604AF-6727-4A53-BDE1-4D7DD50A1378}" type="parTrans" cxnId="{7DFAE9AE-D479-4521-BADE-B72E22E17257}">
      <dgm:prSet/>
      <dgm:spPr/>
      <dgm:t>
        <a:bodyPr/>
        <a:lstStyle/>
        <a:p>
          <a:endParaRPr lang="it-IT"/>
        </a:p>
      </dgm:t>
    </dgm:pt>
    <dgm:pt modelId="{8F519323-3F8D-419F-ADC7-8247CF9B0E4E}">
      <dgm:prSet phldrT="[Testo]" custT="1"/>
      <dgm:spPr>
        <a:solidFill>
          <a:srgbClr val="0AD995">
            <a:alpha val="24314"/>
          </a:srgbClr>
        </a:solidFill>
        <a:ln>
          <a:solidFill>
            <a:srgbClr val="0AD995"/>
          </a:solidFill>
        </a:ln>
      </dgm:spPr>
      <dgm:t>
        <a:bodyPr/>
        <a:lstStyle/>
        <a:p>
          <a:r>
            <a:rPr lang="en-US" sz="800" noProof="0">
              <a:solidFill>
                <a:srgbClr val="1B193E"/>
              </a:solidFill>
            </a:rPr>
            <a:t>JM στο HE</a:t>
          </a:r>
        </a:p>
      </dgm:t>
    </dgm:pt>
    <dgm:pt modelId="{F247EF3C-2183-4698-84A6-35CBC04968DA}" type="sibTrans" cxnId="{7DFAE9AE-D479-4521-BADE-B72E22E17257}">
      <dgm:prSet/>
      <dgm:spPr/>
      <dgm:t>
        <a:bodyPr/>
        <a:lstStyle/>
        <a:p>
          <a:endParaRPr lang="it-IT"/>
        </a:p>
      </dgm:t>
    </dgm:pt>
    <dgm:pt modelId="{0E0030D1-AF5C-40DB-9CE6-F7D38FE3DA85}" type="parTrans" cxnId="{871D6979-1CF0-4596-BE0B-FD2569A68407}">
      <dgm:prSet/>
      <dgm:spPr/>
      <dgm:t>
        <a:bodyPr/>
        <a:lstStyle/>
        <a:p>
          <a:endParaRPr lang="it-IT"/>
        </a:p>
      </dgm:t>
    </dgm:pt>
    <dgm:pt modelId="{CF7BA6FC-553B-49C2-90CE-91273E07F5A7}">
      <dgm:prSet phldrT="[Testo]" custT="1"/>
      <dgm:spPr>
        <a:solidFill>
          <a:srgbClr val="0AD995">
            <a:alpha val="24314"/>
          </a:srgbClr>
        </a:solidFill>
        <a:ln>
          <a:solidFill>
            <a:srgbClr val="0AD995"/>
          </a:solidFill>
        </a:ln>
      </dgm:spPr>
      <dgm:t>
        <a:bodyPr/>
        <a:lstStyle/>
        <a:p>
          <a:r>
            <a:rPr lang="en-US" sz="800" noProof="0">
              <a:solidFill>
                <a:srgbClr val="1B193E"/>
              </a:solidFill>
            </a:rPr>
            <a:t>JM σε άλλους τομείς</a:t>
          </a:r>
        </a:p>
      </dgm:t>
    </dgm:pt>
    <dgm:pt modelId="{7A2DC034-B358-4E28-957D-83BDE8908544}" type="sibTrans" cxnId="{871D6979-1CF0-4596-BE0B-FD2569A68407}">
      <dgm:prSet/>
      <dgm:spPr/>
      <dgm:t>
        <a:bodyPr/>
        <a:lstStyle/>
        <a:p>
          <a:endParaRPr lang="it-IT"/>
        </a:p>
      </dgm:t>
    </dgm:pt>
    <dgm:pt modelId="{0DDA342C-C06E-4941-8C7C-CBF1BABB0C69}" type="parTrans" cxnId="{513CADB7-DB5F-4C39-B198-1F07C68EC470}">
      <dgm:prSet/>
      <dgm:spPr/>
      <dgm:t>
        <a:bodyPr/>
        <a:lstStyle/>
        <a:p>
          <a:endParaRPr lang="it-IT"/>
        </a:p>
      </dgm:t>
    </dgm:pt>
    <dgm:pt modelId="{C890FEE0-32C1-4E58-BC75-AD79973443AD}">
      <dgm:prSet phldrT="[Testo]" custT="1"/>
      <dgm:spPr>
        <a:solidFill>
          <a:srgbClr val="0AD995">
            <a:alpha val="24314"/>
          </a:srgbClr>
        </a:solidFill>
        <a:ln>
          <a:solidFill>
            <a:srgbClr val="0AD995"/>
          </a:solidFill>
        </a:ln>
      </dgm:spPr>
      <dgm:t>
        <a:bodyPr/>
        <a:lstStyle/>
        <a:p>
          <a:r>
            <a:rPr lang="en-US" sz="800" noProof="0">
              <a:solidFill>
                <a:srgbClr val="1B193E"/>
              </a:solidFill>
            </a:rPr>
            <a:t>Δίκτυα JM στο HE</a:t>
          </a:r>
        </a:p>
      </dgm:t>
    </dgm:pt>
    <dgm:pt modelId="{15FE8A64-D2E2-4BD3-A9DF-3C2E64F20967}" type="sibTrans" cxnId="{513CADB7-DB5F-4C39-B198-1F07C68EC470}">
      <dgm:prSet/>
      <dgm:spPr/>
      <dgm:t>
        <a:bodyPr/>
        <a:lstStyle/>
        <a:p>
          <a:endParaRPr lang="it-IT"/>
        </a:p>
      </dgm:t>
    </dgm:pt>
    <dgm:pt modelId="{67EEB3C2-AE09-4820-A283-741BCDCD8DB1}" type="parTrans" cxnId="{40C6A782-5781-4947-9751-8961E27EB1CD}">
      <dgm:prSet/>
      <dgm:spPr/>
      <dgm:t>
        <a:bodyPr/>
        <a:lstStyle/>
        <a:p>
          <a:endParaRPr lang="it-IT"/>
        </a:p>
      </dgm:t>
    </dgm:pt>
    <dgm:pt modelId="{7FEBA6E2-3272-45D8-AEAF-BCD95A5DDA0E}">
      <dgm:prSet phldrT="[Testo]" custT="1"/>
      <dgm:spPr>
        <a:solidFill>
          <a:srgbClr val="0AD995">
            <a:alpha val="24314"/>
          </a:srgbClr>
        </a:solidFill>
        <a:ln>
          <a:solidFill>
            <a:srgbClr val="0AD995"/>
          </a:solidFill>
        </a:ln>
      </dgm:spPr>
      <dgm:t>
        <a:bodyPr/>
        <a:lstStyle/>
        <a:p>
          <a:r>
            <a:rPr lang="en-US" sz="800" noProof="0">
              <a:solidFill>
                <a:srgbClr val="1B193E"/>
              </a:solidFill>
            </a:rPr>
            <a:t>Στήριξη σε καθορισμένα ιδρύματα</a:t>
          </a:r>
        </a:p>
      </dgm:t>
    </dgm:pt>
    <dgm:pt modelId="{5323E0B9-DBC4-4265-895B-C4B86CE800B6}" type="sibTrans" cxnId="{40C6A782-5781-4947-9751-8961E27EB1CD}">
      <dgm:prSet/>
      <dgm:spPr/>
      <dgm:t>
        <a:bodyPr/>
        <a:lstStyle/>
        <a:p>
          <a:endParaRPr lang="it-IT"/>
        </a:p>
      </dgm:t>
    </dgm:pt>
    <dgm:pt modelId="{3BEB1593-9324-4FA4-9C16-FA4CC9C0B424}" type="sibTrans" cxnId="{7AD21397-6E7F-45EF-8C0F-CBC0DC477149}">
      <dgm:prSet/>
      <dgm:spPr/>
      <dgm:t>
        <a:bodyPr/>
        <a:lstStyle/>
        <a:p>
          <a:endParaRPr lang="it-IT"/>
        </a:p>
      </dgm:t>
    </dgm:pt>
    <dgm:pt modelId="{D2CCA4AE-8986-4605-BD60-FCC110B00A04}" type="sibTrans" cxnId="{1D455C22-02E9-4849-A163-78768690260C}">
      <dgm:prSet custT="1"/>
      <dgm:spPr/>
      <dgm:t>
        <a:bodyPr/>
        <a:lstStyle/>
        <a:p>
          <a:endParaRPr lang="en-US" sz="2000" noProof="0"/>
        </a:p>
      </dgm:t>
    </dgm:pt>
    <dgm:pt modelId="{AEC634E1-EE24-4D4C-8E81-B2B0C1C26EA6}" type="pres">
      <dgm:prSet presAssocID="{EB121BD7-B443-45CA-A652-372563A9233B}" presName="hierChild1" presStyleCnt="0">
        <dgm:presLayoutVars>
          <dgm:orgChart val="1"/>
          <dgm:chPref val="1"/>
          <dgm:dir/>
          <dgm:animOne val="branch"/>
          <dgm:animLvl val="lvl"/>
          <dgm:resizeHandles/>
        </dgm:presLayoutVars>
      </dgm:prSet>
      <dgm:spPr/>
    </dgm:pt>
    <dgm:pt modelId="{7DB8E0DA-A6BB-4881-83B7-1ADE5A510414}" type="pres">
      <dgm:prSet presAssocID="{7510E1DB-55A7-4983-BF12-0E8575F2C195}" presName="hierRoot1" presStyleCnt="0">
        <dgm:presLayoutVars>
          <dgm:hierBranch val="init"/>
        </dgm:presLayoutVars>
      </dgm:prSet>
      <dgm:spPr/>
    </dgm:pt>
    <dgm:pt modelId="{5A4E6FF1-5F63-4ABF-B7C7-EB802DFF97C4}" type="pres">
      <dgm:prSet presAssocID="{7510E1DB-55A7-4983-BF12-0E8575F2C195}" presName="rootComposite1" presStyleCnt="0"/>
      <dgm:spPr/>
    </dgm:pt>
    <dgm:pt modelId="{E17219FC-0AFB-4C1F-BAB2-70B76A173FFB}" type="pres">
      <dgm:prSet presAssocID="{7510E1DB-55A7-4983-BF12-0E8575F2C195}" presName="rootText1" presStyleLbl="node0" presStyleIdx="0" presStyleCnt="1" custScaleX="129693">
        <dgm:presLayoutVars>
          <dgm:chPref val="3"/>
        </dgm:presLayoutVars>
      </dgm:prSet>
      <dgm:spPr>
        <a:prstGeom prst="rect">
          <a:avLst/>
        </a:prstGeom>
      </dgm:spPr>
    </dgm:pt>
    <dgm:pt modelId="{63E9EA62-A0A5-49B7-BD02-EFAD1982F568}" type="pres">
      <dgm:prSet presAssocID="{7510E1DB-55A7-4983-BF12-0E8575F2C195}" presName="rootConnector1" presStyleLbl="node1" presStyleIdx="0" presStyleCnt="0"/>
      <dgm:spPr/>
    </dgm:pt>
    <dgm:pt modelId="{43555BA4-69D5-4BBB-A154-F0B8A0090A59}" type="pres">
      <dgm:prSet presAssocID="{7510E1DB-55A7-4983-BF12-0E8575F2C195}" presName="hierChild2" presStyleCnt="0"/>
      <dgm:spPr/>
    </dgm:pt>
    <dgm:pt modelId="{9E75329F-A52E-4106-93B4-E5583B947FE9}" type="pres">
      <dgm:prSet presAssocID="{E5B23652-1F5E-4637-BDC3-11988D6FBE01}" presName="Name37" presStyleLbl="parChTrans1D2" presStyleIdx="0" presStyleCnt="4"/>
      <dgm:spPr/>
    </dgm:pt>
    <dgm:pt modelId="{39C1954B-3AD9-40E6-A48D-4A08592CFDA1}" type="pres">
      <dgm:prSet presAssocID="{64647D88-7A50-4D8B-B217-15D6013AF210}" presName="hierRoot2" presStyleCnt="0">
        <dgm:presLayoutVars>
          <dgm:hierBranch val="init"/>
        </dgm:presLayoutVars>
      </dgm:prSet>
      <dgm:spPr/>
    </dgm:pt>
    <dgm:pt modelId="{A3D9A900-CEEE-4C40-9ED1-A16BFD215A5A}" type="pres">
      <dgm:prSet presAssocID="{64647D88-7A50-4D8B-B217-15D6013AF210}" presName="rootComposite" presStyleCnt="0"/>
      <dgm:spPr/>
    </dgm:pt>
    <dgm:pt modelId="{5921AED7-FD71-4A73-9460-9ACD633C9F14}" type="pres">
      <dgm:prSet presAssocID="{64647D88-7A50-4D8B-B217-15D6013AF210}" presName="rootText" presStyleLbl="node2" presStyleIdx="0" presStyleCnt="4" custScaleX="164011">
        <dgm:presLayoutVars>
          <dgm:chPref val="3"/>
        </dgm:presLayoutVars>
      </dgm:prSet>
      <dgm:spPr>
        <a:prstGeom prst="roundRect">
          <a:avLst/>
        </a:prstGeom>
      </dgm:spPr>
    </dgm:pt>
    <dgm:pt modelId="{B766A25E-7FCB-4B35-9AD6-4F0CFAD07DBB}" type="pres">
      <dgm:prSet presAssocID="{64647D88-7A50-4D8B-B217-15D6013AF210}" presName="rootConnector" presStyleLbl="node2" presStyleIdx="0" presStyleCnt="4"/>
      <dgm:spPr/>
    </dgm:pt>
    <dgm:pt modelId="{F31D0819-DE17-4E04-A985-019769933C71}" type="pres">
      <dgm:prSet presAssocID="{64647D88-7A50-4D8B-B217-15D6013AF210}" presName="hierChild4" presStyleCnt="0"/>
      <dgm:spPr/>
    </dgm:pt>
    <dgm:pt modelId="{6145C343-96B3-4512-AD29-A550F1C8DFED}" type="pres">
      <dgm:prSet presAssocID="{3C6D8B92-3CC4-4461-9B8E-04883D4583DC}" presName="Name37" presStyleLbl="parChTrans1D3" presStyleIdx="0" presStyleCnt="15"/>
      <dgm:spPr/>
    </dgm:pt>
    <dgm:pt modelId="{FBC497CA-BF1C-4952-AB24-7C0B9DF6D69A}" type="pres">
      <dgm:prSet presAssocID="{82B2FA62-388E-4175-BCDB-47B1013C9492}" presName="hierRoot2" presStyleCnt="0">
        <dgm:presLayoutVars>
          <dgm:hierBranch val="init"/>
        </dgm:presLayoutVars>
      </dgm:prSet>
      <dgm:spPr/>
    </dgm:pt>
    <dgm:pt modelId="{A7A3ED6D-6DED-4AAA-9766-DF5FEE3B4922}" type="pres">
      <dgm:prSet presAssocID="{82B2FA62-388E-4175-BCDB-47B1013C9492}" presName="rootComposite" presStyleCnt="0"/>
      <dgm:spPr/>
    </dgm:pt>
    <dgm:pt modelId="{20D89D19-E045-484D-BDF3-13DCD7C1F4CF}" type="pres">
      <dgm:prSet presAssocID="{82B2FA62-388E-4175-BCDB-47B1013C9492}" presName="rootText" presStyleLbl="node3" presStyleIdx="0" presStyleCnt="15">
        <dgm:presLayoutVars>
          <dgm:chPref val="3"/>
        </dgm:presLayoutVars>
      </dgm:prSet>
      <dgm:spPr>
        <a:prstGeom prst="snipRoundRect">
          <a:avLst/>
        </a:prstGeom>
      </dgm:spPr>
    </dgm:pt>
    <dgm:pt modelId="{8C215B27-6679-49DC-83CD-C932250680C1}" type="pres">
      <dgm:prSet presAssocID="{82B2FA62-388E-4175-BCDB-47B1013C9492}" presName="rootConnector" presStyleLbl="node3" presStyleIdx="0" presStyleCnt="15"/>
      <dgm:spPr/>
    </dgm:pt>
    <dgm:pt modelId="{294ADDB8-DFE9-4E41-9A0E-BD8EC55C674F}" type="pres">
      <dgm:prSet presAssocID="{82B2FA62-388E-4175-BCDB-47B1013C9492}" presName="hierChild4" presStyleCnt="0"/>
      <dgm:spPr/>
    </dgm:pt>
    <dgm:pt modelId="{FC81B875-CBD6-4665-B370-EAF18991F2FF}" type="pres">
      <dgm:prSet presAssocID="{82B2FA62-388E-4175-BCDB-47B1013C9492}" presName="hierChild5" presStyleCnt="0"/>
      <dgm:spPr/>
    </dgm:pt>
    <dgm:pt modelId="{31A6CA92-2605-4C52-87E1-81E4A58B6CE7}" type="pres">
      <dgm:prSet presAssocID="{F0CB2706-A428-4B66-B401-DE0E85CFBDE2}" presName="Name37" presStyleLbl="parChTrans1D3" presStyleIdx="1" presStyleCnt="15"/>
      <dgm:spPr/>
    </dgm:pt>
    <dgm:pt modelId="{761F3BDC-EED2-4C6B-90BF-E9CE28B8075A}" type="pres">
      <dgm:prSet presAssocID="{3F715A8D-9B05-430B-85C7-33B280116E18}" presName="hierRoot2" presStyleCnt="0">
        <dgm:presLayoutVars>
          <dgm:hierBranch val="init"/>
        </dgm:presLayoutVars>
      </dgm:prSet>
      <dgm:spPr/>
    </dgm:pt>
    <dgm:pt modelId="{93CB3AF2-515C-433D-B8FA-7E116DC16E2D}" type="pres">
      <dgm:prSet presAssocID="{3F715A8D-9B05-430B-85C7-33B280116E18}" presName="rootComposite" presStyleCnt="0"/>
      <dgm:spPr/>
    </dgm:pt>
    <dgm:pt modelId="{8E44259B-1EAC-4A9A-9248-C5EACF61231A}" type="pres">
      <dgm:prSet presAssocID="{3F715A8D-9B05-430B-85C7-33B280116E18}" presName="rootText" presStyleLbl="node3" presStyleIdx="1" presStyleCnt="15">
        <dgm:presLayoutVars>
          <dgm:chPref val="3"/>
        </dgm:presLayoutVars>
      </dgm:prSet>
      <dgm:spPr>
        <a:prstGeom prst="snipRoundRect">
          <a:avLst/>
        </a:prstGeom>
      </dgm:spPr>
    </dgm:pt>
    <dgm:pt modelId="{7BF8A28C-D963-43F5-ABCA-0A1DFC2B99A9}" type="pres">
      <dgm:prSet presAssocID="{3F715A8D-9B05-430B-85C7-33B280116E18}" presName="rootConnector" presStyleLbl="node3" presStyleIdx="1" presStyleCnt="15"/>
      <dgm:spPr/>
    </dgm:pt>
    <dgm:pt modelId="{DBE503CF-5DF4-49F0-A8D2-7728E8B8D183}" type="pres">
      <dgm:prSet presAssocID="{3F715A8D-9B05-430B-85C7-33B280116E18}" presName="hierChild4" presStyleCnt="0"/>
      <dgm:spPr/>
    </dgm:pt>
    <dgm:pt modelId="{D9B1DF42-F5DA-4C3F-8B2F-57B6CE863559}" type="pres">
      <dgm:prSet presAssocID="{3F715A8D-9B05-430B-85C7-33B280116E18}" presName="hierChild5" presStyleCnt="0"/>
      <dgm:spPr/>
    </dgm:pt>
    <dgm:pt modelId="{BB459307-1C71-4425-B135-9B3818B005C1}" type="pres">
      <dgm:prSet presAssocID="{D1558827-02A9-4B39-AB23-4F146B639A7F}" presName="Name37" presStyleLbl="parChTrans1D3" presStyleIdx="2" presStyleCnt="15"/>
      <dgm:spPr/>
    </dgm:pt>
    <dgm:pt modelId="{941CCF5C-5B08-4B14-A097-37176E9927F7}" type="pres">
      <dgm:prSet presAssocID="{070FED2B-D05A-4BD7-9A7F-DA4A0C6F6890}" presName="hierRoot2" presStyleCnt="0">
        <dgm:presLayoutVars>
          <dgm:hierBranch val="init"/>
        </dgm:presLayoutVars>
      </dgm:prSet>
      <dgm:spPr/>
    </dgm:pt>
    <dgm:pt modelId="{FB8B8381-A550-4737-8B78-86D8794D9730}" type="pres">
      <dgm:prSet presAssocID="{070FED2B-D05A-4BD7-9A7F-DA4A0C6F6890}" presName="rootComposite" presStyleCnt="0"/>
      <dgm:spPr/>
    </dgm:pt>
    <dgm:pt modelId="{FC58734B-D621-4CE4-B31F-A91E2B1A87BB}" type="pres">
      <dgm:prSet presAssocID="{070FED2B-D05A-4BD7-9A7F-DA4A0C6F6890}" presName="rootText" presStyleLbl="node3" presStyleIdx="2" presStyleCnt="15">
        <dgm:presLayoutVars>
          <dgm:chPref val="3"/>
        </dgm:presLayoutVars>
      </dgm:prSet>
      <dgm:spPr>
        <a:prstGeom prst="snipRoundRect">
          <a:avLst/>
        </a:prstGeom>
      </dgm:spPr>
    </dgm:pt>
    <dgm:pt modelId="{AEECA0D5-EF35-4350-98CD-7C02CF038967}" type="pres">
      <dgm:prSet presAssocID="{070FED2B-D05A-4BD7-9A7F-DA4A0C6F6890}" presName="rootConnector" presStyleLbl="node3" presStyleIdx="2" presStyleCnt="15"/>
      <dgm:spPr/>
    </dgm:pt>
    <dgm:pt modelId="{28AA2F36-184F-4F56-BE99-52508D7F5C53}" type="pres">
      <dgm:prSet presAssocID="{070FED2B-D05A-4BD7-9A7F-DA4A0C6F6890}" presName="hierChild4" presStyleCnt="0"/>
      <dgm:spPr/>
    </dgm:pt>
    <dgm:pt modelId="{B99E5975-6BB4-45A7-9D53-D429401F7719}" type="pres">
      <dgm:prSet presAssocID="{070FED2B-D05A-4BD7-9A7F-DA4A0C6F6890}" presName="hierChild5" presStyleCnt="0"/>
      <dgm:spPr/>
    </dgm:pt>
    <dgm:pt modelId="{AF82A0A3-6F1A-44B5-818B-B086A82418B2}" type="pres">
      <dgm:prSet presAssocID="{B308345F-79EA-4353-9AE8-B97225B099B8}" presName="Name37" presStyleLbl="parChTrans1D3" presStyleIdx="3" presStyleCnt="15"/>
      <dgm:spPr/>
    </dgm:pt>
    <dgm:pt modelId="{C1ECD268-1EF3-43A2-AD14-C2B2D9187D4C}" type="pres">
      <dgm:prSet presAssocID="{8CA51CB0-3717-43E3-8CCA-045DB62E6670}" presName="hierRoot2" presStyleCnt="0">
        <dgm:presLayoutVars>
          <dgm:hierBranch val="init"/>
        </dgm:presLayoutVars>
      </dgm:prSet>
      <dgm:spPr/>
    </dgm:pt>
    <dgm:pt modelId="{D3A45222-FABE-47F0-BCBC-275F488B0F97}" type="pres">
      <dgm:prSet presAssocID="{8CA51CB0-3717-43E3-8CCA-045DB62E6670}" presName="rootComposite" presStyleCnt="0"/>
      <dgm:spPr/>
    </dgm:pt>
    <dgm:pt modelId="{16EEFCFF-6C31-413F-9017-C60C22D7C20C}" type="pres">
      <dgm:prSet presAssocID="{8CA51CB0-3717-43E3-8CCA-045DB62E6670}" presName="rootText" presStyleLbl="node3" presStyleIdx="3" presStyleCnt="15">
        <dgm:presLayoutVars>
          <dgm:chPref val="3"/>
        </dgm:presLayoutVars>
      </dgm:prSet>
      <dgm:spPr>
        <a:prstGeom prst="snipRoundRect">
          <a:avLst/>
        </a:prstGeom>
      </dgm:spPr>
    </dgm:pt>
    <dgm:pt modelId="{9208A362-511B-4C8B-8116-1E242D3F98A7}" type="pres">
      <dgm:prSet presAssocID="{8CA51CB0-3717-43E3-8CCA-045DB62E6670}" presName="rootConnector" presStyleLbl="node3" presStyleIdx="3" presStyleCnt="15"/>
      <dgm:spPr/>
    </dgm:pt>
    <dgm:pt modelId="{BD1B722C-6FAD-45B1-BCDD-A6E91B9C64FE}" type="pres">
      <dgm:prSet presAssocID="{8CA51CB0-3717-43E3-8CCA-045DB62E6670}" presName="hierChild4" presStyleCnt="0"/>
      <dgm:spPr/>
    </dgm:pt>
    <dgm:pt modelId="{95375790-8433-40DF-BFCE-CF536D788954}" type="pres">
      <dgm:prSet presAssocID="{8CA51CB0-3717-43E3-8CCA-045DB62E6670}" presName="hierChild5" presStyleCnt="0"/>
      <dgm:spPr/>
    </dgm:pt>
    <dgm:pt modelId="{473B5DDC-9011-40B0-B158-0BFDC00F6256}" type="pres">
      <dgm:prSet presAssocID="{31D2C1ED-16DD-4993-BE55-B8F7C7375E60}" presName="Name37" presStyleLbl="parChTrans1D3" presStyleIdx="4" presStyleCnt="15"/>
      <dgm:spPr/>
    </dgm:pt>
    <dgm:pt modelId="{40091E79-74B9-48AD-8278-D31A640D2716}" type="pres">
      <dgm:prSet presAssocID="{1B69731F-CCF0-458B-9B5B-C1D17304C13F}" presName="hierRoot2" presStyleCnt="0">
        <dgm:presLayoutVars>
          <dgm:hierBranch val="init"/>
        </dgm:presLayoutVars>
      </dgm:prSet>
      <dgm:spPr/>
    </dgm:pt>
    <dgm:pt modelId="{2FCFAA37-9DEE-424D-8CA9-8FF1D804C8AD}" type="pres">
      <dgm:prSet presAssocID="{1B69731F-CCF0-458B-9B5B-C1D17304C13F}" presName="rootComposite" presStyleCnt="0"/>
      <dgm:spPr/>
    </dgm:pt>
    <dgm:pt modelId="{AE07AB40-5EB5-4B54-B79B-68AB8CDBB29E}" type="pres">
      <dgm:prSet presAssocID="{1B69731F-CCF0-458B-9B5B-C1D17304C13F}" presName="rootText" presStyleLbl="node3" presStyleIdx="4" presStyleCnt="15">
        <dgm:presLayoutVars>
          <dgm:chPref val="3"/>
        </dgm:presLayoutVars>
      </dgm:prSet>
      <dgm:spPr>
        <a:prstGeom prst="snipRoundRect">
          <a:avLst/>
        </a:prstGeom>
      </dgm:spPr>
    </dgm:pt>
    <dgm:pt modelId="{709D108F-F9E3-4D07-AC2B-4D328F9A4A25}" type="pres">
      <dgm:prSet presAssocID="{1B69731F-CCF0-458B-9B5B-C1D17304C13F}" presName="rootConnector" presStyleLbl="node3" presStyleIdx="4" presStyleCnt="15"/>
      <dgm:spPr/>
    </dgm:pt>
    <dgm:pt modelId="{0639C465-05F8-4505-BDCC-E4415A1095EE}" type="pres">
      <dgm:prSet presAssocID="{1B69731F-CCF0-458B-9B5B-C1D17304C13F}" presName="hierChild4" presStyleCnt="0"/>
      <dgm:spPr/>
    </dgm:pt>
    <dgm:pt modelId="{4F7D42B6-8948-4B17-9521-A966267557ED}" type="pres">
      <dgm:prSet presAssocID="{1B69731F-CCF0-458B-9B5B-C1D17304C13F}" presName="hierChild5" presStyleCnt="0"/>
      <dgm:spPr/>
    </dgm:pt>
    <dgm:pt modelId="{2F1F9D5D-02DC-4F15-8636-85879D20E690}" type="pres">
      <dgm:prSet presAssocID="{7BEBCF85-B426-4DFE-99A1-38BAB51923F7}" presName="Name37" presStyleLbl="parChTrans1D3" presStyleIdx="5" presStyleCnt="15"/>
      <dgm:spPr/>
    </dgm:pt>
    <dgm:pt modelId="{499DCF03-6FE2-4C12-92B5-D621FF5C34CE}" type="pres">
      <dgm:prSet presAssocID="{C3D3AAFF-6A55-4F03-9277-C9C6B55FF871}" presName="hierRoot2" presStyleCnt="0">
        <dgm:presLayoutVars>
          <dgm:hierBranch val="init"/>
        </dgm:presLayoutVars>
      </dgm:prSet>
      <dgm:spPr/>
    </dgm:pt>
    <dgm:pt modelId="{DBE5598C-5A45-4718-AFB9-126641013133}" type="pres">
      <dgm:prSet presAssocID="{C3D3AAFF-6A55-4F03-9277-C9C6B55FF871}" presName="rootComposite" presStyleCnt="0"/>
      <dgm:spPr/>
    </dgm:pt>
    <dgm:pt modelId="{BFE96752-D65B-459C-9CCB-38AE425BBDD9}" type="pres">
      <dgm:prSet presAssocID="{C3D3AAFF-6A55-4F03-9277-C9C6B55FF871}" presName="rootText" presStyleLbl="node3" presStyleIdx="5" presStyleCnt="15">
        <dgm:presLayoutVars>
          <dgm:chPref val="3"/>
        </dgm:presLayoutVars>
      </dgm:prSet>
      <dgm:spPr>
        <a:prstGeom prst="snipRoundRect">
          <a:avLst/>
        </a:prstGeom>
      </dgm:spPr>
    </dgm:pt>
    <dgm:pt modelId="{6AAF6B30-13CA-45CE-B346-20C759F61802}" type="pres">
      <dgm:prSet presAssocID="{C3D3AAFF-6A55-4F03-9277-C9C6B55FF871}" presName="rootConnector" presStyleLbl="node3" presStyleIdx="5" presStyleCnt="15"/>
      <dgm:spPr/>
    </dgm:pt>
    <dgm:pt modelId="{440D0000-5468-469D-8227-EAD245DCF681}" type="pres">
      <dgm:prSet presAssocID="{C3D3AAFF-6A55-4F03-9277-C9C6B55FF871}" presName="hierChild4" presStyleCnt="0"/>
      <dgm:spPr/>
    </dgm:pt>
    <dgm:pt modelId="{F5836582-522E-4A1B-B762-D8AC20DF8474}" type="pres">
      <dgm:prSet presAssocID="{C3D3AAFF-6A55-4F03-9277-C9C6B55FF871}" presName="hierChild5" presStyleCnt="0"/>
      <dgm:spPr/>
    </dgm:pt>
    <dgm:pt modelId="{D8A9157C-8FA7-4BFC-AA6B-CE118706F9BC}" type="pres">
      <dgm:prSet presAssocID="{64647D88-7A50-4D8B-B217-15D6013AF210}" presName="hierChild5" presStyleCnt="0"/>
      <dgm:spPr/>
    </dgm:pt>
    <dgm:pt modelId="{E2C35E0C-DA8C-4FA5-A0F6-79354AC81E79}" type="pres">
      <dgm:prSet presAssocID="{D42A0E72-1A89-4153-B231-278706A72A45}" presName="Name37" presStyleLbl="parChTrans1D2" presStyleIdx="1" presStyleCnt="4"/>
      <dgm:spPr/>
    </dgm:pt>
    <dgm:pt modelId="{D41F5991-06EF-4AFF-AADC-32028DDFBB6D}" type="pres">
      <dgm:prSet presAssocID="{6EEE698C-4D71-4B09-B9CD-B3A3CEB0036F}" presName="hierRoot2" presStyleCnt="0">
        <dgm:presLayoutVars>
          <dgm:hierBranch val="init"/>
        </dgm:presLayoutVars>
      </dgm:prSet>
      <dgm:spPr/>
    </dgm:pt>
    <dgm:pt modelId="{BAB1FC95-5C84-4031-B485-8F1DF1BAE30A}" type="pres">
      <dgm:prSet presAssocID="{6EEE698C-4D71-4B09-B9CD-B3A3CEB0036F}" presName="rootComposite" presStyleCnt="0"/>
      <dgm:spPr/>
    </dgm:pt>
    <dgm:pt modelId="{A2D67E16-4F90-429C-8794-736E73A41CB3}" type="pres">
      <dgm:prSet presAssocID="{6EEE698C-4D71-4B09-B9CD-B3A3CEB0036F}" presName="rootText" presStyleLbl="node2" presStyleIdx="1" presStyleCnt="4" custScaleX="197683">
        <dgm:presLayoutVars>
          <dgm:chPref val="3"/>
        </dgm:presLayoutVars>
      </dgm:prSet>
      <dgm:spPr>
        <a:prstGeom prst="roundRect">
          <a:avLst/>
        </a:prstGeom>
      </dgm:spPr>
    </dgm:pt>
    <dgm:pt modelId="{5ABF465E-A995-4231-99E0-E4B1A9FA5721}" type="pres">
      <dgm:prSet presAssocID="{6EEE698C-4D71-4B09-B9CD-B3A3CEB0036F}" presName="rootConnector" presStyleLbl="node2" presStyleIdx="1" presStyleCnt="4"/>
      <dgm:spPr/>
    </dgm:pt>
    <dgm:pt modelId="{32F56763-1C9E-497E-8506-0B4A65EBA3A4}" type="pres">
      <dgm:prSet presAssocID="{6EEE698C-4D71-4B09-B9CD-B3A3CEB0036F}" presName="hierChild4" presStyleCnt="0"/>
      <dgm:spPr/>
    </dgm:pt>
    <dgm:pt modelId="{A241D455-835D-466E-9DB8-AB8EC383EE55}" type="pres">
      <dgm:prSet presAssocID="{60D89662-1B12-4E51-B305-BCC02F1268C8}" presName="Name37" presStyleLbl="parChTrans1D3" presStyleIdx="6" presStyleCnt="15"/>
      <dgm:spPr/>
    </dgm:pt>
    <dgm:pt modelId="{85D62143-0787-48E3-850A-D34609D90907}" type="pres">
      <dgm:prSet presAssocID="{9BDC03E8-C131-49B2-A243-7F46291CF17C}" presName="hierRoot2" presStyleCnt="0">
        <dgm:presLayoutVars>
          <dgm:hierBranch val="init"/>
        </dgm:presLayoutVars>
      </dgm:prSet>
      <dgm:spPr/>
    </dgm:pt>
    <dgm:pt modelId="{1C4BD8C2-6353-4AB2-B84E-CBC5463EED46}" type="pres">
      <dgm:prSet presAssocID="{9BDC03E8-C131-49B2-A243-7F46291CF17C}" presName="rootComposite" presStyleCnt="0"/>
      <dgm:spPr/>
    </dgm:pt>
    <dgm:pt modelId="{A397B225-F92D-4B4F-86FD-BF0D9B05AD1D}" type="pres">
      <dgm:prSet presAssocID="{9BDC03E8-C131-49B2-A243-7F46291CF17C}" presName="rootText" presStyleLbl="node3" presStyleIdx="6" presStyleCnt="15">
        <dgm:presLayoutVars>
          <dgm:chPref val="3"/>
        </dgm:presLayoutVars>
      </dgm:prSet>
      <dgm:spPr>
        <a:prstGeom prst="snipRoundRect">
          <a:avLst/>
        </a:prstGeom>
      </dgm:spPr>
    </dgm:pt>
    <dgm:pt modelId="{EF7E7012-D2E5-4301-B4AA-D6DB16E1A693}" type="pres">
      <dgm:prSet presAssocID="{9BDC03E8-C131-49B2-A243-7F46291CF17C}" presName="rootConnector" presStyleLbl="node3" presStyleIdx="6" presStyleCnt="15"/>
      <dgm:spPr/>
    </dgm:pt>
    <dgm:pt modelId="{EB8222A3-4BEE-4607-86AE-3166007FC3A5}" type="pres">
      <dgm:prSet presAssocID="{9BDC03E8-C131-49B2-A243-7F46291CF17C}" presName="hierChild4" presStyleCnt="0"/>
      <dgm:spPr/>
    </dgm:pt>
    <dgm:pt modelId="{7C823A51-5805-465B-9302-7B6029B73A82}" type="pres">
      <dgm:prSet presAssocID="{578F5B9F-926C-454A-B90B-CB1010610128}" presName="Name37" presStyleLbl="parChTrans1D4" presStyleIdx="0" presStyleCnt="12"/>
      <dgm:spPr/>
    </dgm:pt>
    <dgm:pt modelId="{BC262150-D0C9-4C14-81D2-CC649F686E45}" type="pres">
      <dgm:prSet presAssocID="{01A07313-AB42-43F4-AD65-3EAF23AE049E}" presName="hierRoot2" presStyleCnt="0">
        <dgm:presLayoutVars>
          <dgm:hierBranch val="init"/>
        </dgm:presLayoutVars>
      </dgm:prSet>
      <dgm:spPr/>
    </dgm:pt>
    <dgm:pt modelId="{44B8ECDD-C3DE-4894-82E3-DCBEDCB65469}" type="pres">
      <dgm:prSet presAssocID="{01A07313-AB42-43F4-AD65-3EAF23AE049E}" presName="rootComposite" presStyleCnt="0"/>
      <dgm:spPr/>
    </dgm:pt>
    <dgm:pt modelId="{F59CA772-5739-41CF-8735-B975A76EC5BF}" type="pres">
      <dgm:prSet presAssocID="{01A07313-AB42-43F4-AD65-3EAF23AE049E}" presName="rootText" presStyleLbl="node4" presStyleIdx="0" presStyleCnt="12">
        <dgm:presLayoutVars>
          <dgm:chPref val="3"/>
        </dgm:presLayoutVars>
      </dgm:prSet>
      <dgm:spPr>
        <a:prstGeom prst="trapezoid">
          <a:avLst/>
        </a:prstGeom>
      </dgm:spPr>
    </dgm:pt>
    <dgm:pt modelId="{6E20E543-7095-46E9-BBCB-048AB4AF70FB}" type="pres">
      <dgm:prSet presAssocID="{01A07313-AB42-43F4-AD65-3EAF23AE049E}" presName="rootConnector" presStyleLbl="node4" presStyleIdx="0" presStyleCnt="12"/>
      <dgm:spPr/>
    </dgm:pt>
    <dgm:pt modelId="{5A141F4A-CA26-48CA-9BAD-E9723A8B61B3}" type="pres">
      <dgm:prSet presAssocID="{01A07313-AB42-43F4-AD65-3EAF23AE049E}" presName="hierChild4" presStyleCnt="0"/>
      <dgm:spPr/>
    </dgm:pt>
    <dgm:pt modelId="{847B254C-F06F-4D38-BD3C-E4ACF12B6283}" type="pres">
      <dgm:prSet presAssocID="{01A07313-AB42-43F4-AD65-3EAF23AE049E}" presName="hierChild5" presStyleCnt="0"/>
      <dgm:spPr/>
    </dgm:pt>
    <dgm:pt modelId="{FC58A19C-B67E-4105-916D-1A354BC8C291}" type="pres">
      <dgm:prSet presAssocID="{0C9A1F91-198E-4546-BD66-04129111B4CB}" presName="Name37" presStyleLbl="parChTrans1D4" presStyleIdx="1" presStyleCnt="12"/>
      <dgm:spPr/>
    </dgm:pt>
    <dgm:pt modelId="{74A1ECB5-07C0-4987-A99C-608E356A16B0}" type="pres">
      <dgm:prSet presAssocID="{CD6ED870-D997-4F3B-B65F-30755B26E6D0}" presName="hierRoot2" presStyleCnt="0">
        <dgm:presLayoutVars>
          <dgm:hierBranch val="init"/>
        </dgm:presLayoutVars>
      </dgm:prSet>
      <dgm:spPr/>
    </dgm:pt>
    <dgm:pt modelId="{AF72BE83-FDD6-4AA8-9883-F268A55BF8CA}" type="pres">
      <dgm:prSet presAssocID="{CD6ED870-D997-4F3B-B65F-30755B26E6D0}" presName="rootComposite" presStyleCnt="0"/>
      <dgm:spPr/>
    </dgm:pt>
    <dgm:pt modelId="{E5F5A65F-839D-40E8-9291-128F3256F457}" type="pres">
      <dgm:prSet presAssocID="{CD6ED870-D997-4F3B-B65F-30755B26E6D0}" presName="rootText" presStyleLbl="node4" presStyleIdx="1" presStyleCnt="12">
        <dgm:presLayoutVars>
          <dgm:chPref val="3"/>
        </dgm:presLayoutVars>
      </dgm:prSet>
      <dgm:spPr>
        <a:prstGeom prst="trapezoid">
          <a:avLst/>
        </a:prstGeom>
      </dgm:spPr>
    </dgm:pt>
    <dgm:pt modelId="{3046CEBE-4485-4651-BCFC-2168F92B0AD3}" type="pres">
      <dgm:prSet presAssocID="{CD6ED870-D997-4F3B-B65F-30755B26E6D0}" presName="rootConnector" presStyleLbl="node4" presStyleIdx="1" presStyleCnt="12"/>
      <dgm:spPr/>
    </dgm:pt>
    <dgm:pt modelId="{CFBA626B-342B-47AA-AF66-52F61132BF76}" type="pres">
      <dgm:prSet presAssocID="{CD6ED870-D997-4F3B-B65F-30755B26E6D0}" presName="hierChild4" presStyleCnt="0"/>
      <dgm:spPr/>
    </dgm:pt>
    <dgm:pt modelId="{BB88B959-55D0-4145-8267-DE4C838B71D1}" type="pres">
      <dgm:prSet presAssocID="{CD6ED870-D997-4F3B-B65F-30755B26E6D0}" presName="hierChild5" presStyleCnt="0"/>
      <dgm:spPr/>
    </dgm:pt>
    <dgm:pt modelId="{6975CAB9-F836-4F95-8598-A827A5052127}" type="pres">
      <dgm:prSet presAssocID="{9BDC03E8-C131-49B2-A243-7F46291CF17C}" presName="hierChild5" presStyleCnt="0"/>
      <dgm:spPr/>
    </dgm:pt>
    <dgm:pt modelId="{55ABA285-2108-4022-AD6F-34022850E6F5}" type="pres">
      <dgm:prSet presAssocID="{4035954E-9EBE-4D0C-BF71-103FAB0933A5}" presName="Name37" presStyleLbl="parChTrans1D3" presStyleIdx="7" presStyleCnt="15"/>
      <dgm:spPr/>
    </dgm:pt>
    <dgm:pt modelId="{18EBB224-1DA4-490F-AD08-A9166AA171F0}" type="pres">
      <dgm:prSet presAssocID="{7891D7D4-C45F-4BCD-99D8-0598FBF115AC}" presName="hierRoot2" presStyleCnt="0">
        <dgm:presLayoutVars>
          <dgm:hierBranch val="init"/>
        </dgm:presLayoutVars>
      </dgm:prSet>
      <dgm:spPr/>
    </dgm:pt>
    <dgm:pt modelId="{F3C80FBD-005B-4924-B6E7-F59F60B8F512}" type="pres">
      <dgm:prSet presAssocID="{7891D7D4-C45F-4BCD-99D8-0598FBF115AC}" presName="rootComposite" presStyleCnt="0"/>
      <dgm:spPr/>
    </dgm:pt>
    <dgm:pt modelId="{DD96218E-66D5-4C29-9ECC-0F772284CCD4}" type="pres">
      <dgm:prSet presAssocID="{7891D7D4-C45F-4BCD-99D8-0598FBF115AC}" presName="rootText" presStyleLbl="node3" presStyleIdx="7" presStyleCnt="15">
        <dgm:presLayoutVars>
          <dgm:chPref val="3"/>
        </dgm:presLayoutVars>
      </dgm:prSet>
      <dgm:spPr>
        <a:prstGeom prst="snipRoundRect">
          <a:avLst/>
        </a:prstGeom>
      </dgm:spPr>
    </dgm:pt>
    <dgm:pt modelId="{D621F1B8-F133-4CB6-A1ED-22DECB462CDE}" type="pres">
      <dgm:prSet presAssocID="{7891D7D4-C45F-4BCD-99D8-0598FBF115AC}" presName="rootConnector" presStyleLbl="node3" presStyleIdx="7" presStyleCnt="15"/>
      <dgm:spPr/>
    </dgm:pt>
    <dgm:pt modelId="{DF691BCB-9F93-45FF-BD61-E6EF872EC4C7}" type="pres">
      <dgm:prSet presAssocID="{7891D7D4-C45F-4BCD-99D8-0598FBF115AC}" presName="hierChild4" presStyleCnt="0"/>
      <dgm:spPr/>
    </dgm:pt>
    <dgm:pt modelId="{6622744F-C53D-4C13-AD8B-DC4093EFEC5D}" type="pres">
      <dgm:prSet presAssocID="{7EF2EF9A-C6B2-4570-87A2-4A342A7B36A3}" presName="Name37" presStyleLbl="parChTrans1D4" presStyleIdx="2" presStyleCnt="12"/>
      <dgm:spPr/>
    </dgm:pt>
    <dgm:pt modelId="{24AE5717-A1E1-47BA-87E5-FF9D6BA317A8}" type="pres">
      <dgm:prSet presAssocID="{E15EF78D-E696-47B9-9886-0E5A464A5C0F}" presName="hierRoot2" presStyleCnt="0">
        <dgm:presLayoutVars>
          <dgm:hierBranch val="init"/>
        </dgm:presLayoutVars>
      </dgm:prSet>
      <dgm:spPr/>
    </dgm:pt>
    <dgm:pt modelId="{CAB1E063-2609-43AF-A8D8-72222A3A798F}" type="pres">
      <dgm:prSet presAssocID="{E15EF78D-E696-47B9-9886-0E5A464A5C0F}" presName="rootComposite" presStyleCnt="0"/>
      <dgm:spPr/>
    </dgm:pt>
    <dgm:pt modelId="{C05CDD2D-EC1D-4C6A-B21D-EA228ED3E149}" type="pres">
      <dgm:prSet presAssocID="{E15EF78D-E696-47B9-9886-0E5A464A5C0F}" presName="rootText" presStyleLbl="node4" presStyleIdx="2" presStyleCnt="12">
        <dgm:presLayoutVars>
          <dgm:chPref val="3"/>
        </dgm:presLayoutVars>
      </dgm:prSet>
      <dgm:spPr>
        <a:prstGeom prst="trapezoid">
          <a:avLst/>
        </a:prstGeom>
      </dgm:spPr>
    </dgm:pt>
    <dgm:pt modelId="{77BD3060-8D5E-4A2E-9907-4FAC9A5D1838}" type="pres">
      <dgm:prSet presAssocID="{E15EF78D-E696-47B9-9886-0E5A464A5C0F}" presName="rootConnector" presStyleLbl="node4" presStyleIdx="2" presStyleCnt="12"/>
      <dgm:spPr/>
    </dgm:pt>
    <dgm:pt modelId="{FC8B5368-4268-4818-83CF-10FEF6915C0B}" type="pres">
      <dgm:prSet presAssocID="{E15EF78D-E696-47B9-9886-0E5A464A5C0F}" presName="hierChild4" presStyleCnt="0"/>
      <dgm:spPr/>
    </dgm:pt>
    <dgm:pt modelId="{9C9CB087-7472-4536-9861-C4CEC2417A6D}" type="pres">
      <dgm:prSet presAssocID="{E15EF78D-E696-47B9-9886-0E5A464A5C0F}" presName="hierChild5" presStyleCnt="0"/>
      <dgm:spPr/>
    </dgm:pt>
    <dgm:pt modelId="{180208E4-E3D5-4F9B-85DA-D72F0725C15B}" type="pres">
      <dgm:prSet presAssocID="{4A2B78EA-EF78-4016-B5FA-04A5E85A202B}" presName="Name37" presStyleLbl="parChTrans1D4" presStyleIdx="3" presStyleCnt="12"/>
      <dgm:spPr/>
    </dgm:pt>
    <dgm:pt modelId="{2F111C43-7F7B-42DF-834A-D6D9FCF8D4E5}" type="pres">
      <dgm:prSet presAssocID="{C275B78D-8887-4165-8D3C-8137715FB14C}" presName="hierRoot2" presStyleCnt="0">
        <dgm:presLayoutVars>
          <dgm:hierBranch val="init"/>
        </dgm:presLayoutVars>
      </dgm:prSet>
      <dgm:spPr/>
    </dgm:pt>
    <dgm:pt modelId="{B1AA45CF-EA1E-4281-A2D5-719A79FAD1B0}" type="pres">
      <dgm:prSet presAssocID="{C275B78D-8887-4165-8D3C-8137715FB14C}" presName="rootComposite" presStyleCnt="0"/>
      <dgm:spPr/>
    </dgm:pt>
    <dgm:pt modelId="{18D276C4-15A0-42F1-BB00-800901607067}" type="pres">
      <dgm:prSet presAssocID="{C275B78D-8887-4165-8D3C-8137715FB14C}" presName="rootText" presStyleLbl="node4" presStyleIdx="3" presStyleCnt="12">
        <dgm:presLayoutVars>
          <dgm:chPref val="3"/>
        </dgm:presLayoutVars>
      </dgm:prSet>
      <dgm:spPr>
        <a:prstGeom prst="trapezoid">
          <a:avLst/>
        </a:prstGeom>
      </dgm:spPr>
    </dgm:pt>
    <dgm:pt modelId="{D5D2D02E-8373-4E3A-85E4-EA7461FB8089}" type="pres">
      <dgm:prSet presAssocID="{C275B78D-8887-4165-8D3C-8137715FB14C}" presName="rootConnector" presStyleLbl="node4" presStyleIdx="3" presStyleCnt="12"/>
      <dgm:spPr/>
    </dgm:pt>
    <dgm:pt modelId="{64A41E4B-FC5A-469A-AF5D-E844B2B045B0}" type="pres">
      <dgm:prSet presAssocID="{C275B78D-8887-4165-8D3C-8137715FB14C}" presName="hierChild4" presStyleCnt="0"/>
      <dgm:spPr/>
    </dgm:pt>
    <dgm:pt modelId="{8E7C7D94-59C7-4723-B53D-915971F3E0AE}" type="pres">
      <dgm:prSet presAssocID="{C275B78D-8887-4165-8D3C-8137715FB14C}" presName="hierChild5" presStyleCnt="0"/>
      <dgm:spPr/>
    </dgm:pt>
    <dgm:pt modelId="{FC842304-930F-46DA-9814-9C362B2B0CAE}" type="pres">
      <dgm:prSet presAssocID="{CFE4253F-B8AD-4BBF-808B-9447E19DEFAF}" presName="Name37" presStyleLbl="parChTrans1D4" presStyleIdx="4" presStyleCnt="12"/>
      <dgm:spPr/>
    </dgm:pt>
    <dgm:pt modelId="{9D481403-E7B2-477D-A57C-713DD0E40E4C}" type="pres">
      <dgm:prSet presAssocID="{3887E537-71AD-4434-AC79-C8EEF3FAF630}" presName="hierRoot2" presStyleCnt="0">
        <dgm:presLayoutVars>
          <dgm:hierBranch val="init"/>
        </dgm:presLayoutVars>
      </dgm:prSet>
      <dgm:spPr/>
    </dgm:pt>
    <dgm:pt modelId="{4586273E-4784-412E-98EE-1F3CC9317A77}" type="pres">
      <dgm:prSet presAssocID="{3887E537-71AD-4434-AC79-C8EEF3FAF630}" presName="rootComposite" presStyleCnt="0"/>
      <dgm:spPr/>
    </dgm:pt>
    <dgm:pt modelId="{BDB58507-37B0-417E-89CF-74642FE8233F}" type="pres">
      <dgm:prSet presAssocID="{3887E537-71AD-4434-AC79-C8EEF3FAF630}" presName="rootText" presStyleLbl="node4" presStyleIdx="4" presStyleCnt="12">
        <dgm:presLayoutVars>
          <dgm:chPref val="3"/>
        </dgm:presLayoutVars>
      </dgm:prSet>
      <dgm:spPr>
        <a:prstGeom prst="trapezoid">
          <a:avLst/>
        </a:prstGeom>
      </dgm:spPr>
    </dgm:pt>
    <dgm:pt modelId="{E4D43525-C0F0-4CC5-8499-2C9C6C12F43D}" type="pres">
      <dgm:prSet presAssocID="{3887E537-71AD-4434-AC79-C8EEF3FAF630}" presName="rootConnector" presStyleLbl="node4" presStyleIdx="4" presStyleCnt="12"/>
      <dgm:spPr/>
    </dgm:pt>
    <dgm:pt modelId="{F13978EE-CF9C-45A3-BEF8-BEE1950B113B}" type="pres">
      <dgm:prSet presAssocID="{3887E537-71AD-4434-AC79-C8EEF3FAF630}" presName="hierChild4" presStyleCnt="0"/>
      <dgm:spPr/>
    </dgm:pt>
    <dgm:pt modelId="{7015C37D-2ECD-4F58-915C-5569EAEBF755}" type="pres">
      <dgm:prSet presAssocID="{3887E537-71AD-4434-AC79-C8EEF3FAF630}" presName="hierChild5" presStyleCnt="0"/>
      <dgm:spPr/>
    </dgm:pt>
    <dgm:pt modelId="{239DD7B5-6629-45F2-ABB9-5163AA7B03AB}" type="pres">
      <dgm:prSet presAssocID="{E7655345-13D9-48AF-A519-60BB8531A4DA}" presName="Name37" presStyleLbl="parChTrans1D4" presStyleIdx="5" presStyleCnt="12"/>
      <dgm:spPr/>
    </dgm:pt>
    <dgm:pt modelId="{4B938337-4904-4C66-B112-503E7A60A63F}" type="pres">
      <dgm:prSet presAssocID="{5DC96C5B-7AE0-4936-8F9E-0908E00B91F5}" presName="hierRoot2" presStyleCnt="0">
        <dgm:presLayoutVars>
          <dgm:hierBranch val="init"/>
        </dgm:presLayoutVars>
      </dgm:prSet>
      <dgm:spPr/>
    </dgm:pt>
    <dgm:pt modelId="{6391C60A-B71B-4373-AEEE-D1CFA6E5DC6F}" type="pres">
      <dgm:prSet presAssocID="{5DC96C5B-7AE0-4936-8F9E-0908E00B91F5}" presName="rootComposite" presStyleCnt="0"/>
      <dgm:spPr/>
    </dgm:pt>
    <dgm:pt modelId="{A43509C6-3BE9-475D-90B9-BB68E3EE3BFA}" type="pres">
      <dgm:prSet presAssocID="{5DC96C5B-7AE0-4936-8F9E-0908E00B91F5}" presName="rootText" presStyleLbl="node4" presStyleIdx="5" presStyleCnt="12">
        <dgm:presLayoutVars>
          <dgm:chPref val="3"/>
        </dgm:presLayoutVars>
      </dgm:prSet>
      <dgm:spPr>
        <a:prstGeom prst="trapezoid">
          <a:avLst/>
        </a:prstGeom>
      </dgm:spPr>
    </dgm:pt>
    <dgm:pt modelId="{728C2C58-6765-49A3-80C0-47736D41E87D}" type="pres">
      <dgm:prSet presAssocID="{5DC96C5B-7AE0-4936-8F9E-0908E00B91F5}" presName="rootConnector" presStyleLbl="node4" presStyleIdx="5" presStyleCnt="12"/>
      <dgm:spPr/>
    </dgm:pt>
    <dgm:pt modelId="{4523CB0D-E939-4DB4-9CEE-E816BE297A45}" type="pres">
      <dgm:prSet presAssocID="{5DC96C5B-7AE0-4936-8F9E-0908E00B91F5}" presName="hierChild4" presStyleCnt="0"/>
      <dgm:spPr/>
    </dgm:pt>
    <dgm:pt modelId="{CBBFEB0A-EEE1-4D4E-BEE6-23CDA0F8C28F}" type="pres">
      <dgm:prSet presAssocID="{5DC96C5B-7AE0-4936-8F9E-0908E00B91F5}" presName="hierChild5" presStyleCnt="0"/>
      <dgm:spPr/>
    </dgm:pt>
    <dgm:pt modelId="{04C51FE4-62FA-4D9C-A62C-624AAD128A25}" type="pres">
      <dgm:prSet presAssocID="{7891D7D4-C45F-4BCD-99D8-0598FBF115AC}" presName="hierChild5" presStyleCnt="0"/>
      <dgm:spPr/>
    </dgm:pt>
    <dgm:pt modelId="{08D12E75-579C-4B00-996E-FD659B0911B0}" type="pres">
      <dgm:prSet presAssocID="{3897E04F-FDF5-47CF-8F7E-52F7DA5836F3}" presName="Name37" presStyleLbl="parChTrans1D3" presStyleIdx="8" presStyleCnt="15"/>
      <dgm:spPr/>
    </dgm:pt>
    <dgm:pt modelId="{73A14F96-50E7-4762-9338-9C76F3676C8B}" type="pres">
      <dgm:prSet presAssocID="{1D44F34E-5AD5-4745-BBAB-706F42673A0C}" presName="hierRoot2" presStyleCnt="0">
        <dgm:presLayoutVars>
          <dgm:hierBranch val="init"/>
        </dgm:presLayoutVars>
      </dgm:prSet>
      <dgm:spPr/>
    </dgm:pt>
    <dgm:pt modelId="{8954B630-A51A-4C01-8820-2391F16A88D6}" type="pres">
      <dgm:prSet presAssocID="{1D44F34E-5AD5-4745-BBAB-706F42673A0C}" presName="rootComposite" presStyleCnt="0"/>
      <dgm:spPr/>
    </dgm:pt>
    <dgm:pt modelId="{7C63A621-CD1D-40A9-A82A-0E8C87331F2C}" type="pres">
      <dgm:prSet presAssocID="{1D44F34E-5AD5-4745-BBAB-706F42673A0C}" presName="rootText" presStyleLbl="node3" presStyleIdx="8" presStyleCnt="15">
        <dgm:presLayoutVars>
          <dgm:chPref val="3"/>
        </dgm:presLayoutVars>
      </dgm:prSet>
      <dgm:spPr>
        <a:prstGeom prst="snipRoundRect">
          <a:avLst/>
        </a:prstGeom>
      </dgm:spPr>
    </dgm:pt>
    <dgm:pt modelId="{A8512811-B45A-488E-9C12-E3CE83878511}" type="pres">
      <dgm:prSet presAssocID="{1D44F34E-5AD5-4745-BBAB-706F42673A0C}" presName="rootConnector" presStyleLbl="node3" presStyleIdx="8" presStyleCnt="15"/>
      <dgm:spPr/>
    </dgm:pt>
    <dgm:pt modelId="{BD74DC91-FB5B-4FEF-9A2F-AD4598C69B04}" type="pres">
      <dgm:prSet presAssocID="{1D44F34E-5AD5-4745-BBAB-706F42673A0C}" presName="hierChild4" presStyleCnt="0"/>
      <dgm:spPr/>
    </dgm:pt>
    <dgm:pt modelId="{A71B92FC-E1A5-46D9-B2AB-F79F05AAD9F6}" type="pres">
      <dgm:prSet presAssocID="{6FC5A28B-C127-4399-8E5E-DEF57A09458D}" presName="Name37" presStyleLbl="parChTrans1D4" presStyleIdx="6" presStyleCnt="12"/>
      <dgm:spPr/>
    </dgm:pt>
    <dgm:pt modelId="{A888FEB7-1768-4EC9-9349-E5E076E57798}" type="pres">
      <dgm:prSet presAssocID="{E2C6F700-87D5-4AC2-8580-1BF54B116DA8}" presName="hierRoot2" presStyleCnt="0">
        <dgm:presLayoutVars>
          <dgm:hierBranch val="init"/>
        </dgm:presLayoutVars>
      </dgm:prSet>
      <dgm:spPr/>
    </dgm:pt>
    <dgm:pt modelId="{2C90039C-5EF5-4930-ACA8-71A1949039B6}" type="pres">
      <dgm:prSet presAssocID="{E2C6F700-87D5-4AC2-8580-1BF54B116DA8}" presName="rootComposite" presStyleCnt="0"/>
      <dgm:spPr/>
    </dgm:pt>
    <dgm:pt modelId="{649851DE-D834-4564-9592-05538AF68F32}" type="pres">
      <dgm:prSet presAssocID="{E2C6F700-87D5-4AC2-8580-1BF54B116DA8}" presName="rootText" presStyleLbl="node4" presStyleIdx="6" presStyleCnt="12">
        <dgm:presLayoutVars>
          <dgm:chPref val="3"/>
        </dgm:presLayoutVars>
      </dgm:prSet>
      <dgm:spPr>
        <a:prstGeom prst="trapezoid">
          <a:avLst/>
        </a:prstGeom>
      </dgm:spPr>
    </dgm:pt>
    <dgm:pt modelId="{24CB143A-5211-4301-8C06-A2A9AE71A7AA}" type="pres">
      <dgm:prSet presAssocID="{E2C6F700-87D5-4AC2-8580-1BF54B116DA8}" presName="rootConnector" presStyleLbl="node4" presStyleIdx="6" presStyleCnt="12"/>
      <dgm:spPr/>
    </dgm:pt>
    <dgm:pt modelId="{7E332289-25D1-4CF7-885D-A448F3B13944}" type="pres">
      <dgm:prSet presAssocID="{E2C6F700-87D5-4AC2-8580-1BF54B116DA8}" presName="hierChild4" presStyleCnt="0"/>
      <dgm:spPr/>
    </dgm:pt>
    <dgm:pt modelId="{CEA157C8-3BDF-47CE-A191-D0F7963AA076}" type="pres">
      <dgm:prSet presAssocID="{E2C6F700-87D5-4AC2-8580-1BF54B116DA8}" presName="hierChild5" presStyleCnt="0"/>
      <dgm:spPr/>
    </dgm:pt>
    <dgm:pt modelId="{3CE7BCB6-71F0-49AD-BD52-87D26369E792}" type="pres">
      <dgm:prSet presAssocID="{6323EA9F-D2BD-46A3-8AF2-05412718FA4D}" presName="Name37" presStyleLbl="parChTrans1D4" presStyleIdx="7" presStyleCnt="12"/>
      <dgm:spPr/>
    </dgm:pt>
    <dgm:pt modelId="{05F8AEF6-4AEC-4082-B01F-4D3C8D06958E}" type="pres">
      <dgm:prSet presAssocID="{9804FD68-D3FE-4613-B586-3FA3535BB7BE}" presName="hierRoot2" presStyleCnt="0">
        <dgm:presLayoutVars>
          <dgm:hierBranch val="init"/>
        </dgm:presLayoutVars>
      </dgm:prSet>
      <dgm:spPr/>
    </dgm:pt>
    <dgm:pt modelId="{4DF82030-F809-41D6-B9DA-B68E6FF87E52}" type="pres">
      <dgm:prSet presAssocID="{9804FD68-D3FE-4613-B586-3FA3535BB7BE}" presName="rootComposite" presStyleCnt="0"/>
      <dgm:spPr/>
    </dgm:pt>
    <dgm:pt modelId="{125DB240-01FB-4F83-8B74-DD40A3471AA3}" type="pres">
      <dgm:prSet presAssocID="{9804FD68-D3FE-4613-B586-3FA3535BB7BE}" presName="rootText" presStyleLbl="node4" presStyleIdx="7" presStyleCnt="12">
        <dgm:presLayoutVars>
          <dgm:chPref val="3"/>
        </dgm:presLayoutVars>
      </dgm:prSet>
      <dgm:spPr>
        <a:prstGeom prst="trapezoid">
          <a:avLst/>
        </a:prstGeom>
      </dgm:spPr>
    </dgm:pt>
    <dgm:pt modelId="{4E3ADEEC-3FA8-46EA-99B0-BBEF0DC790EB}" type="pres">
      <dgm:prSet presAssocID="{9804FD68-D3FE-4613-B586-3FA3535BB7BE}" presName="rootConnector" presStyleLbl="node4" presStyleIdx="7" presStyleCnt="12"/>
      <dgm:spPr/>
    </dgm:pt>
    <dgm:pt modelId="{C76E672F-7845-447A-AB20-4FE3AF18A8D6}" type="pres">
      <dgm:prSet presAssocID="{9804FD68-D3FE-4613-B586-3FA3535BB7BE}" presName="hierChild4" presStyleCnt="0"/>
      <dgm:spPr/>
    </dgm:pt>
    <dgm:pt modelId="{127B6E71-4E28-4713-A56D-E480D26D3EAB}" type="pres">
      <dgm:prSet presAssocID="{9804FD68-D3FE-4613-B586-3FA3535BB7BE}" presName="hierChild5" presStyleCnt="0"/>
      <dgm:spPr/>
    </dgm:pt>
    <dgm:pt modelId="{7E9BC5C4-D3C8-4055-8160-4C4DC5719DA8}" type="pres">
      <dgm:prSet presAssocID="{1D44F34E-5AD5-4745-BBAB-706F42673A0C}" presName="hierChild5" presStyleCnt="0"/>
      <dgm:spPr/>
    </dgm:pt>
    <dgm:pt modelId="{EC2E71C4-A31F-4B7E-888B-9DAC0141D267}" type="pres">
      <dgm:prSet presAssocID="{70447204-A092-47F0-A2CF-B8201F07AF4B}" presName="Name37" presStyleLbl="parChTrans1D3" presStyleIdx="9" presStyleCnt="15"/>
      <dgm:spPr/>
    </dgm:pt>
    <dgm:pt modelId="{CF4D6653-2D10-45EF-B179-CA7CEA0384BC}" type="pres">
      <dgm:prSet presAssocID="{D0252B18-BAB5-48A6-A295-F0738AA4AD24}" presName="hierRoot2" presStyleCnt="0">
        <dgm:presLayoutVars>
          <dgm:hierBranch val="init"/>
        </dgm:presLayoutVars>
      </dgm:prSet>
      <dgm:spPr/>
    </dgm:pt>
    <dgm:pt modelId="{914B235C-99B5-473C-9EFB-BE8448DCC329}" type="pres">
      <dgm:prSet presAssocID="{D0252B18-BAB5-48A6-A295-F0738AA4AD24}" presName="rootComposite" presStyleCnt="0"/>
      <dgm:spPr/>
    </dgm:pt>
    <dgm:pt modelId="{955860C5-5CC4-47B9-AC9B-31816904D01E}" type="pres">
      <dgm:prSet presAssocID="{D0252B18-BAB5-48A6-A295-F0738AA4AD24}" presName="rootText" presStyleLbl="node3" presStyleIdx="9" presStyleCnt="15">
        <dgm:presLayoutVars>
          <dgm:chPref val="3"/>
        </dgm:presLayoutVars>
      </dgm:prSet>
      <dgm:spPr>
        <a:prstGeom prst="snipRoundRect">
          <a:avLst/>
        </a:prstGeom>
      </dgm:spPr>
    </dgm:pt>
    <dgm:pt modelId="{D4AF1356-F0B8-40F5-A172-D6ADD430B9CB}" type="pres">
      <dgm:prSet presAssocID="{D0252B18-BAB5-48A6-A295-F0738AA4AD24}" presName="rootConnector" presStyleLbl="node3" presStyleIdx="9" presStyleCnt="15"/>
      <dgm:spPr/>
    </dgm:pt>
    <dgm:pt modelId="{8753AA42-2E8B-4C12-AB4D-7E4FEE39F6EE}" type="pres">
      <dgm:prSet presAssocID="{D0252B18-BAB5-48A6-A295-F0738AA4AD24}" presName="hierChild4" presStyleCnt="0"/>
      <dgm:spPr/>
    </dgm:pt>
    <dgm:pt modelId="{9079C686-B1FD-4E60-AA06-506AD02D1A29}" type="pres">
      <dgm:prSet presAssocID="{C32DD2DC-F726-4CCE-819D-3BC3FC630F48}" presName="Name37" presStyleLbl="parChTrans1D4" presStyleIdx="8" presStyleCnt="12"/>
      <dgm:spPr/>
    </dgm:pt>
    <dgm:pt modelId="{D895EB92-65C5-4B1D-8688-BCFDECD64119}" type="pres">
      <dgm:prSet presAssocID="{858F753E-9E4D-4CF0-ABEF-041A536AABD1}" presName="hierRoot2" presStyleCnt="0">
        <dgm:presLayoutVars>
          <dgm:hierBranch val="init"/>
        </dgm:presLayoutVars>
      </dgm:prSet>
      <dgm:spPr/>
    </dgm:pt>
    <dgm:pt modelId="{32202EDC-B2CD-43C6-87F1-41F9E5BED21A}" type="pres">
      <dgm:prSet presAssocID="{858F753E-9E4D-4CF0-ABEF-041A536AABD1}" presName="rootComposite" presStyleCnt="0"/>
      <dgm:spPr/>
    </dgm:pt>
    <dgm:pt modelId="{8086768D-D464-4E22-9DA5-55DC839CA303}" type="pres">
      <dgm:prSet presAssocID="{858F753E-9E4D-4CF0-ABEF-041A536AABD1}" presName="rootText" presStyleLbl="node4" presStyleIdx="8" presStyleCnt="12">
        <dgm:presLayoutVars>
          <dgm:chPref val="3"/>
        </dgm:presLayoutVars>
      </dgm:prSet>
      <dgm:spPr>
        <a:prstGeom prst="trapezoid">
          <a:avLst/>
        </a:prstGeom>
      </dgm:spPr>
    </dgm:pt>
    <dgm:pt modelId="{1F94D09C-AEE0-4125-BD1F-60B6B458FB36}" type="pres">
      <dgm:prSet presAssocID="{858F753E-9E4D-4CF0-ABEF-041A536AABD1}" presName="rootConnector" presStyleLbl="node4" presStyleIdx="8" presStyleCnt="12"/>
      <dgm:spPr/>
    </dgm:pt>
    <dgm:pt modelId="{97D37D57-80A4-4D8A-B2D1-0A03E098CC43}" type="pres">
      <dgm:prSet presAssocID="{858F753E-9E4D-4CF0-ABEF-041A536AABD1}" presName="hierChild4" presStyleCnt="0"/>
      <dgm:spPr/>
    </dgm:pt>
    <dgm:pt modelId="{F1BDC402-02BD-4781-9F9B-85DEDB951AF9}" type="pres">
      <dgm:prSet presAssocID="{858F753E-9E4D-4CF0-ABEF-041A536AABD1}" presName="hierChild5" presStyleCnt="0"/>
      <dgm:spPr/>
    </dgm:pt>
    <dgm:pt modelId="{EF468C15-D0BE-4531-9568-4D2B036AD69C}" type="pres">
      <dgm:prSet presAssocID="{0DEB68E0-DF81-428F-B49A-65C254F96A19}" presName="Name37" presStyleLbl="parChTrans1D4" presStyleIdx="9" presStyleCnt="12"/>
      <dgm:spPr/>
    </dgm:pt>
    <dgm:pt modelId="{A5F166F3-D1BE-4AB2-9DF4-D4C41ABC8FCB}" type="pres">
      <dgm:prSet presAssocID="{0C1B0DD6-6C8D-4572-9AC0-BF4FC5B56659}" presName="hierRoot2" presStyleCnt="0">
        <dgm:presLayoutVars>
          <dgm:hierBranch val="init"/>
        </dgm:presLayoutVars>
      </dgm:prSet>
      <dgm:spPr/>
    </dgm:pt>
    <dgm:pt modelId="{C6206DE5-767E-4EFB-B02B-5FA1D492F66E}" type="pres">
      <dgm:prSet presAssocID="{0C1B0DD6-6C8D-4572-9AC0-BF4FC5B56659}" presName="rootComposite" presStyleCnt="0"/>
      <dgm:spPr/>
    </dgm:pt>
    <dgm:pt modelId="{2EBD7C8D-91E6-49C3-951F-2B62159C5C2A}" type="pres">
      <dgm:prSet presAssocID="{0C1B0DD6-6C8D-4572-9AC0-BF4FC5B56659}" presName="rootText" presStyleLbl="node4" presStyleIdx="9" presStyleCnt="12">
        <dgm:presLayoutVars>
          <dgm:chPref val="3"/>
        </dgm:presLayoutVars>
      </dgm:prSet>
      <dgm:spPr>
        <a:prstGeom prst="trapezoid">
          <a:avLst/>
        </a:prstGeom>
      </dgm:spPr>
    </dgm:pt>
    <dgm:pt modelId="{01C8AB34-72DA-48B3-A442-25151ACECECB}" type="pres">
      <dgm:prSet presAssocID="{0C1B0DD6-6C8D-4572-9AC0-BF4FC5B56659}" presName="rootConnector" presStyleLbl="node4" presStyleIdx="9" presStyleCnt="12"/>
      <dgm:spPr/>
    </dgm:pt>
    <dgm:pt modelId="{E96ABF60-CBA7-4B80-BCAB-3F6861652300}" type="pres">
      <dgm:prSet presAssocID="{0C1B0DD6-6C8D-4572-9AC0-BF4FC5B56659}" presName="hierChild4" presStyleCnt="0"/>
      <dgm:spPr/>
    </dgm:pt>
    <dgm:pt modelId="{7F99AD84-0D3E-4EC8-824F-0F642CC055E3}" type="pres">
      <dgm:prSet presAssocID="{0C1B0DD6-6C8D-4572-9AC0-BF4FC5B56659}" presName="hierChild5" presStyleCnt="0"/>
      <dgm:spPr/>
    </dgm:pt>
    <dgm:pt modelId="{0AB7E7A2-498C-4918-9E2E-6455A5DF5DD2}" type="pres">
      <dgm:prSet presAssocID="{BD335D9E-B35B-4869-85C2-FB29404B306C}" presName="Name37" presStyleLbl="parChTrans1D4" presStyleIdx="10" presStyleCnt="12"/>
      <dgm:spPr/>
    </dgm:pt>
    <dgm:pt modelId="{BD183DA6-E3F0-4C6C-B078-9DA932838014}" type="pres">
      <dgm:prSet presAssocID="{FDE0C7D4-2413-4058-99D4-D1AC28388B0C}" presName="hierRoot2" presStyleCnt="0">
        <dgm:presLayoutVars>
          <dgm:hierBranch val="init"/>
        </dgm:presLayoutVars>
      </dgm:prSet>
      <dgm:spPr/>
    </dgm:pt>
    <dgm:pt modelId="{C5E224E8-7471-42C3-BF5A-BBE11E5B339D}" type="pres">
      <dgm:prSet presAssocID="{FDE0C7D4-2413-4058-99D4-D1AC28388B0C}" presName="rootComposite" presStyleCnt="0"/>
      <dgm:spPr/>
    </dgm:pt>
    <dgm:pt modelId="{255CFA1A-C89C-46B1-87BC-B1CFD74BD8A9}" type="pres">
      <dgm:prSet presAssocID="{FDE0C7D4-2413-4058-99D4-D1AC28388B0C}" presName="rootText" presStyleLbl="node4" presStyleIdx="10" presStyleCnt="12">
        <dgm:presLayoutVars>
          <dgm:chPref val="3"/>
        </dgm:presLayoutVars>
      </dgm:prSet>
      <dgm:spPr>
        <a:prstGeom prst="trapezoid">
          <a:avLst/>
        </a:prstGeom>
      </dgm:spPr>
    </dgm:pt>
    <dgm:pt modelId="{48574374-1C1D-47C9-B1C6-D3FCD1CDDD5C}" type="pres">
      <dgm:prSet presAssocID="{FDE0C7D4-2413-4058-99D4-D1AC28388B0C}" presName="rootConnector" presStyleLbl="node4" presStyleIdx="10" presStyleCnt="12"/>
      <dgm:spPr/>
    </dgm:pt>
    <dgm:pt modelId="{F9708E94-65C7-446F-92D6-008FF0F86AC1}" type="pres">
      <dgm:prSet presAssocID="{FDE0C7D4-2413-4058-99D4-D1AC28388B0C}" presName="hierChild4" presStyleCnt="0"/>
      <dgm:spPr/>
    </dgm:pt>
    <dgm:pt modelId="{97486C2F-3A57-46B1-8850-88EDA0BE7213}" type="pres">
      <dgm:prSet presAssocID="{FDE0C7D4-2413-4058-99D4-D1AC28388B0C}" presName="hierChild5" presStyleCnt="0"/>
      <dgm:spPr/>
    </dgm:pt>
    <dgm:pt modelId="{113513D3-1288-48F3-80D8-49F0770368D4}" type="pres">
      <dgm:prSet presAssocID="{85BE52CF-542B-4527-89BE-2802F89CC72F}" presName="Name37" presStyleLbl="parChTrans1D4" presStyleIdx="11" presStyleCnt="12"/>
      <dgm:spPr/>
    </dgm:pt>
    <dgm:pt modelId="{09D10134-9E40-4294-A5A9-B17B7B4FD073}" type="pres">
      <dgm:prSet presAssocID="{73D1F1DF-B63D-4FE9-B541-140598207DDE}" presName="hierRoot2" presStyleCnt="0">
        <dgm:presLayoutVars>
          <dgm:hierBranch val="init"/>
        </dgm:presLayoutVars>
      </dgm:prSet>
      <dgm:spPr/>
    </dgm:pt>
    <dgm:pt modelId="{83ACCA20-F1ED-4C8D-B6B1-013EA963E6EA}" type="pres">
      <dgm:prSet presAssocID="{73D1F1DF-B63D-4FE9-B541-140598207DDE}" presName="rootComposite" presStyleCnt="0"/>
      <dgm:spPr/>
    </dgm:pt>
    <dgm:pt modelId="{9DF79455-1176-4D36-82C4-F61799D1FD91}" type="pres">
      <dgm:prSet presAssocID="{73D1F1DF-B63D-4FE9-B541-140598207DDE}" presName="rootText" presStyleLbl="node4" presStyleIdx="11" presStyleCnt="12">
        <dgm:presLayoutVars>
          <dgm:chPref val="3"/>
        </dgm:presLayoutVars>
      </dgm:prSet>
      <dgm:spPr>
        <a:prstGeom prst="trapezoid">
          <a:avLst/>
        </a:prstGeom>
      </dgm:spPr>
    </dgm:pt>
    <dgm:pt modelId="{5825F4DF-FD84-41A1-9931-F6178F2215F5}" type="pres">
      <dgm:prSet presAssocID="{73D1F1DF-B63D-4FE9-B541-140598207DDE}" presName="rootConnector" presStyleLbl="node4" presStyleIdx="11" presStyleCnt="12"/>
      <dgm:spPr/>
    </dgm:pt>
    <dgm:pt modelId="{0E092BF9-3333-47B3-B01F-1B01C9BC7A13}" type="pres">
      <dgm:prSet presAssocID="{73D1F1DF-B63D-4FE9-B541-140598207DDE}" presName="hierChild4" presStyleCnt="0"/>
      <dgm:spPr/>
    </dgm:pt>
    <dgm:pt modelId="{1D85B0BD-8B08-49E8-8890-569BB006BC18}" type="pres">
      <dgm:prSet presAssocID="{73D1F1DF-B63D-4FE9-B541-140598207DDE}" presName="hierChild5" presStyleCnt="0"/>
      <dgm:spPr/>
    </dgm:pt>
    <dgm:pt modelId="{385BE72B-9246-4998-BB80-C1016988E51A}" type="pres">
      <dgm:prSet presAssocID="{D0252B18-BAB5-48A6-A295-F0738AA4AD24}" presName="hierChild5" presStyleCnt="0"/>
      <dgm:spPr/>
    </dgm:pt>
    <dgm:pt modelId="{E3A1F85D-A418-4F80-9DC0-896D4CBF6D83}" type="pres">
      <dgm:prSet presAssocID="{09441614-6C30-4ECF-8FC9-45051EAFB107}" presName="Name37" presStyleLbl="parChTrans1D3" presStyleIdx="10" presStyleCnt="15"/>
      <dgm:spPr/>
    </dgm:pt>
    <dgm:pt modelId="{17A80F38-4594-406C-BA0A-9B46301A1AC0}" type="pres">
      <dgm:prSet presAssocID="{F9D5F668-41CE-4C80-967A-A13F86F14132}" presName="hierRoot2" presStyleCnt="0">
        <dgm:presLayoutVars>
          <dgm:hierBranch val="init"/>
        </dgm:presLayoutVars>
      </dgm:prSet>
      <dgm:spPr/>
    </dgm:pt>
    <dgm:pt modelId="{2D0BDC4D-6505-42DC-B228-887FFE6B8512}" type="pres">
      <dgm:prSet presAssocID="{F9D5F668-41CE-4C80-967A-A13F86F14132}" presName="rootComposite" presStyleCnt="0"/>
      <dgm:spPr/>
    </dgm:pt>
    <dgm:pt modelId="{FC344292-2104-4F6E-B5AA-455567777445}" type="pres">
      <dgm:prSet presAssocID="{F9D5F668-41CE-4C80-967A-A13F86F14132}" presName="rootText" presStyleLbl="node3" presStyleIdx="10" presStyleCnt="15">
        <dgm:presLayoutVars>
          <dgm:chPref val="3"/>
        </dgm:presLayoutVars>
      </dgm:prSet>
      <dgm:spPr>
        <a:prstGeom prst="snipRoundRect">
          <a:avLst/>
        </a:prstGeom>
      </dgm:spPr>
    </dgm:pt>
    <dgm:pt modelId="{2BD62A1A-05CD-4781-86B5-6A5CDB43FD28}" type="pres">
      <dgm:prSet presAssocID="{F9D5F668-41CE-4C80-967A-A13F86F14132}" presName="rootConnector" presStyleLbl="node3" presStyleIdx="10" presStyleCnt="15"/>
      <dgm:spPr/>
    </dgm:pt>
    <dgm:pt modelId="{B1365531-453D-4E8D-8985-65EF7AD32365}" type="pres">
      <dgm:prSet presAssocID="{F9D5F668-41CE-4C80-967A-A13F86F14132}" presName="hierChild4" presStyleCnt="0"/>
      <dgm:spPr/>
    </dgm:pt>
    <dgm:pt modelId="{9BE7F35C-8469-4DE0-9E88-51794426F8CE}" type="pres">
      <dgm:prSet presAssocID="{F9D5F668-41CE-4C80-967A-A13F86F14132}" presName="hierChild5" presStyleCnt="0"/>
      <dgm:spPr/>
    </dgm:pt>
    <dgm:pt modelId="{984A2968-F8AD-4B26-A00A-63028E8E7B4E}" type="pres">
      <dgm:prSet presAssocID="{6EEE698C-4D71-4B09-B9CD-B3A3CEB0036F}" presName="hierChild5" presStyleCnt="0"/>
      <dgm:spPr/>
    </dgm:pt>
    <dgm:pt modelId="{40254738-BF8C-4457-90FC-E026E99F8A46}" type="pres">
      <dgm:prSet presAssocID="{8F752ECD-0B29-490B-8991-83235590A10C}" presName="Name37" presStyleLbl="parChTrans1D2" presStyleIdx="2" presStyleCnt="4"/>
      <dgm:spPr/>
    </dgm:pt>
    <dgm:pt modelId="{FFB90323-281C-421F-B187-315968A8C90F}" type="pres">
      <dgm:prSet presAssocID="{454C9380-1F9B-4924-B97A-03CD83FE7BE5}" presName="hierRoot2" presStyleCnt="0">
        <dgm:presLayoutVars>
          <dgm:hierBranch val="init"/>
        </dgm:presLayoutVars>
      </dgm:prSet>
      <dgm:spPr/>
    </dgm:pt>
    <dgm:pt modelId="{612C75EB-6EF7-4A34-92D9-B58A402A335A}" type="pres">
      <dgm:prSet presAssocID="{454C9380-1F9B-4924-B97A-03CD83FE7BE5}" presName="rootComposite" presStyleCnt="0"/>
      <dgm:spPr/>
    </dgm:pt>
    <dgm:pt modelId="{B64DBE90-2DE0-4F2E-B0AF-659B0430065F}" type="pres">
      <dgm:prSet presAssocID="{454C9380-1F9B-4924-B97A-03CD83FE7BE5}" presName="rootText" presStyleLbl="node2" presStyleIdx="2" presStyleCnt="4" custScaleX="195653">
        <dgm:presLayoutVars>
          <dgm:chPref val="3"/>
        </dgm:presLayoutVars>
      </dgm:prSet>
      <dgm:spPr>
        <a:prstGeom prst="roundRect">
          <a:avLst/>
        </a:prstGeom>
      </dgm:spPr>
    </dgm:pt>
    <dgm:pt modelId="{6E387B48-1F77-4204-AA0F-626F53055C2D}" type="pres">
      <dgm:prSet presAssocID="{454C9380-1F9B-4924-B97A-03CD83FE7BE5}" presName="rootConnector" presStyleLbl="node2" presStyleIdx="2" presStyleCnt="4"/>
      <dgm:spPr/>
    </dgm:pt>
    <dgm:pt modelId="{0EFCFD7A-F51E-4B6F-ABBE-D90602232083}" type="pres">
      <dgm:prSet presAssocID="{454C9380-1F9B-4924-B97A-03CD83FE7BE5}" presName="hierChild4" presStyleCnt="0"/>
      <dgm:spPr/>
    </dgm:pt>
    <dgm:pt modelId="{C0DC39C8-2DE7-44C8-B7BE-2A844E6746A7}" type="pres">
      <dgm:prSet presAssocID="{454C9380-1F9B-4924-B97A-03CD83FE7BE5}" presName="hierChild5" presStyleCnt="0"/>
      <dgm:spPr/>
    </dgm:pt>
    <dgm:pt modelId="{8ECCDB0D-BC95-448D-AAEE-BD48820BD772}" type="pres">
      <dgm:prSet presAssocID="{59C1FBE9-26C9-4867-BDB8-9A1C7B779125}" presName="Name37" presStyleLbl="parChTrans1D2" presStyleIdx="3" presStyleCnt="4"/>
      <dgm:spPr/>
    </dgm:pt>
    <dgm:pt modelId="{266DAE7A-68CC-44A8-A378-EA4A810E0220}" type="pres">
      <dgm:prSet presAssocID="{A95476FF-5035-49D2-96FE-AE014CF5D257}" presName="hierRoot2" presStyleCnt="0">
        <dgm:presLayoutVars>
          <dgm:hierBranch val="init"/>
        </dgm:presLayoutVars>
      </dgm:prSet>
      <dgm:spPr/>
    </dgm:pt>
    <dgm:pt modelId="{6EE1836B-C6ED-43CA-81D1-26BFFE4650F8}" type="pres">
      <dgm:prSet presAssocID="{A95476FF-5035-49D2-96FE-AE014CF5D257}" presName="rootComposite" presStyleCnt="0"/>
      <dgm:spPr/>
    </dgm:pt>
    <dgm:pt modelId="{875EF9F9-5C07-4C3F-94BB-419AD2EA66B0}" type="pres">
      <dgm:prSet presAssocID="{A95476FF-5035-49D2-96FE-AE014CF5D257}" presName="rootText" presStyleLbl="node2" presStyleIdx="3" presStyleCnt="4">
        <dgm:presLayoutVars>
          <dgm:chPref val="3"/>
        </dgm:presLayoutVars>
      </dgm:prSet>
      <dgm:spPr>
        <a:prstGeom prst="roundRect">
          <a:avLst/>
        </a:prstGeom>
      </dgm:spPr>
    </dgm:pt>
    <dgm:pt modelId="{1341BCA5-096C-4EF6-91D4-90BA7D66EF13}" type="pres">
      <dgm:prSet presAssocID="{A95476FF-5035-49D2-96FE-AE014CF5D257}" presName="rootConnector" presStyleLbl="node2" presStyleIdx="3" presStyleCnt="4"/>
      <dgm:spPr/>
    </dgm:pt>
    <dgm:pt modelId="{BB7A5C60-098B-4BC8-977F-5CDD948A41A7}" type="pres">
      <dgm:prSet presAssocID="{A95476FF-5035-49D2-96FE-AE014CF5D257}" presName="hierChild4" presStyleCnt="0"/>
      <dgm:spPr/>
    </dgm:pt>
    <dgm:pt modelId="{EEC601F3-FA33-45E6-ABF8-5CF113C4FCFE}" type="pres">
      <dgm:prSet presAssocID="{F41604AF-6727-4A53-BDE1-4D7DD50A1378}" presName="Name37" presStyleLbl="parChTrans1D3" presStyleIdx="11" presStyleCnt="15"/>
      <dgm:spPr/>
    </dgm:pt>
    <dgm:pt modelId="{0048F80F-0B60-42F1-96B9-5EEE261EE4D7}" type="pres">
      <dgm:prSet presAssocID="{8F519323-3F8D-419F-ADC7-8247CF9B0E4E}" presName="hierRoot2" presStyleCnt="0">
        <dgm:presLayoutVars>
          <dgm:hierBranch val="init"/>
        </dgm:presLayoutVars>
      </dgm:prSet>
      <dgm:spPr/>
    </dgm:pt>
    <dgm:pt modelId="{550E1C52-BAB4-4DAD-8BBA-D3FAF82457C4}" type="pres">
      <dgm:prSet presAssocID="{8F519323-3F8D-419F-ADC7-8247CF9B0E4E}" presName="rootComposite" presStyleCnt="0"/>
      <dgm:spPr/>
    </dgm:pt>
    <dgm:pt modelId="{CFB8882B-A13D-40B0-939A-A9B8DA50A0D3}" type="pres">
      <dgm:prSet presAssocID="{8F519323-3F8D-419F-ADC7-8247CF9B0E4E}" presName="rootText" presStyleLbl="node3" presStyleIdx="11" presStyleCnt="15">
        <dgm:presLayoutVars>
          <dgm:chPref val="3"/>
        </dgm:presLayoutVars>
      </dgm:prSet>
      <dgm:spPr>
        <a:prstGeom prst="snipRoundRect">
          <a:avLst/>
        </a:prstGeom>
      </dgm:spPr>
    </dgm:pt>
    <dgm:pt modelId="{96FA740E-16A5-4FDF-AB9B-E9243CA4FF9E}" type="pres">
      <dgm:prSet presAssocID="{8F519323-3F8D-419F-ADC7-8247CF9B0E4E}" presName="rootConnector" presStyleLbl="node3" presStyleIdx="11" presStyleCnt="15"/>
      <dgm:spPr/>
    </dgm:pt>
    <dgm:pt modelId="{723B9B7F-D380-4F08-A715-A1F2BB861324}" type="pres">
      <dgm:prSet presAssocID="{8F519323-3F8D-419F-ADC7-8247CF9B0E4E}" presName="hierChild4" presStyleCnt="0"/>
      <dgm:spPr/>
    </dgm:pt>
    <dgm:pt modelId="{184B9B4C-30E9-42F8-827C-4898521B0409}" type="pres">
      <dgm:prSet presAssocID="{8F519323-3F8D-419F-ADC7-8247CF9B0E4E}" presName="hierChild5" presStyleCnt="0"/>
      <dgm:spPr/>
    </dgm:pt>
    <dgm:pt modelId="{1572401A-0633-4596-A01D-B0E8DB8E3D50}" type="pres">
      <dgm:prSet presAssocID="{0E0030D1-AF5C-40DB-9CE6-F7D38FE3DA85}" presName="Name37" presStyleLbl="parChTrans1D3" presStyleIdx="12" presStyleCnt="15"/>
      <dgm:spPr/>
    </dgm:pt>
    <dgm:pt modelId="{72F55809-0024-45F3-8EF7-3129CDAB83B9}" type="pres">
      <dgm:prSet presAssocID="{CF7BA6FC-553B-49C2-90CE-91273E07F5A7}" presName="hierRoot2" presStyleCnt="0">
        <dgm:presLayoutVars>
          <dgm:hierBranch val="init"/>
        </dgm:presLayoutVars>
      </dgm:prSet>
      <dgm:spPr/>
    </dgm:pt>
    <dgm:pt modelId="{B17CE22E-4D4B-4269-B67A-93A33AD70352}" type="pres">
      <dgm:prSet presAssocID="{CF7BA6FC-553B-49C2-90CE-91273E07F5A7}" presName="rootComposite" presStyleCnt="0"/>
      <dgm:spPr/>
    </dgm:pt>
    <dgm:pt modelId="{963354DD-C6DB-4B1E-B68C-93B845D73934}" type="pres">
      <dgm:prSet presAssocID="{CF7BA6FC-553B-49C2-90CE-91273E07F5A7}" presName="rootText" presStyleLbl="node3" presStyleIdx="12" presStyleCnt="15">
        <dgm:presLayoutVars>
          <dgm:chPref val="3"/>
        </dgm:presLayoutVars>
      </dgm:prSet>
      <dgm:spPr>
        <a:prstGeom prst="snipRoundRect">
          <a:avLst/>
        </a:prstGeom>
      </dgm:spPr>
    </dgm:pt>
    <dgm:pt modelId="{3C5EB963-7F1F-4B30-AF9D-3C07B169A965}" type="pres">
      <dgm:prSet presAssocID="{CF7BA6FC-553B-49C2-90CE-91273E07F5A7}" presName="rootConnector" presStyleLbl="node3" presStyleIdx="12" presStyleCnt="15"/>
      <dgm:spPr/>
    </dgm:pt>
    <dgm:pt modelId="{702E9FA6-1F30-45A0-B256-42147AD22D61}" type="pres">
      <dgm:prSet presAssocID="{CF7BA6FC-553B-49C2-90CE-91273E07F5A7}" presName="hierChild4" presStyleCnt="0"/>
      <dgm:spPr/>
    </dgm:pt>
    <dgm:pt modelId="{16DEE975-9865-4655-AEEB-8FB91C620452}" type="pres">
      <dgm:prSet presAssocID="{CF7BA6FC-553B-49C2-90CE-91273E07F5A7}" presName="hierChild5" presStyleCnt="0"/>
      <dgm:spPr/>
    </dgm:pt>
    <dgm:pt modelId="{58874981-CD47-4930-9120-85AD845894F0}" type="pres">
      <dgm:prSet presAssocID="{0DDA342C-C06E-4941-8C7C-CBF1BABB0C69}" presName="Name37" presStyleLbl="parChTrans1D3" presStyleIdx="13" presStyleCnt="15"/>
      <dgm:spPr/>
    </dgm:pt>
    <dgm:pt modelId="{F8099626-00B8-4457-862C-8C574AC9F39E}" type="pres">
      <dgm:prSet presAssocID="{C890FEE0-32C1-4E58-BC75-AD79973443AD}" presName="hierRoot2" presStyleCnt="0">
        <dgm:presLayoutVars>
          <dgm:hierBranch val="init"/>
        </dgm:presLayoutVars>
      </dgm:prSet>
      <dgm:spPr/>
    </dgm:pt>
    <dgm:pt modelId="{02D4BCEE-F40A-422B-91B6-24D67AE8022B}" type="pres">
      <dgm:prSet presAssocID="{C890FEE0-32C1-4E58-BC75-AD79973443AD}" presName="rootComposite" presStyleCnt="0"/>
      <dgm:spPr/>
    </dgm:pt>
    <dgm:pt modelId="{D4CE6EBC-E246-4C4B-965B-226F101C748A}" type="pres">
      <dgm:prSet presAssocID="{C890FEE0-32C1-4E58-BC75-AD79973443AD}" presName="rootText" presStyleLbl="node3" presStyleIdx="13" presStyleCnt="15">
        <dgm:presLayoutVars>
          <dgm:chPref val="3"/>
        </dgm:presLayoutVars>
      </dgm:prSet>
      <dgm:spPr>
        <a:prstGeom prst="snipRoundRect">
          <a:avLst/>
        </a:prstGeom>
      </dgm:spPr>
    </dgm:pt>
    <dgm:pt modelId="{7F270C12-CD32-451C-8A2D-D3647179007D}" type="pres">
      <dgm:prSet presAssocID="{C890FEE0-32C1-4E58-BC75-AD79973443AD}" presName="rootConnector" presStyleLbl="node3" presStyleIdx="13" presStyleCnt="15"/>
      <dgm:spPr/>
    </dgm:pt>
    <dgm:pt modelId="{6790DE1B-5129-40C8-9CAE-E18E72A8FCAF}" type="pres">
      <dgm:prSet presAssocID="{C890FEE0-32C1-4E58-BC75-AD79973443AD}" presName="hierChild4" presStyleCnt="0"/>
      <dgm:spPr/>
    </dgm:pt>
    <dgm:pt modelId="{ECE143DB-F624-4559-A5DD-A8F7AB42C928}" type="pres">
      <dgm:prSet presAssocID="{C890FEE0-32C1-4E58-BC75-AD79973443AD}" presName="hierChild5" presStyleCnt="0"/>
      <dgm:spPr/>
    </dgm:pt>
    <dgm:pt modelId="{4AD0CEC9-EDB7-4549-A8EC-CE63B961EABF}" type="pres">
      <dgm:prSet presAssocID="{67EEB3C2-AE09-4820-A283-741BCDCD8DB1}" presName="Name37" presStyleLbl="parChTrans1D3" presStyleIdx="14" presStyleCnt="15"/>
      <dgm:spPr/>
    </dgm:pt>
    <dgm:pt modelId="{9713D5CE-2426-4115-9A92-790F7C540B33}" type="pres">
      <dgm:prSet presAssocID="{7FEBA6E2-3272-45D8-AEAF-BCD95A5DDA0E}" presName="hierRoot2" presStyleCnt="0">
        <dgm:presLayoutVars>
          <dgm:hierBranch val="init"/>
        </dgm:presLayoutVars>
      </dgm:prSet>
      <dgm:spPr/>
    </dgm:pt>
    <dgm:pt modelId="{0FD5FE71-7E2E-4F40-8501-2E83EE553672}" type="pres">
      <dgm:prSet presAssocID="{7FEBA6E2-3272-45D8-AEAF-BCD95A5DDA0E}" presName="rootComposite" presStyleCnt="0"/>
      <dgm:spPr/>
    </dgm:pt>
    <dgm:pt modelId="{FA469A34-6ABB-46B3-9851-84253EDBA4A0}" type="pres">
      <dgm:prSet presAssocID="{7FEBA6E2-3272-45D8-AEAF-BCD95A5DDA0E}" presName="rootText" presStyleLbl="node3" presStyleIdx="14" presStyleCnt="15">
        <dgm:presLayoutVars>
          <dgm:chPref val="3"/>
        </dgm:presLayoutVars>
      </dgm:prSet>
      <dgm:spPr>
        <a:prstGeom prst="snipRoundRect">
          <a:avLst/>
        </a:prstGeom>
      </dgm:spPr>
    </dgm:pt>
    <dgm:pt modelId="{A63448AB-0FD9-4EDC-9567-8FFA199CE00A}" type="pres">
      <dgm:prSet presAssocID="{7FEBA6E2-3272-45D8-AEAF-BCD95A5DDA0E}" presName="rootConnector" presStyleLbl="node3" presStyleIdx="14" presStyleCnt="15"/>
      <dgm:spPr/>
    </dgm:pt>
    <dgm:pt modelId="{AF1172E0-1284-49C5-ACAA-9F4336EA41D1}" type="pres">
      <dgm:prSet presAssocID="{7FEBA6E2-3272-45D8-AEAF-BCD95A5DDA0E}" presName="hierChild4" presStyleCnt="0"/>
      <dgm:spPr/>
    </dgm:pt>
    <dgm:pt modelId="{4D2E0C15-FE13-4E02-A568-A16CDC4E8F2E}" type="pres">
      <dgm:prSet presAssocID="{7FEBA6E2-3272-45D8-AEAF-BCD95A5DDA0E}" presName="hierChild5" presStyleCnt="0"/>
      <dgm:spPr/>
    </dgm:pt>
    <dgm:pt modelId="{B45069C9-2E02-43FF-B3BE-630426574CB2}" type="pres">
      <dgm:prSet presAssocID="{A95476FF-5035-49D2-96FE-AE014CF5D257}" presName="hierChild5" presStyleCnt="0"/>
      <dgm:spPr/>
    </dgm:pt>
    <dgm:pt modelId="{0DD54760-B273-47E8-A0A6-090194865E3F}" type="pres">
      <dgm:prSet presAssocID="{7510E1DB-55A7-4983-BF12-0E8575F2C195}" presName="hierChild3" presStyleCnt="0"/>
      <dgm:spPr/>
    </dgm:pt>
  </dgm:ptLst>
  <dgm:cxnLst>
    <dgm:cxn modelId="{FFF98600-3DDA-4B0F-9A76-7A351FE798FB}" type="presOf" srcId="{01A07313-AB42-43F4-AD65-3EAF23AE049E}" destId="{F59CA772-5739-41CF-8735-B975A76EC5BF}" srcOrd="0" destOrd="0" presId="urn:microsoft.com/office/officeart/2005/8/layout/orgChart1"/>
    <dgm:cxn modelId="{D52A2602-39E3-4EA6-A09B-93E4618758DA}" srcId="{7891D7D4-C45F-4BCD-99D8-0598FBF115AC}" destId="{5DC96C5B-7AE0-4936-8F9E-0908E00B91F5}" srcOrd="3" destOrd="0" parTransId="{E7655345-13D9-48AF-A519-60BB8531A4DA}" sibTransId="{093DC646-756A-4639-A762-B32F67375694}"/>
    <dgm:cxn modelId="{53992003-10A3-4759-9C5E-DDD34E5FB911}" type="presOf" srcId="{C32DD2DC-F726-4CCE-819D-3BC3FC630F48}" destId="{9079C686-B1FD-4E60-AA06-506AD02D1A29}" srcOrd="0" destOrd="0" presId="urn:microsoft.com/office/officeart/2005/8/layout/orgChart1"/>
    <dgm:cxn modelId="{66420004-F03B-4006-9511-35D186A218BF}" type="presOf" srcId="{01A07313-AB42-43F4-AD65-3EAF23AE049E}" destId="{6E20E543-7095-46E9-BBCB-048AB4AF70FB}" srcOrd="1" destOrd="0" presId="urn:microsoft.com/office/officeart/2005/8/layout/orgChart1"/>
    <dgm:cxn modelId="{6014BF06-9523-4D21-A481-F2ED75B1C609}" type="presOf" srcId="{82B2FA62-388E-4175-BCDB-47B1013C9492}" destId="{20D89D19-E045-484D-BDF3-13DCD7C1F4CF}" srcOrd="0" destOrd="0" presId="urn:microsoft.com/office/officeart/2005/8/layout/orgChart1"/>
    <dgm:cxn modelId="{8B98C50B-9FE4-4E5A-B7E6-834622F9BF6E}" srcId="{7891D7D4-C45F-4BCD-99D8-0598FBF115AC}" destId="{E15EF78D-E696-47B9-9886-0E5A464A5C0F}" srcOrd="0" destOrd="0" parTransId="{7EF2EF9A-C6B2-4570-87A2-4A342A7B36A3}" sibTransId="{44091022-B41A-41B9-B12E-BCC7A5B8ACF5}"/>
    <dgm:cxn modelId="{7D890F0D-CBCB-449C-9338-FAFB6AD2F077}" type="presOf" srcId="{9804FD68-D3FE-4613-B586-3FA3535BB7BE}" destId="{4E3ADEEC-3FA8-46EA-99B0-BBEF0DC790EB}" srcOrd="1" destOrd="0" presId="urn:microsoft.com/office/officeart/2005/8/layout/orgChart1"/>
    <dgm:cxn modelId="{F49F5511-2DF9-42A6-83A0-C9685F8801C4}" type="presOf" srcId="{1B69731F-CCF0-458B-9B5B-C1D17304C13F}" destId="{709D108F-F9E3-4D07-AC2B-4D328F9A4A25}" srcOrd="1" destOrd="0" presId="urn:microsoft.com/office/officeart/2005/8/layout/orgChart1"/>
    <dgm:cxn modelId="{42579B14-0035-4F51-9D48-63C2C94A80F1}" type="presOf" srcId="{C3D3AAFF-6A55-4F03-9277-C9C6B55FF871}" destId="{6AAF6B30-13CA-45CE-B346-20C759F61802}" srcOrd="1" destOrd="0" presId="urn:microsoft.com/office/officeart/2005/8/layout/orgChart1"/>
    <dgm:cxn modelId="{00072E18-F16C-428E-A432-874045D84668}" type="presOf" srcId="{070FED2B-D05A-4BD7-9A7F-DA4A0C6F6890}" destId="{FC58734B-D621-4CE4-B31F-A91E2B1A87BB}" srcOrd="0" destOrd="0" presId="urn:microsoft.com/office/officeart/2005/8/layout/orgChart1"/>
    <dgm:cxn modelId="{28E3D019-0D39-4B3A-95AB-F31A33726002}" srcId="{7510E1DB-55A7-4983-BF12-0E8575F2C195}" destId="{6EEE698C-4D71-4B09-B9CD-B3A3CEB0036F}" srcOrd="1" destOrd="0" parTransId="{D42A0E72-1A89-4153-B231-278706A72A45}" sibTransId="{2B397C97-128E-4C4C-9D85-10AF026F04F4}"/>
    <dgm:cxn modelId="{CC000C1A-D4C7-4231-A8EA-286BA5AF8CB1}" type="presOf" srcId="{3F715A8D-9B05-430B-85C7-33B280116E18}" destId="{8E44259B-1EAC-4A9A-9248-C5EACF61231A}" srcOrd="0" destOrd="0" presId="urn:microsoft.com/office/officeart/2005/8/layout/orgChart1"/>
    <dgm:cxn modelId="{EACC9F1D-82BF-4E3F-B26B-97F2EFF4C679}" type="presOf" srcId="{1D44F34E-5AD5-4745-BBAB-706F42673A0C}" destId="{7C63A621-CD1D-40A9-A82A-0E8C87331F2C}" srcOrd="0" destOrd="0" presId="urn:microsoft.com/office/officeart/2005/8/layout/orgChart1"/>
    <dgm:cxn modelId="{C780FC1E-B59B-44E4-9BB5-8BF60DF87879}" type="presOf" srcId="{858F753E-9E4D-4CF0-ABEF-041A536AABD1}" destId="{8086768D-D464-4E22-9DA5-55DC839CA303}" srcOrd="0" destOrd="0" presId="urn:microsoft.com/office/officeart/2005/8/layout/orgChart1"/>
    <dgm:cxn modelId="{1D455C22-02E9-4849-A163-78768690260C}" srcId="{EB121BD7-B443-45CA-A652-372563A9233B}" destId="{7510E1DB-55A7-4983-BF12-0E8575F2C195}" srcOrd="0" destOrd="0" parTransId="{A273A3BD-4D60-439A-9C54-5445C269D75C}" sibTransId="{D2CCA4AE-8986-4605-BD60-FCC110B00A04}"/>
    <dgm:cxn modelId="{D8D44422-43CF-4B1A-8189-2090A3E7702E}" type="presOf" srcId="{C890FEE0-32C1-4E58-BC75-AD79973443AD}" destId="{7F270C12-CD32-451C-8A2D-D3647179007D}" srcOrd="1" destOrd="0" presId="urn:microsoft.com/office/officeart/2005/8/layout/orgChart1"/>
    <dgm:cxn modelId="{B9936224-104D-4B66-ABE2-0F8A3B4A7E45}" type="presOf" srcId="{F0CB2706-A428-4B66-B401-DE0E85CFBDE2}" destId="{31A6CA92-2605-4C52-87E1-81E4A58B6CE7}" srcOrd="0" destOrd="0" presId="urn:microsoft.com/office/officeart/2005/8/layout/orgChart1"/>
    <dgm:cxn modelId="{AC14F224-9AF3-4316-969C-8BE4C53F6228}" type="presOf" srcId="{6EEE698C-4D71-4B09-B9CD-B3A3CEB0036F}" destId="{A2D67E16-4F90-429C-8794-736E73A41CB3}" srcOrd="0" destOrd="0" presId="urn:microsoft.com/office/officeart/2005/8/layout/orgChart1"/>
    <dgm:cxn modelId="{402C7C29-434B-496F-A28C-5B114544D747}" type="presOf" srcId="{858F753E-9E4D-4CF0-ABEF-041A536AABD1}" destId="{1F94D09C-AEE0-4125-BD1F-60B6B458FB36}" srcOrd="1" destOrd="0" presId="urn:microsoft.com/office/officeart/2005/8/layout/orgChart1"/>
    <dgm:cxn modelId="{67E24C2D-F75A-4341-A4D7-51C10660D062}" type="presOf" srcId="{0C1B0DD6-6C8D-4572-9AC0-BF4FC5B56659}" destId="{2EBD7C8D-91E6-49C3-951F-2B62159C5C2A}" srcOrd="0" destOrd="0" presId="urn:microsoft.com/office/officeart/2005/8/layout/orgChart1"/>
    <dgm:cxn modelId="{2667012E-23C4-4A56-A4ED-0C502B50743D}" type="presOf" srcId="{E2C6F700-87D5-4AC2-8580-1BF54B116DA8}" destId="{24CB143A-5211-4301-8C06-A2A9AE71A7AA}" srcOrd="1" destOrd="0" presId="urn:microsoft.com/office/officeart/2005/8/layout/orgChart1"/>
    <dgm:cxn modelId="{DB024D35-6C96-44BF-98C3-E169D87815F6}" type="presOf" srcId="{3887E537-71AD-4434-AC79-C8EEF3FAF630}" destId="{BDB58507-37B0-417E-89CF-74642FE8233F}" srcOrd="0" destOrd="0" presId="urn:microsoft.com/office/officeart/2005/8/layout/orgChart1"/>
    <dgm:cxn modelId="{6C62DF35-BE65-4BE6-9029-B522392B2468}" type="presOf" srcId="{FDE0C7D4-2413-4058-99D4-D1AC28388B0C}" destId="{48574374-1C1D-47C9-B1C6-D3FCD1CDDD5C}" srcOrd="1" destOrd="0" presId="urn:microsoft.com/office/officeart/2005/8/layout/orgChart1"/>
    <dgm:cxn modelId="{B261843F-65AA-4AC5-A9DB-ADC087AFDC3D}" type="presOf" srcId="{578F5B9F-926C-454A-B90B-CB1010610128}" destId="{7C823A51-5805-465B-9302-7B6029B73A82}" srcOrd="0" destOrd="0" presId="urn:microsoft.com/office/officeart/2005/8/layout/orgChart1"/>
    <dgm:cxn modelId="{F08D6E5C-FA01-4628-8F7E-12852F48781D}" srcId="{6EEE698C-4D71-4B09-B9CD-B3A3CEB0036F}" destId="{7891D7D4-C45F-4BCD-99D8-0598FBF115AC}" srcOrd="1" destOrd="0" parTransId="{4035954E-9EBE-4D0C-BF71-103FAB0933A5}" sibTransId="{022856AF-A6D3-44BD-9B6A-5979F626A168}"/>
    <dgm:cxn modelId="{A15BAC41-CA51-4E89-B50A-92E10A126E36}" type="presOf" srcId="{A95476FF-5035-49D2-96FE-AE014CF5D257}" destId="{1341BCA5-096C-4EF6-91D4-90BA7D66EF13}" srcOrd="1" destOrd="0" presId="urn:microsoft.com/office/officeart/2005/8/layout/orgChart1"/>
    <dgm:cxn modelId="{35CF7842-1DE5-4EF7-AE8F-BBF2D5F9CAFA}" type="presOf" srcId="{C275B78D-8887-4165-8D3C-8137715FB14C}" destId="{18D276C4-15A0-42F1-BB00-800901607067}" srcOrd="0" destOrd="0" presId="urn:microsoft.com/office/officeart/2005/8/layout/orgChart1"/>
    <dgm:cxn modelId="{6C328162-3C42-462D-B536-B3387D8CA4B3}" srcId="{7891D7D4-C45F-4BCD-99D8-0598FBF115AC}" destId="{3887E537-71AD-4434-AC79-C8EEF3FAF630}" srcOrd="2" destOrd="0" parTransId="{CFE4253F-B8AD-4BBF-808B-9447E19DEFAF}" sibTransId="{D888430E-9A2B-4748-A048-E52EC27B128D}"/>
    <dgm:cxn modelId="{40A91E43-B0C2-40F2-BC7C-C0693226B909}" type="presOf" srcId="{73D1F1DF-B63D-4FE9-B541-140598207DDE}" destId="{5825F4DF-FD84-41A1-9931-F6178F2215F5}" srcOrd="1" destOrd="0" presId="urn:microsoft.com/office/officeart/2005/8/layout/orgChart1"/>
    <dgm:cxn modelId="{15966E43-E050-42F0-9F54-3D5358ED5AF7}" type="presOf" srcId="{7FEBA6E2-3272-45D8-AEAF-BCD95A5DDA0E}" destId="{FA469A34-6ABB-46B3-9851-84253EDBA4A0}" srcOrd="0" destOrd="0" presId="urn:microsoft.com/office/officeart/2005/8/layout/orgChart1"/>
    <dgm:cxn modelId="{2EAC6C44-7841-427B-A5BE-DE7ADF33F9F3}" type="presOf" srcId="{D1558827-02A9-4B39-AB23-4F146B639A7F}" destId="{BB459307-1C71-4425-B135-9B3818B005C1}" srcOrd="0" destOrd="0" presId="urn:microsoft.com/office/officeart/2005/8/layout/orgChart1"/>
    <dgm:cxn modelId="{18B5F064-1ED4-4AD4-BCE3-C8792CF2F116}" srcId="{7510E1DB-55A7-4983-BF12-0E8575F2C195}" destId="{64647D88-7A50-4D8B-B217-15D6013AF210}" srcOrd="0" destOrd="0" parTransId="{E5B23652-1F5E-4637-BDC3-11988D6FBE01}" sibTransId="{1ACB1A34-BDB4-4CC6-97FB-2E842FD2E384}"/>
    <dgm:cxn modelId="{C2081446-C3F3-4603-A5A8-5D622B902C0C}" srcId="{D0252B18-BAB5-48A6-A295-F0738AA4AD24}" destId="{858F753E-9E4D-4CF0-ABEF-041A536AABD1}" srcOrd="0" destOrd="0" parTransId="{C32DD2DC-F726-4CCE-819D-3BC3FC630F48}" sibTransId="{22BB64CE-6CC7-4374-BB4C-E3106122C2C3}"/>
    <dgm:cxn modelId="{01362C47-1241-46B8-B9E0-685364E242B6}" type="presOf" srcId="{CF7BA6FC-553B-49C2-90CE-91273E07F5A7}" destId="{963354DD-C6DB-4B1E-B68C-93B845D73934}" srcOrd="0" destOrd="0" presId="urn:microsoft.com/office/officeart/2005/8/layout/orgChart1"/>
    <dgm:cxn modelId="{32BE3667-EFCE-4604-B33F-F5B59BF49D6C}" type="presOf" srcId="{3C6D8B92-3CC4-4461-9B8E-04883D4583DC}" destId="{6145C343-96B3-4512-AD29-A550F1C8DFED}" srcOrd="0" destOrd="0" presId="urn:microsoft.com/office/officeart/2005/8/layout/orgChart1"/>
    <dgm:cxn modelId="{6D64E267-A0A4-4BB7-B516-35105EE1B264}" type="presOf" srcId="{A95476FF-5035-49D2-96FE-AE014CF5D257}" destId="{875EF9F9-5C07-4C3F-94BB-419AD2EA66B0}" srcOrd="0" destOrd="0" presId="urn:microsoft.com/office/officeart/2005/8/layout/orgChart1"/>
    <dgm:cxn modelId="{D6B03168-3040-4BC1-A09A-5FFC6B621CD8}" srcId="{6EEE698C-4D71-4B09-B9CD-B3A3CEB0036F}" destId="{F9D5F668-41CE-4C80-967A-A13F86F14132}" srcOrd="4" destOrd="0" parTransId="{09441614-6C30-4ECF-8FC9-45051EAFB107}" sibTransId="{8CCE6257-E179-4B17-B344-DE6B6E8F0C57}"/>
    <dgm:cxn modelId="{AE049468-0487-4E32-A873-CF4952959F33}" srcId="{9BDC03E8-C131-49B2-A243-7F46291CF17C}" destId="{01A07313-AB42-43F4-AD65-3EAF23AE049E}" srcOrd="0" destOrd="0" parTransId="{578F5B9F-926C-454A-B90B-CB1010610128}" sibTransId="{BD2B53F8-1B98-4CD2-9D47-482B1CD5199A}"/>
    <dgm:cxn modelId="{A3C49C4A-566A-48BE-88B7-50E7A9E59AF8}" type="presOf" srcId="{D0252B18-BAB5-48A6-A295-F0738AA4AD24}" destId="{D4AF1356-F0B8-40F5-A172-D6ADD430B9CB}" srcOrd="1" destOrd="0" presId="urn:microsoft.com/office/officeart/2005/8/layout/orgChart1"/>
    <dgm:cxn modelId="{03222D6C-3842-474F-8CD3-D9E3978BB447}" type="presOf" srcId="{CD6ED870-D997-4F3B-B65F-30755B26E6D0}" destId="{E5F5A65F-839D-40E8-9291-128F3256F457}" srcOrd="0" destOrd="0" presId="urn:microsoft.com/office/officeart/2005/8/layout/orgChart1"/>
    <dgm:cxn modelId="{667CDA6C-E63F-467B-9038-9CB9124342C6}" type="presOf" srcId="{7EF2EF9A-C6B2-4570-87A2-4A342A7B36A3}" destId="{6622744F-C53D-4C13-AD8B-DC4093EFEC5D}" srcOrd="0" destOrd="0" presId="urn:microsoft.com/office/officeart/2005/8/layout/orgChart1"/>
    <dgm:cxn modelId="{F20BE870-B09E-4532-87F9-260F0F5C5CB8}" type="presOf" srcId="{09441614-6C30-4ECF-8FC9-45051EAFB107}" destId="{E3A1F85D-A418-4F80-9DC0-896D4CBF6D83}" srcOrd="0" destOrd="0" presId="urn:microsoft.com/office/officeart/2005/8/layout/orgChart1"/>
    <dgm:cxn modelId="{2EB70651-D08C-491E-963C-58337F0A42BD}" type="presOf" srcId="{454C9380-1F9B-4924-B97A-03CD83FE7BE5}" destId="{B64DBE90-2DE0-4F2E-B0AF-659B0430065F}" srcOrd="0" destOrd="0" presId="urn:microsoft.com/office/officeart/2005/8/layout/orgChart1"/>
    <dgm:cxn modelId="{FD735A53-2FB9-4793-8E17-6679B4F28854}" type="presOf" srcId="{8CA51CB0-3717-43E3-8CCA-045DB62E6670}" destId="{16EEFCFF-6C31-413F-9017-C60C22D7C20C}" srcOrd="0" destOrd="0" presId="urn:microsoft.com/office/officeart/2005/8/layout/orgChart1"/>
    <dgm:cxn modelId="{21900254-4980-41F0-BBA9-3075B9749555}" type="presOf" srcId="{64647D88-7A50-4D8B-B217-15D6013AF210}" destId="{B766A25E-7FCB-4B35-9AD6-4F0CFAD07DBB}" srcOrd="1" destOrd="0" presId="urn:microsoft.com/office/officeart/2005/8/layout/orgChart1"/>
    <dgm:cxn modelId="{AD7A6B74-DCD0-4AD3-8090-6A47E640ADAC}" type="presOf" srcId="{FDE0C7D4-2413-4058-99D4-D1AC28388B0C}" destId="{255CFA1A-C89C-46B1-87BC-B1CFD74BD8A9}" srcOrd="0" destOrd="0" presId="urn:microsoft.com/office/officeart/2005/8/layout/orgChart1"/>
    <dgm:cxn modelId="{B637AB54-113F-43A8-BA1A-AF05AC4F78B9}" srcId="{64647D88-7A50-4D8B-B217-15D6013AF210}" destId="{82B2FA62-388E-4175-BCDB-47B1013C9492}" srcOrd="0" destOrd="0" parTransId="{3C6D8B92-3CC4-4461-9B8E-04883D4583DC}" sibTransId="{F1F0B377-7CDB-4443-896D-58625CE2478D}"/>
    <dgm:cxn modelId="{9D624375-F77E-49C2-8141-81FD904AE6BA}" type="presOf" srcId="{3897E04F-FDF5-47CF-8F7E-52F7DA5836F3}" destId="{08D12E75-579C-4B00-996E-FD659B0911B0}" srcOrd="0" destOrd="0" presId="urn:microsoft.com/office/officeart/2005/8/layout/orgChart1"/>
    <dgm:cxn modelId="{C8425875-7EBF-4897-B344-8686D06DEACD}" type="presOf" srcId="{BD335D9E-B35B-4869-85C2-FB29404B306C}" destId="{0AB7E7A2-498C-4918-9E2E-6455A5DF5DD2}" srcOrd="0" destOrd="0" presId="urn:microsoft.com/office/officeart/2005/8/layout/orgChart1"/>
    <dgm:cxn modelId="{F51C1856-CF82-4110-87B7-92D57A2E5378}" type="presOf" srcId="{F9D5F668-41CE-4C80-967A-A13F86F14132}" destId="{FC344292-2104-4F6E-B5AA-455567777445}" srcOrd="0" destOrd="0" presId="urn:microsoft.com/office/officeart/2005/8/layout/orgChart1"/>
    <dgm:cxn modelId="{871D6979-1CF0-4596-BE0B-FD2569A68407}" srcId="{A95476FF-5035-49D2-96FE-AE014CF5D257}" destId="{CF7BA6FC-553B-49C2-90CE-91273E07F5A7}" srcOrd="1" destOrd="0" parTransId="{0E0030D1-AF5C-40DB-9CE6-F7D38FE3DA85}" sibTransId="{7A2DC034-B358-4E28-957D-83BDE8908544}"/>
    <dgm:cxn modelId="{01A8C459-12BC-4829-ABB9-1051677E8066}" srcId="{7891D7D4-C45F-4BCD-99D8-0598FBF115AC}" destId="{C275B78D-8887-4165-8D3C-8137715FB14C}" srcOrd="1" destOrd="0" parTransId="{4A2B78EA-EF78-4016-B5FA-04A5E85A202B}" sibTransId="{2645C8E1-0CCA-48FF-84D5-6E72EF4BC948}"/>
    <dgm:cxn modelId="{F36E8A7A-C669-424D-A801-5C01870A21D4}" type="presOf" srcId="{E5B23652-1F5E-4637-BDC3-11988D6FBE01}" destId="{9E75329F-A52E-4106-93B4-E5583B947FE9}" srcOrd="0" destOrd="0" presId="urn:microsoft.com/office/officeart/2005/8/layout/orgChart1"/>
    <dgm:cxn modelId="{5FBAFF7B-E75B-4C2D-8A3C-5F092C719BBC}" srcId="{7510E1DB-55A7-4983-BF12-0E8575F2C195}" destId="{454C9380-1F9B-4924-B97A-03CD83FE7BE5}" srcOrd="2" destOrd="0" parTransId="{8F752ECD-0B29-490B-8991-83235590A10C}" sibTransId="{206A46C0-1A05-40BD-BAC6-E58F57128977}"/>
    <dgm:cxn modelId="{0596087C-3B5B-4C5A-9DB0-D60B7D113638}" srcId="{6EEE698C-4D71-4B09-B9CD-B3A3CEB0036F}" destId="{D0252B18-BAB5-48A6-A295-F0738AA4AD24}" srcOrd="3" destOrd="0" parTransId="{70447204-A092-47F0-A2CF-B8201F07AF4B}" sibTransId="{63E4C13B-BFFD-49C3-A332-97B771967CD8}"/>
    <dgm:cxn modelId="{2696677C-AF85-440C-8729-97E16C327F8F}" type="presOf" srcId="{85BE52CF-542B-4527-89BE-2802F89CC72F}" destId="{113513D3-1288-48F3-80D8-49F0770368D4}" srcOrd="0" destOrd="0" presId="urn:microsoft.com/office/officeart/2005/8/layout/orgChart1"/>
    <dgm:cxn modelId="{88E71F80-09B4-40A4-B296-4442ECDFE451}" type="presOf" srcId="{8F752ECD-0B29-490B-8991-83235590A10C}" destId="{40254738-BF8C-4457-90FC-E026E99F8A46}" srcOrd="0" destOrd="0" presId="urn:microsoft.com/office/officeart/2005/8/layout/orgChart1"/>
    <dgm:cxn modelId="{9CD4D781-14A7-44D0-B4E4-5F4EA8E77D2D}" type="presOf" srcId="{0C9A1F91-198E-4546-BD66-04129111B4CB}" destId="{FC58A19C-B67E-4105-916D-1A354BC8C291}" srcOrd="0" destOrd="0" presId="urn:microsoft.com/office/officeart/2005/8/layout/orgChart1"/>
    <dgm:cxn modelId="{40C6A782-5781-4947-9751-8961E27EB1CD}" srcId="{A95476FF-5035-49D2-96FE-AE014CF5D257}" destId="{7FEBA6E2-3272-45D8-AEAF-BCD95A5DDA0E}" srcOrd="3" destOrd="0" parTransId="{67EEB3C2-AE09-4820-A283-741BCDCD8DB1}" sibTransId="{5323E0B9-DBC4-4265-895B-C4B86CE800B6}"/>
    <dgm:cxn modelId="{28DCF783-93E6-47C6-B77A-BD5D2032920A}" srcId="{9BDC03E8-C131-49B2-A243-7F46291CF17C}" destId="{CD6ED870-D997-4F3B-B65F-30755B26E6D0}" srcOrd="1" destOrd="0" parTransId="{0C9A1F91-198E-4546-BD66-04129111B4CB}" sibTransId="{3C936F16-A9C0-43AF-9DEB-13AE03467CAE}"/>
    <dgm:cxn modelId="{DA43A684-71AC-400C-AA3A-D0B44EED4B91}" type="presOf" srcId="{E7655345-13D9-48AF-A519-60BB8531A4DA}" destId="{239DD7B5-6629-45F2-ABB9-5163AA7B03AB}" srcOrd="0" destOrd="0" presId="urn:microsoft.com/office/officeart/2005/8/layout/orgChart1"/>
    <dgm:cxn modelId="{8E72DC84-08A6-4789-B378-DC04FF1F2240}" type="presOf" srcId="{454C9380-1F9B-4924-B97A-03CD83FE7BE5}" destId="{6E387B48-1F77-4204-AA0F-626F53055C2D}" srcOrd="1" destOrd="0" presId="urn:microsoft.com/office/officeart/2005/8/layout/orgChart1"/>
    <dgm:cxn modelId="{23D16985-7352-4335-B3F5-7BDC4ADEA6C8}" type="presOf" srcId="{6323EA9F-D2BD-46A3-8AF2-05412718FA4D}" destId="{3CE7BCB6-71F0-49AD-BD52-87D26369E792}" srcOrd="0" destOrd="0" presId="urn:microsoft.com/office/officeart/2005/8/layout/orgChart1"/>
    <dgm:cxn modelId="{D4BBB68B-124A-4852-92F5-E25B3028C74A}" type="presOf" srcId="{9804FD68-D3FE-4613-B586-3FA3535BB7BE}" destId="{125DB240-01FB-4F83-8B74-DD40A3471AA3}" srcOrd="0" destOrd="0" presId="urn:microsoft.com/office/officeart/2005/8/layout/orgChart1"/>
    <dgm:cxn modelId="{0EF5198C-8688-405E-8107-B91B56DB096D}" type="presOf" srcId="{D0252B18-BAB5-48A6-A295-F0738AA4AD24}" destId="{955860C5-5CC4-47B9-AC9B-31816904D01E}" srcOrd="0" destOrd="0" presId="urn:microsoft.com/office/officeart/2005/8/layout/orgChart1"/>
    <dgm:cxn modelId="{82C1718C-D614-40DE-A447-A841C8946870}" type="presOf" srcId="{1B69731F-CCF0-458B-9B5B-C1D17304C13F}" destId="{AE07AB40-5EB5-4B54-B79B-68AB8CDBB29E}" srcOrd="0" destOrd="0" presId="urn:microsoft.com/office/officeart/2005/8/layout/orgChart1"/>
    <dgm:cxn modelId="{6750348F-2D56-4129-A5E6-8F5677B0A95A}" type="presOf" srcId="{C3D3AAFF-6A55-4F03-9277-C9C6B55FF871}" destId="{BFE96752-D65B-459C-9CCB-38AE425BBDD9}" srcOrd="0" destOrd="0" presId="urn:microsoft.com/office/officeart/2005/8/layout/orgChart1"/>
    <dgm:cxn modelId="{CB130690-D562-47DF-B2B2-52C03C4266CE}" type="presOf" srcId="{CD6ED870-D997-4F3B-B65F-30755B26E6D0}" destId="{3046CEBE-4485-4651-BCFC-2168F92B0AD3}" srcOrd="1" destOrd="0" presId="urn:microsoft.com/office/officeart/2005/8/layout/orgChart1"/>
    <dgm:cxn modelId="{D8B4B990-7296-4925-B3E6-2358E58FE7B1}" type="presOf" srcId="{7510E1DB-55A7-4983-BF12-0E8575F2C195}" destId="{E17219FC-0AFB-4C1F-BAB2-70B76A173FFB}" srcOrd="0" destOrd="0" presId="urn:microsoft.com/office/officeart/2005/8/layout/orgChart1"/>
    <dgm:cxn modelId="{CFE5E092-8329-4A29-94D2-0F30D377CDD1}" type="presOf" srcId="{73D1F1DF-B63D-4FE9-B541-140598207DDE}" destId="{9DF79455-1176-4D36-82C4-F61799D1FD91}" srcOrd="0" destOrd="0" presId="urn:microsoft.com/office/officeart/2005/8/layout/orgChart1"/>
    <dgm:cxn modelId="{79DCAF94-BB3C-4609-B905-918D2BE2DDBC}" srcId="{64647D88-7A50-4D8B-B217-15D6013AF210}" destId="{070FED2B-D05A-4BD7-9A7F-DA4A0C6F6890}" srcOrd="2" destOrd="0" parTransId="{D1558827-02A9-4B39-AB23-4F146B639A7F}" sibTransId="{0E555207-364D-4751-B9F6-D6C5A4228E29}"/>
    <dgm:cxn modelId="{7AD21397-6E7F-45EF-8C0F-CBC0DC477149}" srcId="{7510E1DB-55A7-4983-BF12-0E8575F2C195}" destId="{A95476FF-5035-49D2-96FE-AE014CF5D257}" srcOrd="3" destOrd="0" parTransId="{59C1FBE9-26C9-4867-BDB8-9A1C7B779125}" sibTransId="{3BEB1593-9324-4FA4-9C16-FA4CC9C0B424}"/>
    <dgm:cxn modelId="{DE13C198-9635-41FF-A990-4E8FBB353400}" type="presOf" srcId="{8F519323-3F8D-419F-ADC7-8247CF9B0E4E}" destId="{96FA740E-16A5-4FDF-AB9B-E9243CA4FF9E}" srcOrd="1" destOrd="0" presId="urn:microsoft.com/office/officeart/2005/8/layout/orgChart1"/>
    <dgm:cxn modelId="{69A04F9A-3C8D-4EAE-A3C0-9B39C8A857CA}" type="presOf" srcId="{5DC96C5B-7AE0-4936-8F9E-0908E00B91F5}" destId="{728C2C58-6765-49A3-80C0-47736D41E87D}" srcOrd="1" destOrd="0" presId="urn:microsoft.com/office/officeart/2005/8/layout/orgChart1"/>
    <dgm:cxn modelId="{8014F59C-1B9A-49BF-AA93-5E147C2F99DC}" srcId="{D0252B18-BAB5-48A6-A295-F0738AA4AD24}" destId="{FDE0C7D4-2413-4058-99D4-D1AC28388B0C}" srcOrd="2" destOrd="0" parTransId="{BD335D9E-B35B-4869-85C2-FB29404B306C}" sibTransId="{AD8CFBFD-9060-4C0D-A707-38247CE45260}"/>
    <dgm:cxn modelId="{9914009D-CC51-448F-92FF-81385E1B1469}" type="presOf" srcId="{67EEB3C2-AE09-4820-A283-741BCDCD8DB1}" destId="{4AD0CEC9-EDB7-4549-A8EC-CE63B961EABF}" srcOrd="0" destOrd="0" presId="urn:microsoft.com/office/officeart/2005/8/layout/orgChart1"/>
    <dgm:cxn modelId="{F93ED19D-D0B3-4C1F-B4C6-943917C8E782}" type="presOf" srcId="{F41604AF-6727-4A53-BDE1-4D7DD50A1378}" destId="{EEC601F3-FA33-45E6-ABF8-5CF113C4FCFE}" srcOrd="0" destOrd="0" presId="urn:microsoft.com/office/officeart/2005/8/layout/orgChart1"/>
    <dgm:cxn modelId="{78A1F89F-8A99-4238-AB8A-2B5CA6C86E5F}" type="presOf" srcId="{5DC96C5B-7AE0-4936-8F9E-0908E00B91F5}" destId="{A43509C6-3BE9-475D-90B9-BB68E3EE3BFA}" srcOrd="0" destOrd="0" presId="urn:microsoft.com/office/officeart/2005/8/layout/orgChart1"/>
    <dgm:cxn modelId="{75952EA1-E088-457F-948B-EA52150F328E}" type="presOf" srcId="{3F715A8D-9B05-430B-85C7-33B280116E18}" destId="{7BF8A28C-D963-43F5-ABCA-0A1DFC2B99A9}" srcOrd="1" destOrd="0" presId="urn:microsoft.com/office/officeart/2005/8/layout/orgChart1"/>
    <dgm:cxn modelId="{6ACF19A2-4B3A-4C61-B247-CD1928A58BEF}" srcId="{1D44F34E-5AD5-4745-BBAB-706F42673A0C}" destId="{E2C6F700-87D5-4AC2-8580-1BF54B116DA8}" srcOrd="0" destOrd="0" parTransId="{6FC5A28B-C127-4399-8E5E-DEF57A09458D}" sibTransId="{331DDC5E-3FA3-4FFE-A39F-881B2ED1A84E}"/>
    <dgm:cxn modelId="{0B9133A2-89EE-42F7-818F-28249484D78C}" srcId="{64647D88-7A50-4D8B-B217-15D6013AF210}" destId="{8CA51CB0-3717-43E3-8CCA-045DB62E6670}" srcOrd="3" destOrd="0" parTransId="{B308345F-79EA-4353-9AE8-B97225B099B8}" sibTransId="{08E3883D-F4A6-4474-A698-77F0CC9A9670}"/>
    <dgm:cxn modelId="{450D41A3-05C2-4953-8AEC-5BCF62A344F6}" srcId="{D0252B18-BAB5-48A6-A295-F0738AA4AD24}" destId="{0C1B0DD6-6C8D-4572-9AC0-BF4FC5B56659}" srcOrd="1" destOrd="0" parTransId="{0DEB68E0-DF81-428F-B49A-65C254F96A19}" sibTransId="{0346A182-ABCF-47C1-99C7-74C9AC9A1CBC}"/>
    <dgm:cxn modelId="{A1F947A7-E0F4-4E0B-93BC-57ABED0E3024}" type="presOf" srcId="{31D2C1ED-16DD-4993-BE55-B8F7C7375E60}" destId="{473B5DDC-9011-40B0-B158-0BFDC00F6256}" srcOrd="0" destOrd="0" presId="urn:microsoft.com/office/officeart/2005/8/layout/orgChart1"/>
    <dgm:cxn modelId="{58F083AB-DE34-42E9-981E-77A5F6EA978A}" type="presOf" srcId="{C890FEE0-32C1-4E58-BC75-AD79973443AD}" destId="{D4CE6EBC-E246-4C4B-965B-226F101C748A}" srcOrd="0" destOrd="0" presId="urn:microsoft.com/office/officeart/2005/8/layout/orgChart1"/>
    <dgm:cxn modelId="{7B2027AC-B284-4591-8567-6A4CCAE4C634}" srcId="{64647D88-7A50-4D8B-B217-15D6013AF210}" destId="{1B69731F-CCF0-458B-9B5B-C1D17304C13F}" srcOrd="4" destOrd="0" parTransId="{31D2C1ED-16DD-4993-BE55-B8F7C7375E60}" sibTransId="{229E74D3-9892-43DD-97EE-6F60163C204E}"/>
    <dgm:cxn modelId="{7DFAE9AE-D479-4521-BADE-B72E22E17257}" srcId="{A95476FF-5035-49D2-96FE-AE014CF5D257}" destId="{8F519323-3F8D-419F-ADC7-8247CF9B0E4E}" srcOrd="0" destOrd="0" parTransId="{F41604AF-6727-4A53-BDE1-4D7DD50A1378}" sibTransId="{F247EF3C-2183-4698-84A6-35CBC04968DA}"/>
    <dgm:cxn modelId="{B3B9D4AF-24F4-49B6-BA31-25E15198393E}" srcId="{6EEE698C-4D71-4B09-B9CD-B3A3CEB0036F}" destId="{1D44F34E-5AD5-4745-BBAB-706F42673A0C}" srcOrd="2" destOrd="0" parTransId="{3897E04F-FDF5-47CF-8F7E-52F7DA5836F3}" sibTransId="{0E8CDA18-82FE-470F-B43A-78958624DD4E}"/>
    <dgm:cxn modelId="{8F3B98B5-B62C-4165-A76E-5350380258FE}" srcId="{6EEE698C-4D71-4B09-B9CD-B3A3CEB0036F}" destId="{9BDC03E8-C131-49B2-A243-7F46291CF17C}" srcOrd="0" destOrd="0" parTransId="{60D89662-1B12-4E51-B305-BCC02F1268C8}" sibTransId="{FE0C5A86-6463-4360-8AAD-D5D9738009D6}"/>
    <dgm:cxn modelId="{83839DB5-69F8-4877-9C45-E2367EA920C3}" type="presOf" srcId="{EB121BD7-B443-45CA-A652-372563A9233B}" destId="{AEC634E1-EE24-4D4C-8E81-B2B0C1C26EA6}" srcOrd="0" destOrd="0" presId="urn:microsoft.com/office/officeart/2005/8/layout/orgChart1"/>
    <dgm:cxn modelId="{513CADB7-DB5F-4C39-B198-1F07C68EC470}" srcId="{A95476FF-5035-49D2-96FE-AE014CF5D257}" destId="{C890FEE0-32C1-4E58-BC75-AD79973443AD}" srcOrd="2" destOrd="0" parTransId="{0DDA342C-C06E-4941-8C7C-CBF1BABB0C69}" sibTransId="{15FE8A64-D2E2-4BD3-A9DF-3C2E64F20967}"/>
    <dgm:cxn modelId="{C5F8F0BA-230C-4206-9DD5-D95318F2FE33}" type="presOf" srcId="{D42A0E72-1A89-4153-B231-278706A72A45}" destId="{E2C35E0C-DA8C-4FA5-A0F6-79354AC81E79}" srcOrd="0" destOrd="0" presId="urn:microsoft.com/office/officeart/2005/8/layout/orgChart1"/>
    <dgm:cxn modelId="{C7D4F4BE-558A-4C0A-B8DE-95D31C2D82D4}" type="presOf" srcId="{0E0030D1-AF5C-40DB-9CE6-F7D38FE3DA85}" destId="{1572401A-0633-4596-A01D-B0E8DB8E3D50}" srcOrd="0" destOrd="0" presId="urn:microsoft.com/office/officeart/2005/8/layout/orgChart1"/>
    <dgm:cxn modelId="{79DD65C3-0138-4299-946C-C93C4C47889B}" type="presOf" srcId="{F9D5F668-41CE-4C80-967A-A13F86F14132}" destId="{2BD62A1A-05CD-4781-86B5-6A5CDB43FD28}" srcOrd="1" destOrd="0" presId="urn:microsoft.com/office/officeart/2005/8/layout/orgChart1"/>
    <dgm:cxn modelId="{A1D20CC4-2E83-4D17-B6B7-7DF898A67ACD}" type="presOf" srcId="{6FC5A28B-C127-4399-8E5E-DEF57A09458D}" destId="{A71B92FC-E1A5-46D9-B2AB-F79F05AAD9F6}" srcOrd="0" destOrd="0" presId="urn:microsoft.com/office/officeart/2005/8/layout/orgChart1"/>
    <dgm:cxn modelId="{4F8AA1C7-F967-44E7-A8D4-ABDFC327BCF9}" type="presOf" srcId="{6EEE698C-4D71-4B09-B9CD-B3A3CEB0036F}" destId="{5ABF465E-A995-4231-99E0-E4B1A9FA5721}" srcOrd="1" destOrd="0" presId="urn:microsoft.com/office/officeart/2005/8/layout/orgChart1"/>
    <dgm:cxn modelId="{071556CB-979D-48DF-9D4A-10E68DE7050D}" type="presOf" srcId="{E15EF78D-E696-47B9-9886-0E5A464A5C0F}" destId="{77BD3060-8D5E-4A2E-9907-4FAC9A5D1838}" srcOrd="1" destOrd="0" presId="urn:microsoft.com/office/officeart/2005/8/layout/orgChart1"/>
    <dgm:cxn modelId="{F9A57ACB-7618-47F1-AF08-CA101081D65F}" type="presOf" srcId="{8F519323-3F8D-419F-ADC7-8247CF9B0E4E}" destId="{CFB8882B-A13D-40B0-939A-A9B8DA50A0D3}" srcOrd="0" destOrd="0" presId="urn:microsoft.com/office/officeart/2005/8/layout/orgChart1"/>
    <dgm:cxn modelId="{661B01CF-81A7-4F1E-8354-0F034395CC89}" type="presOf" srcId="{64647D88-7A50-4D8B-B217-15D6013AF210}" destId="{5921AED7-FD71-4A73-9460-9ACD633C9F14}" srcOrd="0" destOrd="0" presId="urn:microsoft.com/office/officeart/2005/8/layout/orgChart1"/>
    <dgm:cxn modelId="{899EA1D0-6EF9-4454-85F3-7DA4D2DE187E}" type="presOf" srcId="{7BEBCF85-B426-4DFE-99A1-38BAB51923F7}" destId="{2F1F9D5D-02DC-4F15-8636-85879D20E690}" srcOrd="0" destOrd="0" presId="urn:microsoft.com/office/officeart/2005/8/layout/orgChart1"/>
    <dgm:cxn modelId="{776F5AD3-BFC9-4E7D-A261-DA01218716AC}" srcId="{D0252B18-BAB5-48A6-A295-F0738AA4AD24}" destId="{73D1F1DF-B63D-4FE9-B541-140598207DDE}" srcOrd="3" destOrd="0" parTransId="{85BE52CF-542B-4527-89BE-2802F89CC72F}" sibTransId="{E6228C9A-AF09-4FA0-A7E4-A30D39A739AF}"/>
    <dgm:cxn modelId="{25C202D4-4EDF-4B15-85EE-F914F8A45632}" type="presOf" srcId="{C275B78D-8887-4165-8D3C-8137715FB14C}" destId="{D5D2D02E-8373-4E3A-85E4-EA7461FB8089}" srcOrd="1" destOrd="0" presId="urn:microsoft.com/office/officeart/2005/8/layout/orgChart1"/>
    <dgm:cxn modelId="{5F01E8D7-B680-47AA-80AE-0B8D2DE6DA6F}" type="presOf" srcId="{0DDA342C-C06E-4941-8C7C-CBF1BABB0C69}" destId="{58874981-CD47-4930-9120-85AD845894F0}" srcOrd="0" destOrd="0" presId="urn:microsoft.com/office/officeart/2005/8/layout/orgChart1"/>
    <dgm:cxn modelId="{86F021DB-3327-4AD3-8392-73DFCAD82354}" type="presOf" srcId="{7510E1DB-55A7-4983-BF12-0E8575F2C195}" destId="{63E9EA62-A0A5-49B7-BD02-EFAD1982F568}" srcOrd="1" destOrd="0" presId="urn:microsoft.com/office/officeart/2005/8/layout/orgChart1"/>
    <dgm:cxn modelId="{A9BC48DE-D874-4055-AAB5-AC3A52B7545B}" type="presOf" srcId="{59C1FBE9-26C9-4867-BDB8-9A1C7B779125}" destId="{8ECCDB0D-BC95-448D-AAEE-BD48820BD772}" srcOrd="0" destOrd="0" presId="urn:microsoft.com/office/officeart/2005/8/layout/orgChart1"/>
    <dgm:cxn modelId="{95E2C9DF-F124-42E7-80F7-B0A8F264F55A}" type="presOf" srcId="{0C1B0DD6-6C8D-4572-9AC0-BF4FC5B56659}" destId="{01C8AB34-72DA-48B3-A442-25151ACECECB}" srcOrd="1" destOrd="0" presId="urn:microsoft.com/office/officeart/2005/8/layout/orgChart1"/>
    <dgm:cxn modelId="{6918ECDF-BE9C-4125-9E21-859C1137492D}" type="presOf" srcId="{E15EF78D-E696-47B9-9886-0E5A464A5C0F}" destId="{C05CDD2D-EC1D-4C6A-B21D-EA228ED3E149}" srcOrd="0" destOrd="0" presId="urn:microsoft.com/office/officeart/2005/8/layout/orgChart1"/>
    <dgm:cxn modelId="{EEA75DE0-3142-48EC-8FD0-BFF1F009803E}" type="presOf" srcId="{B308345F-79EA-4353-9AE8-B97225B099B8}" destId="{AF82A0A3-6F1A-44B5-818B-B086A82418B2}" srcOrd="0" destOrd="0" presId="urn:microsoft.com/office/officeart/2005/8/layout/orgChart1"/>
    <dgm:cxn modelId="{A1F425E1-5C09-4978-A9A0-AA8722E82C88}" type="presOf" srcId="{70447204-A092-47F0-A2CF-B8201F07AF4B}" destId="{EC2E71C4-A31F-4B7E-888B-9DAC0141D267}" srcOrd="0" destOrd="0" presId="urn:microsoft.com/office/officeart/2005/8/layout/orgChart1"/>
    <dgm:cxn modelId="{34728BE4-C0CF-43DE-8B20-9D2340B24316}" srcId="{1D44F34E-5AD5-4745-BBAB-706F42673A0C}" destId="{9804FD68-D3FE-4613-B586-3FA3535BB7BE}" srcOrd="1" destOrd="0" parTransId="{6323EA9F-D2BD-46A3-8AF2-05412718FA4D}" sibTransId="{294FC0F7-6908-4EAC-A742-F94E62E5A3D7}"/>
    <dgm:cxn modelId="{0BD31EE6-4B9C-4DC7-90EA-DCED52200377}" type="presOf" srcId="{1D44F34E-5AD5-4745-BBAB-706F42673A0C}" destId="{A8512811-B45A-488E-9C12-E3CE83878511}" srcOrd="1" destOrd="0" presId="urn:microsoft.com/office/officeart/2005/8/layout/orgChart1"/>
    <dgm:cxn modelId="{E1DC82E6-5350-405A-A8D1-EE4B2EF1099A}" type="presOf" srcId="{82B2FA62-388E-4175-BCDB-47B1013C9492}" destId="{8C215B27-6679-49DC-83CD-C932250680C1}" srcOrd="1" destOrd="0" presId="urn:microsoft.com/office/officeart/2005/8/layout/orgChart1"/>
    <dgm:cxn modelId="{1CA28BE9-6BB0-48DA-A5F6-DF173BEEE696}" type="presOf" srcId="{070FED2B-D05A-4BD7-9A7F-DA4A0C6F6890}" destId="{AEECA0D5-EF35-4350-98CD-7C02CF038967}" srcOrd="1" destOrd="0" presId="urn:microsoft.com/office/officeart/2005/8/layout/orgChart1"/>
    <dgm:cxn modelId="{122B00ED-DA62-4A05-9208-5493909996A3}" type="presOf" srcId="{CF7BA6FC-553B-49C2-90CE-91273E07F5A7}" destId="{3C5EB963-7F1F-4B30-AF9D-3C07B169A965}" srcOrd="1" destOrd="0" presId="urn:microsoft.com/office/officeart/2005/8/layout/orgChart1"/>
    <dgm:cxn modelId="{87BAD2EE-07F7-46CD-B127-F3FEBBB6B80C}" type="presOf" srcId="{9BDC03E8-C131-49B2-A243-7F46291CF17C}" destId="{EF7E7012-D2E5-4301-B4AA-D6DB16E1A693}" srcOrd="1" destOrd="0" presId="urn:microsoft.com/office/officeart/2005/8/layout/orgChart1"/>
    <dgm:cxn modelId="{67AA18EF-7B9A-42B5-83EF-CF8D06A9E64D}" srcId="{64647D88-7A50-4D8B-B217-15D6013AF210}" destId="{3F715A8D-9B05-430B-85C7-33B280116E18}" srcOrd="1" destOrd="0" parTransId="{F0CB2706-A428-4B66-B401-DE0E85CFBDE2}" sibTransId="{F2205414-0F34-4EFA-A6A6-17C61A4C6143}"/>
    <dgm:cxn modelId="{E88B4EEF-E384-4451-B981-0FBF57E9EC52}" type="presOf" srcId="{8CA51CB0-3717-43E3-8CCA-045DB62E6670}" destId="{9208A362-511B-4C8B-8116-1E242D3F98A7}" srcOrd="1" destOrd="0" presId="urn:microsoft.com/office/officeart/2005/8/layout/orgChart1"/>
    <dgm:cxn modelId="{1BDF22F1-8D88-4AF5-9645-785AA620E67A}" type="presOf" srcId="{0DEB68E0-DF81-428F-B49A-65C254F96A19}" destId="{EF468C15-D0BE-4531-9568-4D2B036AD69C}" srcOrd="0" destOrd="0" presId="urn:microsoft.com/office/officeart/2005/8/layout/orgChart1"/>
    <dgm:cxn modelId="{513876F1-D124-40BA-80E3-226B57EC2F1E}" type="presOf" srcId="{7891D7D4-C45F-4BCD-99D8-0598FBF115AC}" destId="{DD96218E-66D5-4C29-9ECC-0F772284CCD4}" srcOrd="0" destOrd="0" presId="urn:microsoft.com/office/officeart/2005/8/layout/orgChart1"/>
    <dgm:cxn modelId="{51A57CF2-E12A-480F-AA35-30DD5D7FC0D3}" type="presOf" srcId="{4035954E-9EBE-4D0C-BF71-103FAB0933A5}" destId="{55ABA285-2108-4022-AD6F-34022850E6F5}" srcOrd="0" destOrd="0" presId="urn:microsoft.com/office/officeart/2005/8/layout/orgChart1"/>
    <dgm:cxn modelId="{633012F5-54C6-49A0-BC1C-C5BC4ADBD710}" type="presOf" srcId="{7891D7D4-C45F-4BCD-99D8-0598FBF115AC}" destId="{D621F1B8-F133-4CB6-A1ED-22DECB462CDE}" srcOrd="1" destOrd="0" presId="urn:microsoft.com/office/officeart/2005/8/layout/orgChart1"/>
    <dgm:cxn modelId="{5A97B1F7-56C3-41F4-94F2-DF7F712303B1}" type="presOf" srcId="{CFE4253F-B8AD-4BBF-808B-9447E19DEFAF}" destId="{FC842304-930F-46DA-9814-9C362B2B0CAE}" srcOrd="0" destOrd="0" presId="urn:microsoft.com/office/officeart/2005/8/layout/orgChart1"/>
    <dgm:cxn modelId="{ABC4AFF9-BC19-4014-9A26-CEDD2A54D7C5}" type="presOf" srcId="{60D89662-1B12-4E51-B305-BCC02F1268C8}" destId="{A241D455-835D-466E-9DB8-AB8EC383EE55}" srcOrd="0" destOrd="0" presId="urn:microsoft.com/office/officeart/2005/8/layout/orgChart1"/>
    <dgm:cxn modelId="{6F50F9FA-36AA-40AE-9B4E-B174757B4BBD}" type="presOf" srcId="{9BDC03E8-C131-49B2-A243-7F46291CF17C}" destId="{A397B225-F92D-4B4F-86FD-BF0D9B05AD1D}" srcOrd="0" destOrd="0" presId="urn:microsoft.com/office/officeart/2005/8/layout/orgChart1"/>
    <dgm:cxn modelId="{036459FB-CF67-4D15-92E1-71626F269F57}" type="presOf" srcId="{7FEBA6E2-3272-45D8-AEAF-BCD95A5DDA0E}" destId="{A63448AB-0FD9-4EDC-9567-8FFA199CE00A}" srcOrd="1" destOrd="0" presId="urn:microsoft.com/office/officeart/2005/8/layout/orgChart1"/>
    <dgm:cxn modelId="{CDA2D5FB-0604-454D-8EFF-9D9FB35B8EC6}" type="presOf" srcId="{3887E537-71AD-4434-AC79-C8EEF3FAF630}" destId="{E4D43525-C0F0-4CC5-8499-2C9C6C12F43D}" srcOrd="1" destOrd="0" presId="urn:microsoft.com/office/officeart/2005/8/layout/orgChart1"/>
    <dgm:cxn modelId="{DAE97CFD-046F-41E2-B19C-324AFDD87EF6}" type="presOf" srcId="{E2C6F700-87D5-4AC2-8580-1BF54B116DA8}" destId="{649851DE-D834-4564-9592-05538AF68F32}" srcOrd="0" destOrd="0" presId="urn:microsoft.com/office/officeart/2005/8/layout/orgChart1"/>
    <dgm:cxn modelId="{5AA83CFF-99F3-4F0E-8DE9-02B54690A417}" type="presOf" srcId="{4A2B78EA-EF78-4016-B5FA-04A5E85A202B}" destId="{180208E4-E3D5-4F9B-85DA-D72F0725C15B}" srcOrd="0" destOrd="0" presId="urn:microsoft.com/office/officeart/2005/8/layout/orgChart1"/>
    <dgm:cxn modelId="{08B8A8FF-CC23-4622-AEBE-0C0673E6F740}" srcId="{64647D88-7A50-4D8B-B217-15D6013AF210}" destId="{C3D3AAFF-6A55-4F03-9277-C9C6B55FF871}" srcOrd="5" destOrd="0" parTransId="{7BEBCF85-B426-4DFE-99A1-38BAB51923F7}" sibTransId="{B385A594-92F4-4F32-81AE-F15D0A1DE586}"/>
    <dgm:cxn modelId="{4175E710-D80B-489E-9280-E36265801438}" type="presParOf" srcId="{AEC634E1-EE24-4D4C-8E81-B2B0C1C26EA6}" destId="{7DB8E0DA-A6BB-4881-83B7-1ADE5A510414}" srcOrd="0" destOrd="0" presId="urn:microsoft.com/office/officeart/2005/8/layout/orgChart1"/>
    <dgm:cxn modelId="{02A6DF8A-2EB5-48CE-85EB-B5262F42410A}" type="presParOf" srcId="{7DB8E0DA-A6BB-4881-83B7-1ADE5A510414}" destId="{5A4E6FF1-5F63-4ABF-B7C7-EB802DFF97C4}" srcOrd="0" destOrd="0" presId="urn:microsoft.com/office/officeart/2005/8/layout/orgChart1"/>
    <dgm:cxn modelId="{4E63B8A5-501A-4D4C-9940-489D2A32733A}" type="presParOf" srcId="{5A4E6FF1-5F63-4ABF-B7C7-EB802DFF97C4}" destId="{E17219FC-0AFB-4C1F-BAB2-70B76A173FFB}" srcOrd="0" destOrd="0" presId="urn:microsoft.com/office/officeart/2005/8/layout/orgChart1"/>
    <dgm:cxn modelId="{CD0020E2-F879-4DF9-B011-40177DAA3433}" type="presParOf" srcId="{5A4E6FF1-5F63-4ABF-B7C7-EB802DFF97C4}" destId="{63E9EA62-A0A5-49B7-BD02-EFAD1982F568}" srcOrd="1" destOrd="0" presId="urn:microsoft.com/office/officeart/2005/8/layout/orgChart1"/>
    <dgm:cxn modelId="{36A0079C-85FB-43C6-BBFD-29451C8EC223}" type="presParOf" srcId="{7DB8E0DA-A6BB-4881-83B7-1ADE5A510414}" destId="{43555BA4-69D5-4BBB-A154-F0B8A0090A59}" srcOrd="1" destOrd="0" presId="urn:microsoft.com/office/officeart/2005/8/layout/orgChart1"/>
    <dgm:cxn modelId="{F85D953D-DDBF-4282-B9FD-51B8D468699F}" type="presParOf" srcId="{43555BA4-69D5-4BBB-A154-F0B8A0090A59}" destId="{9E75329F-A52E-4106-93B4-E5583B947FE9}" srcOrd="0" destOrd="0" presId="urn:microsoft.com/office/officeart/2005/8/layout/orgChart1"/>
    <dgm:cxn modelId="{4F1F10B8-9FB0-4F65-9C04-3E29071E94C0}" type="presParOf" srcId="{43555BA4-69D5-4BBB-A154-F0B8A0090A59}" destId="{39C1954B-3AD9-40E6-A48D-4A08592CFDA1}" srcOrd="1" destOrd="0" presId="urn:microsoft.com/office/officeart/2005/8/layout/orgChart1"/>
    <dgm:cxn modelId="{0132FCF7-6AE6-4B32-9166-CDFE71A73408}" type="presParOf" srcId="{39C1954B-3AD9-40E6-A48D-4A08592CFDA1}" destId="{A3D9A900-CEEE-4C40-9ED1-A16BFD215A5A}" srcOrd="0" destOrd="0" presId="urn:microsoft.com/office/officeart/2005/8/layout/orgChart1"/>
    <dgm:cxn modelId="{EAB8C8B9-BFB3-4644-8E55-B883B0D01EAE}" type="presParOf" srcId="{A3D9A900-CEEE-4C40-9ED1-A16BFD215A5A}" destId="{5921AED7-FD71-4A73-9460-9ACD633C9F14}" srcOrd="0" destOrd="0" presId="urn:microsoft.com/office/officeart/2005/8/layout/orgChart1"/>
    <dgm:cxn modelId="{2736C7FA-D752-4CBE-873D-B00CD41FFD7E}" type="presParOf" srcId="{A3D9A900-CEEE-4C40-9ED1-A16BFD215A5A}" destId="{B766A25E-7FCB-4B35-9AD6-4F0CFAD07DBB}" srcOrd="1" destOrd="0" presId="urn:microsoft.com/office/officeart/2005/8/layout/orgChart1"/>
    <dgm:cxn modelId="{A6974038-7FB4-4774-A3FA-7A7519422F7F}" type="presParOf" srcId="{39C1954B-3AD9-40E6-A48D-4A08592CFDA1}" destId="{F31D0819-DE17-4E04-A985-019769933C71}" srcOrd="1" destOrd="0" presId="urn:microsoft.com/office/officeart/2005/8/layout/orgChart1"/>
    <dgm:cxn modelId="{38E635A9-DC34-42A6-A0FB-601FA5FF4515}" type="presParOf" srcId="{F31D0819-DE17-4E04-A985-019769933C71}" destId="{6145C343-96B3-4512-AD29-A550F1C8DFED}" srcOrd="0" destOrd="0" presId="urn:microsoft.com/office/officeart/2005/8/layout/orgChart1"/>
    <dgm:cxn modelId="{F77086B7-31D8-4B28-9CFE-EFD63614A724}" type="presParOf" srcId="{F31D0819-DE17-4E04-A985-019769933C71}" destId="{FBC497CA-BF1C-4952-AB24-7C0B9DF6D69A}" srcOrd="1" destOrd="0" presId="urn:microsoft.com/office/officeart/2005/8/layout/orgChart1"/>
    <dgm:cxn modelId="{D2BE540B-DCBC-44DD-B73E-8027503CAE9B}" type="presParOf" srcId="{FBC497CA-BF1C-4952-AB24-7C0B9DF6D69A}" destId="{A7A3ED6D-6DED-4AAA-9766-DF5FEE3B4922}" srcOrd="0" destOrd="0" presId="urn:microsoft.com/office/officeart/2005/8/layout/orgChart1"/>
    <dgm:cxn modelId="{60A9B77F-DE2E-4E36-8067-E523D2CE8EF2}" type="presParOf" srcId="{A7A3ED6D-6DED-4AAA-9766-DF5FEE3B4922}" destId="{20D89D19-E045-484D-BDF3-13DCD7C1F4CF}" srcOrd="0" destOrd="0" presId="urn:microsoft.com/office/officeart/2005/8/layout/orgChart1"/>
    <dgm:cxn modelId="{37673FCC-8540-499E-B353-0582BC62F0AE}" type="presParOf" srcId="{A7A3ED6D-6DED-4AAA-9766-DF5FEE3B4922}" destId="{8C215B27-6679-49DC-83CD-C932250680C1}" srcOrd="1" destOrd="0" presId="urn:microsoft.com/office/officeart/2005/8/layout/orgChart1"/>
    <dgm:cxn modelId="{73B3AD8E-0C9C-4347-ABA5-E11B73F731C2}" type="presParOf" srcId="{FBC497CA-BF1C-4952-AB24-7C0B9DF6D69A}" destId="{294ADDB8-DFE9-4E41-9A0E-BD8EC55C674F}" srcOrd="1" destOrd="0" presId="urn:microsoft.com/office/officeart/2005/8/layout/orgChart1"/>
    <dgm:cxn modelId="{61182387-D246-4DD5-8D3C-CFC6A33E1A07}" type="presParOf" srcId="{FBC497CA-BF1C-4952-AB24-7C0B9DF6D69A}" destId="{FC81B875-CBD6-4665-B370-EAF18991F2FF}" srcOrd="2" destOrd="0" presId="urn:microsoft.com/office/officeart/2005/8/layout/orgChart1"/>
    <dgm:cxn modelId="{5B1158DA-2483-410E-A5E9-472A2EEBF70B}" type="presParOf" srcId="{F31D0819-DE17-4E04-A985-019769933C71}" destId="{31A6CA92-2605-4C52-87E1-81E4A58B6CE7}" srcOrd="2" destOrd="0" presId="urn:microsoft.com/office/officeart/2005/8/layout/orgChart1"/>
    <dgm:cxn modelId="{D5136C7E-EBF6-4054-913D-450601321C01}" type="presParOf" srcId="{F31D0819-DE17-4E04-A985-019769933C71}" destId="{761F3BDC-EED2-4C6B-90BF-E9CE28B8075A}" srcOrd="3" destOrd="0" presId="urn:microsoft.com/office/officeart/2005/8/layout/orgChart1"/>
    <dgm:cxn modelId="{CA6C155E-9330-47E7-A517-DC47F61018E4}" type="presParOf" srcId="{761F3BDC-EED2-4C6B-90BF-E9CE28B8075A}" destId="{93CB3AF2-515C-433D-B8FA-7E116DC16E2D}" srcOrd="0" destOrd="0" presId="urn:microsoft.com/office/officeart/2005/8/layout/orgChart1"/>
    <dgm:cxn modelId="{586FB878-E7D6-4F7B-A4A8-B0F8B9EC623F}" type="presParOf" srcId="{93CB3AF2-515C-433D-B8FA-7E116DC16E2D}" destId="{8E44259B-1EAC-4A9A-9248-C5EACF61231A}" srcOrd="0" destOrd="0" presId="urn:microsoft.com/office/officeart/2005/8/layout/orgChart1"/>
    <dgm:cxn modelId="{F26D4C97-221A-4879-98A8-A734D37F6787}" type="presParOf" srcId="{93CB3AF2-515C-433D-B8FA-7E116DC16E2D}" destId="{7BF8A28C-D963-43F5-ABCA-0A1DFC2B99A9}" srcOrd="1" destOrd="0" presId="urn:microsoft.com/office/officeart/2005/8/layout/orgChart1"/>
    <dgm:cxn modelId="{9A164954-5B12-4F01-9D8D-E58BD3C3666E}" type="presParOf" srcId="{761F3BDC-EED2-4C6B-90BF-E9CE28B8075A}" destId="{DBE503CF-5DF4-49F0-A8D2-7728E8B8D183}" srcOrd="1" destOrd="0" presId="urn:microsoft.com/office/officeart/2005/8/layout/orgChart1"/>
    <dgm:cxn modelId="{1890BD41-A8E9-4282-9371-A6B0678F99EC}" type="presParOf" srcId="{761F3BDC-EED2-4C6B-90BF-E9CE28B8075A}" destId="{D9B1DF42-F5DA-4C3F-8B2F-57B6CE863559}" srcOrd="2" destOrd="0" presId="urn:microsoft.com/office/officeart/2005/8/layout/orgChart1"/>
    <dgm:cxn modelId="{5428B2E2-6BFD-4D09-8932-48547AB0CE4D}" type="presParOf" srcId="{F31D0819-DE17-4E04-A985-019769933C71}" destId="{BB459307-1C71-4425-B135-9B3818B005C1}" srcOrd="4" destOrd="0" presId="urn:microsoft.com/office/officeart/2005/8/layout/orgChart1"/>
    <dgm:cxn modelId="{163F1103-8371-4D77-B1EB-339BCCB64565}" type="presParOf" srcId="{F31D0819-DE17-4E04-A985-019769933C71}" destId="{941CCF5C-5B08-4B14-A097-37176E9927F7}" srcOrd="5" destOrd="0" presId="urn:microsoft.com/office/officeart/2005/8/layout/orgChart1"/>
    <dgm:cxn modelId="{7D99BEE8-41B8-41C3-8C5E-C510D1EAB35D}" type="presParOf" srcId="{941CCF5C-5B08-4B14-A097-37176E9927F7}" destId="{FB8B8381-A550-4737-8B78-86D8794D9730}" srcOrd="0" destOrd="0" presId="urn:microsoft.com/office/officeart/2005/8/layout/orgChart1"/>
    <dgm:cxn modelId="{B7AAF214-455D-4C6F-82F4-E0EC0AB862CC}" type="presParOf" srcId="{FB8B8381-A550-4737-8B78-86D8794D9730}" destId="{FC58734B-D621-4CE4-B31F-A91E2B1A87BB}" srcOrd="0" destOrd="0" presId="urn:microsoft.com/office/officeart/2005/8/layout/orgChart1"/>
    <dgm:cxn modelId="{91D6E096-CEA5-4000-AF7A-26E09A735714}" type="presParOf" srcId="{FB8B8381-A550-4737-8B78-86D8794D9730}" destId="{AEECA0D5-EF35-4350-98CD-7C02CF038967}" srcOrd="1" destOrd="0" presId="urn:microsoft.com/office/officeart/2005/8/layout/orgChart1"/>
    <dgm:cxn modelId="{0B360A5D-B213-4AEE-A3F1-95AAC9CD9F6C}" type="presParOf" srcId="{941CCF5C-5B08-4B14-A097-37176E9927F7}" destId="{28AA2F36-184F-4F56-BE99-52508D7F5C53}" srcOrd="1" destOrd="0" presId="urn:microsoft.com/office/officeart/2005/8/layout/orgChart1"/>
    <dgm:cxn modelId="{BDFFF3EB-D685-491A-8EE2-F83EF5533576}" type="presParOf" srcId="{941CCF5C-5B08-4B14-A097-37176E9927F7}" destId="{B99E5975-6BB4-45A7-9D53-D429401F7719}" srcOrd="2" destOrd="0" presId="urn:microsoft.com/office/officeart/2005/8/layout/orgChart1"/>
    <dgm:cxn modelId="{E64C2865-7D46-4979-99E4-957F361F13CD}" type="presParOf" srcId="{F31D0819-DE17-4E04-A985-019769933C71}" destId="{AF82A0A3-6F1A-44B5-818B-B086A82418B2}" srcOrd="6" destOrd="0" presId="urn:microsoft.com/office/officeart/2005/8/layout/orgChart1"/>
    <dgm:cxn modelId="{DB289851-48E1-48D4-9263-AC8A5995CB01}" type="presParOf" srcId="{F31D0819-DE17-4E04-A985-019769933C71}" destId="{C1ECD268-1EF3-43A2-AD14-C2B2D9187D4C}" srcOrd="7" destOrd="0" presId="urn:microsoft.com/office/officeart/2005/8/layout/orgChart1"/>
    <dgm:cxn modelId="{F774988C-5CF2-49D3-BAA2-6D945D5DAE9D}" type="presParOf" srcId="{C1ECD268-1EF3-43A2-AD14-C2B2D9187D4C}" destId="{D3A45222-FABE-47F0-BCBC-275F488B0F97}" srcOrd="0" destOrd="0" presId="urn:microsoft.com/office/officeart/2005/8/layout/orgChart1"/>
    <dgm:cxn modelId="{7206368E-DC05-45CB-B585-A56E58FFE4EB}" type="presParOf" srcId="{D3A45222-FABE-47F0-BCBC-275F488B0F97}" destId="{16EEFCFF-6C31-413F-9017-C60C22D7C20C}" srcOrd="0" destOrd="0" presId="urn:microsoft.com/office/officeart/2005/8/layout/orgChart1"/>
    <dgm:cxn modelId="{EE4378EF-10F1-4547-AC49-5A3381C0C2F5}" type="presParOf" srcId="{D3A45222-FABE-47F0-BCBC-275F488B0F97}" destId="{9208A362-511B-4C8B-8116-1E242D3F98A7}" srcOrd="1" destOrd="0" presId="urn:microsoft.com/office/officeart/2005/8/layout/orgChart1"/>
    <dgm:cxn modelId="{9070815F-DC63-433C-9E4B-F9E8AE3F16AA}" type="presParOf" srcId="{C1ECD268-1EF3-43A2-AD14-C2B2D9187D4C}" destId="{BD1B722C-6FAD-45B1-BCDD-A6E91B9C64FE}" srcOrd="1" destOrd="0" presId="urn:microsoft.com/office/officeart/2005/8/layout/orgChart1"/>
    <dgm:cxn modelId="{34B2FAF8-C674-47B3-8DD3-E50377D7A659}" type="presParOf" srcId="{C1ECD268-1EF3-43A2-AD14-C2B2D9187D4C}" destId="{95375790-8433-40DF-BFCE-CF536D788954}" srcOrd="2" destOrd="0" presId="urn:microsoft.com/office/officeart/2005/8/layout/orgChart1"/>
    <dgm:cxn modelId="{8BCA466C-23A7-4A27-9574-B53E017D83B3}" type="presParOf" srcId="{F31D0819-DE17-4E04-A985-019769933C71}" destId="{473B5DDC-9011-40B0-B158-0BFDC00F6256}" srcOrd="8" destOrd="0" presId="urn:microsoft.com/office/officeart/2005/8/layout/orgChart1"/>
    <dgm:cxn modelId="{B436DB2A-CDA5-4BDC-9C13-64B74FE06CC2}" type="presParOf" srcId="{F31D0819-DE17-4E04-A985-019769933C71}" destId="{40091E79-74B9-48AD-8278-D31A640D2716}" srcOrd="9" destOrd="0" presId="urn:microsoft.com/office/officeart/2005/8/layout/orgChart1"/>
    <dgm:cxn modelId="{7092C993-4EE5-4D54-BA7D-D7AD892A7CFA}" type="presParOf" srcId="{40091E79-74B9-48AD-8278-D31A640D2716}" destId="{2FCFAA37-9DEE-424D-8CA9-8FF1D804C8AD}" srcOrd="0" destOrd="0" presId="urn:microsoft.com/office/officeart/2005/8/layout/orgChart1"/>
    <dgm:cxn modelId="{EABAD751-181E-4428-8E4B-D637B3522650}" type="presParOf" srcId="{2FCFAA37-9DEE-424D-8CA9-8FF1D804C8AD}" destId="{AE07AB40-5EB5-4B54-B79B-68AB8CDBB29E}" srcOrd="0" destOrd="0" presId="urn:microsoft.com/office/officeart/2005/8/layout/orgChart1"/>
    <dgm:cxn modelId="{5FCD1898-A7E1-40DD-8EFA-1E5099A41E78}" type="presParOf" srcId="{2FCFAA37-9DEE-424D-8CA9-8FF1D804C8AD}" destId="{709D108F-F9E3-4D07-AC2B-4D328F9A4A25}" srcOrd="1" destOrd="0" presId="urn:microsoft.com/office/officeart/2005/8/layout/orgChart1"/>
    <dgm:cxn modelId="{B3A2E054-223C-42D2-BF1A-F7A6566D73B1}" type="presParOf" srcId="{40091E79-74B9-48AD-8278-D31A640D2716}" destId="{0639C465-05F8-4505-BDCC-E4415A1095EE}" srcOrd="1" destOrd="0" presId="urn:microsoft.com/office/officeart/2005/8/layout/orgChart1"/>
    <dgm:cxn modelId="{7394133D-6FA1-4AB4-A052-457B4340E284}" type="presParOf" srcId="{40091E79-74B9-48AD-8278-D31A640D2716}" destId="{4F7D42B6-8948-4B17-9521-A966267557ED}" srcOrd="2" destOrd="0" presId="urn:microsoft.com/office/officeart/2005/8/layout/orgChart1"/>
    <dgm:cxn modelId="{C18A5E05-5340-483E-84E8-28C8CD77EE33}" type="presParOf" srcId="{F31D0819-DE17-4E04-A985-019769933C71}" destId="{2F1F9D5D-02DC-4F15-8636-85879D20E690}" srcOrd="10" destOrd="0" presId="urn:microsoft.com/office/officeart/2005/8/layout/orgChart1"/>
    <dgm:cxn modelId="{2C7A4D08-5B25-4EEE-B33D-5ACBE901853C}" type="presParOf" srcId="{F31D0819-DE17-4E04-A985-019769933C71}" destId="{499DCF03-6FE2-4C12-92B5-D621FF5C34CE}" srcOrd="11" destOrd="0" presId="urn:microsoft.com/office/officeart/2005/8/layout/orgChart1"/>
    <dgm:cxn modelId="{D0109DD0-3777-4EAA-9111-5FF33EF3C784}" type="presParOf" srcId="{499DCF03-6FE2-4C12-92B5-D621FF5C34CE}" destId="{DBE5598C-5A45-4718-AFB9-126641013133}" srcOrd="0" destOrd="0" presId="urn:microsoft.com/office/officeart/2005/8/layout/orgChart1"/>
    <dgm:cxn modelId="{F119313E-C076-49A5-8B62-BA1F4E56183D}" type="presParOf" srcId="{DBE5598C-5A45-4718-AFB9-126641013133}" destId="{BFE96752-D65B-459C-9CCB-38AE425BBDD9}" srcOrd="0" destOrd="0" presId="urn:microsoft.com/office/officeart/2005/8/layout/orgChart1"/>
    <dgm:cxn modelId="{787EDEB6-9063-4A36-8FA3-CBFDA0A6968B}" type="presParOf" srcId="{DBE5598C-5A45-4718-AFB9-126641013133}" destId="{6AAF6B30-13CA-45CE-B346-20C759F61802}" srcOrd="1" destOrd="0" presId="urn:microsoft.com/office/officeart/2005/8/layout/orgChart1"/>
    <dgm:cxn modelId="{81D73BF4-2DFB-4506-B69E-C8D88A110F77}" type="presParOf" srcId="{499DCF03-6FE2-4C12-92B5-D621FF5C34CE}" destId="{440D0000-5468-469D-8227-EAD245DCF681}" srcOrd="1" destOrd="0" presId="urn:microsoft.com/office/officeart/2005/8/layout/orgChart1"/>
    <dgm:cxn modelId="{E8EB0881-AD65-4FA9-AEF9-D0BE547ED19B}" type="presParOf" srcId="{499DCF03-6FE2-4C12-92B5-D621FF5C34CE}" destId="{F5836582-522E-4A1B-B762-D8AC20DF8474}" srcOrd="2" destOrd="0" presId="urn:microsoft.com/office/officeart/2005/8/layout/orgChart1"/>
    <dgm:cxn modelId="{0E534E4B-A9FF-4840-9415-2E55ED1CC68D}" type="presParOf" srcId="{39C1954B-3AD9-40E6-A48D-4A08592CFDA1}" destId="{D8A9157C-8FA7-4BFC-AA6B-CE118706F9BC}" srcOrd="2" destOrd="0" presId="urn:microsoft.com/office/officeart/2005/8/layout/orgChart1"/>
    <dgm:cxn modelId="{35969BAB-9E73-4617-B01C-2E2CBF89C679}" type="presParOf" srcId="{43555BA4-69D5-4BBB-A154-F0B8A0090A59}" destId="{E2C35E0C-DA8C-4FA5-A0F6-79354AC81E79}" srcOrd="2" destOrd="0" presId="urn:microsoft.com/office/officeart/2005/8/layout/orgChart1"/>
    <dgm:cxn modelId="{5E0426BD-08FB-4EC5-938A-8764049357B0}" type="presParOf" srcId="{43555BA4-69D5-4BBB-A154-F0B8A0090A59}" destId="{D41F5991-06EF-4AFF-AADC-32028DDFBB6D}" srcOrd="3" destOrd="0" presId="urn:microsoft.com/office/officeart/2005/8/layout/orgChart1"/>
    <dgm:cxn modelId="{C1E5A0C2-4773-4AFA-9E52-341B9FECB576}" type="presParOf" srcId="{D41F5991-06EF-4AFF-AADC-32028DDFBB6D}" destId="{BAB1FC95-5C84-4031-B485-8F1DF1BAE30A}" srcOrd="0" destOrd="0" presId="urn:microsoft.com/office/officeart/2005/8/layout/orgChart1"/>
    <dgm:cxn modelId="{E45CFEA8-016C-43FE-B1BE-CA2E7B7632D6}" type="presParOf" srcId="{BAB1FC95-5C84-4031-B485-8F1DF1BAE30A}" destId="{A2D67E16-4F90-429C-8794-736E73A41CB3}" srcOrd="0" destOrd="0" presId="urn:microsoft.com/office/officeart/2005/8/layout/orgChart1"/>
    <dgm:cxn modelId="{3148E2E8-E3B6-464C-8FA1-229C2CEEAC03}" type="presParOf" srcId="{BAB1FC95-5C84-4031-B485-8F1DF1BAE30A}" destId="{5ABF465E-A995-4231-99E0-E4B1A9FA5721}" srcOrd="1" destOrd="0" presId="urn:microsoft.com/office/officeart/2005/8/layout/orgChart1"/>
    <dgm:cxn modelId="{3A56B733-D6B3-474A-9DB0-151AD09D7EB6}" type="presParOf" srcId="{D41F5991-06EF-4AFF-AADC-32028DDFBB6D}" destId="{32F56763-1C9E-497E-8506-0B4A65EBA3A4}" srcOrd="1" destOrd="0" presId="urn:microsoft.com/office/officeart/2005/8/layout/orgChart1"/>
    <dgm:cxn modelId="{1FDA2C0A-3AE0-410E-8CFE-D267BC5587C3}" type="presParOf" srcId="{32F56763-1C9E-497E-8506-0B4A65EBA3A4}" destId="{A241D455-835D-466E-9DB8-AB8EC383EE55}" srcOrd="0" destOrd="0" presId="urn:microsoft.com/office/officeart/2005/8/layout/orgChart1"/>
    <dgm:cxn modelId="{DDABDF4B-E1A1-4EF9-8CFD-1881AAB5F8A5}" type="presParOf" srcId="{32F56763-1C9E-497E-8506-0B4A65EBA3A4}" destId="{85D62143-0787-48E3-850A-D34609D90907}" srcOrd="1" destOrd="0" presId="urn:microsoft.com/office/officeart/2005/8/layout/orgChart1"/>
    <dgm:cxn modelId="{BBB30016-BF83-4781-AD67-18781286920A}" type="presParOf" srcId="{85D62143-0787-48E3-850A-D34609D90907}" destId="{1C4BD8C2-6353-4AB2-B84E-CBC5463EED46}" srcOrd="0" destOrd="0" presId="urn:microsoft.com/office/officeart/2005/8/layout/orgChart1"/>
    <dgm:cxn modelId="{0C8C68D8-0707-48F9-A1A1-2991AD0C69F3}" type="presParOf" srcId="{1C4BD8C2-6353-4AB2-B84E-CBC5463EED46}" destId="{A397B225-F92D-4B4F-86FD-BF0D9B05AD1D}" srcOrd="0" destOrd="0" presId="urn:microsoft.com/office/officeart/2005/8/layout/orgChart1"/>
    <dgm:cxn modelId="{31214ECC-33E2-4100-90B9-4708AFD92602}" type="presParOf" srcId="{1C4BD8C2-6353-4AB2-B84E-CBC5463EED46}" destId="{EF7E7012-D2E5-4301-B4AA-D6DB16E1A693}" srcOrd="1" destOrd="0" presId="urn:microsoft.com/office/officeart/2005/8/layout/orgChart1"/>
    <dgm:cxn modelId="{A9E68732-3A27-4AE5-8D3C-818932F9819A}" type="presParOf" srcId="{85D62143-0787-48E3-850A-D34609D90907}" destId="{EB8222A3-4BEE-4607-86AE-3166007FC3A5}" srcOrd="1" destOrd="0" presId="urn:microsoft.com/office/officeart/2005/8/layout/orgChart1"/>
    <dgm:cxn modelId="{624DC00E-3639-4359-8308-D902129F7212}" type="presParOf" srcId="{EB8222A3-4BEE-4607-86AE-3166007FC3A5}" destId="{7C823A51-5805-465B-9302-7B6029B73A82}" srcOrd="0" destOrd="0" presId="urn:microsoft.com/office/officeart/2005/8/layout/orgChart1"/>
    <dgm:cxn modelId="{C0C22B65-CA4D-41B2-9D67-39B8E584BF95}" type="presParOf" srcId="{EB8222A3-4BEE-4607-86AE-3166007FC3A5}" destId="{BC262150-D0C9-4C14-81D2-CC649F686E45}" srcOrd="1" destOrd="0" presId="urn:microsoft.com/office/officeart/2005/8/layout/orgChart1"/>
    <dgm:cxn modelId="{F0F4BA94-5EF2-4DE1-841D-96D00C2A4069}" type="presParOf" srcId="{BC262150-D0C9-4C14-81D2-CC649F686E45}" destId="{44B8ECDD-C3DE-4894-82E3-DCBEDCB65469}" srcOrd="0" destOrd="0" presId="urn:microsoft.com/office/officeart/2005/8/layout/orgChart1"/>
    <dgm:cxn modelId="{7F6AD3CF-467D-4419-A053-61E69916DE03}" type="presParOf" srcId="{44B8ECDD-C3DE-4894-82E3-DCBEDCB65469}" destId="{F59CA772-5739-41CF-8735-B975A76EC5BF}" srcOrd="0" destOrd="0" presId="urn:microsoft.com/office/officeart/2005/8/layout/orgChart1"/>
    <dgm:cxn modelId="{144554C9-FF27-41CE-AA56-80ABEF576DEA}" type="presParOf" srcId="{44B8ECDD-C3DE-4894-82E3-DCBEDCB65469}" destId="{6E20E543-7095-46E9-BBCB-048AB4AF70FB}" srcOrd="1" destOrd="0" presId="urn:microsoft.com/office/officeart/2005/8/layout/orgChart1"/>
    <dgm:cxn modelId="{13B71E96-2483-4658-BD99-C794985682AA}" type="presParOf" srcId="{BC262150-D0C9-4C14-81D2-CC649F686E45}" destId="{5A141F4A-CA26-48CA-9BAD-E9723A8B61B3}" srcOrd="1" destOrd="0" presId="urn:microsoft.com/office/officeart/2005/8/layout/orgChart1"/>
    <dgm:cxn modelId="{82664B03-322E-4B3C-9652-E5A4CDA8EED0}" type="presParOf" srcId="{BC262150-D0C9-4C14-81D2-CC649F686E45}" destId="{847B254C-F06F-4D38-BD3C-E4ACF12B6283}" srcOrd="2" destOrd="0" presId="urn:microsoft.com/office/officeart/2005/8/layout/orgChart1"/>
    <dgm:cxn modelId="{4EF2CA61-AB8F-4B6B-B6F2-C1E8CEDAEA97}" type="presParOf" srcId="{EB8222A3-4BEE-4607-86AE-3166007FC3A5}" destId="{FC58A19C-B67E-4105-916D-1A354BC8C291}" srcOrd="2" destOrd="0" presId="urn:microsoft.com/office/officeart/2005/8/layout/orgChart1"/>
    <dgm:cxn modelId="{7D52203F-4115-44CF-A730-9A838F69131F}" type="presParOf" srcId="{EB8222A3-4BEE-4607-86AE-3166007FC3A5}" destId="{74A1ECB5-07C0-4987-A99C-608E356A16B0}" srcOrd="3" destOrd="0" presId="urn:microsoft.com/office/officeart/2005/8/layout/orgChart1"/>
    <dgm:cxn modelId="{A136CE15-030D-4278-917C-ABEC4024D2E7}" type="presParOf" srcId="{74A1ECB5-07C0-4987-A99C-608E356A16B0}" destId="{AF72BE83-FDD6-4AA8-9883-F268A55BF8CA}" srcOrd="0" destOrd="0" presId="urn:microsoft.com/office/officeart/2005/8/layout/orgChart1"/>
    <dgm:cxn modelId="{11CAA3DD-F471-4124-B312-C1FC4FA461AD}" type="presParOf" srcId="{AF72BE83-FDD6-4AA8-9883-F268A55BF8CA}" destId="{E5F5A65F-839D-40E8-9291-128F3256F457}" srcOrd="0" destOrd="0" presId="urn:microsoft.com/office/officeart/2005/8/layout/orgChart1"/>
    <dgm:cxn modelId="{87404582-FAB9-4BC6-80A3-EFD89A90733A}" type="presParOf" srcId="{AF72BE83-FDD6-4AA8-9883-F268A55BF8CA}" destId="{3046CEBE-4485-4651-BCFC-2168F92B0AD3}" srcOrd="1" destOrd="0" presId="urn:microsoft.com/office/officeart/2005/8/layout/orgChart1"/>
    <dgm:cxn modelId="{F53013B9-D5CF-4D5C-9E0F-96FCB13F7CCC}" type="presParOf" srcId="{74A1ECB5-07C0-4987-A99C-608E356A16B0}" destId="{CFBA626B-342B-47AA-AF66-52F61132BF76}" srcOrd="1" destOrd="0" presId="urn:microsoft.com/office/officeart/2005/8/layout/orgChart1"/>
    <dgm:cxn modelId="{64B87961-5E42-4139-8BCF-C217417FE463}" type="presParOf" srcId="{74A1ECB5-07C0-4987-A99C-608E356A16B0}" destId="{BB88B959-55D0-4145-8267-DE4C838B71D1}" srcOrd="2" destOrd="0" presId="urn:microsoft.com/office/officeart/2005/8/layout/orgChart1"/>
    <dgm:cxn modelId="{041A7C42-EA94-4845-BCC3-6862F643CFD4}" type="presParOf" srcId="{85D62143-0787-48E3-850A-D34609D90907}" destId="{6975CAB9-F836-4F95-8598-A827A5052127}" srcOrd="2" destOrd="0" presId="urn:microsoft.com/office/officeart/2005/8/layout/orgChart1"/>
    <dgm:cxn modelId="{82EC4EF1-A5CA-46BB-8DDB-61DC0A78645C}" type="presParOf" srcId="{32F56763-1C9E-497E-8506-0B4A65EBA3A4}" destId="{55ABA285-2108-4022-AD6F-34022850E6F5}" srcOrd="2" destOrd="0" presId="urn:microsoft.com/office/officeart/2005/8/layout/orgChart1"/>
    <dgm:cxn modelId="{559DAC2C-AA82-49AA-BF51-9254E0D413FD}" type="presParOf" srcId="{32F56763-1C9E-497E-8506-0B4A65EBA3A4}" destId="{18EBB224-1DA4-490F-AD08-A9166AA171F0}" srcOrd="3" destOrd="0" presId="urn:microsoft.com/office/officeart/2005/8/layout/orgChart1"/>
    <dgm:cxn modelId="{AC5F9C80-D54D-4D49-8F04-436B11E4CD95}" type="presParOf" srcId="{18EBB224-1DA4-490F-AD08-A9166AA171F0}" destId="{F3C80FBD-005B-4924-B6E7-F59F60B8F512}" srcOrd="0" destOrd="0" presId="urn:microsoft.com/office/officeart/2005/8/layout/orgChart1"/>
    <dgm:cxn modelId="{D50497E4-F7B1-419B-8552-024E977ADB9E}" type="presParOf" srcId="{F3C80FBD-005B-4924-B6E7-F59F60B8F512}" destId="{DD96218E-66D5-4C29-9ECC-0F772284CCD4}" srcOrd="0" destOrd="0" presId="urn:microsoft.com/office/officeart/2005/8/layout/orgChart1"/>
    <dgm:cxn modelId="{69BFE866-813D-4B40-A060-06B7037C7894}" type="presParOf" srcId="{F3C80FBD-005B-4924-B6E7-F59F60B8F512}" destId="{D621F1B8-F133-4CB6-A1ED-22DECB462CDE}" srcOrd="1" destOrd="0" presId="urn:microsoft.com/office/officeart/2005/8/layout/orgChart1"/>
    <dgm:cxn modelId="{7C526BB4-52F5-4265-B97B-537E26C9DBA4}" type="presParOf" srcId="{18EBB224-1DA4-490F-AD08-A9166AA171F0}" destId="{DF691BCB-9F93-45FF-BD61-E6EF872EC4C7}" srcOrd="1" destOrd="0" presId="urn:microsoft.com/office/officeart/2005/8/layout/orgChart1"/>
    <dgm:cxn modelId="{D6DD440F-515D-4D64-B637-2CAFFDF4C9F6}" type="presParOf" srcId="{DF691BCB-9F93-45FF-BD61-E6EF872EC4C7}" destId="{6622744F-C53D-4C13-AD8B-DC4093EFEC5D}" srcOrd="0" destOrd="0" presId="urn:microsoft.com/office/officeart/2005/8/layout/orgChart1"/>
    <dgm:cxn modelId="{3EF09884-797F-4DA9-8A6C-428ABB41DD93}" type="presParOf" srcId="{DF691BCB-9F93-45FF-BD61-E6EF872EC4C7}" destId="{24AE5717-A1E1-47BA-87E5-FF9D6BA317A8}" srcOrd="1" destOrd="0" presId="urn:microsoft.com/office/officeart/2005/8/layout/orgChart1"/>
    <dgm:cxn modelId="{005C8C35-AEAA-4109-A09C-2C4A83B3976F}" type="presParOf" srcId="{24AE5717-A1E1-47BA-87E5-FF9D6BA317A8}" destId="{CAB1E063-2609-43AF-A8D8-72222A3A798F}" srcOrd="0" destOrd="0" presId="urn:microsoft.com/office/officeart/2005/8/layout/orgChart1"/>
    <dgm:cxn modelId="{6D6EA7AA-4279-487E-986A-0802575FB803}" type="presParOf" srcId="{CAB1E063-2609-43AF-A8D8-72222A3A798F}" destId="{C05CDD2D-EC1D-4C6A-B21D-EA228ED3E149}" srcOrd="0" destOrd="0" presId="urn:microsoft.com/office/officeart/2005/8/layout/orgChart1"/>
    <dgm:cxn modelId="{98EF9F43-4E58-4CF3-9A3A-6CE21AA4053C}" type="presParOf" srcId="{CAB1E063-2609-43AF-A8D8-72222A3A798F}" destId="{77BD3060-8D5E-4A2E-9907-4FAC9A5D1838}" srcOrd="1" destOrd="0" presId="urn:microsoft.com/office/officeart/2005/8/layout/orgChart1"/>
    <dgm:cxn modelId="{72443191-DA9F-4CC5-AA4E-BD5BEF19FAB8}" type="presParOf" srcId="{24AE5717-A1E1-47BA-87E5-FF9D6BA317A8}" destId="{FC8B5368-4268-4818-83CF-10FEF6915C0B}" srcOrd="1" destOrd="0" presId="urn:microsoft.com/office/officeart/2005/8/layout/orgChart1"/>
    <dgm:cxn modelId="{88100089-C76D-4B96-B751-509D872F974C}" type="presParOf" srcId="{24AE5717-A1E1-47BA-87E5-FF9D6BA317A8}" destId="{9C9CB087-7472-4536-9861-C4CEC2417A6D}" srcOrd="2" destOrd="0" presId="urn:microsoft.com/office/officeart/2005/8/layout/orgChart1"/>
    <dgm:cxn modelId="{2926EA71-0133-4D46-8B1D-29FF50C5C037}" type="presParOf" srcId="{DF691BCB-9F93-45FF-BD61-E6EF872EC4C7}" destId="{180208E4-E3D5-4F9B-85DA-D72F0725C15B}" srcOrd="2" destOrd="0" presId="urn:microsoft.com/office/officeart/2005/8/layout/orgChart1"/>
    <dgm:cxn modelId="{A427ACC3-8646-4A83-98A7-BD0146FC65B0}" type="presParOf" srcId="{DF691BCB-9F93-45FF-BD61-E6EF872EC4C7}" destId="{2F111C43-7F7B-42DF-834A-D6D9FCF8D4E5}" srcOrd="3" destOrd="0" presId="urn:microsoft.com/office/officeart/2005/8/layout/orgChart1"/>
    <dgm:cxn modelId="{E2C4AEC2-A694-42F9-8A95-352F66227BB5}" type="presParOf" srcId="{2F111C43-7F7B-42DF-834A-D6D9FCF8D4E5}" destId="{B1AA45CF-EA1E-4281-A2D5-719A79FAD1B0}" srcOrd="0" destOrd="0" presId="urn:microsoft.com/office/officeart/2005/8/layout/orgChart1"/>
    <dgm:cxn modelId="{44ABA446-0730-4D52-B2EF-41B0C12B8BBA}" type="presParOf" srcId="{B1AA45CF-EA1E-4281-A2D5-719A79FAD1B0}" destId="{18D276C4-15A0-42F1-BB00-800901607067}" srcOrd="0" destOrd="0" presId="urn:microsoft.com/office/officeart/2005/8/layout/orgChart1"/>
    <dgm:cxn modelId="{3AA8507F-1061-4D57-9979-C265C4BE7ABD}" type="presParOf" srcId="{B1AA45CF-EA1E-4281-A2D5-719A79FAD1B0}" destId="{D5D2D02E-8373-4E3A-85E4-EA7461FB8089}" srcOrd="1" destOrd="0" presId="urn:microsoft.com/office/officeart/2005/8/layout/orgChart1"/>
    <dgm:cxn modelId="{4A9F4436-27C2-49AE-B1FB-EC9B3A0A912A}" type="presParOf" srcId="{2F111C43-7F7B-42DF-834A-D6D9FCF8D4E5}" destId="{64A41E4B-FC5A-469A-AF5D-E844B2B045B0}" srcOrd="1" destOrd="0" presId="urn:microsoft.com/office/officeart/2005/8/layout/orgChart1"/>
    <dgm:cxn modelId="{7EF50E8D-2631-4072-92B9-9733BEB4CF69}" type="presParOf" srcId="{2F111C43-7F7B-42DF-834A-D6D9FCF8D4E5}" destId="{8E7C7D94-59C7-4723-B53D-915971F3E0AE}" srcOrd="2" destOrd="0" presId="urn:microsoft.com/office/officeart/2005/8/layout/orgChart1"/>
    <dgm:cxn modelId="{4D3FB20D-F1CF-4BE6-8AF2-E7A02F706F54}" type="presParOf" srcId="{DF691BCB-9F93-45FF-BD61-E6EF872EC4C7}" destId="{FC842304-930F-46DA-9814-9C362B2B0CAE}" srcOrd="4" destOrd="0" presId="urn:microsoft.com/office/officeart/2005/8/layout/orgChart1"/>
    <dgm:cxn modelId="{1551EE7D-BE4B-482F-ACF8-5A2D80E2314D}" type="presParOf" srcId="{DF691BCB-9F93-45FF-BD61-E6EF872EC4C7}" destId="{9D481403-E7B2-477D-A57C-713DD0E40E4C}" srcOrd="5" destOrd="0" presId="urn:microsoft.com/office/officeart/2005/8/layout/orgChart1"/>
    <dgm:cxn modelId="{0DB1DECF-B278-4A6B-BFDD-A5CF619C0441}" type="presParOf" srcId="{9D481403-E7B2-477D-A57C-713DD0E40E4C}" destId="{4586273E-4784-412E-98EE-1F3CC9317A77}" srcOrd="0" destOrd="0" presId="urn:microsoft.com/office/officeart/2005/8/layout/orgChart1"/>
    <dgm:cxn modelId="{DB0713E1-FA6D-45E8-831E-0AC42BDC9CCC}" type="presParOf" srcId="{4586273E-4784-412E-98EE-1F3CC9317A77}" destId="{BDB58507-37B0-417E-89CF-74642FE8233F}" srcOrd="0" destOrd="0" presId="urn:microsoft.com/office/officeart/2005/8/layout/orgChart1"/>
    <dgm:cxn modelId="{93D8205C-695D-40A3-96EF-30674D53DDF7}" type="presParOf" srcId="{4586273E-4784-412E-98EE-1F3CC9317A77}" destId="{E4D43525-C0F0-4CC5-8499-2C9C6C12F43D}" srcOrd="1" destOrd="0" presId="urn:microsoft.com/office/officeart/2005/8/layout/orgChart1"/>
    <dgm:cxn modelId="{A88E54E2-CC50-4692-B8E0-C492D70C9DEE}" type="presParOf" srcId="{9D481403-E7B2-477D-A57C-713DD0E40E4C}" destId="{F13978EE-CF9C-45A3-BEF8-BEE1950B113B}" srcOrd="1" destOrd="0" presId="urn:microsoft.com/office/officeart/2005/8/layout/orgChart1"/>
    <dgm:cxn modelId="{C0533DDB-75B7-4DFE-B72C-BD88BE384B35}" type="presParOf" srcId="{9D481403-E7B2-477D-A57C-713DD0E40E4C}" destId="{7015C37D-2ECD-4F58-915C-5569EAEBF755}" srcOrd="2" destOrd="0" presId="urn:microsoft.com/office/officeart/2005/8/layout/orgChart1"/>
    <dgm:cxn modelId="{848305E9-9B10-4BEF-98A9-6D5D920C2BF0}" type="presParOf" srcId="{DF691BCB-9F93-45FF-BD61-E6EF872EC4C7}" destId="{239DD7B5-6629-45F2-ABB9-5163AA7B03AB}" srcOrd="6" destOrd="0" presId="urn:microsoft.com/office/officeart/2005/8/layout/orgChart1"/>
    <dgm:cxn modelId="{A74AA192-DE01-4869-A224-239108A52D3D}" type="presParOf" srcId="{DF691BCB-9F93-45FF-BD61-E6EF872EC4C7}" destId="{4B938337-4904-4C66-B112-503E7A60A63F}" srcOrd="7" destOrd="0" presId="urn:microsoft.com/office/officeart/2005/8/layout/orgChart1"/>
    <dgm:cxn modelId="{60BD7AF9-F8D3-4E29-80B9-0A30A684162D}" type="presParOf" srcId="{4B938337-4904-4C66-B112-503E7A60A63F}" destId="{6391C60A-B71B-4373-AEEE-D1CFA6E5DC6F}" srcOrd="0" destOrd="0" presId="urn:microsoft.com/office/officeart/2005/8/layout/orgChart1"/>
    <dgm:cxn modelId="{861A9BE9-037E-49BC-B6F2-EACF43DF3CFD}" type="presParOf" srcId="{6391C60A-B71B-4373-AEEE-D1CFA6E5DC6F}" destId="{A43509C6-3BE9-475D-90B9-BB68E3EE3BFA}" srcOrd="0" destOrd="0" presId="urn:microsoft.com/office/officeart/2005/8/layout/orgChart1"/>
    <dgm:cxn modelId="{6D6D5797-1553-458C-8F3B-E373A8CC7B65}" type="presParOf" srcId="{6391C60A-B71B-4373-AEEE-D1CFA6E5DC6F}" destId="{728C2C58-6765-49A3-80C0-47736D41E87D}" srcOrd="1" destOrd="0" presId="urn:microsoft.com/office/officeart/2005/8/layout/orgChart1"/>
    <dgm:cxn modelId="{E14CC9A1-9943-459C-9635-FC5CE7778BEE}" type="presParOf" srcId="{4B938337-4904-4C66-B112-503E7A60A63F}" destId="{4523CB0D-E939-4DB4-9CEE-E816BE297A45}" srcOrd="1" destOrd="0" presId="urn:microsoft.com/office/officeart/2005/8/layout/orgChart1"/>
    <dgm:cxn modelId="{A7065854-02BF-4DED-BC0A-2CB00081E2C3}" type="presParOf" srcId="{4B938337-4904-4C66-B112-503E7A60A63F}" destId="{CBBFEB0A-EEE1-4D4E-BEE6-23CDA0F8C28F}" srcOrd="2" destOrd="0" presId="urn:microsoft.com/office/officeart/2005/8/layout/orgChart1"/>
    <dgm:cxn modelId="{47141606-3679-4324-AA44-E69D1930EB17}" type="presParOf" srcId="{18EBB224-1DA4-490F-AD08-A9166AA171F0}" destId="{04C51FE4-62FA-4D9C-A62C-624AAD128A25}" srcOrd="2" destOrd="0" presId="urn:microsoft.com/office/officeart/2005/8/layout/orgChart1"/>
    <dgm:cxn modelId="{084A8EAA-14A5-49AD-BDEA-C8EA751425C4}" type="presParOf" srcId="{32F56763-1C9E-497E-8506-0B4A65EBA3A4}" destId="{08D12E75-579C-4B00-996E-FD659B0911B0}" srcOrd="4" destOrd="0" presId="urn:microsoft.com/office/officeart/2005/8/layout/orgChart1"/>
    <dgm:cxn modelId="{5E55052E-4BB6-4721-BDF5-53DCDB994335}" type="presParOf" srcId="{32F56763-1C9E-497E-8506-0B4A65EBA3A4}" destId="{73A14F96-50E7-4762-9338-9C76F3676C8B}" srcOrd="5" destOrd="0" presId="urn:microsoft.com/office/officeart/2005/8/layout/orgChart1"/>
    <dgm:cxn modelId="{35C4B34A-BD0A-49C4-A190-E0D380D9073B}" type="presParOf" srcId="{73A14F96-50E7-4762-9338-9C76F3676C8B}" destId="{8954B630-A51A-4C01-8820-2391F16A88D6}" srcOrd="0" destOrd="0" presId="urn:microsoft.com/office/officeart/2005/8/layout/orgChart1"/>
    <dgm:cxn modelId="{14E6A3CB-E3C5-4D07-BD80-6C63B85E3ED9}" type="presParOf" srcId="{8954B630-A51A-4C01-8820-2391F16A88D6}" destId="{7C63A621-CD1D-40A9-A82A-0E8C87331F2C}" srcOrd="0" destOrd="0" presId="urn:microsoft.com/office/officeart/2005/8/layout/orgChart1"/>
    <dgm:cxn modelId="{64061292-573B-4435-94A9-9B6FF5F6B948}" type="presParOf" srcId="{8954B630-A51A-4C01-8820-2391F16A88D6}" destId="{A8512811-B45A-488E-9C12-E3CE83878511}" srcOrd="1" destOrd="0" presId="urn:microsoft.com/office/officeart/2005/8/layout/orgChart1"/>
    <dgm:cxn modelId="{821148C5-016A-4B84-A98C-F6941F019B43}" type="presParOf" srcId="{73A14F96-50E7-4762-9338-9C76F3676C8B}" destId="{BD74DC91-FB5B-4FEF-9A2F-AD4598C69B04}" srcOrd="1" destOrd="0" presId="urn:microsoft.com/office/officeart/2005/8/layout/orgChart1"/>
    <dgm:cxn modelId="{18401D5A-959E-4448-B62F-C0E0EA6914CD}" type="presParOf" srcId="{BD74DC91-FB5B-4FEF-9A2F-AD4598C69B04}" destId="{A71B92FC-E1A5-46D9-B2AB-F79F05AAD9F6}" srcOrd="0" destOrd="0" presId="urn:microsoft.com/office/officeart/2005/8/layout/orgChart1"/>
    <dgm:cxn modelId="{D269DAF0-C2BC-45D8-8B77-972CDAB04D8D}" type="presParOf" srcId="{BD74DC91-FB5B-4FEF-9A2F-AD4598C69B04}" destId="{A888FEB7-1768-4EC9-9349-E5E076E57798}" srcOrd="1" destOrd="0" presId="urn:microsoft.com/office/officeart/2005/8/layout/orgChart1"/>
    <dgm:cxn modelId="{0B305686-3705-483D-A7D9-37683AC06B93}" type="presParOf" srcId="{A888FEB7-1768-4EC9-9349-E5E076E57798}" destId="{2C90039C-5EF5-4930-ACA8-71A1949039B6}" srcOrd="0" destOrd="0" presId="urn:microsoft.com/office/officeart/2005/8/layout/orgChart1"/>
    <dgm:cxn modelId="{017F0606-E6AB-41F5-8F61-C54A0772FCFB}" type="presParOf" srcId="{2C90039C-5EF5-4930-ACA8-71A1949039B6}" destId="{649851DE-D834-4564-9592-05538AF68F32}" srcOrd="0" destOrd="0" presId="urn:microsoft.com/office/officeart/2005/8/layout/orgChart1"/>
    <dgm:cxn modelId="{9B72273A-3AC9-4338-9557-E664B7DD794B}" type="presParOf" srcId="{2C90039C-5EF5-4930-ACA8-71A1949039B6}" destId="{24CB143A-5211-4301-8C06-A2A9AE71A7AA}" srcOrd="1" destOrd="0" presId="urn:microsoft.com/office/officeart/2005/8/layout/orgChart1"/>
    <dgm:cxn modelId="{357E87ED-B476-442C-93DA-5772BE09B87E}" type="presParOf" srcId="{A888FEB7-1768-4EC9-9349-E5E076E57798}" destId="{7E332289-25D1-4CF7-885D-A448F3B13944}" srcOrd="1" destOrd="0" presId="urn:microsoft.com/office/officeart/2005/8/layout/orgChart1"/>
    <dgm:cxn modelId="{544B840D-A9FD-43E0-A689-4E0B7E7BE434}" type="presParOf" srcId="{A888FEB7-1768-4EC9-9349-E5E076E57798}" destId="{CEA157C8-3BDF-47CE-A191-D0F7963AA076}" srcOrd="2" destOrd="0" presId="urn:microsoft.com/office/officeart/2005/8/layout/orgChart1"/>
    <dgm:cxn modelId="{D211E315-CCEB-4C96-A78D-187CBABE3286}" type="presParOf" srcId="{BD74DC91-FB5B-4FEF-9A2F-AD4598C69B04}" destId="{3CE7BCB6-71F0-49AD-BD52-87D26369E792}" srcOrd="2" destOrd="0" presId="urn:microsoft.com/office/officeart/2005/8/layout/orgChart1"/>
    <dgm:cxn modelId="{DF809662-7206-490C-A264-A0CC5A0D0139}" type="presParOf" srcId="{BD74DC91-FB5B-4FEF-9A2F-AD4598C69B04}" destId="{05F8AEF6-4AEC-4082-B01F-4D3C8D06958E}" srcOrd="3" destOrd="0" presId="urn:microsoft.com/office/officeart/2005/8/layout/orgChart1"/>
    <dgm:cxn modelId="{FEEDB1BE-F059-4C6B-8011-88437B0ABD8F}" type="presParOf" srcId="{05F8AEF6-4AEC-4082-B01F-4D3C8D06958E}" destId="{4DF82030-F809-41D6-B9DA-B68E6FF87E52}" srcOrd="0" destOrd="0" presId="urn:microsoft.com/office/officeart/2005/8/layout/orgChart1"/>
    <dgm:cxn modelId="{4C27860E-F975-4A56-B839-F3567A6636AE}" type="presParOf" srcId="{4DF82030-F809-41D6-B9DA-B68E6FF87E52}" destId="{125DB240-01FB-4F83-8B74-DD40A3471AA3}" srcOrd="0" destOrd="0" presId="urn:microsoft.com/office/officeart/2005/8/layout/orgChart1"/>
    <dgm:cxn modelId="{FA18ABD8-E1D8-461B-A097-15D9E834669C}" type="presParOf" srcId="{4DF82030-F809-41D6-B9DA-B68E6FF87E52}" destId="{4E3ADEEC-3FA8-46EA-99B0-BBEF0DC790EB}" srcOrd="1" destOrd="0" presId="urn:microsoft.com/office/officeart/2005/8/layout/orgChart1"/>
    <dgm:cxn modelId="{F4AD141C-49BE-415A-9350-AD02EBF3B695}" type="presParOf" srcId="{05F8AEF6-4AEC-4082-B01F-4D3C8D06958E}" destId="{C76E672F-7845-447A-AB20-4FE3AF18A8D6}" srcOrd="1" destOrd="0" presId="urn:microsoft.com/office/officeart/2005/8/layout/orgChart1"/>
    <dgm:cxn modelId="{9F9D0558-4F44-44FB-B006-E8AFAE22ECFC}" type="presParOf" srcId="{05F8AEF6-4AEC-4082-B01F-4D3C8D06958E}" destId="{127B6E71-4E28-4713-A56D-E480D26D3EAB}" srcOrd="2" destOrd="0" presId="urn:microsoft.com/office/officeart/2005/8/layout/orgChart1"/>
    <dgm:cxn modelId="{ED6F91C0-5827-4CCD-8A93-96BF35290433}" type="presParOf" srcId="{73A14F96-50E7-4762-9338-9C76F3676C8B}" destId="{7E9BC5C4-D3C8-4055-8160-4C4DC5719DA8}" srcOrd="2" destOrd="0" presId="urn:microsoft.com/office/officeart/2005/8/layout/orgChart1"/>
    <dgm:cxn modelId="{E8A3E2DD-CE6F-483B-B2E9-AA8EB5BC3956}" type="presParOf" srcId="{32F56763-1C9E-497E-8506-0B4A65EBA3A4}" destId="{EC2E71C4-A31F-4B7E-888B-9DAC0141D267}" srcOrd="6" destOrd="0" presId="urn:microsoft.com/office/officeart/2005/8/layout/orgChart1"/>
    <dgm:cxn modelId="{3B6EA9AE-54EF-45B7-991C-E16915D874A5}" type="presParOf" srcId="{32F56763-1C9E-497E-8506-0B4A65EBA3A4}" destId="{CF4D6653-2D10-45EF-B179-CA7CEA0384BC}" srcOrd="7" destOrd="0" presId="urn:microsoft.com/office/officeart/2005/8/layout/orgChart1"/>
    <dgm:cxn modelId="{F1CA4627-B12B-45E6-96C7-39C0A035A4D0}" type="presParOf" srcId="{CF4D6653-2D10-45EF-B179-CA7CEA0384BC}" destId="{914B235C-99B5-473C-9EFB-BE8448DCC329}" srcOrd="0" destOrd="0" presId="urn:microsoft.com/office/officeart/2005/8/layout/orgChart1"/>
    <dgm:cxn modelId="{33EFD37E-4C21-4790-BAE5-BCDBC522BDE3}" type="presParOf" srcId="{914B235C-99B5-473C-9EFB-BE8448DCC329}" destId="{955860C5-5CC4-47B9-AC9B-31816904D01E}" srcOrd="0" destOrd="0" presId="urn:microsoft.com/office/officeart/2005/8/layout/orgChart1"/>
    <dgm:cxn modelId="{69E5EB5D-F17D-4A1B-8AED-AF92AE5BFE5A}" type="presParOf" srcId="{914B235C-99B5-473C-9EFB-BE8448DCC329}" destId="{D4AF1356-F0B8-40F5-A172-D6ADD430B9CB}" srcOrd="1" destOrd="0" presId="urn:microsoft.com/office/officeart/2005/8/layout/orgChart1"/>
    <dgm:cxn modelId="{0ACB7062-3AA0-4020-B7F1-42F48F299EC8}" type="presParOf" srcId="{CF4D6653-2D10-45EF-B179-CA7CEA0384BC}" destId="{8753AA42-2E8B-4C12-AB4D-7E4FEE39F6EE}" srcOrd="1" destOrd="0" presId="urn:microsoft.com/office/officeart/2005/8/layout/orgChart1"/>
    <dgm:cxn modelId="{D70C3508-B810-4E4C-AD9F-8B716A3D2189}" type="presParOf" srcId="{8753AA42-2E8B-4C12-AB4D-7E4FEE39F6EE}" destId="{9079C686-B1FD-4E60-AA06-506AD02D1A29}" srcOrd="0" destOrd="0" presId="urn:microsoft.com/office/officeart/2005/8/layout/orgChart1"/>
    <dgm:cxn modelId="{79EE239F-8631-4A81-A576-6B2301C92953}" type="presParOf" srcId="{8753AA42-2E8B-4C12-AB4D-7E4FEE39F6EE}" destId="{D895EB92-65C5-4B1D-8688-BCFDECD64119}" srcOrd="1" destOrd="0" presId="urn:microsoft.com/office/officeart/2005/8/layout/orgChart1"/>
    <dgm:cxn modelId="{13E37766-70E8-4462-8201-2E700121B6A1}" type="presParOf" srcId="{D895EB92-65C5-4B1D-8688-BCFDECD64119}" destId="{32202EDC-B2CD-43C6-87F1-41F9E5BED21A}" srcOrd="0" destOrd="0" presId="urn:microsoft.com/office/officeart/2005/8/layout/orgChart1"/>
    <dgm:cxn modelId="{61AFD954-87D6-462E-B1E6-5FDA33F50264}" type="presParOf" srcId="{32202EDC-B2CD-43C6-87F1-41F9E5BED21A}" destId="{8086768D-D464-4E22-9DA5-55DC839CA303}" srcOrd="0" destOrd="0" presId="urn:microsoft.com/office/officeart/2005/8/layout/orgChart1"/>
    <dgm:cxn modelId="{8A0DF2DE-C13D-4D05-8CB2-F8BB9FF01E14}" type="presParOf" srcId="{32202EDC-B2CD-43C6-87F1-41F9E5BED21A}" destId="{1F94D09C-AEE0-4125-BD1F-60B6B458FB36}" srcOrd="1" destOrd="0" presId="urn:microsoft.com/office/officeart/2005/8/layout/orgChart1"/>
    <dgm:cxn modelId="{A1E13356-A4A0-4F63-B8CB-9C26A664AAB9}" type="presParOf" srcId="{D895EB92-65C5-4B1D-8688-BCFDECD64119}" destId="{97D37D57-80A4-4D8A-B2D1-0A03E098CC43}" srcOrd="1" destOrd="0" presId="urn:microsoft.com/office/officeart/2005/8/layout/orgChart1"/>
    <dgm:cxn modelId="{D76A10B1-9743-43BC-B306-B14EEBA3606F}" type="presParOf" srcId="{D895EB92-65C5-4B1D-8688-BCFDECD64119}" destId="{F1BDC402-02BD-4781-9F9B-85DEDB951AF9}" srcOrd="2" destOrd="0" presId="urn:microsoft.com/office/officeart/2005/8/layout/orgChart1"/>
    <dgm:cxn modelId="{909BFB34-9CBA-44BD-9782-8BE865216ACE}" type="presParOf" srcId="{8753AA42-2E8B-4C12-AB4D-7E4FEE39F6EE}" destId="{EF468C15-D0BE-4531-9568-4D2B036AD69C}" srcOrd="2" destOrd="0" presId="urn:microsoft.com/office/officeart/2005/8/layout/orgChart1"/>
    <dgm:cxn modelId="{70770C96-3934-4809-B493-90AD48FD131E}" type="presParOf" srcId="{8753AA42-2E8B-4C12-AB4D-7E4FEE39F6EE}" destId="{A5F166F3-D1BE-4AB2-9DF4-D4C41ABC8FCB}" srcOrd="3" destOrd="0" presId="urn:microsoft.com/office/officeart/2005/8/layout/orgChart1"/>
    <dgm:cxn modelId="{929C0B9A-DA7E-4886-BF26-013BED5B5836}" type="presParOf" srcId="{A5F166F3-D1BE-4AB2-9DF4-D4C41ABC8FCB}" destId="{C6206DE5-767E-4EFB-B02B-5FA1D492F66E}" srcOrd="0" destOrd="0" presId="urn:microsoft.com/office/officeart/2005/8/layout/orgChart1"/>
    <dgm:cxn modelId="{7A68FCD4-A636-46C4-B7AE-E4CD64734B97}" type="presParOf" srcId="{C6206DE5-767E-4EFB-B02B-5FA1D492F66E}" destId="{2EBD7C8D-91E6-49C3-951F-2B62159C5C2A}" srcOrd="0" destOrd="0" presId="urn:microsoft.com/office/officeart/2005/8/layout/orgChart1"/>
    <dgm:cxn modelId="{76FE741E-42AF-4940-8CCA-E00171918C1D}" type="presParOf" srcId="{C6206DE5-767E-4EFB-B02B-5FA1D492F66E}" destId="{01C8AB34-72DA-48B3-A442-25151ACECECB}" srcOrd="1" destOrd="0" presId="urn:microsoft.com/office/officeart/2005/8/layout/orgChart1"/>
    <dgm:cxn modelId="{65325868-C96A-441E-88A8-D4955BF5EA4B}" type="presParOf" srcId="{A5F166F3-D1BE-4AB2-9DF4-D4C41ABC8FCB}" destId="{E96ABF60-CBA7-4B80-BCAB-3F6861652300}" srcOrd="1" destOrd="0" presId="urn:microsoft.com/office/officeart/2005/8/layout/orgChart1"/>
    <dgm:cxn modelId="{ACE8879A-8BDF-4E8F-8BAF-8772CF7DDDDF}" type="presParOf" srcId="{A5F166F3-D1BE-4AB2-9DF4-D4C41ABC8FCB}" destId="{7F99AD84-0D3E-4EC8-824F-0F642CC055E3}" srcOrd="2" destOrd="0" presId="urn:microsoft.com/office/officeart/2005/8/layout/orgChart1"/>
    <dgm:cxn modelId="{0C1AE42A-A49A-4AE7-813B-2CE0932B40FD}" type="presParOf" srcId="{8753AA42-2E8B-4C12-AB4D-7E4FEE39F6EE}" destId="{0AB7E7A2-498C-4918-9E2E-6455A5DF5DD2}" srcOrd="4" destOrd="0" presId="urn:microsoft.com/office/officeart/2005/8/layout/orgChart1"/>
    <dgm:cxn modelId="{B5796696-D94D-47F4-B4E2-B6DDF364BFC1}" type="presParOf" srcId="{8753AA42-2E8B-4C12-AB4D-7E4FEE39F6EE}" destId="{BD183DA6-E3F0-4C6C-B078-9DA932838014}" srcOrd="5" destOrd="0" presId="urn:microsoft.com/office/officeart/2005/8/layout/orgChart1"/>
    <dgm:cxn modelId="{7C75D826-F36A-4F8F-89AD-C6A7C213ACD4}" type="presParOf" srcId="{BD183DA6-E3F0-4C6C-B078-9DA932838014}" destId="{C5E224E8-7471-42C3-BF5A-BBE11E5B339D}" srcOrd="0" destOrd="0" presId="urn:microsoft.com/office/officeart/2005/8/layout/orgChart1"/>
    <dgm:cxn modelId="{CFCC34F4-FF0D-4039-9712-636BD74C006F}" type="presParOf" srcId="{C5E224E8-7471-42C3-BF5A-BBE11E5B339D}" destId="{255CFA1A-C89C-46B1-87BC-B1CFD74BD8A9}" srcOrd="0" destOrd="0" presId="urn:microsoft.com/office/officeart/2005/8/layout/orgChart1"/>
    <dgm:cxn modelId="{B6868305-877C-496C-BBDD-75040D42575C}" type="presParOf" srcId="{C5E224E8-7471-42C3-BF5A-BBE11E5B339D}" destId="{48574374-1C1D-47C9-B1C6-D3FCD1CDDD5C}" srcOrd="1" destOrd="0" presId="urn:microsoft.com/office/officeart/2005/8/layout/orgChart1"/>
    <dgm:cxn modelId="{132DE362-08DB-47D6-8A61-1C1B84F1BB3D}" type="presParOf" srcId="{BD183DA6-E3F0-4C6C-B078-9DA932838014}" destId="{F9708E94-65C7-446F-92D6-008FF0F86AC1}" srcOrd="1" destOrd="0" presId="urn:microsoft.com/office/officeart/2005/8/layout/orgChart1"/>
    <dgm:cxn modelId="{CC0BC595-4149-459D-89EF-57D1C230DA7F}" type="presParOf" srcId="{BD183DA6-E3F0-4C6C-B078-9DA932838014}" destId="{97486C2F-3A57-46B1-8850-88EDA0BE7213}" srcOrd="2" destOrd="0" presId="urn:microsoft.com/office/officeart/2005/8/layout/orgChart1"/>
    <dgm:cxn modelId="{1E474257-8E55-409E-98D5-6B9FF8A3F0DF}" type="presParOf" srcId="{8753AA42-2E8B-4C12-AB4D-7E4FEE39F6EE}" destId="{113513D3-1288-48F3-80D8-49F0770368D4}" srcOrd="6" destOrd="0" presId="urn:microsoft.com/office/officeart/2005/8/layout/orgChart1"/>
    <dgm:cxn modelId="{BC928F4E-E6D8-4BD3-AD37-203DCFD3B332}" type="presParOf" srcId="{8753AA42-2E8B-4C12-AB4D-7E4FEE39F6EE}" destId="{09D10134-9E40-4294-A5A9-B17B7B4FD073}" srcOrd="7" destOrd="0" presId="urn:microsoft.com/office/officeart/2005/8/layout/orgChart1"/>
    <dgm:cxn modelId="{9CF30484-7F81-4153-856D-26EC7B1EAC5B}" type="presParOf" srcId="{09D10134-9E40-4294-A5A9-B17B7B4FD073}" destId="{83ACCA20-F1ED-4C8D-B6B1-013EA963E6EA}" srcOrd="0" destOrd="0" presId="urn:microsoft.com/office/officeart/2005/8/layout/orgChart1"/>
    <dgm:cxn modelId="{A16A30BA-38D5-4C5B-AC44-7F22DD7C1B62}" type="presParOf" srcId="{83ACCA20-F1ED-4C8D-B6B1-013EA963E6EA}" destId="{9DF79455-1176-4D36-82C4-F61799D1FD91}" srcOrd="0" destOrd="0" presId="urn:microsoft.com/office/officeart/2005/8/layout/orgChart1"/>
    <dgm:cxn modelId="{630E375A-D8CD-4AE0-8C24-E9D020C6FFD2}" type="presParOf" srcId="{83ACCA20-F1ED-4C8D-B6B1-013EA963E6EA}" destId="{5825F4DF-FD84-41A1-9931-F6178F2215F5}" srcOrd="1" destOrd="0" presId="urn:microsoft.com/office/officeart/2005/8/layout/orgChart1"/>
    <dgm:cxn modelId="{C269B262-C11B-4480-A8D7-A781F0A0C82B}" type="presParOf" srcId="{09D10134-9E40-4294-A5A9-B17B7B4FD073}" destId="{0E092BF9-3333-47B3-B01F-1B01C9BC7A13}" srcOrd="1" destOrd="0" presId="urn:microsoft.com/office/officeart/2005/8/layout/orgChart1"/>
    <dgm:cxn modelId="{017AE7D2-AC35-4435-818E-599E15B38CDE}" type="presParOf" srcId="{09D10134-9E40-4294-A5A9-B17B7B4FD073}" destId="{1D85B0BD-8B08-49E8-8890-569BB006BC18}" srcOrd="2" destOrd="0" presId="urn:microsoft.com/office/officeart/2005/8/layout/orgChart1"/>
    <dgm:cxn modelId="{1C7EE466-0672-4F1D-A337-106833483019}" type="presParOf" srcId="{CF4D6653-2D10-45EF-B179-CA7CEA0384BC}" destId="{385BE72B-9246-4998-BB80-C1016988E51A}" srcOrd="2" destOrd="0" presId="urn:microsoft.com/office/officeart/2005/8/layout/orgChart1"/>
    <dgm:cxn modelId="{8481A895-9A47-4284-8904-D87B318531AC}" type="presParOf" srcId="{32F56763-1C9E-497E-8506-0B4A65EBA3A4}" destId="{E3A1F85D-A418-4F80-9DC0-896D4CBF6D83}" srcOrd="8" destOrd="0" presId="urn:microsoft.com/office/officeart/2005/8/layout/orgChart1"/>
    <dgm:cxn modelId="{2729C767-DBC3-46EF-ABAE-0826EB7BFE1D}" type="presParOf" srcId="{32F56763-1C9E-497E-8506-0B4A65EBA3A4}" destId="{17A80F38-4594-406C-BA0A-9B46301A1AC0}" srcOrd="9" destOrd="0" presId="urn:microsoft.com/office/officeart/2005/8/layout/orgChart1"/>
    <dgm:cxn modelId="{2FEC9647-3F7B-42E2-B2BC-A70F8F204F78}" type="presParOf" srcId="{17A80F38-4594-406C-BA0A-9B46301A1AC0}" destId="{2D0BDC4D-6505-42DC-B228-887FFE6B8512}" srcOrd="0" destOrd="0" presId="urn:microsoft.com/office/officeart/2005/8/layout/orgChart1"/>
    <dgm:cxn modelId="{4E6B46FD-D843-4FC2-820F-3523F57DDD19}" type="presParOf" srcId="{2D0BDC4D-6505-42DC-B228-887FFE6B8512}" destId="{FC344292-2104-4F6E-B5AA-455567777445}" srcOrd="0" destOrd="0" presId="urn:microsoft.com/office/officeart/2005/8/layout/orgChart1"/>
    <dgm:cxn modelId="{C0B3D651-8848-402A-AE58-DAF5A6260813}" type="presParOf" srcId="{2D0BDC4D-6505-42DC-B228-887FFE6B8512}" destId="{2BD62A1A-05CD-4781-86B5-6A5CDB43FD28}" srcOrd="1" destOrd="0" presId="urn:microsoft.com/office/officeart/2005/8/layout/orgChart1"/>
    <dgm:cxn modelId="{10C930DA-303E-496B-AA5D-2510E77A0B43}" type="presParOf" srcId="{17A80F38-4594-406C-BA0A-9B46301A1AC0}" destId="{B1365531-453D-4E8D-8985-65EF7AD32365}" srcOrd="1" destOrd="0" presId="urn:microsoft.com/office/officeart/2005/8/layout/orgChart1"/>
    <dgm:cxn modelId="{591C6D80-5730-4073-A2C7-8777D61AE648}" type="presParOf" srcId="{17A80F38-4594-406C-BA0A-9B46301A1AC0}" destId="{9BE7F35C-8469-4DE0-9E88-51794426F8CE}" srcOrd="2" destOrd="0" presId="urn:microsoft.com/office/officeart/2005/8/layout/orgChart1"/>
    <dgm:cxn modelId="{E1E683EC-4471-4C03-9AC8-A87662983C36}" type="presParOf" srcId="{D41F5991-06EF-4AFF-AADC-32028DDFBB6D}" destId="{984A2968-F8AD-4B26-A00A-63028E8E7B4E}" srcOrd="2" destOrd="0" presId="urn:microsoft.com/office/officeart/2005/8/layout/orgChart1"/>
    <dgm:cxn modelId="{86C51F08-0C1B-40CD-BAC4-CF744E9098CD}" type="presParOf" srcId="{43555BA4-69D5-4BBB-A154-F0B8A0090A59}" destId="{40254738-BF8C-4457-90FC-E026E99F8A46}" srcOrd="4" destOrd="0" presId="urn:microsoft.com/office/officeart/2005/8/layout/orgChart1"/>
    <dgm:cxn modelId="{9AF56EB1-7C7E-4A32-B89D-7A09ED30BC94}" type="presParOf" srcId="{43555BA4-69D5-4BBB-A154-F0B8A0090A59}" destId="{FFB90323-281C-421F-B187-315968A8C90F}" srcOrd="5" destOrd="0" presId="urn:microsoft.com/office/officeart/2005/8/layout/orgChart1"/>
    <dgm:cxn modelId="{A13AE37E-B5A5-4B71-8CFC-20B4F4375361}" type="presParOf" srcId="{FFB90323-281C-421F-B187-315968A8C90F}" destId="{612C75EB-6EF7-4A34-92D9-B58A402A335A}" srcOrd="0" destOrd="0" presId="urn:microsoft.com/office/officeart/2005/8/layout/orgChart1"/>
    <dgm:cxn modelId="{9522F505-7013-40F7-97EE-4FD9B70811B8}" type="presParOf" srcId="{612C75EB-6EF7-4A34-92D9-B58A402A335A}" destId="{B64DBE90-2DE0-4F2E-B0AF-659B0430065F}" srcOrd="0" destOrd="0" presId="urn:microsoft.com/office/officeart/2005/8/layout/orgChart1"/>
    <dgm:cxn modelId="{AA57D853-F843-418D-8A63-F8025FFAD99E}" type="presParOf" srcId="{612C75EB-6EF7-4A34-92D9-B58A402A335A}" destId="{6E387B48-1F77-4204-AA0F-626F53055C2D}" srcOrd="1" destOrd="0" presId="urn:microsoft.com/office/officeart/2005/8/layout/orgChart1"/>
    <dgm:cxn modelId="{67699105-B059-4239-9D7D-A249F34CA01F}" type="presParOf" srcId="{FFB90323-281C-421F-B187-315968A8C90F}" destId="{0EFCFD7A-F51E-4B6F-ABBE-D90602232083}" srcOrd="1" destOrd="0" presId="urn:microsoft.com/office/officeart/2005/8/layout/orgChart1"/>
    <dgm:cxn modelId="{EB049998-32E2-454E-8647-EDB44CDD1C02}" type="presParOf" srcId="{FFB90323-281C-421F-B187-315968A8C90F}" destId="{C0DC39C8-2DE7-44C8-B7BE-2A844E6746A7}" srcOrd="2" destOrd="0" presId="urn:microsoft.com/office/officeart/2005/8/layout/orgChart1"/>
    <dgm:cxn modelId="{8BE3595C-C116-4C92-BF29-01003D0ECE72}" type="presParOf" srcId="{43555BA4-69D5-4BBB-A154-F0B8A0090A59}" destId="{8ECCDB0D-BC95-448D-AAEE-BD48820BD772}" srcOrd="6" destOrd="0" presId="urn:microsoft.com/office/officeart/2005/8/layout/orgChart1"/>
    <dgm:cxn modelId="{2B53E8F9-7AC1-4F69-B826-2094493A10EA}" type="presParOf" srcId="{43555BA4-69D5-4BBB-A154-F0B8A0090A59}" destId="{266DAE7A-68CC-44A8-A378-EA4A810E0220}" srcOrd="7" destOrd="0" presId="urn:microsoft.com/office/officeart/2005/8/layout/orgChart1"/>
    <dgm:cxn modelId="{DFC7BF22-D2D2-4C5E-A400-38BD26693ADF}" type="presParOf" srcId="{266DAE7A-68CC-44A8-A378-EA4A810E0220}" destId="{6EE1836B-C6ED-43CA-81D1-26BFFE4650F8}" srcOrd="0" destOrd="0" presId="urn:microsoft.com/office/officeart/2005/8/layout/orgChart1"/>
    <dgm:cxn modelId="{908341F2-C329-44F7-8A94-AA7C626D7A32}" type="presParOf" srcId="{6EE1836B-C6ED-43CA-81D1-26BFFE4650F8}" destId="{875EF9F9-5C07-4C3F-94BB-419AD2EA66B0}" srcOrd="0" destOrd="0" presId="urn:microsoft.com/office/officeart/2005/8/layout/orgChart1"/>
    <dgm:cxn modelId="{382A2B30-6017-415E-8C63-E5194D4FA1C4}" type="presParOf" srcId="{6EE1836B-C6ED-43CA-81D1-26BFFE4650F8}" destId="{1341BCA5-096C-4EF6-91D4-90BA7D66EF13}" srcOrd="1" destOrd="0" presId="urn:microsoft.com/office/officeart/2005/8/layout/orgChart1"/>
    <dgm:cxn modelId="{39E8B6FF-C3D8-47B8-8649-26A010B5DF48}" type="presParOf" srcId="{266DAE7A-68CC-44A8-A378-EA4A810E0220}" destId="{BB7A5C60-098B-4BC8-977F-5CDD948A41A7}" srcOrd="1" destOrd="0" presId="urn:microsoft.com/office/officeart/2005/8/layout/orgChart1"/>
    <dgm:cxn modelId="{605A0F37-26A0-480F-AEF0-1B4EF20E257F}" type="presParOf" srcId="{BB7A5C60-098B-4BC8-977F-5CDD948A41A7}" destId="{EEC601F3-FA33-45E6-ABF8-5CF113C4FCFE}" srcOrd="0" destOrd="0" presId="urn:microsoft.com/office/officeart/2005/8/layout/orgChart1"/>
    <dgm:cxn modelId="{53FA44AB-DAFE-4DCD-8975-8FF9F053C8C6}" type="presParOf" srcId="{BB7A5C60-098B-4BC8-977F-5CDD948A41A7}" destId="{0048F80F-0B60-42F1-96B9-5EEE261EE4D7}" srcOrd="1" destOrd="0" presId="urn:microsoft.com/office/officeart/2005/8/layout/orgChart1"/>
    <dgm:cxn modelId="{9FD9BB5A-DBB7-4F6A-BCAA-808ED9194355}" type="presParOf" srcId="{0048F80F-0B60-42F1-96B9-5EEE261EE4D7}" destId="{550E1C52-BAB4-4DAD-8BBA-D3FAF82457C4}" srcOrd="0" destOrd="0" presId="urn:microsoft.com/office/officeart/2005/8/layout/orgChart1"/>
    <dgm:cxn modelId="{F2B0B2D4-70F3-4C50-A137-3B0BA1974F0B}" type="presParOf" srcId="{550E1C52-BAB4-4DAD-8BBA-D3FAF82457C4}" destId="{CFB8882B-A13D-40B0-939A-A9B8DA50A0D3}" srcOrd="0" destOrd="0" presId="urn:microsoft.com/office/officeart/2005/8/layout/orgChart1"/>
    <dgm:cxn modelId="{A50E41C0-BC1C-4C60-98E8-A9B3842E6BE7}" type="presParOf" srcId="{550E1C52-BAB4-4DAD-8BBA-D3FAF82457C4}" destId="{96FA740E-16A5-4FDF-AB9B-E9243CA4FF9E}" srcOrd="1" destOrd="0" presId="urn:microsoft.com/office/officeart/2005/8/layout/orgChart1"/>
    <dgm:cxn modelId="{1B47B7A8-B516-47CE-87C3-66728840A57E}" type="presParOf" srcId="{0048F80F-0B60-42F1-96B9-5EEE261EE4D7}" destId="{723B9B7F-D380-4F08-A715-A1F2BB861324}" srcOrd="1" destOrd="0" presId="urn:microsoft.com/office/officeart/2005/8/layout/orgChart1"/>
    <dgm:cxn modelId="{926408A5-D8AA-4A07-8FCD-EEA98B0CDCC5}" type="presParOf" srcId="{0048F80F-0B60-42F1-96B9-5EEE261EE4D7}" destId="{184B9B4C-30E9-42F8-827C-4898521B0409}" srcOrd="2" destOrd="0" presId="urn:microsoft.com/office/officeart/2005/8/layout/orgChart1"/>
    <dgm:cxn modelId="{A2EB65FC-3383-4698-A3B0-E5F5A55C8F67}" type="presParOf" srcId="{BB7A5C60-098B-4BC8-977F-5CDD948A41A7}" destId="{1572401A-0633-4596-A01D-B0E8DB8E3D50}" srcOrd="2" destOrd="0" presId="urn:microsoft.com/office/officeart/2005/8/layout/orgChart1"/>
    <dgm:cxn modelId="{04EF066B-F465-489F-89CF-D7B469713674}" type="presParOf" srcId="{BB7A5C60-098B-4BC8-977F-5CDD948A41A7}" destId="{72F55809-0024-45F3-8EF7-3129CDAB83B9}" srcOrd="3" destOrd="0" presId="urn:microsoft.com/office/officeart/2005/8/layout/orgChart1"/>
    <dgm:cxn modelId="{82D1AC40-EA33-4D03-A3A6-735C92A3F96E}" type="presParOf" srcId="{72F55809-0024-45F3-8EF7-3129CDAB83B9}" destId="{B17CE22E-4D4B-4269-B67A-93A33AD70352}" srcOrd="0" destOrd="0" presId="urn:microsoft.com/office/officeart/2005/8/layout/orgChart1"/>
    <dgm:cxn modelId="{84230CFA-13D1-4905-BE07-6458FA944A66}" type="presParOf" srcId="{B17CE22E-4D4B-4269-B67A-93A33AD70352}" destId="{963354DD-C6DB-4B1E-B68C-93B845D73934}" srcOrd="0" destOrd="0" presId="urn:microsoft.com/office/officeart/2005/8/layout/orgChart1"/>
    <dgm:cxn modelId="{8066F7F4-9075-4994-801A-8EBCCAD995A5}" type="presParOf" srcId="{B17CE22E-4D4B-4269-B67A-93A33AD70352}" destId="{3C5EB963-7F1F-4B30-AF9D-3C07B169A965}" srcOrd="1" destOrd="0" presId="urn:microsoft.com/office/officeart/2005/8/layout/orgChart1"/>
    <dgm:cxn modelId="{59C2C918-4636-4F08-9218-2B0A35B40BF0}" type="presParOf" srcId="{72F55809-0024-45F3-8EF7-3129CDAB83B9}" destId="{702E9FA6-1F30-45A0-B256-42147AD22D61}" srcOrd="1" destOrd="0" presId="urn:microsoft.com/office/officeart/2005/8/layout/orgChart1"/>
    <dgm:cxn modelId="{88CB7614-F451-4719-9209-D111DC7B51AD}" type="presParOf" srcId="{72F55809-0024-45F3-8EF7-3129CDAB83B9}" destId="{16DEE975-9865-4655-AEEB-8FB91C620452}" srcOrd="2" destOrd="0" presId="urn:microsoft.com/office/officeart/2005/8/layout/orgChart1"/>
    <dgm:cxn modelId="{5981A52B-C3EB-4D0A-B77F-A54F20384EA5}" type="presParOf" srcId="{BB7A5C60-098B-4BC8-977F-5CDD948A41A7}" destId="{58874981-CD47-4930-9120-85AD845894F0}" srcOrd="4" destOrd="0" presId="urn:microsoft.com/office/officeart/2005/8/layout/orgChart1"/>
    <dgm:cxn modelId="{7A5CF222-E807-45B5-A1BE-9E42E989EE10}" type="presParOf" srcId="{BB7A5C60-098B-4BC8-977F-5CDD948A41A7}" destId="{F8099626-00B8-4457-862C-8C574AC9F39E}" srcOrd="5" destOrd="0" presId="urn:microsoft.com/office/officeart/2005/8/layout/orgChart1"/>
    <dgm:cxn modelId="{25AAEAB4-B87F-462A-B0FC-61FDCD73DF97}" type="presParOf" srcId="{F8099626-00B8-4457-862C-8C574AC9F39E}" destId="{02D4BCEE-F40A-422B-91B6-24D67AE8022B}" srcOrd="0" destOrd="0" presId="urn:microsoft.com/office/officeart/2005/8/layout/orgChart1"/>
    <dgm:cxn modelId="{A670D82A-7F96-4427-80F5-688F3DB356E3}" type="presParOf" srcId="{02D4BCEE-F40A-422B-91B6-24D67AE8022B}" destId="{D4CE6EBC-E246-4C4B-965B-226F101C748A}" srcOrd="0" destOrd="0" presId="urn:microsoft.com/office/officeart/2005/8/layout/orgChart1"/>
    <dgm:cxn modelId="{F7C2850A-B93C-4146-A023-9CD07F92131A}" type="presParOf" srcId="{02D4BCEE-F40A-422B-91B6-24D67AE8022B}" destId="{7F270C12-CD32-451C-8A2D-D3647179007D}" srcOrd="1" destOrd="0" presId="urn:microsoft.com/office/officeart/2005/8/layout/orgChart1"/>
    <dgm:cxn modelId="{B1D9957C-070F-45B4-8B72-03590750A56A}" type="presParOf" srcId="{F8099626-00B8-4457-862C-8C574AC9F39E}" destId="{6790DE1B-5129-40C8-9CAE-E18E72A8FCAF}" srcOrd="1" destOrd="0" presId="urn:microsoft.com/office/officeart/2005/8/layout/orgChart1"/>
    <dgm:cxn modelId="{7BBEC865-D5BC-4CA0-A901-4A9FB105A927}" type="presParOf" srcId="{F8099626-00B8-4457-862C-8C574AC9F39E}" destId="{ECE143DB-F624-4559-A5DD-A8F7AB42C928}" srcOrd="2" destOrd="0" presId="urn:microsoft.com/office/officeart/2005/8/layout/orgChart1"/>
    <dgm:cxn modelId="{CE7D82E7-A0E0-4AB2-A86C-E3120A8752F3}" type="presParOf" srcId="{BB7A5C60-098B-4BC8-977F-5CDD948A41A7}" destId="{4AD0CEC9-EDB7-4549-A8EC-CE63B961EABF}" srcOrd="6" destOrd="0" presId="urn:microsoft.com/office/officeart/2005/8/layout/orgChart1"/>
    <dgm:cxn modelId="{6ED6504E-1DB9-4E57-84A6-3EFBDD451361}" type="presParOf" srcId="{BB7A5C60-098B-4BC8-977F-5CDD948A41A7}" destId="{9713D5CE-2426-4115-9A92-790F7C540B33}" srcOrd="7" destOrd="0" presId="urn:microsoft.com/office/officeart/2005/8/layout/orgChart1"/>
    <dgm:cxn modelId="{53438C7D-AF4A-4F63-AE61-8E68BB136943}" type="presParOf" srcId="{9713D5CE-2426-4115-9A92-790F7C540B33}" destId="{0FD5FE71-7E2E-4F40-8501-2E83EE553672}" srcOrd="0" destOrd="0" presId="urn:microsoft.com/office/officeart/2005/8/layout/orgChart1"/>
    <dgm:cxn modelId="{2FEA4D48-116F-471B-BAEE-617DEAA898E8}" type="presParOf" srcId="{0FD5FE71-7E2E-4F40-8501-2E83EE553672}" destId="{FA469A34-6ABB-46B3-9851-84253EDBA4A0}" srcOrd="0" destOrd="0" presId="urn:microsoft.com/office/officeart/2005/8/layout/orgChart1"/>
    <dgm:cxn modelId="{A10DB889-5734-4E46-8791-668026E08D53}" type="presParOf" srcId="{0FD5FE71-7E2E-4F40-8501-2E83EE553672}" destId="{A63448AB-0FD9-4EDC-9567-8FFA199CE00A}" srcOrd="1" destOrd="0" presId="urn:microsoft.com/office/officeart/2005/8/layout/orgChart1"/>
    <dgm:cxn modelId="{1F97CC35-CF6B-4AD8-B8E8-B9A804E288E4}" type="presParOf" srcId="{9713D5CE-2426-4115-9A92-790F7C540B33}" destId="{AF1172E0-1284-49C5-ACAA-9F4336EA41D1}" srcOrd="1" destOrd="0" presId="urn:microsoft.com/office/officeart/2005/8/layout/orgChart1"/>
    <dgm:cxn modelId="{21D63B73-4078-4E0F-9EF0-210EF253DB76}" type="presParOf" srcId="{9713D5CE-2426-4115-9A92-790F7C540B33}" destId="{4D2E0C15-FE13-4E02-A568-A16CDC4E8F2E}" srcOrd="2" destOrd="0" presId="urn:microsoft.com/office/officeart/2005/8/layout/orgChart1"/>
    <dgm:cxn modelId="{5C64CDBB-27E9-43BD-8FAC-16C21394A1F6}" type="presParOf" srcId="{266DAE7A-68CC-44A8-A378-EA4A810E0220}" destId="{B45069C9-2E02-43FF-B3BE-630426574CB2}" srcOrd="2" destOrd="0" presId="urn:microsoft.com/office/officeart/2005/8/layout/orgChart1"/>
    <dgm:cxn modelId="{04CB3A6B-F8D0-4971-AB7D-3C3F23939D5D}" type="presParOf" srcId="{7DB8E0DA-A6BB-4881-83B7-1ADE5A510414}" destId="{0DD54760-B273-47E8-A0A6-090194865E3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main"/>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7F400-EABA-484A-BA73-385477B8BC05}">
      <dsp:nvSpPr>
        <dsp:cNvPr id="0" name=""/>
        <dsp:cNvSpPr/>
      </dsp:nvSpPr>
      <dsp:spPr>
        <a:xfrm>
          <a:off x="6006"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ΣΧΕΔΙΑΣΜΟΣ</a:t>
          </a:r>
        </a:p>
      </dsp:txBody>
      <dsp:txXfrm>
        <a:off x="20959" y="58878"/>
        <a:ext cx="2500240" cy="480622"/>
      </dsp:txXfrm>
    </dsp:sp>
    <dsp:sp modelId="{0F494595-F3FE-1444-B765-5E529B30F6F2}">
      <dsp:nvSpPr>
        <dsp:cNvPr id="0" name=""/>
        <dsp:cNvSpPr/>
      </dsp:nvSpPr>
      <dsp:spPr>
        <a:xfrm>
          <a:off x="2621157"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a:off x="2621157" y="277112"/>
        <a:ext cx="158133" cy="44154"/>
      </dsp:txXfrm>
    </dsp:sp>
    <dsp:sp modelId="{C5820D0C-6CEA-4D4D-911E-1E32B045AAE1}">
      <dsp:nvSpPr>
        <dsp:cNvPr id="0" name=""/>
        <dsp:cNvSpPr/>
      </dsp:nvSpPr>
      <dsp:spPr>
        <a:xfrm>
          <a:off x="2876172"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ΕΓΚΡΙΣΗ</a:t>
          </a:r>
        </a:p>
      </dsp:txBody>
      <dsp:txXfrm>
        <a:off x="2891125" y="58878"/>
        <a:ext cx="2500240" cy="480622"/>
      </dsp:txXfrm>
    </dsp:sp>
    <dsp:sp modelId="{1AC27BB3-0A78-B341-AFE4-13760FABAF97}">
      <dsp:nvSpPr>
        <dsp:cNvPr id="0" name=""/>
        <dsp:cNvSpPr/>
      </dsp:nvSpPr>
      <dsp:spPr>
        <a:xfrm>
          <a:off x="5491323" y="262395"/>
          <a:ext cx="180210" cy="73588"/>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a:off x="5491323" y="277113"/>
        <a:ext cx="158134" cy="44152"/>
      </dsp:txXfrm>
    </dsp:sp>
    <dsp:sp modelId="{A4F8BCD4-7B8C-3649-8FE6-9ADE9BD51B01}">
      <dsp:nvSpPr>
        <dsp:cNvPr id="0" name=""/>
        <dsp:cNvSpPr/>
      </dsp:nvSpPr>
      <dsp:spPr>
        <a:xfrm>
          <a:off x="5746338"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ΕΦΑΡΜΟΓΉ</a:t>
          </a:r>
        </a:p>
      </dsp:txBody>
      <dsp:txXfrm>
        <a:off x="5761291" y="58878"/>
        <a:ext cx="2500240" cy="480622"/>
      </dsp:txXfrm>
    </dsp:sp>
    <dsp:sp modelId="{B815582C-1782-A44B-8B6E-ACBECC204C9A}">
      <dsp:nvSpPr>
        <dsp:cNvPr id="0" name=""/>
        <dsp:cNvSpPr/>
      </dsp:nvSpPr>
      <dsp:spPr>
        <a:xfrm flipV="1">
          <a:off x="8361489"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it-IT" sz="1600" kern="1200">
            <a:latin typeface="Calibri" panose="020F0502020204030204" pitchFamily="34" charset="0"/>
            <a:cs typeface="Calibri" panose="020F0502020204030204" pitchFamily="34" charset="0"/>
          </a:endParaRPr>
        </a:p>
      </dsp:txBody>
      <dsp:txXfrm rot="10800000">
        <a:off x="8361489" y="277112"/>
        <a:ext cx="158133" cy="44154"/>
      </dsp:txXfrm>
    </dsp:sp>
    <dsp:sp modelId="{A9B52FC1-BB0C-F84F-8257-7F1DD02B6C72}">
      <dsp:nvSpPr>
        <dsp:cNvPr id="0" name=""/>
        <dsp:cNvSpPr/>
      </dsp:nvSpPr>
      <dsp:spPr>
        <a:xfrm>
          <a:off x="8616504"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a:solidFill>
                <a:schemeClr val="tx1"/>
              </a:solidFill>
              <a:latin typeface="Calibri" panose="020F0502020204030204" pitchFamily="34" charset="0"/>
              <a:cs typeface="Calibri" panose="020F0502020204030204" pitchFamily="34" charset="0"/>
            </a:rPr>
            <a:t>ΑΞΙΟΛΟΓΗΣΗ</a:t>
          </a:r>
        </a:p>
      </dsp:txBody>
      <dsp:txXfrm>
        <a:off x="8631457" y="58878"/>
        <a:ext cx="2500240" cy="480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0CEC9-EDB7-4549-A8EC-CE63B961EABF}">
      <dsp:nvSpPr>
        <dsp:cNvPr id="0" name=""/>
        <dsp:cNvSpPr/>
      </dsp:nvSpPr>
      <dsp:spPr>
        <a:xfrm>
          <a:off x="7698250" y="1008727"/>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874981-CD47-4930-9120-85AD845894F0}">
      <dsp:nvSpPr>
        <dsp:cNvPr id="0" name=""/>
        <dsp:cNvSpPr/>
      </dsp:nvSpPr>
      <dsp:spPr>
        <a:xfrm>
          <a:off x="7698250" y="1008727"/>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72401A-0633-4596-A01D-B0E8DB8E3D50}">
      <dsp:nvSpPr>
        <dsp:cNvPr id="0" name=""/>
        <dsp:cNvSpPr/>
      </dsp:nvSpPr>
      <dsp:spPr>
        <a:xfrm>
          <a:off x="7698250" y="1008727"/>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601F3-FA33-45E6-ABF8-5CF113C4FCFE}">
      <dsp:nvSpPr>
        <dsp:cNvPr id="0" name=""/>
        <dsp:cNvSpPr/>
      </dsp:nvSpPr>
      <dsp:spPr>
        <a:xfrm>
          <a:off x="7698250" y="1008727"/>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CCDB0D-BC95-448D-AAEE-BD48820BD772}">
      <dsp:nvSpPr>
        <dsp:cNvPr id="0" name=""/>
        <dsp:cNvSpPr/>
      </dsp:nvSpPr>
      <dsp:spPr>
        <a:xfrm>
          <a:off x="4744301" y="418351"/>
          <a:ext cx="3286555" cy="174618"/>
        </a:xfrm>
        <a:custGeom>
          <a:avLst/>
          <a:gdLst/>
          <a:ahLst/>
          <a:cxnLst/>
          <a:rect l="0" t="0" r="0" b="0"/>
          <a:pathLst>
            <a:path>
              <a:moveTo>
                <a:pt x="0" y="0"/>
              </a:moveTo>
              <a:lnTo>
                <a:pt x="0" y="87309"/>
              </a:lnTo>
              <a:lnTo>
                <a:pt x="3286555" y="87309"/>
              </a:lnTo>
              <a:lnTo>
                <a:pt x="3286555"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254738-BF8C-4457-90FC-E026E99F8A46}">
      <dsp:nvSpPr>
        <dsp:cNvPr id="0" name=""/>
        <dsp:cNvSpPr/>
      </dsp:nvSpPr>
      <dsp:spPr>
        <a:xfrm>
          <a:off x="4744301" y="418351"/>
          <a:ext cx="1882736" cy="174618"/>
        </a:xfrm>
        <a:custGeom>
          <a:avLst/>
          <a:gdLst/>
          <a:ahLst/>
          <a:cxnLst/>
          <a:rect l="0" t="0" r="0" b="0"/>
          <a:pathLst>
            <a:path>
              <a:moveTo>
                <a:pt x="0" y="0"/>
              </a:moveTo>
              <a:lnTo>
                <a:pt x="0" y="87309"/>
              </a:lnTo>
              <a:lnTo>
                <a:pt x="1882736" y="87309"/>
              </a:lnTo>
              <a:lnTo>
                <a:pt x="1882736"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A1F85D-A418-4F80-9DC0-896D4CBF6D83}">
      <dsp:nvSpPr>
        <dsp:cNvPr id="0" name=""/>
        <dsp:cNvSpPr/>
      </dsp:nvSpPr>
      <dsp:spPr>
        <a:xfrm>
          <a:off x="4817093" y="1008727"/>
          <a:ext cx="2012268" cy="174618"/>
        </a:xfrm>
        <a:custGeom>
          <a:avLst/>
          <a:gdLst/>
          <a:ahLst/>
          <a:cxnLst/>
          <a:rect l="0" t="0" r="0" b="0"/>
          <a:pathLst>
            <a:path>
              <a:moveTo>
                <a:pt x="0" y="0"/>
              </a:moveTo>
              <a:lnTo>
                <a:pt x="0" y="87309"/>
              </a:lnTo>
              <a:lnTo>
                <a:pt x="2012268" y="87309"/>
              </a:lnTo>
              <a:lnTo>
                <a:pt x="2012268"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3513D3-1288-48F3-80D8-49F0770368D4}">
      <dsp:nvSpPr>
        <dsp:cNvPr id="0" name=""/>
        <dsp:cNvSpPr/>
      </dsp:nvSpPr>
      <dsp:spPr>
        <a:xfrm>
          <a:off x="5490621" y="1599104"/>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B7E7A2-498C-4918-9E2E-6455A5DF5DD2}">
      <dsp:nvSpPr>
        <dsp:cNvPr id="0" name=""/>
        <dsp:cNvSpPr/>
      </dsp:nvSpPr>
      <dsp:spPr>
        <a:xfrm>
          <a:off x="5490621" y="1599104"/>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468C15-D0BE-4531-9568-4D2B036AD69C}">
      <dsp:nvSpPr>
        <dsp:cNvPr id="0" name=""/>
        <dsp:cNvSpPr/>
      </dsp:nvSpPr>
      <dsp:spPr>
        <a:xfrm>
          <a:off x="5490621"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79C686-B1FD-4E60-AA06-506AD02D1A29}">
      <dsp:nvSpPr>
        <dsp:cNvPr id="0" name=""/>
        <dsp:cNvSpPr/>
      </dsp:nvSpPr>
      <dsp:spPr>
        <a:xfrm>
          <a:off x="5490621"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2E71C4-A31F-4B7E-888B-9DAC0141D267}">
      <dsp:nvSpPr>
        <dsp:cNvPr id="0" name=""/>
        <dsp:cNvSpPr/>
      </dsp:nvSpPr>
      <dsp:spPr>
        <a:xfrm>
          <a:off x="4817093" y="1008727"/>
          <a:ext cx="1006134" cy="174618"/>
        </a:xfrm>
        <a:custGeom>
          <a:avLst/>
          <a:gdLst/>
          <a:ahLst/>
          <a:cxnLst/>
          <a:rect l="0" t="0" r="0" b="0"/>
          <a:pathLst>
            <a:path>
              <a:moveTo>
                <a:pt x="0" y="0"/>
              </a:moveTo>
              <a:lnTo>
                <a:pt x="0" y="87309"/>
              </a:lnTo>
              <a:lnTo>
                <a:pt x="1006134" y="87309"/>
              </a:lnTo>
              <a:lnTo>
                <a:pt x="1006134"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E7BCB6-71F0-49AD-BD52-87D26369E792}">
      <dsp:nvSpPr>
        <dsp:cNvPr id="0" name=""/>
        <dsp:cNvSpPr/>
      </dsp:nvSpPr>
      <dsp:spPr>
        <a:xfrm>
          <a:off x="4484487"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1B92FC-E1A5-46D9-B2AB-F79F05AAD9F6}">
      <dsp:nvSpPr>
        <dsp:cNvPr id="0" name=""/>
        <dsp:cNvSpPr/>
      </dsp:nvSpPr>
      <dsp:spPr>
        <a:xfrm>
          <a:off x="4484487"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D12E75-579C-4B00-996E-FD659B0911B0}">
      <dsp:nvSpPr>
        <dsp:cNvPr id="0" name=""/>
        <dsp:cNvSpPr/>
      </dsp:nvSpPr>
      <dsp:spPr>
        <a:xfrm>
          <a:off x="4771373" y="1008727"/>
          <a:ext cx="91440" cy="174618"/>
        </a:xfrm>
        <a:custGeom>
          <a:avLst/>
          <a:gdLst/>
          <a:ahLst/>
          <a:cxnLst/>
          <a:rect l="0" t="0" r="0" b="0"/>
          <a:pathLst>
            <a:path>
              <a:moveTo>
                <a:pt x="45720" y="0"/>
              </a:moveTo>
              <a:lnTo>
                <a:pt x="4572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9DD7B5-6629-45F2-ABB9-5163AA7B03AB}">
      <dsp:nvSpPr>
        <dsp:cNvPr id="0" name=""/>
        <dsp:cNvSpPr/>
      </dsp:nvSpPr>
      <dsp:spPr>
        <a:xfrm>
          <a:off x="3478352" y="1599104"/>
          <a:ext cx="124727" cy="2153626"/>
        </a:xfrm>
        <a:custGeom>
          <a:avLst/>
          <a:gdLst/>
          <a:ahLst/>
          <a:cxnLst/>
          <a:rect l="0" t="0" r="0" b="0"/>
          <a:pathLst>
            <a:path>
              <a:moveTo>
                <a:pt x="0" y="0"/>
              </a:moveTo>
              <a:lnTo>
                <a:pt x="0" y="2153626"/>
              </a:lnTo>
              <a:lnTo>
                <a:pt x="124727"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842304-930F-46DA-9814-9C362B2B0CAE}">
      <dsp:nvSpPr>
        <dsp:cNvPr id="0" name=""/>
        <dsp:cNvSpPr/>
      </dsp:nvSpPr>
      <dsp:spPr>
        <a:xfrm>
          <a:off x="3478352" y="1599104"/>
          <a:ext cx="124727" cy="1563249"/>
        </a:xfrm>
        <a:custGeom>
          <a:avLst/>
          <a:gdLst/>
          <a:ahLst/>
          <a:cxnLst/>
          <a:rect l="0" t="0" r="0" b="0"/>
          <a:pathLst>
            <a:path>
              <a:moveTo>
                <a:pt x="0" y="0"/>
              </a:moveTo>
              <a:lnTo>
                <a:pt x="0" y="1563249"/>
              </a:lnTo>
              <a:lnTo>
                <a:pt x="124727"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0208E4-E3D5-4F9B-85DA-D72F0725C15B}">
      <dsp:nvSpPr>
        <dsp:cNvPr id="0" name=""/>
        <dsp:cNvSpPr/>
      </dsp:nvSpPr>
      <dsp:spPr>
        <a:xfrm>
          <a:off x="3478352"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22744F-C53D-4C13-AD8B-DC4093EFEC5D}">
      <dsp:nvSpPr>
        <dsp:cNvPr id="0" name=""/>
        <dsp:cNvSpPr/>
      </dsp:nvSpPr>
      <dsp:spPr>
        <a:xfrm>
          <a:off x="3478352"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ABA285-2108-4022-AD6F-34022850E6F5}">
      <dsp:nvSpPr>
        <dsp:cNvPr id="0" name=""/>
        <dsp:cNvSpPr/>
      </dsp:nvSpPr>
      <dsp:spPr>
        <a:xfrm>
          <a:off x="3810959" y="1008727"/>
          <a:ext cx="1006134" cy="174618"/>
        </a:xfrm>
        <a:custGeom>
          <a:avLst/>
          <a:gdLst/>
          <a:ahLst/>
          <a:cxnLst/>
          <a:rect l="0" t="0" r="0" b="0"/>
          <a:pathLst>
            <a:path>
              <a:moveTo>
                <a:pt x="1006134" y="0"/>
              </a:moveTo>
              <a:lnTo>
                <a:pt x="1006134" y="87309"/>
              </a:lnTo>
              <a:lnTo>
                <a:pt x="0" y="87309"/>
              </a:lnTo>
              <a:lnTo>
                <a:pt x="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58A19C-B67E-4105-916D-1A354BC8C291}">
      <dsp:nvSpPr>
        <dsp:cNvPr id="0" name=""/>
        <dsp:cNvSpPr/>
      </dsp:nvSpPr>
      <dsp:spPr>
        <a:xfrm>
          <a:off x="2472218" y="1599104"/>
          <a:ext cx="124727" cy="972873"/>
        </a:xfrm>
        <a:custGeom>
          <a:avLst/>
          <a:gdLst/>
          <a:ahLst/>
          <a:cxnLst/>
          <a:rect l="0" t="0" r="0" b="0"/>
          <a:pathLst>
            <a:path>
              <a:moveTo>
                <a:pt x="0" y="0"/>
              </a:moveTo>
              <a:lnTo>
                <a:pt x="0" y="972873"/>
              </a:lnTo>
              <a:lnTo>
                <a:pt x="124727"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823A51-5805-465B-9302-7B6029B73A82}">
      <dsp:nvSpPr>
        <dsp:cNvPr id="0" name=""/>
        <dsp:cNvSpPr/>
      </dsp:nvSpPr>
      <dsp:spPr>
        <a:xfrm>
          <a:off x="2472218" y="1599104"/>
          <a:ext cx="124727" cy="382497"/>
        </a:xfrm>
        <a:custGeom>
          <a:avLst/>
          <a:gdLst/>
          <a:ahLst/>
          <a:cxnLst/>
          <a:rect l="0" t="0" r="0" b="0"/>
          <a:pathLst>
            <a:path>
              <a:moveTo>
                <a:pt x="0" y="0"/>
              </a:moveTo>
              <a:lnTo>
                <a:pt x="0" y="382497"/>
              </a:lnTo>
              <a:lnTo>
                <a:pt x="124727"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41D455-835D-466E-9DB8-AB8EC383EE55}">
      <dsp:nvSpPr>
        <dsp:cNvPr id="0" name=""/>
        <dsp:cNvSpPr/>
      </dsp:nvSpPr>
      <dsp:spPr>
        <a:xfrm>
          <a:off x="2804824" y="1008727"/>
          <a:ext cx="2012268" cy="174618"/>
        </a:xfrm>
        <a:custGeom>
          <a:avLst/>
          <a:gdLst/>
          <a:ahLst/>
          <a:cxnLst/>
          <a:rect l="0" t="0" r="0" b="0"/>
          <a:pathLst>
            <a:path>
              <a:moveTo>
                <a:pt x="2012268" y="0"/>
              </a:moveTo>
              <a:lnTo>
                <a:pt x="2012268" y="87309"/>
              </a:lnTo>
              <a:lnTo>
                <a:pt x="0" y="87309"/>
              </a:lnTo>
              <a:lnTo>
                <a:pt x="0" y="1746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C35E0C-DA8C-4FA5-A0F6-79354AC81E79}">
      <dsp:nvSpPr>
        <dsp:cNvPr id="0" name=""/>
        <dsp:cNvSpPr/>
      </dsp:nvSpPr>
      <dsp:spPr>
        <a:xfrm>
          <a:off x="4698581" y="418351"/>
          <a:ext cx="91440" cy="174618"/>
        </a:xfrm>
        <a:custGeom>
          <a:avLst/>
          <a:gdLst/>
          <a:ahLst/>
          <a:cxnLst/>
          <a:rect l="0" t="0" r="0" b="0"/>
          <a:pathLst>
            <a:path>
              <a:moveTo>
                <a:pt x="45720" y="0"/>
              </a:moveTo>
              <a:lnTo>
                <a:pt x="45720" y="87309"/>
              </a:lnTo>
              <a:lnTo>
                <a:pt x="118511" y="87309"/>
              </a:lnTo>
              <a:lnTo>
                <a:pt x="118511"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1F9D5D-02DC-4F15-8636-85879D20E690}">
      <dsp:nvSpPr>
        <dsp:cNvPr id="0" name=""/>
        <dsp:cNvSpPr/>
      </dsp:nvSpPr>
      <dsp:spPr>
        <a:xfrm>
          <a:off x="1178365" y="1008727"/>
          <a:ext cx="204566" cy="3334378"/>
        </a:xfrm>
        <a:custGeom>
          <a:avLst/>
          <a:gdLst/>
          <a:ahLst/>
          <a:cxnLst/>
          <a:rect l="0" t="0" r="0" b="0"/>
          <a:pathLst>
            <a:path>
              <a:moveTo>
                <a:pt x="0" y="0"/>
              </a:moveTo>
              <a:lnTo>
                <a:pt x="0" y="3334378"/>
              </a:lnTo>
              <a:lnTo>
                <a:pt x="204566" y="333437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3B5DDC-9011-40B0-B158-0BFDC00F6256}">
      <dsp:nvSpPr>
        <dsp:cNvPr id="0" name=""/>
        <dsp:cNvSpPr/>
      </dsp:nvSpPr>
      <dsp:spPr>
        <a:xfrm>
          <a:off x="1178365" y="1008727"/>
          <a:ext cx="204566" cy="2744002"/>
        </a:xfrm>
        <a:custGeom>
          <a:avLst/>
          <a:gdLst/>
          <a:ahLst/>
          <a:cxnLst/>
          <a:rect l="0" t="0" r="0" b="0"/>
          <a:pathLst>
            <a:path>
              <a:moveTo>
                <a:pt x="0" y="0"/>
              </a:moveTo>
              <a:lnTo>
                <a:pt x="0" y="2744002"/>
              </a:lnTo>
              <a:lnTo>
                <a:pt x="204566" y="274400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82A0A3-6F1A-44B5-818B-B086A82418B2}">
      <dsp:nvSpPr>
        <dsp:cNvPr id="0" name=""/>
        <dsp:cNvSpPr/>
      </dsp:nvSpPr>
      <dsp:spPr>
        <a:xfrm>
          <a:off x="1178365" y="1008727"/>
          <a:ext cx="204566" cy="2153626"/>
        </a:xfrm>
        <a:custGeom>
          <a:avLst/>
          <a:gdLst/>
          <a:ahLst/>
          <a:cxnLst/>
          <a:rect l="0" t="0" r="0" b="0"/>
          <a:pathLst>
            <a:path>
              <a:moveTo>
                <a:pt x="0" y="0"/>
              </a:moveTo>
              <a:lnTo>
                <a:pt x="0" y="2153626"/>
              </a:lnTo>
              <a:lnTo>
                <a:pt x="204566" y="215362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459307-1C71-4425-B135-9B3818B005C1}">
      <dsp:nvSpPr>
        <dsp:cNvPr id="0" name=""/>
        <dsp:cNvSpPr/>
      </dsp:nvSpPr>
      <dsp:spPr>
        <a:xfrm>
          <a:off x="1178365" y="1008727"/>
          <a:ext cx="204566" cy="1563249"/>
        </a:xfrm>
        <a:custGeom>
          <a:avLst/>
          <a:gdLst/>
          <a:ahLst/>
          <a:cxnLst/>
          <a:rect l="0" t="0" r="0" b="0"/>
          <a:pathLst>
            <a:path>
              <a:moveTo>
                <a:pt x="0" y="0"/>
              </a:moveTo>
              <a:lnTo>
                <a:pt x="0" y="1563249"/>
              </a:lnTo>
              <a:lnTo>
                <a:pt x="204566" y="15632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A6CA92-2605-4C52-87E1-81E4A58B6CE7}">
      <dsp:nvSpPr>
        <dsp:cNvPr id="0" name=""/>
        <dsp:cNvSpPr/>
      </dsp:nvSpPr>
      <dsp:spPr>
        <a:xfrm>
          <a:off x="1178365" y="1008727"/>
          <a:ext cx="204566" cy="972873"/>
        </a:xfrm>
        <a:custGeom>
          <a:avLst/>
          <a:gdLst/>
          <a:ahLst/>
          <a:cxnLst/>
          <a:rect l="0" t="0" r="0" b="0"/>
          <a:pathLst>
            <a:path>
              <a:moveTo>
                <a:pt x="0" y="0"/>
              </a:moveTo>
              <a:lnTo>
                <a:pt x="0" y="972873"/>
              </a:lnTo>
              <a:lnTo>
                <a:pt x="204566" y="97287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45C343-96B3-4512-AD29-A550F1C8DFED}">
      <dsp:nvSpPr>
        <dsp:cNvPr id="0" name=""/>
        <dsp:cNvSpPr/>
      </dsp:nvSpPr>
      <dsp:spPr>
        <a:xfrm>
          <a:off x="1178365" y="1008727"/>
          <a:ext cx="204566" cy="382497"/>
        </a:xfrm>
        <a:custGeom>
          <a:avLst/>
          <a:gdLst/>
          <a:ahLst/>
          <a:cxnLst/>
          <a:rect l="0" t="0" r="0" b="0"/>
          <a:pathLst>
            <a:path>
              <a:moveTo>
                <a:pt x="0" y="0"/>
              </a:moveTo>
              <a:lnTo>
                <a:pt x="0" y="382497"/>
              </a:lnTo>
              <a:lnTo>
                <a:pt x="204566" y="38249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75329F-A52E-4106-93B4-E5583B947FE9}">
      <dsp:nvSpPr>
        <dsp:cNvPr id="0" name=""/>
        <dsp:cNvSpPr/>
      </dsp:nvSpPr>
      <dsp:spPr>
        <a:xfrm>
          <a:off x="1723877" y="418351"/>
          <a:ext cx="3020424" cy="174618"/>
        </a:xfrm>
        <a:custGeom>
          <a:avLst/>
          <a:gdLst/>
          <a:ahLst/>
          <a:cxnLst/>
          <a:rect l="0" t="0" r="0" b="0"/>
          <a:pathLst>
            <a:path>
              <a:moveTo>
                <a:pt x="3020424" y="0"/>
              </a:moveTo>
              <a:lnTo>
                <a:pt x="3020424" y="87309"/>
              </a:lnTo>
              <a:lnTo>
                <a:pt x="0" y="87309"/>
              </a:lnTo>
              <a:lnTo>
                <a:pt x="0" y="17461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7219FC-0AFB-4C1F-BAB2-70B76A173FFB}">
      <dsp:nvSpPr>
        <dsp:cNvPr id="0" name=""/>
        <dsp:cNvSpPr/>
      </dsp:nvSpPr>
      <dsp:spPr>
        <a:xfrm>
          <a:off x="4205092" y="2593"/>
          <a:ext cx="1078417" cy="415757"/>
        </a:xfrm>
        <a:prstGeom prst="rect">
          <a:avLst/>
        </a:prstGeom>
        <a:solidFill>
          <a:srgbClr val="CDF5E5"/>
        </a:solidFill>
        <a:ln w="381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a:solidFill>
                <a:srgbClr val="002060"/>
              </a:solidFill>
            </a:rPr>
            <a:t>ERASMUS+ </a:t>
          </a:r>
        </a:p>
      </dsp:txBody>
      <dsp:txXfrm>
        <a:off x="4205092" y="2593"/>
        <a:ext cx="1078417" cy="415757"/>
      </dsp:txXfrm>
    </dsp:sp>
    <dsp:sp modelId="{5921AED7-FD71-4A73-9460-9ACD633C9F14}">
      <dsp:nvSpPr>
        <dsp:cNvPr id="0" name=""/>
        <dsp:cNvSpPr/>
      </dsp:nvSpPr>
      <dsp:spPr>
        <a:xfrm>
          <a:off x="1041988" y="592969"/>
          <a:ext cx="1363777"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Βασική δράση 1, Κινητικότητα των ατόμων </a:t>
          </a:r>
        </a:p>
      </dsp:txBody>
      <dsp:txXfrm>
        <a:off x="1062284" y="613265"/>
        <a:ext cx="1323185" cy="375165"/>
      </dsp:txXfrm>
    </dsp:sp>
    <dsp:sp modelId="{20D89D19-E045-484D-BDF3-13DCD7C1F4CF}">
      <dsp:nvSpPr>
        <dsp:cNvPr id="0" name=""/>
        <dsp:cNvSpPr/>
      </dsp:nvSpPr>
      <dsp:spPr>
        <a:xfrm>
          <a:off x="1382932"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Κινητικότητα των μαθητών και του προσωπικού</a:t>
          </a:r>
        </a:p>
      </dsp:txBody>
      <dsp:txXfrm>
        <a:off x="1403228" y="1203642"/>
        <a:ext cx="776572" cy="395461"/>
      </dsp:txXfrm>
    </dsp:sp>
    <dsp:sp modelId="{8E44259B-1EAC-4A9A-9248-C5EACF61231A}">
      <dsp:nvSpPr>
        <dsp:cNvPr id="0" name=""/>
        <dsp:cNvSpPr/>
      </dsp:nvSpPr>
      <dsp:spPr>
        <a:xfrm>
          <a:off x="1382932" y="1773722"/>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Δραστηριότητες συμμετοχής των νέων</a:t>
          </a:r>
        </a:p>
      </dsp:txBody>
      <dsp:txXfrm>
        <a:off x="1403228" y="1794018"/>
        <a:ext cx="776572" cy="395461"/>
      </dsp:txXfrm>
    </dsp:sp>
    <dsp:sp modelId="{FC58734B-D621-4CE4-B31F-A91E2B1A87BB}">
      <dsp:nvSpPr>
        <dsp:cNvPr id="0" name=""/>
        <dsp:cNvSpPr/>
      </dsp:nvSpPr>
      <dsp:spPr>
        <a:xfrm>
          <a:off x="1382932" y="2364098"/>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Κινητικότητα για αθλητικούς προπονητές</a:t>
          </a:r>
        </a:p>
      </dsp:txBody>
      <dsp:txXfrm>
        <a:off x="1403228" y="2384394"/>
        <a:ext cx="776572" cy="395461"/>
      </dsp:txXfrm>
    </dsp:sp>
    <dsp:sp modelId="{16EEFCFF-6C31-413F-9017-C60C22D7C20C}">
      <dsp:nvSpPr>
        <dsp:cNvPr id="0" name=""/>
        <dsp:cNvSpPr/>
      </dsp:nvSpPr>
      <dsp:spPr>
        <a:xfrm>
          <a:off x="1382932" y="2954474"/>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Ανακαλύψτε την ΕΕ</a:t>
          </a:r>
        </a:p>
      </dsp:txBody>
      <dsp:txXfrm>
        <a:off x="1403228" y="2974770"/>
        <a:ext cx="776572" cy="395461"/>
      </dsp:txXfrm>
    </dsp:sp>
    <dsp:sp modelId="{AE07AB40-5EB5-4B54-B79B-68AB8CDBB29E}">
      <dsp:nvSpPr>
        <dsp:cNvPr id="0" name=""/>
        <dsp:cNvSpPr/>
      </dsp:nvSpPr>
      <dsp:spPr>
        <a:xfrm>
          <a:off x="1382932" y="3544851"/>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Ευκαιρίες εκμάθησης γλωσσών</a:t>
          </a:r>
        </a:p>
      </dsp:txBody>
      <dsp:txXfrm>
        <a:off x="1403228" y="3565147"/>
        <a:ext cx="776572" cy="395461"/>
      </dsp:txXfrm>
    </dsp:sp>
    <dsp:sp modelId="{BFE96752-D65B-459C-9CCB-38AE425BBDD9}">
      <dsp:nvSpPr>
        <dsp:cNvPr id="0" name=""/>
        <dsp:cNvSpPr/>
      </dsp:nvSpPr>
      <dsp:spPr>
        <a:xfrm>
          <a:off x="1382932" y="4135227"/>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Εικονικές ανταλλαγές στην ΑΕΙ και τη νεολαία</a:t>
          </a:r>
        </a:p>
      </dsp:txBody>
      <dsp:txXfrm>
        <a:off x="1403228" y="4155523"/>
        <a:ext cx="776572" cy="395461"/>
      </dsp:txXfrm>
    </dsp:sp>
    <dsp:sp modelId="{A2D67E16-4F90-429C-8794-736E73A41CB3}">
      <dsp:nvSpPr>
        <dsp:cNvPr id="0" name=""/>
        <dsp:cNvSpPr/>
      </dsp:nvSpPr>
      <dsp:spPr>
        <a:xfrm>
          <a:off x="3995210" y="592969"/>
          <a:ext cx="164376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Βασική δράση 2, Συνεργασία μεταξύ οργανισμών και ιδρυμάτων</a:t>
          </a:r>
        </a:p>
      </dsp:txBody>
      <dsp:txXfrm>
        <a:off x="4015506" y="613265"/>
        <a:ext cx="1603173" cy="375165"/>
      </dsp:txXfrm>
    </dsp:sp>
    <dsp:sp modelId="{A397B225-F92D-4B4F-86FD-BF0D9B05AD1D}">
      <dsp:nvSpPr>
        <dsp:cNvPr id="0" name=""/>
        <dsp:cNvSpPr/>
      </dsp:nvSpPr>
      <dsp:spPr>
        <a:xfrm>
          <a:off x="2389066"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Σύμπραξη για συνεργασία</a:t>
          </a:r>
        </a:p>
      </dsp:txBody>
      <dsp:txXfrm>
        <a:off x="2409362" y="1203642"/>
        <a:ext cx="776572" cy="395461"/>
      </dsp:txXfrm>
    </dsp:sp>
    <dsp:sp modelId="{F59CA772-5739-41CF-8735-B975A76EC5BF}">
      <dsp:nvSpPr>
        <dsp:cNvPr id="0" name=""/>
        <dsp:cNvSpPr/>
      </dsp:nvSpPr>
      <dsp:spPr>
        <a:xfrm>
          <a:off x="2596945"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Σύμπραξη συνεργασίας</a:t>
          </a:r>
        </a:p>
      </dsp:txBody>
      <dsp:txXfrm>
        <a:off x="2666238" y="1808368"/>
        <a:ext cx="692929" cy="381111"/>
      </dsp:txXfrm>
    </dsp:sp>
    <dsp:sp modelId="{E5F5A65F-839D-40E8-9291-128F3256F457}">
      <dsp:nvSpPr>
        <dsp:cNvPr id="0" name=""/>
        <dsp:cNvSpPr/>
      </dsp:nvSpPr>
      <dsp:spPr>
        <a:xfrm>
          <a:off x="2596945"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Σύμπραξη μικρής κλίμακας</a:t>
          </a:r>
        </a:p>
      </dsp:txBody>
      <dsp:txXfrm>
        <a:off x="2666238" y="2398744"/>
        <a:ext cx="692929" cy="381111"/>
      </dsp:txXfrm>
    </dsp:sp>
    <dsp:sp modelId="{DD96218E-66D5-4C29-9ECC-0F772284CCD4}">
      <dsp:nvSpPr>
        <dsp:cNvPr id="0" name=""/>
        <dsp:cNvSpPr/>
      </dsp:nvSpPr>
      <dsp:spPr>
        <a:xfrm>
          <a:off x="3395201"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Σύμπραξη για αριστεία</a:t>
          </a:r>
        </a:p>
      </dsp:txBody>
      <dsp:txXfrm>
        <a:off x="3415497" y="1203642"/>
        <a:ext cx="776572" cy="395461"/>
      </dsp:txXfrm>
    </dsp:sp>
    <dsp:sp modelId="{C05CDD2D-EC1D-4C6A-B21D-EA228ED3E149}">
      <dsp:nvSpPr>
        <dsp:cNvPr id="0" name=""/>
        <dsp:cNvSpPr/>
      </dsp:nvSpPr>
      <dsp:spPr>
        <a:xfrm>
          <a:off x="3603080"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Ευρωπαϊκά πανεπιστήμια</a:t>
          </a:r>
        </a:p>
      </dsp:txBody>
      <dsp:txXfrm>
        <a:off x="3672373" y="1808368"/>
        <a:ext cx="692929" cy="381111"/>
      </dsp:txXfrm>
    </dsp:sp>
    <dsp:sp modelId="{18D276C4-15A0-42F1-BB00-800901607067}">
      <dsp:nvSpPr>
        <dsp:cNvPr id="0" name=""/>
        <dsp:cNvSpPr/>
      </dsp:nvSpPr>
      <dsp:spPr>
        <a:xfrm>
          <a:off x="3603080"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Κέντρο Επαγγελματικής Αριστείας</a:t>
          </a:r>
        </a:p>
      </dsp:txBody>
      <dsp:txXfrm>
        <a:off x="3672373" y="2398744"/>
        <a:ext cx="692929" cy="381111"/>
      </dsp:txXfrm>
    </dsp:sp>
    <dsp:sp modelId="{BDB58507-37B0-417E-89CF-74642FE8233F}">
      <dsp:nvSpPr>
        <dsp:cNvPr id="0" name=""/>
        <dsp:cNvSpPr/>
      </dsp:nvSpPr>
      <dsp:spPr>
        <a:xfrm>
          <a:off x="3603080" y="2954474"/>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Ακαδημίες εκπαιδευτικών E+</a:t>
          </a:r>
        </a:p>
      </dsp:txBody>
      <dsp:txXfrm>
        <a:off x="3672373" y="2989120"/>
        <a:ext cx="692929" cy="381111"/>
      </dsp:txXfrm>
    </dsp:sp>
    <dsp:sp modelId="{A43509C6-3BE9-475D-90B9-BB68E3EE3BFA}">
      <dsp:nvSpPr>
        <dsp:cNvPr id="0" name=""/>
        <dsp:cNvSpPr/>
      </dsp:nvSpPr>
      <dsp:spPr>
        <a:xfrm>
          <a:off x="3603080" y="3544851"/>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Δράση Erasmus Mundus</a:t>
          </a:r>
        </a:p>
      </dsp:txBody>
      <dsp:txXfrm>
        <a:off x="3672373" y="3579497"/>
        <a:ext cx="692929" cy="381111"/>
      </dsp:txXfrm>
    </dsp:sp>
    <dsp:sp modelId="{7C63A621-CD1D-40A9-A82A-0E8C87331F2C}">
      <dsp:nvSpPr>
        <dsp:cNvPr id="0" name=""/>
        <dsp:cNvSpPr/>
      </dsp:nvSpPr>
      <dsp:spPr>
        <a:xfrm>
          <a:off x="4401335"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Σύμπραξη για καινοτομία</a:t>
          </a:r>
        </a:p>
      </dsp:txBody>
      <dsp:txXfrm>
        <a:off x="4421631" y="1203642"/>
        <a:ext cx="776572" cy="395461"/>
      </dsp:txXfrm>
    </dsp:sp>
    <dsp:sp modelId="{649851DE-D834-4564-9592-05538AF68F32}">
      <dsp:nvSpPr>
        <dsp:cNvPr id="0" name=""/>
        <dsp:cNvSpPr/>
      </dsp:nvSpPr>
      <dsp:spPr>
        <a:xfrm>
          <a:off x="4609214"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Συμμαχίες για την καινοτομία</a:t>
          </a:r>
        </a:p>
      </dsp:txBody>
      <dsp:txXfrm>
        <a:off x="4678507" y="1808368"/>
        <a:ext cx="692929" cy="381111"/>
      </dsp:txXfrm>
    </dsp:sp>
    <dsp:sp modelId="{125DB240-01FB-4F83-8B74-DD40A3471AA3}">
      <dsp:nvSpPr>
        <dsp:cNvPr id="0" name=""/>
        <dsp:cNvSpPr/>
      </dsp:nvSpPr>
      <dsp:spPr>
        <a:xfrm>
          <a:off x="4609214"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Προοπτικά έργα</a:t>
          </a:r>
        </a:p>
      </dsp:txBody>
      <dsp:txXfrm>
        <a:off x="4678507" y="2398744"/>
        <a:ext cx="692929" cy="381111"/>
      </dsp:txXfrm>
    </dsp:sp>
    <dsp:sp modelId="{955860C5-5CC4-47B9-AC9B-31816904D01E}">
      <dsp:nvSpPr>
        <dsp:cNvPr id="0" name=""/>
        <dsp:cNvSpPr/>
      </dsp:nvSpPr>
      <dsp:spPr>
        <a:xfrm>
          <a:off x="5407469"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Έργα ανάπτυξης ικανοτήτων (CB) </a:t>
          </a:r>
        </a:p>
      </dsp:txBody>
      <dsp:txXfrm>
        <a:off x="5427765" y="1203642"/>
        <a:ext cx="776572" cy="395461"/>
      </dsp:txXfrm>
    </dsp:sp>
    <dsp:sp modelId="{8086768D-D464-4E22-9DA5-55DC839CA303}">
      <dsp:nvSpPr>
        <dsp:cNvPr id="0" name=""/>
        <dsp:cNvSpPr/>
      </dsp:nvSpPr>
      <dsp:spPr>
        <a:xfrm>
          <a:off x="5615348" y="1773722"/>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στο HE</a:t>
          </a:r>
        </a:p>
      </dsp:txBody>
      <dsp:txXfrm>
        <a:off x="5684641" y="1808368"/>
        <a:ext cx="692929" cy="381111"/>
      </dsp:txXfrm>
    </dsp:sp>
    <dsp:sp modelId="{2EBD7C8D-91E6-49C3-951F-2B62159C5C2A}">
      <dsp:nvSpPr>
        <dsp:cNvPr id="0" name=""/>
        <dsp:cNvSpPr/>
      </dsp:nvSpPr>
      <dsp:spPr>
        <a:xfrm>
          <a:off x="5615348" y="2364098"/>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στην VET</a:t>
          </a:r>
        </a:p>
      </dsp:txBody>
      <dsp:txXfrm>
        <a:off x="5684641" y="2398744"/>
        <a:ext cx="692929" cy="381111"/>
      </dsp:txXfrm>
    </dsp:sp>
    <dsp:sp modelId="{255CFA1A-C89C-46B1-87BC-B1CFD74BD8A9}">
      <dsp:nvSpPr>
        <dsp:cNvPr id="0" name=""/>
        <dsp:cNvSpPr/>
      </dsp:nvSpPr>
      <dsp:spPr>
        <a:xfrm>
          <a:off x="5615348" y="2954474"/>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στη νεολαία </a:t>
          </a:r>
        </a:p>
      </dsp:txBody>
      <dsp:txXfrm>
        <a:off x="5684641" y="2989120"/>
        <a:ext cx="692929" cy="381111"/>
      </dsp:txXfrm>
    </dsp:sp>
    <dsp:sp modelId="{9DF79455-1176-4D36-82C4-F61799D1FD91}">
      <dsp:nvSpPr>
        <dsp:cNvPr id="0" name=""/>
        <dsp:cNvSpPr/>
      </dsp:nvSpPr>
      <dsp:spPr>
        <a:xfrm>
          <a:off x="5615348" y="3544851"/>
          <a:ext cx="831515" cy="415757"/>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CB στον αθλητισμό</a:t>
          </a:r>
        </a:p>
      </dsp:txBody>
      <dsp:txXfrm>
        <a:off x="5684641" y="3579497"/>
        <a:ext cx="692929" cy="381111"/>
      </dsp:txXfrm>
    </dsp:sp>
    <dsp:sp modelId="{FC344292-2104-4F6E-B5AA-455567777445}">
      <dsp:nvSpPr>
        <dsp:cNvPr id="0" name=""/>
        <dsp:cNvSpPr/>
      </dsp:nvSpPr>
      <dsp:spPr>
        <a:xfrm>
          <a:off x="6413604"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Μη κερδοσκοπικές αθλητικές εκδηλώσεις</a:t>
          </a:r>
        </a:p>
      </dsp:txBody>
      <dsp:txXfrm>
        <a:off x="6433900" y="1203642"/>
        <a:ext cx="776572" cy="395461"/>
      </dsp:txXfrm>
    </dsp:sp>
    <dsp:sp modelId="{B64DBE90-2DE0-4F2E-B0AF-659B0430065F}">
      <dsp:nvSpPr>
        <dsp:cNvPr id="0" name=""/>
        <dsp:cNvSpPr/>
      </dsp:nvSpPr>
      <dsp:spPr>
        <a:xfrm>
          <a:off x="5813594" y="592969"/>
          <a:ext cx="162688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Βασική δράση 3, Υποστήριξη της ανάπτυξης πολιτικής και της συνεργασίας</a:t>
          </a:r>
        </a:p>
      </dsp:txBody>
      <dsp:txXfrm>
        <a:off x="5833890" y="613265"/>
        <a:ext cx="1586293" cy="375165"/>
      </dsp:txXfrm>
    </dsp:sp>
    <dsp:sp modelId="{875EF9F9-5C07-4C3F-94BB-419AD2EA66B0}">
      <dsp:nvSpPr>
        <dsp:cNvPr id="0" name=""/>
        <dsp:cNvSpPr/>
      </dsp:nvSpPr>
      <dsp:spPr>
        <a:xfrm>
          <a:off x="7615098" y="592969"/>
          <a:ext cx="831515" cy="415757"/>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b="1" kern="1200" noProof="0"/>
            <a:t>Δράσεις Jean Monnet</a:t>
          </a:r>
        </a:p>
      </dsp:txBody>
      <dsp:txXfrm>
        <a:off x="7635394" y="613265"/>
        <a:ext cx="790923" cy="375165"/>
      </dsp:txXfrm>
    </dsp:sp>
    <dsp:sp modelId="{CFB8882B-A13D-40B0-939A-A9B8DA50A0D3}">
      <dsp:nvSpPr>
        <dsp:cNvPr id="0" name=""/>
        <dsp:cNvSpPr/>
      </dsp:nvSpPr>
      <dsp:spPr>
        <a:xfrm>
          <a:off x="7822977" y="1183346"/>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JM στο HE</a:t>
          </a:r>
        </a:p>
      </dsp:txBody>
      <dsp:txXfrm>
        <a:off x="7843273" y="1203642"/>
        <a:ext cx="776572" cy="395461"/>
      </dsp:txXfrm>
    </dsp:sp>
    <dsp:sp modelId="{963354DD-C6DB-4B1E-B68C-93B845D73934}">
      <dsp:nvSpPr>
        <dsp:cNvPr id="0" name=""/>
        <dsp:cNvSpPr/>
      </dsp:nvSpPr>
      <dsp:spPr>
        <a:xfrm>
          <a:off x="7822977" y="1773722"/>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JM σε άλλους τομείς</a:t>
          </a:r>
        </a:p>
      </dsp:txBody>
      <dsp:txXfrm>
        <a:off x="7843273" y="1794018"/>
        <a:ext cx="776572" cy="395461"/>
      </dsp:txXfrm>
    </dsp:sp>
    <dsp:sp modelId="{D4CE6EBC-E246-4C4B-965B-226F101C748A}">
      <dsp:nvSpPr>
        <dsp:cNvPr id="0" name=""/>
        <dsp:cNvSpPr/>
      </dsp:nvSpPr>
      <dsp:spPr>
        <a:xfrm>
          <a:off x="7822977" y="2364098"/>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Δίκτυα JM στο HE</a:t>
          </a:r>
        </a:p>
      </dsp:txBody>
      <dsp:txXfrm>
        <a:off x="7843273" y="2384394"/>
        <a:ext cx="776572" cy="395461"/>
      </dsp:txXfrm>
    </dsp:sp>
    <dsp:sp modelId="{FA469A34-6ABB-46B3-9851-84253EDBA4A0}">
      <dsp:nvSpPr>
        <dsp:cNvPr id="0" name=""/>
        <dsp:cNvSpPr/>
      </dsp:nvSpPr>
      <dsp:spPr>
        <a:xfrm>
          <a:off x="7822977" y="2954474"/>
          <a:ext cx="831515" cy="415757"/>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noProof="0">
              <a:solidFill>
                <a:srgbClr val="1B193E"/>
              </a:solidFill>
            </a:rPr>
            <a:t>Στήριξη σε καθορισμένα ιδρύματα</a:t>
          </a:r>
        </a:p>
      </dsp:txBody>
      <dsp:txXfrm>
        <a:off x="7843273" y="2974770"/>
        <a:ext cx="776572" cy="39546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23BF02-1407-45D4-91DB-52DF284200D1}" type="datetimeFigureOut">
              <a:rPr lang="en-GB" smtClean="0"/>
              <a:t>17/01/2024</a:t>
            </a:fld>
            <a:endParaRPr lang="en-GB"/>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Κάντε κλικ για να τροποποιήσετε τα στοιχεία του κειμένου της πατρότητας.</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3550A-1C67-491B-B6B7-CEF62DBEB878}" type="slidenum">
              <a:rPr lang="en-GB" smtClean="0"/>
              <a:t>‹#›</a:t>
            </a:fld>
            <a:endParaRPr lang="en-GB"/>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20B3550A-1C67-491B-B6B7-CEF62DBEB878}" type="slidenum">
              <a:rPr lang="en-GB" smtClean="0"/>
              <a:t>11</a:t>
            </a:fld>
            <a:endParaRPr lang="en-GB"/>
          </a:p>
        </p:txBody>
      </p:sp>
    </p:spTree>
    <p:extLst>
      <p:ext uri="{BB962C8B-B14F-4D97-AF65-F5344CB8AC3E}">
        <p14:creationId xmlns:p14="http://schemas.microsoft.com/office/powerpoint/2010/main" val="1770576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20B3550A-1C67-491B-B6B7-CEF62DBEB878}" type="slidenum">
              <a:rPr lang="en-GB" smtClean="0"/>
              <a:t>20</a:t>
            </a:fld>
            <a:endParaRPr lang="en-GB"/>
          </a:p>
        </p:txBody>
      </p:sp>
    </p:spTree>
    <p:extLst>
      <p:ext uri="{BB962C8B-B14F-4D97-AF65-F5344CB8AC3E}">
        <p14:creationId xmlns:p14="http://schemas.microsoft.com/office/powerpoint/2010/main" val="234178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a:p>
        </p:txBody>
      </p:sp>
      <p:sp>
        <p:nvSpPr>
          <p:cNvPr id="4" name="Segnaposto numero diapositiva 3"/>
          <p:cNvSpPr>
            <a:spLocks noGrp="1"/>
          </p:cNvSpPr>
          <p:nvPr>
            <p:ph type="sldNum" sz="quarter" idx="5"/>
          </p:nvPr>
        </p:nvSpPr>
        <p:spPr/>
        <p:txBody>
          <a:bodyPr/>
          <a:lstStyle/>
          <a:p>
            <a:fld id="{20B3550A-1C67-491B-B6B7-CEF62DBEB878}" type="slidenum">
              <a:rPr lang="en-GB" smtClean="0"/>
              <a:t>21</a:t>
            </a:fld>
            <a:endParaRPr lang="en-GB"/>
          </a:p>
        </p:txBody>
      </p:sp>
    </p:spTree>
    <p:extLst>
      <p:ext uri="{BB962C8B-B14F-4D97-AF65-F5344CB8AC3E}">
        <p14:creationId xmlns:p14="http://schemas.microsoft.com/office/powerpoint/2010/main" val="187534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Imagen 10" descr="Imagen que contiene Logotipo&#10;&#10;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rtlCol="0">
            <a:spAutoFit/>
          </a:bodyPr>
          <a:lstStyle/>
          <a:p>
            <a:pPr algn="l"/>
            <a:r>
              <a:rPr lang="en-GB" sz="1300">
                <a:solidFill>
                  <a:schemeClr val="bg1"/>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chemeClr val="bg1"/>
                </a:solidFill>
                <a:effectLst/>
                <a:latin typeface="+mn-l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8" name="Imagen 47" descr="Texto&#10;&#10;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defRPr/>
            </a:lvl2pPr>
          </a:lstStyle>
          <a:p>
            <a:pPr lvl="0"/>
            <a:endParaRPr lang="es-ES"/>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lang="en-GB"/>
          </a:p>
        </p:txBody>
      </p:sp>
      <p:pic>
        <p:nvPicPr>
          <p:cNvPr id="7" name="Imagen 6" descr="Imagen que contiene Logotipo&#10;&#10;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10;&#10;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rtlCol="0">
            <a:spAutoFit/>
          </a:bodyPr>
          <a:lstStyle/>
          <a:p>
            <a:pPr algn="r"/>
            <a:r>
              <a:rPr lang="es-ES" sz="2000" b="1">
                <a:solidFill>
                  <a:srgbClr val="1B193E"/>
                </a:solidFill>
                <a:effectLst/>
                <a:latin typeface="+mj-lt"/>
              </a:rPr>
              <a:t>digital-dream-lab.eu</a:t>
            </a:r>
            <a:endParaRPr lang="en-GB"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a:blip r:embed="rId4"/>
          <a:srcRect r="21309"/>
          <a:stretch>
            <a:fillRect/>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lang="es-ES"/>
          </a:p>
        </p:txBody>
      </p:sp>
    </p:spTree>
    <p:extLst>
      <p:ext uri="{BB962C8B-B14F-4D97-AF65-F5344CB8AC3E}">
        <p14:creationId xmlns:p14="http://schemas.microsoft.com/office/powerpoint/2010/main" val="308365664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77921699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218511258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a:blip r:embed="rId5"/>
          <a:srcRect t="4618" b="1612"/>
          <a:stretch>
            <a:fillRect/>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a:blip r:embed="rId2"/>
          <a:srcRect t="4618" b="1612"/>
          <a:stretch>
            <a:fillRect/>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op.europa.eu/en/publication-detail/-/publication/d3e77637-a963-11eb-9585-01aa75ed71a1/language-en" TargetMode="External"/><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commission.europa.eu/funding-tenders/find-funding/eu-funding-programmes/internal-security-fund_en" TargetMode="External"/><Relationship Id="rId3" Type="http://schemas.openxmlformats.org/officeDocument/2006/relationships/hyperlink" Target="https://commission.europa.eu/funding-tenders/find-funding/eu-funding-programmes/european-social-fund_en" TargetMode="External"/><Relationship Id="rId7" Type="http://schemas.openxmlformats.org/officeDocument/2006/relationships/hyperlink" Target="https://commission.europa.eu/funding-tenders/find-funding/eu-funding-programmes/asylum-migration-and-integration-fund_en" TargetMode="External"/><Relationship Id="rId2" Type="http://schemas.openxmlformats.org/officeDocument/2006/relationships/hyperlink" Target="https://commission.europa.eu/funding-tenders/find-funding/eu-funding-programmes/european-regional-development-fund-erdf_en" TargetMode="External"/><Relationship Id="rId1" Type="http://schemas.openxmlformats.org/officeDocument/2006/relationships/slideLayout" Target="../slideLayouts/slideLayout3.xml"/><Relationship Id="rId6" Type="http://schemas.openxmlformats.org/officeDocument/2006/relationships/hyperlink" Target="https://commission.europa.eu/funding-tenders/find-funding/eu-funding-programmes/european-maritime-fisheries-and-aquaculture-fund_en" TargetMode="External"/><Relationship Id="rId5" Type="http://schemas.openxmlformats.org/officeDocument/2006/relationships/hyperlink" Target="https://commission.europa.eu/funding-tenders/find-funding/eu-funding-programmes/just-transition-fund_en" TargetMode="External"/><Relationship Id="rId4" Type="http://schemas.openxmlformats.org/officeDocument/2006/relationships/hyperlink" Target="https://commission.europa.eu/funding-tenders/find-funding/eu-funding-programmes/cohesion-fund-cf_en" TargetMode="External"/><Relationship Id="rId9" Type="http://schemas.openxmlformats.org/officeDocument/2006/relationships/hyperlink" Target="https://commission.europa.eu/funding-tenders/find-funding/eu-funding-programmes/integrated-border-management-fund_en"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op.europa.eu/en/publication-detail/-/publication/d3e77637-a963-11eb-9585-01aa75ed71a1/language-en"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ec.europa.eu/info/funding-tenders/opportunities/portal/screen/home"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hyperlink" Target="https://ec.europa.eu/european-social-fund-plus/en" TargetMode="External"/><Relationship Id="rId2" Type="http://schemas.openxmlformats.org/officeDocument/2006/relationships/hyperlink" Target="https://erasmus-plus.ec.europa.eu/it"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investeu.europa.eu/index_en" TargetMode="External"/><Relationship Id="rId2" Type="http://schemas.openxmlformats.org/officeDocument/2006/relationships/hyperlink" Target="https://research-and-innovation.ec.europa.eu/funding/funding-opportunities/funding-programmes-and-open-calls/horizon-europe/cluster-4-digital-industry-and-space_en" TargetMode="External"/><Relationship Id="rId1" Type="http://schemas.openxmlformats.org/officeDocument/2006/relationships/slideLayout" Target="../slideLayouts/slideLayout3.xml"/><Relationship Id="rId4" Type="http://schemas.openxmlformats.org/officeDocument/2006/relationships/hyperlink" Target="https://single-market-economy.ec.europa.eu/smes/cosme_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a:xfrm>
            <a:off x="357188" y="3706048"/>
            <a:ext cx="11477625" cy="665163"/>
          </a:xfrm>
        </p:spPr>
        <p:txBody>
          <a:bodyPr/>
          <a:lstStyle/>
          <a:p>
            <a:r>
              <a:rPr lang="en-GB" sz="3600"/>
              <a:t>Ευκαιρίες χρηματοδότησης της ΕΕ για την ψηφιακή ανθεκτικότητα των ΜΜΕΚΜ</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a:xfrm>
            <a:off x="831850" y="4490083"/>
            <a:ext cx="10515600" cy="433609"/>
          </a:xfrm>
        </p:spPr>
        <p:txBody>
          <a:bodyPr/>
          <a:lstStyle/>
          <a:p>
            <a:r>
              <a:rPr lang="en-GB"/>
              <a:t>Πρόταση κατάρτισης που παρέχεται από την IHF asbl</a:t>
            </a:r>
          </a:p>
        </p:txBody>
      </p:sp>
    </p:spTree>
    <p:extLst>
      <p:ext uri="{BB962C8B-B14F-4D97-AF65-F5344CB8AC3E}">
        <p14:creationId xmlns:p14="http://schemas.microsoft.com/office/powerpoint/2010/main" val="72835632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1.4 Κατανομή πόρων: (2)</a:t>
            </a:r>
          </a:p>
        </p:txBody>
      </p:sp>
      <p:grpSp>
        <p:nvGrpSpPr>
          <p:cNvPr id="9" name="Gruppo 8">
            <a:extLst>
              <a:ext uri="{FF2B5EF4-FFF2-40B4-BE49-F238E27FC236}">
                <a16:creationId xmlns:a16="http://schemas.microsoft.com/office/drawing/2014/main" id="{90FBFAC4-1B06-A9C8-FF20-26D9423751B4}"/>
              </a:ext>
            </a:extLst>
          </p:cNvPr>
          <p:cNvGrpSpPr/>
          <p:nvPr/>
        </p:nvGrpSpPr>
        <p:grpSpPr>
          <a:xfrm>
            <a:off x="471472" y="1486948"/>
            <a:ext cx="10934532" cy="4665279"/>
            <a:chOff x="471472" y="1486948"/>
            <a:chExt cx="10934532" cy="4665279"/>
          </a:xfrm>
        </p:grpSpPr>
        <p:sp>
          <p:nvSpPr>
            <p:cNvPr id="4" name="CasellaDiTesto 3">
              <a:extLst>
                <a:ext uri="{FF2B5EF4-FFF2-40B4-BE49-F238E27FC236}">
                  <a16:creationId xmlns:a16="http://schemas.microsoft.com/office/drawing/2014/main" id="{98C52E9E-B75F-585C-239B-8776D9F8A8F4}"/>
                </a:ext>
              </a:extLst>
            </p:cNvPr>
            <p:cNvSpPr txBox="1"/>
            <p:nvPr/>
          </p:nvSpPr>
          <p:spPr>
            <a:xfrm>
              <a:off x="471472" y="1489412"/>
              <a:ext cx="5624528" cy="4662815"/>
            </a:xfrm>
            <a:prstGeom prst="rect">
              <a:avLst/>
            </a:prstGeom>
            <a:noFill/>
          </p:spPr>
          <p:txBody>
            <a:bodyPr wrap="square" rtlCol="0">
              <a:spAutoFit/>
            </a:bodyPr>
            <a:lstStyle/>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Επικεφαλίδα 1: Ενιαία αγορά, καινοτομία και ψηφιακή τεχνολογία</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Έρευνα και καινοτομία</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Στρατηγικές επενδύσεις της ΕΕ</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Ενιαία αγορά </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Διάστημα</a:t>
              </a:r>
              <a:endParaRPr lang="en-GB" sz="20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Τίτλος 2: Συνοχή, ανθεκτικότητα και αξίες</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Περιφερειακή ανάπτυξη &amp; συνοχή</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Ανάκαμψη και ανθεκτικότητα</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Επένδυση στους ανθρώπους, την κοινωνική συνοχή και τις αξίες</a:t>
              </a:r>
              <a:endParaRPr lang="en-GB" sz="20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Τίτλος 3: Φυσικοί πόροι και περιβάλλον</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Γεωργία &amp; θαλάσσια πολιτική</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Περιβάλλον &amp; Δράση για το κλίμα</a:t>
              </a: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Τίτλος 4: Μετανάστευση και διαχείριση συνόρων</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Μετανάστευση</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Διαχείριση συνόρων</a:t>
              </a:r>
              <a:endParaRPr lang="en-GB" sz="20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Κατηγορία 5: Ασφάλεια και άμυνα</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Ασφάλεια</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Άμυνα</a:t>
              </a: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Κεφαλίδα 6: Γειτονιά και κόσμος</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Εξωτερική δράση</a:t>
              </a:r>
            </a:p>
            <a:p>
              <a:pPr marL="742950" lvl="1" indent="-285750" algn="just">
                <a:buFont typeface="Courier New" panose="02070309020205020404" pitchFamily="49" charset="0"/>
                <a:buChar char="o"/>
              </a:pPr>
              <a:r>
                <a:rPr lang="en-GB" sz="1300">
                  <a:effectLst/>
                  <a:latin typeface="Calibri" panose="020F0502020204030204" pitchFamily="34" charset="0"/>
                  <a:ea typeface="Times New Roman" panose="02020603050405020304" pitchFamily="18" charset="0"/>
                  <a:cs typeface="Calibri" panose="020F0502020204030204" pitchFamily="34" charset="0"/>
                </a:rPr>
                <a:t>Προενταξιακή βοήθεια</a:t>
              </a:r>
            </a:p>
            <a:p>
              <a:pPr marL="342900" lvl="0" indent="-342900" algn="just">
                <a:buFont typeface="Symbol" panose="05050102010706020507" pitchFamily="18" charset="2"/>
                <a:buChar char=""/>
              </a:pPr>
              <a:r>
                <a:rPr lang="en-GB" sz="1400" b="1">
                  <a:effectLst/>
                  <a:latin typeface="Calibri" panose="020F0502020204030204" pitchFamily="34" charset="0"/>
                  <a:ea typeface="Times New Roman" panose="02020603050405020304" pitchFamily="18" charset="0"/>
                  <a:cs typeface="Calibri" panose="020F0502020204030204" pitchFamily="34" charset="0"/>
                </a:rPr>
                <a:t>Τίτλος 7: Ευρωπαϊκή Δημόσια Διοίκηση</a:t>
              </a:r>
              <a:endParaRPr lang="en-GB" sz="140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CasellaDiTesto 2">
              <a:extLst>
                <a:ext uri="{FF2B5EF4-FFF2-40B4-BE49-F238E27FC236}">
                  <a16:creationId xmlns:a16="http://schemas.microsoft.com/office/drawing/2014/main" id="{AC7A60B6-B301-BF39-EC7F-259BC49C9D36}"/>
                </a:ext>
              </a:extLst>
            </p:cNvPr>
            <p:cNvSpPr txBox="1"/>
            <p:nvPr/>
          </p:nvSpPr>
          <p:spPr>
            <a:xfrm>
              <a:off x="6554623" y="1486948"/>
              <a:ext cx="4524852" cy="338554"/>
            </a:xfrm>
            <a:prstGeom prst="rect">
              <a:avLst/>
            </a:prstGeom>
            <a:noFill/>
          </p:spPr>
          <p:txBody>
            <a:bodyPr wrap="square" rtlCol="0">
              <a:spAutoFit/>
            </a:bodyPr>
            <a:lstStyle/>
            <a:p>
              <a:pPr algn="ctr"/>
              <a:r>
                <a:rPr lang="en-GB" sz="1600" b="1">
                  <a:solidFill>
                    <a:srgbClr val="1B193E"/>
                  </a:solidFill>
                  <a:latin typeface="Calibri" panose="020F0502020204030204" pitchFamily="34" charset="0"/>
                  <a:cs typeface="Calibri" panose="020F0502020204030204" pitchFamily="34" charset="0"/>
                </a:rPr>
                <a:t>Κατανομές ανά τομέα για την περίοδο 2021-2027 - σε δισεκατομμύρια ευρώ</a:t>
              </a:r>
              <a:endParaRPr lang="en-US" sz="1600" b="1">
                <a:solidFill>
                  <a:srgbClr val="1B193E"/>
                </a:solidFill>
                <a:latin typeface="Calibri" panose="020F0502020204030204" pitchFamily="34" charset="0"/>
                <a:cs typeface="Calibri" panose="020F0502020204030204" pitchFamily="34" charset="0"/>
              </a:endParaRPr>
            </a:p>
          </p:txBody>
        </p:sp>
        <p:pic>
          <p:nvPicPr>
            <p:cNvPr id="6" name="Immagine 5" descr="Immagine che contiene testo, schermata, cerchio, Carattere&#10;&#10;Descrizione generata automaticamente">
              <a:extLst>
                <a:ext uri="{FF2B5EF4-FFF2-40B4-BE49-F238E27FC236}">
                  <a16:creationId xmlns:a16="http://schemas.microsoft.com/office/drawing/2014/main" id="{5EBA48B3-EBA1-6719-2EC6-14C0BE289A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8097" y="1872257"/>
              <a:ext cx="5177907" cy="3680755"/>
            </a:xfrm>
            <a:prstGeom prst="rect">
              <a:avLst/>
            </a:prstGeom>
            <a:ln>
              <a:solidFill>
                <a:srgbClr val="1B193E"/>
              </a:solidFill>
            </a:ln>
          </p:spPr>
        </p:pic>
        <p:sp>
          <p:nvSpPr>
            <p:cNvPr id="7" name="CasellaDiTesto 6">
              <a:extLst>
                <a:ext uri="{FF2B5EF4-FFF2-40B4-BE49-F238E27FC236}">
                  <a16:creationId xmlns:a16="http://schemas.microsoft.com/office/drawing/2014/main" id="{0D841F4F-3ED5-7DBB-02CC-2965017112D1}"/>
                </a:ext>
              </a:extLst>
            </p:cNvPr>
            <p:cNvSpPr txBox="1"/>
            <p:nvPr/>
          </p:nvSpPr>
          <p:spPr>
            <a:xfrm>
              <a:off x="6228096" y="5599824"/>
              <a:ext cx="5177907" cy="461588"/>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Πηγή</a:t>
              </a:r>
              <a:r>
                <a:rPr lang="en-GB" sz="1200">
                  <a:latin typeface="Calibri" panose="020F0502020204030204" pitchFamily="34" charset="0"/>
                  <a:cs typeface="Calibri" panose="020F0502020204030204" pitchFamily="34" charset="0"/>
                </a:rPr>
                <a:t>: </a:t>
              </a:r>
              <a:r>
                <a:rPr lang="en-GB" sz="120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Ευρωπαϊκή Επιτροπή, Ο μακροπρόθεσμος προϋπολογισμός της ΕΕ για την περίοδο 2021-2027 και NextGenerationEU - Στοιχεία και αριθμοί</a:t>
              </a:r>
              <a:endParaRPr lang="it-IT" sz="120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789553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id="{62931E9F-8F24-622D-1201-DC677531E606}"/>
              </a:ext>
            </a:extLst>
          </p:cNvPr>
          <p:cNvGraphicFramePr>
            <a:graphicFrameLocks noGrp="1"/>
          </p:cNvGraphicFramePr>
          <p:nvPr>
            <p:extLst>
              <p:ext uri="{D42A27DB-BD31-4B8C-83A1-F6EECF244321}">
                <p14:modId xmlns:p14="http://schemas.microsoft.com/office/powerpoint/2010/main" val="3720947638"/>
              </p:ext>
            </p:extLst>
          </p:nvPr>
        </p:nvGraphicFramePr>
        <p:xfrm>
          <a:off x="5802969" y="1489412"/>
          <a:ext cx="5720787" cy="4754880"/>
        </p:xfrm>
        <a:graphic>
          <a:graphicData uri="http://schemas.openxmlformats.org/drawingml/2006/table">
            <a:tbl>
              <a:tblPr firstRow="1" firstCol="1" bandRow="1"/>
              <a:tblGrid>
                <a:gridCol w="4994367">
                  <a:extLst>
                    <a:ext uri="{9D8B030D-6E8A-4147-A177-3AD203B41FA5}">
                      <a16:colId xmlns:a16="http://schemas.microsoft.com/office/drawing/2014/main" val="3345910794"/>
                    </a:ext>
                  </a:extLst>
                </a:gridCol>
                <a:gridCol w="726420">
                  <a:extLst>
                    <a:ext uri="{9D8B030D-6E8A-4147-A177-3AD203B41FA5}">
                      <a16:colId xmlns:a16="http://schemas.microsoft.com/office/drawing/2014/main" val="1719699406"/>
                    </a:ext>
                  </a:extLst>
                </a:gridCol>
              </a:tblGrid>
              <a:tr h="17993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Μακροπρόθεσμη κατανομή του προϋπολογισμού (2021-2027)</a:t>
                      </a:r>
                      <a:endParaRPr lang="en-GB"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Δισεκατομμύρια</a:t>
                      </a:r>
                      <a:endParaRPr lang="en-GB"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extLst>
                  <a:ext uri="{0D108BD9-81ED-4DB2-BD59-A6C34878D82A}">
                    <a16:rowId xmlns:a16="http://schemas.microsoft.com/office/drawing/2014/main" val="1168858345"/>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Πολιτική συνοχής</a:t>
                      </a:r>
                      <a:endParaRPr lang="en-GB"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b="1">
                          <a:solidFill>
                            <a:schemeClr val="bg1"/>
                          </a:solidFill>
                          <a:effectLst/>
                          <a:latin typeface="Calibri" panose="020F0502020204030204" pitchFamily="34" charset="0"/>
                          <a:cs typeface="Calibri" panose="020F0502020204030204" pitchFamily="34" charset="0"/>
                        </a:rPr>
                        <a:t>372.6</a:t>
                      </a:r>
                      <a:endParaRPr lang="en-GB"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4280475632"/>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Ευρωπαϊκό Ταμείο Περιφερειακής Ανάπτυξης (ΕΤΠΑ)</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226</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2920135604"/>
                  </a:ext>
                </a:extLst>
              </a:tr>
              <a:tr h="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Ταμείο Συνοχής (ΤΣ)</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48</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377872656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Ευρωπαϊκό Κοινωνικό Ταμείο+ (ΕΚΤ+)</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98.5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145181009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Κοινή γεωργική πολιτική (ΚΓΠ)</a:t>
                      </a:r>
                      <a:endParaRPr lang="en-GB"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b="1">
                          <a:solidFill>
                            <a:schemeClr val="bg1"/>
                          </a:solidFill>
                          <a:effectLst/>
                          <a:latin typeface="Calibri" panose="020F0502020204030204" pitchFamily="34" charset="0"/>
                          <a:cs typeface="Calibri" panose="020F0502020204030204" pitchFamily="34" charset="0"/>
                        </a:rPr>
                        <a:t>378.5</a:t>
                      </a:r>
                      <a:endParaRPr lang="en-GB"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extLst>
                  <a:ext uri="{0D108BD9-81ED-4DB2-BD59-A6C34878D82A}">
                    <a16:rowId xmlns:a16="http://schemas.microsoft.com/office/drawing/2014/main" val="4202310706"/>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Ευρωπαϊκό Γεωργικό Ταμείο Εγγυήσεων (ΕΓΤΕ)</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291</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38019706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Ευρωπαϊκό Γεωργικό Ταμείο Αγροτικής Ανάπτυξης (ΕΤΠΑ)</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87.4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11699912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chemeClr val="bg1"/>
                          </a:solidFill>
                          <a:effectLst/>
                          <a:latin typeface="Calibri" panose="020F0502020204030204" pitchFamily="34" charset="0"/>
                          <a:cs typeface="Calibri" panose="020F0502020204030204" pitchFamily="34" charset="0"/>
                        </a:rPr>
                        <a:t>Νέες και ενισχυμένες προτεραιότητες</a:t>
                      </a:r>
                      <a:endParaRPr lang="en-GB"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b="1">
                          <a:solidFill>
                            <a:schemeClr val="bg1"/>
                          </a:solidFill>
                          <a:effectLst/>
                          <a:latin typeface="Calibri" panose="020F0502020204030204" pitchFamily="34" charset="0"/>
                          <a:cs typeface="Calibri" panose="020F0502020204030204" pitchFamily="34" charset="0"/>
                        </a:rPr>
                        <a:t>377.3</a:t>
                      </a:r>
                      <a:endParaRPr lang="en-GB"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extLst>
                  <a:ext uri="{0D108BD9-81ED-4DB2-BD59-A6C34878D82A}">
                    <a16:rowId xmlns:a16="http://schemas.microsoft.com/office/drawing/2014/main" val="2995109837"/>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Horizon Europe</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86.1</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507116288"/>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Μέσα γειτονίας, ανάπτυξης και διεθνούς συνεργασίας</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79.5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61582753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Διευκόλυνση "Συνδέοντας την Ευρώπη</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20.7</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9850703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InvestEU</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3</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8448726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Ευρωπαϊκό Διαστημικό Πρόγραμμα</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14.9</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93220673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Πρόγραμμα Ψηφιακή Ευρώπη</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7.6</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1865909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Πρόγραμμα ενιαίας αγοράς</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4.2</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203975252"/>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Δικαιοσύνη, δικαιώματα &amp; αξίες</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0.9</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549803291"/>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EU4Health</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2.4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5549863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err="1">
                          <a:solidFill>
                            <a:srgbClr val="002060"/>
                          </a:solidFill>
                          <a:effectLst/>
                          <a:latin typeface="Calibri" panose="020F0502020204030204" pitchFamily="34" charset="0"/>
                          <a:cs typeface="Calibri" panose="020F0502020204030204" pitchFamily="34" charset="0"/>
                        </a:rPr>
                        <a:t>RescEU</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1.3</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92703008"/>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Δημιουργική Ευρώπη</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1.8</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78676491"/>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Erasmus+</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24.6</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01066607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Ανθρωπιστική βοήθεια</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11.6</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326593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Life (Κλιματική και περιβαλλοντική δράση)</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5.4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630960196"/>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Ταμείο Just Transition</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8.4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1249182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r>
                        <a:rPr lang="en-GB" sz="1200">
                          <a:solidFill>
                            <a:srgbClr val="002060"/>
                          </a:solidFill>
                          <a:effectLst/>
                          <a:latin typeface="Calibri" panose="020F0502020204030204" pitchFamily="34" charset="0"/>
                          <a:cs typeface="Calibri" panose="020F0502020204030204" pitchFamily="34" charset="0"/>
                        </a:rPr>
                        <a:t>Άλλα</a:t>
                      </a:r>
                      <a:endPar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r>
                        <a:rPr lang="en-GB"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105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351024671"/>
                  </a:ext>
                </a:extLst>
              </a:tr>
            </a:tbl>
          </a:graphicData>
        </a:graphic>
      </p:graphicFrame>
      <p:sp>
        <p:nvSpPr>
          <p:cNvPr id="6" name="CasellaDiTesto 5">
            <a:extLst>
              <a:ext uri="{FF2B5EF4-FFF2-40B4-BE49-F238E27FC236}">
                <a16:creationId xmlns:a16="http://schemas.microsoft.com/office/drawing/2014/main" id="{A70D9FB5-0883-D4D8-7CAF-EFABD7C08CA9}"/>
              </a:ext>
            </a:extLst>
          </p:cNvPr>
          <p:cNvSpPr txBox="1"/>
          <p:nvPr/>
        </p:nvSpPr>
        <p:spPr>
          <a:xfrm>
            <a:off x="471471" y="1489412"/>
            <a:ext cx="5165054" cy="3785652"/>
          </a:xfrm>
          <a:prstGeom prst="rect">
            <a:avLst/>
          </a:prstGeom>
          <a:noFill/>
        </p:spPr>
        <p:txBody>
          <a:bodyPr wrap="square">
            <a:spAutoFit/>
          </a:bodyPr>
          <a:lstStyle/>
          <a:p>
            <a:pPr algn="just"/>
            <a:r>
              <a:rPr lang="en-GB" sz="1200" b="1" dirty="0">
                <a:solidFill>
                  <a:srgbClr val="1B193E"/>
                </a:solidFill>
                <a:latin typeface="Calibri" panose="020F0502020204030204" pitchFamily="34" charset="0"/>
                <a:cs typeface="Calibri" panose="020F0502020204030204" pitchFamily="34" charset="0"/>
              </a:rPr>
              <a:t>Κατα</a:t>
            </a:r>
            <a:r>
              <a:rPr lang="en-GB" sz="1200" b="1" dirty="0" err="1">
                <a:solidFill>
                  <a:srgbClr val="1B193E"/>
                </a:solidFill>
                <a:latin typeface="Calibri" panose="020F0502020204030204" pitchFamily="34" charset="0"/>
                <a:cs typeface="Calibri" panose="020F0502020204030204" pitchFamily="34" charset="0"/>
              </a:rPr>
              <a:t>νομές</a:t>
            </a:r>
            <a:r>
              <a:rPr lang="en-GB" sz="1200" b="1" dirty="0">
                <a:solidFill>
                  <a:srgbClr val="1B193E"/>
                </a:solidFill>
                <a:latin typeface="Calibri" panose="020F0502020204030204" pitchFamily="34" charset="0"/>
                <a:cs typeface="Calibri" panose="020F0502020204030204" pitchFamily="34" charset="0"/>
              </a:rPr>
              <a:t> α</a:t>
            </a:r>
            <a:r>
              <a:rPr lang="en-GB" sz="1200" b="1" dirty="0" err="1">
                <a:solidFill>
                  <a:srgbClr val="1B193E"/>
                </a:solidFill>
                <a:latin typeface="Calibri" panose="020F0502020204030204" pitchFamily="34" charset="0"/>
                <a:cs typeface="Calibri" panose="020F0502020204030204" pitchFamily="34" charset="0"/>
              </a:rPr>
              <a:t>νά</a:t>
            </a:r>
            <a:r>
              <a:rPr lang="en-GB" sz="1200" b="1" dirty="0">
                <a:solidFill>
                  <a:srgbClr val="1B193E"/>
                </a:solidFill>
                <a:latin typeface="Calibri" panose="020F0502020204030204" pitchFamily="34" charset="0"/>
                <a:cs typeface="Calibri" panose="020F0502020204030204" pitchFamily="34" charset="0"/>
              </a:rPr>
              <a:t> π</a:t>
            </a:r>
            <a:r>
              <a:rPr lang="en-GB" sz="1200" b="1" dirty="0" err="1">
                <a:solidFill>
                  <a:srgbClr val="1B193E"/>
                </a:solidFill>
                <a:latin typeface="Calibri" panose="020F0502020204030204" pitchFamily="34" charset="0"/>
                <a:cs typeface="Calibri" panose="020F0502020204030204" pitchFamily="34" charset="0"/>
              </a:rPr>
              <a:t>ολιτική</a:t>
            </a:r>
            <a:r>
              <a:rPr lang="en-GB" sz="1200" b="1" dirty="0">
                <a:solidFill>
                  <a:srgbClr val="1B193E"/>
                </a:solidFill>
                <a:latin typeface="Calibri" panose="020F0502020204030204" pitchFamily="34" charset="0"/>
                <a:cs typeface="Calibri" panose="020F0502020204030204" pitchFamily="34" charset="0"/>
              </a:rPr>
              <a:t> και π</a:t>
            </a:r>
            <a:r>
              <a:rPr lang="en-GB" sz="1200" b="1" dirty="0" err="1">
                <a:solidFill>
                  <a:srgbClr val="1B193E"/>
                </a:solidFill>
                <a:latin typeface="Calibri" panose="020F0502020204030204" pitchFamily="34" charset="0"/>
                <a:cs typeface="Calibri" panose="020F0502020204030204" pitchFamily="34" charset="0"/>
              </a:rPr>
              <a:t>ρόγρ</a:t>
            </a:r>
            <a:r>
              <a:rPr lang="en-GB" sz="1200" b="1" dirty="0">
                <a:solidFill>
                  <a:srgbClr val="1B193E"/>
                </a:solidFill>
                <a:latin typeface="Calibri" panose="020F0502020204030204" pitchFamily="34" charset="0"/>
                <a:cs typeface="Calibri" panose="020F0502020204030204" pitchFamily="34" charset="0"/>
              </a:rPr>
              <a:t>αμμα - με έμφαση στο ΠΔΠ</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a:solidFill>
                  <a:srgbClr val="1B193E"/>
                </a:solidFill>
                <a:latin typeface="Calibri" panose="020F0502020204030204" pitchFamily="34" charset="0"/>
                <a:cs typeface="Calibri" panose="020F0502020204030204" pitchFamily="34" charset="0"/>
              </a:rPr>
              <a:t>Η α</a:t>
            </a:r>
            <a:r>
              <a:rPr lang="en-GB" sz="1200" dirty="0" err="1">
                <a:solidFill>
                  <a:srgbClr val="1B193E"/>
                </a:solidFill>
                <a:latin typeface="Calibri" panose="020F0502020204030204" pitchFamily="34" charset="0"/>
                <a:cs typeface="Calibri" panose="020F0502020204030204" pitchFamily="34" charset="0"/>
              </a:rPr>
              <a:t>νάλυση</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του</a:t>
            </a:r>
            <a:r>
              <a:rPr lang="en-GB" sz="1200" dirty="0">
                <a:solidFill>
                  <a:srgbClr val="1B193E"/>
                </a:solidFill>
                <a:latin typeface="Calibri" panose="020F0502020204030204" pitchFamily="34" charset="0"/>
                <a:cs typeface="Calibri" panose="020F0502020204030204" pitchFamily="34" charset="0"/>
              </a:rPr>
              <a:t> ΠΔΠ 2021-2027 απ</a:t>
            </a:r>
            <a:r>
              <a:rPr lang="en-GB" sz="1200" dirty="0" err="1">
                <a:solidFill>
                  <a:srgbClr val="1B193E"/>
                </a:solidFill>
                <a:latin typeface="Calibri" panose="020F0502020204030204" pitchFamily="34" charset="0"/>
                <a:cs typeface="Calibri" panose="020F0502020204030204" pitchFamily="34" charset="0"/>
              </a:rPr>
              <a:t>οκ</a:t>
            </a:r>
            <a:r>
              <a:rPr lang="en-GB" sz="1200" dirty="0">
                <a:solidFill>
                  <a:srgbClr val="1B193E"/>
                </a:solidFill>
                <a:latin typeface="Calibri" panose="020F0502020204030204" pitchFamily="34" charset="0"/>
                <a:cs typeface="Calibri" panose="020F0502020204030204" pitchFamily="34" charset="0"/>
              </a:rPr>
              <a:t>αλύπτει στοχευμένες κατανομές που οδηγούν σε πολιτικές και προγράμματα με αντίκτυπο.</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Έν</a:t>
            </a:r>
            <a:r>
              <a:rPr lang="en-GB" sz="1200" dirty="0">
                <a:solidFill>
                  <a:srgbClr val="1B193E"/>
                </a:solidFill>
                <a:latin typeface="Calibri" panose="020F0502020204030204" pitchFamily="34" charset="0"/>
                <a:cs typeface="Calibri" panose="020F0502020204030204" pitchFamily="34" charset="0"/>
              </a:rPr>
              <a:t>α σημαντικό ποσοστό 31,9% προορίζεται για κρίσιμους τομείς όπως η έρευνα, η εκπαίδευση και η προστασία των συνόρων, προωθώντας μια ολιστική προσέγγιση των προτεραιοτήτων της ΕΕ. </a:t>
            </a:r>
            <a:r>
              <a:rPr lang="en-GB" sz="1200" dirty="0" err="1">
                <a:solidFill>
                  <a:srgbClr val="1B193E"/>
                </a:solidFill>
                <a:latin typeface="Calibri" panose="020F0502020204030204" pitchFamily="34" charset="0"/>
                <a:cs typeface="Calibri" panose="020F0502020204030204" pitchFamily="34" charset="0"/>
              </a:rPr>
              <a:t>Ότ</a:t>
            </a:r>
            <a:r>
              <a:rPr lang="en-GB" sz="1200" dirty="0">
                <a:solidFill>
                  <a:srgbClr val="1B193E"/>
                </a:solidFill>
                <a:latin typeface="Calibri" panose="020F0502020204030204" pitchFamily="34" charset="0"/>
                <a:cs typeface="Calibri" panose="020F0502020204030204" pitchFamily="34" charset="0"/>
              </a:rPr>
              <a:t>αν ενσωματώνεται η χρηματοδότηση της Επόμενης Γενιάς της ΕΕ, το ποσοστό αυτό ξεπερνά το 50% του συνόλου, υπογραμμίζοντας τη συλλογική δέσμευση για την ενίσχυση βασικών τομέων για βιώσιμη ανάπτυξη και ανθεκτικότητα.</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a:solidFill>
                  <a:srgbClr val="1B193E"/>
                </a:solidFill>
                <a:latin typeface="Calibri" panose="020F0502020204030204" pitchFamily="34" charset="0"/>
                <a:cs typeface="Calibri" panose="020F0502020204030204" pitchFamily="34" charset="0"/>
              </a:rPr>
              <a:t>Επιπ</a:t>
            </a:r>
            <a:r>
              <a:rPr lang="en-GB" sz="1200" dirty="0" err="1">
                <a:solidFill>
                  <a:srgbClr val="1B193E"/>
                </a:solidFill>
                <a:latin typeface="Calibri" panose="020F0502020204030204" pitchFamily="34" charset="0"/>
                <a:cs typeface="Calibri" panose="020F0502020204030204" pitchFamily="34" charset="0"/>
              </a:rPr>
              <a:t>λέον</a:t>
            </a:r>
            <a:r>
              <a:rPr lang="en-GB" sz="1200" dirty="0">
                <a:solidFill>
                  <a:srgbClr val="1B193E"/>
                </a:solidFill>
                <a:latin typeface="Calibri" panose="020F0502020204030204" pitchFamily="34" charset="0"/>
                <a:cs typeface="Calibri" panose="020F0502020204030204" pitchFamily="34" charset="0"/>
              </a:rPr>
              <a:t>, η </a:t>
            </a:r>
            <a:r>
              <a:rPr lang="en-GB" sz="1200" dirty="0" err="1">
                <a:solidFill>
                  <a:srgbClr val="1B193E"/>
                </a:solidFill>
                <a:latin typeface="Calibri" panose="020F0502020204030204" pitchFamily="34" charset="0"/>
                <a:cs typeface="Calibri" panose="020F0502020204030204" pitchFamily="34" charset="0"/>
              </a:rPr>
              <a:t>οικονομική</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κοινωνική</a:t>
            </a:r>
            <a:r>
              <a:rPr lang="en-GB" sz="1200" dirty="0">
                <a:solidFill>
                  <a:srgbClr val="1B193E"/>
                </a:solidFill>
                <a:latin typeface="Calibri" panose="020F0502020204030204" pitchFamily="34" charset="0"/>
                <a:cs typeface="Calibri" panose="020F0502020204030204" pitchFamily="34" charset="0"/>
              </a:rPr>
              <a:t> και </a:t>
            </a:r>
            <a:r>
              <a:rPr lang="en-GB" sz="1200" dirty="0" err="1">
                <a:solidFill>
                  <a:srgbClr val="1B193E"/>
                </a:solidFill>
                <a:latin typeface="Calibri" panose="020F0502020204030204" pitchFamily="34" charset="0"/>
                <a:cs typeface="Calibri" panose="020F0502020204030204" pitchFamily="34" charset="0"/>
              </a:rPr>
              <a:t>εδ</a:t>
            </a:r>
            <a:r>
              <a:rPr lang="en-GB" sz="1200" dirty="0">
                <a:solidFill>
                  <a:srgbClr val="1B193E"/>
                </a:solidFill>
                <a:latin typeface="Calibri" panose="020F0502020204030204" pitchFamily="34" charset="0"/>
                <a:cs typeface="Calibri" panose="020F0502020204030204" pitchFamily="34" charset="0"/>
              </a:rPr>
              <a:t>αφική συνοχή εξασφαλίζει μερίδιο 30,5%, ενώ η κοινή γεωργική πολιτική κατέχει 30,9%. </a:t>
            </a:r>
            <a:r>
              <a:rPr lang="en-GB" sz="1200" dirty="0" err="1">
                <a:solidFill>
                  <a:srgbClr val="1B193E"/>
                </a:solidFill>
                <a:latin typeface="Calibri" panose="020F0502020204030204" pitchFamily="34" charset="0"/>
                <a:cs typeface="Calibri" panose="020F0502020204030204" pitchFamily="34" charset="0"/>
              </a:rPr>
              <a:t>Αξίζει</a:t>
            </a:r>
            <a:r>
              <a:rPr lang="en-GB" sz="1200" dirty="0">
                <a:solidFill>
                  <a:srgbClr val="1B193E"/>
                </a:solidFill>
                <a:latin typeface="Calibri" panose="020F0502020204030204" pitchFamily="34" charset="0"/>
                <a:cs typeface="Calibri" panose="020F0502020204030204" pitchFamily="34" charset="0"/>
              </a:rPr>
              <a:t> να </a:t>
            </a:r>
            <a:r>
              <a:rPr lang="en-GB" sz="1200" dirty="0" err="1">
                <a:solidFill>
                  <a:srgbClr val="1B193E"/>
                </a:solidFill>
                <a:latin typeface="Calibri" panose="020F0502020204030204" pitchFamily="34" charset="0"/>
                <a:cs typeface="Calibri" panose="020F0502020204030204" pitchFamily="34" charset="0"/>
              </a:rPr>
              <a:t>σημειωθεί</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ότι</a:t>
            </a:r>
            <a:r>
              <a:rPr lang="en-GB" sz="1200" dirty="0">
                <a:solidFill>
                  <a:srgbClr val="1B193E"/>
                </a:solidFill>
                <a:latin typeface="Calibri" panose="020F0502020204030204" pitchFamily="34" charset="0"/>
                <a:cs typeface="Calibri" panose="020F0502020204030204" pitchFamily="34" charset="0"/>
              </a:rPr>
              <a:t> και </a:t>
            </a:r>
            <a:r>
              <a:rPr lang="en-GB" sz="1200" dirty="0" err="1">
                <a:solidFill>
                  <a:srgbClr val="1B193E"/>
                </a:solidFill>
                <a:latin typeface="Calibri" panose="020F0502020204030204" pitchFamily="34" charset="0"/>
                <a:cs typeface="Calibri" panose="020F0502020204030204" pitchFamily="34" charset="0"/>
              </a:rPr>
              <a:t>οι</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δύο</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ολιτικές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υφίστ</a:t>
            </a:r>
            <a:r>
              <a:rPr lang="en-GB" sz="1200" dirty="0">
                <a:solidFill>
                  <a:srgbClr val="1B193E"/>
                </a:solidFill>
                <a:latin typeface="Calibri" panose="020F0502020204030204" pitchFamily="34" charset="0"/>
                <a:cs typeface="Calibri" panose="020F0502020204030204" pitchFamily="34" charset="0"/>
              </a:rPr>
              <a:t>ανται σημαντικό εκσυγχρονισμό, ευθυγραμμιζόμενες με τον γενικότερο στόχο της στήριξης της πράσινης και ψηφιακής μετάβασης.</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Δεξιά</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έν</a:t>
            </a:r>
            <a:r>
              <a:rPr lang="en-GB" sz="1200" dirty="0">
                <a:solidFill>
                  <a:srgbClr val="1B193E"/>
                </a:solidFill>
                <a:latin typeface="Calibri" panose="020F0502020204030204" pitchFamily="34" charset="0"/>
                <a:cs typeface="Calibri" panose="020F0502020204030204" pitchFamily="34" charset="0"/>
              </a:rPr>
              <a:t>ας λεπτομερής πίνακας παρουσιάζει μια επισκόπηση των κονδυλίων του ΠΔΠ ανά πολιτική και πρόγραμμα, προσφέροντας διαφάνεια και εικόνα της στρατηγικής κατανομής των πόρων.</a:t>
            </a:r>
          </a:p>
        </p:txBody>
      </p:sp>
      <p:sp>
        <p:nvSpPr>
          <p:cNvPr id="7" name="Marcador de texto 1">
            <a:extLst>
              <a:ext uri="{FF2B5EF4-FFF2-40B4-BE49-F238E27FC236}">
                <a16:creationId xmlns:a16="http://schemas.microsoft.com/office/drawing/2014/main" id="{CC125F44-BAA2-CEB7-A4D1-2E1ADC6EE49E}"/>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1.4 Κατανομή πόρων: (3)</a:t>
            </a:r>
          </a:p>
        </p:txBody>
      </p:sp>
    </p:spTree>
    <p:extLst>
      <p:ext uri="{BB962C8B-B14F-4D97-AF65-F5344CB8AC3E}">
        <p14:creationId xmlns:p14="http://schemas.microsoft.com/office/powerpoint/2010/main" val="181860807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1.5 Παρουσίαση της διαδρομής: Αποκεντρωμένη χρηματοδότηση </a:t>
            </a:r>
          </a:p>
        </p:txBody>
      </p:sp>
      <p:grpSp>
        <p:nvGrpSpPr>
          <p:cNvPr id="11" name="Gruppo 10">
            <a:extLst>
              <a:ext uri="{FF2B5EF4-FFF2-40B4-BE49-F238E27FC236}">
                <a16:creationId xmlns:a16="http://schemas.microsoft.com/office/drawing/2014/main" id="{F0357F2E-ED8A-2BB5-69DC-A7B640A7B3E2}"/>
              </a:ext>
            </a:extLst>
          </p:cNvPr>
          <p:cNvGrpSpPr/>
          <p:nvPr/>
        </p:nvGrpSpPr>
        <p:grpSpPr>
          <a:xfrm>
            <a:off x="471472" y="1489412"/>
            <a:ext cx="11152658" cy="4441762"/>
            <a:chOff x="471472" y="1489412"/>
            <a:chExt cx="11152658" cy="4441762"/>
          </a:xfrm>
        </p:grpSpPr>
        <p:sp>
          <p:nvSpPr>
            <p:cNvPr id="3" name="CasellaDiTesto 2">
              <a:extLst>
                <a:ext uri="{FF2B5EF4-FFF2-40B4-BE49-F238E27FC236}">
                  <a16:creationId xmlns:a16="http://schemas.microsoft.com/office/drawing/2014/main" id="{96883BFA-5821-BCBD-1877-CE0AD6146E9E}"/>
                </a:ext>
              </a:extLst>
            </p:cNvPr>
            <p:cNvSpPr txBox="1"/>
            <p:nvPr/>
          </p:nvSpPr>
          <p:spPr>
            <a:xfrm>
              <a:off x="471472" y="1489412"/>
              <a:ext cx="5533910" cy="2677656"/>
            </a:xfrm>
            <a:prstGeom prst="rect">
              <a:avLst/>
            </a:prstGeom>
            <a:noFill/>
          </p:spPr>
          <p:txBody>
            <a:bodyPr wrap="square">
              <a:spAutoFit/>
            </a:bodyPr>
            <a:lstStyle/>
            <a:p>
              <a:pPr algn="just"/>
              <a:r>
                <a:rPr lang="en-GB" sz="1200" b="1" dirty="0" err="1">
                  <a:solidFill>
                    <a:srgbClr val="1B193E"/>
                  </a:solidFill>
                  <a:latin typeface="Calibri" panose="020F0502020204030204" pitchFamily="34" charset="0"/>
                  <a:cs typeface="Calibri" panose="020F0502020204030204" pitchFamily="34" charset="0"/>
                </a:rPr>
                <a:t>Κεντρική</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χρημ</a:t>
              </a:r>
              <a:r>
                <a:rPr lang="en-GB" sz="1200" b="1" dirty="0">
                  <a:solidFill>
                    <a:srgbClr val="1B193E"/>
                  </a:solidFill>
                  <a:latin typeface="Calibri" panose="020F0502020204030204" pitchFamily="34" charset="0"/>
                  <a:cs typeface="Calibri" panose="020F0502020204030204" pitchFamily="34" charset="0"/>
                </a:rPr>
                <a:t>ατοδότηση</a:t>
              </a:r>
            </a:p>
            <a:p>
              <a:pPr algn="just"/>
              <a:endParaRPr lang="en-GB" sz="1200" b="1" dirty="0">
                <a:solidFill>
                  <a:srgbClr val="1B193E"/>
                </a:solidFill>
                <a:latin typeface="Calibri" panose="020F0502020204030204" pitchFamily="34" charset="0"/>
                <a:cs typeface="Calibri" panose="020F0502020204030204" pitchFamily="34" charset="0"/>
              </a:endParaRPr>
            </a:p>
            <a:p>
              <a:pPr algn="just"/>
              <a:r>
                <a:rPr lang="en-GB" sz="1200" dirty="0">
                  <a:solidFill>
                    <a:srgbClr val="1B193E"/>
                  </a:solidFill>
                  <a:latin typeface="Calibri" panose="020F0502020204030204" pitchFamily="34" charset="0"/>
                  <a:cs typeface="Calibri" panose="020F0502020204030204" pitchFamily="34" charset="0"/>
                </a:rPr>
                <a:t>Η </a:t>
              </a:r>
              <a:r>
                <a:rPr lang="en-GB" sz="1200" dirty="0" err="1">
                  <a:solidFill>
                    <a:srgbClr val="1B193E"/>
                  </a:solidFill>
                  <a:latin typeface="Calibri" panose="020F0502020204030204" pitchFamily="34" charset="0"/>
                  <a:cs typeface="Calibri" panose="020F0502020204030204" pitchFamily="34" charset="0"/>
                </a:rPr>
                <a:t>κεντρική</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χρημ</a:t>
              </a:r>
              <a:r>
                <a:rPr lang="en-GB" sz="1200" dirty="0">
                  <a:solidFill>
                    <a:srgbClr val="1B193E"/>
                  </a:solidFill>
                  <a:latin typeface="Calibri" panose="020F0502020204030204" pitchFamily="34" charset="0"/>
                  <a:cs typeface="Calibri" panose="020F0502020204030204" pitchFamily="34" charset="0"/>
                </a:rPr>
                <a:t>ατοδότηση περιλαμβάνει την </a:t>
              </a:r>
              <a:r>
                <a:rPr lang="en-GB" sz="1200" b="1" dirty="0">
                  <a:solidFill>
                    <a:srgbClr val="1B193E"/>
                  </a:solidFill>
                  <a:latin typeface="Calibri" panose="020F0502020204030204" pitchFamily="34" charset="0"/>
                  <a:cs typeface="Calibri" panose="020F0502020204030204" pitchFamily="34" charset="0"/>
                </a:rPr>
                <a:t>άμεση διαχείριση </a:t>
              </a:r>
              <a:r>
                <a:rPr lang="en-GB" sz="1200" dirty="0">
                  <a:solidFill>
                    <a:srgbClr val="1B193E"/>
                  </a:solidFill>
                  <a:latin typeface="Calibri" panose="020F0502020204030204" pitchFamily="34" charset="0"/>
                  <a:cs typeface="Calibri" panose="020F0502020204030204" pitchFamily="34" charset="0"/>
                </a:rPr>
                <a:t>και εκτέλεση των ταμείων και των προγραμμάτων από τα θεσμικά όργανα της ΕΕ. </a:t>
              </a:r>
              <a:r>
                <a:rPr lang="en-GB" sz="1200" dirty="0" err="1">
                  <a:solidFill>
                    <a:srgbClr val="1B193E"/>
                  </a:solidFill>
                  <a:latin typeface="Calibri" panose="020F0502020204030204" pitchFamily="34" charset="0"/>
                  <a:cs typeface="Calibri" panose="020F0502020204030204" pitchFamily="34" charset="0"/>
                </a:rPr>
                <a:t>Εδώ</a:t>
              </a:r>
              <a:r>
                <a:rPr lang="en-GB" sz="1200" dirty="0">
                  <a:solidFill>
                    <a:srgbClr val="1B193E"/>
                  </a:solidFill>
                  <a:latin typeface="Calibri" panose="020F0502020204030204" pitchFamily="34" charset="0"/>
                  <a:cs typeface="Calibri" panose="020F0502020204030204" pitchFamily="34" charset="0"/>
                </a:rPr>
                <a:t>, η </a:t>
              </a:r>
              <a:r>
                <a:rPr lang="en-GB" sz="1200" dirty="0" err="1">
                  <a:solidFill>
                    <a:srgbClr val="1B193E"/>
                  </a:solidFill>
                  <a:latin typeface="Calibri" panose="020F0502020204030204" pitchFamily="34" charset="0"/>
                  <a:cs typeface="Calibri" panose="020F0502020204030204" pitchFamily="34" charset="0"/>
                </a:rPr>
                <a:t>Ευρω</a:t>
              </a:r>
              <a:r>
                <a:rPr lang="en-GB" sz="1200" dirty="0">
                  <a:solidFill>
                    <a:srgbClr val="1B193E"/>
                  </a:solidFill>
                  <a:latin typeface="Calibri" panose="020F0502020204030204" pitchFamily="34" charset="0"/>
                  <a:cs typeface="Calibri" panose="020F0502020204030204" pitchFamily="34" charset="0"/>
                </a:rPr>
                <a:t>παϊκή Επιτροπή αναλαμβάνει ηγετικό ρόλο στη διοίκηση και διαχείριση των προγραμμάτων και των πρωτοβουλιών, εξασφαλίζοντας την ομοιομορφία και τη συνοχή της εφαρμογής.</a:t>
              </a:r>
              <a:endParaRPr lang="en-GB" sz="1200" b="1" dirty="0">
                <a:solidFill>
                  <a:srgbClr val="1B193E"/>
                </a:solidFill>
                <a:latin typeface="Calibri" panose="020F0502020204030204" pitchFamily="34" charset="0"/>
                <a:cs typeface="Calibri" panose="020F0502020204030204" pitchFamily="34" charset="0"/>
              </a:endParaRP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b="1" dirty="0">
                  <a:solidFill>
                    <a:srgbClr val="1B193E"/>
                  </a:solidFill>
                  <a:latin typeface="Calibri" panose="020F0502020204030204" pitchFamily="34" charset="0"/>
                  <a:cs typeface="Calibri" panose="020F0502020204030204" pitchFamily="34" charset="0"/>
                </a:rPr>
                <a:t>Παρα</a:t>
              </a:r>
              <a:r>
                <a:rPr lang="en-GB" sz="1200" b="1" dirty="0" err="1">
                  <a:solidFill>
                    <a:srgbClr val="1B193E"/>
                  </a:solidFill>
                  <a:latin typeface="Calibri" panose="020F0502020204030204" pitchFamily="34" charset="0"/>
                  <a:cs typeface="Calibri" panose="020F0502020204030204" pitchFamily="34" charset="0"/>
                </a:rPr>
                <a:t>δείγμ</a:t>
              </a:r>
              <a:r>
                <a:rPr lang="en-GB" sz="1200" b="1" dirty="0">
                  <a:solidFill>
                    <a:srgbClr val="1B193E"/>
                  </a:solidFill>
                  <a:latin typeface="Calibri" panose="020F0502020204030204" pitchFamily="34" charset="0"/>
                  <a:cs typeface="Calibri" panose="020F0502020204030204" pitchFamily="34" charset="0"/>
                </a:rPr>
                <a:t>ατα:</a:t>
              </a:r>
            </a:p>
            <a:p>
              <a:pPr algn="just"/>
              <a:endParaRPr lang="en-GB" sz="12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b="1" dirty="0">
                  <a:solidFill>
                    <a:srgbClr val="1B193E"/>
                  </a:solidFill>
                  <a:latin typeface="Calibri" panose="020F0502020204030204" pitchFamily="34" charset="0"/>
                  <a:cs typeface="Calibri" panose="020F0502020204030204" pitchFamily="34" charset="0"/>
                </a:rPr>
                <a:t>Horizon Europe</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ου</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δι</a:t>
              </a:r>
              <a:r>
                <a:rPr lang="en-GB" sz="1200" dirty="0">
                  <a:solidFill>
                    <a:srgbClr val="1B193E"/>
                  </a:solidFill>
                  <a:latin typeface="Calibri" panose="020F0502020204030204" pitchFamily="34" charset="0"/>
                  <a:cs typeface="Calibri" panose="020F0502020204030204" pitchFamily="34" charset="0"/>
                </a:rPr>
                <a:t>αχειρίζεται άμεσα η Ευρωπαϊκή Επιτροπή</a:t>
              </a:r>
            </a:p>
            <a:p>
              <a:pPr marL="285750" indent="-285750" algn="just">
                <a:buFont typeface="Arial" panose="020B0604020202020204" pitchFamily="34" charset="0"/>
                <a:buChar char="•"/>
              </a:pPr>
              <a:endParaRPr lang="en-GB" sz="12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b="1" dirty="0">
                  <a:solidFill>
                    <a:srgbClr val="1B193E"/>
                  </a:solidFill>
                  <a:latin typeface="Calibri" panose="020F0502020204030204" pitchFamily="34" charset="0"/>
                  <a:cs typeface="Calibri" panose="020F0502020204030204" pitchFamily="34" charset="0"/>
                </a:rPr>
                <a:t>Erasmus+</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Κεντρική</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χρημ</a:t>
              </a:r>
              <a:r>
                <a:rPr lang="en-GB" sz="1200" dirty="0">
                  <a:solidFill>
                    <a:srgbClr val="1B193E"/>
                  </a:solidFill>
                  <a:latin typeface="Calibri" panose="020F0502020204030204" pitchFamily="34" charset="0"/>
                  <a:cs typeface="Calibri" panose="020F0502020204030204" pitchFamily="34" charset="0"/>
                </a:rPr>
                <a:t>ατοδότηση για προγράμματα εκπαίδευσης, κατάρτισης, νεολαίας και αθλητισμού υπό την εποπτεία της Επιτροπής της ΕΕ</a:t>
              </a:r>
            </a:p>
          </p:txBody>
        </p:sp>
        <p:sp>
          <p:nvSpPr>
            <p:cNvPr id="4" name="CasellaDiTesto 3">
              <a:extLst>
                <a:ext uri="{FF2B5EF4-FFF2-40B4-BE49-F238E27FC236}">
                  <a16:creationId xmlns:a16="http://schemas.microsoft.com/office/drawing/2014/main" id="{E4C4C2B9-112B-6D6A-5254-DD10EAD2B24C}"/>
                </a:ext>
              </a:extLst>
            </p:cNvPr>
            <p:cNvSpPr txBox="1"/>
            <p:nvPr/>
          </p:nvSpPr>
          <p:spPr>
            <a:xfrm>
              <a:off x="6090220" y="1489412"/>
              <a:ext cx="5533910" cy="3046988"/>
            </a:xfrm>
            <a:prstGeom prst="rect">
              <a:avLst/>
            </a:prstGeom>
            <a:noFill/>
          </p:spPr>
          <p:txBody>
            <a:bodyPr wrap="square">
              <a:spAutoFit/>
            </a:bodyPr>
            <a:lstStyle/>
            <a:p>
              <a:pPr algn="just"/>
              <a:r>
                <a:rPr lang="en-GB" sz="1200" b="1" dirty="0">
                  <a:solidFill>
                    <a:srgbClr val="1B193E"/>
                  </a:solidFill>
                  <a:latin typeface="Calibri" panose="020F0502020204030204" pitchFamily="34" charset="0"/>
                  <a:cs typeface="Calibri" panose="020F0502020204030204" pitchFamily="34" charset="0"/>
                </a:rPr>
                <a:t>Απ</a:t>
              </a:r>
              <a:r>
                <a:rPr lang="en-GB" sz="1200" b="1" dirty="0" err="1">
                  <a:solidFill>
                    <a:srgbClr val="1B193E"/>
                  </a:solidFill>
                  <a:latin typeface="Calibri" panose="020F0502020204030204" pitchFamily="34" charset="0"/>
                  <a:cs typeface="Calibri" panose="020F0502020204030204" pitchFamily="34" charset="0"/>
                </a:rPr>
                <a:t>οκεντρωμένη</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χρημ</a:t>
              </a:r>
              <a:r>
                <a:rPr lang="en-GB" sz="1200" b="1" dirty="0">
                  <a:solidFill>
                    <a:srgbClr val="1B193E"/>
                  </a:solidFill>
                  <a:latin typeface="Calibri" panose="020F0502020204030204" pitchFamily="34" charset="0"/>
                  <a:cs typeface="Calibri" panose="020F0502020204030204" pitchFamily="34" charset="0"/>
                </a:rPr>
                <a:t>ατοδότηση</a:t>
              </a:r>
            </a:p>
            <a:p>
              <a:pPr algn="just"/>
              <a:endParaRPr lang="en-GB" sz="1200" b="1"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Σε</a:t>
              </a:r>
              <a:r>
                <a:rPr lang="en-GB" sz="1200" dirty="0">
                  <a:solidFill>
                    <a:srgbClr val="1B193E"/>
                  </a:solidFill>
                  <a:latin typeface="Calibri" panose="020F0502020204030204" pitchFamily="34" charset="0"/>
                  <a:cs typeface="Calibri" panose="020F0502020204030204" pitchFamily="34" charset="0"/>
                </a:rPr>
                <a:t> α</a:t>
              </a:r>
              <a:r>
                <a:rPr lang="en-GB" sz="1200" dirty="0" err="1">
                  <a:solidFill>
                    <a:srgbClr val="1B193E"/>
                  </a:solidFill>
                  <a:latin typeface="Calibri" panose="020F0502020204030204" pitchFamily="34" charset="0"/>
                  <a:cs typeface="Calibri" panose="020F0502020204030204" pitchFamily="34" charset="0"/>
                </a:rPr>
                <a:t>ντίθεση</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με</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την</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κεντρική</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χρημ</a:t>
              </a:r>
              <a:r>
                <a:rPr lang="en-GB" sz="1200" dirty="0">
                  <a:solidFill>
                    <a:srgbClr val="1B193E"/>
                  </a:solidFill>
                  <a:latin typeface="Calibri" panose="020F0502020204030204" pitchFamily="34" charset="0"/>
                  <a:cs typeface="Calibri" panose="020F0502020204030204" pitchFamily="34" charset="0"/>
                </a:rPr>
                <a:t>ατοδότηση, η αποκεντρωμένη δίνει στα κράτη μέλη (και τις περιφέρειες) τη δυνατότητα να διαχειρίζονται τα κονδύλια της ΕΕ σε ένα πλαίσιο </a:t>
              </a:r>
              <a:r>
                <a:rPr lang="en-GB" sz="1200" b="1" dirty="0">
                  <a:solidFill>
                    <a:srgbClr val="1B193E"/>
                  </a:solidFill>
                  <a:latin typeface="Calibri" panose="020F0502020204030204" pitchFamily="34" charset="0"/>
                  <a:cs typeface="Calibri" panose="020F0502020204030204" pitchFamily="34" charset="0"/>
                </a:rPr>
                <a:t>κοινής διαχείρισης.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Αν</a:t>
              </a:r>
              <a:r>
                <a:rPr lang="en-GB" sz="1200" dirty="0">
                  <a:solidFill>
                    <a:srgbClr val="1B193E"/>
                  </a:solidFill>
                  <a:latin typeface="Calibri" panose="020F0502020204030204" pitchFamily="34" charset="0"/>
                  <a:cs typeface="Calibri" panose="020F0502020204030204" pitchFamily="34" charset="0"/>
                </a:rPr>
                <a:t>αλαμβάνουν την ηγεσία στο σχεδιασμό, την εκτέλεση και την εποπτεία των προγραμμάτων, ευθυγραμμίζοντας τους στόχους και τους σκοπούς της ΕΕ με τις περιφερειακές ανάγκες και προτεραιότητες.</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b="1" dirty="0">
                  <a:solidFill>
                    <a:srgbClr val="1B193E"/>
                  </a:solidFill>
                  <a:latin typeface="Calibri" panose="020F0502020204030204" pitchFamily="34" charset="0"/>
                  <a:cs typeface="Calibri" panose="020F0502020204030204" pitchFamily="34" charset="0"/>
                </a:rPr>
                <a:t>Παρα</a:t>
              </a:r>
              <a:r>
                <a:rPr lang="en-GB" sz="1200" b="1" dirty="0" err="1">
                  <a:solidFill>
                    <a:srgbClr val="1B193E"/>
                  </a:solidFill>
                  <a:latin typeface="Calibri" panose="020F0502020204030204" pitchFamily="34" charset="0"/>
                  <a:cs typeface="Calibri" panose="020F0502020204030204" pitchFamily="34" charset="0"/>
                </a:rPr>
                <a:t>δείγμ</a:t>
              </a:r>
              <a:r>
                <a:rPr lang="en-GB" sz="1200" b="1" dirty="0">
                  <a:solidFill>
                    <a:srgbClr val="1B193E"/>
                  </a:solidFill>
                  <a:latin typeface="Calibri" panose="020F0502020204030204" pitchFamily="34" charset="0"/>
                  <a:cs typeface="Calibri" panose="020F0502020204030204" pitchFamily="34" charset="0"/>
                </a:rPr>
                <a:t>ατα:</a:t>
              </a:r>
            </a:p>
            <a:p>
              <a:pPr algn="just"/>
              <a:endParaRPr lang="en-GB" sz="12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b="1" dirty="0" err="1">
                  <a:solidFill>
                    <a:srgbClr val="1B193E"/>
                  </a:solidFill>
                  <a:latin typeface="Calibri" panose="020F0502020204030204" pitchFamily="34" charset="0"/>
                  <a:cs typeface="Calibri" panose="020F0502020204030204" pitchFamily="34" charset="0"/>
                </a:rPr>
                <a:t>Κοινή</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γεωργική</a:t>
              </a:r>
              <a:r>
                <a:rPr lang="en-GB" sz="1200" b="1" dirty="0">
                  <a:solidFill>
                    <a:srgbClr val="1B193E"/>
                  </a:solidFill>
                  <a:latin typeface="Calibri" panose="020F0502020204030204" pitchFamily="34" charset="0"/>
                  <a:cs typeface="Calibri" panose="020F0502020204030204" pitchFamily="34" charset="0"/>
                </a:rPr>
                <a:t> π</a:t>
              </a:r>
              <a:r>
                <a:rPr lang="en-GB" sz="1200" b="1" dirty="0" err="1">
                  <a:solidFill>
                    <a:srgbClr val="1B193E"/>
                  </a:solidFill>
                  <a:latin typeface="Calibri" panose="020F0502020204030204" pitchFamily="34" charset="0"/>
                  <a:cs typeface="Calibri" panose="020F0502020204030204" pitchFamily="34" charset="0"/>
                </a:rPr>
                <a:t>ολιτική</a:t>
              </a:r>
              <a:r>
                <a:rPr lang="en-GB" sz="1200" b="1" dirty="0">
                  <a:solidFill>
                    <a:srgbClr val="1B193E"/>
                  </a:solidFill>
                  <a:latin typeface="Calibri" panose="020F0502020204030204" pitchFamily="34" charset="0"/>
                  <a:cs typeface="Calibri" panose="020F0502020204030204" pitchFamily="34" charset="0"/>
                </a:rPr>
                <a:t> (ΚΓΠ)</a:t>
              </a:r>
              <a:r>
                <a:rPr lang="en-GB" sz="1200" dirty="0">
                  <a:solidFill>
                    <a:srgbClr val="1B193E"/>
                  </a:solidFill>
                  <a:latin typeface="Calibri" panose="020F0502020204030204" pitchFamily="34" charset="0"/>
                  <a:cs typeface="Calibri" panose="020F0502020204030204" pitchFamily="34" charset="0"/>
                </a:rPr>
                <a:t>: Τα </a:t>
              </a:r>
              <a:r>
                <a:rPr lang="en-GB" sz="1200" dirty="0" err="1">
                  <a:solidFill>
                    <a:srgbClr val="1B193E"/>
                  </a:solidFill>
                  <a:latin typeface="Calibri" panose="020F0502020204030204" pitchFamily="34" charset="0"/>
                  <a:cs typeface="Calibri" panose="020F0502020204030204" pitchFamily="34" charset="0"/>
                </a:rPr>
                <a:t>κράτη</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μέλη</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σχεδιάζουν</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γεωργικά</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ρογράμμ</a:t>
              </a:r>
              <a:r>
                <a:rPr lang="en-GB" sz="1200" dirty="0">
                  <a:solidFill>
                    <a:srgbClr val="1B193E"/>
                  </a:solidFill>
                  <a:latin typeface="Calibri" panose="020F0502020204030204" pitchFamily="34" charset="0"/>
                  <a:cs typeface="Calibri" panose="020F0502020204030204" pitchFamily="34" charset="0"/>
                </a:rPr>
                <a:t>ατα προσαρμοσμένα στις ιδιαίτερες ανάγκες τους</a:t>
              </a:r>
            </a:p>
            <a:p>
              <a:pPr marL="285750" indent="-285750" algn="just">
                <a:buFont typeface="Arial" panose="020B0604020202020204" pitchFamily="34" charset="0"/>
                <a:buChar char="•"/>
              </a:pPr>
              <a:endParaRPr lang="en-GB" sz="12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b="1" dirty="0" err="1">
                  <a:solidFill>
                    <a:srgbClr val="1B193E"/>
                  </a:solidFill>
                  <a:latin typeface="Calibri" panose="020F0502020204030204" pitchFamily="34" charset="0"/>
                  <a:cs typeface="Calibri" panose="020F0502020204030204" pitchFamily="34" charset="0"/>
                </a:rPr>
                <a:t>Ευρω</a:t>
              </a:r>
              <a:r>
                <a:rPr lang="en-GB" sz="1200" b="1" dirty="0">
                  <a:solidFill>
                    <a:srgbClr val="1B193E"/>
                  </a:solidFill>
                  <a:latin typeface="Calibri" panose="020F0502020204030204" pitchFamily="34" charset="0"/>
                  <a:cs typeface="Calibri" panose="020F0502020204030204" pitchFamily="34" charset="0"/>
                </a:rPr>
                <a:t>παϊκό Ταμείο Περιφερειακής Ανάπτυξης (ΕΤΠΑ)</a:t>
              </a:r>
              <a:r>
                <a:rPr lang="en-GB" sz="1200" dirty="0">
                  <a:solidFill>
                    <a:srgbClr val="1B193E"/>
                  </a:solidFill>
                  <a:latin typeface="Calibri" panose="020F0502020204030204" pitchFamily="34" charset="0"/>
                  <a:cs typeface="Calibri" panose="020F0502020204030204" pitchFamily="34" charset="0"/>
                </a:rPr>
                <a:t>: Αποκεντρωμένη χρηματοδότηση για την αντιμετώπιση των περιφερειακών αναγκών και ανισοτήτων και την προώθηση τοπικών αναπτυξιακών πρωτοβουλιών</a:t>
              </a:r>
            </a:p>
          </p:txBody>
        </p:sp>
        <p:cxnSp>
          <p:nvCxnSpPr>
            <p:cNvPr id="5" name="Connettore 1 4">
              <a:extLst>
                <a:ext uri="{FF2B5EF4-FFF2-40B4-BE49-F238E27FC236}">
                  <a16:creationId xmlns:a16="http://schemas.microsoft.com/office/drawing/2014/main" id="{8A76E4E7-9931-46B6-811B-FB819107BD13}"/>
                </a:ext>
              </a:extLst>
            </p:cNvPr>
            <p:cNvCxnSpPr/>
            <p:nvPr/>
          </p:nvCxnSpPr>
          <p:spPr>
            <a:xfrm flipH="1">
              <a:off x="6053468" y="1500045"/>
              <a:ext cx="0" cy="353943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69178DF8-72BB-8564-E20D-9A2735583AAD}"/>
                </a:ext>
              </a:extLst>
            </p:cNvPr>
            <p:cNvSpPr txBox="1"/>
            <p:nvPr/>
          </p:nvSpPr>
          <p:spPr>
            <a:xfrm>
              <a:off x="471472" y="5238677"/>
              <a:ext cx="11152657" cy="692497"/>
            </a:xfrm>
            <a:prstGeom prst="rect">
              <a:avLst/>
            </a:prstGeom>
            <a:noFill/>
          </p:spPr>
          <p:txBody>
            <a:bodyPr wrap="square" rtlCol="0">
              <a:spAutoFit/>
            </a:bodyPr>
            <a:lstStyle/>
            <a:p>
              <a:pPr algn="just"/>
              <a:r>
                <a:rPr lang="en-GB" sz="1300" b="1" dirty="0" err="1">
                  <a:solidFill>
                    <a:srgbClr val="1B193E"/>
                  </a:solidFill>
                  <a:latin typeface="Calibri" panose="020F0502020204030204" pitchFamily="34" charset="0"/>
                  <a:cs typeface="Calibri" panose="020F0502020204030204" pitchFamily="34" charset="0"/>
                </a:rPr>
                <a:t>Στρ</a:t>
              </a:r>
              <a:r>
                <a:rPr lang="en-GB" sz="1300" b="1" dirty="0">
                  <a:solidFill>
                    <a:srgbClr val="1B193E"/>
                  </a:solidFill>
                  <a:latin typeface="Calibri" panose="020F0502020204030204" pitchFamily="34" charset="0"/>
                  <a:cs typeface="Calibri" panose="020F0502020204030204" pitchFamily="34" charset="0"/>
                </a:rPr>
                <a:t>ατηγική συνεργασία</a:t>
              </a:r>
              <a:r>
                <a:rPr lang="en-GB" sz="1300" dirty="0">
                  <a:solidFill>
                    <a:srgbClr val="1B193E"/>
                  </a:solidFill>
                  <a:latin typeface="Calibri" panose="020F0502020204030204" pitchFamily="34" charset="0"/>
                  <a:cs typeface="Calibri" panose="020F0502020204030204" pitchFamily="34" charset="0"/>
                </a:rPr>
                <a:t>: Και οι δύο διαδρομές συνδυάζονται για την επίτευξη γενικών στόχων της ΕΕ. Η </a:t>
              </a:r>
              <a:r>
                <a:rPr lang="en-GB" sz="1300" dirty="0" err="1">
                  <a:solidFill>
                    <a:srgbClr val="1B193E"/>
                  </a:solidFill>
                  <a:latin typeface="Calibri" panose="020F0502020204030204" pitchFamily="34" charset="0"/>
                  <a:cs typeface="Calibri" panose="020F0502020204030204" pitchFamily="34" charset="0"/>
                </a:rPr>
                <a:t>κεντρική</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χρημ</a:t>
              </a:r>
              <a:r>
                <a:rPr lang="en-GB" sz="1300" dirty="0">
                  <a:solidFill>
                    <a:srgbClr val="1B193E"/>
                  </a:solidFill>
                  <a:latin typeface="Calibri" panose="020F0502020204030204" pitchFamily="34" charset="0"/>
                  <a:cs typeface="Calibri" panose="020F0502020204030204" pitchFamily="34" charset="0"/>
                </a:rPr>
                <a:t>ατοδότηση απλουστεύει τα προγράμματα σε ολόκληρη την ΕΕ, ενώ η αποκεντρωμένη χρηματοδότηση ενθαρρύνει εξατομικευμένες πρωτοβουλίες που λαμβάνουν υπόψη τη μοναδικότητα και την ποικιλομορφία των τοπικών αναγκών.</a:t>
              </a:r>
            </a:p>
          </p:txBody>
        </p:sp>
      </p:grpSp>
    </p:spTree>
    <p:extLst>
      <p:ext uri="{BB962C8B-B14F-4D97-AF65-F5344CB8AC3E}">
        <p14:creationId xmlns:p14="http://schemas.microsoft.com/office/powerpoint/2010/main" val="219354741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2. Βαθιά εμβάθυνση στα προγράμματα της ΕΕ</a:t>
            </a:r>
          </a:p>
          <a:p>
            <a:r>
              <a:rPr lang="en-GB" sz="2200"/>
              <a:t>2.1 Εστίαση στο πλαίσιο άμεσης έναντι του πλαισίου κοινής διαχείρισης (1)</a:t>
            </a:r>
          </a:p>
        </p:txBody>
      </p:sp>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4031873"/>
          </a:xfrm>
          <a:prstGeom prst="rect">
            <a:avLst/>
          </a:prstGeom>
          <a:noFill/>
        </p:spPr>
        <p:txBody>
          <a:bodyPr wrap="square">
            <a:spAutoFit/>
          </a:bodyPr>
          <a:lstStyle/>
          <a:p>
            <a:pPr algn="just"/>
            <a:r>
              <a:rPr lang="en-GB" sz="1600">
                <a:solidFill>
                  <a:srgbClr val="1B193E"/>
                </a:solidFill>
                <a:latin typeface="Calibri" panose="020F0502020204030204" pitchFamily="34" charset="0"/>
                <a:cs typeface="Calibri" panose="020F0502020204030204" pitchFamily="34" charset="0"/>
              </a:rPr>
              <a:t>Στο </a:t>
            </a:r>
            <a:r>
              <a:rPr lang="en-GB" sz="1600" b="1">
                <a:solidFill>
                  <a:srgbClr val="1B193E"/>
                </a:solidFill>
                <a:latin typeface="Calibri" panose="020F0502020204030204" pitchFamily="34" charset="0"/>
                <a:cs typeface="Calibri" panose="020F0502020204030204" pitchFamily="34" charset="0"/>
              </a:rPr>
              <a:t>πλαίσιο </a:t>
            </a:r>
            <a:r>
              <a:rPr lang="en-GB" sz="1600">
                <a:solidFill>
                  <a:srgbClr val="1B193E"/>
                </a:solidFill>
                <a:latin typeface="Calibri" panose="020F0502020204030204" pitchFamily="34" charset="0"/>
                <a:cs typeface="Calibri" panose="020F0502020204030204" pitchFamily="34" charset="0"/>
              </a:rPr>
              <a:t>της </a:t>
            </a:r>
            <a:r>
              <a:rPr lang="en-GB" sz="1600" b="1">
                <a:solidFill>
                  <a:srgbClr val="1B193E"/>
                </a:solidFill>
                <a:latin typeface="Calibri" panose="020F0502020204030204" pitchFamily="34" charset="0"/>
                <a:cs typeface="Calibri" panose="020F0502020204030204" pitchFamily="34" charset="0"/>
              </a:rPr>
              <a:t>άμεσης διαχείρισης</a:t>
            </a:r>
            <a:r>
              <a:rPr lang="en-GB" sz="1600">
                <a:solidFill>
                  <a:srgbClr val="1B193E"/>
                </a:solidFill>
                <a:latin typeface="Calibri" panose="020F0502020204030204" pitchFamily="34" charset="0"/>
                <a:cs typeface="Calibri" panose="020F0502020204030204" pitchFamily="34" charset="0"/>
              </a:rPr>
              <a:t>, ας διερευνήσουμε τον ηγετικό ρόλο της Ευρωπαϊκής Επιτροπής. Αναλαμβάνει κομβική θέση, καθώς είναι άμεσα υπεύθυνη και επιβλέπει κάθε πτυχή της υλοποίησης ενός προγράμματος:</a:t>
            </a:r>
          </a:p>
          <a:p>
            <a:pPr algn="just"/>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Εκκίνηση προσκλήσεων υποβολής προτάσεων</a:t>
            </a:r>
            <a:r>
              <a:rPr lang="en-GB" sz="1600">
                <a:solidFill>
                  <a:srgbClr val="1B193E"/>
                </a:solidFill>
                <a:latin typeface="Calibri" panose="020F0502020204030204" pitchFamily="34" charset="0"/>
                <a:cs typeface="Calibri" panose="020F0502020204030204" pitchFamily="34" charset="0"/>
              </a:rPr>
              <a:t>: Έναρξη της διαδικασίας με πρόσκληση υποβολής προτάσεων έργων</a:t>
            </a:r>
          </a:p>
          <a:p>
            <a:pPr marL="342900" indent="-342900" algn="just">
              <a:buFont typeface="+mj-lt"/>
              <a:buAutoNum type="arabicPeriod"/>
            </a:pPr>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Αξιολόγηση των υποβληθεισών προτάσεων</a:t>
            </a:r>
            <a:r>
              <a:rPr lang="en-GB" sz="1600">
                <a:solidFill>
                  <a:srgbClr val="1B193E"/>
                </a:solidFill>
                <a:latin typeface="Calibri" panose="020F0502020204030204" pitchFamily="34" charset="0"/>
                <a:cs typeface="Calibri" panose="020F0502020204030204" pitchFamily="34" charset="0"/>
              </a:rPr>
              <a:t>: Αυστηρή αξιολόγηση για να εξασφαλιστεί η ευθυγράμμιση με τους στόχους</a:t>
            </a:r>
          </a:p>
          <a:p>
            <a:pPr marL="342900" indent="-342900" algn="just">
              <a:buFont typeface="+mj-lt"/>
              <a:buAutoNum type="arabicPeriod"/>
            </a:pPr>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Υπογραφή συμφωνιών επιχορήγησης</a:t>
            </a:r>
            <a:r>
              <a:rPr lang="en-GB" sz="1600">
                <a:solidFill>
                  <a:srgbClr val="1B193E"/>
                </a:solidFill>
                <a:latin typeface="Calibri" panose="020F0502020204030204" pitchFamily="34" charset="0"/>
                <a:cs typeface="Calibri" panose="020F0502020204030204" pitchFamily="34" charset="0"/>
              </a:rPr>
              <a:t>: επισημοποίηση των δεσμεύσεων με τους επιτυχημένους υποστηρικτές του έργου</a:t>
            </a:r>
          </a:p>
          <a:p>
            <a:pPr marL="342900" indent="-342900" algn="just">
              <a:buFont typeface="+mj-lt"/>
              <a:buAutoNum type="arabicPeriod"/>
            </a:pPr>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Παρακολούθηση της υλοποίησης του έργου</a:t>
            </a:r>
            <a:r>
              <a:rPr lang="en-GB" sz="1600">
                <a:solidFill>
                  <a:srgbClr val="1B193E"/>
                </a:solidFill>
                <a:latin typeface="Calibri" panose="020F0502020204030204" pitchFamily="34" charset="0"/>
                <a:cs typeface="Calibri" panose="020F0502020204030204" pitchFamily="34" charset="0"/>
              </a:rPr>
              <a:t>: Συνεχής εποπτεία για την εξασφάλιση της τήρησης των καθορισμένων κατευθυντήριων γραμμών</a:t>
            </a:r>
          </a:p>
          <a:p>
            <a:pPr marL="342900" indent="-342900" algn="just">
              <a:buFont typeface="+mj-lt"/>
              <a:buAutoNum type="arabicPeriod"/>
            </a:pPr>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Αξιολόγηση των αποτελεσμάτων</a:t>
            </a:r>
            <a:r>
              <a:rPr lang="en-GB" sz="1600">
                <a:solidFill>
                  <a:srgbClr val="1B193E"/>
                </a:solidFill>
                <a:latin typeface="Calibri" panose="020F0502020204030204" pitchFamily="34" charset="0"/>
                <a:cs typeface="Calibri" panose="020F0502020204030204" pitchFamily="34" charset="0"/>
              </a:rPr>
              <a:t>: Αξιολόγηση των αποτελεσμάτων του έργου με βάση προκαθορισμένα κριτήρια</a:t>
            </a:r>
          </a:p>
          <a:p>
            <a:pPr marL="342900" indent="-342900" algn="just">
              <a:buFont typeface="+mj-lt"/>
              <a:buAutoNum type="arabicPeriod"/>
            </a:pPr>
            <a:endParaRPr lang="en-GB" sz="80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pPr>
            <a:r>
              <a:rPr lang="en-GB" sz="1600" b="1">
                <a:solidFill>
                  <a:srgbClr val="1B193E"/>
                </a:solidFill>
                <a:latin typeface="Calibri" panose="020F0502020204030204" pitchFamily="34" charset="0"/>
                <a:cs typeface="Calibri" panose="020F0502020204030204" pitchFamily="34" charset="0"/>
              </a:rPr>
              <a:t>Πραγματοποίηση πληρωμών</a:t>
            </a:r>
            <a:r>
              <a:rPr lang="en-GB" sz="1600">
                <a:solidFill>
                  <a:srgbClr val="1B193E"/>
                </a:solidFill>
                <a:latin typeface="Calibri" panose="020F0502020204030204" pitchFamily="34" charset="0"/>
                <a:cs typeface="Calibri" panose="020F0502020204030204" pitchFamily="34" charset="0"/>
              </a:rPr>
              <a:t>: Διευκόλυνση των οικονομικών εκταμιεύσεων όπως προβλέπεται</a:t>
            </a:r>
          </a:p>
          <a:p>
            <a:pPr marL="342900" indent="-342900" algn="just">
              <a:buFont typeface="+mj-lt"/>
              <a:buAutoNum type="arabicPeriod"/>
            </a:pPr>
            <a:endParaRPr lang="en-GB" sz="1600">
              <a:solidFill>
                <a:srgbClr val="1B193E"/>
              </a:solidFill>
              <a:latin typeface="Calibri" panose="020F0502020204030204" pitchFamily="34" charset="0"/>
              <a:cs typeface="Calibri" panose="020F0502020204030204" pitchFamily="34" charset="0"/>
            </a:endParaRPr>
          </a:p>
          <a:p>
            <a:pPr algn="just"/>
            <a:r>
              <a:rPr lang="en-GB" sz="1600">
                <a:solidFill>
                  <a:srgbClr val="1B193E"/>
                </a:solidFill>
                <a:latin typeface="Calibri" panose="020F0502020204030204" pitchFamily="34" charset="0"/>
                <a:cs typeface="Calibri" panose="020F0502020204030204" pitchFamily="34" charset="0"/>
              </a:rPr>
              <a:t>Αυτά τα ολοκληρωμένα καθήκοντα εκτυλίσσονται στις υπηρεσίες της Επιτροπής, που εκτείνονται στην έδρα της, στις αντιπροσωπείες της ΕΕ ή μέσω των καθορισμένων εκτελεστικών οργανισμών της ΕΕ. Αξίζει να σημειωθεί ότι τα κεντρικά προγράμματα που εκτελούνται μέσω άμεσης διαχείρισης αποτελούν </a:t>
            </a:r>
            <a:r>
              <a:rPr lang="en-GB" sz="1600" b="1">
                <a:solidFill>
                  <a:srgbClr val="1B193E"/>
                </a:solidFill>
                <a:latin typeface="Calibri" panose="020F0502020204030204" pitchFamily="34" charset="0"/>
                <a:cs typeface="Calibri" panose="020F0502020204030204" pitchFamily="34" charset="0"/>
              </a:rPr>
              <a:t>περίπου το 20% του προϋπολογισμού της ΕΕ για την περίοδο 2021-2027</a:t>
            </a:r>
            <a:r>
              <a:rPr lang="en-GB" sz="1600">
                <a:solidFill>
                  <a:srgbClr val="1B193E"/>
                </a:solidFill>
                <a:latin typeface="Calibri" panose="020F0502020204030204" pitchFamily="34" charset="0"/>
                <a:cs typeface="Calibri" panose="020F0502020204030204" pitchFamily="34" charset="0"/>
              </a:rPr>
              <a:t>. Αυτή η συγκεντρωτική προσέγγιση διασφαλίζει μια συνεκτική και εξορθολογισμένη διαδικασία υλοποίησης, η οποία καθοδηγείται αποκλειστικά από τις οντότητες της ΕΕ χωρίς τη συμμετοχή εξωτερικών τρίτων μερών.</a:t>
            </a:r>
            <a:endParaRPr lang="en-GB" sz="1600">
              <a:solidFill>
                <a:srgbClr val="1B193E"/>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880673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texto 1">
            <a:extLst>
              <a:ext uri="{FF2B5EF4-FFF2-40B4-BE49-F238E27FC236}">
                <a16:creationId xmlns:a16="http://schemas.microsoft.com/office/drawing/2014/main" id="{0D450323-6BB6-F8FB-DBF7-EF6FB90A9900}"/>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2. Βαθιά εμβάθυνση στα προγράμματα της ΕΕ</a:t>
            </a:r>
          </a:p>
          <a:p>
            <a:r>
              <a:rPr lang="en-GB" sz="2200"/>
              <a:t>2.1 Εστίαση στο πλαίσιο άμεσης έναντι του πλαισίου κοινής διαχείρισης (2)</a:t>
            </a:r>
          </a:p>
        </p:txBody>
      </p:sp>
      <p:grpSp>
        <p:nvGrpSpPr>
          <p:cNvPr id="13" name="Gruppo 12">
            <a:extLst>
              <a:ext uri="{FF2B5EF4-FFF2-40B4-BE49-F238E27FC236}">
                <a16:creationId xmlns:a16="http://schemas.microsoft.com/office/drawing/2014/main" id="{4E2D2FB5-0488-B3D6-6ADA-A020CD4BB806}"/>
              </a:ext>
            </a:extLst>
          </p:cNvPr>
          <p:cNvGrpSpPr/>
          <p:nvPr/>
        </p:nvGrpSpPr>
        <p:grpSpPr>
          <a:xfrm>
            <a:off x="471473" y="1489412"/>
            <a:ext cx="11152657" cy="4467226"/>
            <a:chOff x="471473" y="1489412"/>
            <a:chExt cx="11152657" cy="4467226"/>
          </a:xfrm>
        </p:grpSpPr>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3600986"/>
            </a:xfrm>
            <a:prstGeom prst="rect">
              <a:avLst/>
            </a:prstGeom>
            <a:noFill/>
          </p:spPr>
          <p:txBody>
            <a:bodyPr wrap="square">
              <a:spAutoFit/>
            </a:bodyPr>
            <a:lstStyle/>
            <a:p>
              <a:pPr algn="just"/>
              <a:r>
                <a:rPr lang="en-GB" sz="1200" dirty="0" err="1">
                  <a:solidFill>
                    <a:srgbClr val="1B193E"/>
                  </a:solidFill>
                  <a:latin typeface="Calibri" panose="020F0502020204030204" pitchFamily="34" charset="0"/>
                  <a:cs typeface="Calibri" panose="020F0502020204030204" pitchFamily="34" charset="0"/>
                </a:rPr>
                <a:t>Εκτός</a:t>
              </a:r>
              <a:r>
                <a:rPr lang="en-GB" sz="1200" dirty="0">
                  <a:solidFill>
                    <a:srgbClr val="1B193E"/>
                  </a:solidFill>
                  <a:latin typeface="Calibri" panose="020F0502020204030204" pitchFamily="34" charset="0"/>
                  <a:cs typeface="Calibri" panose="020F0502020204030204" pitchFamily="34" charset="0"/>
                </a:rPr>
                <a:t> από </a:t>
              </a:r>
              <a:r>
                <a:rPr lang="en-GB" sz="1200" dirty="0" err="1">
                  <a:solidFill>
                    <a:srgbClr val="1B193E"/>
                  </a:solidFill>
                  <a:latin typeface="Calibri" panose="020F0502020204030204" pitchFamily="34" charset="0"/>
                  <a:cs typeface="Calibri" panose="020F0502020204030204" pitchFamily="34" charset="0"/>
                </a:rPr>
                <a:t>το</a:t>
              </a:r>
              <a:r>
                <a:rPr lang="en-GB" sz="1200" dirty="0">
                  <a:solidFill>
                    <a:srgbClr val="1B193E"/>
                  </a:solidFill>
                  <a:latin typeface="Calibri" panose="020F0502020204030204" pitchFamily="34" charset="0"/>
                  <a:cs typeface="Calibri" panose="020F0502020204030204" pitchFamily="34" charset="0"/>
                </a:rPr>
                <a:t> πλα</a:t>
              </a:r>
              <a:r>
                <a:rPr lang="en-GB" sz="1200" dirty="0" err="1">
                  <a:solidFill>
                    <a:srgbClr val="1B193E"/>
                  </a:solidFill>
                  <a:latin typeface="Calibri" panose="020F0502020204030204" pitchFamily="34" charset="0"/>
                  <a:cs typeface="Calibri" panose="020F0502020204030204" pitchFamily="34" charset="0"/>
                </a:rPr>
                <a:t>ίσιο</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άμεσης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δι</a:t>
              </a:r>
              <a:r>
                <a:rPr lang="en-GB" sz="1200" dirty="0">
                  <a:solidFill>
                    <a:srgbClr val="1B193E"/>
                  </a:solidFill>
                  <a:latin typeface="Calibri" panose="020F0502020204030204" pitchFamily="34" charset="0"/>
                  <a:cs typeface="Calibri" panose="020F0502020204030204" pitchFamily="34" charset="0"/>
                </a:rPr>
                <a:t>αχείρισης, ας επικεντρωθούμε στο </a:t>
              </a:r>
              <a:r>
                <a:rPr lang="en-GB" sz="1200" b="1" dirty="0">
                  <a:solidFill>
                    <a:srgbClr val="1B193E"/>
                  </a:solidFill>
                  <a:latin typeface="Calibri" panose="020F0502020204030204" pitchFamily="34" charset="0"/>
                  <a:cs typeface="Calibri" panose="020F0502020204030204" pitchFamily="34" charset="0"/>
                </a:rPr>
                <a:t>πλαίσιο επιμερισμένης διαχείρισης</a:t>
              </a:r>
              <a:r>
                <a:rPr lang="en-GB" sz="1200" dirty="0">
                  <a:solidFill>
                    <a:srgbClr val="1B193E"/>
                  </a:solidFill>
                  <a:latin typeface="Calibri" panose="020F0502020204030204" pitchFamily="34" charset="0"/>
                  <a:cs typeface="Calibri" panose="020F0502020204030204" pitchFamily="34" charset="0"/>
                </a:rPr>
                <a:t>, όπου τα κονδύλια της ΕΕ διαχειρίζονται από κοινού με τα κράτη μέλη και τις περιφέρειες. </a:t>
              </a:r>
              <a:r>
                <a:rPr lang="en-GB" sz="1200" dirty="0" err="1">
                  <a:solidFill>
                    <a:srgbClr val="1B193E"/>
                  </a:solidFill>
                  <a:latin typeface="Calibri" panose="020F0502020204030204" pitchFamily="34" charset="0"/>
                  <a:cs typeface="Calibri" panose="020F0502020204030204" pitchFamily="34" charset="0"/>
                </a:rPr>
                <a:t>Αυτό</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το</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συνεργ</a:t>
              </a:r>
              <a:r>
                <a:rPr lang="en-GB" sz="1200" dirty="0">
                  <a:solidFill>
                    <a:srgbClr val="1B193E"/>
                  </a:solidFill>
                  <a:latin typeface="Calibri" panose="020F0502020204030204" pitchFamily="34" charset="0"/>
                  <a:cs typeface="Calibri" panose="020F0502020204030204" pitchFamily="34" charset="0"/>
                </a:rPr>
                <a:t>ατικό μοντέλο περιλαμβάνει τόσο την Ευρωπαϊκή Επιτροπή όσο και τις εθνικές αρχές των κρατών μελών, συμπεριλαμβανομένων των υπουργείων και των δημόσιων οργανισμών, που εποπτεύουν από κοινού συγκεκριμένα προγράμματα. </a:t>
              </a:r>
              <a:r>
                <a:rPr lang="en-GB" sz="1200" b="1" dirty="0" err="1">
                  <a:solidFill>
                    <a:srgbClr val="1B193E"/>
                  </a:solidFill>
                  <a:latin typeface="Calibri" panose="020F0502020204030204" pitchFamily="34" charset="0"/>
                  <a:cs typeface="Calibri" panose="020F0502020204030204" pitchFamily="34" charset="0"/>
                </a:rPr>
                <a:t>Περί</a:t>
              </a:r>
              <a:r>
                <a:rPr lang="en-GB" sz="1200" b="1" dirty="0">
                  <a:solidFill>
                    <a:srgbClr val="1B193E"/>
                  </a:solidFill>
                  <a:latin typeface="Calibri" panose="020F0502020204030204" pitchFamily="34" charset="0"/>
                  <a:cs typeface="Calibri" panose="020F0502020204030204" pitchFamily="34" charset="0"/>
                </a:rPr>
                <a:t>που το 70% των προγραμμάτων της ΕΕ λειτουργούν υπό αυτή τη δομή κοινής διαχείρισης</a:t>
              </a:r>
              <a:r>
                <a:rPr lang="en-GB" sz="1200" dirty="0">
                  <a:solidFill>
                    <a:srgbClr val="1B193E"/>
                  </a:solidFill>
                  <a:latin typeface="Calibri" panose="020F0502020204030204" pitchFamily="34" charset="0"/>
                  <a:cs typeface="Calibri" panose="020F0502020204030204" pitchFamily="34" charset="0"/>
                </a:rPr>
                <a:t>.</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Στο</a:t>
              </a:r>
              <a:r>
                <a:rPr lang="en-GB" sz="1200" dirty="0">
                  <a:solidFill>
                    <a:srgbClr val="1B193E"/>
                  </a:solidFill>
                  <a:latin typeface="Calibri" panose="020F0502020204030204" pitchFamily="34" charset="0"/>
                  <a:cs typeface="Calibri" panose="020F0502020204030204" pitchFamily="34" charset="0"/>
                </a:rPr>
                <a:t> πλα</a:t>
              </a:r>
              <a:r>
                <a:rPr lang="en-GB" sz="1200" dirty="0" err="1">
                  <a:solidFill>
                    <a:srgbClr val="1B193E"/>
                  </a:solidFill>
                  <a:latin typeface="Calibri" panose="020F0502020204030204" pitchFamily="34" charset="0"/>
                  <a:cs typeface="Calibri" panose="020F0502020204030204" pitchFamily="34" charset="0"/>
                </a:rPr>
                <a:t>ίσιο</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της</a:t>
              </a:r>
              <a:r>
                <a:rPr lang="en-GB" sz="1200" dirty="0">
                  <a:solidFill>
                    <a:srgbClr val="1B193E"/>
                  </a:solidFill>
                  <a:latin typeface="Calibri" panose="020F0502020204030204" pitchFamily="34" charset="0"/>
                  <a:cs typeface="Calibri" panose="020F0502020204030204" pitchFamily="34" charset="0"/>
                </a:rPr>
                <a:t> επ</a:t>
              </a:r>
              <a:r>
                <a:rPr lang="en-GB" sz="1200" dirty="0" err="1">
                  <a:solidFill>
                    <a:srgbClr val="1B193E"/>
                  </a:solidFill>
                  <a:latin typeface="Calibri" panose="020F0502020204030204" pitchFamily="34" charset="0"/>
                  <a:cs typeface="Calibri" panose="020F0502020204030204" pitchFamily="34" charset="0"/>
                </a:rPr>
                <a:t>ιμερισμένης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δι</a:t>
              </a:r>
              <a:r>
                <a:rPr lang="en-GB" sz="1200" dirty="0">
                  <a:solidFill>
                    <a:srgbClr val="1B193E"/>
                  </a:solidFill>
                  <a:latin typeface="Calibri" panose="020F0502020204030204" pitchFamily="34" charset="0"/>
                  <a:cs typeface="Calibri" panose="020F0502020204030204" pitchFamily="34" charset="0"/>
                </a:rPr>
                <a:t>αχείρισης, οι διοικήσεις των κρατών μελών σε εθνικό, περιφερειακό και τοπικό επίπεδο διαδραματίζουν καθοριστικό ρόλο στην επιλογή των έργων προς χρηματοδότηση και αναλαμβάνουν καθημερινές αρμοδιότητες διαχείρισης. </a:t>
              </a:r>
              <a:r>
                <a:rPr lang="en-GB" sz="1200" dirty="0" err="1">
                  <a:solidFill>
                    <a:srgbClr val="1B193E"/>
                  </a:solidFill>
                  <a:latin typeface="Calibri" panose="020F0502020204030204" pitchFamily="34" charset="0"/>
                  <a:cs typeface="Calibri" panose="020F0502020204030204" pitchFamily="34" charset="0"/>
                </a:rPr>
                <a:t>Μέσω</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μι</a:t>
              </a:r>
              <a:r>
                <a:rPr lang="en-GB" sz="1200" dirty="0">
                  <a:solidFill>
                    <a:srgbClr val="1B193E"/>
                  </a:solidFill>
                  <a:latin typeface="Calibri" panose="020F0502020204030204" pitchFamily="34" charset="0"/>
                  <a:cs typeface="Calibri" panose="020F0502020204030204" pitchFamily="34" charset="0"/>
                </a:rPr>
                <a:t>ας συνεργατικής σύμπραξης με τα κράτη μέλη, η Επιτροπή της ΕΕ διασφαλίζει την επιτυχή ολοκλήρωση των έργων και την αποτελεσματική χρήση των κονδυλίων.</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Οι</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εθνικές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δικτυ</a:t>
              </a:r>
              <a:r>
                <a:rPr lang="en-GB" sz="1200" dirty="0">
                  <a:solidFill>
                    <a:srgbClr val="1B193E"/>
                  </a:solidFill>
                  <a:latin typeface="Calibri" panose="020F0502020204030204" pitchFamily="34" charset="0"/>
                  <a:cs typeface="Calibri" panose="020F0502020204030204" pitchFamily="34" charset="0"/>
                </a:rPr>
                <a:t>ακές πύλες και οι δικτυακοί τόποι των προγραμμάτων παρέχουν πληροφορίες σε πραγματικό χρόνο σχετικά με τις επερχόμενες ευκαιρίες χρηματοδότησης. </a:t>
              </a:r>
              <a:r>
                <a:rPr lang="en-GB" sz="1200" dirty="0" err="1">
                  <a:solidFill>
                    <a:srgbClr val="1B193E"/>
                  </a:solidFill>
                  <a:latin typeface="Calibri" panose="020F0502020204030204" pitchFamily="34" charset="0"/>
                  <a:cs typeface="Calibri" panose="020F0502020204030204" pitchFamily="34" charset="0"/>
                </a:rPr>
                <a:t>Αυτό</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εριλ</a:t>
              </a:r>
              <a:r>
                <a:rPr lang="en-GB" sz="1200" dirty="0">
                  <a:solidFill>
                    <a:srgbClr val="1B193E"/>
                  </a:solidFill>
                  <a:latin typeface="Calibri" panose="020F0502020204030204" pitchFamily="34" charset="0"/>
                  <a:cs typeface="Calibri" panose="020F0502020204030204" pitchFamily="34" charset="0"/>
                </a:rPr>
                <a:t>αμβάνει λεπτομέρειες όπως οι περιφέρειες που καλύπτονται από τις προσκλήσεις χρηματοδότησης, τα κριτήρια επιλεξιμότητας, τα ποσά χρηματοδότησης, τους στόχους του προγράμματος και της πολιτικής της ΕΕ και τα χρονοδιαγράμματα.</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b="1" dirty="0">
                  <a:solidFill>
                    <a:srgbClr val="1B193E"/>
                  </a:solidFill>
                  <a:latin typeface="Calibri" panose="020F0502020204030204" pitchFamily="34" charset="0"/>
                  <a:cs typeface="Calibri" panose="020F0502020204030204" pitchFamily="34" charset="0"/>
                </a:rPr>
                <a:t>Τα βα</a:t>
              </a:r>
              <a:r>
                <a:rPr lang="en-GB" sz="1200" b="1" dirty="0" err="1">
                  <a:solidFill>
                    <a:srgbClr val="1B193E"/>
                  </a:solidFill>
                  <a:latin typeface="Calibri" panose="020F0502020204030204" pitchFamily="34" charset="0"/>
                  <a:cs typeface="Calibri" panose="020F0502020204030204" pitchFamily="34" charset="0"/>
                </a:rPr>
                <a:t>σικά</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κονδύλι</a:t>
              </a:r>
              <a:r>
                <a:rPr lang="en-GB" sz="1200" b="1" dirty="0">
                  <a:solidFill>
                    <a:srgbClr val="1B193E"/>
                  </a:solidFill>
                  <a:latin typeface="Calibri" panose="020F0502020204030204" pitchFamily="34" charset="0"/>
                  <a:cs typeface="Calibri" panose="020F0502020204030204" pitchFamily="34" charset="0"/>
                </a:rPr>
                <a:t>α της ΕΕ που </a:t>
              </a:r>
              <a:r>
                <a:rPr lang="en-GB" sz="1200" dirty="0">
                  <a:solidFill>
                    <a:srgbClr val="1B193E"/>
                  </a:solidFill>
                  <a:latin typeface="Calibri" panose="020F0502020204030204" pitchFamily="34" charset="0"/>
                  <a:cs typeface="Calibri" panose="020F0502020204030204" pitchFamily="34" charset="0"/>
                </a:rPr>
                <a:t>διαχειρίζεται το κοινό πλαίσιο περιλαμβάνουν:</a:t>
              </a:r>
            </a:p>
            <a:p>
              <a:pPr algn="just"/>
              <a:endParaRPr lang="en-GB" sz="12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u="sng" dirty="0" err="1">
                  <a:solidFill>
                    <a:srgbClr val="0070C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Ευρω</a:t>
              </a:r>
              <a:r>
                <a:rPr lang="en-GB" sz="1200" u="sng" dirty="0">
                  <a:solidFill>
                    <a:srgbClr val="0070C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παϊκό Ταμείο Περιφερειακής Ανάπτυξης (ΕΤΠΑ)</a:t>
              </a:r>
              <a:endParaRPr lang="en-GB" sz="12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u="sng" dirty="0" err="1">
                  <a:solidFill>
                    <a:srgbClr val="0070C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Ευρω</a:t>
              </a:r>
              <a:r>
                <a:rPr lang="en-GB" sz="1200" u="sng" dirty="0">
                  <a:solidFill>
                    <a:srgbClr val="0070C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παϊκό Κοινωνικό Ταμείο Plus (ΕΚΤ+)</a:t>
              </a:r>
              <a:endParaRPr lang="en-GB" sz="12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u="sng" dirty="0">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Τα</a:t>
              </a:r>
              <a:r>
                <a:rPr lang="en-GB" sz="1200" u="sng" dirty="0" err="1">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μείο</a:t>
              </a:r>
              <a:r>
                <a:rPr lang="en-GB" sz="1200" u="sng" dirty="0">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a:t>
              </a:r>
              <a:r>
                <a:rPr lang="en-GB" sz="1200" u="sng" dirty="0" err="1">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Συνοχής</a:t>
              </a:r>
              <a:r>
                <a:rPr lang="en-GB" sz="1200" u="sng" dirty="0">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 (ΤΣ)</a:t>
              </a:r>
              <a:endParaRPr lang="en-GB" sz="12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u="sng" dirty="0">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Τα</a:t>
              </a:r>
              <a:r>
                <a:rPr lang="en-GB" sz="1200" u="sng" dirty="0" err="1">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μείο</a:t>
              </a:r>
              <a:r>
                <a:rPr lang="en-GB" sz="1200" u="sng" dirty="0">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 </a:t>
              </a:r>
              <a:r>
                <a:rPr lang="en-GB" sz="1200" u="sng" dirty="0" err="1">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Δίκ</a:t>
              </a:r>
              <a:r>
                <a:rPr lang="en-GB" sz="1200" u="sng" dirty="0">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αιης Μετάβασης (ΤΔΜ)</a:t>
              </a:r>
              <a:endParaRPr lang="en-GB" sz="1200" dirty="0">
                <a:solidFill>
                  <a:srgbClr val="0070C0"/>
                </a:solidFill>
                <a:effectLst/>
                <a:latin typeface="Calibri" panose="020F0502020204030204" pitchFamily="34" charset="0"/>
                <a:cs typeface="Calibri" panose="020F0502020204030204" pitchFamily="34" charset="0"/>
              </a:endParaRPr>
            </a:p>
          </p:txBody>
        </p:sp>
        <p:sp>
          <p:nvSpPr>
            <p:cNvPr id="12" name="CasellaDiTesto 11">
              <a:extLst>
                <a:ext uri="{FF2B5EF4-FFF2-40B4-BE49-F238E27FC236}">
                  <a16:creationId xmlns:a16="http://schemas.microsoft.com/office/drawing/2014/main" id="{F96F8794-B4B7-E0B0-9CE0-7D713556BCA2}"/>
                </a:ext>
              </a:extLst>
            </p:cNvPr>
            <p:cNvSpPr txBox="1"/>
            <p:nvPr/>
          </p:nvSpPr>
          <p:spPr>
            <a:xfrm>
              <a:off x="4343143" y="5002531"/>
              <a:ext cx="6542512" cy="954107"/>
            </a:xfrm>
            <a:prstGeom prst="rect">
              <a:avLst/>
            </a:prstGeom>
            <a:noFill/>
          </p:spPr>
          <p:txBody>
            <a:bodyPr wrap="square">
              <a:spAutoFit/>
            </a:bodyPr>
            <a:lstStyle/>
            <a:p>
              <a:pPr marL="285750" indent="-285750" algn="just">
                <a:buFont typeface="Arial" panose="020B0604020202020204" pitchFamily="34" charset="0"/>
                <a:buChar char="•"/>
              </a:pPr>
              <a:r>
                <a:rPr lang="en-GB" sz="1400" u="sng">
                  <a:solidFill>
                    <a:srgbClr val="0070C0"/>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Ευρωπαϊκό Ταμείο Θάλασσας, Αλιείας και Υδατοκαλλιέργειας (EMFAF)</a:t>
              </a:r>
              <a:endParaRPr lang="en-GB"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u="sng">
                  <a:solidFill>
                    <a:srgbClr val="0070C0"/>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Ταμείο Ασύλου, Μετανάστευσης και Ένταξης (AMIF)</a:t>
              </a:r>
              <a:endParaRPr lang="en-GB"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u="sng">
                  <a:solidFill>
                    <a:srgbClr val="0070C0"/>
                  </a:solidFill>
                  <a:effectLst/>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Ταμείο Εσωτερικής Ασφάλειας (ΤΕΑ)</a:t>
              </a:r>
              <a:endParaRPr lang="en-GB"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u="sng">
                  <a:solidFill>
                    <a:srgbClr val="0070C0"/>
                  </a:solidFill>
                  <a:effectLst/>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val="tx"/>
                      </a:ext>
                    </a:extLst>
                  </a:hlinkClick>
                </a:rPr>
                <a:t>Μέσο χρηματοδοτικής στήριξης για τη διαχείριση των συνόρων και την πολιτική θεωρήσεων (BMVI)</a:t>
              </a:r>
              <a:endParaRPr lang="en-GB" sz="1400">
                <a:solidFill>
                  <a:srgbClr val="0070C0"/>
                </a:solidFill>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6864095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a:t>
            </a:r>
            <a:r>
              <a:rPr lang="en-GB" sz="2800">
                <a:solidFill>
                  <a:srgbClr val="0AD995"/>
                </a:solidFill>
              </a:rPr>
              <a:t>2. Βαθιά εμβάθυνση στα προγράμματα της ΕΕ</a:t>
            </a:r>
          </a:p>
          <a:p>
            <a:pPr algn="just"/>
            <a:r>
              <a:rPr lang="en-GB" sz="2200"/>
              <a:t>2.2 Συνολική επισκόπηση των χρηματοδοτικών προγραμμάτων της ΕΕ (1)</a:t>
            </a:r>
          </a:p>
        </p:txBody>
      </p:sp>
      <p:grpSp>
        <p:nvGrpSpPr>
          <p:cNvPr id="25" name="Gruppo 24">
            <a:extLst>
              <a:ext uri="{FF2B5EF4-FFF2-40B4-BE49-F238E27FC236}">
                <a16:creationId xmlns:a16="http://schemas.microsoft.com/office/drawing/2014/main" id="{CA1C7957-4D61-66B2-B910-2FC2767AAE4A}"/>
              </a:ext>
            </a:extLst>
          </p:cNvPr>
          <p:cNvGrpSpPr/>
          <p:nvPr/>
        </p:nvGrpSpPr>
        <p:grpSpPr>
          <a:xfrm>
            <a:off x="471472" y="1489412"/>
            <a:ext cx="11152658" cy="4519334"/>
            <a:chOff x="471472" y="1489412"/>
            <a:chExt cx="11152658" cy="4519334"/>
          </a:xfrm>
        </p:grpSpPr>
        <p:grpSp>
          <p:nvGrpSpPr>
            <p:cNvPr id="23" name="Gruppo 22">
              <a:extLst>
                <a:ext uri="{FF2B5EF4-FFF2-40B4-BE49-F238E27FC236}">
                  <a16:creationId xmlns:a16="http://schemas.microsoft.com/office/drawing/2014/main" id="{2E8EDD63-4868-369F-D580-B9615D4C0F26}"/>
                </a:ext>
              </a:extLst>
            </p:cNvPr>
            <p:cNvGrpSpPr/>
            <p:nvPr/>
          </p:nvGrpSpPr>
          <p:grpSpPr>
            <a:xfrm>
              <a:off x="471472" y="1489412"/>
              <a:ext cx="11152658" cy="4519334"/>
              <a:chOff x="471472" y="1489412"/>
              <a:chExt cx="11152658" cy="4519334"/>
            </a:xfrm>
          </p:grpSpPr>
          <p:sp>
            <p:nvSpPr>
              <p:cNvPr id="4" name="CasellaDiTesto 3">
                <a:extLst>
                  <a:ext uri="{FF2B5EF4-FFF2-40B4-BE49-F238E27FC236}">
                    <a16:creationId xmlns:a16="http://schemas.microsoft.com/office/drawing/2014/main" id="{FB6184FD-411A-38EC-88C1-AE4356E3460C}"/>
                  </a:ext>
                </a:extLst>
              </p:cNvPr>
              <p:cNvSpPr txBox="1"/>
              <p:nvPr/>
            </p:nvSpPr>
            <p:spPr>
              <a:xfrm>
                <a:off x="471473" y="1489412"/>
                <a:ext cx="11152657" cy="523220"/>
              </a:xfrm>
              <a:prstGeom prst="rect">
                <a:avLst/>
              </a:prstGeom>
              <a:noFill/>
            </p:spPr>
            <p:txBody>
              <a:bodyPr wrap="square">
                <a:spAutoFit/>
              </a:bodyPr>
              <a:lstStyle/>
              <a:p>
                <a:pPr algn="just"/>
                <a:r>
                  <a:rPr lang="en-GB" sz="1400" dirty="0">
                    <a:solidFill>
                      <a:srgbClr val="1B193E"/>
                    </a:solidFill>
                    <a:latin typeface="Calibri" panose="020F0502020204030204" pitchFamily="34" charset="0"/>
                    <a:cs typeface="Calibri" panose="020F0502020204030204" pitchFamily="34" charset="0"/>
                  </a:rPr>
                  <a:t>Υπ</a:t>
                </a:r>
                <a:r>
                  <a:rPr lang="en-GB" sz="1400" dirty="0" err="1">
                    <a:solidFill>
                      <a:srgbClr val="1B193E"/>
                    </a:solidFill>
                    <a:latin typeface="Calibri" panose="020F0502020204030204" pitchFamily="34" charset="0"/>
                    <a:cs typeface="Calibri" panose="020F0502020204030204" pitchFamily="34" charset="0"/>
                  </a:rPr>
                  <a:t>ενθυμίζοντ</a:t>
                </a:r>
                <a:r>
                  <a:rPr lang="en-GB" sz="1400" dirty="0">
                    <a:solidFill>
                      <a:srgbClr val="1B193E"/>
                    </a:solidFill>
                    <a:latin typeface="Calibri" panose="020F0502020204030204" pitchFamily="34" charset="0"/>
                    <a:cs typeface="Calibri" panose="020F0502020204030204" pitchFamily="34" charset="0"/>
                  </a:rPr>
                  <a:t>ας τα προγράμματα της ΕΕ που επισημάνθηκαν στη συζήτηση για την κατανομή των πόρων (βλ. </a:t>
                </a:r>
                <a:r>
                  <a:rPr lang="en-GB" sz="1400" dirty="0" err="1">
                    <a:solidFill>
                      <a:srgbClr val="1B193E"/>
                    </a:solidFill>
                    <a:latin typeface="Calibri" panose="020F0502020204030204" pitchFamily="34" charset="0"/>
                    <a:cs typeface="Calibri" panose="020F0502020204030204" pitchFamily="34" charset="0"/>
                  </a:rPr>
                  <a:t>ενότητ</a:t>
                </a:r>
                <a:r>
                  <a:rPr lang="en-GB" sz="1400" dirty="0">
                    <a:solidFill>
                      <a:srgbClr val="1B193E"/>
                    </a:solidFill>
                    <a:latin typeface="Calibri" panose="020F0502020204030204" pitchFamily="34" charset="0"/>
                    <a:cs typeface="Calibri" panose="020F0502020204030204" pitchFamily="34" charset="0"/>
                  </a:rPr>
                  <a:t>α 1.4 (3) - διαφάνεια αριθ. 11), ας </a:t>
                </a:r>
                <a:r>
                  <a:rPr lang="en-GB" sz="1400" dirty="0" err="1">
                    <a:solidFill>
                      <a:srgbClr val="1B193E"/>
                    </a:solidFill>
                    <a:latin typeface="Calibri" panose="020F0502020204030204" pitchFamily="34" charset="0"/>
                    <a:cs typeface="Calibri" panose="020F0502020204030204" pitchFamily="34" charset="0"/>
                  </a:rPr>
                  <a:t>διερευνήσουμε</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τώρ</a:t>
                </a:r>
                <a:r>
                  <a:rPr lang="en-GB" sz="1400" dirty="0">
                    <a:solidFill>
                      <a:srgbClr val="1B193E"/>
                    </a:solidFill>
                    <a:latin typeface="Calibri" panose="020F0502020204030204" pitchFamily="34" charset="0"/>
                    <a:cs typeface="Calibri" panose="020F0502020204030204" pitchFamily="34" charset="0"/>
                  </a:rPr>
                  <a:t>α την κατανομή τους σε διάφορους </a:t>
                </a:r>
                <a:r>
                  <a:rPr lang="en-GB" sz="1400" b="1" dirty="0">
                    <a:solidFill>
                      <a:srgbClr val="1B193E"/>
                    </a:solidFill>
                    <a:latin typeface="Calibri" panose="020F0502020204030204" pitchFamily="34" charset="0"/>
                    <a:cs typeface="Calibri" panose="020F0502020204030204" pitchFamily="34" charset="0"/>
                  </a:rPr>
                  <a:t>οριζόντιους τομείς προτεραιότητας</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Κάθε</a:t>
                </a:r>
                <a:r>
                  <a:rPr lang="en-GB" sz="1400" dirty="0">
                    <a:solidFill>
                      <a:srgbClr val="1B193E"/>
                    </a:solidFill>
                    <a:latin typeface="Calibri" panose="020F0502020204030204" pitchFamily="34" charset="0"/>
                    <a:cs typeface="Calibri" panose="020F0502020204030204" pitchFamily="34" charset="0"/>
                  </a:rPr>
                  <a:t> π</a:t>
                </a:r>
                <a:r>
                  <a:rPr lang="en-GB" sz="1400" dirty="0" err="1">
                    <a:solidFill>
                      <a:srgbClr val="1B193E"/>
                    </a:solidFill>
                    <a:latin typeface="Calibri" panose="020F0502020204030204" pitchFamily="34" charset="0"/>
                    <a:cs typeface="Calibri" panose="020F0502020204030204" pitchFamily="34" charset="0"/>
                  </a:rPr>
                  <a:t>ρόγρ</a:t>
                </a:r>
                <a:r>
                  <a:rPr lang="en-GB" sz="1400" dirty="0">
                    <a:solidFill>
                      <a:srgbClr val="1B193E"/>
                    </a:solidFill>
                    <a:latin typeface="Calibri" panose="020F0502020204030204" pitchFamily="34" charset="0"/>
                    <a:cs typeface="Calibri" panose="020F0502020204030204" pitchFamily="34" charset="0"/>
                  </a:rPr>
                  <a:t>αμμα είναι αφιερωμένο στη στήριξη διακριτών τομέων πολιτικής, όπως απεικονίζεται παρακάτω:</a:t>
                </a:r>
                <a:endParaRPr lang="en-GB" sz="1400" dirty="0">
                  <a:solidFill>
                    <a:srgbClr val="1B193E"/>
                  </a:solidFill>
                  <a:effectLst/>
                  <a:latin typeface="Calibri" panose="020F0502020204030204" pitchFamily="34" charset="0"/>
                  <a:cs typeface="Calibri" panose="020F0502020204030204" pitchFamily="34" charset="0"/>
                </a:endParaRPr>
              </a:p>
            </p:txBody>
          </p:sp>
          <p:sp>
            <p:nvSpPr>
              <p:cNvPr id="5" name="Ovale 4">
                <a:extLst>
                  <a:ext uri="{FF2B5EF4-FFF2-40B4-BE49-F238E27FC236}">
                    <a16:creationId xmlns:a16="http://schemas.microsoft.com/office/drawing/2014/main" id="{9A5ADBE7-2B14-13B9-B8A9-72DB934A90F5}"/>
                  </a:ext>
                </a:extLst>
              </p:cNvPr>
              <p:cNvSpPr/>
              <p:nvPr/>
            </p:nvSpPr>
            <p:spPr>
              <a:xfrm>
                <a:off x="471472" y="2218994"/>
                <a:ext cx="2010470" cy="1090033"/>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accent1">
                        <a:lumMod val="50000"/>
                      </a:schemeClr>
                    </a:solidFill>
                  </a:rPr>
                  <a:t>ΠΡΑΣΙΝΟ</a:t>
                </a:r>
              </a:p>
              <a:p>
                <a:pPr algn="ctr"/>
                <a:r>
                  <a:rPr lang="en-GB" sz="1600" b="1">
                    <a:solidFill>
                      <a:schemeClr val="accent1">
                        <a:lumMod val="50000"/>
                      </a:schemeClr>
                    </a:solidFill>
                  </a:rPr>
                  <a:t>ΜΕΤΑΒΑΣΗ</a:t>
                </a:r>
              </a:p>
            </p:txBody>
          </p:sp>
          <p:sp>
            <p:nvSpPr>
              <p:cNvPr id="7" name="Ovale 6">
                <a:extLst>
                  <a:ext uri="{FF2B5EF4-FFF2-40B4-BE49-F238E27FC236}">
                    <a16:creationId xmlns:a16="http://schemas.microsoft.com/office/drawing/2014/main" id="{5EDDB7BF-BACC-FACF-5F94-0DFEAE28D512}"/>
                  </a:ext>
                </a:extLst>
              </p:cNvPr>
              <p:cNvSpPr/>
              <p:nvPr/>
            </p:nvSpPr>
            <p:spPr>
              <a:xfrm>
                <a:off x="6428059" y="3552589"/>
                <a:ext cx="1970035" cy="1086419"/>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0070C0"/>
                    </a:solidFill>
                  </a:rPr>
                  <a:t>ΨΗΦΙΑΚΟ</a:t>
                </a:r>
                <a:br>
                  <a:rPr lang="en-GB" sz="1600" b="1">
                    <a:solidFill>
                      <a:srgbClr val="0070C0"/>
                    </a:solidFill>
                  </a:rPr>
                </a:br>
                <a:r>
                  <a:rPr lang="en-GB" sz="1600" b="1">
                    <a:solidFill>
                      <a:srgbClr val="0070C0"/>
                    </a:solidFill>
                  </a:rPr>
                  <a:t>ΜΕΤΑΒΑΣΗ</a:t>
                </a:r>
              </a:p>
            </p:txBody>
          </p:sp>
          <p:sp>
            <p:nvSpPr>
              <p:cNvPr id="8" name="Ovale 7">
                <a:extLst>
                  <a:ext uri="{FF2B5EF4-FFF2-40B4-BE49-F238E27FC236}">
                    <a16:creationId xmlns:a16="http://schemas.microsoft.com/office/drawing/2014/main" id="{FB16F199-0E85-3A76-671E-47EE3ED82323}"/>
                  </a:ext>
                </a:extLst>
              </p:cNvPr>
              <p:cNvSpPr/>
              <p:nvPr/>
            </p:nvSpPr>
            <p:spPr>
              <a:xfrm>
                <a:off x="6428058" y="2222608"/>
                <a:ext cx="1970036" cy="108641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C00000"/>
                    </a:solidFill>
                  </a:rPr>
                  <a:t>ΑΝΘΡΩΠΙΝΟ ΚΕΦΑΛΑΙΟ</a:t>
                </a:r>
              </a:p>
            </p:txBody>
          </p:sp>
          <p:sp>
            <p:nvSpPr>
              <p:cNvPr id="9" name="Ovale 8">
                <a:extLst>
                  <a:ext uri="{FF2B5EF4-FFF2-40B4-BE49-F238E27FC236}">
                    <a16:creationId xmlns:a16="http://schemas.microsoft.com/office/drawing/2014/main" id="{B1BAC022-22A5-C2AA-7719-1D14ED7306C0}"/>
                  </a:ext>
                </a:extLst>
              </p:cNvPr>
              <p:cNvSpPr/>
              <p:nvPr/>
            </p:nvSpPr>
            <p:spPr>
              <a:xfrm>
                <a:off x="471472" y="3548974"/>
                <a:ext cx="2010471" cy="109003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7030A0"/>
                    </a:solidFill>
                  </a:rPr>
                  <a:t>FOSTERING</a:t>
                </a:r>
                <a:br>
                  <a:rPr lang="en-GB" sz="1600" b="1">
                    <a:solidFill>
                      <a:srgbClr val="7030A0"/>
                    </a:solidFill>
                  </a:rPr>
                </a:br>
                <a:r>
                  <a:rPr lang="en-GB" sz="1600" b="1">
                    <a:solidFill>
                      <a:srgbClr val="7030A0"/>
                    </a:solidFill>
                  </a:rPr>
                  <a:t>ΕΠΕΝΔΥΣΕΙΣ</a:t>
                </a:r>
              </a:p>
            </p:txBody>
          </p:sp>
          <p:sp>
            <p:nvSpPr>
              <p:cNvPr id="10" name="Ovale 9">
                <a:extLst>
                  <a:ext uri="{FF2B5EF4-FFF2-40B4-BE49-F238E27FC236}">
                    <a16:creationId xmlns:a16="http://schemas.microsoft.com/office/drawing/2014/main" id="{763BA23B-27E6-2788-82D3-8A23EC2BDD1A}"/>
                  </a:ext>
                </a:extLst>
              </p:cNvPr>
              <p:cNvSpPr/>
              <p:nvPr/>
            </p:nvSpPr>
            <p:spPr>
              <a:xfrm>
                <a:off x="471472" y="4878955"/>
                <a:ext cx="2018254" cy="1090033"/>
              </a:xfrm>
              <a:prstGeom prst="ellipse">
                <a:avLst/>
              </a:prstGeom>
              <a:noFill/>
              <a:ln>
                <a:solidFill>
                  <a:srgbClr val="F6AA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rgbClr val="F6AA07"/>
                    </a:solidFill>
                  </a:rPr>
                  <a:t>OPEN</a:t>
                </a:r>
                <a:br>
                  <a:rPr lang="en-GB" sz="1600" b="1">
                    <a:solidFill>
                      <a:srgbClr val="F6AA07"/>
                    </a:solidFill>
                  </a:rPr>
                </a:br>
                <a:r>
                  <a:rPr lang="en-GB" sz="1600" b="1">
                    <a:solidFill>
                      <a:srgbClr val="F6AA07"/>
                    </a:solidFill>
                  </a:rPr>
                  <a:t>ΣΤΡΑΤΗΓΙΚΗ</a:t>
                </a:r>
                <a:br>
                  <a:rPr lang="en-GB" sz="1600" b="1">
                    <a:solidFill>
                      <a:srgbClr val="F6AA07"/>
                    </a:solidFill>
                  </a:rPr>
                </a:br>
                <a:r>
                  <a:rPr lang="en-GB" sz="1600" b="1">
                    <a:solidFill>
                      <a:srgbClr val="F6AA07"/>
                    </a:solidFill>
                  </a:rPr>
                  <a:t>ΑΥΤΟΝΟΜΙΑ</a:t>
                </a:r>
              </a:p>
            </p:txBody>
          </p:sp>
          <p:sp>
            <p:nvSpPr>
              <p:cNvPr id="13" name="CasellaDiTesto 12">
                <a:extLst>
                  <a:ext uri="{FF2B5EF4-FFF2-40B4-BE49-F238E27FC236}">
                    <a16:creationId xmlns:a16="http://schemas.microsoft.com/office/drawing/2014/main" id="{5DD90537-2DA0-F762-12C2-02C926638F63}"/>
                  </a:ext>
                </a:extLst>
              </p:cNvPr>
              <p:cNvSpPr txBox="1"/>
              <p:nvPr/>
            </p:nvSpPr>
            <p:spPr>
              <a:xfrm>
                <a:off x="2489726" y="2071514"/>
                <a:ext cx="3634274" cy="1384995"/>
              </a:xfrm>
              <a:prstGeom prst="rect">
                <a:avLst/>
              </a:prstGeom>
              <a:noFill/>
            </p:spPr>
            <p:txBody>
              <a:bodyPr wrap="square">
                <a:spAutoFit/>
              </a:bodyPr>
              <a:lstStyle/>
              <a:p>
                <a:pPr marL="285750" indent="-285750">
                  <a:buFont typeface="Arial" panose="020B0604020202020204" pitchFamily="34" charset="0"/>
                  <a:buChar char="•"/>
                </a:pPr>
                <a:r>
                  <a:rPr lang="en-GB" sz="1400" dirty="0" err="1"/>
                  <a:t>Πολιτική</a:t>
                </a:r>
                <a:r>
                  <a:rPr lang="en-GB" sz="1400" dirty="0"/>
                  <a:t> </a:t>
                </a:r>
                <a:r>
                  <a:rPr lang="en-GB" sz="1400" dirty="0" err="1"/>
                  <a:t>συνοχής</a:t>
                </a:r>
                <a:r>
                  <a:rPr lang="en-GB" sz="1400" dirty="0"/>
                  <a:t> </a:t>
                </a:r>
              </a:p>
              <a:p>
                <a:pPr marL="285750" indent="-285750">
                  <a:buFont typeface="Arial" panose="020B0604020202020204" pitchFamily="34" charset="0"/>
                  <a:buChar char="•"/>
                </a:pPr>
                <a:r>
                  <a:rPr lang="en-GB" sz="1400" dirty="0" err="1"/>
                  <a:t>Κοινή</a:t>
                </a:r>
                <a:r>
                  <a:rPr lang="en-GB" sz="1400" dirty="0"/>
                  <a:t> </a:t>
                </a:r>
                <a:r>
                  <a:rPr lang="en-GB" sz="1400" dirty="0" err="1"/>
                  <a:t>γεωργική</a:t>
                </a:r>
                <a:r>
                  <a:rPr lang="en-GB" sz="1400" dirty="0"/>
                  <a:t> π</a:t>
                </a:r>
                <a:r>
                  <a:rPr lang="en-GB" sz="1400" dirty="0" err="1"/>
                  <a:t>ολιτική</a:t>
                </a:r>
                <a:r>
                  <a:rPr lang="en-GB" sz="1400" dirty="0"/>
                  <a:t> </a:t>
                </a:r>
              </a:p>
              <a:p>
                <a:pPr marL="285750" indent="-285750">
                  <a:buFont typeface="Arial" panose="020B0604020202020204" pitchFamily="34" charset="0"/>
                  <a:buChar char="•"/>
                </a:pPr>
                <a:r>
                  <a:rPr lang="en-GB" sz="1400" dirty="0"/>
                  <a:t>Τα</a:t>
                </a:r>
                <a:r>
                  <a:rPr lang="en-GB" sz="1400" dirty="0" err="1"/>
                  <a:t>μείο</a:t>
                </a:r>
                <a:r>
                  <a:rPr lang="en-GB" sz="1400" dirty="0"/>
                  <a:t> Just Transition </a:t>
                </a:r>
              </a:p>
              <a:p>
                <a:pPr marL="285750" indent="-285750">
                  <a:buFont typeface="Arial" panose="020B0604020202020204" pitchFamily="34" charset="0"/>
                  <a:buChar char="•"/>
                </a:pPr>
                <a:r>
                  <a:rPr lang="en-GB" sz="1400" dirty="0"/>
                  <a:t>Horizon Europe </a:t>
                </a:r>
              </a:p>
              <a:p>
                <a:pPr marL="285750" indent="-285750">
                  <a:buFont typeface="Arial" panose="020B0604020202020204" pitchFamily="34" charset="0"/>
                  <a:buChar char="•"/>
                </a:pPr>
                <a:r>
                  <a:rPr lang="en-GB" sz="1400" dirty="0" err="1"/>
                  <a:t>Διευκόλυνση</a:t>
                </a:r>
                <a:r>
                  <a:rPr lang="en-GB" sz="1400" dirty="0"/>
                  <a:t> α</a:t>
                </a:r>
                <a:r>
                  <a:rPr lang="en-GB" sz="1400" dirty="0" err="1"/>
                  <a:t>νάκ</a:t>
                </a:r>
                <a:r>
                  <a:rPr lang="en-GB" sz="1400" dirty="0"/>
                  <a:t>αμψης και ανθεκτικότητας </a:t>
                </a:r>
              </a:p>
              <a:p>
                <a:pPr marL="285750" indent="-285750">
                  <a:buFont typeface="Arial" panose="020B0604020202020204" pitchFamily="34" charset="0"/>
                  <a:buChar char="•"/>
                </a:pPr>
                <a:r>
                  <a:rPr lang="en-GB" sz="1400" dirty="0" err="1"/>
                  <a:t>Πρόγρ</a:t>
                </a:r>
                <a:r>
                  <a:rPr lang="en-GB" sz="1400" dirty="0"/>
                  <a:t>αμμα LIFE Διευκόλυνση "Συνδέοντας την Ευρώπη </a:t>
                </a:r>
              </a:p>
            </p:txBody>
          </p:sp>
          <p:sp>
            <p:nvSpPr>
              <p:cNvPr id="15" name="CasellaDiTesto 14">
                <a:extLst>
                  <a:ext uri="{FF2B5EF4-FFF2-40B4-BE49-F238E27FC236}">
                    <a16:creationId xmlns:a16="http://schemas.microsoft.com/office/drawing/2014/main" id="{664AE401-4B90-386A-D3C3-5A114A3D948F}"/>
                  </a:ext>
                </a:extLst>
              </p:cNvPr>
              <p:cNvSpPr txBox="1"/>
              <p:nvPr/>
            </p:nvSpPr>
            <p:spPr>
              <a:xfrm>
                <a:off x="8438526" y="2179234"/>
                <a:ext cx="2383971" cy="1169551"/>
              </a:xfrm>
              <a:prstGeom prst="rect">
                <a:avLst/>
              </a:prstGeom>
              <a:noFill/>
            </p:spPr>
            <p:txBody>
              <a:bodyPr wrap="square">
                <a:spAutoFit/>
              </a:bodyPr>
              <a:lstStyle/>
              <a:p>
                <a:pPr marL="285750" indent="-285750">
                  <a:buFont typeface="Arial" panose="020B0604020202020204" pitchFamily="34" charset="0"/>
                  <a:buChar char="•"/>
                </a:pPr>
                <a:r>
                  <a:rPr lang="en-GB" sz="1400"/>
                  <a:t>Ευρωπαϊκό Κοινωνικό Ταμείο+</a:t>
                </a:r>
              </a:p>
              <a:p>
                <a:pPr marL="285750" indent="-285750">
                  <a:buFont typeface="Arial" panose="020B0604020202020204" pitchFamily="34" charset="0"/>
                  <a:buChar char="•"/>
                </a:pPr>
                <a:r>
                  <a:rPr lang="en-GB" sz="1400"/>
                  <a:t>Erasmus+</a:t>
                </a:r>
              </a:p>
              <a:p>
                <a:pPr marL="285750" indent="-285750">
                  <a:buFont typeface="Arial" panose="020B0604020202020204" pitchFamily="34" charset="0"/>
                  <a:buChar char="•"/>
                </a:pPr>
                <a:r>
                  <a:rPr lang="en-GB" sz="1400"/>
                  <a:t>Ευρωπαϊκό Σώμα Αλληλεγγύης</a:t>
                </a:r>
              </a:p>
              <a:p>
                <a:pPr marL="285750" indent="-285750">
                  <a:buFont typeface="Arial" panose="020B0604020202020204" pitchFamily="34" charset="0"/>
                  <a:buChar char="•"/>
                </a:pPr>
                <a:r>
                  <a:rPr lang="en-GB" sz="1400"/>
                  <a:t>Horizon Europe </a:t>
                </a:r>
              </a:p>
              <a:p>
                <a:pPr marL="285750" indent="-285750">
                  <a:buFont typeface="Arial" panose="020B0604020202020204" pitchFamily="34" charset="0"/>
                  <a:buChar char="•"/>
                </a:pPr>
                <a:r>
                  <a:rPr lang="en-GB" sz="1400"/>
                  <a:t>Δημιουργική Ευρώπη </a:t>
                </a:r>
              </a:p>
            </p:txBody>
          </p:sp>
          <p:sp>
            <p:nvSpPr>
              <p:cNvPr id="17" name="CasellaDiTesto 16">
                <a:extLst>
                  <a:ext uri="{FF2B5EF4-FFF2-40B4-BE49-F238E27FC236}">
                    <a16:creationId xmlns:a16="http://schemas.microsoft.com/office/drawing/2014/main" id="{6FED49A0-F0C8-13B5-58AD-48E527F694FE}"/>
                  </a:ext>
                </a:extLst>
              </p:cNvPr>
              <p:cNvSpPr txBox="1"/>
              <p:nvPr/>
            </p:nvSpPr>
            <p:spPr>
              <a:xfrm>
                <a:off x="2489726" y="3515391"/>
                <a:ext cx="3914192" cy="1169551"/>
              </a:xfrm>
              <a:prstGeom prst="rect">
                <a:avLst/>
              </a:prstGeom>
              <a:noFill/>
            </p:spPr>
            <p:txBody>
              <a:bodyPr wrap="square">
                <a:spAutoFit/>
              </a:bodyPr>
              <a:lstStyle/>
              <a:p>
                <a:pPr marL="285750" indent="-285750">
                  <a:buFont typeface="Arial" panose="020B0604020202020204" pitchFamily="34" charset="0"/>
                  <a:buChar char="•"/>
                </a:pPr>
                <a:r>
                  <a:rPr lang="en-GB" sz="1400"/>
                  <a:t>InvestEU</a:t>
                </a:r>
              </a:p>
              <a:p>
                <a:pPr marL="285750" indent="-285750">
                  <a:buFont typeface="Arial" panose="020B0604020202020204" pitchFamily="34" charset="0"/>
                  <a:buChar char="•"/>
                </a:pPr>
                <a:r>
                  <a:rPr lang="en-GB" sz="1400"/>
                  <a:t>Πολιτική συνοχής </a:t>
                </a:r>
              </a:p>
              <a:p>
                <a:pPr marL="285750" indent="-285750">
                  <a:buFont typeface="Arial" panose="020B0604020202020204" pitchFamily="34" charset="0"/>
                  <a:buChar char="•"/>
                </a:pPr>
                <a:r>
                  <a:rPr lang="en-GB" sz="1400"/>
                  <a:t>Ευρωπαϊκό Ταμείο για τη Βιώσιμη Ανάπτυξη+ </a:t>
                </a:r>
              </a:p>
              <a:p>
                <a:pPr marL="285750" indent="-285750">
                  <a:buFont typeface="Arial" panose="020B0604020202020204" pitchFamily="34" charset="0"/>
                  <a:buChar char="•"/>
                </a:pPr>
                <a:r>
                  <a:rPr lang="en-GB" sz="1400"/>
                  <a:t>Πρόγραμμα ενιαίας αγοράς </a:t>
                </a:r>
              </a:p>
              <a:p>
                <a:pPr marL="285750" indent="-285750">
                  <a:buFont typeface="Arial" panose="020B0604020202020204" pitchFamily="34" charset="0"/>
                  <a:buChar char="•"/>
                </a:pPr>
                <a:r>
                  <a:rPr lang="en-GB" sz="1400"/>
                  <a:t>Διευκόλυνση ανάκαμψης και ανθεκτικότητας </a:t>
                </a:r>
              </a:p>
            </p:txBody>
          </p:sp>
          <p:sp>
            <p:nvSpPr>
              <p:cNvPr id="19" name="CasellaDiTesto 18">
                <a:extLst>
                  <a:ext uri="{FF2B5EF4-FFF2-40B4-BE49-F238E27FC236}">
                    <a16:creationId xmlns:a16="http://schemas.microsoft.com/office/drawing/2014/main" id="{BFE3BF39-860A-4D56-8425-54B7D1D8C7B9}"/>
                  </a:ext>
                </a:extLst>
              </p:cNvPr>
              <p:cNvSpPr txBox="1"/>
              <p:nvPr/>
            </p:nvSpPr>
            <p:spPr>
              <a:xfrm>
                <a:off x="8438526" y="3515391"/>
                <a:ext cx="2838053" cy="1169551"/>
              </a:xfrm>
              <a:prstGeom prst="rect">
                <a:avLst/>
              </a:prstGeom>
              <a:noFill/>
            </p:spPr>
            <p:txBody>
              <a:bodyPr wrap="square">
                <a:spAutoFit/>
              </a:bodyPr>
              <a:lstStyle/>
              <a:p>
                <a:pPr marL="285750" indent="-285750">
                  <a:buFont typeface="Arial" panose="020B0604020202020204" pitchFamily="34" charset="0"/>
                  <a:buChar char="•"/>
                </a:pPr>
                <a:r>
                  <a:rPr lang="en-GB" sz="1400"/>
                  <a:t>Horizon Europe </a:t>
                </a:r>
              </a:p>
              <a:p>
                <a:pPr marL="285750" indent="-285750">
                  <a:buFont typeface="Arial" panose="020B0604020202020204" pitchFamily="34" charset="0"/>
                  <a:buChar char="•"/>
                </a:pPr>
                <a:r>
                  <a:rPr lang="en-GB" sz="1400"/>
                  <a:t>Πρόγραμμα "Ψηφιακή Ευρώπη </a:t>
                </a:r>
              </a:p>
              <a:p>
                <a:pPr marL="285750" indent="-285750">
                  <a:buFont typeface="Arial" panose="020B0604020202020204" pitchFamily="34" charset="0"/>
                  <a:buChar char="•"/>
                </a:pPr>
                <a:r>
                  <a:rPr lang="en-GB" sz="1400"/>
                  <a:t>Διευκόλυνση "Συνδέοντας την Ευρώπη </a:t>
                </a:r>
              </a:p>
              <a:p>
                <a:pPr marL="285750" indent="-285750">
                  <a:buFont typeface="Arial" panose="020B0604020202020204" pitchFamily="34" charset="0"/>
                  <a:buChar char="•"/>
                </a:pPr>
                <a:r>
                  <a:rPr lang="en-GB" sz="1400"/>
                  <a:t>Πολιτική συνοχής </a:t>
                </a:r>
              </a:p>
              <a:p>
                <a:pPr marL="285750" indent="-285750">
                  <a:buFont typeface="Arial" panose="020B0604020202020204" pitchFamily="34" charset="0"/>
                  <a:buChar char="•"/>
                </a:pPr>
                <a:r>
                  <a:rPr lang="en-GB" sz="1400"/>
                  <a:t>Διευκόλυνση ανάκαμψης και ανθεκτικότητας </a:t>
                </a:r>
              </a:p>
            </p:txBody>
          </p:sp>
          <p:sp>
            <p:nvSpPr>
              <p:cNvPr id="22" name="CasellaDiTesto 21">
                <a:extLst>
                  <a:ext uri="{FF2B5EF4-FFF2-40B4-BE49-F238E27FC236}">
                    <a16:creationId xmlns:a16="http://schemas.microsoft.com/office/drawing/2014/main" id="{73684E6E-A979-8295-ED4C-FE8DB354B4B2}"/>
                  </a:ext>
                </a:extLst>
              </p:cNvPr>
              <p:cNvSpPr txBox="1"/>
              <p:nvPr/>
            </p:nvSpPr>
            <p:spPr>
              <a:xfrm>
                <a:off x="2489726" y="4839195"/>
                <a:ext cx="3914192" cy="1169551"/>
              </a:xfrm>
              <a:prstGeom prst="rect">
                <a:avLst/>
              </a:prstGeom>
              <a:noFill/>
            </p:spPr>
            <p:txBody>
              <a:bodyPr wrap="square">
                <a:spAutoFit/>
              </a:bodyPr>
              <a:lstStyle/>
              <a:p>
                <a:pPr marL="285750" indent="-285750">
                  <a:buFont typeface="Arial" panose="020B0604020202020204" pitchFamily="34" charset="0"/>
                  <a:buChar char="•"/>
                </a:pPr>
                <a:r>
                  <a:rPr lang="en-GB" sz="1400"/>
                  <a:t>Ευρωπαϊκό Ταμείο Άμυνας</a:t>
                </a:r>
              </a:p>
              <a:p>
                <a:pPr marL="285750" indent="-285750">
                  <a:buFont typeface="Arial" panose="020B0604020202020204" pitchFamily="34" charset="0"/>
                  <a:buChar char="•"/>
                </a:pPr>
                <a:r>
                  <a:rPr lang="en-GB" sz="1400"/>
                  <a:t>Ευρωπαϊκό διαστημικό πρόγραμμα Στρατιωτική κινητικότητα</a:t>
                </a:r>
              </a:p>
              <a:p>
                <a:pPr marL="285750" indent="-285750">
                  <a:buFont typeface="Arial" panose="020B0604020202020204" pitchFamily="34" charset="0"/>
                  <a:buChar char="•"/>
                </a:pPr>
                <a:r>
                  <a:rPr lang="en-GB" sz="1400"/>
                  <a:t>EU4Health</a:t>
                </a:r>
              </a:p>
              <a:p>
                <a:pPr marL="285750" indent="-285750">
                  <a:buFont typeface="Arial" panose="020B0604020202020204" pitchFamily="34" charset="0"/>
                  <a:buChar char="•"/>
                </a:pPr>
                <a:r>
                  <a:rPr lang="en-GB" sz="1400"/>
                  <a:t>Horizon Europe</a:t>
                </a:r>
              </a:p>
              <a:p>
                <a:pPr marL="285750" indent="-285750">
                  <a:buFont typeface="Arial" panose="020B0604020202020204" pitchFamily="34" charset="0"/>
                  <a:buChar char="•"/>
                </a:pPr>
                <a:r>
                  <a:rPr lang="en-GB" sz="1400"/>
                  <a:t>Κοινή εξωτερική πολιτική και πολιτική ασφάλειας </a:t>
                </a:r>
              </a:p>
            </p:txBody>
          </p:sp>
        </p:grpSp>
        <p:sp>
          <p:nvSpPr>
            <p:cNvPr id="24" name="CasellaDiTesto 23">
              <a:extLst>
                <a:ext uri="{FF2B5EF4-FFF2-40B4-BE49-F238E27FC236}">
                  <a16:creationId xmlns:a16="http://schemas.microsoft.com/office/drawing/2014/main" id="{CF3DCAAB-56EF-AE2B-6F7D-336384259FA4}"/>
                </a:ext>
              </a:extLst>
            </p:cNvPr>
            <p:cNvSpPr txBox="1"/>
            <p:nvPr/>
          </p:nvSpPr>
          <p:spPr>
            <a:xfrm>
              <a:off x="6446223" y="5547158"/>
              <a:ext cx="5177907" cy="461588"/>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Πηγή</a:t>
              </a:r>
              <a:r>
                <a:rPr lang="en-GB" sz="1200">
                  <a:latin typeface="Calibri" panose="020F0502020204030204" pitchFamily="34" charset="0"/>
                  <a:cs typeface="Calibri" panose="020F0502020204030204" pitchFamily="34" charset="0"/>
                </a:rPr>
                <a:t>: </a:t>
              </a:r>
              <a:r>
                <a:rPr lang="en-GB" sz="120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Ευρωπαϊκή Επιτροπή, Ο μακροπρόθεσμος προϋπολογισμός της ΕΕ για την περίοδο 2021-2027 και NextGenerationEU - Στοιχεία και αριθμοί</a:t>
              </a:r>
              <a:endParaRPr lang="it-IT" sz="120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00476539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a:t>
            </a:r>
            <a:r>
              <a:rPr lang="en-GB" sz="2800">
                <a:solidFill>
                  <a:srgbClr val="0AD995"/>
                </a:solidFill>
              </a:rPr>
              <a:t>2. Βαθιά εμβάθυνση στα προγράμματα της ΕΕ</a:t>
            </a:r>
          </a:p>
          <a:p>
            <a:pPr algn="just"/>
            <a:r>
              <a:rPr lang="en-GB" sz="2200"/>
              <a:t>2.2 Συνολική επισκόπηση των χρηματοδοτικών προγραμμάτων της ΕΕ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38554"/>
          </a:xfrm>
          <a:prstGeom prst="rect">
            <a:avLst/>
          </a:prstGeom>
          <a:noFill/>
        </p:spPr>
        <p:txBody>
          <a:bodyPr wrap="square" rtlCol="0">
            <a:spAutoFit/>
          </a:bodyPr>
          <a:lstStyle/>
          <a:p>
            <a:pPr algn="just"/>
            <a:r>
              <a:rPr lang="en-GB" sz="1600">
                <a:latin typeface="Calibri" panose="020F0502020204030204" pitchFamily="34" charset="0"/>
                <a:cs typeface="Calibri" panose="020F0502020204030204" pitchFamily="34" charset="0"/>
              </a:rPr>
              <a:t>Πρόσβαση στις ευκαιρίες χρηματοδότησης και υποβολής προσφορών της ΕΕ και στα διαθέσιμα προγράμματα της ΕΕ μέσω της </a:t>
            </a:r>
            <a:r>
              <a:rPr lang="en-GB" sz="160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πύλης SEDIA </a:t>
            </a:r>
            <a:r>
              <a:rPr lang="en-GB" sz="1600">
                <a:latin typeface="Calibri" panose="020F0502020204030204" pitchFamily="34" charset="0"/>
                <a:cs typeface="Calibri" panose="020F0502020204030204" pitchFamily="34" charset="0"/>
              </a:rPr>
              <a:t>- δωρεάν διαβούλευση </a:t>
            </a:r>
            <a:endParaRPr lang="en-GB" sz="1600">
              <a:effectLst/>
              <a:latin typeface="Calibri" panose="020F0502020204030204" pitchFamily="34" charset="0"/>
              <a:cs typeface="Calibri" panose="020F0502020204030204" pitchFamily="34" charset="0"/>
            </a:endParaRPr>
          </a:p>
        </p:txBody>
      </p:sp>
      <p:graphicFrame>
        <p:nvGraphicFramePr>
          <p:cNvPr id="3" name="Tabella 3">
            <a:extLst>
              <a:ext uri="{FF2B5EF4-FFF2-40B4-BE49-F238E27FC236}">
                <a16:creationId xmlns:a16="http://schemas.microsoft.com/office/drawing/2014/main" id="{66F0EAF0-C656-F28D-6DAB-0C58DA7898FC}"/>
              </a:ext>
            </a:extLst>
          </p:cNvPr>
          <p:cNvGraphicFramePr>
            <a:graphicFrameLocks noGrp="1"/>
          </p:cNvGraphicFramePr>
          <p:nvPr>
            <p:extLst>
              <p:ext uri="{D42A27DB-BD31-4B8C-83A1-F6EECF244321}">
                <p14:modId xmlns:p14="http://schemas.microsoft.com/office/powerpoint/2010/main" val="2820893704"/>
              </p:ext>
            </p:extLst>
          </p:nvPr>
        </p:nvGraphicFramePr>
        <p:xfrm>
          <a:off x="471471" y="1941876"/>
          <a:ext cx="11152656" cy="4178749"/>
        </p:xfrm>
        <a:graphic>
          <a:graphicData uri="http://schemas.openxmlformats.org/drawingml/2006/table">
            <a:tbl>
              <a:tblPr firstRow="1" bandRow="1">
                <a:tableStyleId>{5C22544A-7EE6-4342-B048-85BDC9FD1C3A}</a:tableStyleId>
              </a:tblPr>
              <a:tblGrid>
                <a:gridCol w="1858776">
                  <a:extLst>
                    <a:ext uri="{9D8B030D-6E8A-4147-A177-3AD203B41FA5}">
                      <a16:colId xmlns:a16="http://schemas.microsoft.com/office/drawing/2014/main" val="4022116387"/>
                    </a:ext>
                  </a:extLst>
                </a:gridCol>
                <a:gridCol w="1858776">
                  <a:extLst>
                    <a:ext uri="{9D8B030D-6E8A-4147-A177-3AD203B41FA5}">
                      <a16:colId xmlns:a16="http://schemas.microsoft.com/office/drawing/2014/main" val="750908626"/>
                    </a:ext>
                  </a:extLst>
                </a:gridCol>
                <a:gridCol w="1858776">
                  <a:extLst>
                    <a:ext uri="{9D8B030D-6E8A-4147-A177-3AD203B41FA5}">
                      <a16:colId xmlns:a16="http://schemas.microsoft.com/office/drawing/2014/main" val="4187374221"/>
                    </a:ext>
                  </a:extLst>
                </a:gridCol>
                <a:gridCol w="1858776">
                  <a:extLst>
                    <a:ext uri="{9D8B030D-6E8A-4147-A177-3AD203B41FA5}">
                      <a16:colId xmlns:a16="http://schemas.microsoft.com/office/drawing/2014/main" val="79736773"/>
                    </a:ext>
                  </a:extLst>
                </a:gridCol>
                <a:gridCol w="1858776">
                  <a:extLst>
                    <a:ext uri="{9D8B030D-6E8A-4147-A177-3AD203B41FA5}">
                      <a16:colId xmlns:a16="http://schemas.microsoft.com/office/drawing/2014/main" val="42740139"/>
                    </a:ext>
                  </a:extLst>
                </a:gridCol>
                <a:gridCol w="1858776">
                  <a:extLst>
                    <a:ext uri="{9D8B030D-6E8A-4147-A177-3AD203B41FA5}">
                      <a16:colId xmlns:a16="http://schemas.microsoft.com/office/drawing/2014/main" val="407875143"/>
                    </a:ext>
                  </a:extLst>
                </a:gridCol>
              </a:tblGrid>
              <a:tr h="520531">
                <a:tc>
                  <a:txBody>
                    <a:bodyPr/>
                    <a:lstStyle/>
                    <a:p>
                      <a:r>
                        <a:rPr lang="en-US" sz="1000" b="1">
                          <a:solidFill>
                            <a:srgbClr val="1B193E"/>
                          </a:solidFill>
                          <a:latin typeface="Calibri" panose="020F0502020204030204" pitchFamily="34" charset="0"/>
                          <a:cs typeface="Calibri" panose="020F0502020204030204" pitchFamily="34" charset="0"/>
                        </a:rPr>
                        <a:t>Ταμείο Ασύλου, Μετανάστευσης και Ένταξης (AMIF)</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Μέσα διαχείρισης συνόρων και πολιτικής θεωρήσεων (BMVI)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"Πολίτες, ισότητα, δικαιώματα και αξίες" (CERV)</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Διευκόλυνση "Συνδέοντας την Ευρώπη" (CEF)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"Δημιουργική Ευρώπη" (CREA)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Όργανο τελωνειακού ελέγχου εξοπλισμού (CCEI)</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0317655"/>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Τελωνειακό πρόγραμμα (CUST)</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Ψηφιακή Ευρώπη (DIGITAL)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Erasmus+ (ERASMUS+)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Εξωτερική δράση της ΕΕ (RELEX)</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EU4Health (EU4H)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έρευνας και κατάρτισης Ευρατόμ (EURATOM)</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022572"/>
                  </a:ext>
                </a:extLst>
              </a:tr>
              <a:tr h="618026">
                <a:tc>
                  <a:txBody>
                    <a:bodyPr/>
                    <a:lstStyle/>
                    <a:p>
                      <a:r>
                        <a:rPr lang="en-US" sz="1000" b="1">
                          <a:solidFill>
                            <a:srgbClr val="1B193E"/>
                          </a:solidFill>
                          <a:latin typeface="Calibri" panose="020F0502020204030204" pitchFamily="34" charset="0"/>
                          <a:cs typeface="Calibri" panose="020F0502020204030204" pitchFamily="34" charset="0"/>
                        </a:rPr>
                        <a:t>Europe Direct (ED)</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Ευρωπαϊκό Ταμείο Άμυνας (ΕΤΑ)</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Ευρωπαϊκό Ταμείο Θάλασσας, Αλιείας και Υδατοκαλλιέργειας (EMFAF)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Ευρωπαϊκό Κοινοβούλιο (ΕΚ)</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Ευρωπαϊκό Κοινωνικό Ταμείο + (ΕΚΤ+)</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Ευρωπαϊκό Σώμα Αλληλεγγύης (ESC)</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304705"/>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Πρόγραμμα Fiscalis (FISC)</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Horizon Europe (HORIZON)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Μέτρα πληροφόρησης για την πολιτική συνοχής της ΕΕ (IMREG)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Ταμείο Καινοτομίας (INNOVFUND)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Ταμείο Εσωτερικής Ασφάλειας (ΤΕΑ)</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Διαπεριφερειακός μηχανισμός επενδύσεων καινοτομίας (I3)</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6696152"/>
                  </a:ext>
                </a:extLst>
              </a:tr>
              <a:tr h="665123">
                <a:tc>
                  <a:txBody>
                    <a:bodyPr/>
                    <a:lstStyle/>
                    <a:p>
                      <a:r>
                        <a:rPr lang="en-US" sz="1000" b="1">
                          <a:solidFill>
                            <a:srgbClr val="1B193E"/>
                          </a:solidFill>
                          <a:latin typeface="Calibri" panose="020F0502020204030204" pitchFamily="34" charset="0"/>
                          <a:cs typeface="Calibri" panose="020F0502020204030204" pitchFamily="34" charset="0"/>
                        </a:rPr>
                        <a:t>Δίκαιος μηχανισμός μετάβασης (ΔΜΜ)</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Δικαιοσύνης (JUST)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Ανάπτυξη της γειτονιάς και διεθνής συνεργασία (NDICI)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Πιλοτικά έργα και δράσεις προετοιμασίας (PPPA)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για το περιβάλλον και τη δράση για το κλίμα (LIFE)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για την προστασία του ευρώ από την παραχάραξη (PERICLES IV)</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97240"/>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Προώθηση γεωργικών προϊόντων (AGRIP)</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Ταμείο Έρευνας για τον Άνθρακα και τον Χάλυβα (RFCS)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ενιαίας αγοράς (SMP)</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Γραμμές κοινωνικών προνομίων και ειδικών ικανοτήτων (SOCPL)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Μέσο τεχνικής υποστήριξης (ΤΠΥ)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Πρόγραμμα καταπολέμησης της απάτης της Ένωσης (EUAF)</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2094864"/>
                  </a:ext>
                </a:extLst>
              </a:tr>
              <a:tr h="520531">
                <a:tc>
                  <a:txBody>
                    <a:bodyPr/>
                    <a:lstStyle/>
                    <a:p>
                      <a:r>
                        <a:rPr lang="en-US" sz="1000" b="1">
                          <a:solidFill>
                            <a:srgbClr val="1B193E"/>
                          </a:solidFill>
                          <a:latin typeface="Calibri" panose="020F0502020204030204" pitchFamily="34" charset="0"/>
                          <a:cs typeface="Calibri" panose="020F0502020204030204" pitchFamily="34" charset="0"/>
                        </a:rPr>
                        <a:t>Μηχανισμοί Πολιτικής Προστασίας της Ένωσης (ΜΠΠΠ)</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000" b="1">
                          <a:solidFill>
                            <a:srgbClr val="1B193E"/>
                          </a:solidFill>
                          <a:latin typeface="Calibri" panose="020F0502020204030204" pitchFamily="34" charset="0"/>
                          <a:cs typeface="Calibri" panose="020F0502020204030204" pitchFamily="34" charset="0"/>
                        </a:rPr>
                        <a:t>Χρηματοδοτικός μηχανισμός της Ένωσης για τις ανανεώσιμες πηγές ενέργειας (RENEWFM)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r>
                        <a:rPr lang="en-US" sz="1200" b="1" i="1">
                          <a:solidFill>
                            <a:srgbClr val="1B193E"/>
                          </a:solidFill>
                          <a:latin typeface="Calibri" panose="020F0502020204030204" pitchFamily="34" charset="0"/>
                          <a:cs typeface="Calibri" panose="020F0502020204030204" pitchFamily="34" charset="0"/>
                        </a:rPr>
                        <a:t>...και πολλά άλλα</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1200" b="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lang="en-US" sz="1000" b="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000" b="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174725"/>
                  </a:ext>
                </a:extLst>
              </a:tr>
            </a:tbl>
          </a:graphicData>
        </a:graphic>
      </p:graphicFrame>
    </p:spTree>
    <p:extLst>
      <p:ext uri="{BB962C8B-B14F-4D97-AF65-F5344CB8AC3E}">
        <p14:creationId xmlns:p14="http://schemas.microsoft.com/office/powerpoint/2010/main" val="63215735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a:t>
            </a:r>
            <a:r>
              <a:rPr lang="en-GB" sz="2800">
                <a:solidFill>
                  <a:srgbClr val="0AD995"/>
                </a:solidFill>
              </a:rPr>
              <a:t>2. Βαθιά εμβάθυνση στα προγράμματα της ΕΕ</a:t>
            </a:r>
          </a:p>
          <a:p>
            <a:pPr algn="just"/>
            <a:r>
              <a:rPr lang="en-GB" sz="2200"/>
              <a:t>2.3 Δομή των χρηματοδοτικών προγραμμάτων της ΕΕ που μοιάζει με ρίζες: E+ ως παράδειγμα</a:t>
            </a:r>
          </a:p>
        </p:txBody>
      </p:sp>
      <p:graphicFrame>
        <p:nvGraphicFramePr>
          <p:cNvPr id="3" name="Diagramma 2">
            <a:extLst>
              <a:ext uri="{FF2B5EF4-FFF2-40B4-BE49-F238E27FC236}">
                <a16:creationId xmlns:a16="http://schemas.microsoft.com/office/drawing/2014/main" id="{0556C61F-FEB0-2064-2A71-64CCA8E9ADAB}"/>
              </a:ext>
            </a:extLst>
          </p:cNvPr>
          <p:cNvGraphicFramePr/>
          <p:nvPr>
            <p:extLst>
              <p:ext uri="{D42A27DB-BD31-4B8C-83A1-F6EECF244321}">
                <p14:modId xmlns:p14="http://schemas.microsoft.com/office/powerpoint/2010/main" val="3399535997"/>
              </p:ext>
            </p:extLst>
          </p:nvPr>
        </p:nvGraphicFramePr>
        <p:xfrm>
          <a:off x="1090788" y="1489412"/>
          <a:ext cx="9696482" cy="4553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330256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ct val="0"/>
              </a:spcAft>
              <a:buClrTx/>
              <a:buSzTx/>
              <a:buFont typeface="Arial" panose="020B0604020202020204" pitchFamily="34" charset="0"/>
              <a:buNone/>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2. Βαθιά εμβάθυνση στα προγράμματα της ΕΕ</a:t>
            </a:r>
            <a:endParaRPr lang="en-GB" sz="2800" b="1">
              <a:solidFill>
                <a:srgbClr val="0AD995"/>
              </a:solidFill>
            </a:endParaRPr>
          </a:p>
          <a:p>
            <a:r>
              <a:rPr lang="en-GB" sz="2200"/>
              <a:t>2.4 Προγράμματα της ΕΕ για την αναβάθμιση, την επανεκπαίδευση και την ανταγωνιστικότητα των επιχειρήσεων (1)</a:t>
            </a:r>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489412"/>
            <a:ext cx="11152657" cy="4531469"/>
            <a:chOff x="471472" y="1489412"/>
            <a:chExt cx="11152657" cy="4531469"/>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830997"/>
            </a:xfrm>
            <a:prstGeom prst="rect">
              <a:avLst/>
            </a:prstGeom>
            <a:noFill/>
          </p:spPr>
          <p:txBody>
            <a:bodyPr wrap="square" rtlCol="0">
              <a:spAutoFit/>
            </a:bodyPr>
            <a:lstStyle/>
            <a:p>
              <a:pPr algn="just"/>
              <a:r>
                <a:rPr lang="en-GB" sz="1600">
                  <a:latin typeface="Calibri" panose="020F0502020204030204" pitchFamily="34" charset="0"/>
                  <a:cs typeface="Calibri" panose="020F0502020204030204" pitchFamily="34" charset="0"/>
                </a:rPr>
                <a:t>Ακολουθούν ορισμένα παραδείγματα βασικών προγραμμάτων της ΕΕ που αφορούν, μεταξύ άλλων, την ανάπτυξη δεξιοτήτων και την προώθηση της ανταγωνιστικότητας των πολύ μικρών, μικρών και μεσαίων επιχειρήσεων (ΜΜΕ). Οι επιχειρήσεις αυτές ενθαρρύνονται να διερευνήσουν αυτές τις πολύτιμες ευκαιρίες για να ενισχύσουν την ψηφιακή τους ανθεκτικότητα και να παραμείνουν ανταγωνιστικές.</a:t>
              </a:r>
              <a:endParaRPr lang="en-GB" sz="1600">
                <a:effectLst/>
                <a:latin typeface="Calibri" panose="020F0502020204030204" pitchFamily="34" charset="0"/>
                <a:cs typeface="Calibri" panose="020F0502020204030204" pitchFamily="34" charset="0"/>
              </a:endParaRPr>
            </a:p>
          </p:txBody>
        </p:sp>
        <p:sp>
          <p:nvSpPr>
            <p:cNvPr id="3" name="CasellaDiTesto 2">
              <a:extLst>
                <a:ext uri="{FF2B5EF4-FFF2-40B4-BE49-F238E27FC236}">
                  <a16:creationId xmlns:a16="http://schemas.microsoft.com/office/drawing/2014/main" id="{7147559A-5287-84D9-8F20-82434106BAFF}"/>
                </a:ext>
              </a:extLst>
            </p:cNvPr>
            <p:cNvSpPr txBox="1"/>
            <p:nvPr/>
          </p:nvSpPr>
          <p:spPr>
            <a:xfrm>
              <a:off x="471472" y="2481451"/>
              <a:ext cx="5341499" cy="3108543"/>
            </a:xfrm>
            <a:prstGeom prst="rect">
              <a:avLst/>
            </a:prstGeom>
            <a:noFill/>
          </p:spPr>
          <p:txBody>
            <a:bodyPr wrap="square">
              <a:spAutoFit/>
            </a:bodyPr>
            <a:lstStyle/>
            <a:p>
              <a:pPr algn="just"/>
              <a:r>
                <a:rPr lang="en-GB" sz="1400" b="1"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Erasmus+</a:t>
              </a:r>
              <a:endParaRPr lang="en-GB" sz="1400" b="1" dirty="0">
                <a:solidFill>
                  <a:srgbClr val="0070C0"/>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latin typeface="Calibri" panose="020F0502020204030204" pitchFamily="34" charset="0"/>
                  <a:cs typeface="Calibri" panose="020F0502020204030204" pitchFamily="34" charset="0"/>
                </a:rPr>
                <a:t>Το</a:t>
              </a:r>
              <a:r>
                <a:rPr lang="en-GB" sz="1400" dirty="0">
                  <a:solidFill>
                    <a:srgbClr val="1B193E"/>
                  </a:solidFill>
                  <a:latin typeface="Calibri" panose="020F0502020204030204" pitchFamily="34" charset="0"/>
                  <a:cs typeface="Calibri" panose="020F0502020204030204" pitchFamily="34" charset="0"/>
                </a:rPr>
                <a:t> Erasmus+ </a:t>
              </a:r>
              <a:r>
                <a:rPr lang="en-GB" sz="1400" dirty="0" err="1">
                  <a:solidFill>
                    <a:srgbClr val="1B193E"/>
                  </a:solidFill>
                  <a:latin typeface="Calibri" panose="020F0502020204030204" pitchFamily="34" charset="0"/>
                  <a:cs typeface="Calibri" panose="020F0502020204030204" pitchFamily="34" charset="0"/>
                </a:rPr>
                <a:t>είν</a:t>
              </a:r>
              <a:r>
                <a:rPr lang="en-GB" sz="1400" dirty="0">
                  <a:solidFill>
                    <a:srgbClr val="1B193E"/>
                  </a:solidFill>
                  <a:latin typeface="Calibri" panose="020F0502020204030204" pitchFamily="34" charset="0"/>
                  <a:cs typeface="Calibri" panose="020F0502020204030204" pitchFamily="34" charset="0"/>
                </a:rPr>
                <a:t>αι ένα εμβληματικό πρόγραμμα της ΕΕ, το οποίο προωθεί την ανάπτυξη δεξιοτήτων μέσω της διεθνούς συνεργασίας, παρέχοντας ευκαιρίες για πρακτική άσκηση, επαγγελματική κατάρτιση και στρατηγικές συμπράξεις. </a:t>
              </a:r>
              <a:r>
                <a:rPr lang="en-GB" sz="1400" dirty="0" err="1">
                  <a:solidFill>
                    <a:srgbClr val="1B193E"/>
                  </a:solidFill>
                  <a:latin typeface="Calibri" panose="020F0502020204030204" pitchFamily="34" charset="0"/>
                  <a:cs typeface="Calibri" panose="020F0502020204030204" pitchFamily="34" charset="0"/>
                </a:rPr>
                <a:t>Οι</a:t>
              </a:r>
              <a:r>
                <a:rPr lang="en-GB" sz="1400" dirty="0">
                  <a:solidFill>
                    <a:srgbClr val="1B193E"/>
                  </a:solidFill>
                  <a:latin typeface="Calibri" panose="020F0502020204030204" pitchFamily="34" charset="0"/>
                  <a:cs typeface="Calibri" panose="020F0502020204030204" pitchFamily="34" charset="0"/>
                </a:rPr>
                <a:t> π</a:t>
              </a:r>
              <a:r>
                <a:rPr lang="en-GB" sz="1400" dirty="0" err="1">
                  <a:solidFill>
                    <a:srgbClr val="1B193E"/>
                  </a:solidFill>
                  <a:latin typeface="Calibri" panose="020F0502020204030204" pitchFamily="34" charset="0"/>
                  <a:cs typeface="Calibri" panose="020F0502020204030204" pitchFamily="34" charset="0"/>
                </a:rPr>
                <a:t>ρωτο</a:t>
              </a:r>
              <a:r>
                <a:rPr lang="en-GB" sz="1400" dirty="0">
                  <a:solidFill>
                    <a:srgbClr val="1B193E"/>
                  </a:solidFill>
                  <a:latin typeface="Calibri" panose="020F0502020204030204" pitchFamily="34" charset="0"/>
                  <a:cs typeface="Calibri" panose="020F0502020204030204" pitchFamily="34" charset="0"/>
                </a:rPr>
                <a:t>βουλίες του καλύπτουν ένα ευρύ φάσμα, από την επαγγελματική εκπαίδευση και κατάρτιση έως την εκπαίδευση ενηλίκων, προωθώντας ένα εξειδικευμένο εργατικό δυναμικό που μπορεί να προσαρμοστεί στις ψηφιακές εξελίξεις.</a:t>
              </a: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b="1" dirty="0" err="1">
                  <a:solidFill>
                    <a:srgbClr val="1B193E"/>
                  </a:solidFill>
                  <a:latin typeface="Calibri" panose="020F0502020204030204" pitchFamily="34" charset="0"/>
                  <a:cs typeface="Calibri" panose="020F0502020204030204" pitchFamily="34" charset="0"/>
                </a:rPr>
                <a:t>Πλεονεκτήμ</a:t>
              </a:r>
              <a:r>
                <a:rPr lang="en-GB" sz="1400" b="1" dirty="0">
                  <a:solidFill>
                    <a:srgbClr val="1B193E"/>
                  </a:solidFill>
                  <a:latin typeface="Calibri" panose="020F0502020204030204" pitchFamily="34" charset="0"/>
                  <a:cs typeface="Calibri" panose="020F0502020204030204" pitchFamily="34" charset="0"/>
                </a:rPr>
                <a:t>ατα για τις ΜΜΕΚΜ: </a:t>
              </a:r>
              <a:r>
                <a:rPr lang="en-GB" sz="1400" dirty="0">
                  <a:solidFill>
                    <a:srgbClr val="1B193E"/>
                  </a:solidFill>
                  <a:latin typeface="Calibri" panose="020F0502020204030204" pitchFamily="34" charset="0"/>
                  <a:cs typeface="Calibri" panose="020F0502020204030204" pitchFamily="34" charset="0"/>
                </a:rPr>
                <a:t>Αποκτήστε πρόσβαση σε μια ποικιλία ταλέντων, διερευνήστε διεθνείς συνεργασίες και αξιοποιήστε τις γνώσεις για συνεχή βελτίωση των δεξιοτήτων, ενισχύοντας την προσαρμοστικότητα απέναντι στις τεχνολογικές αλλαγές.</a:t>
              </a: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82630" y="2481451"/>
              <a:ext cx="5341499" cy="3323987"/>
            </a:xfrm>
            <a:prstGeom prst="rect">
              <a:avLst/>
            </a:prstGeom>
            <a:noFill/>
          </p:spPr>
          <p:txBody>
            <a:bodyPr wrap="square">
              <a:spAutoFit/>
            </a:bodyPr>
            <a:lstStyle/>
            <a:p>
              <a:pPr algn="just"/>
              <a:r>
                <a:rPr lang="en-GB" sz="1400" b="1" dirty="0" err="1">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Ευρω</a:t>
              </a:r>
              <a:r>
                <a:rPr lang="en-GB" sz="1400" b="1"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παϊκό Κοινωνικό Ταμείο Plus (ΕΚΤ+)</a:t>
              </a:r>
              <a:endParaRPr lang="en-GB" sz="1400" b="1" dirty="0">
                <a:solidFill>
                  <a:srgbClr val="0070C0"/>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latin typeface="Calibri" panose="020F0502020204030204" pitchFamily="34" charset="0"/>
                  <a:cs typeface="Calibri" panose="020F0502020204030204" pitchFamily="34" charset="0"/>
                </a:rPr>
                <a:t>Το</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Ευρω</a:t>
              </a:r>
              <a:r>
                <a:rPr lang="en-GB" sz="1400" dirty="0">
                  <a:solidFill>
                    <a:srgbClr val="1B193E"/>
                  </a:solidFill>
                  <a:latin typeface="Calibri" panose="020F0502020204030204" pitchFamily="34" charset="0"/>
                  <a:cs typeface="Calibri" panose="020F0502020204030204" pitchFamily="34" charset="0"/>
                </a:rPr>
                <a:t>παϊκό Κοινωνικό Ταμείο Plus εστιάζει στην κοινωνική ένταξη και την απασχόληση. </a:t>
              </a:r>
              <a:r>
                <a:rPr lang="en-GB" sz="1400" dirty="0" err="1">
                  <a:solidFill>
                    <a:srgbClr val="1B193E"/>
                  </a:solidFill>
                  <a:latin typeface="Calibri" panose="020F0502020204030204" pitchFamily="34" charset="0"/>
                  <a:cs typeface="Calibri" panose="020F0502020204030204" pitchFamily="34" charset="0"/>
                </a:rPr>
                <a:t>Στον</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τομέ</a:t>
              </a:r>
              <a:r>
                <a:rPr lang="en-GB" sz="1400" dirty="0">
                  <a:solidFill>
                    <a:srgbClr val="1B193E"/>
                  </a:solidFill>
                  <a:latin typeface="Calibri" panose="020F0502020204030204" pitchFamily="34" charset="0"/>
                  <a:cs typeface="Calibri" panose="020F0502020204030204" pitchFamily="34" charset="0"/>
                </a:rPr>
                <a:t>α της ανάπτυξης δεξιοτήτων, το ΕΚΤ+ υποστηρίζει έργα που αποσκοπούν στην ενίσχυση των δεξιοτήτων του εργατικού δυναμικού, στην προώθηση της δια βίου μάθησης και στην εξασφάλιση ισότιμης πρόσβασης στις ευκαιρίες απασχόλησης. </a:t>
              </a:r>
              <a:r>
                <a:rPr lang="en-GB" sz="1400" dirty="0" err="1">
                  <a:solidFill>
                    <a:srgbClr val="1B193E"/>
                  </a:solidFill>
                  <a:latin typeface="Calibri" panose="020F0502020204030204" pitchFamily="34" charset="0"/>
                  <a:cs typeface="Calibri" panose="020F0502020204030204" pitchFamily="34" charset="0"/>
                </a:rPr>
                <a:t>Οι</a:t>
              </a:r>
              <a:r>
                <a:rPr lang="en-GB" sz="1400" dirty="0">
                  <a:solidFill>
                    <a:srgbClr val="1B193E"/>
                  </a:solidFill>
                  <a:latin typeface="Calibri" panose="020F0502020204030204" pitchFamily="34" charset="0"/>
                  <a:cs typeface="Calibri" panose="020F0502020204030204" pitchFamily="34" charset="0"/>
                </a:rPr>
                <a:t> π</a:t>
              </a:r>
              <a:r>
                <a:rPr lang="en-GB" sz="1400" dirty="0" err="1">
                  <a:solidFill>
                    <a:srgbClr val="1B193E"/>
                  </a:solidFill>
                  <a:latin typeface="Calibri" panose="020F0502020204030204" pitchFamily="34" charset="0"/>
                  <a:cs typeface="Calibri" panose="020F0502020204030204" pitchFamily="34" charset="0"/>
                </a:rPr>
                <a:t>ρωτο</a:t>
              </a:r>
              <a:r>
                <a:rPr lang="en-GB" sz="1400" dirty="0">
                  <a:solidFill>
                    <a:srgbClr val="1B193E"/>
                  </a:solidFill>
                  <a:latin typeface="Calibri" panose="020F0502020204030204" pitchFamily="34" charset="0"/>
                  <a:cs typeface="Calibri" panose="020F0502020204030204" pitchFamily="34" charset="0"/>
                </a:rPr>
                <a:t>βουλίες του αφορούν όλο το φάσμα των δεξιοτήτων, από τη βασική εκπαίδευση έως την προηγμένη επαγγελματική ανάπτυξη.</a:t>
              </a: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b="1" dirty="0" err="1">
                  <a:solidFill>
                    <a:srgbClr val="1B193E"/>
                  </a:solidFill>
                  <a:latin typeface="Calibri" panose="020F0502020204030204" pitchFamily="34" charset="0"/>
                  <a:cs typeface="Calibri" panose="020F0502020204030204" pitchFamily="34" charset="0"/>
                </a:rPr>
                <a:t>Οφέλη</a:t>
              </a:r>
              <a:r>
                <a:rPr lang="en-GB" sz="1400" b="1" dirty="0">
                  <a:solidFill>
                    <a:srgbClr val="1B193E"/>
                  </a:solidFill>
                  <a:latin typeface="Calibri" panose="020F0502020204030204" pitchFamily="34" charset="0"/>
                  <a:cs typeface="Calibri" panose="020F0502020204030204" pitchFamily="34" charset="0"/>
                </a:rPr>
                <a:t> </a:t>
              </a:r>
              <a:r>
                <a:rPr lang="en-GB" sz="1400" b="1" dirty="0" err="1">
                  <a:solidFill>
                    <a:srgbClr val="1B193E"/>
                  </a:solidFill>
                  <a:latin typeface="Calibri" panose="020F0502020204030204" pitchFamily="34" charset="0"/>
                  <a:cs typeface="Calibri" panose="020F0502020204030204" pitchFamily="34" charset="0"/>
                </a:rPr>
                <a:t>γι</a:t>
              </a:r>
              <a:r>
                <a:rPr lang="en-GB" sz="1400" b="1" dirty="0">
                  <a:solidFill>
                    <a:srgbClr val="1B193E"/>
                  </a:solidFill>
                  <a:latin typeface="Calibri" panose="020F0502020204030204" pitchFamily="34" charset="0"/>
                  <a:cs typeface="Calibri" panose="020F0502020204030204" pitchFamily="34" charset="0"/>
                </a:rPr>
                <a:t>α τις ΜΜΕΚΜ: </a:t>
              </a:r>
              <a:r>
                <a:rPr lang="en-GB" sz="1400" dirty="0">
                  <a:solidFill>
                    <a:srgbClr val="1B193E"/>
                  </a:solidFill>
                  <a:latin typeface="Calibri" panose="020F0502020204030204" pitchFamily="34" charset="0"/>
                  <a:cs typeface="Calibri" panose="020F0502020204030204" pitchFamily="34" charset="0"/>
                </a:rPr>
                <a:t>Αξιοποιήστε ευκαιρίες χρηματοδότησης για ολοκληρωμένα προγράμματα κατάρτισης, πρωτοβουλίες ανάπτυξης δεξιοτήτων και έργα που προωθούν την κοινωνική ένταξη, συμβάλλοντας σε ένα εξειδικευμένο και χωρίς αποκλεισμούς εργατικό δυναμικό.</a:t>
              </a:r>
            </a:p>
          </p:txBody>
        </p:sp>
        <p:cxnSp>
          <p:nvCxnSpPr>
            <p:cNvPr id="5" name="Connettore 1 4">
              <a:extLst>
                <a:ext uri="{FF2B5EF4-FFF2-40B4-BE49-F238E27FC236}">
                  <a16:creationId xmlns:a16="http://schemas.microsoft.com/office/drawing/2014/main" id="{0D6B17B0-7583-BA10-2348-6356EF64EC4D}"/>
                </a:ext>
              </a:extLst>
            </p:cNvPr>
            <p:cNvCxnSpPr/>
            <p:nvPr/>
          </p:nvCxnSpPr>
          <p:spPr>
            <a:xfrm flipH="1">
              <a:off x="6030686" y="2481451"/>
              <a:ext cx="0" cy="353943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5690883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ct val="0"/>
              </a:spcAft>
              <a:buClrTx/>
              <a:buSzTx/>
              <a:buFont typeface="Arial" panose="020B0604020202020204" pitchFamily="34" charset="0"/>
              <a:buNone/>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2. Βαθιά εμβάθυνση στα προγράμματα της ΕΕ</a:t>
            </a:r>
            <a:endParaRPr lang="en-GB" sz="2800" b="1">
              <a:solidFill>
                <a:srgbClr val="0AD995"/>
              </a:solidFill>
            </a:endParaRPr>
          </a:p>
          <a:p>
            <a:r>
              <a:rPr lang="en-GB" sz="2200"/>
              <a:t>2.4 Προγράμματα της ΕΕ για την αναβάθμιση, την επανεκπαίδευση και την ανταγωνιστικότητα των επιχειρήσεων (2)</a:t>
            </a:r>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489412"/>
            <a:ext cx="11152657" cy="4524315"/>
            <a:chOff x="471472" y="1489412"/>
            <a:chExt cx="11152657" cy="4524315"/>
          </a:xfrm>
        </p:grpSpPr>
        <p:sp>
          <p:nvSpPr>
            <p:cNvPr id="3" name="CasellaDiTesto 2">
              <a:extLst>
                <a:ext uri="{FF2B5EF4-FFF2-40B4-BE49-F238E27FC236}">
                  <a16:creationId xmlns:a16="http://schemas.microsoft.com/office/drawing/2014/main" id="{7147559A-5287-84D9-8F20-82434106BAFF}"/>
                </a:ext>
              </a:extLst>
            </p:cNvPr>
            <p:cNvSpPr txBox="1"/>
            <p:nvPr/>
          </p:nvSpPr>
          <p:spPr>
            <a:xfrm>
              <a:off x="471472" y="1489412"/>
              <a:ext cx="5341499" cy="3539430"/>
            </a:xfrm>
            <a:prstGeom prst="rect">
              <a:avLst/>
            </a:prstGeom>
            <a:noFill/>
          </p:spPr>
          <p:txBody>
            <a:bodyPr wrap="square">
              <a:spAutoFit/>
            </a:bodyPr>
            <a:lstStyle/>
            <a:p>
              <a:pPr algn="just"/>
              <a:r>
                <a:rPr lang="en-GB" sz="1400" b="1" dirty="0" err="1">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Ορίζοντ</a:t>
              </a:r>
              <a:r>
                <a:rPr lang="en-GB" sz="1400" b="1"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ας Ευρώπη - Συστάδα 4: Ψηφιακή τεχνολογία, βιομηχανία και διάστημα</a:t>
              </a:r>
              <a:endParaRPr lang="en-GB" sz="1400" b="1" dirty="0">
                <a:solidFill>
                  <a:srgbClr val="0070C0"/>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dirty="0">
                  <a:solidFill>
                    <a:srgbClr val="1B193E"/>
                  </a:solidFill>
                  <a:latin typeface="Calibri" panose="020F0502020204030204" pitchFamily="34" charset="0"/>
                  <a:cs typeface="Calibri" panose="020F0502020204030204" pitchFamily="34" charset="0"/>
                </a:rPr>
                <a:t>Η </a:t>
              </a:r>
              <a:r>
                <a:rPr lang="en-GB" sz="1400" dirty="0" err="1">
                  <a:solidFill>
                    <a:srgbClr val="1B193E"/>
                  </a:solidFill>
                  <a:latin typeface="Calibri" panose="020F0502020204030204" pitchFamily="34" charset="0"/>
                  <a:cs typeface="Calibri" panose="020F0502020204030204" pitchFamily="34" charset="0"/>
                </a:rPr>
                <a:t>ομάδ</a:t>
              </a:r>
              <a:r>
                <a:rPr lang="en-GB" sz="1400" dirty="0">
                  <a:solidFill>
                    <a:srgbClr val="1B193E"/>
                  </a:solidFill>
                  <a:latin typeface="Calibri" panose="020F0502020204030204" pitchFamily="34" charset="0"/>
                  <a:cs typeface="Calibri" panose="020F0502020204030204" pitchFamily="34" charset="0"/>
                </a:rPr>
                <a:t>α 4 του προγράμματος "Ορίζοντας Ευρώπη" επικεντρώνεται στον ψηφιακό μετασχηματισμό και την καινοτομία. </a:t>
              </a:r>
              <a:r>
                <a:rPr lang="en-GB" sz="1400" dirty="0" err="1">
                  <a:solidFill>
                    <a:srgbClr val="1B193E"/>
                  </a:solidFill>
                  <a:latin typeface="Calibri" panose="020F0502020204030204" pitchFamily="34" charset="0"/>
                  <a:cs typeface="Calibri" panose="020F0502020204030204" pitchFamily="34" charset="0"/>
                </a:rPr>
                <a:t>Στο</a:t>
              </a:r>
              <a:r>
                <a:rPr lang="en-GB" sz="1400" dirty="0">
                  <a:solidFill>
                    <a:srgbClr val="1B193E"/>
                  </a:solidFill>
                  <a:latin typeface="Calibri" panose="020F0502020204030204" pitchFamily="34" charset="0"/>
                  <a:cs typeface="Calibri" panose="020F0502020204030204" pitchFamily="34" charset="0"/>
                </a:rPr>
                <a:t> πλα</a:t>
              </a:r>
              <a:r>
                <a:rPr lang="en-GB" sz="1400" dirty="0" err="1">
                  <a:solidFill>
                    <a:srgbClr val="1B193E"/>
                  </a:solidFill>
                  <a:latin typeface="Calibri" panose="020F0502020204030204" pitchFamily="34" charset="0"/>
                  <a:cs typeface="Calibri" panose="020F0502020204030204" pitchFamily="34" charset="0"/>
                </a:rPr>
                <a:t>ίσιο</a:t>
              </a:r>
              <a:r>
                <a:rPr lang="en-GB" sz="1400" dirty="0">
                  <a:solidFill>
                    <a:srgbClr val="1B193E"/>
                  </a:solidFill>
                  <a:latin typeface="Calibri" panose="020F0502020204030204" pitchFamily="34" charset="0"/>
                  <a:cs typeface="Calibri" panose="020F0502020204030204" pitchFamily="34" charset="0"/>
                </a:rPr>
                <a:t> α</a:t>
              </a:r>
              <a:r>
                <a:rPr lang="en-GB" sz="1400" dirty="0" err="1">
                  <a:solidFill>
                    <a:srgbClr val="1B193E"/>
                  </a:solidFill>
                  <a:latin typeface="Calibri" panose="020F0502020204030204" pitchFamily="34" charset="0"/>
                  <a:cs typeface="Calibri" panose="020F0502020204030204" pitchFamily="34" charset="0"/>
                </a:rPr>
                <a:t>υτής</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της</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συστάδ</a:t>
              </a:r>
              <a:r>
                <a:rPr lang="en-GB" sz="1400" dirty="0">
                  <a:solidFill>
                    <a:srgbClr val="1B193E"/>
                  </a:solidFill>
                  <a:latin typeface="Calibri" panose="020F0502020204030204" pitchFamily="34" charset="0"/>
                  <a:cs typeface="Calibri" panose="020F0502020204030204" pitchFamily="34" charset="0"/>
                </a:rPr>
                <a:t>ας, τα προγράμματα της ΕΕ υποστηρίζουν έργα που προάγουν τις ψηφιακές δεξιότητες, προωθούν την καινοτομία στη βιομηχανία και ενισχύουν την ανταγωνιστικότητα στην ψηφιακή εποχή. Από π</a:t>
              </a:r>
              <a:r>
                <a:rPr lang="en-GB" sz="1400" dirty="0" err="1">
                  <a:solidFill>
                    <a:srgbClr val="1B193E"/>
                  </a:solidFill>
                  <a:latin typeface="Calibri" panose="020F0502020204030204" pitchFamily="34" charset="0"/>
                  <a:cs typeface="Calibri" panose="020F0502020204030204" pitchFamily="34" charset="0"/>
                </a:rPr>
                <a:t>ρωτο</a:t>
              </a:r>
              <a:r>
                <a:rPr lang="en-GB" sz="1400" dirty="0">
                  <a:solidFill>
                    <a:srgbClr val="1B193E"/>
                  </a:solidFill>
                  <a:latin typeface="Calibri" panose="020F0502020204030204" pitchFamily="34" charset="0"/>
                  <a:cs typeface="Calibri" panose="020F0502020204030204" pitchFamily="34" charset="0"/>
                </a:rPr>
                <a:t>βουλίες έρευνας και ανάπτυξης έως συνεργατικά έργα, προσφέρει μια ολοκληρωμένη προσέγγιση για την ενίσχυση της ανταγωνιστικότητας των επιχειρήσεων.</a:t>
              </a: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b="1" dirty="0" err="1">
                  <a:solidFill>
                    <a:srgbClr val="1B193E"/>
                  </a:solidFill>
                  <a:latin typeface="Calibri" panose="020F0502020204030204" pitchFamily="34" charset="0"/>
                  <a:cs typeface="Calibri" panose="020F0502020204030204" pitchFamily="34" charset="0"/>
                </a:rPr>
                <a:t>Οφέλη</a:t>
              </a:r>
              <a:r>
                <a:rPr lang="en-GB" sz="1400" b="1" dirty="0">
                  <a:solidFill>
                    <a:srgbClr val="1B193E"/>
                  </a:solidFill>
                  <a:latin typeface="Calibri" panose="020F0502020204030204" pitchFamily="34" charset="0"/>
                  <a:cs typeface="Calibri" panose="020F0502020204030204" pitchFamily="34" charset="0"/>
                </a:rPr>
                <a:t> </a:t>
              </a:r>
              <a:r>
                <a:rPr lang="en-GB" sz="1400" b="1" dirty="0" err="1">
                  <a:solidFill>
                    <a:srgbClr val="1B193E"/>
                  </a:solidFill>
                  <a:latin typeface="Calibri" panose="020F0502020204030204" pitchFamily="34" charset="0"/>
                  <a:cs typeface="Calibri" panose="020F0502020204030204" pitchFamily="34" charset="0"/>
                </a:rPr>
                <a:t>γι</a:t>
              </a:r>
              <a:r>
                <a:rPr lang="en-GB" sz="1400" b="1" dirty="0">
                  <a:solidFill>
                    <a:srgbClr val="1B193E"/>
                  </a:solidFill>
                  <a:latin typeface="Calibri" panose="020F0502020204030204" pitchFamily="34" charset="0"/>
                  <a:cs typeface="Calibri" panose="020F0502020204030204" pitchFamily="34" charset="0"/>
                </a:rPr>
                <a:t>α τις ΜΜΕ: </a:t>
              </a:r>
              <a:r>
                <a:rPr lang="en-GB" sz="1400" dirty="0">
                  <a:solidFill>
                    <a:srgbClr val="1B193E"/>
                  </a:solidFill>
                  <a:latin typeface="Calibri" panose="020F0502020204030204" pitchFamily="34" charset="0"/>
                  <a:cs typeface="Calibri" panose="020F0502020204030204" pitchFamily="34" charset="0"/>
                </a:rPr>
                <a:t>Αξιοποιήστε ευκαιρίες για συνεργατική έρευνα, συμμετάσχετε σε καινοτόμα έργα και αποκτήστε πρόσβαση σε τεχνολογίες αιχμής, τοποθετώντας τις ΜΜΕ στην πρώτη γραμμή της ψηφιακής ανταγωνιστικότητας.</a:t>
              </a: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82630" y="1489412"/>
              <a:ext cx="5341499" cy="4524315"/>
            </a:xfrm>
            <a:prstGeom prst="rect">
              <a:avLst/>
            </a:prstGeom>
            <a:noFill/>
          </p:spPr>
          <p:txBody>
            <a:bodyPr wrap="square">
              <a:spAutoFit/>
            </a:bodyPr>
            <a:lstStyle/>
            <a:p>
              <a:pPr algn="just"/>
              <a:r>
                <a:rPr lang="en-GB" sz="1400" b="1" dirty="0" err="1">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InvestEU</a:t>
              </a:r>
              <a:endParaRPr lang="en-GB" sz="1400" b="1" dirty="0">
                <a:solidFill>
                  <a:srgbClr val="0070C0"/>
                </a:solidFill>
                <a:latin typeface="Calibri" panose="020F0502020204030204" pitchFamily="34" charset="0"/>
                <a:cs typeface="Calibri" panose="020F0502020204030204" pitchFamily="34" charset="0"/>
              </a:endParaRPr>
            </a:p>
            <a:p>
              <a:pPr algn="just"/>
              <a:endParaRPr lang="en-GB" sz="1400" b="1"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latin typeface="Calibri" panose="020F0502020204030204" pitchFamily="34" charset="0"/>
                  <a:cs typeface="Calibri" panose="020F0502020204030204" pitchFamily="34" charset="0"/>
                </a:rPr>
                <a:t>Το</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InvestEU</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διάδοχος</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του</a:t>
              </a:r>
              <a:r>
                <a:rPr lang="en-GB" sz="1400" dirty="0">
                  <a:solidFill>
                    <a:srgbClr val="1B193E"/>
                  </a:solidFill>
                  <a:latin typeface="Calibri" panose="020F0502020204030204" pitchFamily="34" charset="0"/>
                  <a:cs typeface="Calibri" panose="020F0502020204030204" pitchFamily="34" charset="0"/>
                </a:rPr>
                <a:t> </a:t>
              </a:r>
              <a:r>
                <a:rPr lang="en-GB" sz="1400" dirty="0">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π</a:t>
              </a:r>
              <a:r>
                <a:rPr lang="en-GB" sz="1400" dirty="0" err="1">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ρογράμμ</a:t>
              </a:r>
              <a:r>
                <a:rPr lang="en-GB" sz="1400" dirty="0">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ατος COSME </a:t>
              </a:r>
              <a:r>
                <a:rPr lang="en-GB" sz="1400" dirty="0">
                  <a:solidFill>
                    <a:srgbClr val="1B193E"/>
                  </a:solidFill>
                  <a:latin typeface="Calibri" panose="020F0502020204030204" pitchFamily="34" charset="0"/>
                  <a:cs typeface="Calibri" panose="020F0502020204030204" pitchFamily="34" charset="0"/>
                </a:rPr>
                <a:t>για τις ΜΜΕ, είναι μια πρωτοβουλία της ΕΕ που έχει σχεδιαστεί για την τόνωση των επενδύσεων, της καινοτομίας και της δημιουργίας θέσεων εργασίας στην Ευρώπη. </a:t>
              </a:r>
              <a:r>
                <a:rPr lang="en-GB" sz="1400" dirty="0" err="1">
                  <a:solidFill>
                    <a:srgbClr val="1B193E"/>
                  </a:solidFill>
                  <a:latin typeface="Calibri" panose="020F0502020204030204" pitchFamily="34" charset="0"/>
                  <a:cs typeface="Calibri" panose="020F0502020204030204" pitchFamily="34" charset="0"/>
                </a:rPr>
                <a:t>Λειτουργεί</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μέσω</a:t>
              </a:r>
              <a:r>
                <a:rPr lang="en-GB" sz="1400" dirty="0">
                  <a:solidFill>
                    <a:srgbClr val="1B193E"/>
                  </a:solidFill>
                  <a:latin typeface="Calibri" panose="020F0502020204030204" pitchFamily="34" charset="0"/>
                  <a:cs typeface="Calibri" panose="020F0502020204030204" pitchFamily="34" charset="0"/>
                </a:rPr>
                <a:t> δα</a:t>
              </a:r>
              <a:r>
                <a:rPr lang="en-GB" sz="1400" dirty="0" err="1">
                  <a:solidFill>
                    <a:srgbClr val="1B193E"/>
                  </a:solidFill>
                  <a:latin typeface="Calibri" panose="020F0502020204030204" pitchFamily="34" charset="0"/>
                  <a:cs typeface="Calibri" panose="020F0502020204030204" pitchFamily="34" charset="0"/>
                </a:rPr>
                <a:t>νείων</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εγγυήσεων</a:t>
              </a:r>
              <a:r>
                <a:rPr lang="en-GB" sz="1400" dirty="0">
                  <a:solidFill>
                    <a:srgbClr val="1B193E"/>
                  </a:solidFill>
                  <a:latin typeface="Calibri" panose="020F0502020204030204" pitchFamily="34" charset="0"/>
                  <a:cs typeface="Calibri" panose="020F0502020204030204" pitchFamily="34" charset="0"/>
                </a:rPr>
                <a:t> και </a:t>
              </a:r>
              <a:r>
                <a:rPr lang="en-GB" sz="1400" dirty="0" err="1">
                  <a:solidFill>
                    <a:srgbClr val="1B193E"/>
                  </a:solidFill>
                  <a:latin typeface="Calibri" panose="020F0502020204030204" pitchFamily="34" charset="0"/>
                  <a:cs typeface="Calibri" panose="020F0502020204030204" pitchFamily="34" charset="0"/>
                </a:rPr>
                <a:t>ιδίων</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κεφ</a:t>
              </a:r>
              <a:r>
                <a:rPr lang="en-GB" sz="1400" dirty="0">
                  <a:solidFill>
                    <a:srgbClr val="1B193E"/>
                  </a:solidFill>
                  <a:latin typeface="Calibri" panose="020F0502020204030204" pitchFamily="34" charset="0"/>
                  <a:cs typeface="Calibri" panose="020F0502020204030204" pitchFamily="34" charset="0"/>
                </a:rPr>
                <a:t>αλαίων, με στόχο την κινητοποίηση ιδιωτικών επενδύσεων για την αντιμετώπιση των αδυναμιών της αγοράς και την ενθάρρυνση της βιώσιμης ανάπτυξης. </a:t>
              </a:r>
              <a:r>
                <a:rPr lang="en-GB" sz="1400" dirty="0" err="1">
                  <a:solidFill>
                    <a:srgbClr val="1B193E"/>
                  </a:solidFill>
                  <a:latin typeface="Calibri" panose="020F0502020204030204" pitchFamily="34" charset="0"/>
                  <a:cs typeface="Calibri" panose="020F0502020204030204" pitchFamily="34" charset="0"/>
                </a:rPr>
                <a:t>Το</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InvestEU</a:t>
              </a:r>
              <a:r>
                <a:rPr lang="en-GB" sz="1400" dirty="0">
                  <a:solidFill>
                    <a:srgbClr val="1B193E"/>
                  </a:solidFill>
                  <a:latin typeface="Calibri" panose="020F0502020204030204" pitchFamily="34" charset="0"/>
                  <a:cs typeface="Calibri" panose="020F0502020204030204" pitchFamily="34" charset="0"/>
                </a:rPr>
                <a:t> κα</a:t>
              </a:r>
              <a:r>
                <a:rPr lang="en-GB" sz="1400" dirty="0" err="1">
                  <a:solidFill>
                    <a:srgbClr val="1B193E"/>
                  </a:solidFill>
                  <a:latin typeface="Calibri" panose="020F0502020204030204" pitchFamily="34" charset="0"/>
                  <a:cs typeface="Calibri" panose="020F0502020204030204" pitchFamily="34" charset="0"/>
                </a:rPr>
                <a:t>λύ</a:t>
              </a:r>
              <a:r>
                <a:rPr lang="en-GB" sz="1400" dirty="0">
                  <a:solidFill>
                    <a:srgbClr val="1B193E"/>
                  </a:solidFill>
                  <a:latin typeface="Calibri" panose="020F0502020204030204" pitchFamily="34" charset="0"/>
                  <a:cs typeface="Calibri" panose="020F0502020204030204" pitchFamily="34" charset="0"/>
                </a:rPr>
                <a:t>πτει μια σειρά τομέων, όπως η καινοτομία, η ψηφιοποίηση και η περιβαλλοντική βιωσιμότητα, προωθώντας ένα ανταγωνιστικό και ανθεκτικό επιχειρηματικό περιβάλλον.</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b="1" dirty="0" err="1">
                  <a:solidFill>
                    <a:srgbClr val="1B193E"/>
                  </a:solidFill>
                  <a:latin typeface="Calibri" panose="020F0502020204030204" pitchFamily="34" charset="0"/>
                  <a:cs typeface="Calibri" panose="020F0502020204030204" pitchFamily="34" charset="0"/>
                </a:rPr>
                <a:t>Οφέλη</a:t>
              </a:r>
              <a:r>
                <a:rPr lang="en-GB" sz="1400" b="1" dirty="0">
                  <a:solidFill>
                    <a:srgbClr val="1B193E"/>
                  </a:solidFill>
                  <a:latin typeface="Calibri" panose="020F0502020204030204" pitchFamily="34" charset="0"/>
                  <a:cs typeface="Calibri" panose="020F0502020204030204" pitchFamily="34" charset="0"/>
                </a:rPr>
                <a:t> </a:t>
              </a:r>
              <a:r>
                <a:rPr lang="en-GB" sz="1400" b="1" dirty="0" err="1">
                  <a:solidFill>
                    <a:srgbClr val="1B193E"/>
                  </a:solidFill>
                  <a:latin typeface="Calibri" panose="020F0502020204030204" pitchFamily="34" charset="0"/>
                  <a:cs typeface="Calibri" panose="020F0502020204030204" pitchFamily="34" charset="0"/>
                </a:rPr>
                <a:t>γι</a:t>
              </a:r>
              <a:r>
                <a:rPr lang="en-GB" sz="1400" b="1" dirty="0">
                  <a:solidFill>
                    <a:srgbClr val="1B193E"/>
                  </a:solidFill>
                  <a:latin typeface="Calibri" panose="020F0502020204030204" pitchFamily="34" charset="0"/>
                  <a:cs typeface="Calibri" panose="020F0502020204030204" pitchFamily="34" charset="0"/>
                </a:rPr>
                <a:t>α τις ΜΜΕ</a:t>
              </a:r>
              <a:r>
                <a:rPr lang="en-GB" sz="1400" dirty="0">
                  <a:solidFill>
                    <a:srgbClr val="1B193E"/>
                  </a:solidFill>
                  <a:latin typeface="Calibri" panose="020F0502020204030204" pitchFamily="34" charset="0"/>
                  <a:cs typeface="Calibri" panose="020F0502020204030204" pitchFamily="34" charset="0"/>
                </a:rPr>
                <a:t>: Συμμετοχή σε καινοτόμα έργα και πρωτοβουλίες με πρόσβαση σε ποικίλα χρηματοδοτικά μέσα. Η </a:t>
              </a:r>
              <a:r>
                <a:rPr lang="en-GB" sz="1400" dirty="0" err="1">
                  <a:solidFill>
                    <a:srgbClr val="1B193E"/>
                  </a:solidFill>
                  <a:latin typeface="Calibri" panose="020F0502020204030204" pitchFamily="34" charset="0"/>
                  <a:cs typeface="Calibri" panose="020F0502020204030204" pitchFamily="34" charset="0"/>
                </a:rPr>
                <a:t>InvestEU</a:t>
              </a:r>
              <a:r>
                <a:rPr lang="en-GB" sz="1400" dirty="0">
                  <a:solidFill>
                    <a:srgbClr val="1B193E"/>
                  </a:solidFill>
                  <a:latin typeface="Calibri" panose="020F0502020204030204" pitchFamily="34" charset="0"/>
                  <a:cs typeface="Calibri" panose="020F0502020204030204" pitchFamily="34" charset="0"/>
                </a:rPr>
                <a:t> υπ</a:t>
              </a:r>
              <a:r>
                <a:rPr lang="en-GB" sz="1400" dirty="0" err="1">
                  <a:solidFill>
                    <a:srgbClr val="1B193E"/>
                  </a:solidFill>
                  <a:latin typeface="Calibri" panose="020F0502020204030204" pitchFamily="34" charset="0"/>
                  <a:cs typeface="Calibri" panose="020F0502020204030204" pitchFamily="34" charset="0"/>
                </a:rPr>
                <a:t>οστηρίζει</a:t>
              </a:r>
              <a:r>
                <a:rPr lang="en-GB" sz="1400" dirty="0">
                  <a:solidFill>
                    <a:srgbClr val="1B193E"/>
                  </a:solidFill>
                  <a:latin typeface="Calibri" panose="020F0502020204030204" pitchFamily="34" charset="0"/>
                  <a:cs typeface="Calibri" panose="020F0502020204030204" pitchFamily="34" charset="0"/>
                </a:rPr>
                <a:t> </a:t>
              </a:r>
              <a:r>
                <a:rPr lang="en-GB" sz="1400" dirty="0" err="1">
                  <a:solidFill>
                    <a:srgbClr val="1B193E"/>
                  </a:solidFill>
                  <a:latin typeface="Calibri" panose="020F0502020204030204" pitchFamily="34" charset="0"/>
                  <a:cs typeface="Calibri" panose="020F0502020204030204" pitchFamily="34" charset="0"/>
                </a:rPr>
                <a:t>τις</a:t>
              </a:r>
              <a:r>
                <a:rPr lang="en-GB" sz="1400" dirty="0">
                  <a:solidFill>
                    <a:srgbClr val="1B193E"/>
                  </a:solidFill>
                  <a:latin typeface="Calibri" panose="020F0502020204030204" pitchFamily="34" charset="0"/>
                  <a:cs typeface="Calibri" panose="020F0502020204030204" pitchFamily="34" charset="0"/>
                </a:rPr>
                <a:t> ΜΜΕΚΜ </a:t>
              </a:r>
              <a:r>
                <a:rPr lang="en-GB" sz="1400" dirty="0" err="1">
                  <a:solidFill>
                    <a:srgbClr val="1B193E"/>
                  </a:solidFill>
                  <a:latin typeface="Calibri" panose="020F0502020204030204" pitchFamily="34" charset="0"/>
                  <a:cs typeface="Calibri" panose="020F0502020204030204" pitchFamily="34" charset="0"/>
                </a:rPr>
                <a:t>γι</a:t>
              </a:r>
              <a:r>
                <a:rPr lang="en-GB" sz="1400" dirty="0">
                  <a:solidFill>
                    <a:srgbClr val="1B193E"/>
                  </a:solidFill>
                  <a:latin typeface="Calibri" panose="020F0502020204030204" pitchFamily="34" charset="0"/>
                  <a:cs typeface="Calibri" panose="020F0502020204030204" pitchFamily="34" charset="0"/>
                </a:rPr>
                <a:t>α να αποκτήσουν χρηματοδοτική υποστήριξη για έργα που συμβάλλουν στην ανταγωνιστικότητα, την ψηφιοποίηση, την καινοτομία και τη βιωσιμότητά τους. </a:t>
              </a:r>
              <a:r>
                <a:rPr lang="en-GB" sz="1400" dirty="0" err="1">
                  <a:solidFill>
                    <a:srgbClr val="1B193E"/>
                  </a:solidFill>
                  <a:latin typeface="Calibri" panose="020F0502020204030204" pitchFamily="34" charset="0"/>
                  <a:cs typeface="Calibri" panose="020F0502020204030204" pitchFamily="34" charset="0"/>
                </a:rPr>
                <a:t>Συμμετέχοντ</a:t>
              </a:r>
              <a:r>
                <a:rPr lang="en-GB" sz="1400" dirty="0">
                  <a:solidFill>
                    <a:srgbClr val="1B193E"/>
                  </a:solidFill>
                  <a:latin typeface="Calibri" panose="020F0502020204030204" pitchFamily="34" charset="0"/>
                  <a:cs typeface="Calibri" panose="020F0502020204030204" pitchFamily="34" charset="0"/>
                </a:rPr>
                <a:t>ας στο InvestEU, οι επιχειρήσεις μπορούν να αξιοποιήσουν ένα δίκτυο πόρων και ευκαιριών για να ενισχύσουν τη θέση τους στην αγορά.</a:t>
              </a:r>
            </a:p>
          </p:txBody>
        </p:sp>
        <p:cxnSp>
          <p:nvCxnSpPr>
            <p:cNvPr id="5" name="Connettore 1 4">
              <a:extLst>
                <a:ext uri="{FF2B5EF4-FFF2-40B4-BE49-F238E27FC236}">
                  <a16:creationId xmlns:a16="http://schemas.microsoft.com/office/drawing/2014/main" id="{0D6B17B0-7583-BA10-2348-6356EF64EC4D}"/>
                </a:ext>
              </a:extLst>
            </p:cNvPr>
            <p:cNvCxnSpPr/>
            <p:nvPr/>
          </p:nvCxnSpPr>
          <p:spPr>
            <a:xfrm flipH="1">
              <a:off x="6030686" y="1489412"/>
              <a:ext cx="0" cy="4423015"/>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498809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Ευρετήριο</a:t>
            </a:r>
          </a:p>
        </p:txBody>
      </p:sp>
      <p:grpSp>
        <p:nvGrpSpPr>
          <p:cNvPr id="3" name="Gruppo 2">
            <a:extLst>
              <a:ext uri="{FF2B5EF4-FFF2-40B4-BE49-F238E27FC236}">
                <a16:creationId xmlns:a16="http://schemas.microsoft.com/office/drawing/2014/main" id="{8B1670AA-A765-A7BF-E26A-476A16E8E47B}"/>
              </a:ext>
            </a:extLst>
          </p:cNvPr>
          <p:cNvGrpSpPr/>
          <p:nvPr/>
        </p:nvGrpSpPr>
        <p:grpSpPr>
          <a:xfrm>
            <a:off x="542494" y="1648438"/>
            <a:ext cx="11107012" cy="4081846"/>
            <a:chOff x="542494" y="1648438"/>
            <a:chExt cx="11107012" cy="4081846"/>
          </a:xfrm>
        </p:grpSpPr>
        <p:sp>
          <p:nvSpPr>
            <p:cNvPr id="13" name="Elipse 12">
              <a:extLst>
                <a:ext uri="{FF2B5EF4-FFF2-40B4-BE49-F238E27FC236}">
                  <a16:creationId xmlns:a16="http://schemas.microsoft.com/office/drawing/2014/main" id="{2DA81C80-FC7D-0220-CF70-D4F0B7479F9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Marcador de contenido 2">
              <a:extLst>
                <a:ext uri="{FF2B5EF4-FFF2-40B4-BE49-F238E27FC236}">
                  <a16:creationId xmlns:a16="http://schemas.microsoft.com/office/drawing/2014/main" id="{12566492-A45E-895B-1252-64BE16D827A7}"/>
                </a:ext>
              </a:extLst>
            </p:cNvPr>
            <p:cNvSpPr txBox="1"/>
            <p:nvPr/>
          </p:nvSpPr>
          <p:spPr>
            <a:xfrm>
              <a:off x="1013012"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GB" sz="2400" b="1"/>
                <a:t>Μονάδα 1. Εισαγωγή στον προϋπολογισμό της ΕΕ</a:t>
              </a:r>
            </a:p>
            <a:p>
              <a:pPr>
                <a:lnSpc>
                  <a:spcPct val="100000"/>
                </a:lnSpc>
                <a:spcBef>
                  <a:spcPct val="0"/>
                </a:spcBef>
              </a:pPr>
              <a:r>
                <a:rPr lang="en-GB" sz="1600"/>
                <a:t>1.1 Καθορισμός του σκηνικού: Κατανόηση του χρηματοπιστωτικού τοπίου της ΕΕ</a:t>
              </a:r>
            </a:p>
            <a:p>
              <a:pPr>
                <a:lnSpc>
                  <a:spcPct val="100000"/>
                </a:lnSpc>
                <a:spcBef>
                  <a:spcPct val="0"/>
                </a:spcBef>
              </a:pPr>
              <a:r>
                <a:rPr lang="en-GB" sz="1600"/>
                <a:t>1.2 Μέσα στη διαδικασία κατάρτισης του προϋπολογισμού: Μακροπρόθεσμος και ετήσιος προϋπολογισμός</a:t>
              </a:r>
            </a:p>
            <a:p>
              <a:pPr>
                <a:lnSpc>
                  <a:spcPct val="100000"/>
                </a:lnSpc>
                <a:spcBef>
                  <a:spcPct val="0"/>
                </a:spcBef>
              </a:pPr>
              <a:r>
                <a:rPr lang="en-GB" sz="1600"/>
                <a:t>1.3 Ενδυναμώνοντας το μέλλον: .</a:t>
              </a:r>
            </a:p>
            <a:p>
              <a:pPr>
                <a:lnSpc>
                  <a:spcPct val="100000"/>
                </a:lnSpc>
                <a:spcBef>
                  <a:spcPct val="0"/>
                </a:spcBef>
              </a:pPr>
              <a:r>
                <a:rPr lang="en-GB" sz="1600"/>
                <a:t>1.4 Κατανομή πόρων: Στρατηγικές κατανομής του προϋπολογισμού</a:t>
              </a:r>
            </a:p>
            <a:p>
              <a:pPr>
                <a:lnSpc>
                  <a:spcPct val="100000"/>
                </a:lnSpc>
                <a:spcBef>
                  <a:spcPct val="0"/>
                </a:spcBef>
              </a:pPr>
              <a:r>
                <a:rPr lang="en-GB" sz="1600"/>
                <a:t>1.5 Παρουσίαση της διαδρομής: Αποκεντρωμένη χρηματοδότηση </a:t>
              </a:r>
            </a:p>
            <a:p>
              <a:endParaRPr lang="en-GB" sz="2400" b="1"/>
            </a:p>
          </p:txBody>
        </p:sp>
        <p:sp>
          <p:nvSpPr>
            <p:cNvPr id="4" name="Elipse 12">
              <a:extLst>
                <a:ext uri="{FF2B5EF4-FFF2-40B4-BE49-F238E27FC236}">
                  <a16:creationId xmlns:a16="http://schemas.microsoft.com/office/drawing/2014/main" id="{D567723A-DDBB-DCB9-EFCF-2253A54A5A36}"/>
                </a:ext>
              </a:extLst>
            </p:cNvPr>
            <p:cNvSpPr/>
            <p:nvPr/>
          </p:nvSpPr>
          <p:spPr>
            <a:xfrm>
              <a:off x="542494" y="3479424"/>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contenido 2">
              <a:extLst>
                <a:ext uri="{FF2B5EF4-FFF2-40B4-BE49-F238E27FC236}">
                  <a16:creationId xmlns:a16="http://schemas.microsoft.com/office/drawing/2014/main" id="{B1FFD0AF-B2BB-D728-F2FC-9BF6D509A8DD}"/>
                </a:ext>
              </a:extLst>
            </p:cNvPr>
            <p:cNvSpPr txBox="1"/>
            <p:nvPr/>
          </p:nvSpPr>
          <p:spPr>
            <a:xfrm>
              <a:off x="1013012" y="3401606"/>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Μονάδα 2. Βαθιά εμβάθυνση στα προγράμματα της ΕΕ</a:t>
              </a:r>
            </a:p>
            <a:p>
              <a:pPr>
                <a:lnSpc>
                  <a:spcPct val="100000"/>
                </a:lnSpc>
                <a:spcBef>
                  <a:spcPct val="0"/>
                </a:spcBef>
              </a:pPr>
              <a:r>
                <a:rPr lang="en-GB" sz="1600"/>
                <a:t>2.1 Εστίαση στο πλαίσιο άμεσης έναντι της κοινής διαχείρισης</a:t>
              </a:r>
            </a:p>
            <a:p>
              <a:pPr>
                <a:lnSpc>
                  <a:spcPct val="100000"/>
                </a:lnSpc>
                <a:spcBef>
                  <a:spcPct val="0"/>
                </a:spcBef>
              </a:pPr>
              <a:r>
                <a:rPr lang="en-GB" sz="1600"/>
                <a:t>2.2 Συνολική επισκόπηση των προγραμμάτων χρηματοδότησης της ΕΕ</a:t>
              </a:r>
            </a:p>
            <a:p>
              <a:pPr>
                <a:lnSpc>
                  <a:spcPct val="100000"/>
                </a:lnSpc>
                <a:spcBef>
                  <a:spcPct val="0"/>
                </a:spcBef>
              </a:pPr>
              <a:r>
                <a:rPr lang="en-GB" sz="1600"/>
                <a:t>2.3 Δομή των χρηματοδοτικών προγραμμάτων της ΕΕ που μοιάζει με ρίζες: E+ ως παράδειγμα</a:t>
              </a:r>
            </a:p>
            <a:p>
              <a:pPr>
                <a:lnSpc>
                  <a:spcPct val="100000"/>
                </a:lnSpc>
                <a:spcBef>
                  <a:spcPct val="0"/>
                </a:spcBef>
              </a:pPr>
              <a:r>
                <a:rPr lang="en-GB" sz="1600"/>
                <a:t>2.4 Παραδείγματα προγραμμάτων της ΕΕ για την αναβάθμιση, την επανεκπαίδευση και την ανταγωνιστικότητα των επιχειρήσεων</a:t>
              </a:r>
            </a:p>
          </p:txBody>
        </p:sp>
        <p:sp>
          <p:nvSpPr>
            <p:cNvPr id="9" name="Elipse 12">
              <a:extLst>
                <a:ext uri="{FF2B5EF4-FFF2-40B4-BE49-F238E27FC236}">
                  <a16:creationId xmlns:a16="http://schemas.microsoft.com/office/drawing/2014/main" id="{7A4C08CF-D9C6-6147-9029-E7995CA4B7C4}"/>
                </a:ext>
              </a:extLst>
            </p:cNvPr>
            <p:cNvSpPr/>
            <p:nvPr/>
          </p:nvSpPr>
          <p:spPr>
            <a:xfrm>
              <a:off x="542494" y="4983572"/>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Marcador de contenido 2">
              <a:extLst>
                <a:ext uri="{FF2B5EF4-FFF2-40B4-BE49-F238E27FC236}">
                  <a16:creationId xmlns:a16="http://schemas.microsoft.com/office/drawing/2014/main" id="{7378A028-DCC6-E625-1510-B488B2E56DB6}"/>
                </a:ext>
              </a:extLst>
            </p:cNvPr>
            <p:cNvSpPr txBox="1"/>
            <p:nvPr/>
          </p:nvSpPr>
          <p:spPr>
            <a:xfrm>
              <a:off x="1013012" y="4905754"/>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b="1"/>
                <a:t>Μονάδα 3. Ο τυπικός κύκλος ζωής ενός έργου της ΕΕ - Έναρξη και εφαρμογή</a:t>
              </a:r>
            </a:p>
            <a:p>
              <a:pPr>
                <a:lnSpc>
                  <a:spcPct val="100000"/>
                </a:lnSpc>
                <a:spcBef>
                  <a:spcPct val="0"/>
                </a:spcBef>
              </a:pPr>
              <a:r>
                <a:rPr lang="en-GB" sz="1600"/>
                <a:t>3.1 Μακρο-αρχική φάση: Από την ιδέα του έργου στην πρόταση</a:t>
              </a:r>
            </a:p>
            <a:p>
              <a:pPr>
                <a:lnSpc>
                  <a:spcPct val="100000"/>
                </a:lnSpc>
                <a:spcBef>
                  <a:spcPct val="0"/>
                </a:spcBef>
              </a:pPr>
              <a:r>
                <a:rPr lang="en-GB" sz="1600"/>
                <a:t>3.2 Φάση ανάπτυξης της πρότασης: Πλαίσιο και βασικά στοιχεία</a:t>
              </a:r>
            </a:p>
            <a:p>
              <a:pPr>
                <a:lnSpc>
                  <a:spcPct val="100000"/>
                </a:lnSpc>
                <a:spcBef>
                  <a:spcPct val="0"/>
                </a:spcBef>
              </a:pPr>
              <a:r>
                <a:rPr lang="en-GB" sz="1600"/>
                <a:t>3.3 Διαδικασία υποβολής και αξιολόγησης προτάσεων</a:t>
              </a:r>
            </a:p>
          </p:txBody>
        </p:sp>
      </p:grpSp>
    </p:spTree>
    <p:extLst>
      <p:ext uri="{BB962C8B-B14F-4D97-AF65-F5344CB8AC3E}">
        <p14:creationId xmlns:p14="http://schemas.microsoft.com/office/powerpoint/2010/main" val="3615232804"/>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ct val="0"/>
              </a:spcAft>
              <a:buClrTx/>
              <a:buSzTx/>
              <a:buFont typeface="Arial" panose="020B0604020202020204" pitchFamily="34" charset="0"/>
              <a:buNone/>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3. Ο </a:t>
            </a:r>
            <a:r>
              <a:rPr lang="en-GB" sz="2800">
                <a:solidFill>
                  <a:srgbClr val="0AD995"/>
                </a:solidFill>
                <a:latin typeface="Calibri" panose="020F0502020204030204"/>
              </a:rPr>
              <a:t>τυπικός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κύκλος ζωής ενός έργου της ΕΕ - Έναρξη και εφαρμογή</a:t>
            </a:r>
            <a:endParaRPr lang="en-GB" sz="2800" b="1">
              <a:solidFill>
                <a:srgbClr val="0AD995"/>
              </a:solidFill>
            </a:endParaRPr>
          </a:p>
          <a:p>
            <a:r>
              <a:rPr lang="en-GB" sz="2200"/>
              <a:t>3.1 Μακρο-αρχική φάση: Από την ιδέα του έργου στην πρόταση (1)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616648"/>
          </a:xfrm>
          <a:prstGeom prst="rect">
            <a:avLst/>
          </a:prstGeom>
          <a:noFill/>
        </p:spPr>
        <p:txBody>
          <a:bodyPr wrap="square" rtlCol="0">
            <a:spAutoFit/>
          </a:bodyPr>
          <a:lstStyle/>
          <a:p>
            <a:pPr algn="just"/>
            <a:r>
              <a:rPr lang="en-GB" sz="1200" b="0" i="0" dirty="0" err="1">
                <a:solidFill>
                  <a:srgbClr val="1B193E"/>
                </a:solidFill>
                <a:effectLst/>
                <a:latin typeface="Calibri" panose="020F0502020204030204" pitchFamily="34" charset="0"/>
                <a:cs typeface="Calibri" panose="020F0502020204030204" pitchFamily="34" charset="0"/>
              </a:rPr>
              <a:t>Το</a:t>
            </a:r>
            <a:r>
              <a:rPr lang="en-GB" sz="1200" b="0" i="0" dirty="0">
                <a:solidFill>
                  <a:srgbClr val="1B193E"/>
                </a:solidFill>
                <a:effectLst/>
                <a:latin typeface="Calibri" panose="020F0502020204030204" pitchFamily="34" charset="0"/>
                <a:cs typeface="Calibri" panose="020F0502020204030204" pitchFamily="34" charset="0"/>
              </a:rPr>
              <a:t> τα</a:t>
            </a:r>
            <a:r>
              <a:rPr lang="en-GB" sz="1200" b="0" i="0" dirty="0" err="1">
                <a:solidFill>
                  <a:srgbClr val="1B193E"/>
                </a:solidFill>
                <a:effectLst/>
                <a:latin typeface="Calibri" panose="020F0502020204030204" pitchFamily="34" charset="0"/>
                <a:cs typeface="Calibri" panose="020F0502020204030204" pitchFamily="34" charset="0"/>
              </a:rPr>
              <a:t>ξίδι</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ενός</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έργου</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της</a:t>
            </a:r>
            <a:r>
              <a:rPr lang="en-GB" sz="1200" b="0" i="0" dirty="0">
                <a:solidFill>
                  <a:srgbClr val="1B193E"/>
                </a:solidFill>
                <a:effectLst/>
                <a:latin typeface="Calibri" panose="020F0502020204030204" pitchFamily="34" charset="0"/>
                <a:cs typeface="Calibri" panose="020F0502020204030204" pitchFamily="34" charset="0"/>
              </a:rPr>
              <a:t> ΕΕ </a:t>
            </a:r>
            <a:r>
              <a:rPr lang="en-GB" sz="1200" b="0" i="0" dirty="0" err="1">
                <a:solidFill>
                  <a:srgbClr val="1B193E"/>
                </a:solidFill>
                <a:effectLst/>
                <a:latin typeface="Calibri" panose="020F0502020204030204" pitchFamily="34" charset="0"/>
                <a:cs typeface="Calibri" panose="020F0502020204030204" pitchFamily="34" charset="0"/>
              </a:rPr>
              <a:t>ξεκινά</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με</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τη</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σύλληψη</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μι</a:t>
            </a:r>
            <a:r>
              <a:rPr lang="en-GB" sz="1200" b="0" i="0" dirty="0">
                <a:solidFill>
                  <a:srgbClr val="1B193E"/>
                </a:solidFill>
                <a:effectLst/>
                <a:latin typeface="Calibri" panose="020F0502020204030204" pitchFamily="34" charset="0"/>
                <a:cs typeface="Calibri" panose="020F0502020204030204" pitchFamily="34" charset="0"/>
              </a:rPr>
              <a:t>ας ιδέας. </a:t>
            </a:r>
            <a:r>
              <a:rPr lang="en-GB" sz="1200" b="0" i="0" dirty="0" err="1">
                <a:solidFill>
                  <a:srgbClr val="1B193E"/>
                </a:solidFill>
                <a:effectLst/>
                <a:latin typeface="Calibri" panose="020F0502020204030204" pitchFamily="34" charset="0"/>
                <a:cs typeface="Calibri" panose="020F0502020204030204" pitchFamily="34" charset="0"/>
              </a:rPr>
              <a:t>Το</a:t>
            </a:r>
            <a:r>
              <a:rPr lang="en-GB" sz="1200" b="0" i="0" dirty="0">
                <a:solidFill>
                  <a:srgbClr val="1B193E"/>
                </a:solidFill>
                <a:effectLst/>
                <a:latin typeface="Calibri" panose="020F0502020204030204" pitchFamily="34" charset="0"/>
                <a:cs typeface="Calibri" panose="020F0502020204030204" pitchFamily="34" charset="0"/>
              </a:rPr>
              <a:t> α</a:t>
            </a:r>
            <a:r>
              <a:rPr lang="en-GB" sz="1200" b="0" i="0" dirty="0" err="1">
                <a:solidFill>
                  <a:srgbClr val="1B193E"/>
                </a:solidFill>
                <a:effectLst/>
                <a:latin typeface="Calibri" panose="020F0502020204030204" pitchFamily="34" charset="0"/>
                <a:cs typeface="Calibri" panose="020F0502020204030204" pitchFamily="34" charset="0"/>
              </a:rPr>
              <a:t>ρχικό</a:t>
            </a:r>
            <a:r>
              <a:rPr lang="en-GB" sz="1200" b="0" i="0" dirty="0">
                <a:solidFill>
                  <a:srgbClr val="1B193E"/>
                </a:solidFill>
                <a:effectLst/>
                <a:latin typeface="Calibri" panose="020F0502020204030204" pitchFamily="34" charset="0"/>
                <a:cs typeface="Calibri" panose="020F0502020204030204" pitchFamily="34" charset="0"/>
              </a:rPr>
              <a:t> β</a:t>
            </a:r>
            <a:r>
              <a:rPr lang="en-GB" sz="1200" b="0" i="0" dirty="0" err="1">
                <a:solidFill>
                  <a:srgbClr val="1B193E"/>
                </a:solidFill>
                <a:effectLst/>
                <a:latin typeface="Calibri" panose="020F0502020204030204" pitchFamily="34" charset="0"/>
                <a:cs typeface="Calibri" panose="020F0502020204030204" pitchFamily="34" charset="0"/>
              </a:rPr>
              <a:t>ήμ</a:t>
            </a:r>
            <a:r>
              <a:rPr lang="en-GB" sz="1200" b="0" i="0" dirty="0">
                <a:solidFill>
                  <a:srgbClr val="1B193E"/>
                </a:solidFill>
                <a:effectLst/>
                <a:latin typeface="Calibri" panose="020F0502020204030204" pitchFamily="34" charset="0"/>
                <a:cs typeface="Calibri" panose="020F0502020204030204" pitchFamily="34" charset="0"/>
              </a:rPr>
              <a:t>α περιλαμβάνει τη σύλληψη ενός έργου που ευθυγραμμίζεται με τις προτεραιότητες και τους στόχους της ΕΕ. </a:t>
            </a:r>
            <a:r>
              <a:rPr lang="en-GB" sz="1200" b="0" i="0" dirty="0" err="1">
                <a:solidFill>
                  <a:srgbClr val="1B193E"/>
                </a:solidFill>
                <a:effectLst/>
                <a:latin typeface="Calibri" panose="020F0502020204030204" pitchFamily="34" charset="0"/>
                <a:cs typeface="Calibri" panose="020F0502020204030204" pitchFamily="34" charset="0"/>
              </a:rPr>
              <a:t>Στη</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συνέχει</a:t>
            </a:r>
            <a:r>
              <a:rPr lang="en-GB" sz="1200" b="0" i="0" dirty="0">
                <a:solidFill>
                  <a:srgbClr val="1B193E"/>
                </a:solidFill>
                <a:effectLst/>
                <a:latin typeface="Calibri" panose="020F0502020204030204" pitchFamily="34" charset="0"/>
                <a:cs typeface="Calibri" panose="020F0502020204030204" pitchFamily="34" charset="0"/>
              </a:rPr>
              <a:t>α, η ιδέα αυτή διαμορφώνεται σε μια ολοκληρωμένη επίσημη πρόταση έργου - η οποία θα υποβληθεί. </a:t>
            </a:r>
            <a:r>
              <a:rPr lang="en-GB" sz="1200" dirty="0" err="1">
                <a:solidFill>
                  <a:srgbClr val="1B193E"/>
                </a:solidFill>
                <a:effectLst/>
                <a:latin typeface="Calibri" panose="020F0502020204030204" pitchFamily="34" charset="0"/>
                <a:cs typeface="Calibri" panose="020F0502020204030204" pitchFamily="34" charset="0"/>
              </a:rPr>
              <a:t>Το</a:t>
            </a:r>
            <a:r>
              <a:rPr lang="en-GB" sz="1200" dirty="0">
                <a:solidFill>
                  <a:srgbClr val="1B193E"/>
                </a:solidFill>
                <a:effectLst/>
                <a:latin typeface="Calibri" panose="020F0502020204030204" pitchFamily="34" charset="0"/>
                <a:cs typeface="Calibri" panose="020F0502020204030204" pitchFamily="34" charset="0"/>
              </a:rPr>
              <a:t> </a:t>
            </a:r>
            <a:r>
              <a:rPr lang="en-GB" sz="1200" b="1" dirty="0">
                <a:solidFill>
                  <a:srgbClr val="1B193E"/>
                </a:solidFill>
                <a:effectLst/>
                <a:latin typeface="Calibri" panose="020F0502020204030204" pitchFamily="34" charset="0"/>
                <a:cs typeface="Calibri" panose="020F0502020204030204" pitchFamily="34" charset="0"/>
              </a:rPr>
              <a:t>μα</a:t>
            </a:r>
            <a:r>
              <a:rPr lang="en-GB" sz="1200" b="1" dirty="0" err="1">
                <a:solidFill>
                  <a:srgbClr val="1B193E"/>
                </a:solidFill>
                <a:effectLst/>
                <a:latin typeface="Calibri" panose="020F0502020204030204" pitchFamily="34" charset="0"/>
                <a:cs typeface="Calibri" panose="020F0502020204030204" pitchFamily="34" charset="0"/>
              </a:rPr>
              <a:t>κρο</a:t>
            </a:r>
            <a:r>
              <a:rPr lang="en-GB" sz="1200" b="1" dirty="0">
                <a:solidFill>
                  <a:srgbClr val="1B193E"/>
                </a:solidFill>
                <a:effectLst/>
                <a:latin typeface="Calibri" panose="020F0502020204030204" pitchFamily="34" charset="0"/>
                <a:cs typeface="Calibri" panose="020F0502020204030204" pitchFamily="34" charset="0"/>
              </a:rPr>
              <a:t>-α</a:t>
            </a:r>
            <a:r>
              <a:rPr lang="en-GB" sz="1200" b="1" dirty="0" err="1">
                <a:solidFill>
                  <a:srgbClr val="1B193E"/>
                </a:solidFill>
                <a:effectLst/>
                <a:latin typeface="Calibri" panose="020F0502020204030204" pitchFamily="34" charset="0"/>
                <a:cs typeface="Calibri" panose="020F0502020204030204" pitchFamily="34" charset="0"/>
              </a:rPr>
              <a:t>ρχικό</a:t>
            </a:r>
            <a:r>
              <a:rPr lang="en-GB" sz="1200" b="1" dirty="0">
                <a:solidFill>
                  <a:srgbClr val="1B193E"/>
                </a:solidFill>
                <a:effectLst/>
                <a:latin typeface="Calibri" panose="020F0502020204030204" pitchFamily="34" charset="0"/>
                <a:cs typeface="Calibri" panose="020F0502020204030204" pitchFamily="34" charset="0"/>
              </a:rPr>
              <a:t> </a:t>
            </a:r>
            <a:r>
              <a:rPr lang="en-GB" sz="1200" b="1" dirty="0" err="1">
                <a:solidFill>
                  <a:srgbClr val="1B193E"/>
                </a:solidFill>
                <a:effectLst/>
                <a:latin typeface="Calibri" panose="020F0502020204030204" pitchFamily="34" charset="0"/>
                <a:cs typeface="Calibri" panose="020F0502020204030204" pitchFamily="34" charset="0"/>
              </a:rPr>
              <a:t>στάδιο</a:t>
            </a:r>
            <a:r>
              <a:rPr lang="en-GB" sz="1200" b="1" dirty="0">
                <a:solidFill>
                  <a:srgbClr val="1B193E"/>
                </a:solidFill>
                <a:effectLst/>
                <a:latin typeface="Calibri" panose="020F0502020204030204" pitchFamily="34" charset="0"/>
                <a:cs typeface="Calibri" panose="020F0502020204030204" pitchFamily="34" charset="0"/>
              </a:rPr>
              <a:t> </a:t>
            </a:r>
            <a:r>
              <a:rPr lang="en-GB" sz="1200" dirty="0" err="1">
                <a:solidFill>
                  <a:srgbClr val="1B193E"/>
                </a:solidFill>
                <a:effectLst/>
                <a:latin typeface="Calibri" panose="020F0502020204030204" pitchFamily="34" charset="0"/>
                <a:cs typeface="Calibri" panose="020F0502020204030204" pitchFamily="34" charset="0"/>
              </a:rPr>
              <a:t>της</a:t>
            </a:r>
            <a:r>
              <a:rPr lang="en-GB" sz="1200" dirty="0">
                <a:solidFill>
                  <a:srgbClr val="1B193E"/>
                </a:solidFill>
                <a:effectLst/>
                <a:latin typeface="Calibri" panose="020F0502020204030204" pitchFamily="34" charset="0"/>
                <a:cs typeface="Calibri" panose="020F0502020204030204" pitchFamily="34" charset="0"/>
              </a:rPr>
              <a:t> </a:t>
            </a:r>
            <a:r>
              <a:rPr lang="en-GB" sz="1200" dirty="0" err="1">
                <a:solidFill>
                  <a:srgbClr val="1B193E"/>
                </a:solidFill>
                <a:effectLst/>
                <a:latin typeface="Calibri" panose="020F0502020204030204" pitchFamily="34" charset="0"/>
                <a:cs typeface="Calibri" panose="020F0502020204030204" pitchFamily="34" charset="0"/>
              </a:rPr>
              <a:t>μετά</a:t>
            </a:r>
            <a:r>
              <a:rPr lang="en-GB" sz="1200" dirty="0">
                <a:solidFill>
                  <a:srgbClr val="1B193E"/>
                </a:solidFill>
                <a:effectLst/>
                <a:latin typeface="Calibri" panose="020F0502020204030204" pitchFamily="34" charset="0"/>
                <a:cs typeface="Calibri" panose="020F0502020204030204" pitchFamily="34" charset="0"/>
              </a:rPr>
              <a:t>βασης από μια ιδέα σε μια πρόταση αποτελείται από διάφορα </a:t>
            </a:r>
            <a:r>
              <a:rPr lang="en-GB" sz="1200" b="1" dirty="0">
                <a:solidFill>
                  <a:srgbClr val="1B193E"/>
                </a:solidFill>
                <a:latin typeface="Calibri" panose="020F0502020204030204" pitchFamily="34" charset="0"/>
                <a:cs typeface="Calibri" panose="020F0502020204030204" pitchFamily="34" charset="0"/>
              </a:rPr>
              <a:t>βασικά βήματα</a:t>
            </a:r>
            <a:r>
              <a:rPr lang="en-GB" sz="1200" dirty="0">
                <a:solidFill>
                  <a:srgbClr val="1B193E"/>
                </a:solidFill>
                <a:latin typeface="Calibri" panose="020F0502020204030204" pitchFamily="34" charset="0"/>
                <a:cs typeface="Calibri" panose="020F0502020204030204" pitchFamily="34" charset="0"/>
              </a:rPr>
              <a:t>:</a:t>
            </a:r>
          </a:p>
          <a:p>
            <a:pPr algn="just"/>
            <a:endParaRPr lang="en-GB" sz="120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200" b="1" i="0" dirty="0" err="1">
                <a:solidFill>
                  <a:srgbClr val="1B193E"/>
                </a:solidFill>
                <a:effectLst/>
                <a:latin typeface="Calibri" panose="020F0502020204030204" pitchFamily="34" charset="0"/>
                <a:cs typeface="Calibri" panose="020F0502020204030204" pitchFamily="34" charset="0"/>
              </a:rPr>
              <a:t>Σύλληψη</a:t>
            </a:r>
            <a:r>
              <a:rPr lang="en-GB" sz="1200" b="1" i="0" dirty="0">
                <a:solidFill>
                  <a:srgbClr val="1B193E"/>
                </a:solidFill>
                <a:effectLst/>
                <a:latin typeface="Calibri" panose="020F0502020204030204" pitchFamily="34" charset="0"/>
                <a:cs typeface="Calibri" panose="020F0502020204030204" pitchFamily="34" charset="0"/>
              </a:rPr>
              <a:t> </a:t>
            </a:r>
            <a:r>
              <a:rPr lang="en-GB" sz="1200" b="1" i="0" dirty="0" err="1">
                <a:solidFill>
                  <a:srgbClr val="1B193E"/>
                </a:solidFill>
                <a:effectLst/>
                <a:latin typeface="Calibri" panose="020F0502020204030204" pitchFamily="34" charset="0"/>
                <a:cs typeface="Calibri" panose="020F0502020204030204" pitchFamily="34" charset="0"/>
              </a:rPr>
              <a:t>σχεδίου</a:t>
            </a:r>
            <a:r>
              <a:rPr lang="en-GB" sz="1200" b="1" i="0" dirty="0">
                <a:solidFill>
                  <a:srgbClr val="1B193E"/>
                </a:solidFill>
                <a:effectLst/>
                <a:latin typeface="Calibri" panose="020F0502020204030204" pitchFamily="34" charset="0"/>
                <a:cs typeface="Calibri" panose="020F0502020204030204" pitchFamily="34" charset="0"/>
              </a:rPr>
              <a:t>:</a:t>
            </a:r>
            <a:endParaRPr lang="en-GB" sz="12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Προσδιορισμός</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μι</a:t>
            </a:r>
            <a:r>
              <a:rPr lang="en-GB" sz="1200" b="0" i="0" dirty="0">
                <a:solidFill>
                  <a:srgbClr val="1B193E"/>
                </a:solidFill>
                <a:effectLst/>
                <a:latin typeface="Calibri" panose="020F0502020204030204" pitchFamily="34" charset="0"/>
                <a:cs typeface="Calibri" panose="020F0502020204030204" pitchFamily="34" charset="0"/>
              </a:rPr>
              <a:t>ας ιδέας για ένα έργο που ευθυγραμμίζεται με τις προτεραιότητες της ΕΕ</a:t>
            </a:r>
          </a:p>
          <a:p>
            <a:pPr marL="628650" lvl="1" indent="-171450">
              <a:buFont typeface="Arial" panose="020B0604020202020204" pitchFamily="34" charset="0"/>
              <a:buChar char="•"/>
            </a:pPr>
            <a:r>
              <a:rPr lang="en-GB" sz="1200" b="0" i="0" dirty="0">
                <a:solidFill>
                  <a:srgbClr val="1B193E"/>
                </a:solidFill>
                <a:effectLst/>
                <a:latin typeface="Calibri" panose="020F0502020204030204" pitchFamily="34" charset="0"/>
                <a:cs typeface="Calibri" panose="020F0502020204030204" pitchFamily="34" charset="0"/>
              </a:rPr>
              <a:t>Κα</a:t>
            </a:r>
            <a:r>
              <a:rPr lang="en-GB" sz="1200" b="0" i="0" dirty="0" err="1">
                <a:solidFill>
                  <a:srgbClr val="1B193E"/>
                </a:solidFill>
                <a:effectLst/>
                <a:latin typeface="Calibri" panose="020F0502020204030204" pitchFamily="34" charset="0"/>
                <a:cs typeface="Calibri" panose="020F0502020204030204" pitchFamily="34" charset="0"/>
              </a:rPr>
              <a:t>θορισμός</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των</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γενικών</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στόχων</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σκο</a:t>
            </a:r>
            <a:r>
              <a:rPr lang="en-GB" sz="1200" b="0" i="0" dirty="0">
                <a:solidFill>
                  <a:srgbClr val="1B193E"/>
                </a:solidFill>
                <a:effectLst/>
                <a:latin typeface="Calibri" panose="020F0502020204030204" pitchFamily="34" charset="0"/>
                <a:cs typeface="Calibri" panose="020F0502020204030204" pitchFamily="34" charset="0"/>
              </a:rPr>
              <a:t>πών και αποτελεσμάτων της προτεινόμενης ιδέας του έργου μέσω ενός εννοιολογικού σημειώματος.</a:t>
            </a:r>
          </a:p>
          <a:p>
            <a:pPr lvl="1" algn="l"/>
            <a:endParaRPr lang="en-GB" sz="12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200" b="1" i="0" dirty="0" err="1">
                <a:solidFill>
                  <a:srgbClr val="1B193E"/>
                </a:solidFill>
                <a:effectLst/>
                <a:latin typeface="Calibri" panose="020F0502020204030204" pitchFamily="34" charset="0"/>
                <a:cs typeface="Calibri" panose="020F0502020204030204" pitchFamily="34" charset="0"/>
              </a:rPr>
              <a:t>Ανάλυση</a:t>
            </a:r>
            <a:r>
              <a:rPr lang="en-GB" sz="1200" b="1" i="0" dirty="0">
                <a:solidFill>
                  <a:srgbClr val="1B193E"/>
                </a:solidFill>
                <a:effectLst/>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σε</a:t>
            </a:r>
            <a:r>
              <a:rPr lang="en-GB" sz="1200" b="1" dirty="0">
                <a:solidFill>
                  <a:srgbClr val="1B193E"/>
                </a:solidFill>
                <a:latin typeface="Calibri" panose="020F0502020204030204" pitchFamily="34" charset="0"/>
                <a:cs typeface="Calibri" panose="020F0502020204030204" pitchFamily="34" charset="0"/>
              </a:rPr>
              <a:t> β</a:t>
            </a:r>
            <a:r>
              <a:rPr lang="en-GB" sz="1200" b="1" dirty="0" err="1">
                <a:solidFill>
                  <a:srgbClr val="1B193E"/>
                </a:solidFill>
                <a:latin typeface="Calibri" panose="020F0502020204030204" pitchFamily="34" charset="0"/>
                <a:cs typeface="Calibri" panose="020F0502020204030204" pitchFamily="34" charset="0"/>
              </a:rPr>
              <a:t>άθος</a:t>
            </a:r>
            <a:r>
              <a:rPr lang="en-GB" sz="1200" b="1" dirty="0">
                <a:solidFill>
                  <a:srgbClr val="1B193E"/>
                </a:solidFill>
                <a:latin typeface="Calibri" panose="020F0502020204030204" pitchFamily="34" charset="0"/>
                <a:cs typeface="Calibri" panose="020F0502020204030204" pitchFamily="34" charset="0"/>
              </a:rPr>
              <a:t>:</a:t>
            </a:r>
            <a:endParaRPr lang="en-GB" sz="12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Αξιολογήστε</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τη</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σκο</a:t>
            </a:r>
            <a:r>
              <a:rPr lang="en-GB" sz="1200" b="0" i="0" dirty="0">
                <a:solidFill>
                  <a:srgbClr val="1B193E"/>
                </a:solidFill>
                <a:effectLst/>
                <a:latin typeface="Calibri" panose="020F0502020204030204" pitchFamily="34" charset="0"/>
                <a:cs typeface="Calibri" panose="020F0502020204030204" pitchFamily="34" charset="0"/>
              </a:rPr>
              <a:t>πιμότητα του έργου, λαμβάνοντας υπόψη τους πόρους, τα χρονοδιαγράμματα και </a:t>
            </a:r>
            <a:r>
              <a:rPr lang="en-GB" sz="1200" dirty="0">
                <a:solidFill>
                  <a:srgbClr val="1B193E"/>
                </a:solidFill>
                <a:latin typeface="Calibri" panose="020F0502020204030204" pitchFamily="34" charset="0"/>
                <a:cs typeface="Calibri" panose="020F0502020204030204" pitchFamily="34" charset="0"/>
              </a:rPr>
              <a:t>τυχόν </a:t>
            </a:r>
            <a:r>
              <a:rPr lang="en-GB" sz="1200" b="0" i="0" dirty="0">
                <a:solidFill>
                  <a:srgbClr val="1B193E"/>
                </a:solidFill>
                <a:effectLst/>
                <a:latin typeface="Calibri" panose="020F0502020204030204" pitchFamily="34" charset="0"/>
                <a:cs typeface="Calibri" panose="020F0502020204030204" pitchFamily="34" charset="0"/>
              </a:rPr>
              <a:t>προκλήσεις.</a:t>
            </a: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Διεξ</a:t>
            </a:r>
            <a:r>
              <a:rPr lang="en-GB" sz="1200" b="0" i="0" dirty="0">
                <a:solidFill>
                  <a:srgbClr val="1B193E"/>
                </a:solidFill>
                <a:effectLst/>
                <a:latin typeface="Calibri" panose="020F0502020204030204" pitchFamily="34" charset="0"/>
                <a:cs typeface="Calibri" panose="020F0502020204030204" pitchFamily="34" charset="0"/>
              </a:rPr>
              <a:t>αγωγή προκαταρκτικής εξέτασης της ευθυγράμμισης του έργου με τους στόχους και τους σκοπούς της ΕΕ</a:t>
            </a:r>
          </a:p>
          <a:p>
            <a:pPr marL="800100" lvl="1" indent="-342900" algn="l">
              <a:buFont typeface="+mj-lt"/>
              <a:buAutoNum type="arabicPeriod"/>
            </a:pPr>
            <a:endParaRPr lang="en-GB" sz="12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200" b="1" i="0" dirty="0" err="1">
                <a:solidFill>
                  <a:srgbClr val="1B193E"/>
                </a:solidFill>
                <a:effectLst/>
                <a:latin typeface="Calibri" panose="020F0502020204030204" pitchFamily="34" charset="0"/>
                <a:cs typeface="Calibri" panose="020F0502020204030204" pitchFamily="34" charset="0"/>
              </a:rPr>
              <a:t>Εμ</a:t>
            </a:r>
            <a:r>
              <a:rPr lang="en-GB" sz="1200" b="1" i="0" dirty="0">
                <a:solidFill>
                  <a:srgbClr val="1B193E"/>
                </a:solidFill>
                <a:effectLst/>
                <a:latin typeface="Calibri" panose="020F0502020204030204" pitchFamily="34" charset="0"/>
                <a:cs typeface="Calibri" panose="020F0502020204030204" pitchFamily="34" charset="0"/>
              </a:rPr>
              <a:t>πλοκή εταίρων και ενδιαφερομένων μερών:</a:t>
            </a:r>
            <a:endParaRPr lang="en-GB" sz="12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Εντο</a:t>
            </a:r>
            <a:r>
              <a:rPr lang="en-GB" sz="1200" b="0" i="0" dirty="0">
                <a:solidFill>
                  <a:srgbClr val="1B193E"/>
                </a:solidFill>
                <a:effectLst/>
                <a:latin typeface="Calibri" panose="020F0502020204030204" pitchFamily="34" charset="0"/>
                <a:cs typeface="Calibri" panose="020F0502020204030204" pitchFamily="34" charset="0"/>
              </a:rPr>
              <a:t>πισμός και εμπλοκή των σχετικών ενδιαφερομένων μερών, συμπεριλαμβανομένων των δυνητικών εταίρων, των στόχων και των εμπειρογνωμόνων.</a:t>
            </a: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Συγκεντρώστε</a:t>
            </a:r>
            <a:r>
              <a:rPr lang="en-GB" sz="1200" b="0" i="0" dirty="0">
                <a:solidFill>
                  <a:srgbClr val="1B193E"/>
                </a:solidFill>
                <a:effectLst/>
                <a:latin typeface="Calibri" panose="020F0502020204030204" pitchFamily="34" charset="0"/>
                <a:cs typeface="Calibri" panose="020F0502020204030204" pitchFamily="34" charset="0"/>
              </a:rPr>
              <a:t> π</a:t>
            </a:r>
            <a:r>
              <a:rPr lang="en-GB" sz="1200" b="0" i="0" dirty="0" err="1">
                <a:solidFill>
                  <a:srgbClr val="1B193E"/>
                </a:solidFill>
                <a:effectLst/>
                <a:latin typeface="Calibri" panose="020F0502020204030204" pitchFamily="34" charset="0"/>
                <a:cs typeface="Calibri" panose="020F0502020204030204" pitchFamily="34" charset="0"/>
              </a:rPr>
              <a:t>ληροφορίες</a:t>
            </a:r>
            <a:r>
              <a:rPr lang="en-GB" sz="1200" b="0" i="0" dirty="0">
                <a:solidFill>
                  <a:srgbClr val="1B193E"/>
                </a:solidFill>
                <a:effectLst/>
                <a:latin typeface="Calibri" panose="020F0502020204030204" pitchFamily="34" charset="0"/>
                <a:cs typeface="Calibri" panose="020F0502020204030204" pitchFamily="34" charset="0"/>
              </a:rPr>
              <a:t> και υπ</a:t>
            </a:r>
            <a:r>
              <a:rPr lang="en-GB" sz="1200" b="0" i="0" dirty="0" err="1">
                <a:solidFill>
                  <a:srgbClr val="1B193E"/>
                </a:solidFill>
                <a:effectLst/>
                <a:latin typeface="Calibri" panose="020F0502020204030204" pitchFamily="34" charset="0"/>
                <a:cs typeface="Calibri" panose="020F0502020204030204" pitchFamily="34" charset="0"/>
              </a:rPr>
              <a:t>οστήριξη</a:t>
            </a:r>
            <a:r>
              <a:rPr lang="en-GB" sz="1200" b="0" i="0" dirty="0">
                <a:solidFill>
                  <a:srgbClr val="1B193E"/>
                </a:solidFill>
                <a:effectLst/>
                <a:latin typeface="Calibri" panose="020F0502020204030204" pitchFamily="34" charset="0"/>
                <a:cs typeface="Calibri" panose="020F0502020204030204" pitchFamily="34" charset="0"/>
              </a:rPr>
              <a:t> </a:t>
            </a:r>
            <a:r>
              <a:rPr lang="en-GB" sz="1200" b="0" i="0" dirty="0" err="1">
                <a:solidFill>
                  <a:srgbClr val="1B193E"/>
                </a:solidFill>
                <a:effectLst/>
                <a:latin typeface="Calibri" panose="020F0502020204030204" pitchFamily="34" charset="0"/>
                <a:cs typeface="Calibri" panose="020F0502020204030204" pitchFamily="34" charset="0"/>
              </a:rPr>
              <a:t>γι</a:t>
            </a:r>
            <a:r>
              <a:rPr lang="en-GB" sz="1200" b="0" i="0" dirty="0">
                <a:solidFill>
                  <a:srgbClr val="1B193E"/>
                </a:solidFill>
                <a:effectLst/>
                <a:latin typeface="Calibri" panose="020F0502020204030204" pitchFamily="34" charset="0"/>
                <a:cs typeface="Calibri" panose="020F0502020204030204" pitchFamily="34" charset="0"/>
              </a:rPr>
              <a:t>α την ιδέα του έργου από τα βασικά ενδιαφερόμενα μέρη.</a:t>
            </a:r>
          </a:p>
          <a:p>
            <a:pPr lvl="1" algn="l"/>
            <a:endParaRPr lang="en-GB" sz="1200" dirty="0">
              <a:solidFill>
                <a:srgbClr val="1B193E"/>
              </a:solidFill>
              <a:latin typeface="Calibri" panose="020F0502020204030204" pitchFamily="34" charset="0"/>
              <a:cs typeface="Calibri" panose="020F0502020204030204" pitchFamily="34" charset="0"/>
            </a:endParaRPr>
          </a:p>
          <a:p>
            <a:pPr marL="342900" indent="-342900" algn="l">
              <a:buFont typeface="+mj-lt"/>
              <a:buAutoNum type="arabicPeriod"/>
            </a:pPr>
            <a:r>
              <a:rPr lang="en-GB" sz="1200" b="1" i="0" dirty="0" err="1">
                <a:solidFill>
                  <a:srgbClr val="1B193E"/>
                </a:solidFill>
                <a:effectLst/>
                <a:latin typeface="Calibri" panose="020F0502020204030204" pitchFamily="34" charset="0"/>
                <a:cs typeface="Calibri" panose="020F0502020204030204" pitchFamily="34" charset="0"/>
              </a:rPr>
              <a:t>Ευθυγράμμιση</a:t>
            </a:r>
            <a:r>
              <a:rPr lang="en-GB" sz="1200" b="1" i="0" dirty="0">
                <a:solidFill>
                  <a:srgbClr val="1B193E"/>
                </a:solidFill>
                <a:effectLst/>
                <a:latin typeface="Calibri" panose="020F0502020204030204" pitchFamily="34" charset="0"/>
                <a:cs typeface="Calibri" panose="020F0502020204030204" pitchFamily="34" charset="0"/>
              </a:rPr>
              <a:t> </a:t>
            </a:r>
            <a:r>
              <a:rPr lang="en-GB" sz="1200" b="1" i="0" dirty="0" err="1">
                <a:solidFill>
                  <a:srgbClr val="1B193E"/>
                </a:solidFill>
                <a:effectLst/>
                <a:latin typeface="Calibri" panose="020F0502020204030204" pitchFamily="34" charset="0"/>
                <a:cs typeface="Calibri" panose="020F0502020204030204" pitchFamily="34" charset="0"/>
              </a:rPr>
              <a:t>με</a:t>
            </a:r>
            <a:r>
              <a:rPr lang="en-GB" sz="1200" b="1" i="0" dirty="0">
                <a:solidFill>
                  <a:srgbClr val="1B193E"/>
                </a:solidFill>
                <a:effectLst/>
                <a:latin typeface="Calibri" panose="020F0502020204030204" pitchFamily="34" charset="0"/>
                <a:cs typeface="Calibri" panose="020F0502020204030204" pitchFamily="34" charset="0"/>
              </a:rPr>
              <a:t> </a:t>
            </a:r>
            <a:r>
              <a:rPr lang="en-GB" sz="1200" b="1" i="0" dirty="0" err="1">
                <a:solidFill>
                  <a:srgbClr val="1B193E"/>
                </a:solidFill>
                <a:effectLst/>
                <a:latin typeface="Calibri" panose="020F0502020204030204" pitchFamily="34" charset="0"/>
                <a:cs typeface="Calibri" panose="020F0502020204030204" pitchFamily="34" charset="0"/>
              </a:rPr>
              <a:t>τις</a:t>
            </a:r>
            <a:r>
              <a:rPr lang="en-GB" sz="1200" b="1" i="0" dirty="0">
                <a:solidFill>
                  <a:srgbClr val="1B193E"/>
                </a:solidFill>
                <a:effectLst/>
                <a:latin typeface="Calibri" panose="020F0502020204030204" pitchFamily="34" charset="0"/>
                <a:cs typeface="Calibri" panose="020F0502020204030204" pitchFamily="34" charset="0"/>
              </a:rPr>
              <a:t> κα</a:t>
            </a:r>
            <a:r>
              <a:rPr lang="en-GB" sz="1200" b="1" i="0" dirty="0" err="1">
                <a:solidFill>
                  <a:srgbClr val="1B193E"/>
                </a:solidFill>
                <a:effectLst/>
                <a:latin typeface="Calibri" panose="020F0502020204030204" pitchFamily="34" charset="0"/>
                <a:cs typeface="Calibri" panose="020F0502020204030204" pitchFamily="34" charset="0"/>
              </a:rPr>
              <a:t>τευθυντήριες</a:t>
            </a:r>
            <a:r>
              <a:rPr lang="en-GB" sz="1200" b="1" i="0" dirty="0">
                <a:solidFill>
                  <a:srgbClr val="1B193E"/>
                </a:solidFill>
                <a:effectLst/>
                <a:latin typeface="Calibri" panose="020F0502020204030204" pitchFamily="34" charset="0"/>
                <a:cs typeface="Calibri" panose="020F0502020204030204" pitchFamily="34" charset="0"/>
              </a:rPr>
              <a:t> </a:t>
            </a:r>
            <a:r>
              <a:rPr lang="en-GB" sz="1200" b="1" i="0" dirty="0" err="1">
                <a:solidFill>
                  <a:srgbClr val="1B193E"/>
                </a:solidFill>
                <a:effectLst/>
                <a:latin typeface="Calibri" panose="020F0502020204030204" pitchFamily="34" charset="0"/>
                <a:cs typeface="Calibri" panose="020F0502020204030204" pitchFamily="34" charset="0"/>
              </a:rPr>
              <a:t>γρ</a:t>
            </a:r>
            <a:r>
              <a:rPr lang="en-GB" sz="1200" b="1" i="0" dirty="0">
                <a:solidFill>
                  <a:srgbClr val="1B193E"/>
                </a:solidFill>
                <a:effectLst/>
                <a:latin typeface="Calibri" panose="020F0502020204030204" pitchFamily="34" charset="0"/>
                <a:cs typeface="Calibri" panose="020F0502020204030204" pitchFamily="34" charset="0"/>
              </a:rPr>
              <a:t>αμμές της ΕΕ:</a:t>
            </a:r>
            <a:endParaRPr lang="en-GB" sz="12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Δι</a:t>
            </a:r>
            <a:r>
              <a:rPr lang="en-GB" sz="1200" b="0" i="0" dirty="0">
                <a:solidFill>
                  <a:srgbClr val="1B193E"/>
                </a:solidFill>
                <a:effectLst/>
                <a:latin typeface="Calibri" panose="020F0502020204030204" pitchFamily="34" charset="0"/>
                <a:cs typeface="Calibri" panose="020F0502020204030204" pitchFamily="34" charset="0"/>
              </a:rPr>
              <a:t>ασφαλίστε ότι το </a:t>
            </a:r>
            <a:r>
              <a:rPr lang="en-GB" sz="1200" dirty="0">
                <a:solidFill>
                  <a:srgbClr val="1B193E"/>
                </a:solidFill>
                <a:latin typeface="Calibri" panose="020F0502020204030204" pitchFamily="34" charset="0"/>
                <a:cs typeface="Calibri" panose="020F0502020204030204" pitchFamily="34" charset="0"/>
              </a:rPr>
              <a:t>εννοιολογικό σημείωμα </a:t>
            </a:r>
            <a:r>
              <a:rPr lang="en-GB" sz="1200" b="0" i="0" dirty="0">
                <a:solidFill>
                  <a:srgbClr val="1B193E"/>
                </a:solidFill>
                <a:effectLst/>
                <a:latin typeface="Calibri" panose="020F0502020204030204" pitchFamily="34" charset="0"/>
                <a:cs typeface="Calibri" panose="020F0502020204030204" pitchFamily="34" charset="0"/>
              </a:rPr>
              <a:t>ευθυγραμμίζεται με τις κατευθυντήριες γραμμές και τις προτεραιότητες του συγκεκριμένου και στοχευμένου προγράμματος χρηματοδότησης της ΕΕ.</a:t>
            </a:r>
          </a:p>
          <a:p>
            <a:pPr marL="628650" lvl="1" indent="-171450">
              <a:buFont typeface="Arial" panose="020B0604020202020204" pitchFamily="34" charset="0"/>
              <a:buChar char="•"/>
            </a:pPr>
            <a:r>
              <a:rPr lang="en-GB" sz="1200" b="0" i="0" dirty="0">
                <a:solidFill>
                  <a:srgbClr val="1B193E"/>
                </a:solidFill>
                <a:effectLst/>
                <a:latin typeface="Calibri" panose="020F0502020204030204" pitchFamily="34" charset="0"/>
                <a:cs typeface="Calibri" panose="020F0502020204030204" pitchFamily="34" charset="0"/>
              </a:rPr>
              <a:t>Να κα</a:t>
            </a:r>
            <a:r>
              <a:rPr lang="en-GB" sz="1200" b="0" i="0" dirty="0" err="1">
                <a:solidFill>
                  <a:srgbClr val="1B193E"/>
                </a:solidFill>
                <a:effectLst/>
                <a:latin typeface="Calibri" panose="020F0502020204030204" pitchFamily="34" charset="0"/>
                <a:cs typeface="Calibri" panose="020F0502020204030204" pitchFamily="34" charset="0"/>
              </a:rPr>
              <a:t>λύ</a:t>
            </a:r>
            <a:r>
              <a:rPr lang="en-GB" sz="1200" b="0" i="0" dirty="0">
                <a:solidFill>
                  <a:srgbClr val="1B193E"/>
                </a:solidFill>
                <a:effectLst/>
                <a:latin typeface="Calibri" panose="020F0502020204030204" pitchFamily="34" charset="0"/>
                <a:cs typeface="Calibri" panose="020F0502020204030204" pitchFamily="34" charset="0"/>
              </a:rPr>
              <a:t>πτει τυχόν ειδικές απαιτήσεις που περιγράφονται στην πρόσκληση υποβολής αιτήσεων χρηματοδότησης.</a:t>
            </a:r>
          </a:p>
          <a:p>
            <a:pPr marL="800100" lvl="1" indent="-342900" algn="l">
              <a:buFont typeface="+mj-lt"/>
              <a:buAutoNum type="arabicPeriod"/>
            </a:pPr>
            <a:endParaRPr lang="en-GB" sz="12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pPr>
            <a:r>
              <a:rPr lang="en-GB" sz="1200" b="1" i="0" dirty="0" err="1">
                <a:solidFill>
                  <a:srgbClr val="1B193E"/>
                </a:solidFill>
                <a:effectLst/>
                <a:latin typeface="Calibri" panose="020F0502020204030204" pitchFamily="34" charset="0"/>
                <a:cs typeface="Calibri" panose="020F0502020204030204" pitchFamily="34" charset="0"/>
              </a:rPr>
              <a:t>Λε</a:t>
            </a:r>
            <a:r>
              <a:rPr lang="en-GB" sz="1200" b="1" i="0" dirty="0">
                <a:solidFill>
                  <a:srgbClr val="1B193E"/>
                </a:solidFill>
                <a:effectLst/>
                <a:latin typeface="Calibri" panose="020F0502020204030204" pitchFamily="34" charset="0"/>
                <a:cs typeface="Calibri" panose="020F0502020204030204" pitchFamily="34" charset="0"/>
              </a:rPr>
              <a:t>πτομερής σχεδιασμός έργου:</a:t>
            </a: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Ανά</a:t>
            </a:r>
            <a:r>
              <a:rPr lang="en-GB" sz="1200" b="0" i="0" dirty="0">
                <a:solidFill>
                  <a:srgbClr val="1B193E"/>
                </a:solidFill>
                <a:effectLst/>
                <a:latin typeface="Calibri" panose="020F0502020204030204" pitchFamily="34" charset="0"/>
                <a:cs typeface="Calibri" panose="020F0502020204030204" pitchFamily="34" charset="0"/>
              </a:rPr>
              <a:t>πτυξη λεπτομερούς σχεδίου έργου που περιγράφει συγκεκριμένες δραστηριότητες, ορόσημα, παραδοτέα και χρονοδιαγράμματα.</a:t>
            </a:r>
          </a:p>
          <a:p>
            <a:pPr marL="628650" lvl="1" indent="-171450">
              <a:buFont typeface="Arial" panose="020B0604020202020204" pitchFamily="34" charset="0"/>
              <a:buChar char="•"/>
            </a:pPr>
            <a:r>
              <a:rPr lang="en-GB" sz="1200" b="0" i="0" dirty="0" err="1">
                <a:solidFill>
                  <a:srgbClr val="1B193E"/>
                </a:solidFill>
                <a:effectLst/>
                <a:latin typeface="Calibri" panose="020F0502020204030204" pitchFamily="34" charset="0"/>
                <a:cs typeface="Calibri" panose="020F0502020204030204" pitchFamily="34" charset="0"/>
              </a:rPr>
              <a:t>Δι</a:t>
            </a:r>
            <a:r>
              <a:rPr lang="en-GB" sz="1200" b="0" i="0" dirty="0">
                <a:solidFill>
                  <a:srgbClr val="1B193E"/>
                </a:solidFill>
                <a:effectLst/>
                <a:latin typeface="Calibri" panose="020F0502020204030204" pitchFamily="34" charset="0"/>
                <a:cs typeface="Calibri" panose="020F0502020204030204" pitchFamily="34" charset="0"/>
              </a:rPr>
              <a:t>αμορφώστε μια εκτίμηση του προϋπολογισμού με βάση το προγραμματισμένο σχέδιο έργου.</a:t>
            </a:r>
          </a:p>
        </p:txBody>
      </p:sp>
    </p:spTree>
    <p:extLst>
      <p:ext uri="{BB962C8B-B14F-4D97-AF65-F5344CB8AC3E}">
        <p14:creationId xmlns:p14="http://schemas.microsoft.com/office/powerpoint/2010/main" val="331375523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3. Ο </a:t>
            </a:r>
            <a:r>
              <a:rPr lang="en-GB" sz="2800">
                <a:solidFill>
                  <a:srgbClr val="0AD995"/>
                </a:solidFill>
                <a:latin typeface="Calibri" panose="020F0502020204030204"/>
              </a:rPr>
              <a:t>τυπικός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κύκλος ζωής ενός έργου της ΕΕ - Έναρξη και εφαρμογή</a:t>
            </a:r>
            <a:endParaRPr lang="en-GB" sz="2800" b="1">
              <a:solidFill>
                <a:srgbClr val="0AD995"/>
              </a:solidFill>
            </a:endParaRPr>
          </a:p>
          <a:p>
            <a:r>
              <a:rPr lang="en-GB" sz="2200"/>
              <a:t>3.1 Μακρο-αρχική φάση: Από την ιδέα του έργου στην πρόταση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093428"/>
          </a:xfrm>
          <a:prstGeom prst="rect">
            <a:avLst/>
          </a:prstGeom>
          <a:noFill/>
        </p:spPr>
        <p:txBody>
          <a:bodyPr wrap="square" rtlCol="0">
            <a:spAutoFit/>
          </a:bodyPr>
          <a:lstStyle/>
          <a:p>
            <a:pPr algn="just"/>
            <a:r>
              <a:rPr lang="en-GB" sz="1000" b="0" i="0" dirty="0" err="1">
                <a:solidFill>
                  <a:srgbClr val="1B193E"/>
                </a:solidFill>
                <a:effectLst/>
                <a:latin typeface="Calibri" panose="020F0502020204030204" pitchFamily="34" charset="0"/>
                <a:cs typeface="Calibri" panose="020F0502020204030204" pitchFamily="34" charset="0"/>
              </a:rPr>
              <a:t>Γι</a:t>
            </a:r>
            <a:r>
              <a:rPr lang="en-GB" sz="1000" b="0" i="0" dirty="0">
                <a:solidFill>
                  <a:srgbClr val="1B193E"/>
                </a:solidFill>
                <a:effectLst/>
                <a:latin typeface="Calibri" panose="020F0502020204030204" pitchFamily="34" charset="0"/>
                <a:cs typeface="Calibri" panose="020F0502020204030204" pitchFamily="34" charset="0"/>
              </a:rPr>
              <a:t>α τη μετάβαση από τη μακρο-αρχική φάση στη συγγραφή της πρότασης (και στη συνέχεια στην υποβολή της), είναι </a:t>
            </a:r>
            <a:r>
              <a:rPr lang="en-GB" sz="1000" dirty="0">
                <a:solidFill>
                  <a:srgbClr val="1B193E"/>
                </a:solidFill>
                <a:latin typeface="Calibri" panose="020F0502020204030204" pitchFamily="34" charset="0"/>
                <a:cs typeface="Calibri" panose="020F0502020204030204" pitchFamily="34" charset="0"/>
              </a:rPr>
              <a:t>απαραίτητο </a:t>
            </a:r>
            <a:r>
              <a:rPr lang="en-GB" sz="1000" b="0" i="0" dirty="0">
                <a:solidFill>
                  <a:srgbClr val="1B193E"/>
                </a:solidFill>
                <a:effectLst/>
                <a:latin typeface="Calibri" panose="020F0502020204030204" pitchFamily="34" charset="0"/>
                <a:cs typeface="Calibri" panose="020F0502020204030204" pitchFamily="34" charset="0"/>
              </a:rPr>
              <a:t>να ασχοληθείτε με τα </a:t>
            </a:r>
            <a:r>
              <a:rPr lang="en-GB" sz="1000" b="1" i="0" dirty="0">
                <a:solidFill>
                  <a:srgbClr val="1B193E"/>
                </a:solidFill>
                <a:effectLst/>
                <a:latin typeface="Calibri" panose="020F0502020204030204" pitchFamily="34" charset="0"/>
                <a:cs typeface="Calibri" panose="020F0502020204030204" pitchFamily="34" charset="0"/>
              </a:rPr>
              <a:t>βασικά έγγραφα </a:t>
            </a:r>
            <a:r>
              <a:rPr lang="en-GB" sz="1000" b="0" i="0" dirty="0">
                <a:solidFill>
                  <a:srgbClr val="1B193E"/>
                </a:solidFill>
                <a:effectLst/>
                <a:latin typeface="Calibri" panose="020F0502020204030204" pitchFamily="34" charset="0"/>
                <a:cs typeface="Calibri" panose="020F0502020204030204" pitchFamily="34" charset="0"/>
              </a:rPr>
              <a:t>που καθοδηγούν τη διαδικασία υποβολής προτάσεων. </a:t>
            </a:r>
            <a:r>
              <a:rPr lang="en-GB" sz="1000" b="0" i="0" dirty="0" err="1">
                <a:solidFill>
                  <a:srgbClr val="1B193E"/>
                </a:solidFill>
                <a:effectLst/>
                <a:latin typeface="Calibri" panose="020F0502020204030204" pitchFamily="34" charset="0"/>
                <a:cs typeface="Calibri" panose="020F0502020204030204" pitchFamily="34" charset="0"/>
              </a:rPr>
              <a:t>Σε</a:t>
            </a:r>
            <a:r>
              <a:rPr lang="en-GB" sz="1000" b="0" i="0" dirty="0">
                <a:solidFill>
                  <a:srgbClr val="1B193E"/>
                </a:solidFill>
                <a:effectLst/>
                <a:latin typeface="Calibri" panose="020F0502020204030204" pitchFamily="34" charset="0"/>
                <a:cs typeface="Calibri" panose="020F0502020204030204" pitchFamily="34" charset="0"/>
              </a:rPr>
              <a:t> α</a:t>
            </a:r>
            <a:r>
              <a:rPr lang="en-GB" sz="1000" b="0" i="0" dirty="0" err="1">
                <a:solidFill>
                  <a:srgbClr val="1B193E"/>
                </a:solidFill>
                <a:effectLst/>
                <a:latin typeface="Calibri" panose="020F0502020204030204" pitchFamily="34" charset="0"/>
                <a:cs typeface="Calibri" panose="020F0502020204030204" pitchFamily="34" charset="0"/>
              </a:rPr>
              <a:t>υτά</a:t>
            </a:r>
            <a:r>
              <a:rPr lang="en-GB" sz="1000" b="0" i="0" dirty="0">
                <a:solidFill>
                  <a:srgbClr val="1B193E"/>
                </a:solidFill>
                <a:effectLst/>
                <a:latin typeface="Calibri" panose="020F0502020204030204" pitchFamily="34" charset="0"/>
                <a:cs typeface="Calibri" panose="020F0502020204030204" pitchFamily="34" charset="0"/>
              </a:rPr>
              <a:t> π</a:t>
            </a:r>
            <a:r>
              <a:rPr lang="en-GB" sz="1000" b="0" i="0" dirty="0" err="1">
                <a:solidFill>
                  <a:srgbClr val="1B193E"/>
                </a:solidFill>
                <a:effectLst/>
                <a:latin typeface="Calibri" panose="020F0502020204030204" pitchFamily="34" charset="0"/>
                <a:cs typeface="Calibri" panose="020F0502020204030204" pitchFamily="34" charset="0"/>
              </a:rPr>
              <a:t>εριλ</a:t>
            </a:r>
            <a:r>
              <a:rPr lang="en-GB" sz="1000" b="0" i="0" dirty="0">
                <a:solidFill>
                  <a:srgbClr val="1B193E"/>
                </a:solidFill>
                <a:effectLst/>
                <a:latin typeface="Calibri" panose="020F0502020204030204" pitchFamily="34" charset="0"/>
                <a:cs typeface="Calibri" panose="020F0502020204030204" pitchFamily="34" charset="0"/>
              </a:rPr>
              <a:t>αμβάνονται:</a:t>
            </a:r>
          </a:p>
          <a:p>
            <a:pPr algn="just"/>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a:solidFill>
                  <a:srgbClr val="1B193E"/>
                </a:solidFill>
                <a:effectLst/>
                <a:latin typeface="Calibri" panose="020F0502020204030204" pitchFamily="34" charset="0"/>
                <a:cs typeface="Calibri" panose="020F0502020204030204" pitchFamily="34" charset="0"/>
              </a:rPr>
              <a:t>Κα</a:t>
            </a:r>
            <a:r>
              <a:rPr lang="en-GB" sz="1000" b="1" i="0" dirty="0" err="1">
                <a:solidFill>
                  <a:srgbClr val="1B193E"/>
                </a:solidFill>
                <a:effectLst/>
                <a:latin typeface="Calibri" panose="020F0502020204030204" pitchFamily="34" charset="0"/>
                <a:cs typeface="Calibri" panose="020F0502020204030204" pitchFamily="34" charset="0"/>
              </a:rPr>
              <a:t>νονισμός</a:t>
            </a:r>
            <a:r>
              <a:rPr lang="en-GB" sz="1000" b="1" i="0" dirty="0">
                <a:solidFill>
                  <a:srgbClr val="1B193E"/>
                </a:solidFill>
                <a:effectLst/>
                <a:latin typeface="Calibri" panose="020F0502020204030204" pitchFamily="34" charset="0"/>
                <a:cs typeface="Calibri" panose="020F0502020204030204" pitchFamily="34" charset="0"/>
              </a:rPr>
              <a:t> </a:t>
            </a:r>
            <a:r>
              <a:rPr lang="en-GB" sz="1000" b="1" i="0" dirty="0" err="1">
                <a:solidFill>
                  <a:srgbClr val="1B193E"/>
                </a:solidFill>
                <a:effectLst/>
                <a:latin typeface="Calibri" panose="020F0502020204030204" pitchFamily="34" charset="0"/>
                <a:cs typeface="Calibri" panose="020F0502020204030204" pitchFamily="34" charset="0"/>
              </a:rPr>
              <a:t>της</a:t>
            </a:r>
            <a:r>
              <a:rPr lang="en-GB" sz="1000" b="1" i="0" dirty="0">
                <a:solidFill>
                  <a:srgbClr val="1B193E"/>
                </a:solidFill>
                <a:effectLst/>
                <a:latin typeface="Calibri" panose="020F0502020204030204" pitchFamily="34" charset="0"/>
                <a:cs typeface="Calibri" panose="020F0502020204030204" pitchFamily="34" charset="0"/>
              </a:rPr>
              <a:t> ΕΕ</a:t>
            </a:r>
            <a:r>
              <a:rPr lang="en-GB" sz="1000" i="0" dirty="0">
                <a:solidFill>
                  <a:srgbClr val="1B193E"/>
                </a:solidFill>
                <a:effectLst/>
                <a:latin typeface="Calibri" panose="020F0502020204030204" pitchFamily="34" charset="0"/>
                <a:cs typeface="Calibri" panose="020F0502020204030204" pitchFamily="34" charset="0"/>
              </a:rPr>
              <a:t>: Ο επ</a:t>
            </a:r>
            <a:r>
              <a:rPr lang="en-GB" sz="1000" i="0" dirty="0" err="1">
                <a:solidFill>
                  <a:srgbClr val="1B193E"/>
                </a:solidFill>
                <a:effectLst/>
                <a:latin typeface="Calibri" panose="020F0502020204030204" pitchFamily="34" charset="0"/>
                <a:cs typeface="Calibri" panose="020F0502020204030204" pitchFamily="34" charset="0"/>
              </a:rPr>
              <a:t>ίσημος</a:t>
            </a:r>
            <a:r>
              <a:rPr lang="en-GB" sz="1000" i="0" dirty="0">
                <a:solidFill>
                  <a:srgbClr val="1B193E"/>
                </a:solidFill>
                <a:effectLst/>
                <a:latin typeface="Calibri" panose="020F0502020204030204" pitchFamily="34" charset="0"/>
                <a:cs typeface="Calibri" panose="020F0502020204030204" pitchFamily="34" charset="0"/>
              </a:rPr>
              <a:t> κα</a:t>
            </a:r>
            <a:r>
              <a:rPr lang="en-GB" sz="1000" i="0" dirty="0" err="1">
                <a:solidFill>
                  <a:srgbClr val="1B193E"/>
                </a:solidFill>
                <a:effectLst/>
                <a:latin typeface="Calibri" panose="020F0502020204030204" pitchFamily="34" charset="0"/>
                <a:cs typeface="Calibri" panose="020F0502020204030204" pitchFamily="34" charset="0"/>
              </a:rPr>
              <a:t>νονισμός</a:t>
            </a:r>
            <a:r>
              <a:rPr lang="en-GB" sz="1000" i="0" dirty="0">
                <a:solidFill>
                  <a:srgbClr val="1B193E"/>
                </a:solidFill>
                <a:effectLst/>
                <a:latin typeface="Calibri" panose="020F0502020204030204" pitchFamily="34" charset="0"/>
                <a:cs typeface="Calibri" panose="020F0502020204030204" pitchFamily="34" charset="0"/>
              </a:rPr>
              <a:t>, π</a:t>
            </a:r>
            <a:r>
              <a:rPr lang="en-GB" sz="1000" i="0" dirty="0" err="1">
                <a:solidFill>
                  <a:srgbClr val="1B193E"/>
                </a:solidFill>
                <a:effectLst/>
                <a:latin typeface="Calibri" panose="020F0502020204030204" pitchFamily="34" charset="0"/>
                <a:cs typeface="Calibri" panose="020F0502020204030204" pitchFamily="34" charset="0"/>
              </a:rPr>
              <a:t>ου</a:t>
            </a:r>
            <a:r>
              <a:rPr lang="en-GB" sz="1000" i="0" dirty="0">
                <a:solidFill>
                  <a:srgbClr val="1B193E"/>
                </a:solidFill>
                <a:effectLst/>
                <a:latin typeface="Calibri" panose="020F0502020204030204" pitchFamily="34" charset="0"/>
                <a:cs typeface="Calibri" panose="020F0502020204030204" pitchFamily="34" charset="0"/>
              </a:rPr>
              <a:t> </a:t>
            </a:r>
            <a:r>
              <a:rPr lang="en-GB" sz="1000" i="0" dirty="0" err="1">
                <a:solidFill>
                  <a:srgbClr val="1B193E"/>
                </a:solidFill>
                <a:effectLst/>
                <a:latin typeface="Calibri" panose="020F0502020204030204" pitchFamily="34" charset="0"/>
                <a:cs typeface="Calibri" panose="020F0502020204030204" pitchFamily="34" charset="0"/>
              </a:rPr>
              <a:t>δημοσιεύετ</a:t>
            </a:r>
            <a:r>
              <a:rPr lang="en-GB" sz="1000" i="0" dirty="0">
                <a:solidFill>
                  <a:srgbClr val="1B193E"/>
                </a:solidFill>
                <a:effectLst/>
                <a:latin typeface="Calibri" panose="020F0502020204030204" pitchFamily="34" charset="0"/>
                <a:cs typeface="Calibri" panose="020F0502020204030204" pitchFamily="34" charset="0"/>
              </a:rPr>
              <a:t>αι </a:t>
            </a:r>
            <a:r>
              <a:rPr lang="en-GB" sz="1000" dirty="0">
                <a:solidFill>
                  <a:srgbClr val="1B193E"/>
                </a:solidFill>
                <a:latin typeface="Calibri" panose="020F0502020204030204" pitchFamily="34" charset="0"/>
                <a:cs typeface="Calibri" panose="020F0502020204030204" pitchFamily="34" charset="0"/>
              </a:rPr>
              <a:t>στο </a:t>
            </a:r>
            <a:r>
              <a:rPr lang="en-GB" sz="10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Επίσημο Ταξίδι της Ευρωπαϊκής Ένωσης</a:t>
            </a:r>
            <a:r>
              <a:rPr lang="en-GB" sz="1000" dirty="0">
                <a:solidFill>
                  <a:srgbClr val="1B193E"/>
                </a:solidFill>
                <a:latin typeface="Calibri" panose="020F0502020204030204" pitchFamily="34" charset="0"/>
                <a:cs typeface="Calibri" panose="020F0502020204030204" pitchFamily="34" charset="0"/>
              </a:rPr>
              <a:t>, ο οποίος καθορίζει το συγκεκριμένο πρόγραμμα με τα στοιχεία του, όπως ο προϋπολογισμός, η % χρηματοδότηση, το χρονοδιάγραμμα, οι χρηματοδοτούμενες δράσεις κ.λπ.</a:t>
            </a:r>
            <a:endParaRPr lang="en-GB" sz="100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Πρόγρ</a:t>
            </a:r>
            <a:r>
              <a:rPr lang="en-GB" sz="1000" b="1" i="0" dirty="0">
                <a:solidFill>
                  <a:srgbClr val="1B193E"/>
                </a:solidFill>
                <a:effectLst/>
                <a:latin typeface="Calibri" panose="020F0502020204030204" pitchFamily="34" charset="0"/>
                <a:cs typeface="Calibri" panose="020F0502020204030204" pitchFamily="34" charset="0"/>
              </a:rPr>
              <a:t>αμμα εργασίας</a:t>
            </a:r>
            <a:r>
              <a:rPr lang="en-GB" sz="1000" b="0" i="0" dirty="0">
                <a:solidFill>
                  <a:srgbClr val="1B193E"/>
                </a:solidFill>
                <a:effectLst/>
                <a:latin typeface="Calibri" panose="020F0502020204030204" pitchFamily="34" charset="0"/>
                <a:cs typeface="Calibri" panose="020F0502020204030204" pitchFamily="34" charset="0"/>
              </a:rPr>
              <a:t>: Περιεκτικό έγγραφο που περιγράφει τους στρατηγικούς στόχους, τις προτεραιότητες, τον οδικό χάρτη για τις προθεσμίες, την κατανομή του προϋπολογισμού και τους συγκεκριμένους τομείς ενδιαφέροντος για χρηματοδότηση εντός μιας συγκεκριμένης περιόδου. </a:t>
            </a:r>
            <a:r>
              <a:rPr lang="en-GB" sz="1000" b="0" i="0" dirty="0" err="1">
                <a:solidFill>
                  <a:srgbClr val="1B193E"/>
                </a:solidFill>
                <a:effectLst/>
                <a:latin typeface="Calibri" panose="020F0502020204030204" pitchFamily="34" charset="0"/>
                <a:cs typeface="Calibri" panose="020F0502020204030204" pitchFamily="34" charset="0"/>
              </a:rPr>
              <a:t>Δημοσιεύετ</a:t>
            </a:r>
            <a:r>
              <a:rPr lang="en-GB" sz="1000" b="0" i="0" dirty="0">
                <a:solidFill>
                  <a:srgbClr val="1B193E"/>
                </a:solidFill>
                <a:effectLst/>
                <a:latin typeface="Calibri" panose="020F0502020204030204" pitchFamily="34" charset="0"/>
                <a:cs typeface="Calibri" panose="020F0502020204030204" pitchFamily="34" charset="0"/>
              </a:rPr>
              <a:t>αι στον ιστότοπο του προγράμματος.</a:t>
            </a:r>
          </a:p>
          <a:p>
            <a:pPr algn="just"/>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Οδηγός</a:t>
            </a:r>
            <a:r>
              <a:rPr lang="en-GB" sz="1000" b="1" i="0" dirty="0">
                <a:solidFill>
                  <a:srgbClr val="1B193E"/>
                </a:solidFill>
                <a:effectLst/>
                <a:latin typeface="Calibri" panose="020F0502020204030204" pitchFamily="34" charset="0"/>
                <a:cs typeface="Calibri" panose="020F0502020204030204" pitchFamily="34" charset="0"/>
              </a:rPr>
              <a:t> π</a:t>
            </a:r>
            <a:r>
              <a:rPr lang="en-GB" sz="1000" b="1" i="0" dirty="0" err="1">
                <a:solidFill>
                  <a:srgbClr val="1B193E"/>
                </a:solidFill>
                <a:effectLst/>
                <a:latin typeface="Calibri" panose="020F0502020204030204" pitchFamily="34" charset="0"/>
                <a:cs typeface="Calibri" panose="020F0502020204030204" pitchFamily="34" charset="0"/>
              </a:rPr>
              <a:t>ρογράμμ</a:t>
            </a:r>
            <a:r>
              <a:rPr lang="en-GB" sz="1000" b="1" i="0" dirty="0">
                <a:solidFill>
                  <a:srgbClr val="1B193E"/>
                </a:solidFill>
                <a:effectLst/>
                <a:latin typeface="Calibri" panose="020F0502020204030204" pitchFamily="34" charset="0"/>
                <a:cs typeface="Calibri" panose="020F0502020204030204" pitchFamily="34" charset="0"/>
              </a:rPr>
              <a:t>ατος</a:t>
            </a:r>
            <a:r>
              <a:rPr lang="en-GB" sz="1000" b="0" i="0" dirty="0">
                <a:solidFill>
                  <a:srgbClr val="1B193E"/>
                </a:solidFill>
                <a:effectLst/>
                <a:latin typeface="Calibri" panose="020F0502020204030204" pitchFamily="34" charset="0"/>
                <a:cs typeface="Calibri" panose="020F0502020204030204" pitchFamily="34" charset="0"/>
              </a:rPr>
              <a:t>: Ένα λεπτομερές εγχειρίδιο που παρέχει σε βάθος πληροφορίες σχετικά με τη γενική δομή, τους κανόνες, τους στόχους, τις προτεραιότητες και τις ειδικές απαιτήσεις του προγράμματος χρηματοδότησης. </a:t>
            </a:r>
            <a:r>
              <a:rPr lang="en-GB" sz="1000" b="0" i="0" dirty="0" err="1">
                <a:solidFill>
                  <a:srgbClr val="1B193E"/>
                </a:solidFill>
                <a:effectLst/>
                <a:latin typeface="Calibri" panose="020F0502020204030204" pitchFamily="34" charset="0"/>
                <a:cs typeface="Calibri" panose="020F0502020204030204" pitchFamily="34" charset="0"/>
              </a:rPr>
              <a:t>Περιλ</a:t>
            </a:r>
            <a:r>
              <a:rPr lang="en-GB" sz="1000" b="0" i="0" dirty="0">
                <a:solidFill>
                  <a:srgbClr val="1B193E"/>
                </a:solidFill>
                <a:effectLst/>
                <a:latin typeface="Calibri" panose="020F0502020204030204" pitchFamily="34" charset="0"/>
                <a:cs typeface="Calibri" panose="020F0502020204030204" pitchFamily="34" charset="0"/>
              </a:rPr>
              <a:t>αμβάνει επίσης </a:t>
            </a:r>
            <a:r>
              <a:rPr lang="en-GB" sz="1000" dirty="0">
                <a:solidFill>
                  <a:srgbClr val="1B193E"/>
                </a:solidFill>
                <a:latin typeface="Calibri" panose="020F0502020204030204" pitchFamily="34" charset="0"/>
                <a:cs typeface="Calibri" panose="020F0502020204030204" pitchFamily="34" charset="0"/>
              </a:rPr>
              <a:t>τα κριτήρια επιλεξιμότητας και ανάθεσης μιας πρότασης.</a:t>
            </a: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Πρόσκληση</a:t>
            </a:r>
            <a:r>
              <a:rPr lang="en-GB" sz="1000" b="1" i="0" dirty="0">
                <a:solidFill>
                  <a:srgbClr val="1B193E"/>
                </a:solidFill>
                <a:effectLst/>
                <a:latin typeface="Calibri" panose="020F0502020204030204" pitchFamily="34" charset="0"/>
                <a:cs typeface="Calibri" panose="020F0502020204030204" pitchFamily="34" charset="0"/>
              </a:rPr>
              <a:t> υποβ</a:t>
            </a:r>
            <a:r>
              <a:rPr lang="en-GB" sz="1000" b="1" i="0" dirty="0" err="1">
                <a:solidFill>
                  <a:srgbClr val="1B193E"/>
                </a:solidFill>
                <a:effectLst/>
                <a:latin typeface="Calibri" panose="020F0502020204030204" pitchFamily="34" charset="0"/>
                <a:cs typeface="Calibri" panose="020F0502020204030204" pitchFamily="34" charset="0"/>
              </a:rPr>
              <a:t>ολής</a:t>
            </a:r>
            <a:r>
              <a:rPr lang="en-GB" sz="1000" b="1" i="0" dirty="0">
                <a:solidFill>
                  <a:srgbClr val="1B193E"/>
                </a:solidFill>
                <a:effectLst/>
                <a:latin typeface="Calibri" panose="020F0502020204030204" pitchFamily="34" charset="0"/>
                <a:cs typeface="Calibri" panose="020F0502020204030204" pitchFamily="34" charset="0"/>
              </a:rPr>
              <a:t> π</a:t>
            </a:r>
            <a:r>
              <a:rPr lang="en-GB" sz="1000" b="1" i="0" dirty="0" err="1">
                <a:solidFill>
                  <a:srgbClr val="1B193E"/>
                </a:solidFill>
                <a:effectLst/>
                <a:latin typeface="Calibri" panose="020F0502020204030204" pitchFamily="34" charset="0"/>
                <a:cs typeface="Calibri" panose="020F0502020204030204" pitchFamily="34" charset="0"/>
              </a:rPr>
              <a:t>ροτάσεων</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Ανοίγει</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την</a:t>
            </a:r>
            <a:r>
              <a:rPr lang="en-GB" sz="1000" b="0" i="0" dirty="0">
                <a:solidFill>
                  <a:srgbClr val="1B193E"/>
                </a:solidFill>
                <a:effectLst/>
                <a:latin typeface="Calibri" panose="020F0502020204030204" pitchFamily="34" charset="0"/>
                <a:cs typeface="Calibri" panose="020F0502020204030204" pitchFamily="34" charset="0"/>
              </a:rPr>
              <a:t> π</a:t>
            </a:r>
            <a:r>
              <a:rPr lang="en-GB" sz="1000" b="0" i="0" dirty="0" err="1">
                <a:solidFill>
                  <a:srgbClr val="1B193E"/>
                </a:solidFill>
                <a:effectLst/>
                <a:latin typeface="Calibri" panose="020F0502020204030204" pitchFamily="34" charset="0"/>
                <a:cs typeface="Calibri" panose="020F0502020204030204" pitchFamily="34" charset="0"/>
              </a:rPr>
              <a:t>ερίοδο</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γι</a:t>
            </a:r>
            <a:r>
              <a:rPr lang="en-GB" sz="1000" b="0" i="0" dirty="0">
                <a:solidFill>
                  <a:srgbClr val="1B193E"/>
                </a:solidFill>
                <a:effectLst/>
                <a:latin typeface="Calibri" panose="020F0502020204030204" pitchFamily="34" charset="0"/>
                <a:cs typeface="Calibri" panose="020F0502020204030204" pitchFamily="34" charset="0"/>
              </a:rPr>
              <a:t>α την υποβολή προτάσεων και αποτελεί την επίσημη πρόσκληση που καθορίζει τις διαδικαστικές λεπτομέρειες και τις προθεσμίες για κάθε δράση.</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Μορφή</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Το</a:t>
            </a:r>
            <a:r>
              <a:rPr lang="en-GB" sz="1000" b="0" i="0" dirty="0">
                <a:solidFill>
                  <a:srgbClr val="1B193E"/>
                </a:solidFill>
                <a:effectLst/>
                <a:latin typeface="Calibri" panose="020F0502020204030204" pitchFamily="34" charset="0"/>
                <a:cs typeface="Calibri" panose="020F0502020204030204" pitchFamily="34" charset="0"/>
              </a:rPr>
              <a:t> επ</a:t>
            </a:r>
            <a:r>
              <a:rPr lang="en-GB" sz="1000" b="0" i="0" dirty="0" err="1">
                <a:solidFill>
                  <a:srgbClr val="1B193E"/>
                </a:solidFill>
                <a:effectLst/>
                <a:latin typeface="Calibri" panose="020F0502020204030204" pitchFamily="34" charset="0"/>
                <a:cs typeface="Calibri" panose="020F0502020204030204" pitchFamily="34" charset="0"/>
              </a:rPr>
              <a:t>ίσημο</a:t>
            </a:r>
            <a:r>
              <a:rPr lang="en-GB" sz="1000" b="0" i="0" dirty="0">
                <a:solidFill>
                  <a:srgbClr val="1B193E"/>
                </a:solidFill>
                <a:effectLst/>
                <a:latin typeface="Calibri" panose="020F0502020204030204" pitchFamily="34" charset="0"/>
                <a:cs typeface="Calibri" panose="020F0502020204030204" pitchFamily="34" charset="0"/>
              </a:rPr>
              <a:t> υπ</a:t>
            </a:r>
            <a:r>
              <a:rPr lang="en-GB" sz="1000" b="0" i="0" dirty="0" err="1">
                <a:solidFill>
                  <a:srgbClr val="1B193E"/>
                </a:solidFill>
                <a:effectLst/>
                <a:latin typeface="Calibri" panose="020F0502020204030204" pitchFamily="34" charset="0"/>
                <a:cs typeface="Calibri" panose="020F0502020204030204" pitchFamily="34" charset="0"/>
              </a:rPr>
              <a:t>όδειγμ</a:t>
            </a:r>
            <a:r>
              <a:rPr lang="en-GB" sz="1000" b="0" i="0" dirty="0">
                <a:solidFill>
                  <a:srgbClr val="1B193E"/>
                </a:solidFill>
                <a:effectLst/>
                <a:latin typeface="Calibri" panose="020F0502020204030204" pitchFamily="34" charset="0"/>
                <a:cs typeface="Calibri" panose="020F0502020204030204" pitchFamily="34" charset="0"/>
              </a:rPr>
              <a:t>α μέσω του οποίου οι αιτούντες υποβάλλουν τις προτάσεις έργων τους, αποτυπώνοντας τις βασικές λεπτομέρειες που περιγράφονται στην πρόσκληση υποβολής προτάσεων.</a:t>
            </a:r>
          </a:p>
          <a:p>
            <a:pPr algn="just"/>
            <a:endParaRPr lang="en-GB" sz="1000" b="0" i="0" dirty="0">
              <a:solidFill>
                <a:srgbClr val="1B193E"/>
              </a:solidFill>
              <a:effectLst/>
              <a:latin typeface="Calibri" panose="020F0502020204030204" pitchFamily="34" charset="0"/>
              <a:cs typeface="Calibri" panose="020F0502020204030204" pitchFamily="34" charset="0"/>
            </a:endParaRPr>
          </a:p>
          <a:p>
            <a:pPr algn="just"/>
            <a:r>
              <a:rPr lang="en-GB" sz="1000" b="0" i="0" dirty="0" err="1">
                <a:solidFill>
                  <a:srgbClr val="1B193E"/>
                </a:solidFill>
                <a:effectLst/>
                <a:latin typeface="Calibri" panose="020F0502020204030204" pitchFamily="34" charset="0"/>
                <a:cs typeface="Calibri" panose="020F0502020204030204" pitchFamily="34" charset="0"/>
              </a:rPr>
              <a:t>Οι</a:t>
            </a:r>
            <a:r>
              <a:rPr lang="en-GB" sz="1000" b="0" i="0" dirty="0">
                <a:solidFill>
                  <a:srgbClr val="1B193E"/>
                </a:solidFill>
                <a:effectLst/>
                <a:latin typeface="Calibri" panose="020F0502020204030204" pitchFamily="34" charset="0"/>
                <a:cs typeface="Calibri" panose="020F0502020204030204" pitchFamily="34" charset="0"/>
              </a:rPr>
              <a:t> α</a:t>
            </a:r>
            <a:r>
              <a:rPr lang="en-GB" sz="1000" b="0" i="0" dirty="0" err="1">
                <a:solidFill>
                  <a:srgbClr val="1B193E"/>
                </a:solidFill>
                <a:effectLst/>
                <a:latin typeface="Calibri" panose="020F0502020204030204" pitchFamily="34" charset="0"/>
                <a:cs typeface="Calibri" panose="020F0502020204030204" pitchFamily="34" charset="0"/>
              </a:rPr>
              <a:t>ιτούντες</a:t>
            </a:r>
            <a:r>
              <a:rPr lang="en-GB" sz="1000" b="0" i="0" dirty="0">
                <a:solidFill>
                  <a:srgbClr val="1B193E"/>
                </a:solidFill>
                <a:effectLst/>
                <a:latin typeface="Calibri" panose="020F0502020204030204" pitchFamily="34" charset="0"/>
                <a:cs typeface="Calibri" panose="020F0502020204030204" pitchFamily="34" charset="0"/>
              </a:rPr>
              <a:t> π</a:t>
            </a:r>
            <a:r>
              <a:rPr lang="en-GB" sz="1000" b="0" i="0" dirty="0" err="1">
                <a:solidFill>
                  <a:srgbClr val="1B193E"/>
                </a:solidFill>
                <a:effectLst/>
                <a:latin typeface="Calibri" panose="020F0502020204030204" pitchFamily="34" charset="0"/>
                <a:cs typeface="Calibri" panose="020F0502020204030204" pitchFamily="34" charset="0"/>
              </a:rPr>
              <a:t>ρέ</a:t>
            </a:r>
            <a:r>
              <a:rPr lang="en-GB" sz="1000" b="0" i="0" dirty="0">
                <a:solidFill>
                  <a:srgbClr val="1B193E"/>
                </a:solidFill>
                <a:effectLst/>
                <a:latin typeface="Calibri" panose="020F0502020204030204" pitchFamily="34" charset="0"/>
                <a:cs typeface="Calibri" panose="020F0502020204030204" pitchFamily="34" charset="0"/>
              </a:rPr>
              <a:t>πει να αναλύσουν διεξοδικά τα έγγραφα αυτά για να ευθυγραμμίσουν την ιδέα του σχεδίου με τα χαρακτηριστικά του προγράμματος. </a:t>
            </a:r>
            <a:r>
              <a:rPr lang="en-GB" sz="1000" b="0" i="0" dirty="0" err="1">
                <a:solidFill>
                  <a:srgbClr val="1B193E"/>
                </a:solidFill>
                <a:effectLst/>
                <a:latin typeface="Calibri" panose="020F0502020204030204" pitchFamily="34" charset="0"/>
                <a:cs typeface="Calibri" panose="020F0502020204030204" pitchFamily="34" charset="0"/>
              </a:rPr>
              <a:t>Οι</a:t>
            </a:r>
            <a:r>
              <a:rPr lang="en-GB" sz="1000" b="0" i="0" dirty="0">
                <a:solidFill>
                  <a:srgbClr val="1B193E"/>
                </a:solidFill>
                <a:effectLst/>
                <a:latin typeface="Calibri" panose="020F0502020204030204" pitchFamily="34" charset="0"/>
                <a:cs typeface="Calibri" panose="020F0502020204030204" pitchFamily="34" charset="0"/>
              </a:rPr>
              <a:t> </a:t>
            </a:r>
            <a:r>
              <a:rPr lang="en-GB" sz="1000" b="1" i="0" dirty="0">
                <a:solidFill>
                  <a:srgbClr val="1B193E"/>
                </a:solidFill>
                <a:effectLst/>
                <a:latin typeface="Calibri" panose="020F0502020204030204" pitchFamily="34" charset="0"/>
                <a:cs typeface="Calibri" panose="020F0502020204030204" pitchFamily="34" charset="0"/>
              </a:rPr>
              <a:t>βα</a:t>
            </a:r>
            <a:r>
              <a:rPr lang="en-GB" sz="1000" b="1" i="0" dirty="0" err="1">
                <a:solidFill>
                  <a:srgbClr val="1B193E"/>
                </a:solidFill>
                <a:effectLst/>
                <a:latin typeface="Calibri" panose="020F0502020204030204" pitchFamily="34" charset="0"/>
                <a:cs typeface="Calibri" panose="020F0502020204030204" pitchFamily="34" charset="0"/>
              </a:rPr>
              <a:t>σικές</a:t>
            </a:r>
            <a:r>
              <a:rPr lang="en-GB" sz="1000" b="1" i="0" dirty="0">
                <a:solidFill>
                  <a:srgbClr val="1B193E"/>
                </a:solidFill>
                <a:effectLst/>
                <a:latin typeface="Calibri" panose="020F0502020204030204" pitchFamily="34" charset="0"/>
                <a:cs typeface="Calibri" panose="020F0502020204030204" pitchFamily="34" charset="0"/>
              </a:rPr>
              <a:t> π</a:t>
            </a:r>
            <a:r>
              <a:rPr lang="en-GB" sz="1000" b="1" i="0" dirty="0" err="1">
                <a:solidFill>
                  <a:srgbClr val="1B193E"/>
                </a:solidFill>
                <a:effectLst/>
                <a:latin typeface="Calibri" panose="020F0502020204030204" pitchFamily="34" charset="0"/>
                <a:cs typeface="Calibri" panose="020F0502020204030204" pitchFamily="34" charset="0"/>
              </a:rPr>
              <a:t>τυχές</a:t>
            </a:r>
            <a:r>
              <a:rPr lang="en-GB" sz="1000" b="1" i="0" dirty="0">
                <a:solidFill>
                  <a:srgbClr val="1B193E"/>
                </a:solidFill>
                <a:effectLst/>
                <a:latin typeface="Calibri" panose="020F0502020204030204" pitchFamily="34" charset="0"/>
                <a:cs typeface="Calibri" panose="020F0502020204030204" pitchFamily="34" charset="0"/>
              </a:rPr>
              <a:t> </a:t>
            </a:r>
            <a:r>
              <a:rPr lang="en-GB" sz="1000" b="0" i="0" dirty="0">
                <a:solidFill>
                  <a:srgbClr val="1B193E"/>
                </a:solidFill>
                <a:effectLst/>
                <a:latin typeface="Calibri" panose="020F0502020204030204" pitchFamily="34" charset="0"/>
                <a:cs typeface="Calibri" panose="020F0502020204030204" pitchFamily="34" charset="0"/>
              </a:rPr>
              <a:t>π</a:t>
            </a:r>
            <a:r>
              <a:rPr lang="en-GB" sz="1000" b="0" i="0" dirty="0" err="1">
                <a:solidFill>
                  <a:srgbClr val="1B193E"/>
                </a:solidFill>
                <a:effectLst/>
                <a:latin typeface="Calibri" panose="020F0502020204030204" pitchFamily="34" charset="0"/>
                <a:cs typeface="Calibri" panose="020F0502020204030204" pitchFamily="34" charset="0"/>
              </a:rPr>
              <a:t>ου</a:t>
            </a:r>
            <a:r>
              <a:rPr lang="en-GB" sz="1000" b="0" i="0" dirty="0">
                <a:solidFill>
                  <a:srgbClr val="1B193E"/>
                </a:solidFill>
                <a:effectLst/>
                <a:latin typeface="Calibri" panose="020F0502020204030204" pitchFamily="34" charset="0"/>
                <a:cs typeface="Calibri" panose="020F0502020204030204" pitchFamily="34" charset="0"/>
              </a:rPr>
              <a:t> π</a:t>
            </a:r>
            <a:r>
              <a:rPr lang="en-GB" sz="1000" b="0" i="0" dirty="0" err="1">
                <a:solidFill>
                  <a:srgbClr val="1B193E"/>
                </a:solidFill>
                <a:effectLst/>
                <a:latin typeface="Calibri" panose="020F0502020204030204" pitchFamily="34" charset="0"/>
                <a:cs typeface="Calibri" panose="020F0502020204030204" pitchFamily="34" charset="0"/>
              </a:rPr>
              <a:t>ρέ</a:t>
            </a:r>
            <a:r>
              <a:rPr lang="en-GB" sz="1000" b="0" i="0" dirty="0">
                <a:solidFill>
                  <a:srgbClr val="1B193E"/>
                </a:solidFill>
                <a:effectLst/>
                <a:latin typeface="Calibri" panose="020F0502020204030204" pitchFamily="34" charset="0"/>
                <a:cs typeface="Calibri" panose="020F0502020204030204" pitchFamily="34" charset="0"/>
              </a:rPr>
              <a:t>πει να εξεταστούν περιλαμβάνουν:</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Στρ</a:t>
            </a:r>
            <a:r>
              <a:rPr lang="en-GB" sz="1000" b="1" i="0" dirty="0">
                <a:solidFill>
                  <a:srgbClr val="1B193E"/>
                </a:solidFill>
                <a:effectLst/>
                <a:latin typeface="Calibri" panose="020F0502020204030204" pitchFamily="34" charset="0"/>
                <a:cs typeface="Calibri" panose="020F0502020204030204" pitchFamily="34" charset="0"/>
              </a:rPr>
              <a:t>ατηγική ευθυγράμμιση</a:t>
            </a:r>
          </a:p>
          <a:p>
            <a:pPr marL="285750" indent="-285750" algn="just">
              <a:buFont typeface="Arial" panose="020B0604020202020204" pitchFamily="34" charset="0"/>
              <a:buChar char="•"/>
            </a:pPr>
            <a:endParaRPr lang="en-GB" sz="10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Θεμ</a:t>
            </a:r>
            <a:r>
              <a:rPr lang="en-GB" sz="1000" b="1" i="0" dirty="0">
                <a:solidFill>
                  <a:srgbClr val="1B193E"/>
                </a:solidFill>
                <a:effectLst/>
                <a:latin typeface="Calibri" panose="020F0502020204030204" pitchFamily="34" charset="0"/>
                <a:cs typeface="Calibri" panose="020F0502020204030204" pitchFamily="34" charset="0"/>
              </a:rPr>
              <a:t>ατική συνάφεια</a:t>
            </a:r>
          </a:p>
          <a:p>
            <a:pPr marL="285750" indent="-285750" algn="just">
              <a:buFont typeface="Arial" panose="020B0604020202020204" pitchFamily="34" charset="0"/>
              <a:buChar char="•"/>
            </a:pPr>
            <a:endParaRPr lang="en-GB" sz="10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Συμμόρφωση</a:t>
            </a:r>
            <a:endParaRPr lang="en-GB" sz="10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1" i="0" dirty="0" err="1">
                <a:solidFill>
                  <a:srgbClr val="1B193E"/>
                </a:solidFill>
                <a:effectLst/>
                <a:latin typeface="Calibri" panose="020F0502020204030204" pitchFamily="34" charset="0"/>
                <a:cs typeface="Calibri" panose="020F0502020204030204" pitchFamily="34" charset="0"/>
              </a:rPr>
              <a:t>Συμ</a:t>
            </a:r>
            <a:r>
              <a:rPr lang="en-GB" sz="1000" b="1" i="0" dirty="0">
                <a:solidFill>
                  <a:srgbClr val="1B193E"/>
                </a:solidFill>
                <a:effectLst/>
                <a:latin typeface="Calibri" panose="020F0502020204030204" pitchFamily="34" charset="0"/>
                <a:cs typeface="Calibri" panose="020F0502020204030204" pitchFamily="34" charset="0"/>
              </a:rPr>
              <a:t>πλήρωση φόρμας</a:t>
            </a:r>
          </a:p>
        </p:txBody>
      </p:sp>
    </p:spTree>
    <p:extLst>
      <p:ext uri="{BB962C8B-B14F-4D97-AF65-F5344CB8AC3E}">
        <p14:creationId xmlns:p14="http://schemas.microsoft.com/office/powerpoint/2010/main" val="306732229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3. Ο </a:t>
            </a:r>
            <a:r>
              <a:rPr lang="en-GB" sz="2800">
                <a:solidFill>
                  <a:srgbClr val="0AD995"/>
                </a:solidFill>
                <a:latin typeface="Calibri" panose="020F0502020204030204"/>
              </a:rPr>
              <a:t>τυπικός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κύκλος ζωής ενός έργου της ΕΕ - Έναρξη και εφαρμογή</a:t>
            </a:r>
            <a:endParaRPr lang="en-GB" sz="2800" b="1">
              <a:solidFill>
                <a:srgbClr val="0AD995"/>
              </a:solidFill>
            </a:endParaRPr>
          </a:p>
          <a:p>
            <a:r>
              <a:rPr lang="en-GB" sz="2200"/>
              <a:t>3.2 Φάση ανάπτυξης της πρότασης: (1)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616648"/>
          </a:xfrm>
          <a:prstGeom prst="rect">
            <a:avLst/>
          </a:prstGeom>
          <a:noFill/>
        </p:spPr>
        <p:txBody>
          <a:bodyPr wrap="square" rtlCol="0">
            <a:spAutoFit/>
          </a:bodyPr>
          <a:lstStyle/>
          <a:p>
            <a:pPr algn="just"/>
            <a:r>
              <a:rPr lang="en-GB" sz="1200" dirty="0" err="1">
                <a:latin typeface="Calibri" panose="020F0502020204030204" pitchFamily="34" charset="0"/>
                <a:cs typeface="Calibri" panose="020F0502020204030204" pitchFamily="34" charset="0"/>
              </a:rPr>
              <a:t>Ότ</a:t>
            </a:r>
            <a:r>
              <a:rPr lang="en-GB" sz="1200" dirty="0">
                <a:latin typeface="Calibri" panose="020F0502020204030204" pitchFamily="34" charset="0"/>
                <a:cs typeface="Calibri" panose="020F0502020204030204" pitchFamily="34" charset="0"/>
              </a:rPr>
              <a:t>αν εισάγουμε τη συμπλήρωση του εντύπου (βλ. π</a:t>
            </a:r>
            <a:r>
              <a:rPr lang="en-GB" sz="1200" dirty="0" err="1">
                <a:latin typeface="Calibri" panose="020F0502020204030204" pitchFamily="34" charset="0"/>
                <a:cs typeface="Calibri" panose="020F0502020204030204" pitchFamily="34" charset="0"/>
              </a:rPr>
              <a:t>ροηγούμενη</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δι</a:t>
            </a:r>
            <a:r>
              <a:rPr lang="en-GB" sz="1200" dirty="0">
                <a:latin typeface="Calibri" panose="020F0502020204030204" pitchFamily="34" charset="0"/>
                <a:cs typeface="Calibri" panose="020F0502020204030204" pitchFamily="34" charset="0"/>
              </a:rPr>
              <a:t>αφάνεια - αρ. 21), </a:t>
            </a:r>
            <a:r>
              <a:rPr lang="en-GB" sz="1200" dirty="0" err="1">
                <a:latin typeface="Calibri" panose="020F0502020204030204" pitchFamily="34" charset="0"/>
                <a:cs typeface="Calibri" panose="020F0502020204030204" pitchFamily="34" charset="0"/>
              </a:rPr>
              <a:t>έχουμε</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ήδη</a:t>
            </a:r>
            <a:r>
              <a:rPr lang="en-GB" sz="1200" dirty="0">
                <a:latin typeface="Calibri" panose="020F0502020204030204" pitchFamily="34" charset="0"/>
                <a:cs typeface="Calibri" panose="020F0502020204030204" pitchFamily="34" charset="0"/>
              </a:rPr>
              <a:t> α</a:t>
            </a:r>
            <a:r>
              <a:rPr lang="en-GB" sz="1200" dirty="0" err="1">
                <a:latin typeface="Calibri" panose="020F0502020204030204" pitchFamily="34" charset="0"/>
                <a:cs typeface="Calibri" panose="020F0502020204030204" pitchFamily="34" charset="0"/>
              </a:rPr>
              <a:t>ρχίσει</a:t>
            </a:r>
            <a:r>
              <a:rPr lang="en-GB" sz="1200" dirty="0">
                <a:latin typeface="Calibri" panose="020F0502020204030204" pitchFamily="34" charset="0"/>
                <a:cs typeface="Calibri" panose="020F0502020204030204" pitchFamily="34" charset="0"/>
              </a:rPr>
              <a:t> να </a:t>
            </a:r>
            <a:r>
              <a:rPr lang="en-GB" sz="1200" dirty="0" err="1">
                <a:latin typeface="Calibri" panose="020F0502020204030204" pitchFamily="34" charset="0"/>
                <a:cs typeface="Calibri" panose="020F0502020204030204" pitchFamily="34" charset="0"/>
              </a:rPr>
              <a:t>μιλάμε</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γι</a:t>
            </a:r>
            <a:r>
              <a:rPr lang="en-GB" sz="1200" dirty="0">
                <a:latin typeface="Calibri" panose="020F0502020204030204" pitchFamily="34" charset="0"/>
                <a:cs typeface="Calibri" panose="020F0502020204030204" pitchFamily="34" charset="0"/>
              </a:rPr>
              <a:t>α τη φάση που ακολουθεί την αρχική, δηλαδή τη </a:t>
            </a:r>
            <a:r>
              <a:rPr lang="en-GB" sz="1200" b="1" dirty="0">
                <a:latin typeface="Calibri" panose="020F0502020204030204" pitchFamily="34" charset="0"/>
                <a:cs typeface="Calibri" panose="020F0502020204030204" pitchFamily="34" charset="0"/>
              </a:rPr>
              <a:t>φάση σύνταξης ή ανάπτυξης της πρότασης</a:t>
            </a:r>
            <a:r>
              <a:rPr lang="en-GB" sz="1200" dirty="0">
                <a:latin typeface="Calibri" panose="020F0502020204030204" pitchFamily="34" charset="0"/>
                <a:cs typeface="Calibri" panose="020F0502020204030204" pitchFamily="34" charset="0"/>
              </a:rPr>
              <a:t>.</a:t>
            </a:r>
          </a:p>
          <a:p>
            <a:pPr algn="just"/>
            <a:endParaRPr lang="en-GB" sz="1200" i="0" dirty="0">
              <a:effectLst/>
              <a:latin typeface="Calibri" panose="020F0502020204030204" pitchFamily="34" charset="0"/>
              <a:cs typeface="Calibri" panose="020F0502020204030204" pitchFamily="34" charset="0"/>
            </a:endParaRPr>
          </a:p>
          <a:p>
            <a:pPr algn="just"/>
            <a:r>
              <a:rPr lang="en-GB" sz="1200" dirty="0">
                <a:latin typeface="Calibri" panose="020F0502020204030204" pitchFamily="34" charset="0"/>
                <a:cs typeface="Calibri" panose="020F0502020204030204" pitchFamily="34" charset="0"/>
              </a:rPr>
              <a:t>Η </a:t>
            </a:r>
            <a:r>
              <a:rPr lang="en-GB" sz="1200" dirty="0" err="1">
                <a:latin typeface="Calibri" panose="020F0502020204030204" pitchFamily="34" charset="0"/>
                <a:cs typeface="Calibri" panose="020F0502020204030204" pitchFamily="34" charset="0"/>
              </a:rPr>
              <a:t>τήρηση</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του</a:t>
            </a:r>
            <a:r>
              <a:rPr lang="en-GB" sz="1200" dirty="0">
                <a:latin typeface="Calibri" panose="020F0502020204030204" pitchFamily="34" charset="0"/>
                <a:cs typeface="Calibri" panose="020F0502020204030204" pitchFamily="34" charset="0"/>
              </a:rPr>
              <a:t> πλα</a:t>
            </a:r>
            <a:r>
              <a:rPr lang="en-GB" sz="1200" dirty="0" err="1">
                <a:latin typeface="Calibri" panose="020F0502020204030204" pitchFamily="34" charset="0"/>
                <a:cs typeface="Calibri" panose="020F0502020204030204" pitchFamily="34" charset="0"/>
              </a:rPr>
              <a:t>ισίου</a:t>
            </a:r>
            <a:r>
              <a:rPr lang="en-GB" sz="1200" dirty="0">
                <a:latin typeface="Calibri" panose="020F0502020204030204" pitchFamily="34" charset="0"/>
                <a:cs typeface="Calibri" panose="020F0502020204030204" pitchFamily="34" charset="0"/>
              </a:rPr>
              <a:t> "ΓΙΑΤΙ, ΤΙ, ΠΟΙΟΣ, ΠΟΤΕ, ΠΩΣ" </a:t>
            </a:r>
            <a:r>
              <a:rPr lang="en-GB" sz="1200" dirty="0" err="1">
                <a:latin typeface="Calibri" panose="020F0502020204030204" pitchFamily="34" charset="0"/>
                <a:cs typeface="Calibri" panose="020F0502020204030204" pitchFamily="34" charset="0"/>
              </a:rPr>
              <a:t>εξ</a:t>
            </a:r>
            <a:r>
              <a:rPr lang="en-GB" sz="1200" dirty="0">
                <a:latin typeface="Calibri" panose="020F0502020204030204" pitchFamily="34" charset="0"/>
                <a:cs typeface="Calibri" panose="020F0502020204030204" pitchFamily="34" charset="0"/>
              </a:rPr>
              <a:t>ασφαλίζει μια συστηματική και ολοκληρωμένη προσέγγιση στην ανάπτυξη προτάσεων. </a:t>
            </a:r>
            <a:r>
              <a:rPr lang="en-GB" sz="1200" dirty="0" err="1">
                <a:latin typeface="Calibri" panose="020F0502020204030204" pitchFamily="34" charset="0"/>
                <a:cs typeface="Calibri" panose="020F0502020204030204" pitchFamily="34" charset="0"/>
              </a:rPr>
              <a:t>Ακολουθεί</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εστί</a:t>
            </a:r>
            <a:r>
              <a:rPr lang="en-GB" sz="1200" dirty="0">
                <a:latin typeface="Calibri" panose="020F0502020204030204" pitchFamily="34" charset="0"/>
                <a:cs typeface="Calibri" panose="020F0502020204030204" pitchFamily="34" charset="0"/>
              </a:rPr>
              <a:t>αση στα </a:t>
            </a:r>
            <a:r>
              <a:rPr lang="en-GB" sz="1200" b="1" dirty="0">
                <a:latin typeface="Calibri" panose="020F0502020204030204" pitchFamily="34" charset="0"/>
                <a:cs typeface="Calibri" panose="020F0502020204030204" pitchFamily="34" charset="0"/>
              </a:rPr>
              <a:t>βασικά στοιχεία της </a:t>
            </a:r>
            <a:r>
              <a:rPr lang="en-GB" sz="1200" dirty="0">
                <a:latin typeface="Calibri" panose="020F0502020204030204" pitchFamily="34" charset="0"/>
                <a:cs typeface="Calibri" panose="020F0502020204030204" pitchFamily="34" charset="0"/>
              </a:rPr>
              <a:t>φάσης ανάπτυξης της πρότασης:</a:t>
            </a:r>
          </a:p>
          <a:p>
            <a:pPr algn="just"/>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b="1" dirty="0" err="1">
                <a:latin typeface="Calibri" panose="020F0502020204030204" pitchFamily="34" charset="0"/>
                <a:cs typeface="Calibri" panose="020F0502020204030204" pitchFamily="34" charset="0"/>
              </a:rPr>
              <a:t>Στόχοι</a:t>
            </a:r>
            <a:r>
              <a:rPr lang="en-GB" sz="1200" b="1" dirty="0">
                <a:latin typeface="Calibri" panose="020F0502020204030204" pitchFamily="34" charset="0"/>
                <a:cs typeface="Calibri" panose="020F0502020204030204" pitchFamily="34" charset="0"/>
              </a:rPr>
              <a:t> - ΓΙΑΤΙ:</a:t>
            </a:r>
          </a:p>
          <a:p>
            <a:pPr marL="742950" lvl="1" indent="-285750" algn="just">
              <a:buFont typeface="Courier New" panose="02070309020205020404" pitchFamily="49" charset="0"/>
              <a:buChar char="o"/>
            </a:pPr>
            <a:endParaRPr lang="en-GB" sz="1200" dirty="0">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200" b="1" dirty="0" err="1">
                <a:latin typeface="Calibri" panose="020F0502020204030204" pitchFamily="34" charset="0"/>
                <a:cs typeface="Calibri" panose="020F0502020204030204" pitchFamily="34" charset="0"/>
              </a:rPr>
              <a:t>Γενικοί</a:t>
            </a:r>
            <a:r>
              <a:rPr lang="en-GB" sz="1200" b="1" dirty="0">
                <a:latin typeface="Calibri" panose="020F0502020204030204" pitchFamily="34" charset="0"/>
                <a:cs typeface="Calibri" panose="020F0502020204030204" pitchFamily="34" charset="0"/>
              </a:rPr>
              <a:t> </a:t>
            </a:r>
            <a:r>
              <a:rPr lang="en-GB" sz="1200" b="1" dirty="0" err="1">
                <a:latin typeface="Calibri" panose="020F0502020204030204" pitchFamily="34" charset="0"/>
                <a:cs typeface="Calibri" panose="020F0502020204030204" pitchFamily="34" charset="0"/>
              </a:rPr>
              <a:t>στόχοι</a:t>
            </a:r>
            <a:r>
              <a:rPr lang="en-GB" sz="1200" dirty="0">
                <a:latin typeface="Calibri" panose="020F0502020204030204" pitchFamily="34" charset="0"/>
                <a:cs typeface="Calibri" panose="020F0502020204030204" pitchFamily="34" charset="0"/>
              </a:rPr>
              <a:t>: Μα</a:t>
            </a:r>
            <a:r>
              <a:rPr lang="en-GB" sz="1200" dirty="0" err="1">
                <a:latin typeface="Calibri" panose="020F0502020204030204" pitchFamily="34" charset="0"/>
                <a:cs typeface="Calibri" panose="020F0502020204030204" pitchFamily="34" charset="0"/>
              </a:rPr>
              <a:t>κρο</a:t>
            </a:r>
            <a:r>
              <a:rPr lang="en-GB" sz="1200" dirty="0">
                <a:latin typeface="Calibri" panose="020F0502020204030204" pitchFamily="34" charset="0"/>
                <a:cs typeface="Calibri" panose="020F0502020204030204" pitchFamily="34" charset="0"/>
              </a:rPr>
              <a:t>πρόθεσμοι στόχοι που παράγουν οφέλη πέραν της διάρκειας του έργου, συμβάλλοντας, βελτιώνοντας, ενισχύοντας, διευκολύνοντας και υλοποιώντας</a:t>
            </a:r>
          </a:p>
          <a:p>
            <a:pPr marL="742950" lvl="1" indent="-285750" algn="just">
              <a:buFont typeface="Courier New" panose="02070309020205020404" pitchFamily="49" charset="0"/>
              <a:buChar char="o"/>
            </a:pPr>
            <a:endParaRPr lang="en-GB" sz="1200" dirty="0">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200" b="1" dirty="0" err="1">
                <a:latin typeface="Calibri" panose="020F0502020204030204" pitchFamily="34" charset="0"/>
                <a:cs typeface="Calibri" panose="020F0502020204030204" pitchFamily="34" charset="0"/>
              </a:rPr>
              <a:t>Ειδικοί</a:t>
            </a:r>
            <a:r>
              <a:rPr lang="en-GB" sz="1200" b="1" dirty="0">
                <a:latin typeface="Calibri" panose="020F0502020204030204" pitchFamily="34" charset="0"/>
                <a:cs typeface="Calibri" panose="020F0502020204030204" pitchFamily="34" charset="0"/>
              </a:rPr>
              <a:t> </a:t>
            </a:r>
            <a:r>
              <a:rPr lang="en-GB" sz="1200" b="1" dirty="0" err="1">
                <a:latin typeface="Calibri" panose="020F0502020204030204" pitchFamily="34" charset="0"/>
                <a:cs typeface="Calibri" panose="020F0502020204030204" pitchFamily="34" charset="0"/>
              </a:rPr>
              <a:t>στόχοι</a:t>
            </a:r>
            <a:r>
              <a:rPr lang="en-GB" sz="1200" dirty="0">
                <a:latin typeface="Calibri" panose="020F0502020204030204" pitchFamily="34" charset="0"/>
                <a:cs typeface="Calibri" panose="020F0502020204030204" pitchFamily="34" charset="0"/>
              </a:rPr>
              <a:t>: Επ</a:t>
            </a:r>
            <a:r>
              <a:rPr lang="en-GB" sz="1200" dirty="0" err="1">
                <a:latin typeface="Calibri" panose="020F0502020204030204" pitchFamily="34" charset="0"/>
                <a:cs typeface="Calibri" panose="020F0502020204030204" pitchFamily="34" charset="0"/>
              </a:rPr>
              <a:t>ιτεύξιμοι</a:t>
            </a:r>
            <a:r>
              <a:rPr lang="en-GB" sz="1200" dirty="0">
                <a:latin typeface="Calibri" panose="020F0502020204030204" pitchFamily="34" charset="0"/>
                <a:cs typeface="Calibri" panose="020F0502020204030204" pitchFamily="34" charset="0"/>
              </a:rPr>
              <a:t> κα</a:t>
            </a:r>
            <a:r>
              <a:rPr lang="en-GB" sz="1200" dirty="0" err="1">
                <a:latin typeface="Calibri" panose="020F0502020204030204" pitchFamily="34" charset="0"/>
                <a:cs typeface="Calibri" panose="020F0502020204030204" pitchFamily="34" charset="0"/>
              </a:rPr>
              <a:t>τά</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τη</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διάρκει</a:t>
            </a:r>
            <a:r>
              <a:rPr lang="en-GB" sz="1200" dirty="0">
                <a:latin typeface="Calibri" panose="020F0502020204030204" pitchFamily="34" charset="0"/>
                <a:cs typeface="Calibri" panose="020F0502020204030204" pitchFamily="34" charset="0"/>
              </a:rPr>
              <a:t>α του έργου, όπως η δοκιμή μιας έννοιας ή η ανάπτυξη νέων γνώσεων.</a:t>
            </a:r>
          </a:p>
          <a:p>
            <a:pPr algn="just"/>
            <a:endParaRPr lang="en-GB" sz="1200" dirty="0">
              <a:latin typeface="Calibri" panose="020F0502020204030204" pitchFamily="34" charset="0"/>
              <a:cs typeface="Calibri" panose="020F0502020204030204" pitchFamily="34" charset="0"/>
            </a:endParaRPr>
          </a:p>
          <a:p>
            <a:pPr algn="just"/>
            <a:r>
              <a:rPr lang="en-GB" sz="1200" b="1" dirty="0" err="1">
                <a:latin typeface="Calibri" panose="020F0502020204030204" pitchFamily="34" charset="0"/>
                <a:cs typeface="Calibri" panose="020F0502020204030204" pitchFamily="34" charset="0"/>
              </a:rPr>
              <a:t>Συμ</a:t>
            </a:r>
            <a:r>
              <a:rPr lang="en-GB" sz="1200" b="1" dirty="0">
                <a:latin typeface="Calibri" panose="020F0502020204030204" pitchFamily="34" charset="0"/>
                <a:cs typeface="Calibri" panose="020F0502020204030204" pitchFamily="34" charset="0"/>
              </a:rPr>
              <a:t>βουλές</a:t>
            </a:r>
            <a:r>
              <a:rPr lang="en-GB" sz="1200" dirty="0">
                <a:latin typeface="Calibri" panose="020F0502020204030204" pitchFamily="34" charset="0"/>
                <a:cs typeface="Calibri" panose="020F0502020204030204" pitchFamily="34" charset="0"/>
              </a:rPr>
              <a:t>:</a:t>
            </a:r>
          </a:p>
          <a:p>
            <a:pPr algn="just"/>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err="1">
                <a:latin typeface="Calibri" panose="020F0502020204030204" pitchFamily="34" charset="0"/>
                <a:cs typeface="Calibri" panose="020F0502020204030204" pitchFamily="34" charset="0"/>
              </a:rPr>
              <a:t>Σύνδεση</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των</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στόχων</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με</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τις</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σχετικές</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ευρω</a:t>
            </a:r>
            <a:r>
              <a:rPr lang="en-GB" sz="1200" dirty="0">
                <a:latin typeface="Calibri" panose="020F0502020204030204" pitchFamily="34" charset="0"/>
                <a:cs typeface="Calibri" panose="020F0502020204030204" pitchFamily="34" charset="0"/>
              </a:rPr>
              <a:t>παϊκές πολιτικές, όπως η Ευρωπαϊκή Ψηφιακή Δεκαετία 2030</a:t>
            </a:r>
          </a:p>
          <a:p>
            <a:pPr marL="285750" indent="-285750" algn="just">
              <a:buFont typeface="Arial" panose="020B0604020202020204" pitchFamily="34" charset="0"/>
              <a:buChar char="•"/>
            </a:pPr>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latin typeface="Calibri" panose="020F0502020204030204" pitchFamily="34" charset="0"/>
                <a:cs typeface="Calibri" panose="020F0502020204030204" pitchFamily="34" charset="0"/>
              </a:rPr>
              <a:t>Πα</a:t>
            </a:r>
            <a:r>
              <a:rPr lang="en-GB" sz="1200" dirty="0" err="1">
                <a:latin typeface="Calibri" panose="020F0502020204030204" pitchFamily="34" charset="0"/>
                <a:cs typeface="Calibri" panose="020F0502020204030204" pitchFamily="34" charset="0"/>
              </a:rPr>
              <a:t>ρουσιάστε</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τον</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τρό</a:t>
            </a:r>
            <a:r>
              <a:rPr lang="en-GB" sz="1200" dirty="0">
                <a:latin typeface="Calibri" panose="020F0502020204030204" pitchFamily="34" charset="0"/>
                <a:cs typeface="Calibri" panose="020F0502020204030204" pitchFamily="34" charset="0"/>
              </a:rPr>
              <a:t>πο με τον οποίο η πρόταση αντιμετωπίζει ένα σχετικό πρόβλημα.</a:t>
            </a:r>
          </a:p>
          <a:p>
            <a:pPr marL="285750" indent="-285750" algn="just">
              <a:buFont typeface="Arial" panose="020B0604020202020204" pitchFamily="34" charset="0"/>
              <a:buChar char="•"/>
            </a:pPr>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err="1">
                <a:latin typeface="Calibri" panose="020F0502020204030204" pitchFamily="34" charset="0"/>
                <a:cs typeface="Calibri" panose="020F0502020204030204" pitchFamily="34" charset="0"/>
              </a:rPr>
              <a:t>Μέτρηση</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του</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δυνητικού</a:t>
            </a:r>
            <a:r>
              <a:rPr lang="en-GB" sz="1200" dirty="0">
                <a:latin typeface="Calibri" panose="020F0502020204030204" pitchFamily="34" charset="0"/>
                <a:cs typeface="Calibri" panose="020F0502020204030204" pitchFamily="34" charset="0"/>
              </a:rPr>
              <a:t> α</a:t>
            </a:r>
            <a:r>
              <a:rPr lang="en-GB" sz="1200" dirty="0" err="1">
                <a:latin typeface="Calibri" panose="020F0502020204030204" pitchFamily="34" charset="0"/>
                <a:cs typeface="Calibri" panose="020F0502020204030204" pitchFamily="34" charset="0"/>
              </a:rPr>
              <a:t>ντικτύ</a:t>
            </a:r>
            <a:r>
              <a:rPr lang="en-GB" sz="1200" dirty="0">
                <a:latin typeface="Calibri" panose="020F0502020204030204" pitchFamily="34" charset="0"/>
                <a:cs typeface="Calibri" panose="020F0502020204030204" pitchFamily="34" charset="0"/>
              </a:rPr>
              <a:t>που/βελτίωσης, συνδέοντάς τον με τους στρατηγικούς στόχους της ΕΕ και τις προτεραιότητες του συγκεκριμένου προγράμματος.</a:t>
            </a:r>
          </a:p>
          <a:p>
            <a:pPr marL="285750" indent="-285750" algn="just">
              <a:buFont typeface="Arial" panose="020B0604020202020204" pitchFamily="34" charset="0"/>
              <a:buChar char="•"/>
            </a:pPr>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a:latin typeface="Calibri" panose="020F0502020204030204" pitchFamily="34" charset="0"/>
                <a:cs typeface="Calibri" panose="020F0502020204030204" pitchFamily="34" charset="0"/>
              </a:rPr>
              <a:t>Κα</a:t>
            </a:r>
            <a:r>
              <a:rPr lang="en-GB" sz="1200" dirty="0" err="1">
                <a:latin typeface="Calibri" panose="020F0502020204030204" pitchFamily="34" charset="0"/>
                <a:cs typeface="Calibri" panose="020F0502020204030204" pitchFamily="34" charset="0"/>
              </a:rPr>
              <a:t>θορισμός</a:t>
            </a:r>
            <a:r>
              <a:rPr lang="en-GB" sz="1200" dirty="0">
                <a:latin typeface="Calibri" panose="020F0502020204030204" pitchFamily="34" charset="0"/>
                <a:cs typeface="Calibri" panose="020F0502020204030204" pitchFamily="34" charset="0"/>
              </a:rPr>
              <a:t> </a:t>
            </a:r>
            <a:r>
              <a:rPr lang="en-GB" sz="1200" dirty="0" err="1">
                <a:latin typeface="Calibri" panose="020F0502020204030204" pitchFamily="34" charset="0"/>
                <a:cs typeface="Calibri" panose="020F0502020204030204" pitchFamily="34" charset="0"/>
              </a:rPr>
              <a:t>μηχ</a:t>
            </a:r>
            <a:r>
              <a:rPr lang="en-GB" sz="1200" dirty="0">
                <a:latin typeface="Calibri" panose="020F0502020204030204" pitchFamily="34" charset="0"/>
                <a:cs typeface="Calibri" panose="020F0502020204030204" pitchFamily="34" charset="0"/>
              </a:rPr>
              <a:t>ανισμών και δράσεων για την κοινοποίηση και προώθηση των αποτελεσμάτων, τα μέτρα υιοθέτησης και την επικύρωση από τους τελικούς χρήστες.</a:t>
            </a:r>
          </a:p>
          <a:p>
            <a:pPr marL="285750" indent="-285750" algn="just">
              <a:buFont typeface="Arial" panose="020B0604020202020204" pitchFamily="34" charset="0"/>
              <a:buChar char="•"/>
            </a:pPr>
            <a:endParaRPr lang="en-GB" sz="12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200" dirty="0" err="1">
                <a:latin typeface="Calibri" panose="020F0502020204030204" pitchFamily="34" charset="0"/>
                <a:cs typeface="Calibri" panose="020F0502020204030204" pitchFamily="34" charset="0"/>
              </a:rPr>
              <a:t>Δι</a:t>
            </a:r>
            <a:r>
              <a:rPr lang="en-GB" sz="1200" dirty="0">
                <a:latin typeface="Calibri" panose="020F0502020204030204" pitchFamily="34" charset="0"/>
                <a:cs typeface="Calibri" panose="020F0502020204030204" pitchFamily="34" charset="0"/>
              </a:rPr>
              <a:t>ασφάλιση της βιωσιμότητας του έργου: οικονομική, πολιτικοθεσμική, περιβαλλοντική</a:t>
            </a:r>
          </a:p>
        </p:txBody>
      </p:sp>
    </p:spTree>
    <p:extLst>
      <p:ext uri="{BB962C8B-B14F-4D97-AF65-F5344CB8AC3E}">
        <p14:creationId xmlns:p14="http://schemas.microsoft.com/office/powerpoint/2010/main" val="357381147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3. Ο </a:t>
            </a:r>
            <a:r>
              <a:rPr lang="en-GB" sz="2800">
                <a:solidFill>
                  <a:srgbClr val="0AD995"/>
                </a:solidFill>
                <a:latin typeface="Calibri" panose="020F0502020204030204"/>
              </a:rPr>
              <a:t>τυπικός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κύκλος ζωής ενός έργου της ΕΕ - Έναρξη και εφαρμογή</a:t>
            </a:r>
            <a:endParaRPr lang="en-GB" sz="2800" b="1">
              <a:solidFill>
                <a:srgbClr val="0AD995"/>
              </a:solidFill>
            </a:endParaRPr>
          </a:p>
          <a:p>
            <a:r>
              <a:rPr lang="en-GB" sz="2200"/>
              <a:t>3.2 Φάση ανάπτυξης της πρότασης: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754874"/>
          </a:xfrm>
          <a:prstGeom prst="rect">
            <a:avLst/>
          </a:prstGeom>
          <a:noFill/>
        </p:spPr>
        <p:txBody>
          <a:bodyPr wrap="square" rtlCol="0">
            <a:spAutoFit/>
          </a:bodyPr>
          <a:lstStyle/>
          <a:p>
            <a:pPr marL="285750" indent="-285750" algn="just">
              <a:buFont typeface="Arial" panose="020B0604020202020204" pitchFamily="34" charset="0"/>
              <a:buChar char="•"/>
            </a:pPr>
            <a:r>
              <a:rPr lang="en-GB" sz="1400" b="1" i="0">
                <a:solidFill>
                  <a:srgbClr val="1B193E"/>
                </a:solidFill>
                <a:effectLst/>
                <a:latin typeface="Calibri" panose="020F0502020204030204" pitchFamily="34" charset="0"/>
                <a:cs typeface="Calibri" panose="020F0502020204030204" pitchFamily="34" charset="0"/>
              </a:rPr>
              <a:t>Αποτελέσματα - ΤΙ:</a:t>
            </a:r>
          </a:p>
          <a:p>
            <a:pPr marL="171450" indent="-171450" algn="just">
              <a:buFont typeface="Arial" panose="020B0604020202020204" pitchFamily="34" charset="0"/>
              <a:buChar char="•"/>
            </a:pPr>
            <a:endParaRPr lang="en-GB" sz="700" b="0"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Απτά αποτελέσματα (παραδοτέα):</a:t>
            </a:r>
            <a:r>
              <a:rPr lang="en-GB" sz="1400" b="0" i="0">
                <a:solidFill>
                  <a:srgbClr val="1B193E"/>
                </a:solidFill>
                <a:effectLst/>
                <a:latin typeface="Calibri" panose="020F0502020204030204" pitchFamily="34" charset="0"/>
                <a:cs typeface="Calibri" panose="020F0502020204030204" pitchFamily="34" charset="0"/>
              </a:rPr>
              <a:t> Συγκεκριμένα αποτελέσματα, όπως πλατφόρμα, εφαρμογή, εκπαιδευτικά προγράμματα, δημοσιεύσεις, εκθέσεις κ.λπ.</a:t>
            </a:r>
          </a:p>
          <a:p>
            <a:pPr marL="628650" lvl="1" indent="-171450" algn="just">
              <a:buFont typeface="Courier New" panose="02070309020205020404" pitchFamily="49" charset="0"/>
              <a:buChar char="o"/>
            </a:pPr>
            <a:endParaRPr lang="en-GB" sz="700" b="1"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Άυλα αποτελέσματα:</a:t>
            </a:r>
            <a:r>
              <a:rPr lang="en-GB" sz="1400" b="0" i="0">
                <a:solidFill>
                  <a:srgbClr val="1B193E"/>
                </a:solidFill>
                <a:effectLst/>
                <a:latin typeface="Calibri" panose="020F0502020204030204" pitchFamily="34" charset="0"/>
                <a:cs typeface="Calibri" panose="020F0502020204030204" pitchFamily="34" charset="0"/>
              </a:rPr>
              <a:t> Περιλαμβάνει νέες δεξιότητες και γνώσεις, αποδεδειγμένη προστιθέμενη αξία κ.λπ.</a:t>
            </a:r>
          </a:p>
          <a:p>
            <a:pPr marL="742950" lvl="1" indent="-285750" algn="just">
              <a:buFont typeface="Arial" panose="020B0604020202020204" pitchFamily="34" charset="0"/>
              <a:buChar char="•"/>
            </a:pPr>
            <a:endParaRPr lang="en-GB" sz="1400" b="0" i="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i="0">
                <a:solidFill>
                  <a:srgbClr val="1B193E"/>
                </a:solidFill>
                <a:effectLst/>
                <a:latin typeface="Calibri" panose="020F0502020204030204" pitchFamily="34" charset="0"/>
                <a:cs typeface="Calibri" panose="020F0502020204030204" pitchFamily="34" charset="0"/>
              </a:rPr>
              <a:t>Αρμοδιότητες - ΠΟΙΟΣ:</a:t>
            </a:r>
            <a:endParaRPr lang="en-GB" sz="1400" b="0" i="0">
              <a:solidFill>
                <a:srgbClr val="1B193E"/>
              </a:solidFill>
              <a:effectLst/>
              <a:latin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lang="en-GB" sz="700" b="1"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Συμφωνία εταίρων έργου:</a:t>
            </a:r>
            <a:r>
              <a:rPr lang="en-GB" sz="1400" b="0" i="0">
                <a:solidFill>
                  <a:srgbClr val="1B193E"/>
                </a:solidFill>
                <a:effectLst/>
                <a:latin typeface="Calibri" panose="020F0502020204030204" pitchFamily="34" charset="0"/>
                <a:cs typeface="Calibri" panose="020F0502020204030204" pitchFamily="34" charset="0"/>
              </a:rPr>
              <a:t> Σαφώς καθορισμένοι ρόλοι και ευθύνες για κάθε εταίρο, συνδέοντάς τους με την εμπειρογνωμοσύνη τους</a:t>
            </a:r>
          </a:p>
          <a:p>
            <a:pPr marL="742950" lvl="1" indent="-285750" algn="just">
              <a:buFont typeface="Courier New" panose="02070309020205020404" pitchFamily="49" charset="0"/>
              <a:buChar char="o"/>
            </a:pPr>
            <a:endParaRPr lang="en-GB" sz="700" b="1"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Συμμετοχή εξωτερικών ενδιαφερόμενων μερών:</a:t>
            </a:r>
            <a:r>
              <a:rPr lang="en-GB" sz="1400" b="0" i="0">
                <a:solidFill>
                  <a:srgbClr val="1B193E"/>
                </a:solidFill>
                <a:effectLst/>
                <a:latin typeface="Calibri" panose="020F0502020204030204" pitchFamily="34" charset="0"/>
                <a:cs typeface="Calibri" panose="020F0502020204030204" pitchFamily="34" charset="0"/>
              </a:rPr>
              <a:t> Περιλαμβάνει την εμπλοκή και τη συμμετοχή των ενδιαφερομένων μερών, όπως για παράδειγμα μια Επιτροπή Αξιολόγησης Εξωτερικής Επισκόπησης, Συνδεδεμένοι Εταίροι κ.λπ.</a:t>
            </a:r>
          </a:p>
          <a:p>
            <a:pPr lvl="1" algn="just"/>
            <a:endParaRPr lang="en-GB" sz="1400" b="1" i="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i="0">
                <a:solidFill>
                  <a:srgbClr val="1B193E"/>
                </a:solidFill>
                <a:effectLst/>
                <a:latin typeface="Calibri" panose="020F0502020204030204" pitchFamily="34" charset="0"/>
                <a:cs typeface="Calibri" panose="020F0502020204030204" pitchFamily="34" charset="0"/>
              </a:rPr>
              <a:t>Σχεδιασμός και εκτέλεση - ΠΟΤΕ &amp; ΠΩΣ:</a:t>
            </a:r>
            <a:endParaRPr lang="en-GB" sz="1400" b="0" i="0">
              <a:solidFill>
                <a:srgbClr val="1B193E"/>
              </a:solidFill>
              <a:effectLst/>
              <a:latin typeface="Calibri" panose="020F0502020204030204" pitchFamily="34" charset="0"/>
              <a:cs typeface="Calibri" panose="020F0502020204030204" pitchFamily="34" charset="0"/>
            </a:endParaRPr>
          </a:p>
          <a:p>
            <a:pPr lvl="1" algn="just"/>
            <a:endParaRPr lang="en-GB" sz="700" b="1"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Σχέδιο δράσης:</a:t>
            </a:r>
            <a:r>
              <a:rPr lang="en-GB" sz="1400" b="0" i="0">
                <a:solidFill>
                  <a:srgbClr val="1B193E"/>
                </a:solidFill>
                <a:effectLst/>
                <a:latin typeface="Calibri" panose="020F0502020204030204" pitchFamily="34" charset="0"/>
                <a:cs typeface="Calibri" panose="020F0502020204030204" pitchFamily="34" charset="0"/>
              </a:rPr>
              <a:t> Ανάπτυξη ενός ολοκληρωμένου σχεδίου που περιγράφει τις εργασίες, τις φάσεις και τα χρονοδιαγράμματα - επίσης μέσω εργαλείων διαχείρισης έργου, όπως ένα διάγραμμα Gantt.</a:t>
            </a:r>
          </a:p>
          <a:p>
            <a:pPr marL="742950" lvl="1" indent="-285750" algn="just">
              <a:buFont typeface="Courier New" panose="02070309020205020404" pitchFamily="49" charset="0"/>
              <a:buChar char="o"/>
            </a:pPr>
            <a:endParaRPr lang="en-GB" sz="700" b="1" i="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pPr>
            <a:r>
              <a:rPr lang="en-GB" sz="1400" b="1" i="0">
                <a:solidFill>
                  <a:srgbClr val="1B193E"/>
                </a:solidFill>
                <a:effectLst/>
                <a:latin typeface="Calibri" panose="020F0502020204030204" pitchFamily="34" charset="0"/>
                <a:cs typeface="Calibri" panose="020F0502020204030204" pitchFamily="34" charset="0"/>
              </a:rPr>
              <a:t>Κατανομή του προϋπολογισμού:</a:t>
            </a:r>
            <a:r>
              <a:rPr lang="en-GB" sz="1400" b="0" i="0">
                <a:solidFill>
                  <a:srgbClr val="1B193E"/>
                </a:solidFill>
                <a:effectLst/>
                <a:latin typeface="Calibri" panose="020F0502020204030204" pitchFamily="34" charset="0"/>
                <a:cs typeface="Calibri" panose="020F0502020204030204" pitchFamily="34" charset="0"/>
              </a:rPr>
              <a:t> Κατανομή του προϋπολογισμού αποτελεσματικά, διασφαλίζοντας την κατανομή των πόρων με βάση τις ανάγκες του έργου και την κατανομή των ρόλων και των αρμοδιοτήτων των εταίρων.</a:t>
            </a:r>
          </a:p>
        </p:txBody>
      </p:sp>
    </p:spTree>
    <p:extLst>
      <p:ext uri="{BB962C8B-B14F-4D97-AF65-F5344CB8AC3E}">
        <p14:creationId xmlns:p14="http://schemas.microsoft.com/office/powerpoint/2010/main" val="304452574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pPr>
            <a:r>
              <a:rPr lang="en-GB" sz="2800" b="1">
                <a:solidFill>
                  <a:srgbClr val="0AD995"/>
                </a:solidFill>
              </a:rPr>
              <a:t>Μονάδα </a:t>
            </a:r>
            <a:r>
              <a:rPr kumimoji="0" lang="en-GB" sz="2800" b="1" i="0" u="none" strike="noStrike" kern="1200" cap="none" spc="0" normalizeH="0" baseline="0" noProof="0">
                <a:ln>
                  <a:noFill/>
                </a:ln>
                <a:solidFill>
                  <a:srgbClr val="0AD995"/>
                </a:solidFill>
                <a:effectLst/>
                <a:uLnTx/>
                <a:uFillTx/>
                <a:latin typeface="Calibri" panose="020F0502020204030204"/>
                <a:ea typeface="+mn-ea"/>
                <a:cs typeface="+mn-cs"/>
              </a:rPr>
              <a:t>3. Ο τυπικός κύκλος ζωής ενός έργου της ΕΕ - Έναρξη και εφαρμογή</a:t>
            </a:r>
            <a:endParaRPr lang="en-GB" sz="2800" b="1">
              <a:solidFill>
                <a:srgbClr val="0AD995"/>
              </a:solidFill>
            </a:endParaRPr>
          </a:p>
          <a:p>
            <a:r>
              <a:rPr lang="en-GB" sz="2200"/>
              <a:t>3.3 Διαδικασία υποβολής και αξιολόγησης προτάσεων</a:t>
            </a:r>
          </a:p>
        </p:txBody>
      </p:sp>
      <p:sp>
        <p:nvSpPr>
          <p:cNvPr id="3" name="CasellaDiTesto 2">
            <a:extLst>
              <a:ext uri="{FF2B5EF4-FFF2-40B4-BE49-F238E27FC236}">
                <a16:creationId xmlns:a16="http://schemas.microsoft.com/office/drawing/2014/main" id="{93A5A104-F3B5-968A-FC7D-DC43581F48C7}"/>
              </a:ext>
            </a:extLst>
          </p:cNvPr>
          <p:cNvSpPr txBox="1"/>
          <p:nvPr/>
        </p:nvSpPr>
        <p:spPr>
          <a:xfrm>
            <a:off x="471472" y="1489412"/>
            <a:ext cx="11152657" cy="4401205"/>
          </a:xfrm>
          <a:prstGeom prst="rect">
            <a:avLst/>
          </a:prstGeom>
          <a:noFill/>
        </p:spPr>
        <p:txBody>
          <a:bodyPr wrap="square" rtlCol="0">
            <a:spAutoFit/>
          </a:bodyPr>
          <a:lstStyle/>
          <a:p>
            <a:pPr algn="just"/>
            <a:r>
              <a:rPr lang="en-GB" sz="1400">
                <a:latin typeface="Calibri" panose="020F0502020204030204" pitchFamily="34" charset="0"/>
                <a:cs typeface="Calibri" panose="020F0502020204030204" pitchFamily="34" charset="0"/>
              </a:rPr>
              <a:t>Μετά την ολοκληρωμένη ανάπτυξη, η πρόταση υποβάλλεται επίσημα μέσω της καθορισμένης πλατφόρμας (</a:t>
            </a:r>
            <a:r>
              <a:rPr lang="en-GB" sz="1400" b="1">
                <a:latin typeface="Calibri" panose="020F0502020204030204" pitchFamily="34" charset="0"/>
                <a:cs typeface="Calibri" panose="020F0502020204030204" pitchFamily="34" charset="0"/>
              </a:rPr>
              <a:t>επίσημη υποβολή</a:t>
            </a:r>
            <a:r>
              <a:rPr lang="en-GB" sz="1400">
                <a:latin typeface="Calibri" panose="020F0502020204030204" pitchFamily="34" charset="0"/>
                <a:cs typeface="Calibri" panose="020F0502020204030204" pitchFamily="34" charset="0"/>
              </a:rPr>
              <a:t>), σηματοδοτώντας την ολοκλήρωση της διαδικασίας μετατροπής της ιδέας σε πρόταση. Το συμπληρωμένο έντυπο υποβάλλεται μέσω της καθορισμένης πλατφόρμας, η οποία ποικίλλει ανάλογα με τις ειδικές απαιτήσεις του προγράμματος.</a:t>
            </a:r>
          </a:p>
          <a:p>
            <a:pPr algn="just"/>
            <a:endParaRPr lang="en-GB" sz="1400">
              <a:latin typeface="Calibri" panose="020F0502020204030204" pitchFamily="34" charset="0"/>
              <a:cs typeface="Calibri" panose="020F0502020204030204" pitchFamily="34" charset="0"/>
            </a:endParaRPr>
          </a:p>
          <a:p>
            <a:pPr algn="just"/>
            <a:r>
              <a:rPr lang="en-GB" sz="1400">
                <a:latin typeface="Calibri" panose="020F0502020204030204" pitchFamily="34" charset="0"/>
                <a:cs typeface="Calibri" panose="020F0502020204030204" pitchFamily="34" charset="0"/>
              </a:rPr>
              <a:t>Ταυτόχρονα, αρχίζει μια νέα διαδικασία: η </a:t>
            </a:r>
            <a:r>
              <a:rPr lang="en-GB" sz="1400" b="1">
                <a:latin typeface="Calibri" panose="020F0502020204030204" pitchFamily="34" charset="0"/>
                <a:cs typeface="Calibri" panose="020F0502020204030204" pitchFamily="34" charset="0"/>
              </a:rPr>
              <a:t>διαδικασία αξιολόγησης των προτάσεων</a:t>
            </a:r>
            <a:r>
              <a:rPr lang="en-GB" sz="1400">
                <a:latin typeface="Calibri" panose="020F0502020204030204" pitchFamily="34" charset="0"/>
                <a:cs typeface="Calibri" panose="020F0502020204030204" pitchFamily="34" charset="0"/>
              </a:rPr>
              <a:t>.</a:t>
            </a:r>
          </a:p>
          <a:p>
            <a:pPr algn="just"/>
            <a:endParaRPr lang="en-GB" sz="1400">
              <a:latin typeface="Calibri" panose="020F0502020204030204" pitchFamily="34" charset="0"/>
              <a:cs typeface="Calibri" panose="020F0502020204030204" pitchFamily="34" charset="0"/>
            </a:endParaRPr>
          </a:p>
          <a:p>
            <a:pPr algn="just"/>
            <a:r>
              <a:rPr lang="en-GB" sz="1400" b="1">
                <a:latin typeface="Calibri" panose="020F0502020204030204" pitchFamily="34" charset="0"/>
                <a:cs typeface="Calibri" panose="020F0502020204030204" pitchFamily="34" charset="0"/>
              </a:rPr>
              <a:t>Αξιολόγηση του έργου</a:t>
            </a:r>
            <a:r>
              <a:rPr lang="en-GB" sz="1400">
                <a:latin typeface="Calibri" panose="020F0502020204030204" pitchFamily="34" charset="0"/>
                <a:cs typeface="Calibri" panose="020F0502020204030204" pitchFamily="34" charset="0"/>
              </a:rPr>
              <a:t>: Η υποβληθείσα πρόταση υποβάλλεται σε αξιολόγηση από καθορισμένους φορείς και αξιολογητές. Τα κριτήρια αξιολόγησης περιλαμβάνουν κριτήρια όπως οι σαφείς στόχοι, τα απτά και άυλα αποτελέσματα, οι ευθύνες των ενδιαφερομένων μερών και η στρατηγική ευθυγράμμιση.</a:t>
            </a:r>
          </a:p>
          <a:p>
            <a:pPr algn="just"/>
            <a:endParaRPr lang="en-GB" sz="1400">
              <a:latin typeface="Calibri" panose="020F0502020204030204" pitchFamily="34" charset="0"/>
              <a:cs typeface="Calibri" panose="020F0502020204030204" pitchFamily="34" charset="0"/>
            </a:endParaRPr>
          </a:p>
          <a:p>
            <a:pPr algn="just"/>
            <a:r>
              <a:rPr lang="en-GB" sz="1400">
                <a:latin typeface="Calibri" panose="020F0502020204030204" pitchFamily="34" charset="0"/>
                <a:cs typeface="Calibri" panose="020F0502020204030204" pitchFamily="34" charset="0"/>
                <a:sym typeface="Wingdings" pitchFamily="2" charset="2"/>
              </a:rPr>
              <a:t> </a:t>
            </a:r>
            <a:r>
              <a:rPr lang="en-GB" sz="1400" b="1">
                <a:latin typeface="Calibri" panose="020F0502020204030204" pitchFamily="34" charset="0"/>
                <a:cs typeface="Calibri" panose="020F0502020204030204" pitchFamily="34" charset="0"/>
              </a:rPr>
              <a:t>Εάν εγκριθεί</a:t>
            </a:r>
            <a:r>
              <a:rPr lang="en-GB" sz="1400">
                <a:latin typeface="Calibri" panose="020F0502020204030204" pitchFamily="34" charset="0"/>
                <a:cs typeface="Calibri" panose="020F0502020204030204" pitchFamily="34" charset="0"/>
              </a:rPr>
              <a:t>: Το έργο προχωρά σε συμμόρφωση και εκτέλεση, με διαπραγματεύσεις για τη σύμβαση μετά την ανατροφοδότηση από τους αξιολογητές. Το έργο ξεκινά με ένα εναρκτήριο λάκτισμα και ολοκληρώνεται, μετά την υλοποίησή του, με μια τελική έκθεση για τα αποτελέσματα του έργου.</a:t>
            </a:r>
          </a:p>
          <a:p>
            <a:pPr algn="just"/>
            <a:endParaRPr lang="en-GB" sz="1400">
              <a:latin typeface="Calibri" panose="020F0502020204030204" pitchFamily="34" charset="0"/>
              <a:cs typeface="Calibri" panose="020F0502020204030204" pitchFamily="34" charset="0"/>
            </a:endParaRPr>
          </a:p>
          <a:p>
            <a:pPr marL="285750" indent="-285750" algn="just">
              <a:buFont typeface="Wingdings" pitchFamily="2" charset="2"/>
              <a:buChar char="à"/>
            </a:pPr>
            <a:r>
              <a:rPr lang="en-GB" sz="1400" b="1">
                <a:latin typeface="Calibri" panose="020F0502020204030204" pitchFamily="34" charset="0"/>
                <a:cs typeface="Calibri" panose="020F0502020204030204" pitchFamily="34" charset="0"/>
              </a:rPr>
              <a:t>Εάν δεν εγκριθεί</a:t>
            </a:r>
            <a:r>
              <a:rPr lang="en-GB" sz="1400">
                <a:latin typeface="Calibri" panose="020F0502020204030204" pitchFamily="34" charset="0"/>
                <a:cs typeface="Calibri" panose="020F0502020204030204" pitchFamily="34" charset="0"/>
              </a:rPr>
              <a:t>: Ξεκινά μια στρατηγική αναθεώρησης, η οποία περιλαμβάνει λεπτομερή ανάλυση των λαμβανόμενων ανατροφοδοτήσεων και των αναγκαίων προσαρμογών για βελτίωση. Η διαδικασία αναθεώρησης περιλαμβάνει </a:t>
            </a:r>
            <a:r>
              <a:rPr lang="en-GB" sz="1400" b="1">
                <a:latin typeface="Calibri" panose="020F0502020204030204" pitchFamily="34" charset="0"/>
                <a:cs typeface="Calibri" panose="020F0502020204030204" pitchFamily="34" charset="0"/>
              </a:rPr>
              <a:t>δύο βασικές φάσεις</a:t>
            </a:r>
            <a:r>
              <a:rPr lang="en-GB" sz="1400">
                <a:latin typeface="Calibri" panose="020F0502020204030204" pitchFamily="34" charset="0"/>
                <a:cs typeface="Calibri" panose="020F0502020204030204" pitchFamily="34" charset="0"/>
              </a:rPr>
              <a:t>:</a:t>
            </a:r>
          </a:p>
          <a:p>
            <a:pPr algn="just"/>
            <a:endParaRPr lang="en-GB" sz="140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a:latin typeface="Calibri" panose="020F0502020204030204" pitchFamily="34" charset="0"/>
                <a:cs typeface="Calibri" panose="020F0502020204030204" pitchFamily="34" charset="0"/>
              </a:rPr>
              <a:t>Αναθεώρηση και ανατροφοδότηση</a:t>
            </a:r>
            <a:r>
              <a:rPr lang="en-GB" sz="1400">
                <a:latin typeface="Calibri" panose="020F0502020204030204" pitchFamily="34" charset="0"/>
                <a:cs typeface="Calibri" panose="020F0502020204030204" pitchFamily="34" charset="0"/>
              </a:rPr>
              <a:t>: Η φάση της αναθεώρησης επικεντρώνεται στη βελτίωση των πλεονεκτημάτων της πρότασης και στη διόρθωση των αδυναμιών που εντοπίζονται μέσω της ανατροφοδότησης του αξιολογητή, εξασφαλίζοντας μια ισχυρότερη παρουσίαση σε τυχόν επόμενες αξιολογήσεις.</a:t>
            </a:r>
          </a:p>
          <a:p>
            <a:pPr marL="285750" indent="-285750" algn="just">
              <a:buFont typeface="Arial" panose="020B0604020202020204" pitchFamily="34" charset="0"/>
              <a:buChar char="•"/>
            </a:pPr>
            <a:endParaRPr lang="en-GB" sz="140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400" b="1">
                <a:latin typeface="Calibri" panose="020F0502020204030204" pitchFamily="34" charset="0"/>
                <a:cs typeface="Calibri" panose="020F0502020204030204" pitchFamily="34" charset="0"/>
              </a:rPr>
              <a:t>Συνεχής βελτίωση</a:t>
            </a:r>
            <a:r>
              <a:rPr lang="en-GB" sz="1400">
                <a:latin typeface="Calibri" panose="020F0502020204030204" pitchFamily="34" charset="0"/>
                <a:cs typeface="Calibri" panose="020F0502020204030204" pitchFamily="34" charset="0"/>
              </a:rPr>
              <a:t>: Κάθε επανάληψη ενισχύει την ποιότητα της πρότασης και την ευθυγράμμιση με τα κριτήρια αξιολόγησης για την επανυποβολή.</a:t>
            </a:r>
          </a:p>
        </p:txBody>
      </p:sp>
    </p:spTree>
    <p:extLst>
      <p:ext uri="{BB962C8B-B14F-4D97-AF65-F5344CB8AC3E}">
        <p14:creationId xmlns:p14="http://schemas.microsoft.com/office/powerpoint/2010/main" val="262981789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rPr lang="es-ES"/>
              <a:t>Συνοψίζοντας</a:t>
            </a:r>
            <a:endParaRPr lang="en-GB"/>
          </a:p>
        </p:txBody>
      </p:sp>
      <p:sp>
        <p:nvSpPr>
          <p:cNvPr id="3" name="Elipse 9">
            <a:extLst>
              <a:ext uri="{FF2B5EF4-FFF2-40B4-BE49-F238E27FC236}">
                <a16:creationId xmlns:a16="http://schemas.microsoft.com/office/drawing/2014/main" id="{5C905AB0-1913-35F8-2F1F-A6A83C333E09}"/>
              </a:ext>
            </a:extLst>
          </p:cNvPr>
          <p:cNvSpPr/>
          <p:nvPr/>
        </p:nvSpPr>
        <p:spPr>
          <a:xfrm>
            <a:off x="471472" y="466453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uppo 4">
            <a:extLst>
              <a:ext uri="{FF2B5EF4-FFF2-40B4-BE49-F238E27FC236}">
                <a16:creationId xmlns:a16="http://schemas.microsoft.com/office/drawing/2014/main" id="{0F0F0509-B463-69F4-1674-7EC1FFADE68F}"/>
              </a:ext>
            </a:extLst>
          </p:cNvPr>
          <p:cNvGrpSpPr/>
          <p:nvPr/>
        </p:nvGrpSpPr>
        <p:grpSpPr>
          <a:xfrm>
            <a:off x="471472" y="1489412"/>
            <a:ext cx="11105056" cy="4288293"/>
            <a:chOff x="471472" y="1489412"/>
            <a:chExt cx="11105056" cy="4288293"/>
          </a:xfrm>
        </p:grpSpPr>
        <p:grpSp>
          <p:nvGrpSpPr>
            <p:cNvPr id="25" name="Gruppo 24">
              <a:extLst>
                <a:ext uri="{FF2B5EF4-FFF2-40B4-BE49-F238E27FC236}">
                  <a16:creationId xmlns:a16="http://schemas.microsoft.com/office/drawing/2014/main" id="{B5F7CFE1-D9DA-DEFA-A881-383B9EB20705}"/>
                </a:ext>
              </a:extLst>
            </p:cNvPr>
            <p:cNvGrpSpPr/>
            <p:nvPr/>
          </p:nvGrpSpPr>
          <p:grpSpPr>
            <a:xfrm>
              <a:off x="471472" y="1489412"/>
              <a:ext cx="11105056" cy="2757713"/>
              <a:chOff x="471472" y="1489412"/>
              <a:chExt cx="11105056" cy="2757713"/>
            </a:xfrm>
          </p:grpSpPr>
          <p:sp>
            <p:nvSpPr>
              <p:cNvPr id="10" name="Elipse 9">
                <a:extLst>
                  <a:ext uri="{FF2B5EF4-FFF2-40B4-BE49-F238E27FC236}">
                    <a16:creationId xmlns:a16="http://schemas.microsoft.com/office/drawing/2014/main" id="{8B35DE25-C061-6DC0-92FA-90678A44F6B4}"/>
                  </a:ext>
                </a:extLst>
              </p:cNvPr>
              <p:cNvSpPr/>
              <p:nvPr/>
            </p:nvSpPr>
            <p:spPr>
              <a:xfrm>
                <a:off x="471472"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asellaDiTesto 11">
                <a:extLst>
                  <a:ext uri="{FF2B5EF4-FFF2-40B4-BE49-F238E27FC236}">
                    <a16:creationId xmlns:a16="http://schemas.microsoft.com/office/drawing/2014/main" id="{A2640600-55C6-B42E-2E23-7831FD49ACBA}"/>
                  </a:ext>
                </a:extLst>
              </p:cNvPr>
              <p:cNvSpPr txBox="1"/>
              <p:nvPr/>
            </p:nvSpPr>
            <p:spPr>
              <a:xfrm>
                <a:off x="615472" y="1489412"/>
                <a:ext cx="10961056" cy="1231106"/>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ΠΡΟΫΠΟΛΟΓΙΣΜΟΣ ΤΗΣ ΕΕ</a:t>
                </a:r>
                <a:endParaRPr lang="en-GB" b="0" i="0">
                  <a:effectLst/>
                  <a:latin typeface="Calibri" panose="020F0502020204030204" pitchFamily="34" charset="0"/>
                  <a:cs typeface="Calibri" panose="020F0502020204030204" pitchFamily="34" charset="0"/>
                </a:endParaRPr>
              </a:p>
              <a:p>
                <a:pPr algn="just"/>
                <a:r>
                  <a:rPr lang="en-GB" sz="1400" b="0">
                    <a:effectLst/>
                    <a:latin typeface="Calibri" panose="020F0502020204030204" pitchFamily="34" charset="0"/>
                    <a:cs typeface="Calibri" panose="020F0502020204030204" pitchFamily="34" charset="0"/>
                  </a:rPr>
                  <a:t>Η ενότητα 1 διερευνά τη διαδρομή μέσα από τις περιπλοκές του προϋπολογισμού της ΕΕ, μιας δυναμικής οικονομικής δύναμης που είναι στρατηγικά ευθυγραμμισμένη με μακροπρόθεσμους στόχους. Περιηγηθείτε στο επταετές Πολυετές Δημοσιονομικό Πλαίσιο (ΠΔΠ) και στον ευέλικτο ετήσιο προϋπολογισμό, παρακολουθώντας τον εκσυγχρονισμένο κύκλο 2021-2027 που τροφοδοτείται από το μέσο ανάκαμψης NextGenerationEU. Εμβαθύνετε στην κατανομή των 2,018 τρισεκατομμυρίων ευρώ, δίνοντας έμφαση στις ψηφιακές και πράσινες μεταβάσεις. Γίνετε μάρτυρες του αντίκτυπου του προϋπολογισμού της ΕΕ στην έρευνα, την καινοτομία και την ανθεκτικότητα, προωθώντας ένα συνεκτικό, ευέλικτο και προοδευτικό οικονομικό οικοσύστημα.</a:t>
                </a:r>
              </a:p>
            </p:txBody>
          </p:sp>
          <p:sp>
            <p:nvSpPr>
              <p:cNvPr id="17" name="Elipse 9">
                <a:extLst>
                  <a:ext uri="{FF2B5EF4-FFF2-40B4-BE49-F238E27FC236}">
                    <a16:creationId xmlns:a16="http://schemas.microsoft.com/office/drawing/2014/main" id="{056386CE-01CC-4602-8805-AC6D5569FDA6}"/>
                  </a:ext>
                </a:extLst>
              </p:cNvPr>
              <p:cNvSpPr/>
              <p:nvPr/>
            </p:nvSpPr>
            <p:spPr>
              <a:xfrm>
                <a:off x="471472" y="313395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asellaDiTesto 17">
                <a:extLst>
                  <a:ext uri="{FF2B5EF4-FFF2-40B4-BE49-F238E27FC236}">
                    <a16:creationId xmlns:a16="http://schemas.microsoft.com/office/drawing/2014/main" id="{4F5947A2-4CD5-A028-4B59-4B6FD24DE01B}"/>
                  </a:ext>
                </a:extLst>
              </p:cNvPr>
              <p:cNvSpPr txBox="1"/>
              <p:nvPr/>
            </p:nvSpPr>
            <p:spPr>
              <a:xfrm>
                <a:off x="615472" y="3016019"/>
                <a:ext cx="10961056" cy="1231106"/>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ΠΡΟΓΡΆΜΜΑΤΑ ΤΗΣ ΕΕ</a:t>
                </a:r>
                <a:endParaRPr lang="en-GB" b="0" i="0">
                  <a:effectLst/>
                  <a:latin typeface="Calibri" panose="020F0502020204030204" pitchFamily="34" charset="0"/>
                  <a:cs typeface="Calibri" panose="020F0502020204030204" pitchFamily="34" charset="0"/>
                </a:endParaRPr>
              </a:p>
              <a:p>
                <a:pPr algn="just"/>
                <a:r>
                  <a:rPr lang="en-GB" sz="1400" b="0">
                    <a:effectLst/>
                    <a:latin typeface="Calibri" panose="020F0502020204030204" pitchFamily="34" charset="0"/>
                    <a:cs typeface="Calibri" panose="020F0502020204030204" pitchFamily="34" charset="0"/>
                  </a:rPr>
                  <a:t>Η ενότητα 2 περιηγείται στο τοπίο των προγραμμάτων της ΕΕ, κάνοντας διάκριση μεταξύ κεντρικής και αποκεντρωμένης χρηματοδότησης. Αποκαλύψτε τη ριζική δομή των προγραμμάτων χρηματοδότησης και διερευνήστε την κατανομή τους σε διάφορους τομείς πολιτικής. Γίνετε μάρτυρες του κομβικού ρόλου προγραμμάτων όπως το Erasmus+, το Ευρωπαϊκό Κοινωνικό Ταμείο+, το Horizon Europe και το InvestEU στην αναβάθμιση των δεξιοτήτων, την επανεκπαίδευση και την ενίσχυση της ανταγωνιστικότητας των επιχειρήσεων. Αξιοποιήστε τη διαδικτυακή πύλη SEDIA για δωρεάν διαβουλεύσεις, ενδυναμώνοντας το ταξίδι σας για πρόσβαση σε ευκαιρίες χρηματοδότησης από την ΕΕ.</a:t>
                </a:r>
              </a:p>
            </p:txBody>
          </p:sp>
        </p:grpSp>
        <p:sp>
          <p:nvSpPr>
            <p:cNvPr id="4" name="CasellaDiTesto 3">
              <a:extLst>
                <a:ext uri="{FF2B5EF4-FFF2-40B4-BE49-F238E27FC236}">
                  <a16:creationId xmlns:a16="http://schemas.microsoft.com/office/drawing/2014/main" id="{BA5BED00-4FA4-B57C-55D7-7C4A5D109F1A}"/>
                </a:ext>
              </a:extLst>
            </p:cNvPr>
            <p:cNvSpPr txBox="1"/>
            <p:nvPr/>
          </p:nvSpPr>
          <p:spPr>
            <a:xfrm>
              <a:off x="615472" y="4546599"/>
              <a:ext cx="10961056" cy="1231106"/>
            </a:xfrm>
            <a:prstGeom prst="rect">
              <a:avLst/>
            </a:prstGeom>
            <a:noFill/>
          </p:spPr>
          <p:txBody>
            <a:bodyPr wrap="square" rtlCol="0">
              <a:spAutoFit/>
            </a:bodyPr>
            <a:lstStyle/>
            <a:p>
              <a:pPr algn="just"/>
              <a:r>
                <a:rPr lang="en-GB" b="1" i="0">
                  <a:effectLst/>
                  <a:latin typeface="Calibri" panose="020F0502020204030204" pitchFamily="34" charset="0"/>
                  <a:cs typeface="Calibri" panose="020F0502020204030204" pitchFamily="34" charset="0"/>
                </a:rPr>
                <a:t>ΚΎΚΛΟΣ ΖΩΉΣ ΤΟΥ ΈΡΓΟΥ EU</a:t>
              </a:r>
              <a:endParaRPr lang="en-GB" b="0" i="0">
                <a:effectLst/>
                <a:latin typeface="Calibri" panose="020F0502020204030204" pitchFamily="34" charset="0"/>
                <a:cs typeface="Calibri" panose="020F0502020204030204" pitchFamily="34" charset="0"/>
              </a:endParaRPr>
            </a:p>
            <a:p>
              <a:pPr algn="just"/>
              <a:r>
                <a:rPr lang="en-GB" sz="1400" b="0">
                  <a:effectLst/>
                  <a:latin typeface="Calibri" panose="020F0502020204030204" pitchFamily="34" charset="0"/>
                  <a:cs typeface="Calibri" panose="020F0502020204030204" pitchFamily="34" charset="0"/>
                </a:rPr>
                <a:t>Η ενότητα 3 ξεκινά τον τυπικό κύκλο ζωής των έργων της ΕΕ, από την ιδέα στην πρόταση, την υποβολή και την αξιολόγηση. Κατακτήστε τη μακρο-αρχική φάση, διαμορφώνοντας σχολαστικά τις έννοιες του έργου που είναι ευθυγραμμισμένες με τις προτεραιότητες της ΕΕ. Βυθιστείτε στη φάση ανάπτυξης της πρότασης, χρησιμοποιώντας το πλαίσιο "ΓΙΑΤΙ, ΤΙ, ΠΟΙΟΣ, ΠΟΤΕ, ΠΩΣ, ΠΩΣ" για σαφείς στόχους, απτά αποτελέσματα και στρατηγικό σχεδιασμό. Ολοκληρώστε με τη διαδικασία υποβολής και αξιολόγησης, αποκαλύπτοντας την πορεία προς την έγκριση του έργου ή τη στρατηγική αναθεώρηση, εξασφαλίζοντας συνεχή βελτίωση για ανθεκτικότητα στο ανταγωνιστικό τοπίο χρηματοδότησης της ΕΕ.</a:t>
              </a:r>
            </a:p>
          </p:txBody>
        </p:sp>
      </p:grpSp>
    </p:spTree>
    <p:extLst>
      <p:ext uri="{BB962C8B-B14F-4D97-AF65-F5344CB8AC3E}">
        <p14:creationId xmlns:p14="http://schemas.microsoft.com/office/powerpoint/2010/main" val="341429590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rPr lang="es-ES"/>
              <a:t>Σας ευχαριστώ!</a:t>
            </a:r>
            <a:endParaRPr lang="en-GB"/>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rPr lang="es-ES"/>
              <a:t>Συνεχίστε να μαθαίνετε στο www.digital-dream-lab.eu </a:t>
            </a:r>
            <a:endParaRPr lang="en-GB"/>
          </a:p>
        </p:txBody>
      </p:sp>
    </p:spTree>
    <p:extLst>
      <p:ext uri="{BB962C8B-B14F-4D97-AF65-F5344CB8AC3E}">
        <p14:creationId xmlns:p14="http://schemas.microsoft.com/office/powerpoint/2010/main" val="269638244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en-GB"/>
              <a:t>Μαθησιακοί στόχοι</a:t>
            </a:r>
          </a:p>
        </p:txBody>
      </p:sp>
      <p:grpSp>
        <p:nvGrpSpPr>
          <p:cNvPr id="28" name="Gruppo 27">
            <a:extLst>
              <a:ext uri="{FF2B5EF4-FFF2-40B4-BE49-F238E27FC236}">
                <a16:creationId xmlns:a16="http://schemas.microsoft.com/office/drawing/2014/main" id="{A1ADE3B6-321B-D87B-B91C-B0BC19A1D76D}"/>
              </a:ext>
            </a:extLst>
          </p:cNvPr>
          <p:cNvGrpSpPr/>
          <p:nvPr/>
        </p:nvGrpSpPr>
        <p:grpSpPr>
          <a:xfrm>
            <a:off x="460114" y="1648438"/>
            <a:ext cx="11118369" cy="4310850"/>
            <a:chOff x="460114" y="1648438"/>
            <a:chExt cx="11118369" cy="4310850"/>
          </a:xfrm>
        </p:grpSpPr>
        <p:sp>
          <p:nvSpPr>
            <p:cNvPr id="21" name="CasellaDiTesto 20">
              <a:extLst>
                <a:ext uri="{FF2B5EF4-FFF2-40B4-BE49-F238E27FC236}">
                  <a16:creationId xmlns:a16="http://schemas.microsoft.com/office/drawing/2014/main" id="{A5CF3693-39B4-5EF3-64B0-DB36C9F59F9F}"/>
                </a:ext>
              </a:extLst>
            </p:cNvPr>
            <p:cNvSpPr txBox="1"/>
            <p:nvPr/>
          </p:nvSpPr>
          <p:spPr>
            <a:xfrm>
              <a:off x="941990" y="2001143"/>
              <a:ext cx="10636493" cy="1292662"/>
            </a:xfrm>
            <a:prstGeom prst="rect">
              <a:avLst/>
            </a:prstGeom>
            <a:noFill/>
          </p:spPr>
          <p:txBody>
            <a:bodyPr wrap="square" rtlCol="0">
              <a:spAutoFit/>
            </a:bodyPr>
            <a:lstStyle/>
            <a:p>
              <a:pPr algn="just"/>
              <a:r>
                <a:rPr lang="en-GB" sz="1800" b="1" dirty="0">
                  <a:latin typeface="Calibri" panose="020F0502020204030204" pitchFamily="34" charset="0"/>
                  <a:cs typeface="Calibri" panose="020F0502020204030204" pitchFamily="34" charset="0"/>
                </a:rPr>
                <a:t>ΠΡΟΫΠΟΛΟΓΙΣΜΟΣ ΤΗΣ ΕΕ</a:t>
              </a: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GB" sz="1800" dirty="0">
                  <a:latin typeface="Calibri" panose="020F0502020204030204" pitchFamily="34" charset="0"/>
                  <a:cs typeface="Calibri" panose="020F0502020204030204" pitchFamily="34" charset="0"/>
                </a:rPr>
                <a:t>Κατα</a:t>
              </a:r>
              <a:r>
                <a:rPr lang="en-GB" sz="1800" dirty="0" err="1">
                  <a:latin typeface="Calibri" panose="020F0502020204030204" pitchFamily="34" charset="0"/>
                  <a:cs typeface="Calibri" panose="020F0502020204030204" pitchFamily="34" charset="0"/>
                </a:rPr>
                <a:t>νόηση</a:t>
              </a:r>
              <a:r>
                <a:rPr lang="en-GB" sz="1800" dirty="0">
                  <a:latin typeface="Calibri" panose="020F0502020204030204" pitchFamily="34" charset="0"/>
                  <a:cs typeface="Calibri" panose="020F0502020204030204" pitchFamily="34" charset="0"/>
                </a:rPr>
                <a:t> </a:t>
              </a:r>
              <a:r>
                <a:rPr lang="en-GB" sz="1800" dirty="0" err="1">
                  <a:latin typeface="Calibri" panose="020F0502020204030204" pitchFamily="34" charset="0"/>
                  <a:cs typeface="Calibri" panose="020F0502020204030204" pitchFamily="34" charset="0"/>
                </a:rPr>
                <a:t>του</a:t>
              </a:r>
              <a:r>
                <a:rPr lang="en-GB" sz="1800" dirty="0">
                  <a:latin typeface="Calibri" panose="020F0502020204030204" pitchFamily="34" charset="0"/>
                  <a:cs typeface="Calibri" panose="020F0502020204030204" pitchFamily="34" charset="0"/>
                </a:rPr>
                <a:t> </a:t>
              </a:r>
              <a:r>
                <a:rPr lang="en-GB" sz="1800" dirty="0" err="1">
                  <a:latin typeface="Calibri" panose="020F0502020204030204" pitchFamily="34" charset="0"/>
                  <a:cs typeface="Calibri" panose="020F0502020204030204" pitchFamily="34" charset="0"/>
                </a:rPr>
                <a:t>εννοιολογικού</a:t>
              </a:r>
              <a:r>
                <a:rPr lang="en-GB" sz="1800" dirty="0">
                  <a:latin typeface="Calibri" panose="020F0502020204030204" pitchFamily="34" charset="0"/>
                  <a:cs typeface="Calibri" panose="020F0502020204030204" pitchFamily="34" charset="0"/>
                </a:rPr>
                <a:t> </a:t>
              </a:r>
              <a:r>
                <a:rPr lang="en-GB" sz="1800" dirty="0" err="1">
                  <a:latin typeface="Calibri" panose="020F0502020204030204" pitchFamily="34" charset="0"/>
                  <a:cs typeface="Calibri" panose="020F0502020204030204" pitchFamily="34" charset="0"/>
                </a:rPr>
                <a:t>το</a:t>
              </a:r>
              <a:r>
                <a:rPr lang="en-GB" sz="1800" dirty="0">
                  <a:latin typeface="Calibri" panose="020F0502020204030204" pitchFamily="34" charset="0"/>
                  <a:cs typeface="Calibri" panose="020F0502020204030204" pitchFamily="34" charset="0"/>
                </a:rPr>
                <a:t>πίου αναφοράς για τον προϋπολογισμό της ΕΕ, αξιολόγηση των τάσεων έως το 2027</a:t>
              </a:r>
            </a:p>
            <a:p>
              <a:pPr marL="342900" indent="-342900" algn="just">
                <a:buFont typeface="Arial" panose="020B0604020202020204" pitchFamily="34" charset="0"/>
                <a:buChar char="•"/>
              </a:pPr>
              <a:endParaRPr lang="en-GB" sz="300"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GB" b="0" i="0" dirty="0" err="1">
                  <a:solidFill>
                    <a:srgbClr val="1B193E"/>
                  </a:solidFill>
                  <a:effectLst/>
                  <a:latin typeface="Calibri" panose="020F0502020204030204" pitchFamily="34" charset="0"/>
                  <a:cs typeface="Calibri" panose="020F0502020204030204" pitchFamily="34" charset="0"/>
                </a:rPr>
                <a:t>Ανάλυση</a:t>
              </a:r>
              <a:r>
                <a:rPr lang="en-GB" b="0" i="0" dirty="0">
                  <a:solidFill>
                    <a:srgbClr val="1B193E"/>
                  </a:solidFill>
                  <a:effectLst/>
                  <a:latin typeface="Calibri" panose="020F0502020204030204" pitchFamily="34" charset="0"/>
                  <a:cs typeface="Calibri" panose="020F0502020204030204" pitchFamily="34" charset="0"/>
                </a:rPr>
                <a:t> </a:t>
              </a:r>
              <a:r>
                <a:rPr lang="en-GB" b="0" i="0" dirty="0" err="1">
                  <a:solidFill>
                    <a:srgbClr val="1B193E"/>
                  </a:solidFill>
                  <a:effectLst/>
                  <a:latin typeface="Calibri" panose="020F0502020204030204" pitchFamily="34" charset="0"/>
                  <a:cs typeface="Calibri" panose="020F0502020204030204" pitchFamily="34" charset="0"/>
                </a:rPr>
                <a:t>του</a:t>
              </a:r>
              <a:r>
                <a:rPr lang="en-GB" b="0" i="0" dirty="0">
                  <a:solidFill>
                    <a:srgbClr val="1B193E"/>
                  </a:solidFill>
                  <a:effectLst/>
                  <a:latin typeface="Calibri" panose="020F0502020204030204" pitchFamily="34" charset="0"/>
                  <a:cs typeface="Calibri" panose="020F0502020204030204" pitchFamily="34" charset="0"/>
                </a:rPr>
                <a:t> π</a:t>
              </a:r>
              <a:r>
                <a:rPr lang="en-GB" b="0" i="0" dirty="0" err="1">
                  <a:solidFill>
                    <a:srgbClr val="1B193E"/>
                  </a:solidFill>
                  <a:effectLst/>
                  <a:latin typeface="Calibri" panose="020F0502020204030204" pitchFamily="34" charset="0"/>
                  <a:cs typeface="Calibri" panose="020F0502020204030204" pitchFamily="34" charset="0"/>
                </a:rPr>
                <a:t>ολυετούς</a:t>
              </a:r>
              <a:r>
                <a:rPr lang="en-GB" b="0" i="0" dirty="0">
                  <a:solidFill>
                    <a:srgbClr val="1B193E"/>
                  </a:solidFill>
                  <a:effectLst/>
                  <a:latin typeface="Calibri" panose="020F0502020204030204" pitchFamily="34" charset="0"/>
                  <a:cs typeface="Calibri" panose="020F0502020204030204" pitchFamily="34" charset="0"/>
                </a:rPr>
                <a:t> </a:t>
              </a:r>
              <a:r>
                <a:rPr lang="en-GB" b="0" i="0" dirty="0" err="1">
                  <a:solidFill>
                    <a:srgbClr val="1B193E"/>
                  </a:solidFill>
                  <a:effectLst/>
                  <a:latin typeface="Calibri" panose="020F0502020204030204" pitchFamily="34" charset="0"/>
                  <a:cs typeface="Calibri" panose="020F0502020204030204" pitchFamily="34" charset="0"/>
                </a:rPr>
                <a:t>δημοσιονομικού</a:t>
              </a:r>
              <a:r>
                <a:rPr lang="en-GB" b="0" i="0" dirty="0">
                  <a:solidFill>
                    <a:srgbClr val="1B193E"/>
                  </a:solidFill>
                  <a:effectLst/>
                  <a:latin typeface="Calibri" panose="020F0502020204030204" pitchFamily="34" charset="0"/>
                  <a:cs typeface="Calibri" panose="020F0502020204030204" pitchFamily="34" charset="0"/>
                </a:rPr>
                <a:t> πλα</a:t>
              </a:r>
              <a:r>
                <a:rPr lang="en-GB" b="0" i="0" dirty="0" err="1">
                  <a:solidFill>
                    <a:srgbClr val="1B193E"/>
                  </a:solidFill>
                  <a:effectLst/>
                  <a:latin typeface="Calibri" panose="020F0502020204030204" pitchFamily="34" charset="0"/>
                  <a:cs typeface="Calibri" panose="020F0502020204030204" pitchFamily="34" charset="0"/>
                </a:rPr>
                <a:t>ισίου</a:t>
              </a:r>
              <a:r>
                <a:rPr lang="en-GB" b="0" i="0" dirty="0">
                  <a:solidFill>
                    <a:srgbClr val="1B193E"/>
                  </a:solidFill>
                  <a:effectLst/>
                  <a:latin typeface="Calibri" panose="020F0502020204030204" pitchFamily="34" charset="0"/>
                  <a:cs typeface="Calibri" panose="020F0502020204030204" pitchFamily="34" charset="0"/>
                </a:rPr>
                <a:t> (ΠΔΠ), </a:t>
              </a:r>
              <a:r>
                <a:rPr lang="en-GB" b="0" i="0" dirty="0" err="1">
                  <a:solidFill>
                    <a:srgbClr val="1B193E"/>
                  </a:solidFill>
                  <a:effectLst/>
                  <a:latin typeface="Calibri" panose="020F0502020204030204" pitchFamily="34" charset="0"/>
                  <a:cs typeface="Calibri" panose="020F0502020204030204" pitchFamily="34" charset="0"/>
                </a:rPr>
                <a:t>του</a:t>
              </a:r>
              <a:r>
                <a:rPr lang="en-GB" b="0" i="0" dirty="0">
                  <a:solidFill>
                    <a:srgbClr val="1B193E"/>
                  </a:solidFill>
                  <a:effectLst/>
                  <a:latin typeface="Calibri" panose="020F0502020204030204" pitchFamily="34" charset="0"/>
                  <a:cs typeface="Calibri" panose="020F0502020204030204" pitchFamily="34" charset="0"/>
                </a:rPr>
                <a:t> </a:t>
              </a:r>
              <a:r>
                <a:rPr lang="en-GB" b="0" i="0" dirty="0" err="1">
                  <a:solidFill>
                    <a:srgbClr val="1B193E"/>
                  </a:solidFill>
                  <a:effectLst/>
                  <a:latin typeface="Calibri" panose="020F0502020204030204" pitchFamily="34" charset="0"/>
                  <a:cs typeface="Calibri" panose="020F0502020204030204" pitchFamily="34" charset="0"/>
                </a:rPr>
                <a:t>NextGenerationEU</a:t>
              </a:r>
              <a:r>
                <a:rPr lang="en-GB" b="0" i="0" dirty="0">
                  <a:solidFill>
                    <a:srgbClr val="1B193E"/>
                  </a:solidFill>
                  <a:effectLst/>
                  <a:latin typeface="Calibri" panose="020F0502020204030204" pitchFamily="34" charset="0"/>
                  <a:cs typeface="Calibri" panose="020F0502020204030204" pitchFamily="34" charset="0"/>
                </a:rPr>
                <a:t> και </a:t>
              </a:r>
              <a:r>
                <a:rPr lang="en-GB" b="0" i="0" dirty="0" err="1">
                  <a:solidFill>
                    <a:srgbClr val="1B193E"/>
                  </a:solidFill>
                  <a:effectLst/>
                  <a:latin typeface="Calibri" panose="020F0502020204030204" pitchFamily="34" charset="0"/>
                  <a:cs typeface="Calibri" panose="020F0502020204030204" pitchFamily="34" charset="0"/>
                </a:rPr>
                <a:t>των</a:t>
              </a:r>
              <a:r>
                <a:rPr lang="en-GB" b="0" i="0" dirty="0">
                  <a:solidFill>
                    <a:srgbClr val="1B193E"/>
                  </a:solidFill>
                  <a:effectLst/>
                  <a:latin typeface="Calibri" panose="020F0502020204030204" pitchFamily="34" charset="0"/>
                  <a:cs typeface="Calibri" panose="020F0502020204030204" pitchFamily="34" charset="0"/>
                </a:rPr>
                <a:t> </a:t>
              </a:r>
              <a:r>
                <a:rPr lang="en-GB" b="0" i="0" dirty="0" err="1">
                  <a:solidFill>
                    <a:srgbClr val="1B193E"/>
                  </a:solidFill>
                  <a:effectLst/>
                  <a:latin typeface="Calibri" panose="020F0502020204030204" pitchFamily="34" charset="0"/>
                  <a:cs typeface="Calibri" panose="020F0502020204030204" pitchFamily="34" charset="0"/>
                </a:rPr>
                <a:t>ετήσιων</a:t>
              </a:r>
              <a:r>
                <a:rPr lang="en-GB" b="0" i="0" dirty="0">
                  <a:solidFill>
                    <a:srgbClr val="1B193E"/>
                  </a:solidFill>
                  <a:effectLst/>
                  <a:latin typeface="Calibri" panose="020F0502020204030204" pitchFamily="34" charset="0"/>
                  <a:cs typeface="Calibri" panose="020F0502020204030204" pitchFamily="34" charset="0"/>
                </a:rPr>
                <a:t> </a:t>
              </a:r>
              <a:r>
                <a:rPr lang="en-GB" b="0" i="0" dirty="0" err="1">
                  <a:solidFill>
                    <a:srgbClr val="1B193E"/>
                  </a:solidFill>
                  <a:effectLst/>
                  <a:latin typeface="Calibri" panose="020F0502020204030204" pitchFamily="34" charset="0"/>
                  <a:cs typeface="Calibri" panose="020F0502020204030204" pitchFamily="34" charset="0"/>
                </a:rPr>
                <a:t>δι</a:t>
              </a:r>
              <a:r>
                <a:rPr lang="en-GB" b="0" i="0" dirty="0">
                  <a:solidFill>
                    <a:srgbClr val="1B193E"/>
                  </a:solidFill>
                  <a:effectLst/>
                  <a:latin typeface="Calibri" panose="020F0502020204030204" pitchFamily="34" charset="0"/>
                  <a:cs typeface="Calibri" panose="020F0502020204030204" pitchFamily="34" charset="0"/>
                </a:rPr>
                <a:t>αδικασιών κατάρτισης του προϋπολογισμού με τα σχετικά πλαίσια διαχείρισης, προσδιορίζοντας το ρόλο τους στη διαμόρφωση των πολιτικών χρηματοδότησης της ΕΕ.</a:t>
              </a:r>
              <a:endParaRPr lang="en-GB" sz="1800" dirty="0">
                <a:solidFill>
                  <a:srgbClr val="1B193E"/>
                </a:solidFill>
                <a:latin typeface="Calibri" panose="020F0502020204030204" pitchFamily="34" charset="0"/>
                <a:cs typeface="Calibri" panose="020F0502020204030204" pitchFamily="34" charset="0"/>
              </a:endParaRPr>
            </a:p>
          </p:txBody>
        </p:sp>
        <p:sp>
          <p:nvSpPr>
            <p:cNvPr id="14" name="Marcador de contenido 2">
              <a:extLst>
                <a:ext uri="{FF2B5EF4-FFF2-40B4-BE49-F238E27FC236}">
                  <a16:creationId xmlns:a16="http://schemas.microsoft.com/office/drawing/2014/main" id="{1A30A17A-2218-84D9-10D9-77CB7F9F9B43}"/>
                </a:ext>
              </a:extLst>
            </p:cNvPr>
            <p:cNvSpPr txBox="1"/>
            <p:nvPr/>
          </p:nvSpPr>
          <p:spPr>
            <a:xfrm>
              <a:off x="460114"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a:t>Στο τέλος αυτής της ενότητας θα είστε σε θέση να...</a:t>
              </a:r>
              <a:endParaRPr lang="en-GB" sz="2400">
                <a:latin typeface="Calibri" panose="020F0502020204030204" pitchFamily="34" charset="0"/>
                <a:cs typeface="Calibri" panose="020F0502020204030204" pitchFamily="34" charset="0"/>
              </a:endParaRPr>
            </a:p>
          </p:txBody>
        </p:sp>
        <p:sp>
          <p:nvSpPr>
            <p:cNvPr id="16" name="Elipse 12">
              <a:extLst>
                <a:ext uri="{FF2B5EF4-FFF2-40B4-BE49-F238E27FC236}">
                  <a16:creationId xmlns:a16="http://schemas.microsoft.com/office/drawing/2014/main" id="{9C927293-93AD-1938-993E-CAD3EBD51AB6}"/>
                </a:ext>
              </a:extLst>
            </p:cNvPr>
            <p:cNvSpPr/>
            <p:nvPr/>
          </p:nvSpPr>
          <p:spPr>
            <a:xfrm>
              <a:off x="545903" y="226437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asellaDiTesto 23">
              <a:extLst>
                <a:ext uri="{FF2B5EF4-FFF2-40B4-BE49-F238E27FC236}">
                  <a16:creationId xmlns:a16="http://schemas.microsoft.com/office/drawing/2014/main" id="{C3DA1F2C-AAD5-583D-8594-E5F5BE30C8FB}"/>
                </a:ext>
              </a:extLst>
            </p:cNvPr>
            <p:cNvSpPr txBox="1"/>
            <p:nvPr/>
          </p:nvSpPr>
          <p:spPr>
            <a:xfrm>
              <a:off x="870968" y="3681471"/>
              <a:ext cx="10636493" cy="1246495"/>
            </a:xfrm>
            <a:prstGeom prst="rect">
              <a:avLst/>
            </a:prstGeom>
            <a:noFill/>
          </p:spPr>
          <p:txBody>
            <a:bodyPr wrap="square" rtlCol="0">
              <a:spAutoFit/>
            </a:bodyPr>
            <a:lstStyle/>
            <a:p>
              <a:pPr algn="just"/>
              <a:r>
                <a:rPr lang="en-GB" sz="1800" b="1" dirty="0">
                  <a:latin typeface="Calibri" panose="020F0502020204030204" pitchFamily="34" charset="0"/>
                  <a:cs typeface="Calibri" panose="020F0502020204030204" pitchFamily="34" charset="0"/>
                </a:rPr>
                <a:t>ΠΡΟΓΡΆΜΜΑΤΑ ΤΗΣ ΕΕ</a:t>
              </a: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GB" dirty="0">
                  <a:solidFill>
                    <a:srgbClr val="1B193E"/>
                  </a:solidFill>
                  <a:latin typeface="Söhne"/>
                </a:rPr>
                <a:t>Να π</a:t>
              </a:r>
              <a:r>
                <a:rPr lang="en-GB" dirty="0" err="1">
                  <a:solidFill>
                    <a:srgbClr val="1B193E"/>
                  </a:solidFill>
                  <a:latin typeface="Söhne"/>
                </a:rPr>
                <a:t>εριηγηθείτε</a:t>
              </a:r>
              <a:r>
                <a:rPr lang="en-GB" dirty="0">
                  <a:solidFill>
                    <a:srgbClr val="1B193E"/>
                  </a:solidFill>
                  <a:latin typeface="Söhne"/>
                </a:rPr>
                <a:t> </a:t>
              </a:r>
              <a:r>
                <a:rPr lang="en-GB" dirty="0" err="1">
                  <a:solidFill>
                    <a:srgbClr val="1B193E"/>
                  </a:solidFill>
                  <a:latin typeface="Söhne"/>
                </a:rPr>
                <a:t>στο</a:t>
              </a:r>
              <a:r>
                <a:rPr lang="en-GB" dirty="0">
                  <a:solidFill>
                    <a:srgbClr val="1B193E"/>
                  </a:solidFill>
                  <a:latin typeface="Söhne"/>
                </a:rPr>
                <a:t> π</a:t>
              </a:r>
              <a:r>
                <a:rPr lang="en-GB" dirty="0" err="1">
                  <a:solidFill>
                    <a:srgbClr val="1B193E"/>
                  </a:solidFill>
                  <a:latin typeface="Söhne"/>
                </a:rPr>
                <a:t>οικιλόμορφο</a:t>
              </a:r>
              <a:r>
                <a:rPr lang="en-GB" dirty="0">
                  <a:solidFill>
                    <a:srgbClr val="1B193E"/>
                  </a:solidFill>
                  <a:latin typeface="Söhne"/>
                </a:rPr>
                <a:t> </a:t>
              </a:r>
              <a:r>
                <a:rPr lang="en-GB" dirty="0" err="1">
                  <a:solidFill>
                    <a:srgbClr val="1B193E"/>
                  </a:solidFill>
                  <a:latin typeface="Söhne"/>
                </a:rPr>
                <a:t>το</a:t>
              </a:r>
              <a:r>
                <a:rPr lang="en-GB" dirty="0">
                  <a:solidFill>
                    <a:srgbClr val="1B193E"/>
                  </a:solidFill>
                  <a:latin typeface="Söhne"/>
                </a:rPr>
                <a:t>πίο των χρηματοδοτικών προγραμμάτων της ΕΕ, κατανοώντας τη ριζική δομή τους</a:t>
              </a:r>
            </a:p>
            <a:p>
              <a:pPr marL="342900" indent="-342900" algn="just">
                <a:buFont typeface="Arial" panose="020B0604020202020204" pitchFamily="34" charset="0"/>
                <a:buChar char="•"/>
              </a:pPr>
              <a:r>
                <a:rPr lang="en-GB" sz="1800" dirty="0" err="1">
                  <a:solidFill>
                    <a:srgbClr val="1B193E"/>
                  </a:solidFill>
                  <a:latin typeface="Calibri" panose="020F0502020204030204" pitchFamily="34" charset="0"/>
                  <a:cs typeface="Calibri" panose="020F0502020204030204" pitchFamily="34" charset="0"/>
                </a:rPr>
                <a:t>Αξιολόγηση</a:t>
              </a:r>
              <a:r>
                <a:rPr lang="en-GB" sz="1800" dirty="0">
                  <a:solidFill>
                    <a:srgbClr val="1B193E"/>
                  </a:solidFill>
                  <a:latin typeface="Calibri" panose="020F0502020204030204" pitchFamily="34" charset="0"/>
                  <a:cs typeface="Calibri" panose="020F0502020204030204" pitchFamily="34" charset="0"/>
                </a:rPr>
                <a:t> </a:t>
              </a:r>
              <a:r>
                <a:rPr lang="en-GB" sz="1800" dirty="0" err="1">
                  <a:solidFill>
                    <a:srgbClr val="1B193E"/>
                  </a:solidFill>
                  <a:latin typeface="Calibri" panose="020F0502020204030204" pitchFamily="34" charset="0"/>
                  <a:cs typeface="Calibri" panose="020F0502020204030204" pitchFamily="34" charset="0"/>
                </a:rPr>
                <a:t>συγκεκριμένων</a:t>
              </a:r>
              <a:r>
                <a:rPr lang="en-GB" sz="1800" dirty="0">
                  <a:solidFill>
                    <a:srgbClr val="1B193E"/>
                  </a:solidFill>
                  <a:latin typeface="Calibri" panose="020F0502020204030204" pitchFamily="34" charset="0"/>
                  <a:cs typeface="Calibri" panose="020F0502020204030204" pitchFamily="34" charset="0"/>
                </a:rPr>
                <a:t> π</a:t>
              </a:r>
              <a:r>
                <a:rPr lang="en-GB" sz="1800" dirty="0" err="1">
                  <a:solidFill>
                    <a:srgbClr val="1B193E"/>
                  </a:solidFill>
                  <a:latin typeface="Calibri" panose="020F0502020204030204" pitchFamily="34" charset="0"/>
                  <a:cs typeface="Calibri" panose="020F0502020204030204" pitchFamily="34" charset="0"/>
                </a:rPr>
                <a:t>ρογρ</a:t>
              </a:r>
              <a:r>
                <a:rPr lang="en-GB" sz="1800" dirty="0">
                  <a:solidFill>
                    <a:srgbClr val="1B193E"/>
                  </a:solidFill>
                  <a:latin typeface="Calibri" panose="020F0502020204030204" pitchFamily="34" charset="0"/>
                  <a:cs typeface="Calibri" panose="020F0502020204030204" pitchFamily="34" charset="0"/>
                </a:rPr>
                <a:t>αμμάτων της ΕΕ που αφορούν την αναβάθμιση της κατάρτισης, την επανεκπαίδευση και την ανταγωνιστικότητα των επιχειρήσεων, με πληροφορίες σχετικά με την εφαρμογή τους στις ΜΜΕΚΜ.</a:t>
              </a:r>
            </a:p>
          </p:txBody>
        </p:sp>
        <p:sp>
          <p:nvSpPr>
            <p:cNvPr id="25" name="Elipse 12">
              <a:extLst>
                <a:ext uri="{FF2B5EF4-FFF2-40B4-BE49-F238E27FC236}">
                  <a16:creationId xmlns:a16="http://schemas.microsoft.com/office/drawing/2014/main" id="{519769E6-E8CA-EFF5-67EA-4F70FEABF27B}"/>
                </a:ext>
              </a:extLst>
            </p:cNvPr>
            <p:cNvSpPr/>
            <p:nvPr/>
          </p:nvSpPr>
          <p:spPr>
            <a:xfrm>
              <a:off x="545903" y="3663374"/>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CasellaDiTesto 25">
              <a:extLst>
                <a:ext uri="{FF2B5EF4-FFF2-40B4-BE49-F238E27FC236}">
                  <a16:creationId xmlns:a16="http://schemas.microsoft.com/office/drawing/2014/main" id="{83002DDD-D3B0-0935-697C-79CDAE950694}"/>
                </a:ext>
              </a:extLst>
            </p:cNvPr>
            <p:cNvSpPr txBox="1"/>
            <p:nvPr/>
          </p:nvSpPr>
          <p:spPr>
            <a:xfrm>
              <a:off x="870968" y="5266791"/>
              <a:ext cx="10636493" cy="692497"/>
            </a:xfrm>
            <a:prstGeom prst="rect">
              <a:avLst/>
            </a:prstGeom>
            <a:noFill/>
          </p:spPr>
          <p:txBody>
            <a:bodyPr wrap="square" rtlCol="0">
              <a:spAutoFit/>
            </a:bodyPr>
            <a:lstStyle/>
            <a:p>
              <a:pPr algn="just"/>
              <a:r>
                <a:rPr lang="en-GB" sz="1800" b="1" dirty="0">
                  <a:latin typeface="Calibri" panose="020F0502020204030204" pitchFamily="34" charset="0"/>
                  <a:cs typeface="Calibri" panose="020F0502020204030204" pitchFamily="34" charset="0"/>
                </a:rPr>
                <a:t>ΕΡΓΑ ΤΗΣ ΕΕ</a:t>
              </a:r>
            </a:p>
            <a:p>
              <a:pPr algn="just"/>
              <a:endParaRPr lang="en-GB"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pPr>
              <a:r>
                <a:rPr lang="en-GB" dirty="0">
                  <a:latin typeface="Calibri" panose="020F0502020204030204" pitchFamily="34" charset="0"/>
                  <a:cs typeface="Calibri" panose="020F0502020204030204" pitchFamily="34" charset="0"/>
                </a:rPr>
                <a:t>να κατα</a:t>
              </a:r>
              <a:r>
                <a:rPr lang="en-GB" dirty="0" err="1">
                  <a:latin typeface="Calibri" panose="020F0502020204030204" pitchFamily="34" charset="0"/>
                  <a:cs typeface="Calibri" panose="020F0502020204030204" pitchFamily="34" charset="0"/>
                </a:rPr>
                <a:t>νοήσετε</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τον</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κύκλο</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ζωής</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των</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έργων</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της</a:t>
              </a:r>
              <a:r>
                <a:rPr lang="en-GB" dirty="0">
                  <a:latin typeface="Calibri" panose="020F0502020204030204" pitchFamily="34" charset="0"/>
                  <a:cs typeface="Calibri" panose="020F0502020204030204" pitchFamily="34" charset="0"/>
                </a:rPr>
                <a:t> ΕΕ, από </a:t>
              </a:r>
              <a:r>
                <a:rPr lang="en-GB" dirty="0" err="1">
                  <a:latin typeface="Calibri" panose="020F0502020204030204" pitchFamily="34" charset="0"/>
                  <a:cs typeface="Calibri" panose="020F0502020204030204" pitchFamily="34" charset="0"/>
                </a:rPr>
                <a:t>την</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ιδέ</a:t>
              </a:r>
              <a:r>
                <a:rPr lang="en-GB" dirty="0">
                  <a:latin typeface="Calibri" panose="020F0502020204030204" pitchFamily="34" charset="0"/>
                  <a:cs typeface="Calibri" panose="020F0502020204030204" pitchFamily="34" charset="0"/>
                </a:rPr>
                <a:t>α του έργου έως τη διαδικασία αξιολόγησης</a:t>
              </a:r>
              <a:endParaRPr lang="en-GB" sz="1800" dirty="0">
                <a:latin typeface="Calibri" panose="020F0502020204030204" pitchFamily="34" charset="0"/>
                <a:cs typeface="Calibri" panose="020F0502020204030204" pitchFamily="34" charset="0"/>
              </a:endParaRPr>
            </a:p>
          </p:txBody>
        </p:sp>
        <p:sp>
          <p:nvSpPr>
            <p:cNvPr id="27" name="Elipse 12">
              <a:extLst>
                <a:ext uri="{FF2B5EF4-FFF2-40B4-BE49-F238E27FC236}">
                  <a16:creationId xmlns:a16="http://schemas.microsoft.com/office/drawing/2014/main" id="{1E62CC35-DF27-341B-1DDD-90287F95FB0A}"/>
                </a:ext>
              </a:extLst>
            </p:cNvPr>
            <p:cNvSpPr/>
            <p:nvPr/>
          </p:nvSpPr>
          <p:spPr>
            <a:xfrm>
              <a:off x="545903" y="501479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87710427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1.1 Καθορισμός του σκηνικού: (1)</a:t>
            </a:r>
          </a:p>
        </p:txBody>
      </p:sp>
      <p:grpSp>
        <p:nvGrpSpPr>
          <p:cNvPr id="12" name="Gruppo 11">
            <a:extLst>
              <a:ext uri="{FF2B5EF4-FFF2-40B4-BE49-F238E27FC236}">
                <a16:creationId xmlns:a16="http://schemas.microsoft.com/office/drawing/2014/main" id="{8DC596F9-9014-7250-28C6-00923589FCD9}"/>
              </a:ext>
            </a:extLst>
          </p:cNvPr>
          <p:cNvGrpSpPr/>
          <p:nvPr/>
        </p:nvGrpSpPr>
        <p:grpSpPr>
          <a:xfrm>
            <a:off x="471472" y="1489412"/>
            <a:ext cx="11152657" cy="4278094"/>
            <a:chOff x="471472" y="1489412"/>
            <a:chExt cx="11152657" cy="4278094"/>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278094"/>
            </a:xfrm>
            <a:prstGeom prst="rect">
              <a:avLst/>
            </a:prstGeom>
            <a:noFill/>
          </p:spPr>
          <p:txBody>
            <a:bodyPr wrap="square" rtlCol="0">
              <a:spAutoFit/>
            </a:bodyPr>
            <a:lstStyle/>
            <a:p>
              <a:pPr algn="just"/>
              <a:r>
                <a:rPr lang="en-GB" sz="1600" b="1" dirty="0">
                  <a:solidFill>
                    <a:srgbClr val="1B193E"/>
                  </a:solidFill>
                  <a:latin typeface="Calibri" panose="020F0502020204030204" pitchFamily="34" charset="0"/>
                  <a:cs typeface="Calibri" panose="020F0502020204030204" pitchFamily="34" charset="0"/>
                </a:rPr>
                <a:t>Ο ΠΡΟΫΠΟΛΟΓΙΣΜΟΣ ΤΗΣ ΕΕ</a:t>
              </a:r>
              <a:r>
                <a:rPr lang="en-GB" sz="1600" dirty="0">
                  <a:latin typeface="Calibri" panose="020F0502020204030204" pitchFamily="34" charset="0"/>
                  <a:cs typeface="Calibri" panose="020F0502020204030204" pitchFamily="34" charset="0"/>
                </a:rPr>
                <a:t>: κα</a:t>
              </a:r>
              <a:r>
                <a:rPr lang="en-GB" sz="1600" dirty="0" err="1">
                  <a:latin typeface="Calibri" panose="020F0502020204030204" pitchFamily="34" charset="0"/>
                  <a:cs typeface="Calibri" panose="020F0502020204030204" pitchFamily="34" charset="0"/>
                </a:rPr>
                <a:t>θοριστική</a:t>
              </a:r>
              <a:r>
                <a:rPr lang="en-GB" sz="1600" dirty="0">
                  <a:latin typeface="Calibri" panose="020F0502020204030204" pitchFamily="34" charset="0"/>
                  <a:cs typeface="Calibri" panose="020F0502020204030204" pitchFamily="34" charset="0"/>
                </a:rPr>
                <a:t> </a:t>
              </a:r>
              <a:r>
                <a:rPr lang="en-GB" sz="1600" dirty="0" err="1">
                  <a:latin typeface="Calibri" panose="020F0502020204030204" pitchFamily="34" charset="0"/>
                  <a:cs typeface="Calibri" panose="020F0502020204030204" pitchFamily="34" charset="0"/>
                </a:rPr>
                <a:t>δύν</a:t>
              </a:r>
              <a:r>
                <a:rPr lang="en-GB" sz="1600" dirty="0">
                  <a:latin typeface="Calibri" panose="020F0502020204030204" pitchFamily="34" charset="0"/>
                  <a:cs typeface="Calibri" panose="020F0502020204030204" pitchFamily="34" charset="0"/>
                </a:rPr>
                <a:t>αμη, όχι ως αντικατάσταση αλλά ως συμπλήρωμα των εθνικών προϋπολογισμών. </a:t>
              </a:r>
              <a:r>
                <a:rPr lang="en-GB" sz="1600" dirty="0" err="1">
                  <a:latin typeface="Calibri" panose="020F0502020204030204" pitchFamily="34" charset="0"/>
                  <a:cs typeface="Calibri" panose="020F0502020204030204" pitchFamily="34" charset="0"/>
                </a:rPr>
                <a:t>Χρησιμεύει</a:t>
              </a:r>
              <a:r>
                <a:rPr lang="en-GB" sz="1600" dirty="0">
                  <a:latin typeface="Calibri" panose="020F0502020204030204" pitchFamily="34" charset="0"/>
                  <a:cs typeface="Calibri" panose="020F0502020204030204" pitchFamily="34" charset="0"/>
                </a:rPr>
                <a:t> </a:t>
              </a:r>
              <a:r>
                <a:rPr lang="en-GB" sz="1600" dirty="0" err="1">
                  <a:latin typeface="Calibri" panose="020F0502020204030204" pitchFamily="34" charset="0"/>
                  <a:cs typeface="Calibri" panose="020F0502020204030204" pitchFamily="34" charset="0"/>
                </a:rPr>
                <a:t>ως</a:t>
              </a:r>
              <a:r>
                <a:rPr lang="en-GB" sz="1600" dirty="0">
                  <a:latin typeface="Calibri" panose="020F0502020204030204" pitchFamily="34" charset="0"/>
                  <a:cs typeface="Calibri" panose="020F0502020204030204" pitchFamily="34" charset="0"/>
                </a:rPr>
                <a:t> </a:t>
              </a:r>
              <a:r>
                <a:rPr lang="en-GB" sz="1600" dirty="0" err="1">
                  <a:latin typeface="Calibri" panose="020F0502020204030204" pitchFamily="34" charset="0"/>
                  <a:cs typeface="Calibri" panose="020F0502020204030204" pitchFamily="34" charset="0"/>
                </a:rPr>
                <a:t>δεξ</a:t>
              </a:r>
              <a:r>
                <a:rPr lang="en-GB" sz="1600" dirty="0">
                  <a:latin typeface="Calibri" panose="020F0502020204030204" pitchFamily="34" charset="0"/>
                  <a:cs typeface="Calibri" panose="020F0502020204030204" pitchFamily="34" charset="0"/>
                </a:rPr>
                <a:t>αμενή χρηματοπιστωτικών και οικονομικών πόρων που χρησιμοποιούνται στρατηγικά από τα θεσμικά όργανα της ΕΕ για τη στήριξη των οικονομιών και των κοινωνιών, επεκτείνοντας τον αντίκτυπο πέρα από τα εθνικά σύνορα. </a:t>
              </a:r>
              <a:r>
                <a:rPr lang="en-GB" sz="1600" dirty="0" err="1">
                  <a:latin typeface="Calibri" panose="020F0502020204030204" pitchFamily="34" charset="0"/>
                  <a:cs typeface="Calibri" panose="020F0502020204030204" pitchFamily="34" charset="0"/>
                </a:rPr>
                <a:t>Αυτή</a:t>
              </a:r>
              <a:r>
                <a:rPr lang="en-GB" sz="1600" dirty="0">
                  <a:latin typeface="Calibri" panose="020F0502020204030204" pitchFamily="34" charset="0"/>
                  <a:cs typeface="Calibri" panose="020F0502020204030204" pitchFamily="34" charset="0"/>
                </a:rPr>
                <a:t> η </a:t>
              </a:r>
              <a:r>
                <a:rPr lang="en-GB" sz="1600" dirty="0" err="1">
                  <a:latin typeface="Calibri" panose="020F0502020204030204" pitchFamily="34" charset="0"/>
                  <a:cs typeface="Calibri" panose="020F0502020204030204" pitchFamily="34" charset="0"/>
                </a:rPr>
                <a:t>οικονομική</a:t>
              </a:r>
              <a:r>
                <a:rPr lang="en-GB" sz="1600" dirty="0">
                  <a:latin typeface="Calibri" panose="020F0502020204030204" pitchFamily="34" charset="0"/>
                  <a:cs typeface="Calibri" panose="020F0502020204030204" pitchFamily="34" charset="0"/>
                </a:rPr>
                <a:t> σα</a:t>
              </a:r>
              <a:r>
                <a:rPr lang="en-GB" sz="1600" dirty="0" err="1">
                  <a:latin typeface="Calibri" panose="020F0502020204030204" pitchFamily="34" charset="0"/>
                  <a:cs typeface="Calibri" panose="020F0502020204030204" pitchFamily="34" charset="0"/>
                </a:rPr>
                <a:t>νίδ</a:t>
              </a:r>
              <a:r>
                <a:rPr lang="en-GB" sz="1600" dirty="0">
                  <a:latin typeface="Calibri" panose="020F0502020204030204" pitchFamily="34" charset="0"/>
                  <a:cs typeface="Calibri" panose="020F0502020204030204" pitchFamily="34" charset="0"/>
                </a:rPr>
                <a:t>α σωτηρίας δίνει τη δυνατότητα στις χώρες της ΕΕ να επιτύχουν καλύτερες επιδόσεις από αυτές που θα μπορούσαν να επιτύχουν ανεξάρτητα.</a:t>
              </a:r>
            </a:p>
            <a:p>
              <a:pPr algn="just"/>
              <a:endParaRPr lang="en-GB" sz="1600" dirty="0">
                <a:latin typeface="Calibri" panose="020F0502020204030204" pitchFamily="34" charset="0"/>
                <a:cs typeface="Calibri" panose="020F0502020204030204" pitchFamily="34" charset="0"/>
              </a:endParaRPr>
            </a:p>
            <a:p>
              <a:pPr algn="just"/>
              <a:r>
                <a:rPr lang="en-GB" sz="1600" dirty="0">
                  <a:latin typeface="Calibri" panose="020F0502020204030204" pitchFamily="34" charset="0"/>
                  <a:cs typeface="Calibri" panose="020F0502020204030204" pitchFamily="34" charset="0"/>
                </a:rPr>
                <a:t>Η </a:t>
              </a:r>
              <a:r>
                <a:rPr lang="en-GB" sz="1600" dirty="0" err="1">
                  <a:latin typeface="Calibri" panose="020F0502020204030204" pitchFamily="34" charset="0"/>
                  <a:cs typeface="Calibri" panose="020F0502020204030204" pitchFamily="34" charset="0"/>
                </a:rPr>
                <a:t>ουσί</a:t>
              </a:r>
              <a:r>
                <a:rPr lang="en-GB" sz="1600" dirty="0">
                  <a:latin typeface="Calibri" panose="020F0502020204030204" pitchFamily="34" charset="0"/>
                  <a:cs typeface="Calibri" panose="020F0502020204030204" pitchFamily="34" charset="0"/>
                </a:rPr>
                <a:t>α του προϋπολογισμού της ΕΕ έγκειται στο πολύπλευρο σύστημα στήριξής του:</a:t>
              </a:r>
            </a:p>
            <a:p>
              <a:pPr algn="just"/>
              <a:endParaRPr lang="en-GB" sz="1600" dirty="0">
                <a:latin typeface="Calibri" panose="020F0502020204030204" pitchFamily="34" charset="0"/>
                <a:cs typeface="Calibri" panose="020F0502020204030204" pitchFamily="34" charset="0"/>
              </a:endParaRPr>
            </a:p>
            <a:p>
              <a:pPr algn="just"/>
              <a:r>
                <a:rPr lang="en-GB" sz="1600" b="1" dirty="0">
                  <a:effectLst/>
                  <a:latin typeface="Calibri" panose="020F0502020204030204" pitchFamily="34" charset="0"/>
                  <a:cs typeface="Calibri" panose="020F0502020204030204" pitchFamily="34" charset="0"/>
                </a:rPr>
                <a:t>	Μα</a:t>
              </a:r>
              <a:r>
                <a:rPr lang="en-GB" sz="1600" b="1" dirty="0" err="1">
                  <a:effectLst/>
                  <a:latin typeface="Calibri" panose="020F0502020204030204" pitchFamily="34" charset="0"/>
                  <a:cs typeface="Calibri" panose="020F0502020204030204" pitchFamily="34" charset="0"/>
                </a:rPr>
                <a:t>κρο</a:t>
              </a:r>
              <a:r>
                <a:rPr lang="en-GB" sz="1600" b="1" dirty="0">
                  <a:effectLst/>
                  <a:latin typeface="Calibri" panose="020F0502020204030204" pitchFamily="34" charset="0"/>
                  <a:cs typeface="Calibri" panose="020F0502020204030204" pitchFamily="34" charset="0"/>
                </a:rPr>
                <a:t>πρόθεσμοι αναπτυξιακοί στόχοι: </a:t>
              </a:r>
              <a:r>
                <a:rPr lang="en-GB" sz="1600" dirty="0">
                  <a:effectLst/>
                  <a:latin typeface="Calibri" panose="020F0502020204030204" pitchFamily="34" charset="0"/>
                  <a:cs typeface="Calibri" panose="020F0502020204030204" pitchFamily="34" charset="0"/>
                </a:rPr>
                <a:t>Ο προϋπολογισμός της ΕΕ διοχετεύει πόρους για την προώθηση της βιώσιμης ανάπτυξης, θέτοντας τις βάσεις για διαρκή κοινωνική και οικονομική πρόοδο.</a:t>
              </a:r>
            </a:p>
            <a:p>
              <a:pPr algn="just"/>
              <a:endParaRPr lang="en-GB" sz="1600" dirty="0">
                <a:effectLst/>
                <a:latin typeface="Calibri" panose="020F0502020204030204" pitchFamily="34" charset="0"/>
                <a:cs typeface="Calibri" panose="020F0502020204030204" pitchFamily="34" charset="0"/>
              </a:endParaRPr>
            </a:p>
            <a:p>
              <a:pPr algn="just"/>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Εξοικονόμηση</a:t>
              </a:r>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δημόσιων</a:t>
              </a:r>
              <a:r>
                <a:rPr lang="en-GB" sz="1600" b="1" dirty="0">
                  <a:effectLst/>
                  <a:latin typeface="Calibri" panose="020F0502020204030204" pitchFamily="34" charset="0"/>
                  <a:cs typeface="Calibri" panose="020F0502020204030204" pitchFamily="34" charset="0"/>
                </a:rPr>
                <a:t> π</a:t>
              </a:r>
              <a:r>
                <a:rPr lang="en-GB" sz="1600" b="1" dirty="0" err="1">
                  <a:effectLst/>
                  <a:latin typeface="Calibri" panose="020F0502020204030204" pitchFamily="34" charset="0"/>
                  <a:cs typeface="Calibri" panose="020F0502020204030204" pitchFamily="34" charset="0"/>
                </a:rPr>
                <a:t>όρων</a:t>
              </a:r>
              <a:r>
                <a:rPr lang="en-GB" sz="1600" b="1" dirty="0">
                  <a:effectLst/>
                  <a:latin typeface="Calibri" panose="020F0502020204030204" pitchFamily="34" charset="0"/>
                  <a:cs typeface="Calibri" panose="020F0502020204030204" pitchFamily="34" charset="0"/>
                </a:rPr>
                <a:t>: </a:t>
              </a:r>
              <a:r>
                <a:rPr lang="en-GB" sz="1600" dirty="0" err="1">
                  <a:effectLst/>
                  <a:latin typeface="Calibri" panose="020F0502020204030204" pitchFamily="34" charset="0"/>
                  <a:cs typeface="Calibri" panose="020F0502020204030204" pitchFamily="34" charset="0"/>
                </a:rPr>
                <a:t>Ενεργώντ</a:t>
              </a:r>
              <a:r>
                <a:rPr lang="en-GB" sz="1600" dirty="0">
                  <a:effectLst/>
                  <a:latin typeface="Calibri" panose="020F0502020204030204" pitchFamily="34" charset="0"/>
                  <a:cs typeface="Calibri" panose="020F0502020204030204" pitchFamily="34" charset="0"/>
                </a:rPr>
                <a:t>ας ως (συν)χρηματοδότης εκτεταμένων έργων, ο προϋπολογισμός της ΕΕ διευκολύνει τη σημαντική εξοικονόμηση δημόσιων πόρων, προωθώντας υπεύθυνες και αποτελεσματικές οικονομικές πρακτικές.</a:t>
              </a:r>
            </a:p>
            <a:p>
              <a:pPr algn="just"/>
              <a:endParaRPr lang="en-GB" sz="1600" dirty="0">
                <a:effectLst/>
                <a:latin typeface="Calibri" panose="020F0502020204030204" pitchFamily="34" charset="0"/>
                <a:cs typeface="Calibri" panose="020F0502020204030204" pitchFamily="34" charset="0"/>
              </a:endParaRPr>
            </a:p>
            <a:p>
              <a:pPr algn="just"/>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Διεθνο</a:t>
              </a:r>
              <a:r>
                <a:rPr lang="en-GB" sz="1600" b="1" dirty="0">
                  <a:effectLst/>
                  <a:latin typeface="Calibri" panose="020F0502020204030204" pitchFamily="34" charset="0"/>
                  <a:cs typeface="Calibri" panose="020F0502020204030204" pitchFamily="34" charset="0"/>
                </a:rPr>
                <a:t>ποίηση των βέλτιστων πρακτικών: </a:t>
              </a:r>
              <a:r>
                <a:rPr lang="en-GB" sz="1600" dirty="0">
                  <a:effectLst/>
                  <a:latin typeface="Calibri" panose="020F0502020204030204" pitchFamily="34" charset="0"/>
                  <a:cs typeface="Calibri" panose="020F0502020204030204" pitchFamily="34" charset="0"/>
                </a:rPr>
                <a:t>Ο προϋπολογισμός της ΕΕ προωθεί την ανταλλαγή βέλτιστων πρακτικών και περιπτωσιολογικών μελετών πέραν των εθνικών συνόρων, καλλιεργώντας ένα περιβάλλον που ευνοεί τη διεθνή συνεργασία.</a:t>
              </a:r>
            </a:p>
            <a:p>
              <a:pPr lvl="3" algn="just"/>
              <a:endParaRPr lang="en-GB" sz="1600" dirty="0">
                <a:effectLst/>
                <a:latin typeface="Calibri" panose="020F0502020204030204" pitchFamily="34" charset="0"/>
                <a:cs typeface="Calibri" panose="020F0502020204030204" pitchFamily="34" charset="0"/>
              </a:endParaRPr>
            </a:p>
            <a:p>
              <a:pPr algn="just"/>
              <a:r>
                <a:rPr lang="en-GB" sz="1600" b="1" dirty="0">
                  <a:effectLst/>
                  <a:latin typeface="Calibri" panose="020F0502020204030204" pitchFamily="34" charset="0"/>
                  <a:cs typeface="Calibri" panose="020F0502020204030204" pitchFamily="34" charset="0"/>
                </a:rPr>
                <a:t>	</a:t>
              </a:r>
              <a:r>
                <a:rPr lang="en-GB" sz="1600" b="1" dirty="0" err="1">
                  <a:effectLst/>
                  <a:latin typeface="Calibri" panose="020F0502020204030204" pitchFamily="34" charset="0"/>
                  <a:cs typeface="Calibri" panose="020F0502020204030204" pitchFamily="34" charset="0"/>
                </a:rPr>
                <a:t>Έγκ</a:t>
              </a:r>
              <a:r>
                <a:rPr lang="en-GB" sz="1600" b="1" dirty="0">
                  <a:effectLst/>
                  <a:latin typeface="Calibri" panose="020F0502020204030204" pitchFamily="34" charset="0"/>
                  <a:cs typeface="Calibri" panose="020F0502020204030204" pitchFamily="34" charset="0"/>
                </a:rPr>
                <a:t>αιρη και αποτελεσματική υποστήριξη: </a:t>
              </a:r>
              <a:r>
                <a:rPr lang="en-GB" sz="1600" dirty="0">
                  <a:effectLst/>
                  <a:latin typeface="Calibri" panose="020F0502020204030204" pitchFamily="34" charset="0"/>
                  <a:cs typeface="Calibri" panose="020F0502020204030204" pitchFamily="34" charset="0"/>
                </a:rPr>
                <a:t>Ο προϋπολογισμός της ΕΕ τοποθετείται ως ένα έγκαιρο και αποτελεσματικό σύστημα στήριξης, επεκτείνοντας την εμβέλειά του στους πολίτες, τις δημόσιες διοικήσεις και τις επιχειρήσεις όταν χρειάζεται περισσότερο.</a:t>
              </a:r>
            </a:p>
          </p:txBody>
        </p:sp>
        <p:sp>
          <p:nvSpPr>
            <p:cNvPr id="7" name="Ovale 6">
              <a:extLst>
                <a:ext uri="{FF2B5EF4-FFF2-40B4-BE49-F238E27FC236}">
                  <a16:creationId xmlns:a16="http://schemas.microsoft.com/office/drawing/2014/main" id="{32F2D643-19D0-1D56-DC56-DA844526A0C8}"/>
                </a:ext>
              </a:extLst>
            </p:cNvPr>
            <p:cNvSpPr/>
            <p:nvPr/>
          </p:nvSpPr>
          <p:spPr>
            <a:xfrm>
              <a:off x="850602" y="5125695"/>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a:cs typeface="Arial" panose="020B0604020202020204" pitchFamily="34" charset="0"/>
                </a:rPr>
                <a:t>4</a:t>
              </a:r>
              <a:endParaRPr lang="en-GB" sz="1300" b="1">
                <a:cs typeface="Arial" panose="020B0604020202020204" pitchFamily="34" charset="0"/>
              </a:endParaRPr>
            </a:p>
          </p:txBody>
        </p:sp>
        <p:sp>
          <p:nvSpPr>
            <p:cNvPr id="8" name="Ovale 7">
              <a:extLst>
                <a:ext uri="{FF2B5EF4-FFF2-40B4-BE49-F238E27FC236}">
                  <a16:creationId xmlns:a16="http://schemas.microsoft.com/office/drawing/2014/main" id="{57C9C13F-6ED2-52D3-2C87-C31D7D7B9530}"/>
                </a:ext>
              </a:extLst>
            </p:cNvPr>
            <p:cNvSpPr/>
            <p:nvPr/>
          </p:nvSpPr>
          <p:spPr>
            <a:xfrm>
              <a:off x="850603" y="4423837"/>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a:cs typeface="Arial" panose="020B0604020202020204" pitchFamily="34" charset="0"/>
                </a:rPr>
                <a:t>3</a:t>
              </a:r>
              <a:endParaRPr lang="en-GB" sz="1300" b="1">
                <a:cs typeface="Arial" panose="020B0604020202020204" pitchFamily="34" charset="0"/>
              </a:endParaRPr>
            </a:p>
          </p:txBody>
        </p:sp>
        <p:sp>
          <p:nvSpPr>
            <p:cNvPr id="9" name="Ovale 8">
              <a:extLst>
                <a:ext uri="{FF2B5EF4-FFF2-40B4-BE49-F238E27FC236}">
                  <a16:creationId xmlns:a16="http://schemas.microsoft.com/office/drawing/2014/main" id="{937DD67C-1BDD-AF74-85FC-0174B9DC7805}"/>
                </a:ext>
              </a:extLst>
            </p:cNvPr>
            <p:cNvSpPr/>
            <p:nvPr/>
          </p:nvSpPr>
          <p:spPr>
            <a:xfrm>
              <a:off x="850603" y="3674114"/>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a:cs typeface="Arial" panose="020B0604020202020204" pitchFamily="34" charset="0"/>
                </a:rPr>
                <a:t>2</a:t>
              </a:r>
              <a:endParaRPr lang="en-GB" sz="1300" b="1">
                <a:cs typeface="Arial" panose="020B0604020202020204" pitchFamily="34" charset="0"/>
              </a:endParaRPr>
            </a:p>
          </p:txBody>
        </p:sp>
        <p:sp>
          <p:nvSpPr>
            <p:cNvPr id="10" name="Ovale 9">
              <a:extLst>
                <a:ext uri="{FF2B5EF4-FFF2-40B4-BE49-F238E27FC236}">
                  <a16:creationId xmlns:a16="http://schemas.microsoft.com/office/drawing/2014/main" id="{1F0BED19-3966-256D-53C0-01878E250BAE}"/>
                </a:ext>
              </a:extLst>
            </p:cNvPr>
            <p:cNvSpPr/>
            <p:nvPr/>
          </p:nvSpPr>
          <p:spPr>
            <a:xfrm>
              <a:off x="850603" y="2947251"/>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300" b="1">
                  <a:cs typeface="Arial" panose="020B0604020202020204" pitchFamily="34" charset="0"/>
                </a:rPr>
                <a:t>1</a:t>
              </a:r>
              <a:endParaRPr lang="en-GB" sz="1300" b="1">
                <a:cs typeface="Arial" panose="020B0604020202020204" pitchFamily="34" charset="0"/>
              </a:endParaRPr>
            </a:p>
          </p:txBody>
        </p:sp>
      </p:grpSp>
    </p:spTree>
    <p:extLst>
      <p:ext uri="{BB962C8B-B14F-4D97-AF65-F5344CB8AC3E}">
        <p14:creationId xmlns:p14="http://schemas.microsoft.com/office/powerpoint/2010/main" val="17021403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1.1 Καθορισμός του σκηνικού: (2)</a:t>
            </a:r>
          </a:p>
        </p:txBody>
      </p:sp>
      <p:grpSp>
        <p:nvGrpSpPr>
          <p:cNvPr id="16" name="Gruppo 15">
            <a:extLst>
              <a:ext uri="{FF2B5EF4-FFF2-40B4-BE49-F238E27FC236}">
                <a16:creationId xmlns:a16="http://schemas.microsoft.com/office/drawing/2014/main" id="{7642157B-421D-046B-4E15-8A24F9B0F9DB}"/>
              </a:ext>
            </a:extLst>
          </p:cNvPr>
          <p:cNvGrpSpPr/>
          <p:nvPr/>
        </p:nvGrpSpPr>
        <p:grpSpPr>
          <a:xfrm>
            <a:off x="471472" y="1489412"/>
            <a:ext cx="11244887" cy="4454795"/>
            <a:chOff x="471472" y="1489412"/>
            <a:chExt cx="11244887" cy="4454795"/>
          </a:xfrm>
        </p:grpSpPr>
        <p:grpSp>
          <p:nvGrpSpPr>
            <p:cNvPr id="5" name="Gruppo 4">
              <a:extLst>
                <a:ext uri="{FF2B5EF4-FFF2-40B4-BE49-F238E27FC236}">
                  <a16:creationId xmlns:a16="http://schemas.microsoft.com/office/drawing/2014/main" id="{6B8EEB92-0267-DEDF-56FD-AB930E8F630B}"/>
                </a:ext>
              </a:extLst>
            </p:cNvPr>
            <p:cNvGrpSpPr/>
            <p:nvPr/>
          </p:nvGrpSpPr>
          <p:grpSpPr>
            <a:xfrm>
              <a:off x="471472" y="1489412"/>
              <a:ext cx="11200856" cy="3131356"/>
              <a:chOff x="471472" y="1489412"/>
              <a:chExt cx="11200856" cy="3131356"/>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108543"/>
              </a:xfrm>
              <a:prstGeom prst="rect">
                <a:avLst/>
              </a:prstGeom>
              <a:noFill/>
            </p:spPr>
            <p:txBody>
              <a:bodyPr wrap="square" rtlCol="0">
                <a:spAutoFit/>
              </a:bodyPr>
              <a:lstStyle/>
              <a:p>
                <a:pPr algn="just"/>
                <a:r>
                  <a:rPr lang="en-GB" sz="1400" dirty="0">
                    <a:solidFill>
                      <a:srgbClr val="1B193E"/>
                    </a:solidFill>
                    <a:effectLst/>
                    <a:latin typeface="Calibri" panose="020F0502020204030204" pitchFamily="34" charset="0"/>
                    <a:cs typeface="Calibri" panose="020F0502020204030204" pitchFamily="34" charset="0"/>
                  </a:rPr>
                  <a:t>Ο π</a:t>
                </a:r>
                <a:r>
                  <a:rPr lang="en-GB" sz="1400" dirty="0" err="1">
                    <a:solidFill>
                      <a:srgbClr val="1B193E"/>
                    </a:solidFill>
                    <a:effectLst/>
                    <a:latin typeface="Calibri" panose="020F0502020204030204" pitchFamily="34" charset="0"/>
                    <a:cs typeface="Calibri" panose="020F0502020204030204" pitchFamily="34" charset="0"/>
                  </a:rPr>
                  <a:t>ροϋ</a:t>
                </a:r>
                <a:r>
                  <a:rPr lang="en-GB" sz="1400" dirty="0">
                    <a:solidFill>
                      <a:srgbClr val="1B193E"/>
                    </a:solidFill>
                    <a:effectLst/>
                    <a:latin typeface="Calibri" panose="020F0502020204030204" pitchFamily="34" charset="0"/>
                    <a:cs typeface="Calibri" panose="020F0502020204030204" pitchFamily="34" charset="0"/>
                  </a:rPr>
                  <a:t>πολογισμός της ΕΕ αποτελεί μια δυναμική οικονομική πορεία, στρατηγικά ευθυγραμμισμένη με τους μακροπρόθεσμους στόχους της ΕΕ. </a:t>
                </a:r>
                <a:r>
                  <a:rPr lang="en-GB" sz="1400" dirty="0" err="1">
                    <a:solidFill>
                      <a:srgbClr val="1B193E"/>
                    </a:solidFill>
                    <a:effectLst/>
                    <a:latin typeface="Calibri" panose="020F0502020204030204" pitchFamily="34" charset="0"/>
                    <a:cs typeface="Calibri" panose="020F0502020204030204" pitchFamily="34" charset="0"/>
                  </a:rPr>
                  <a:t>Λειτουργεί</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στο</a:t>
                </a:r>
                <a:r>
                  <a:rPr lang="en-GB" sz="1400" dirty="0">
                    <a:solidFill>
                      <a:srgbClr val="1B193E"/>
                    </a:solidFill>
                    <a:effectLst/>
                    <a:latin typeface="Calibri" panose="020F0502020204030204" pitchFamily="34" charset="0"/>
                    <a:cs typeface="Calibri" panose="020F0502020204030204" pitchFamily="34" charset="0"/>
                  </a:rPr>
                  <a:t> πλα</a:t>
                </a:r>
                <a:r>
                  <a:rPr lang="en-GB" sz="1400" dirty="0" err="1">
                    <a:solidFill>
                      <a:srgbClr val="1B193E"/>
                    </a:solidFill>
                    <a:effectLst/>
                    <a:latin typeface="Calibri" panose="020F0502020204030204" pitchFamily="34" charset="0"/>
                    <a:cs typeface="Calibri" panose="020F0502020204030204" pitchFamily="34" charset="0"/>
                  </a:rPr>
                  <a:t>ίσιο</a:t>
                </a:r>
                <a:r>
                  <a:rPr lang="en-GB" sz="1400" dirty="0">
                    <a:solidFill>
                      <a:srgbClr val="1B193E"/>
                    </a:solidFill>
                    <a:effectLst/>
                    <a:latin typeface="Calibri" panose="020F0502020204030204" pitchFamily="34" charset="0"/>
                    <a:cs typeface="Calibri" panose="020F0502020204030204" pitchFamily="34" charset="0"/>
                  </a:rPr>
                  <a:t> π</a:t>
                </a:r>
                <a:r>
                  <a:rPr lang="en-GB" sz="1400" dirty="0" err="1">
                    <a:solidFill>
                      <a:srgbClr val="1B193E"/>
                    </a:solidFill>
                    <a:effectLst/>
                    <a:latin typeface="Calibri" panose="020F0502020204030204" pitchFamily="34" charset="0"/>
                    <a:cs typeface="Calibri" panose="020F0502020204030204" pitchFamily="34" charset="0"/>
                  </a:rPr>
                  <a:t>ολυετών</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δι</a:t>
                </a:r>
                <a:r>
                  <a:rPr lang="en-GB" sz="1400" dirty="0">
                    <a:solidFill>
                      <a:srgbClr val="1B193E"/>
                    </a:solidFill>
                    <a:effectLst/>
                    <a:latin typeface="Calibri" panose="020F0502020204030204" pitchFamily="34" charset="0"/>
                    <a:cs typeface="Calibri" panose="020F0502020204030204" pitchFamily="34" charset="0"/>
                  </a:rPr>
                  <a:t>αρθρωμένων κύκλων, με στόχο τη διασφάλιση της στρατηγικής δημοσιονομικής διαχείρισης για καθορισμένες περιόδους.</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effectLst/>
                    <a:latin typeface="Calibri" panose="020F0502020204030204" pitchFamily="34" charset="0"/>
                    <a:cs typeface="Calibri" panose="020F0502020204030204" pitchFamily="34" charset="0"/>
                  </a:rPr>
                  <a:t>Οι</a:t>
                </a:r>
                <a:r>
                  <a:rPr lang="en-GB" sz="1400" dirty="0">
                    <a:solidFill>
                      <a:srgbClr val="1B193E"/>
                    </a:solidFill>
                    <a:effectLst/>
                    <a:latin typeface="Calibri" panose="020F0502020204030204" pitchFamily="34" charset="0"/>
                    <a:cs typeface="Calibri" panose="020F0502020204030204" pitchFamily="34" charset="0"/>
                  </a:rPr>
                  <a:t> π</a:t>
                </a:r>
                <a:r>
                  <a:rPr lang="en-GB" sz="1400" dirty="0" err="1">
                    <a:solidFill>
                      <a:srgbClr val="1B193E"/>
                    </a:solidFill>
                    <a:effectLst/>
                    <a:latin typeface="Calibri" panose="020F0502020204030204" pitchFamily="34" charset="0"/>
                    <a:cs typeface="Calibri" panose="020F0502020204030204" pitchFamily="34" charset="0"/>
                  </a:rPr>
                  <a:t>ολυετείς</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δομημένοι</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κύκλοι</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δι</a:t>
                </a:r>
                <a:r>
                  <a:rPr lang="en-GB" sz="1400" dirty="0">
                    <a:solidFill>
                      <a:srgbClr val="1B193E"/>
                    </a:solidFill>
                    <a:effectLst/>
                    <a:latin typeface="Calibri" panose="020F0502020204030204" pitchFamily="34" charset="0"/>
                    <a:cs typeface="Calibri" panose="020F0502020204030204" pitchFamily="34" charset="0"/>
                  </a:rPr>
                  <a:t>ακανονίζονται ανά επταετία, με τον τρέχοντα να εκτείνεται από το 2021 έως το 2027.</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effectLst/>
                    <a:latin typeface="Calibri" panose="020F0502020204030204" pitchFamily="34" charset="0"/>
                    <a:cs typeface="Calibri" panose="020F0502020204030204" pitchFamily="34" charset="0"/>
                  </a:rPr>
                  <a:t>Αυτή</a:t>
                </a:r>
                <a:r>
                  <a:rPr lang="en-GB" sz="1400" dirty="0">
                    <a:solidFill>
                      <a:srgbClr val="1B193E"/>
                    </a:solidFill>
                    <a:effectLst/>
                    <a:latin typeface="Calibri" panose="020F0502020204030204" pitchFamily="34" charset="0"/>
                    <a:cs typeface="Calibri" panose="020F0502020204030204" pitchFamily="34" charset="0"/>
                  </a:rPr>
                  <a:t> η </a:t>
                </a:r>
                <a:r>
                  <a:rPr lang="en-GB" sz="1400" dirty="0" err="1">
                    <a:solidFill>
                      <a:srgbClr val="1B193E"/>
                    </a:solidFill>
                    <a:effectLst/>
                    <a:latin typeface="Calibri" panose="020F0502020204030204" pitchFamily="34" charset="0"/>
                    <a:cs typeface="Calibri" panose="020F0502020204030204" pitchFamily="34" charset="0"/>
                  </a:rPr>
                  <a:t>κυκλική</a:t>
                </a:r>
                <a:r>
                  <a:rPr lang="en-GB" sz="1400" dirty="0">
                    <a:solidFill>
                      <a:srgbClr val="1B193E"/>
                    </a:solidFill>
                    <a:effectLst/>
                    <a:latin typeface="Calibri" panose="020F0502020204030204" pitchFamily="34" charset="0"/>
                    <a:cs typeface="Calibri" panose="020F0502020204030204" pitchFamily="34" charset="0"/>
                  </a:rPr>
                  <a:t> π</a:t>
                </a:r>
                <a:r>
                  <a:rPr lang="en-GB" sz="1400" dirty="0" err="1">
                    <a:solidFill>
                      <a:srgbClr val="1B193E"/>
                    </a:solidFill>
                    <a:effectLst/>
                    <a:latin typeface="Calibri" panose="020F0502020204030204" pitchFamily="34" charset="0"/>
                    <a:cs typeface="Calibri" panose="020F0502020204030204" pitchFamily="34" charset="0"/>
                  </a:rPr>
                  <a:t>ροσέγγιση</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στον</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στρ</a:t>
                </a:r>
                <a:r>
                  <a:rPr lang="en-GB" sz="1400" dirty="0">
                    <a:solidFill>
                      <a:srgbClr val="1B193E"/>
                    </a:solidFill>
                    <a:effectLst/>
                    <a:latin typeface="Calibri" panose="020F0502020204030204" pitchFamily="34" charset="0"/>
                    <a:cs typeface="Calibri" panose="020F0502020204030204" pitchFamily="34" charset="0"/>
                  </a:rPr>
                  <a:t>ατηγικό σχεδιασμό των οικονομικών δραστηριοτήτων αντικατοπτρίζεται στη λειτουργία του προϋπολογισμού και της διαχείρισης των κονδυλίων εντός συγκεκριμένων χρονικών διαστημάτων, τα οποία είναι επίσης κυκλικά - από τον μακροπρόθεσμο προϋπολογισμό στον ετήσιο προϋπολογισμό.</a:t>
                </a:r>
              </a:p>
              <a:p>
                <a:pPr algn="just"/>
                <a:endParaRPr lang="en-GB" sz="1400" dirty="0">
                  <a:solidFill>
                    <a:srgbClr val="1B193E"/>
                  </a:solidFill>
                  <a:latin typeface="Calibri" panose="020F0502020204030204" pitchFamily="34" charset="0"/>
                  <a:cs typeface="Calibri" panose="020F0502020204030204" pitchFamily="34" charset="0"/>
                </a:endParaRPr>
              </a:p>
              <a:p>
                <a:pPr algn="just"/>
                <a:r>
                  <a:rPr lang="en-GB" sz="1400" dirty="0" err="1">
                    <a:solidFill>
                      <a:srgbClr val="1B193E"/>
                    </a:solidFill>
                    <a:effectLst/>
                    <a:latin typeface="Calibri" panose="020F0502020204030204" pitchFamily="34" charset="0"/>
                    <a:cs typeface="Calibri" panose="020F0502020204030204" pitchFamily="34" charset="0"/>
                  </a:rPr>
                  <a:t>Σε</a:t>
                </a:r>
                <a:r>
                  <a:rPr lang="en-GB" sz="1400" dirty="0">
                    <a:solidFill>
                      <a:srgbClr val="1B193E"/>
                    </a:solidFill>
                    <a:effectLst/>
                    <a:latin typeface="Calibri" panose="020F0502020204030204" pitchFamily="34" charset="0"/>
                    <a:cs typeface="Calibri" panose="020F0502020204030204" pitchFamily="34" charset="0"/>
                  </a:rPr>
                  <a:t> τα</a:t>
                </a:r>
                <a:r>
                  <a:rPr lang="en-GB" sz="1400" dirty="0" err="1">
                    <a:solidFill>
                      <a:srgbClr val="1B193E"/>
                    </a:solidFill>
                    <a:effectLst/>
                    <a:latin typeface="Calibri" panose="020F0502020204030204" pitchFamily="34" charset="0"/>
                    <a:cs typeface="Calibri" panose="020F0502020204030204" pitchFamily="34" charset="0"/>
                  </a:rPr>
                  <a:t>κτά</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χρονικά</a:t>
                </a:r>
                <a:r>
                  <a:rPr lang="en-GB" sz="1400" dirty="0">
                    <a:solidFill>
                      <a:srgbClr val="1B193E"/>
                    </a:solidFill>
                    <a:effectLst/>
                    <a:latin typeface="Calibri" panose="020F0502020204030204" pitchFamily="34" charset="0"/>
                    <a:cs typeface="Calibri" panose="020F0502020204030204" pitchFamily="34" charset="0"/>
                  </a:rPr>
                  <a:t> </a:t>
                </a:r>
                <a:r>
                  <a:rPr lang="en-GB" sz="1400" dirty="0" err="1">
                    <a:solidFill>
                      <a:srgbClr val="1B193E"/>
                    </a:solidFill>
                    <a:effectLst/>
                    <a:latin typeface="Calibri" panose="020F0502020204030204" pitchFamily="34" charset="0"/>
                    <a:cs typeface="Calibri" panose="020F0502020204030204" pitchFamily="34" charset="0"/>
                  </a:rPr>
                  <a:t>δι</a:t>
                </a:r>
                <a:r>
                  <a:rPr lang="en-GB" sz="1400" dirty="0">
                    <a:solidFill>
                      <a:srgbClr val="1B193E"/>
                    </a:solidFill>
                    <a:effectLst/>
                    <a:latin typeface="Calibri" panose="020F0502020204030204" pitchFamily="34" charset="0"/>
                    <a:cs typeface="Calibri" panose="020F0502020204030204" pitchFamily="34" charset="0"/>
                  </a:rPr>
                  <a:t>αστήματα, η αποτελεσματική αξιοποίηση των κεφαλαίων περνάει από τα ακόλουθα βήματα που συνθέτουν μια διαδικασία διαχείρισης:</a:t>
                </a:r>
              </a:p>
              <a:p>
                <a:pPr algn="just"/>
                <a:endParaRPr lang="en-GB" sz="1400" dirty="0">
                  <a:solidFill>
                    <a:srgbClr val="1B193E"/>
                  </a:solidFill>
                  <a:latin typeface="Calibri" panose="020F0502020204030204" pitchFamily="34" charset="0"/>
                  <a:cs typeface="Calibri" panose="020F0502020204030204" pitchFamily="34" charset="0"/>
                </a:endParaRPr>
              </a:p>
              <a:p>
                <a:pPr algn="just"/>
                <a:endParaRPr lang="en-GB" sz="1400" dirty="0">
                  <a:solidFill>
                    <a:srgbClr val="1B193E"/>
                  </a:solidFill>
                  <a:effectLst/>
                  <a:latin typeface="Calibri" panose="020F0502020204030204" pitchFamily="34" charset="0"/>
                  <a:cs typeface="Calibri" panose="020F0502020204030204" pitchFamily="34" charset="0"/>
                </a:endParaRPr>
              </a:p>
            </p:txBody>
          </p:sp>
          <p:graphicFrame>
            <p:nvGraphicFramePr>
              <p:cNvPr id="3" name="Diagramma 2">
                <a:extLst>
                  <a:ext uri="{FF2B5EF4-FFF2-40B4-BE49-F238E27FC236}">
                    <a16:creationId xmlns:a16="http://schemas.microsoft.com/office/drawing/2014/main" id="{D60F082A-5601-AE5C-95A4-3AE83989BDC1}"/>
                  </a:ext>
                </a:extLst>
              </p:cNvPr>
              <p:cNvGraphicFramePr/>
              <p:nvPr>
                <p:extLst>
                  <p:ext uri="{D42A27DB-BD31-4B8C-83A1-F6EECF244321}">
                    <p14:modId xmlns:p14="http://schemas.microsoft.com/office/powerpoint/2010/main" val="2513132774"/>
                  </p:ext>
                </p:extLst>
              </p:nvPr>
            </p:nvGraphicFramePr>
            <p:xfrm>
              <a:off x="519671" y="4022389"/>
              <a:ext cx="11152657" cy="5983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sp>
          <p:nvSpPr>
            <p:cNvPr id="11" name="CasellaDiTesto 10">
              <a:extLst>
                <a:ext uri="{FF2B5EF4-FFF2-40B4-BE49-F238E27FC236}">
                  <a16:creationId xmlns:a16="http://schemas.microsoft.com/office/drawing/2014/main" id="{84CD1F21-7443-6884-F5AE-11CF2F42BB35}"/>
                </a:ext>
              </a:extLst>
            </p:cNvPr>
            <p:cNvSpPr txBox="1"/>
            <p:nvPr/>
          </p:nvSpPr>
          <p:spPr>
            <a:xfrm>
              <a:off x="471472" y="4620768"/>
              <a:ext cx="2635009" cy="1077218"/>
            </a:xfrm>
            <a:prstGeom prst="rect">
              <a:avLst/>
            </a:prstGeom>
            <a:noFill/>
          </p:spPr>
          <p:txBody>
            <a:bodyPr wrap="square" rtlCol="0">
              <a:spAutoFit/>
            </a:bodyPr>
            <a:lstStyle/>
            <a:p>
              <a:pPr algn="just"/>
              <a:r>
                <a:rPr lang="en-GB" sz="1600" dirty="0"/>
                <a:t>Τα </a:t>
              </a:r>
              <a:r>
                <a:rPr lang="en-GB" sz="1600" dirty="0" err="1"/>
                <a:t>θεσμικά</a:t>
              </a:r>
              <a:r>
                <a:rPr lang="en-GB" sz="1600" dirty="0"/>
                <a:t> </a:t>
              </a:r>
              <a:r>
                <a:rPr lang="en-GB" sz="1600" dirty="0" err="1"/>
                <a:t>όργ</a:t>
              </a:r>
              <a:r>
                <a:rPr lang="en-GB" sz="1600" dirty="0"/>
                <a:t>ανα της ΕΕ σχεδιάζουν σε συνεργασία τις χρηματοδοτικές κατανομές μέσω της δρομολόγησης ειδικών προγραμμάτων.</a:t>
              </a:r>
            </a:p>
          </p:txBody>
        </p:sp>
        <p:sp>
          <p:nvSpPr>
            <p:cNvPr id="13" name="CasellaDiTesto 12">
              <a:extLst>
                <a:ext uri="{FF2B5EF4-FFF2-40B4-BE49-F238E27FC236}">
                  <a16:creationId xmlns:a16="http://schemas.microsoft.com/office/drawing/2014/main" id="{7420BB04-66B3-7967-4878-09422DF223DD}"/>
                </a:ext>
              </a:extLst>
            </p:cNvPr>
            <p:cNvSpPr txBox="1"/>
            <p:nvPr/>
          </p:nvSpPr>
          <p:spPr>
            <a:xfrm>
              <a:off x="3344212" y="4620768"/>
              <a:ext cx="2635009" cy="1323439"/>
            </a:xfrm>
            <a:prstGeom prst="rect">
              <a:avLst/>
            </a:prstGeom>
            <a:noFill/>
          </p:spPr>
          <p:txBody>
            <a:bodyPr wrap="square" rtlCol="0">
              <a:spAutoFit/>
            </a:bodyPr>
            <a:lstStyle/>
            <a:p>
              <a:pPr algn="just"/>
              <a:r>
                <a:rPr lang="en-GB" sz="1600" dirty="0"/>
                <a:t>Ο π</a:t>
              </a:r>
              <a:r>
                <a:rPr lang="en-GB" sz="1600" dirty="0" err="1"/>
                <a:t>ροϋ</a:t>
              </a:r>
              <a:r>
                <a:rPr lang="en-GB" sz="1600" dirty="0"/>
                <a:t>πολογισμός που σχεδιάζεται ή ζητείται από τους διάφορους δικαιούχους υποβάλλεται σε διαδικασίες έγκρισης, διασφαλίζοντας την ευθυγράμμιση με τους στόχους της ΕΕ.</a:t>
              </a:r>
            </a:p>
          </p:txBody>
        </p:sp>
        <p:sp>
          <p:nvSpPr>
            <p:cNvPr id="14" name="CasellaDiTesto 13">
              <a:extLst>
                <a:ext uri="{FF2B5EF4-FFF2-40B4-BE49-F238E27FC236}">
                  <a16:creationId xmlns:a16="http://schemas.microsoft.com/office/drawing/2014/main" id="{C6E9982D-FE7B-837F-09EE-C83F291D8E2A}"/>
                </a:ext>
              </a:extLst>
            </p:cNvPr>
            <p:cNvSpPr txBox="1"/>
            <p:nvPr/>
          </p:nvSpPr>
          <p:spPr>
            <a:xfrm>
              <a:off x="6212781" y="4620768"/>
              <a:ext cx="2635009" cy="584775"/>
            </a:xfrm>
            <a:prstGeom prst="rect">
              <a:avLst/>
            </a:prstGeom>
            <a:noFill/>
          </p:spPr>
          <p:txBody>
            <a:bodyPr wrap="square" rtlCol="0">
              <a:spAutoFit/>
            </a:bodyPr>
            <a:lstStyle/>
            <a:p>
              <a:pPr algn="just"/>
              <a:r>
                <a:rPr lang="en-GB" sz="1600" dirty="0"/>
                <a:t>Τα </a:t>
              </a:r>
              <a:r>
                <a:rPr lang="en-GB" sz="1600" dirty="0" err="1"/>
                <a:t>κονδύλι</a:t>
              </a:r>
              <a:r>
                <a:rPr lang="en-GB" sz="1600" dirty="0"/>
                <a:t>α διανέμονται και τα έργα υλοποιούνται. </a:t>
              </a:r>
            </a:p>
          </p:txBody>
        </p:sp>
        <p:sp>
          <p:nvSpPr>
            <p:cNvPr id="15" name="CasellaDiTesto 14">
              <a:extLst>
                <a:ext uri="{FF2B5EF4-FFF2-40B4-BE49-F238E27FC236}">
                  <a16:creationId xmlns:a16="http://schemas.microsoft.com/office/drawing/2014/main" id="{BE022E30-F927-A4E8-596C-E51B12F2B48F}"/>
                </a:ext>
              </a:extLst>
            </p:cNvPr>
            <p:cNvSpPr txBox="1"/>
            <p:nvPr/>
          </p:nvSpPr>
          <p:spPr>
            <a:xfrm>
              <a:off x="9081350" y="4620768"/>
              <a:ext cx="2635009" cy="1077218"/>
            </a:xfrm>
            <a:prstGeom prst="rect">
              <a:avLst/>
            </a:prstGeom>
            <a:noFill/>
          </p:spPr>
          <p:txBody>
            <a:bodyPr wrap="square" rtlCol="0">
              <a:spAutoFit/>
            </a:bodyPr>
            <a:lstStyle/>
            <a:p>
              <a:pPr algn="just"/>
              <a:r>
                <a:rPr lang="en-GB" sz="1600" b="0" i="0" dirty="0">
                  <a:effectLst/>
                  <a:latin typeface="Calibri" panose="020F0502020204030204" pitchFamily="34" charset="0"/>
                  <a:cs typeface="Calibri" panose="020F0502020204030204" pitchFamily="34" charset="0"/>
                </a:rPr>
                <a:t>Τα απ</a:t>
              </a:r>
              <a:r>
                <a:rPr lang="en-GB" sz="1600" b="0" i="0" dirty="0" err="1">
                  <a:effectLst/>
                  <a:latin typeface="Calibri" panose="020F0502020204030204" pitchFamily="34" charset="0"/>
                  <a:cs typeface="Calibri" panose="020F0502020204030204" pitchFamily="34" charset="0"/>
                </a:rPr>
                <a:t>οτελέσμ</a:t>
              </a:r>
              <a:r>
                <a:rPr lang="en-GB" sz="1600" b="0" i="0" dirty="0">
                  <a:effectLst/>
                  <a:latin typeface="Calibri" panose="020F0502020204030204" pitchFamily="34" charset="0"/>
                  <a:cs typeface="Calibri" panose="020F0502020204030204" pitchFamily="34" charset="0"/>
                </a:rPr>
                <a:t>ατα αξιολογούνται συνεχώς για να εκτιμηθεί ο αντίκτυπος και η αποτελεσματικότητα των χρηματοδοτικών χορηγήσεων.</a:t>
              </a:r>
              <a:endParaRPr lang="en-GB" sz="16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9837344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1.2 Μέσα στη διαδικασία κατάρτισης του προϋπολογισμού: (1)</a:t>
            </a:r>
          </a:p>
        </p:txBody>
      </p:sp>
      <p:grpSp>
        <p:nvGrpSpPr>
          <p:cNvPr id="10" name="Gruppo 9">
            <a:extLst>
              <a:ext uri="{FF2B5EF4-FFF2-40B4-BE49-F238E27FC236}">
                <a16:creationId xmlns:a16="http://schemas.microsoft.com/office/drawing/2014/main" id="{ECEC986F-2856-EA97-E4BB-18E3194C2212}"/>
              </a:ext>
            </a:extLst>
          </p:cNvPr>
          <p:cNvGrpSpPr/>
          <p:nvPr/>
        </p:nvGrpSpPr>
        <p:grpSpPr>
          <a:xfrm>
            <a:off x="471471" y="1489412"/>
            <a:ext cx="11152658" cy="4643848"/>
            <a:chOff x="471471" y="1489412"/>
            <a:chExt cx="11152658" cy="4643848"/>
          </a:xfrm>
        </p:grpSpPr>
        <p:grpSp>
          <p:nvGrpSpPr>
            <p:cNvPr id="16" name="Gruppo 15">
              <a:extLst>
                <a:ext uri="{FF2B5EF4-FFF2-40B4-BE49-F238E27FC236}">
                  <a16:creationId xmlns:a16="http://schemas.microsoft.com/office/drawing/2014/main" id="{F770F07D-F6C1-6DD7-42FA-135EFE6FD15D}"/>
                </a:ext>
              </a:extLst>
            </p:cNvPr>
            <p:cNvGrpSpPr/>
            <p:nvPr/>
          </p:nvGrpSpPr>
          <p:grpSpPr>
            <a:xfrm>
              <a:off x="471471" y="2164731"/>
              <a:ext cx="11152657" cy="3493264"/>
              <a:chOff x="471471" y="3252899"/>
              <a:chExt cx="11152657" cy="3493264"/>
            </a:xfrm>
          </p:grpSpPr>
          <p:sp>
            <p:nvSpPr>
              <p:cNvPr id="5" name="CasellaDiTesto 4">
                <a:extLst>
                  <a:ext uri="{FF2B5EF4-FFF2-40B4-BE49-F238E27FC236}">
                    <a16:creationId xmlns:a16="http://schemas.microsoft.com/office/drawing/2014/main" id="{674FD3F7-6A79-A991-F698-ADD6E2D50907}"/>
                  </a:ext>
                </a:extLst>
              </p:cNvPr>
              <p:cNvSpPr txBox="1"/>
              <p:nvPr/>
            </p:nvSpPr>
            <p:spPr>
              <a:xfrm>
                <a:off x="471471" y="3252899"/>
                <a:ext cx="5421329" cy="3493264"/>
              </a:xfrm>
              <a:prstGeom prst="rect">
                <a:avLst/>
              </a:prstGeom>
              <a:noFill/>
              <a:ln>
                <a:solidFill>
                  <a:srgbClr val="1B193E"/>
                </a:solidFill>
              </a:ln>
            </p:spPr>
            <p:txBody>
              <a:bodyPr wrap="square" rtlCol="0">
                <a:spAutoFit/>
              </a:bodyPr>
              <a:lstStyle/>
              <a:p>
                <a:pPr algn="just"/>
                <a:r>
                  <a:rPr lang="en-GB" sz="1300" b="1" dirty="0">
                    <a:solidFill>
                      <a:srgbClr val="1B193E"/>
                    </a:solidFill>
                    <a:latin typeface="Calibri" panose="020F0502020204030204" pitchFamily="34" charset="0"/>
                    <a:cs typeface="Calibri" panose="020F0502020204030204" pitchFamily="34" charset="0"/>
                  </a:rPr>
                  <a:t>Μα</a:t>
                </a:r>
                <a:r>
                  <a:rPr lang="en-GB" sz="1300" b="1" dirty="0" err="1">
                    <a:solidFill>
                      <a:srgbClr val="1B193E"/>
                    </a:solidFill>
                    <a:latin typeface="Calibri" panose="020F0502020204030204" pitchFamily="34" charset="0"/>
                    <a:cs typeface="Calibri" panose="020F0502020204030204" pitchFamily="34" charset="0"/>
                  </a:rPr>
                  <a:t>κρο</a:t>
                </a:r>
                <a:r>
                  <a:rPr lang="en-GB" sz="1300" b="1" dirty="0">
                    <a:solidFill>
                      <a:srgbClr val="1B193E"/>
                    </a:solidFill>
                    <a:latin typeface="Calibri" panose="020F0502020204030204" pitchFamily="34" charset="0"/>
                    <a:cs typeface="Calibri" panose="020F0502020204030204" pitchFamily="34" charset="0"/>
                  </a:rPr>
                  <a:t>πρόθεσμος προϋπολογισμός</a:t>
                </a:r>
              </a:p>
              <a:p>
                <a:pPr algn="just"/>
                <a:endParaRPr lang="en-GB" sz="1300" b="1" dirty="0">
                  <a:solidFill>
                    <a:srgbClr val="1B193E"/>
                  </a:solidFill>
                  <a:latin typeface="Calibri" panose="020F0502020204030204" pitchFamily="34" charset="0"/>
                  <a:cs typeface="Calibri" panose="020F0502020204030204" pitchFamily="34" charset="0"/>
                </a:endParaRPr>
              </a:p>
              <a:p>
                <a:pPr algn="just"/>
                <a:r>
                  <a:rPr lang="en-GB" sz="1300" dirty="0" err="1">
                    <a:solidFill>
                      <a:srgbClr val="1B193E"/>
                    </a:solidFill>
                    <a:latin typeface="Calibri" panose="020F0502020204030204" pitchFamily="34" charset="0"/>
                    <a:cs typeface="Calibri" panose="020F0502020204030204" pitchFamily="34" charset="0"/>
                  </a:rPr>
                  <a:t>Αν</a:t>
                </a:r>
                <a:r>
                  <a:rPr lang="en-GB" sz="1300" dirty="0">
                    <a:solidFill>
                      <a:srgbClr val="1B193E"/>
                    </a:solidFill>
                    <a:latin typeface="Calibri" panose="020F0502020204030204" pitchFamily="34" charset="0"/>
                    <a:cs typeface="Calibri" panose="020F0502020204030204" pitchFamily="34" charset="0"/>
                  </a:rPr>
                  <a:t>αγνωρίζεται επίσης ως </a:t>
                </a:r>
                <a:r>
                  <a:rPr lang="en-GB" sz="1300" b="1" dirty="0">
                    <a:solidFill>
                      <a:srgbClr val="1B193E"/>
                    </a:solidFill>
                    <a:latin typeface="Calibri" panose="020F0502020204030204" pitchFamily="34" charset="0"/>
                    <a:cs typeface="Calibri" panose="020F0502020204030204" pitchFamily="34" charset="0"/>
                  </a:rPr>
                  <a:t>Πολυετές Δημοσιονομικό Πλαίσιο </a:t>
                </a:r>
                <a:r>
                  <a:rPr lang="en-GB" sz="1300" dirty="0">
                    <a:solidFill>
                      <a:srgbClr val="1B193E"/>
                    </a:solidFill>
                    <a:latin typeface="Calibri" panose="020F0502020204030204" pitchFamily="34" charset="0"/>
                    <a:cs typeface="Calibri" panose="020F0502020204030204" pitchFamily="34" charset="0"/>
                  </a:rPr>
                  <a:t>(</a:t>
                </a:r>
                <a:r>
                  <a:rPr lang="en-GB" sz="1300" b="1" dirty="0">
                    <a:solidFill>
                      <a:srgbClr val="1B193E"/>
                    </a:solidFill>
                    <a:latin typeface="Calibri" panose="020F0502020204030204" pitchFamily="34" charset="0"/>
                    <a:cs typeface="Calibri" panose="020F0502020204030204" pitchFamily="34" charset="0"/>
                  </a:rPr>
                  <a:t>ΠΔΠ</a:t>
                </a:r>
                <a:r>
                  <a:rPr lang="en-GB" sz="1300" dirty="0">
                    <a:solidFill>
                      <a:srgbClr val="1B193E"/>
                    </a:solidFill>
                    <a:latin typeface="Calibri" panose="020F0502020204030204" pitchFamily="34" charset="0"/>
                    <a:cs typeface="Calibri" panose="020F0502020204030204" pitchFamily="34" charset="0"/>
                  </a:rPr>
                  <a:t>), αυτός ο μακροπρόθεσμος προϋπολογισμός καλύπτει επτά έτη, καθορίζοντας κονδύλια δαπανών για κατηγορίες και προτεραιότητες της ΕΕ, όπως η ψηφιοποίηση ή η αγροτική ανάπτυξη.</a:t>
                </a:r>
              </a:p>
              <a:p>
                <a:pPr algn="just"/>
                <a:endParaRPr lang="en-GB" sz="1300" dirty="0">
                  <a:solidFill>
                    <a:srgbClr val="1B193E"/>
                  </a:solidFill>
                  <a:latin typeface="Calibri" panose="020F0502020204030204" pitchFamily="34" charset="0"/>
                  <a:cs typeface="Calibri" panose="020F0502020204030204" pitchFamily="34" charset="0"/>
                </a:endParaRPr>
              </a:p>
              <a:p>
                <a:pPr algn="just"/>
                <a:r>
                  <a:rPr lang="en-GB" sz="1300" dirty="0">
                    <a:solidFill>
                      <a:srgbClr val="1B193E"/>
                    </a:solidFill>
                    <a:latin typeface="Calibri" panose="020F0502020204030204" pitchFamily="34" charset="0"/>
                    <a:cs typeface="Calibri" panose="020F0502020204030204" pitchFamily="34" charset="0"/>
                  </a:rPr>
                  <a:t>Υπ</a:t>
                </a:r>
                <a:r>
                  <a:rPr lang="en-GB" sz="1300" dirty="0" err="1">
                    <a:solidFill>
                      <a:srgbClr val="1B193E"/>
                    </a:solidFill>
                    <a:latin typeface="Calibri" panose="020F0502020204030204" pitchFamily="34" charset="0"/>
                    <a:cs typeface="Calibri" panose="020F0502020204030204" pitchFamily="34" charset="0"/>
                  </a:rPr>
                  <a:t>ενθυμίζετ</a:t>
                </a:r>
                <a:r>
                  <a:rPr lang="en-GB" sz="1300" dirty="0">
                    <a:solidFill>
                      <a:srgbClr val="1B193E"/>
                    </a:solidFill>
                    <a:latin typeface="Calibri" panose="020F0502020204030204" pitchFamily="34" charset="0"/>
                    <a:cs typeface="Calibri" panose="020F0502020204030204" pitchFamily="34" charset="0"/>
                  </a:rPr>
                  <a:t>αι ότι το ΠΔΠ λειτουργεί ως στρατηγικό σχέδιο που κατευθύνει τις πρωτοβουλίες της ΕΕ. </a:t>
                </a:r>
                <a:r>
                  <a:rPr lang="en-GB" sz="1300" dirty="0" err="1">
                    <a:solidFill>
                      <a:srgbClr val="1B193E"/>
                    </a:solidFill>
                    <a:latin typeface="Calibri" panose="020F0502020204030204" pitchFamily="34" charset="0"/>
                    <a:cs typeface="Calibri" panose="020F0502020204030204" pitchFamily="34" charset="0"/>
                  </a:rPr>
                  <a:t>Το</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τρέχον</a:t>
                </a:r>
                <a:r>
                  <a:rPr lang="en-GB" sz="1300" dirty="0">
                    <a:solidFill>
                      <a:srgbClr val="1B193E"/>
                    </a:solidFill>
                    <a:latin typeface="Calibri" panose="020F0502020204030204" pitchFamily="34" charset="0"/>
                    <a:cs typeface="Calibri" panose="020F0502020204030204" pitchFamily="34" charset="0"/>
                  </a:rPr>
                  <a:t> ΠΔΠ 2021-2027 </a:t>
                </a:r>
                <a:r>
                  <a:rPr lang="en-GB" sz="1300" dirty="0" err="1">
                    <a:solidFill>
                      <a:srgbClr val="1B193E"/>
                    </a:solidFill>
                    <a:latin typeface="Calibri" panose="020F0502020204030204" pitchFamily="34" charset="0"/>
                    <a:cs typeface="Calibri" panose="020F0502020204030204" pitchFamily="34" charset="0"/>
                  </a:rPr>
                  <a:t>ευθυγρ</a:t>
                </a:r>
                <a:r>
                  <a:rPr lang="en-GB" sz="1300" dirty="0">
                    <a:solidFill>
                      <a:srgbClr val="1B193E"/>
                    </a:solidFill>
                    <a:latin typeface="Calibri" panose="020F0502020204030204" pitchFamily="34" charset="0"/>
                    <a:cs typeface="Calibri" panose="020F0502020204030204" pitchFamily="34" charset="0"/>
                  </a:rPr>
                  <a:t>αμμίζεται με τις προτεραιότητες και τη μακροπρόθεσμη ατζέντα της ΕΕ, προωθώντας τη συνοχή των προγραμμάτων και των έργων.</a:t>
                </a:r>
              </a:p>
              <a:p>
                <a:pPr algn="just"/>
                <a:endParaRPr lang="en-GB" sz="1300" dirty="0">
                  <a:solidFill>
                    <a:srgbClr val="1B193E"/>
                  </a:solidFill>
                  <a:latin typeface="Calibri" panose="020F0502020204030204" pitchFamily="34" charset="0"/>
                  <a:cs typeface="Calibri" panose="020F0502020204030204" pitchFamily="34" charset="0"/>
                </a:endParaRPr>
              </a:p>
              <a:p>
                <a:pPr algn="just"/>
                <a:r>
                  <a:rPr lang="en-GB" sz="1300" dirty="0">
                    <a:solidFill>
                      <a:srgbClr val="1B193E"/>
                    </a:solidFill>
                    <a:latin typeface="Calibri" panose="020F0502020204030204" pitchFamily="34" charset="0"/>
                    <a:cs typeface="Calibri" panose="020F0502020204030204" pitchFamily="34" charset="0"/>
                  </a:rPr>
                  <a:t>Η </a:t>
                </a:r>
                <a:r>
                  <a:rPr lang="en-GB" sz="1300" dirty="0" err="1">
                    <a:solidFill>
                      <a:srgbClr val="1B193E"/>
                    </a:solidFill>
                    <a:latin typeface="Calibri" panose="020F0502020204030204" pitchFamily="34" charset="0"/>
                    <a:cs typeface="Calibri" panose="020F0502020204030204" pitchFamily="34" charset="0"/>
                  </a:rPr>
                  <a:t>δι</a:t>
                </a:r>
                <a:r>
                  <a:rPr lang="en-GB" sz="1300" dirty="0">
                    <a:solidFill>
                      <a:srgbClr val="1B193E"/>
                    </a:solidFill>
                    <a:latin typeface="Calibri" panose="020F0502020204030204" pitchFamily="34" charset="0"/>
                    <a:cs typeface="Calibri" panose="020F0502020204030204" pitchFamily="34" charset="0"/>
                  </a:rPr>
                  <a:t>απραγμάτευση του ΠΔΠ περιλαμβάνει τα βασικά θεσμικά όργανα της ΕΕ (Κοινοβούλιο, Συμβούλιο και Επιτροπή), όπου η Επιτροπή διαδραματίζει κεντρικό ρόλο στην υποβολή προτάσεων για την κατανομή των κονδυλίων και τα ανώτατα όρια δαπανών, τις ροές εσόδων, την απόφαση για τους πόρους και τη νομοθεσία για τα σχετικά προγράμματα χρηματοδότησης.</a:t>
                </a:r>
              </a:p>
            </p:txBody>
          </p:sp>
          <p:sp>
            <p:nvSpPr>
              <p:cNvPr id="3" name="CasellaDiTesto 2">
                <a:extLst>
                  <a:ext uri="{FF2B5EF4-FFF2-40B4-BE49-F238E27FC236}">
                    <a16:creationId xmlns:a16="http://schemas.microsoft.com/office/drawing/2014/main" id="{84EFE7F4-0E17-57FF-1F1F-3815599B621A}"/>
                  </a:ext>
                </a:extLst>
              </p:cNvPr>
              <p:cNvSpPr txBox="1"/>
              <p:nvPr/>
            </p:nvSpPr>
            <p:spPr>
              <a:xfrm>
                <a:off x="6202799" y="3252899"/>
                <a:ext cx="5421329" cy="3493264"/>
              </a:xfrm>
              <a:prstGeom prst="rect">
                <a:avLst/>
              </a:prstGeom>
              <a:noFill/>
              <a:ln>
                <a:solidFill>
                  <a:srgbClr val="1B193E"/>
                </a:solidFill>
              </a:ln>
            </p:spPr>
            <p:txBody>
              <a:bodyPr wrap="square" rtlCol="0">
                <a:spAutoFit/>
              </a:bodyPr>
              <a:lstStyle/>
              <a:p>
                <a:pPr algn="just"/>
                <a:r>
                  <a:rPr lang="en-GB" sz="1300" b="1" dirty="0" err="1">
                    <a:solidFill>
                      <a:srgbClr val="1B193E"/>
                    </a:solidFill>
                    <a:latin typeface="Calibri" panose="020F0502020204030204" pitchFamily="34" charset="0"/>
                    <a:cs typeface="Calibri" panose="020F0502020204030204" pitchFamily="34" charset="0"/>
                  </a:rPr>
                  <a:t>Ετήσιος</a:t>
                </a:r>
                <a:r>
                  <a:rPr lang="en-GB" sz="1300" b="1" dirty="0">
                    <a:solidFill>
                      <a:srgbClr val="1B193E"/>
                    </a:solidFill>
                    <a:latin typeface="Calibri" panose="020F0502020204030204" pitchFamily="34" charset="0"/>
                    <a:cs typeface="Calibri" panose="020F0502020204030204" pitchFamily="34" charset="0"/>
                  </a:rPr>
                  <a:t> π</a:t>
                </a:r>
                <a:r>
                  <a:rPr lang="en-GB" sz="1300" b="1" dirty="0" err="1">
                    <a:solidFill>
                      <a:srgbClr val="1B193E"/>
                    </a:solidFill>
                    <a:latin typeface="Calibri" panose="020F0502020204030204" pitchFamily="34" charset="0"/>
                    <a:cs typeface="Calibri" panose="020F0502020204030204" pitchFamily="34" charset="0"/>
                  </a:rPr>
                  <a:t>ροϋ</a:t>
                </a:r>
                <a:r>
                  <a:rPr lang="en-GB" sz="1300" b="1" dirty="0">
                    <a:solidFill>
                      <a:srgbClr val="1B193E"/>
                    </a:solidFill>
                    <a:latin typeface="Calibri" panose="020F0502020204030204" pitchFamily="34" charset="0"/>
                    <a:cs typeface="Calibri" panose="020F0502020204030204" pitchFamily="34" charset="0"/>
                  </a:rPr>
                  <a:t>πολογισμός</a:t>
                </a:r>
              </a:p>
              <a:p>
                <a:pPr algn="just"/>
                <a:endParaRPr lang="en-GB" sz="1300" b="1" dirty="0">
                  <a:solidFill>
                    <a:srgbClr val="1B193E"/>
                  </a:solidFill>
                  <a:latin typeface="Calibri" panose="020F0502020204030204" pitchFamily="34" charset="0"/>
                  <a:cs typeface="Calibri" panose="020F0502020204030204" pitchFamily="34" charset="0"/>
                </a:endParaRPr>
              </a:p>
              <a:p>
                <a:pPr algn="just"/>
                <a:r>
                  <a:rPr lang="en-GB" sz="1300" dirty="0" err="1">
                    <a:solidFill>
                      <a:srgbClr val="1B193E"/>
                    </a:solidFill>
                    <a:latin typeface="Calibri" panose="020F0502020204030204" pitchFamily="34" charset="0"/>
                    <a:cs typeface="Calibri" panose="020F0502020204030204" pitchFamily="34" charset="0"/>
                  </a:rPr>
                  <a:t>Συμ</a:t>
                </a:r>
                <a:r>
                  <a:rPr lang="en-GB" sz="1300" dirty="0">
                    <a:solidFill>
                      <a:srgbClr val="1B193E"/>
                    </a:solidFill>
                    <a:latin typeface="Calibri" panose="020F0502020204030204" pitchFamily="34" charset="0"/>
                    <a:cs typeface="Calibri" panose="020F0502020204030204" pitchFamily="34" charset="0"/>
                  </a:rPr>
                  <a:t>πληρώνοντας το ΠΔΠ, ο ετήσιος προϋπολογισμός αντιμετωπίζει συγκεκριμένες ετήσιες προτεραιότητες μέσω συνεργατικής (επανα)διαπραγμάτευσης μεταξύ των θεσμικών οργάνων της ΕΕ.</a:t>
                </a:r>
              </a:p>
              <a:p>
                <a:pPr algn="just"/>
                <a:endParaRPr lang="en-GB" sz="1300" dirty="0">
                  <a:solidFill>
                    <a:srgbClr val="1B193E"/>
                  </a:solidFill>
                  <a:latin typeface="Calibri" panose="020F0502020204030204" pitchFamily="34" charset="0"/>
                  <a:cs typeface="Calibri" panose="020F0502020204030204" pitchFamily="34" charset="0"/>
                </a:endParaRPr>
              </a:p>
              <a:p>
                <a:pPr algn="just"/>
                <a:r>
                  <a:rPr lang="en-GB" sz="1300" dirty="0" err="1">
                    <a:solidFill>
                      <a:srgbClr val="1B193E"/>
                    </a:solidFill>
                    <a:latin typeface="Calibri" panose="020F0502020204030204" pitchFamily="34" charset="0"/>
                    <a:cs typeface="Calibri" panose="020F0502020204030204" pitchFamily="34" charset="0"/>
                  </a:rPr>
                  <a:t>Στο</a:t>
                </a:r>
                <a:r>
                  <a:rPr lang="en-GB" sz="1300" dirty="0">
                    <a:solidFill>
                      <a:srgbClr val="1B193E"/>
                    </a:solidFill>
                    <a:latin typeface="Calibri" panose="020F0502020204030204" pitchFamily="34" charset="0"/>
                    <a:cs typeface="Calibri" panose="020F0502020204030204" pitchFamily="34" charset="0"/>
                  </a:rPr>
                  <a:t> πλα</a:t>
                </a:r>
                <a:r>
                  <a:rPr lang="en-GB" sz="1300" dirty="0" err="1">
                    <a:solidFill>
                      <a:srgbClr val="1B193E"/>
                    </a:solidFill>
                    <a:latin typeface="Calibri" panose="020F0502020204030204" pitchFamily="34" charset="0"/>
                    <a:cs typeface="Calibri" panose="020F0502020204030204" pitchFamily="34" charset="0"/>
                  </a:rPr>
                  <a:t>ίσιο</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ενός</a:t>
                </a:r>
                <a:r>
                  <a:rPr lang="en-GB" sz="1300" dirty="0">
                    <a:solidFill>
                      <a:srgbClr val="1B193E"/>
                    </a:solidFill>
                    <a:latin typeface="Calibri" panose="020F0502020204030204" pitchFamily="34" charset="0"/>
                    <a:cs typeface="Calibri" panose="020F0502020204030204" pitchFamily="34" charset="0"/>
                  </a:rPr>
                  <a:t> επτα</a:t>
                </a:r>
                <a:r>
                  <a:rPr lang="en-GB" sz="1300" dirty="0" err="1">
                    <a:solidFill>
                      <a:srgbClr val="1B193E"/>
                    </a:solidFill>
                    <a:latin typeface="Calibri" panose="020F0502020204030204" pitchFamily="34" charset="0"/>
                    <a:cs typeface="Calibri" panose="020F0502020204030204" pitchFamily="34" charset="0"/>
                  </a:rPr>
                  <a:t>ετούς</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κύκλου</a:t>
                </a:r>
                <a:r>
                  <a:rPr lang="en-GB" sz="1300" dirty="0">
                    <a:solidFill>
                      <a:srgbClr val="1B193E"/>
                    </a:solidFill>
                    <a:latin typeface="Calibri" panose="020F0502020204030204" pitchFamily="34" charset="0"/>
                    <a:cs typeface="Calibri" panose="020F0502020204030204" pitchFamily="34" charset="0"/>
                  </a:rPr>
                  <a:t>, απ</a:t>
                </a:r>
                <a:r>
                  <a:rPr lang="en-GB" sz="1300" dirty="0" err="1">
                    <a:solidFill>
                      <a:srgbClr val="1B193E"/>
                    </a:solidFill>
                    <a:latin typeface="Calibri" panose="020F0502020204030204" pitchFamily="34" charset="0"/>
                    <a:cs typeface="Calibri" panose="020F0502020204030204" pitchFamily="34" charset="0"/>
                  </a:rPr>
                  <a:t>οτελεί</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το</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κεντρικό</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σημείο</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εστί</a:t>
                </a:r>
                <a:r>
                  <a:rPr lang="en-GB" sz="1300" dirty="0">
                    <a:solidFill>
                      <a:srgbClr val="1B193E"/>
                    </a:solidFill>
                    <a:latin typeface="Calibri" panose="020F0502020204030204" pitchFamily="34" charset="0"/>
                    <a:cs typeface="Calibri" panose="020F0502020204030204" pitchFamily="34" charset="0"/>
                  </a:rPr>
                  <a:t>ασης για την ευθυγράμμιση των βραχυπρόθεσμων στόχων με την ευρύτερη στρατηγική του ΠΔΠ. </a:t>
                </a:r>
                <a:r>
                  <a:rPr lang="en-GB" sz="1300" dirty="0" err="1">
                    <a:solidFill>
                      <a:srgbClr val="1B193E"/>
                    </a:solidFill>
                    <a:latin typeface="Calibri" panose="020F0502020204030204" pitchFamily="34" charset="0"/>
                    <a:cs typeface="Calibri" panose="020F0502020204030204" pitchFamily="34" charset="0"/>
                  </a:rPr>
                  <a:t>Ως</a:t>
                </a:r>
                <a:r>
                  <a:rPr lang="en-GB" sz="1300" dirty="0">
                    <a:solidFill>
                      <a:srgbClr val="1B193E"/>
                    </a:solidFill>
                    <a:latin typeface="Calibri" panose="020F0502020204030204" pitchFamily="34" charset="0"/>
                    <a:cs typeface="Calibri" panose="020F0502020204030204" pitchFamily="34" charset="0"/>
                  </a:rPr>
                  <a:t> </a:t>
                </a:r>
                <a:r>
                  <a:rPr lang="en-GB" sz="1300" dirty="0" err="1">
                    <a:solidFill>
                      <a:srgbClr val="1B193E"/>
                    </a:solidFill>
                    <a:latin typeface="Calibri" panose="020F0502020204030204" pitchFamily="34" charset="0"/>
                    <a:cs typeface="Calibri" panose="020F0502020204030204" pitchFamily="34" charset="0"/>
                  </a:rPr>
                  <a:t>δυν</a:t>
                </a:r>
                <a:r>
                  <a:rPr lang="en-GB" sz="1300" dirty="0">
                    <a:solidFill>
                      <a:srgbClr val="1B193E"/>
                    </a:solidFill>
                    <a:latin typeface="Calibri" panose="020F0502020204030204" pitchFamily="34" charset="0"/>
                    <a:cs typeface="Calibri" panose="020F0502020204030204" pitchFamily="34" charset="0"/>
                  </a:rPr>
                  <a:t>αμική διαδικασία, επιτρέπει ευέλικτες αντιδράσεις, που προσαρμόζονται τελικά στις αναδυόμενες ανάγκες και ευκαιρίες εντός του ίδιου έτους - π.χ. COVID, </a:t>
                </a:r>
                <a:r>
                  <a:rPr lang="en-GB" sz="1300" dirty="0" err="1">
                    <a:solidFill>
                      <a:srgbClr val="1B193E"/>
                    </a:solidFill>
                    <a:latin typeface="Calibri" panose="020F0502020204030204" pitchFamily="34" charset="0"/>
                    <a:cs typeface="Calibri" panose="020F0502020204030204" pitchFamily="34" charset="0"/>
                  </a:rPr>
                  <a:t>γεω</a:t>
                </a:r>
                <a:r>
                  <a:rPr lang="en-GB" sz="1300" dirty="0">
                    <a:solidFill>
                      <a:srgbClr val="1B193E"/>
                    </a:solidFill>
                    <a:latin typeface="Calibri" panose="020F0502020204030204" pitchFamily="34" charset="0"/>
                    <a:cs typeface="Calibri" panose="020F0502020204030204" pitchFamily="34" charset="0"/>
                  </a:rPr>
                  <a:t>πολιτικοί κλυδωνισμοί.</a:t>
                </a:r>
              </a:p>
              <a:p>
                <a:pPr algn="just"/>
                <a:endParaRPr lang="en-GB" sz="1300" dirty="0">
                  <a:solidFill>
                    <a:srgbClr val="1B193E"/>
                  </a:solidFill>
                  <a:latin typeface="Calibri" panose="020F0502020204030204" pitchFamily="34" charset="0"/>
                  <a:cs typeface="Calibri" panose="020F0502020204030204" pitchFamily="34" charset="0"/>
                </a:endParaRPr>
              </a:p>
              <a:p>
                <a:pPr algn="just"/>
                <a:r>
                  <a:rPr lang="en-GB" sz="1300" dirty="0">
                    <a:solidFill>
                      <a:srgbClr val="1B193E"/>
                    </a:solidFill>
                    <a:latin typeface="Calibri" panose="020F0502020204030204" pitchFamily="34" charset="0"/>
                    <a:cs typeface="Calibri" panose="020F0502020204030204" pitchFamily="34" charset="0"/>
                  </a:rPr>
                  <a:t>Ο </a:t>
                </a:r>
                <a:r>
                  <a:rPr lang="en-GB" sz="1300" dirty="0" err="1">
                    <a:solidFill>
                      <a:srgbClr val="1B193E"/>
                    </a:solidFill>
                    <a:latin typeface="Calibri" panose="020F0502020204030204" pitchFamily="34" charset="0"/>
                    <a:cs typeface="Calibri" panose="020F0502020204030204" pitchFamily="34" charset="0"/>
                  </a:rPr>
                  <a:t>ετήσιος</a:t>
                </a:r>
                <a:r>
                  <a:rPr lang="en-GB" sz="1300" dirty="0">
                    <a:solidFill>
                      <a:srgbClr val="1B193E"/>
                    </a:solidFill>
                    <a:latin typeface="Calibri" panose="020F0502020204030204" pitchFamily="34" charset="0"/>
                    <a:cs typeface="Calibri" panose="020F0502020204030204" pitchFamily="34" charset="0"/>
                  </a:rPr>
                  <a:t> π</a:t>
                </a:r>
                <a:r>
                  <a:rPr lang="en-GB" sz="1300" dirty="0" err="1">
                    <a:solidFill>
                      <a:srgbClr val="1B193E"/>
                    </a:solidFill>
                    <a:latin typeface="Calibri" panose="020F0502020204030204" pitchFamily="34" charset="0"/>
                    <a:cs typeface="Calibri" panose="020F0502020204030204" pitchFamily="34" charset="0"/>
                  </a:rPr>
                  <a:t>ροϋ</a:t>
                </a:r>
                <a:r>
                  <a:rPr lang="en-GB" sz="1300" dirty="0">
                    <a:solidFill>
                      <a:srgbClr val="1B193E"/>
                    </a:solidFill>
                    <a:latin typeface="Calibri" panose="020F0502020204030204" pitchFamily="34" charset="0"/>
                    <a:cs typeface="Calibri" panose="020F0502020204030204" pitchFamily="34" charset="0"/>
                  </a:rPr>
                  <a:t>πολογισμός υποβάλλεται σε μια αυστηρή διαδικασία διαπραγμάτευσης με βάση το χρονοδιάγραμμα, η οποία περιλαμβάνει εκτιμήσεις (έως τον Ιούλιο), προτάσεις (έως τον Σεπτέμβριο) και θέσεις (έως τον Οκτώβριο) από την Επιτροπή, το Συμβούλιο και το Κοινοβούλιο, διασφαλίζοντας τη διαφάνεια και την προσαρμοστικότητα.</a:t>
                </a:r>
                <a:endParaRPr lang="en-GB" sz="1300" dirty="0">
                  <a:solidFill>
                    <a:srgbClr val="1B193E"/>
                  </a:solidFill>
                  <a:highlight>
                    <a:srgbClr val="FFFF00"/>
                  </a:highlight>
                  <a:latin typeface="Calibri" panose="020F0502020204030204" pitchFamily="34" charset="0"/>
                  <a:cs typeface="Calibri" panose="020F0502020204030204" pitchFamily="34" charset="0"/>
                </a:endParaRPr>
              </a:p>
            </p:txBody>
          </p:sp>
        </p:grpSp>
        <p:sp>
          <p:nvSpPr>
            <p:cNvPr id="6" name="CasellaDiTesto 5">
              <a:extLst>
                <a:ext uri="{FF2B5EF4-FFF2-40B4-BE49-F238E27FC236}">
                  <a16:creationId xmlns:a16="http://schemas.microsoft.com/office/drawing/2014/main" id="{056C5824-1FB5-8302-22C4-9B94051DC3EB}"/>
                </a:ext>
              </a:extLst>
            </p:cNvPr>
            <p:cNvSpPr txBox="1"/>
            <p:nvPr/>
          </p:nvSpPr>
          <p:spPr>
            <a:xfrm>
              <a:off x="471472" y="1489412"/>
              <a:ext cx="11152657" cy="584775"/>
            </a:xfrm>
            <a:prstGeom prst="rect">
              <a:avLst/>
            </a:prstGeom>
            <a:noFill/>
          </p:spPr>
          <p:txBody>
            <a:bodyPr wrap="square" rtlCol="0">
              <a:spAutoFit/>
            </a:bodyPr>
            <a:lstStyle/>
            <a:p>
              <a:pPr algn="just"/>
              <a:r>
                <a:rPr lang="en-GB" sz="1600">
                  <a:solidFill>
                    <a:srgbClr val="1B193E"/>
                  </a:solidFill>
                  <a:latin typeface="Calibri" panose="020F0502020204030204" pitchFamily="34" charset="0"/>
                  <a:cs typeface="Calibri" panose="020F0502020204030204" pitchFamily="34" charset="0"/>
                </a:rPr>
                <a:t>Με βάση την κατανόηση του δημοσιονομικού τοπίου της ΕΕ και την εισαγωγή της σχετικής επταετούς κυκλικότητας, ας εμβαθύνουμε στη διαδικασία κατάρτισης του προϋπολογισμού, περιηγούμενοι σε αυτήν από τις μακροπρόθεσμες έως τις ετήσιες επιπτώσεις.</a:t>
              </a:r>
              <a:endParaRPr lang="en-GB" sz="1600">
                <a:solidFill>
                  <a:srgbClr val="1B193E"/>
                </a:solidFill>
                <a:effectLst/>
                <a:latin typeface="Calibri" panose="020F0502020204030204" pitchFamily="34" charset="0"/>
                <a:cs typeface="Calibri" panose="020F0502020204030204" pitchFamily="34" charset="0"/>
              </a:endParaRPr>
            </a:p>
          </p:txBody>
        </p:sp>
        <p:sp>
          <p:nvSpPr>
            <p:cNvPr id="8" name="CasellaDiTesto 7">
              <a:extLst>
                <a:ext uri="{FF2B5EF4-FFF2-40B4-BE49-F238E27FC236}">
                  <a16:creationId xmlns:a16="http://schemas.microsoft.com/office/drawing/2014/main" id="{5F6DCC2E-41B9-3237-5888-C7361D1E9666}"/>
                </a:ext>
              </a:extLst>
            </p:cNvPr>
            <p:cNvSpPr txBox="1"/>
            <p:nvPr/>
          </p:nvSpPr>
          <p:spPr>
            <a:xfrm>
              <a:off x="471471" y="5394596"/>
              <a:ext cx="11152657" cy="738664"/>
            </a:xfrm>
            <a:prstGeom prst="rect">
              <a:avLst/>
            </a:prstGeom>
            <a:noFill/>
          </p:spPr>
          <p:txBody>
            <a:bodyPr wrap="square" rtlCol="0">
              <a:spAutoFit/>
            </a:bodyPr>
            <a:lstStyle/>
            <a:p>
              <a:pPr algn="just"/>
              <a:r>
                <a:rPr lang="en-GB" sz="1400" dirty="0" err="1">
                  <a:solidFill>
                    <a:srgbClr val="1B193E"/>
                  </a:solidFill>
                  <a:effectLst/>
                  <a:latin typeface="Calibri" panose="020F0502020204030204" pitchFamily="34" charset="0"/>
                  <a:cs typeface="Calibri" panose="020F0502020204030204" pitchFamily="34" charset="0"/>
                </a:rPr>
                <a:t>Μέσ</a:t>
              </a:r>
              <a:r>
                <a:rPr lang="en-GB" sz="1400" dirty="0">
                  <a:solidFill>
                    <a:srgbClr val="1B193E"/>
                  </a:solidFill>
                  <a:effectLst/>
                  <a:latin typeface="Calibri" panose="020F0502020204030204" pitchFamily="34" charset="0"/>
                  <a:cs typeface="Calibri" panose="020F0502020204030204" pitchFamily="34" charset="0"/>
                </a:rPr>
                <a:t>α σε αυτό το ολιστικό πλαίσιο της διαδικασίας κατάρτισης του προϋπολογισμού της ΕΕ, το ΠΔΠ και ο ετήσιος προϋπολογισμός λειτουργούν παράλληλα, διασφαλίζοντας αποτελεσματικά την ισορροπία μεταξύ μακροπρόθεσμου οράματος και βραχυπρόθεσμων στόχων, επιτρέποντας επίσης την ευέλικτη ανταπόκριση ανάλογα με τις ανάγκες.</a:t>
              </a:r>
            </a:p>
          </p:txBody>
        </p:sp>
      </p:grpSp>
    </p:spTree>
    <p:extLst>
      <p:ext uri="{BB962C8B-B14F-4D97-AF65-F5344CB8AC3E}">
        <p14:creationId xmlns:p14="http://schemas.microsoft.com/office/powerpoint/2010/main" val="8305436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texto 1">
            <a:extLst>
              <a:ext uri="{FF2B5EF4-FFF2-40B4-BE49-F238E27FC236}">
                <a16:creationId xmlns:a16="http://schemas.microsoft.com/office/drawing/2014/main" id="{918AA710-D580-3DCC-D5C2-A0ADE773A2E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1.2 Μέσα στη διαδικασία κατάρτισης του προϋπολογισμού: (2)</a:t>
            </a:r>
          </a:p>
        </p:txBody>
      </p:sp>
      <p:grpSp>
        <p:nvGrpSpPr>
          <p:cNvPr id="10" name="Gruppo 9">
            <a:extLst>
              <a:ext uri="{FF2B5EF4-FFF2-40B4-BE49-F238E27FC236}">
                <a16:creationId xmlns:a16="http://schemas.microsoft.com/office/drawing/2014/main" id="{B7E53CBA-6B10-F797-FBB3-11A9EB460E4F}"/>
              </a:ext>
            </a:extLst>
          </p:cNvPr>
          <p:cNvGrpSpPr/>
          <p:nvPr/>
        </p:nvGrpSpPr>
        <p:grpSpPr>
          <a:xfrm>
            <a:off x="471471" y="1489412"/>
            <a:ext cx="11382213" cy="4247317"/>
            <a:chOff x="471471" y="1489412"/>
            <a:chExt cx="11382213" cy="4247317"/>
          </a:xfrm>
        </p:grpSpPr>
        <p:grpSp>
          <p:nvGrpSpPr>
            <p:cNvPr id="13" name="Gruppo 12">
              <a:extLst>
                <a:ext uri="{FF2B5EF4-FFF2-40B4-BE49-F238E27FC236}">
                  <a16:creationId xmlns:a16="http://schemas.microsoft.com/office/drawing/2014/main" id="{8BB8A6B5-34A1-0200-5129-E97BCFAA5A8A}"/>
                </a:ext>
              </a:extLst>
            </p:cNvPr>
            <p:cNvGrpSpPr/>
            <p:nvPr/>
          </p:nvGrpSpPr>
          <p:grpSpPr>
            <a:xfrm>
              <a:off x="471471" y="1489412"/>
              <a:ext cx="11382213" cy="4247317"/>
              <a:chOff x="471471" y="1489412"/>
              <a:chExt cx="11382213" cy="4247317"/>
            </a:xfrm>
          </p:grpSpPr>
          <p:pic>
            <p:nvPicPr>
              <p:cNvPr id="3" name="Immagine 2">
                <a:extLst>
                  <a:ext uri="{FF2B5EF4-FFF2-40B4-BE49-F238E27FC236}">
                    <a16:creationId xmlns:a16="http://schemas.microsoft.com/office/drawing/2014/main" id="{DD90451B-EE98-37F9-B043-E43B3F7619B2}"/>
                  </a:ext>
                </a:extLst>
              </p:cNvPr>
              <p:cNvPicPr>
                <a:picLocks noChangeAspect="1"/>
              </p:cNvPicPr>
              <p:nvPr/>
            </p:nvPicPr>
            <p:blipFill>
              <a:blip r:embed="rId2"/>
              <a:stretch>
                <a:fillRect/>
              </a:stretch>
            </p:blipFill>
            <p:spPr>
              <a:xfrm>
                <a:off x="6187104" y="2074187"/>
                <a:ext cx="5666580" cy="2837423"/>
              </a:xfrm>
              <a:prstGeom prst="rect">
                <a:avLst/>
              </a:prstGeom>
              <a:ln>
                <a:solidFill>
                  <a:schemeClr val="accent6"/>
                </a:solidFill>
              </a:ln>
            </p:spPr>
          </p:pic>
          <p:sp>
            <p:nvSpPr>
              <p:cNvPr id="4" name="CasellaDiTesto 3">
                <a:extLst>
                  <a:ext uri="{FF2B5EF4-FFF2-40B4-BE49-F238E27FC236}">
                    <a16:creationId xmlns:a16="http://schemas.microsoft.com/office/drawing/2014/main" id="{DBB59978-FA16-F8C6-B937-BBD91B46E605}"/>
                  </a:ext>
                </a:extLst>
              </p:cNvPr>
              <p:cNvSpPr txBox="1"/>
              <p:nvPr/>
            </p:nvSpPr>
            <p:spPr>
              <a:xfrm>
                <a:off x="471471" y="1489412"/>
                <a:ext cx="5624529" cy="4247317"/>
              </a:xfrm>
              <a:prstGeom prst="rect">
                <a:avLst/>
              </a:prstGeom>
              <a:noFill/>
            </p:spPr>
            <p:txBody>
              <a:bodyPr wrap="square">
                <a:spAutoFit/>
              </a:bodyPr>
              <a:lstStyle/>
              <a:p>
                <a:pPr algn="just"/>
                <a:r>
                  <a:rPr lang="en-GB" sz="1000" b="0" i="0" dirty="0" err="1">
                    <a:solidFill>
                      <a:srgbClr val="1B193E"/>
                    </a:solidFill>
                    <a:effectLst/>
                    <a:latin typeface="Calibri" panose="020F0502020204030204" pitchFamily="34" charset="0"/>
                    <a:cs typeface="Calibri" panose="020F0502020204030204" pitchFamily="34" charset="0"/>
                  </a:rPr>
                  <a:t>Εστιάζοντ</a:t>
                </a:r>
                <a:r>
                  <a:rPr lang="en-GB" sz="1000" b="0" i="0" dirty="0">
                    <a:solidFill>
                      <a:srgbClr val="1B193E"/>
                    </a:solidFill>
                    <a:effectLst/>
                    <a:latin typeface="Calibri" panose="020F0502020204030204" pitchFamily="34" charset="0"/>
                    <a:cs typeface="Calibri" panose="020F0502020204030204" pitchFamily="34" charset="0"/>
                  </a:rPr>
                  <a:t>ας στον κύκλο 2021-2027, ο μακροπρόθεσμος προϋπολογισμός της ΕΕ, που τροφοδοτείται από το μέσο ανάκαμψης NextGenerationEU, φτάνει το πρωτοφανές </a:t>
                </a:r>
                <a:r>
                  <a:rPr lang="en-GB" sz="1000" dirty="0">
                    <a:solidFill>
                      <a:srgbClr val="1B193E"/>
                    </a:solidFill>
                    <a:latin typeface="Calibri" panose="020F0502020204030204" pitchFamily="34" charset="0"/>
                    <a:cs typeface="Calibri" panose="020F0502020204030204" pitchFamily="34" charset="0"/>
                  </a:rPr>
                  <a:t>ποσό των </a:t>
                </a:r>
                <a:r>
                  <a:rPr lang="en-GB" sz="1000" b="1" i="0" dirty="0">
                    <a:solidFill>
                      <a:srgbClr val="1B193E"/>
                    </a:solidFill>
                    <a:effectLst/>
                    <a:latin typeface="Calibri" panose="020F0502020204030204" pitchFamily="34" charset="0"/>
                    <a:cs typeface="Calibri" panose="020F0502020204030204" pitchFamily="34" charset="0"/>
                  </a:rPr>
                  <a:t>2,018 τρισεκατομμυρίων ευρώ </a:t>
                </a:r>
                <a:r>
                  <a:rPr lang="en-GB" sz="1000" b="0" i="0" dirty="0">
                    <a:solidFill>
                      <a:srgbClr val="1B193E"/>
                    </a:solidFill>
                    <a:effectLst/>
                    <a:latin typeface="Calibri" panose="020F0502020204030204" pitchFamily="34" charset="0"/>
                    <a:cs typeface="Calibri" panose="020F0502020204030204" pitchFamily="34" charset="0"/>
                  </a:rPr>
                  <a:t>(σύμφωνα με τις τρέχουσες τιμές του Νοεμβρίου 2020).</a:t>
                </a:r>
              </a:p>
              <a:p>
                <a:pPr algn="just"/>
                <a:endParaRPr lang="en-GB" sz="1000" dirty="0">
                  <a:solidFill>
                    <a:srgbClr val="1B193E"/>
                  </a:solidFill>
                  <a:latin typeface="Calibri" panose="020F0502020204030204" pitchFamily="34" charset="0"/>
                  <a:cs typeface="Calibri" panose="020F0502020204030204" pitchFamily="34" charset="0"/>
                </a:endParaRPr>
              </a:p>
              <a:p>
                <a:pPr algn="just"/>
                <a:r>
                  <a:rPr lang="en-GB" sz="1000" b="1" dirty="0" err="1">
                    <a:solidFill>
                      <a:srgbClr val="1B193E"/>
                    </a:solidFill>
                    <a:latin typeface="Calibri" panose="020F0502020204030204" pitchFamily="34" charset="0"/>
                    <a:cs typeface="Calibri" panose="020F0502020204030204" pitchFamily="34" charset="0"/>
                  </a:rPr>
                  <a:t>Δι</a:t>
                </a:r>
                <a:r>
                  <a:rPr lang="en-GB" sz="1000" b="1" dirty="0">
                    <a:solidFill>
                      <a:srgbClr val="1B193E"/>
                    </a:solidFill>
                    <a:latin typeface="Calibri" panose="020F0502020204030204" pitchFamily="34" charset="0"/>
                    <a:cs typeface="Calibri" panose="020F0502020204030204" pitchFamily="34" charset="0"/>
                  </a:rPr>
                  <a:t>πλή σύνθεση</a:t>
                </a:r>
                <a:r>
                  <a:rPr lang="en-GB" sz="1000" dirty="0">
                    <a:solidFill>
                      <a:srgbClr val="1B193E"/>
                    </a:solidFill>
                    <a:latin typeface="Calibri" panose="020F0502020204030204" pitchFamily="34" charset="0"/>
                    <a:cs typeface="Calibri" panose="020F0502020204030204" pitchFamily="34" charset="0"/>
                  </a:rPr>
                  <a:t>:</a:t>
                </a:r>
              </a:p>
              <a:p>
                <a:pPr algn="just"/>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dirty="0">
                    <a:solidFill>
                      <a:srgbClr val="1B193E"/>
                    </a:solidFill>
                    <a:latin typeface="Calibri" panose="020F0502020204030204" pitchFamily="34" charset="0"/>
                    <a:cs typeface="Calibri" panose="020F0502020204030204" pitchFamily="34" charset="0"/>
                  </a:rPr>
                  <a:t>ΠΔΠ </a:t>
                </a:r>
                <a:r>
                  <a:rPr lang="en-GB" sz="1000" dirty="0" err="1">
                    <a:solidFill>
                      <a:srgbClr val="1B193E"/>
                    </a:solidFill>
                    <a:latin typeface="Calibri" panose="020F0502020204030204" pitchFamily="34" charset="0"/>
                    <a:cs typeface="Calibri" panose="020F0502020204030204" pitchFamily="34" charset="0"/>
                  </a:rPr>
                  <a:t>γι</a:t>
                </a:r>
                <a:r>
                  <a:rPr lang="en-GB" sz="1000" dirty="0">
                    <a:solidFill>
                      <a:srgbClr val="1B193E"/>
                    </a:solidFill>
                    <a:latin typeface="Calibri" panose="020F0502020204030204" pitchFamily="34" charset="0"/>
                    <a:cs typeface="Calibri" panose="020F0502020204030204" pitchFamily="34" charset="0"/>
                  </a:rPr>
                  <a:t>α την περίοδο 2021-2027: 1,211 τρισ. </a:t>
                </a:r>
                <a:r>
                  <a:rPr lang="en-GB" sz="1000" dirty="0" err="1">
                    <a:solidFill>
                      <a:srgbClr val="1B193E"/>
                    </a:solidFill>
                    <a:latin typeface="Calibri" panose="020F0502020204030204" pitchFamily="34" charset="0"/>
                    <a:cs typeface="Calibri" panose="020F0502020204030204" pitchFamily="34" charset="0"/>
                  </a:rPr>
                  <a:t>ευρώ</a:t>
                </a:r>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dirty="0" err="1">
                    <a:solidFill>
                      <a:srgbClr val="1B193E"/>
                    </a:solidFill>
                    <a:latin typeface="Calibri" panose="020F0502020204030204" pitchFamily="34" charset="0"/>
                    <a:cs typeface="Calibri" panose="020F0502020204030204" pitchFamily="34" charset="0"/>
                  </a:rPr>
                  <a:t>NextGenerationEU</a:t>
                </a:r>
                <a:r>
                  <a:rPr lang="en-GB" sz="1000" dirty="0">
                    <a:solidFill>
                      <a:srgbClr val="1B193E"/>
                    </a:solidFill>
                    <a:latin typeface="Calibri" panose="020F0502020204030204" pitchFamily="34" charset="0"/>
                    <a:cs typeface="Calibri" panose="020F0502020204030204" pitchFamily="34" charset="0"/>
                  </a:rPr>
                  <a:t>: 806,9 </a:t>
                </a:r>
                <a:r>
                  <a:rPr lang="en-GB" sz="1000" dirty="0" err="1">
                    <a:solidFill>
                      <a:srgbClr val="1B193E"/>
                    </a:solidFill>
                    <a:latin typeface="Calibri" panose="020F0502020204030204" pitchFamily="34" charset="0"/>
                    <a:cs typeface="Calibri" panose="020F0502020204030204" pitchFamily="34" charset="0"/>
                  </a:rPr>
                  <a:t>δισ</a:t>
                </a:r>
                <a:r>
                  <a:rPr lang="en-GB" sz="1000" dirty="0">
                    <a:solidFill>
                      <a:srgbClr val="1B193E"/>
                    </a:solidFill>
                    <a:latin typeface="Calibri" panose="020F0502020204030204" pitchFamily="34" charset="0"/>
                    <a:cs typeface="Calibri" panose="020F0502020204030204" pitchFamily="34" charset="0"/>
                  </a:rPr>
                  <a:t>. </a:t>
                </a:r>
                <a:r>
                  <a:rPr lang="en-GB" sz="1000" dirty="0" err="1">
                    <a:solidFill>
                      <a:srgbClr val="1B193E"/>
                    </a:solidFill>
                    <a:latin typeface="Calibri" panose="020F0502020204030204" pitchFamily="34" charset="0"/>
                    <a:cs typeface="Calibri" panose="020F0502020204030204" pitchFamily="34" charset="0"/>
                  </a:rPr>
                  <a:t>ευρώ</a:t>
                </a:r>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lang="en-GB" sz="1000" dirty="0">
                  <a:solidFill>
                    <a:srgbClr val="1B193E"/>
                  </a:solidFill>
                  <a:latin typeface="Calibri" panose="020F0502020204030204" pitchFamily="34" charset="0"/>
                  <a:cs typeface="Calibri" panose="020F0502020204030204" pitchFamily="34" charset="0"/>
                </a:endParaRPr>
              </a:p>
              <a:p>
                <a:pPr algn="just"/>
                <a:r>
                  <a:rPr lang="en-GB" sz="1000" b="1" dirty="0" err="1">
                    <a:solidFill>
                      <a:srgbClr val="1B193E"/>
                    </a:solidFill>
                    <a:latin typeface="Calibri" panose="020F0502020204030204" pitchFamily="34" charset="0"/>
                    <a:cs typeface="Calibri" panose="020F0502020204030204" pitchFamily="34" charset="0"/>
                  </a:rPr>
                  <a:t>Κύρι</a:t>
                </a:r>
                <a:r>
                  <a:rPr lang="en-GB" sz="1000" b="1" dirty="0">
                    <a:solidFill>
                      <a:srgbClr val="1B193E"/>
                    </a:solidFill>
                    <a:latin typeface="Calibri" panose="020F0502020204030204" pitchFamily="34" charset="0"/>
                    <a:cs typeface="Calibri" panose="020F0502020204030204" pitchFamily="34" charset="0"/>
                  </a:rPr>
                  <a:t>α σημεία αναφοράς</a:t>
                </a:r>
                <a:r>
                  <a:rPr lang="en-GB" sz="1000" dirty="0">
                    <a:solidFill>
                      <a:srgbClr val="1B193E"/>
                    </a:solidFill>
                    <a:latin typeface="Calibri" panose="020F0502020204030204" pitchFamily="34" charset="0"/>
                    <a:cs typeface="Calibri" panose="020F0502020204030204" pitchFamily="34" charset="0"/>
                  </a:rPr>
                  <a:t>:</a:t>
                </a:r>
              </a:p>
              <a:p>
                <a:pPr algn="just"/>
                <a:endParaRPr lang="en-GB" sz="10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0" i="0" dirty="0" err="1">
                    <a:solidFill>
                      <a:srgbClr val="1B193E"/>
                    </a:solidFill>
                    <a:effectLst/>
                    <a:latin typeface="Calibri" panose="020F0502020204030204" pitchFamily="34" charset="0"/>
                    <a:cs typeface="Calibri" panose="020F0502020204030204" pitchFamily="34" charset="0"/>
                  </a:rPr>
                  <a:t>Πάνω</a:t>
                </a:r>
                <a:r>
                  <a:rPr lang="en-GB" sz="1000" b="0" i="0" dirty="0">
                    <a:solidFill>
                      <a:srgbClr val="1B193E"/>
                    </a:solidFill>
                    <a:effectLst/>
                    <a:latin typeface="Calibri" panose="020F0502020204030204" pitchFamily="34" charset="0"/>
                    <a:cs typeface="Calibri" panose="020F0502020204030204" pitchFamily="34" charset="0"/>
                  </a:rPr>
                  <a:t> από </a:t>
                </a:r>
                <a:r>
                  <a:rPr lang="en-GB" sz="1000" b="0" i="0" dirty="0" err="1">
                    <a:solidFill>
                      <a:srgbClr val="1B193E"/>
                    </a:solidFill>
                    <a:effectLst/>
                    <a:latin typeface="Calibri" panose="020F0502020204030204" pitchFamily="34" charset="0"/>
                    <a:cs typeface="Calibri" panose="020F0502020204030204" pitchFamily="34" charset="0"/>
                  </a:rPr>
                  <a:t>το</a:t>
                </a:r>
                <a:r>
                  <a:rPr lang="en-GB" sz="1000" b="0" i="0" dirty="0">
                    <a:solidFill>
                      <a:srgbClr val="1B193E"/>
                    </a:solidFill>
                    <a:effectLst/>
                    <a:latin typeface="Calibri" panose="020F0502020204030204" pitchFamily="34" charset="0"/>
                    <a:cs typeface="Calibri" panose="020F0502020204030204" pitchFamily="34" charset="0"/>
                  </a:rPr>
                  <a:t> 50% </a:t>
                </a:r>
                <a:r>
                  <a:rPr lang="en-GB" sz="1000" b="0" i="0" dirty="0" err="1">
                    <a:solidFill>
                      <a:srgbClr val="1B193E"/>
                    </a:solidFill>
                    <a:effectLst/>
                    <a:latin typeface="Calibri" panose="020F0502020204030204" pitchFamily="34" charset="0"/>
                    <a:cs typeface="Calibri" panose="020F0502020204030204" pitchFamily="34" charset="0"/>
                  </a:rPr>
                  <a:t>του</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συνόλου</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στοχεύει</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στην</a:t>
                </a:r>
                <a:r>
                  <a:rPr lang="en-GB" sz="1000" b="0" i="0" dirty="0">
                    <a:solidFill>
                      <a:srgbClr val="1B193E"/>
                    </a:solidFill>
                    <a:effectLst/>
                    <a:latin typeface="Calibri" panose="020F0502020204030204" pitchFamily="34" charset="0"/>
                    <a:cs typeface="Calibri" panose="020F0502020204030204" pitchFamily="34" charset="0"/>
                  </a:rPr>
                  <a:t> π</a:t>
                </a:r>
                <a:r>
                  <a:rPr lang="en-GB" sz="1000" b="0" i="0" dirty="0" err="1">
                    <a:solidFill>
                      <a:srgbClr val="1B193E"/>
                    </a:solidFill>
                    <a:effectLst/>
                    <a:latin typeface="Calibri" panose="020F0502020204030204" pitchFamily="34" charset="0"/>
                    <a:cs typeface="Calibri" panose="020F0502020204030204" pitchFamily="34" charset="0"/>
                  </a:rPr>
                  <a:t>ροώθηση</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της</a:t>
                </a:r>
                <a:r>
                  <a:rPr lang="en-GB" sz="1000" b="0" i="0" dirty="0">
                    <a:solidFill>
                      <a:srgbClr val="1B193E"/>
                    </a:solidFill>
                    <a:effectLst/>
                    <a:latin typeface="Calibri" panose="020F0502020204030204" pitchFamily="34" charset="0"/>
                    <a:cs typeface="Calibri" panose="020F0502020204030204" pitchFamily="34" charset="0"/>
                  </a:rPr>
                  <a:t> ΕΕ </a:t>
                </a:r>
                <a:r>
                  <a:rPr lang="en-GB" sz="1000" b="0" i="0" dirty="0" err="1">
                    <a:solidFill>
                      <a:srgbClr val="1B193E"/>
                    </a:solidFill>
                    <a:effectLst/>
                    <a:latin typeface="Calibri" panose="020F0502020204030204" pitchFamily="34" charset="0"/>
                    <a:cs typeface="Calibri" panose="020F0502020204030204" pitchFamily="34" charset="0"/>
                  </a:rPr>
                  <a:t>μέσω</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της</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έρευν</a:t>
                </a:r>
                <a:r>
                  <a:rPr lang="en-GB" sz="1000" b="0" i="0" dirty="0">
                    <a:solidFill>
                      <a:srgbClr val="1B193E"/>
                    </a:solidFill>
                    <a:effectLst/>
                    <a:latin typeface="Calibri" panose="020F0502020204030204" pitchFamily="34" charset="0"/>
                    <a:cs typeface="Calibri" panose="020F0502020204030204" pitchFamily="34" charset="0"/>
                  </a:rPr>
                  <a:t>ας, της καινοτομίας, του δίκαιου κλίματος και της ψηφιακής μετάβασης, καθώς και της ετοιμότητας, της ανάκαμψης και της ανθεκτικότητας, γεγονός που σηματοδοτεί σημαντική εστίαση στον εκσυγχρονισμό.</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0" i="0" dirty="0" err="1">
                    <a:solidFill>
                      <a:srgbClr val="1B193E"/>
                    </a:solidFill>
                    <a:effectLst/>
                    <a:latin typeface="Calibri" panose="020F0502020204030204" pitchFamily="34" charset="0"/>
                    <a:cs typeface="Calibri" panose="020F0502020204030204" pitchFamily="34" charset="0"/>
                  </a:rPr>
                  <a:t>Το</a:t>
                </a:r>
                <a:r>
                  <a:rPr lang="en-GB" sz="1000" b="0" i="0" dirty="0">
                    <a:solidFill>
                      <a:srgbClr val="1B193E"/>
                    </a:solidFill>
                    <a:effectLst/>
                    <a:latin typeface="Calibri" panose="020F0502020204030204" pitchFamily="34" charset="0"/>
                    <a:cs typeface="Calibri" panose="020F0502020204030204" pitchFamily="34" charset="0"/>
                  </a:rPr>
                  <a:t> 31,9% </a:t>
                </a:r>
                <a:r>
                  <a:rPr lang="en-GB" sz="1000" b="0" i="0" dirty="0" err="1">
                    <a:solidFill>
                      <a:srgbClr val="1B193E"/>
                    </a:solidFill>
                    <a:effectLst/>
                    <a:latin typeface="Calibri" panose="020F0502020204030204" pitchFamily="34" charset="0"/>
                    <a:cs typeface="Calibri" panose="020F0502020204030204" pitchFamily="34" charset="0"/>
                  </a:rPr>
                  <a:t>δι</a:t>
                </a:r>
                <a:r>
                  <a:rPr lang="en-GB" sz="1000" b="0" i="0" dirty="0">
                    <a:solidFill>
                      <a:srgbClr val="1B193E"/>
                    </a:solidFill>
                    <a:effectLst/>
                    <a:latin typeface="Calibri" panose="020F0502020204030204" pitchFamily="34" charset="0"/>
                    <a:cs typeface="Calibri" panose="020F0502020204030204" pitchFamily="34" charset="0"/>
                  </a:rPr>
                  <a:t>ατίθεται για την αντιμετώπιση νέων και ενισχυμένων προτεραιοτήτων, υπογραμμίζοντας μια δυναμική προσέγγιση των αναδυόμενων προκλήσεων.</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0" i="0" dirty="0">
                    <a:solidFill>
                      <a:srgbClr val="1B193E"/>
                    </a:solidFill>
                    <a:effectLst/>
                    <a:latin typeface="Calibri" panose="020F0502020204030204" pitchFamily="34" charset="0"/>
                    <a:cs typeface="Calibri" panose="020F0502020204030204" pitchFamily="34" charset="0"/>
                  </a:rPr>
                  <a:t>30% α</a:t>
                </a:r>
                <a:r>
                  <a:rPr lang="en-GB" sz="1000" b="0" i="0" dirty="0" err="1">
                    <a:solidFill>
                      <a:srgbClr val="1B193E"/>
                    </a:solidFill>
                    <a:effectLst/>
                    <a:latin typeface="Calibri" panose="020F0502020204030204" pitchFamily="34" charset="0"/>
                    <a:cs typeface="Calibri" panose="020F0502020204030204" pitchFamily="34" charset="0"/>
                  </a:rPr>
                  <a:t>φιερώνετ</a:t>
                </a:r>
                <a:r>
                  <a:rPr lang="en-GB" sz="1000" b="0" i="0" dirty="0">
                    <a:solidFill>
                      <a:srgbClr val="1B193E"/>
                    </a:solidFill>
                    <a:effectLst/>
                    <a:latin typeface="Calibri" panose="020F0502020204030204" pitchFamily="34" charset="0"/>
                    <a:cs typeface="Calibri" panose="020F0502020204030204" pitchFamily="34" charset="0"/>
                  </a:rPr>
                  <a:t>αι στην αντιμετώπιση των προκλήσεων της κλιματικής αλλαγής, με έμφαση στην προστασία της βιοποικιλότητας και σε θέματα που σχετίζονται με το φύλο.</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0" i="0" dirty="0" err="1">
                    <a:solidFill>
                      <a:srgbClr val="1B193E"/>
                    </a:solidFill>
                    <a:effectLst/>
                    <a:latin typeface="Calibri" panose="020F0502020204030204" pitchFamily="34" charset="0"/>
                    <a:cs typeface="Calibri" panose="020F0502020204030204" pitchFamily="34" charset="0"/>
                  </a:rPr>
                  <a:t>Το</a:t>
                </a:r>
                <a:r>
                  <a:rPr lang="en-GB" sz="1000" b="0" i="0" dirty="0">
                    <a:solidFill>
                      <a:srgbClr val="1B193E"/>
                    </a:solidFill>
                    <a:effectLst/>
                    <a:latin typeface="Calibri" panose="020F0502020204030204" pitchFamily="34" charset="0"/>
                    <a:cs typeface="Calibri" panose="020F0502020204030204" pitchFamily="34" charset="0"/>
                  </a:rPr>
                  <a:t> 10% </a:t>
                </a:r>
                <a:r>
                  <a:rPr lang="en-GB" sz="1000" b="0" i="0" dirty="0" err="1">
                    <a:solidFill>
                      <a:srgbClr val="1B193E"/>
                    </a:solidFill>
                    <a:effectLst/>
                    <a:latin typeface="Calibri" panose="020F0502020204030204" pitchFamily="34" charset="0"/>
                    <a:cs typeface="Calibri" panose="020F0502020204030204" pitchFamily="34" charset="0"/>
                  </a:rPr>
                  <a:t>των</a:t>
                </a:r>
                <a:r>
                  <a:rPr lang="en-GB" sz="1000" b="0" i="0" dirty="0">
                    <a:solidFill>
                      <a:srgbClr val="1B193E"/>
                    </a:solidFill>
                    <a:effectLst/>
                    <a:latin typeface="Calibri" panose="020F0502020204030204" pitchFamily="34" charset="0"/>
                    <a:cs typeface="Calibri" panose="020F0502020204030204" pitchFamily="34" charset="0"/>
                  </a:rPr>
                  <a:t> δαπα</a:t>
                </a:r>
                <a:r>
                  <a:rPr lang="en-GB" sz="1000" b="0" i="0" dirty="0" err="1">
                    <a:solidFill>
                      <a:srgbClr val="1B193E"/>
                    </a:solidFill>
                    <a:effectLst/>
                    <a:latin typeface="Calibri" panose="020F0502020204030204" pitchFamily="34" charset="0"/>
                    <a:cs typeface="Calibri" panose="020F0502020204030204" pitchFamily="34" charset="0"/>
                  </a:rPr>
                  <a:t>νών</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γι</a:t>
                </a:r>
                <a:r>
                  <a:rPr lang="en-GB" sz="1000" b="0" i="0" dirty="0">
                    <a:solidFill>
                      <a:srgbClr val="1B193E"/>
                    </a:solidFill>
                    <a:effectLst/>
                    <a:latin typeface="Calibri" panose="020F0502020204030204" pitchFamily="34" charset="0"/>
                    <a:cs typeface="Calibri" panose="020F0502020204030204" pitchFamily="34" charset="0"/>
                  </a:rPr>
                  <a:t>α το 2026 και το 2027 δεσμεύεται για τη βιοποικιλότητα</a:t>
                </a:r>
              </a:p>
              <a:p>
                <a:pPr marL="285750" indent="-285750" algn="just">
                  <a:buFont typeface="Arial" panose="020B0604020202020204" pitchFamily="34" charset="0"/>
                  <a:buChar char="•"/>
                </a:pPr>
                <a:endParaRPr lang="en-GB" sz="10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r>
                  <a:rPr lang="en-GB" sz="1000" b="0" i="0" dirty="0" err="1">
                    <a:solidFill>
                      <a:srgbClr val="1B193E"/>
                    </a:solidFill>
                    <a:effectLst/>
                    <a:latin typeface="Calibri" panose="020F0502020204030204" pitchFamily="34" charset="0"/>
                    <a:cs typeface="Calibri" panose="020F0502020204030204" pitchFamily="34" charset="0"/>
                  </a:rPr>
                  <a:t>Το</a:t>
                </a:r>
                <a:r>
                  <a:rPr lang="en-GB" sz="1000" b="0" i="0" dirty="0">
                    <a:solidFill>
                      <a:srgbClr val="1B193E"/>
                    </a:solidFill>
                    <a:effectLst/>
                    <a:latin typeface="Calibri" panose="020F0502020204030204" pitchFamily="34" charset="0"/>
                    <a:cs typeface="Calibri" panose="020F0502020204030204" pitchFamily="34" charset="0"/>
                  </a:rPr>
                  <a:t> 20% </a:t>
                </a:r>
                <a:r>
                  <a:rPr lang="en-GB" sz="1000" b="0" i="0" dirty="0" err="1">
                    <a:solidFill>
                      <a:srgbClr val="1B193E"/>
                    </a:solidFill>
                    <a:effectLst/>
                    <a:latin typeface="Calibri" panose="020F0502020204030204" pitchFamily="34" charset="0"/>
                    <a:cs typeface="Calibri" panose="020F0502020204030204" pitchFamily="34" charset="0"/>
                  </a:rPr>
                  <a:t>της</a:t>
                </a:r>
                <a:r>
                  <a:rPr lang="en-GB" sz="1000" b="0" i="0" dirty="0">
                    <a:solidFill>
                      <a:srgbClr val="1B193E"/>
                    </a:solidFill>
                    <a:effectLst/>
                    <a:latin typeface="Calibri" panose="020F0502020204030204" pitchFamily="34" charset="0"/>
                    <a:cs typeface="Calibri" panose="020F0502020204030204" pitchFamily="34" charset="0"/>
                  </a:rPr>
                  <a:t> </a:t>
                </a:r>
                <a:r>
                  <a:rPr lang="en-GB" sz="1000" b="0" i="0" dirty="0" err="1">
                    <a:solidFill>
                      <a:srgbClr val="1B193E"/>
                    </a:solidFill>
                    <a:effectLst/>
                    <a:latin typeface="Calibri" panose="020F0502020204030204" pitchFamily="34" charset="0"/>
                    <a:cs typeface="Calibri" panose="020F0502020204030204" pitchFamily="34" charset="0"/>
                  </a:rPr>
                  <a:t>χρημ</a:t>
                </a:r>
                <a:r>
                  <a:rPr lang="en-GB" sz="1000" b="0" i="0" dirty="0">
                    <a:solidFill>
                      <a:srgbClr val="1B193E"/>
                    </a:solidFill>
                    <a:effectLst/>
                    <a:latin typeface="Calibri" panose="020F0502020204030204" pitchFamily="34" charset="0"/>
                    <a:cs typeface="Calibri" panose="020F0502020204030204" pitchFamily="34" charset="0"/>
                  </a:rPr>
                  <a:t>ατοδότησης του NextGenerationEU κατευθύνεται προς την ενίσχυση του ψηφιακού μετασχηματισμού</a:t>
                </a:r>
              </a:p>
            </p:txBody>
          </p:sp>
          <p:sp>
            <p:nvSpPr>
              <p:cNvPr id="5" name="CasellaDiTesto 4">
                <a:extLst>
                  <a:ext uri="{FF2B5EF4-FFF2-40B4-BE49-F238E27FC236}">
                    <a16:creationId xmlns:a16="http://schemas.microsoft.com/office/drawing/2014/main" id="{98ABD942-6F48-8D87-16E9-C5FBE6F42650}"/>
                  </a:ext>
                </a:extLst>
              </p:cNvPr>
              <p:cNvSpPr txBox="1"/>
              <p:nvPr/>
            </p:nvSpPr>
            <p:spPr>
              <a:xfrm>
                <a:off x="6819874" y="1489412"/>
                <a:ext cx="4401039" cy="584775"/>
              </a:xfrm>
              <a:prstGeom prst="rect">
                <a:avLst/>
              </a:prstGeom>
              <a:noFill/>
            </p:spPr>
            <p:txBody>
              <a:bodyPr wrap="square" rtlCol="0">
                <a:spAutoFit/>
              </a:bodyPr>
              <a:lstStyle/>
              <a:p>
                <a:pPr algn="ctr"/>
                <a:r>
                  <a:rPr lang="en-GB" sz="1600" b="1">
                    <a:latin typeface="Calibri" panose="020F0502020204030204" pitchFamily="34" charset="0"/>
                    <a:cs typeface="Calibri" panose="020F0502020204030204" pitchFamily="34" charset="0"/>
                  </a:rPr>
                  <a:t>2021-2027: Ένας εκσυγχρονισμένος μακροπρόθεσμος προϋπολογισμός της ΕΕ, με τη βοήθεια του NextGenerationEU</a:t>
                </a:r>
                <a:endParaRPr lang="it-IT" sz="1600" b="1">
                  <a:latin typeface="Calibri" panose="020F0502020204030204" pitchFamily="34" charset="0"/>
                  <a:cs typeface="Calibri" panose="020F0502020204030204" pitchFamily="34" charset="0"/>
                </a:endParaRPr>
              </a:p>
            </p:txBody>
          </p:sp>
        </p:grpSp>
        <p:sp>
          <p:nvSpPr>
            <p:cNvPr id="9" name="CasellaDiTesto 8">
              <a:extLst>
                <a:ext uri="{FF2B5EF4-FFF2-40B4-BE49-F238E27FC236}">
                  <a16:creationId xmlns:a16="http://schemas.microsoft.com/office/drawing/2014/main" id="{437CF4B9-8A07-B60C-EB04-F492E5F0C3DA}"/>
                </a:ext>
              </a:extLst>
            </p:cNvPr>
            <p:cNvSpPr txBox="1"/>
            <p:nvPr/>
          </p:nvSpPr>
          <p:spPr>
            <a:xfrm>
              <a:off x="6187104" y="4911610"/>
              <a:ext cx="5666580" cy="283845"/>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Πηγή</a:t>
              </a:r>
              <a:r>
                <a:rPr lang="en-GB" sz="1200">
                  <a:latin typeface="Calibri" panose="020F0502020204030204" pitchFamily="34" charset="0"/>
                  <a:cs typeface="Calibri" panose="020F0502020204030204" pitchFamily="34" charset="0"/>
                </a:rPr>
                <a:t>: </a:t>
              </a:r>
              <a:r>
                <a:rPr lang="en-GB" sz="120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Ευρωπαϊκή Επιτροπή, Ο προϋπολογισμός της ΕΕ για την περίοδο 2021-2027 - Τι νέο υπάρχει; </a:t>
              </a:r>
              <a:endParaRPr lang="it-IT" sz="120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20396960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4E4007F-B6FF-023C-6CB9-BDDD49A5F1FB}"/>
              </a:ext>
            </a:extLst>
          </p:cNvPr>
          <p:cNvSpPr txBox="1"/>
          <p:nvPr/>
        </p:nvSpPr>
        <p:spPr>
          <a:xfrm>
            <a:off x="471471" y="1489412"/>
            <a:ext cx="5624529" cy="3970318"/>
          </a:xfrm>
          <a:prstGeom prst="rect">
            <a:avLst/>
          </a:prstGeom>
          <a:noFill/>
        </p:spPr>
        <p:txBody>
          <a:bodyPr wrap="square">
            <a:spAutoFit/>
          </a:bodyPr>
          <a:lstStyle/>
          <a:p>
            <a:pPr algn="just"/>
            <a:r>
              <a:rPr lang="en-GB" sz="1200" b="1" dirty="0">
                <a:solidFill>
                  <a:srgbClr val="1B193E"/>
                </a:solidFill>
                <a:latin typeface="Calibri" panose="020F0502020204030204" pitchFamily="34" charset="0"/>
                <a:cs typeface="Calibri" panose="020F0502020204030204" pitchFamily="34" charset="0"/>
              </a:rPr>
              <a:t>...α</a:t>
            </a:r>
            <a:r>
              <a:rPr lang="en-GB" sz="1200" b="1" dirty="0" err="1">
                <a:solidFill>
                  <a:srgbClr val="1B193E"/>
                </a:solidFill>
                <a:latin typeface="Calibri" panose="020F0502020204030204" pitchFamily="34" charset="0"/>
                <a:cs typeface="Calibri" panose="020F0502020204030204" pitchFamily="34" charset="0"/>
              </a:rPr>
              <a:t>λλά</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τι</a:t>
            </a:r>
            <a:r>
              <a:rPr lang="en-GB" sz="1200" b="1" dirty="0">
                <a:solidFill>
                  <a:srgbClr val="1B193E"/>
                </a:solidFill>
                <a:latin typeface="Calibri" panose="020F0502020204030204" pitchFamily="34" charset="0"/>
                <a:cs typeface="Calibri" panose="020F0502020204030204" pitchFamily="34" charset="0"/>
              </a:rPr>
              <a:t> </a:t>
            </a:r>
            <a:r>
              <a:rPr lang="en-GB" sz="1200" b="1" dirty="0" err="1">
                <a:solidFill>
                  <a:srgbClr val="1B193E"/>
                </a:solidFill>
                <a:latin typeface="Calibri" panose="020F0502020204030204" pitchFamily="34" charset="0"/>
                <a:cs typeface="Calibri" panose="020F0502020204030204" pitchFamily="34" charset="0"/>
              </a:rPr>
              <a:t>είν</a:t>
            </a:r>
            <a:r>
              <a:rPr lang="en-GB" sz="1200" b="1" dirty="0">
                <a:solidFill>
                  <a:srgbClr val="1B193E"/>
                </a:solidFill>
                <a:latin typeface="Calibri" panose="020F0502020204030204" pitchFamily="34" charset="0"/>
                <a:cs typeface="Calibri" panose="020F0502020204030204" pitchFamily="34" charset="0"/>
              </a:rPr>
              <a:t>αι το NextGenerationEU;</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Το</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NextGenerationEU</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είν</a:t>
            </a:r>
            <a:r>
              <a:rPr lang="en-GB" sz="1200" dirty="0">
                <a:solidFill>
                  <a:srgbClr val="1B193E"/>
                </a:solidFill>
                <a:latin typeface="Calibri" panose="020F0502020204030204" pitchFamily="34" charset="0"/>
                <a:cs typeface="Calibri" panose="020F0502020204030204" pitchFamily="34" charset="0"/>
              </a:rPr>
              <a:t>αι ένα μέσο ανάκαμψης που συμπληρώνει το ΠΔΠ που θεσπίστηκε το 2020 ως απάντηση στις κοινωνικοοικονομικές επιπτώσεις της πανδημίας. </a:t>
            </a:r>
            <a:r>
              <a:rPr lang="en-GB" sz="1200" dirty="0" err="1">
                <a:solidFill>
                  <a:srgbClr val="1B193E"/>
                </a:solidFill>
                <a:latin typeface="Calibri" panose="020F0502020204030204" pitchFamily="34" charset="0"/>
                <a:cs typeface="Calibri" panose="020F0502020204030204" pitchFamily="34" charset="0"/>
              </a:rPr>
              <a:t>Στόχος</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του</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είν</a:t>
            </a:r>
            <a:r>
              <a:rPr lang="en-GB" sz="1200" dirty="0">
                <a:solidFill>
                  <a:srgbClr val="1B193E"/>
                </a:solidFill>
                <a:latin typeface="Calibri" panose="020F0502020204030204" pitchFamily="34" charset="0"/>
                <a:cs typeface="Calibri" panose="020F0502020204030204" pitchFamily="34" charset="0"/>
              </a:rPr>
              <a:t>αι να κατευθύνει την Ευρώπη προς την έρευνα, την καινοτομία, τη βιωσιμότητα, τις ψηφιακές μεταβάσεις και την ανθεκτικότητα στο σύνολό της.</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Το</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ρόγρ</a:t>
            </a:r>
            <a:r>
              <a:rPr lang="en-GB" sz="1200" dirty="0">
                <a:solidFill>
                  <a:srgbClr val="1B193E"/>
                </a:solidFill>
                <a:latin typeface="Calibri" panose="020F0502020204030204" pitchFamily="34" charset="0"/>
                <a:cs typeface="Calibri" panose="020F0502020204030204" pitchFamily="34" charset="0"/>
              </a:rPr>
              <a:t>αμμα NextGenerationEU προβλέπει χρηματοδοτική ένεση ύψους 806,9 δισ. </a:t>
            </a:r>
            <a:r>
              <a:rPr lang="en-GB" sz="1200" dirty="0" err="1">
                <a:solidFill>
                  <a:srgbClr val="1B193E"/>
                </a:solidFill>
                <a:latin typeface="Calibri" panose="020F0502020204030204" pitchFamily="34" charset="0"/>
                <a:cs typeface="Calibri" panose="020F0502020204030204" pitchFamily="34" charset="0"/>
              </a:rPr>
              <a:t>ευρώ</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εκ</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των</a:t>
            </a:r>
            <a:r>
              <a:rPr lang="en-GB" sz="1200" dirty="0">
                <a:solidFill>
                  <a:srgbClr val="1B193E"/>
                </a:solidFill>
                <a:latin typeface="Calibri" panose="020F0502020204030204" pitchFamily="34" charset="0"/>
                <a:cs typeface="Calibri" panose="020F0502020204030204" pitchFamily="34" charset="0"/>
              </a:rPr>
              <a:t> οπ</a:t>
            </a:r>
            <a:r>
              <a:rPr lang="en-GB" sz="1200" dirty="0" err="1">
                <a:solidFill>
                  <a:srgbClr val="1B193E"/>
                </a:solidFill>
                <a:latin typeface="Calibri" panose="020F0502020204030204" pitchFamily="34" charset="0"/>
                <a:cs typeface="Calibri" panose="020F0502020204030204" pitchFamily="34" charset="0"/>
              </a:rPr>
              <a:t>οίων</a:t>
            </a:r>
            <a:r>
              <a:rPr lang="en-GB" sz="1200" dirty="0">
                <a:solidFill>
                  <a:srgbClr val="1B193E"/>
                </a:solidFill>
                <a:latin typeface="Calibri" panose="020F0502020204030204" pitchFamily="34" charset="0"/>
                <a:cs typeface="Calibri" panose="020F0502020204030204" pitchFamily="34" charset="0"/>
              </a:rPr>
              <a:t> 723,8 </a:t>
            </a:r>
            <a:r>
              <a:rPr lang="en-GB" sz="1200" dirty="0" err="1">
                <a:solidFill>
                  <a:srgbClr val="1B193E"/>
                </a:solidFill>
                <a:latin typeface="Calibri" panose="020F0502020204030204" pitchFamily="34" charset="0"/>
                <a:cs typeface="Calibri" panose="020F0502020204030204" pitchFamily="34" charset="0"/>
              </a:rPr>
              <a:t>δισ</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ευρώ</a:t>
            </a:r>
            <a:r>
              <a:rPr lang="en-GB" sz="1200" dirty="0">
                <a:solidFill>
                  <a:srgbClr val="1B193E"/>
                </a:solidFill>
                <a:latin typeface="Calibri" panose="020F0502020204030204" pitchFamily="34" charset="0"/>
                <a:cs typeface="Calibri" panose="020F0502020204030204" pitchFamily="34" charset="0"/>
              </a:rPr>
              <a:t> π</a:t>
            </a:r>
            <a:r>
              <a:rPr lang="en-GB" sz="1200" dirty="0" err="1">
                <a:solidFill>
                  <a:srgbClr val="1B193E"/>
                </a:solidFill>
                <a:latin typeface="Calibri" panose="020F0502020204030204" pitchFamily="34" charset="0"/>
                <a:cs typeface="Calibri" panose="020F0502020204030204" pitchFamily="34" charset="0"/>
              </a:rPr>
              <a:t>ροορίζοντ</a:t>
            </a:r>
            <a:r>
              <a:rPr lang="en-GB" sz="1200" dirty="0">
                <a:solidFill>
                  <a:srgbClr val="1B193E"/>
                </a:solidFill>
                <a:latin typeface="Calibri" panose="020F0502020204030204" pitchFamily="34" charset="0"/>
                <a:cs typeface="Calibri" panose="020F0502020204030204" pitchFamily="34" charset="0"/>
              </a:rPr>
              <a:t>αι για τη διευκόλυνση ανάκαμψης και ανθεκτικότητας (RRF), καθώς και συνεισφορά 83,1 δισ. </a:t>
            </a:r>
            <a:r>
              <a:rPr lang="en-GB" sz="1200" dirty="0" err="1">
                <a:solidFill>
                  <a:srgbClr val="1B193E"/>
                </a:solidFill>
                <a:latin typeface="Calibri" panose="020F0502020204030204" pitchFamily="34" charset="0"/>
                <a:cs typeface="Calibri" panose="020F0502020204030204" pitchFamily="34" charset="0"/>
              </a:rPr>
              <a:t>ευρώ</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σε</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υφιστάμεν</a:t>
            </a:r>
            <a:r>
              <a:rPr lang="en-GB" sz="1200" dirty="0">
                <a:solidFill>
                  <a:srgbClr val="1B193E"/>
                </a:solidFill>
                <a:latin typeface="Calibri" panose="020F0502020204030204" pitchFamily="34" charset="0"/>
                <a:cs typeface="Calibri" panose="020F0502020204030204" pitchFamily="34" charset="0"/>
              </a:rPr>
              <a:t>α προγράμματα όπως το REACT-EU, το HORIZON EU κ.λπ.</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err="1">
                <a:solidFill>
                  <a:srgbClr val="1B193E"/>
                </a:solidFill>
                <a:latin typeface="Calibri" panose="020F0502020204030204" pitchFamily="34" charset="0"/>
                <a:cs typeface="Calibri" panose="020F0502020204030204" pitchFamily="34" charset="0"/>
              </a:rPr>
              <a:t>Το</a:t>
            </a:r>
            <a:r>
              <a:rPr lang="en-GB" sz="1200" dirty="0">
                <a:solidFill>
                  <a:srgbClr val="1B193E"/>
                </a:solidFill>
                <a:latin typeface="Calibri" panose="020F0502020204030204" pitchFamily="34" charset="0"/>
                <a:cs typeface="Calibri" panose="020F0502020204030204" pitchFamily="34" charset="0"/>
              </a:rPr>
              <a:t> ΤΑΕ πα</a:t>
            </a:r>
            <a:r>
              <a:rPr lang="en-GB" sz="1200" dirty="0" err="1">
                <a:solidFill>
                  <a:srgbClr val="1B193E"/>
                </a:solidFill>
                <a:latin typeface="Calibri" panose="020F0502020204030204" pitchFamily="34" charset="0"/>
                <a:cs typeface="Calibri" panose="020F0502020204030204" pitchFamily="34" charset="0"/>
              </a:rPr>
              <a:t>ρέχει</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σημ</a:t>
            </a:r>
            <a:r>
              <a:rPr lang="en-GB" sz="1200" dirty="0">
                <a:solidFill>
                  <a:srgbClr val="1B193E"/>
                </a:solidFill>
                <a:latin typeface="Calibri" panose="020F0502020204030204" pitchFamily="34" charset="0"/>
                <a:cs typeface="Calibri" panose="020F0502020204030204" pitchFamily="34" charset="0"/>
              </a:rPr>
              <a:t>αντική στήριξη για δημόσιες επενδύσεις, με έμφαση στα πράσινα και ψηφιακά έργα. </a:t>
            </a:r>
            <a:r>
              <a:rPr lang="en-GB" sz="1200" dirty="0" err="1">
                <a:solidFill>
                  <a:srgbClr val="1B193E"/>
                </a:solidFill>
                <a:latin typeface="Calibri" panose="020F0502020204030204" pitchFamily="34" charset="0"/>
                <a:cs typeface="Calibri" panose="020F0502020204030204" pitchFamily="34" charset="0"/>
              </a:rPr>
              <a:t>Χρημ</a:t>
            </a:r>
            <a:r>
              <a:rPr lang="en-GB" sz="1200" dirty="0">
                <a:solidFill>
                  <a:srgbClr val="1B193E"/>
                </a:solidFill>
                <a:latin typeface="Calibri" panose="020F0502020204030204" pitchFamily="34" charset="0"/>
                <a:cs typeface="Calibri" panose="020F0502020204030204" pitchFamily="34" charset="0"/>
              </a:rPr>
              <a:t>ατοδοτούμενοι από το NextGenerationEU, οι πόροι αυτοί, συνολικού ύψους 338 δισ. </a:t>
            </a:r>
            <a:r>
              <a:rPr lang="en-GB" sz="1200" dirty="0" err="1">
                <a:solidFill>
                  <a:srgbClr val="1B193E"/>
                </a:solidFill>
                <a:latin typeface="Calibri" panose="020F0502020204030204" pitchFamily="34" charset="0"/>
                <a:cs typeface="Calibri" panose="020F0502020204030204" pitchFamily="34" charset="0"/>
              </a:rPr>
              <a:t>ευρώ</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σε</a:t>
            </a:r>
            <a:r>
              <a:rPr lang="en-GB" sz="1200" dirty="0">
                <a:solidFill>
                  <a:srgbClr val="1B193E"/>
                </a:solidFill>
                <a:latin typeface="Calibri" panose="020F0502020204030204" pitchFamily="34" charset="0"/>
                <a:cs typeface="Calibri" panose="020F0502020204030204" pitchFamily="34" charset="0"/>
              </a:rPr>
              <a:t> επ</a:t>
            </a:r>
            <a:r>
              <a:rPr lang="en-GB" sz="1200" dirty="0" err="1">
                <a:solidFill>
                  <a:srgbClr val="1B193E"/>
                </a:solidFill>
                <a:latin typeface="Calibri" panose="020F0502020204030204" pitchFamily="34" charset="0"/>
                <a:cs typeface="Calibri" panose="020F0502020204030204" pitchFamily="34" charset="0"/>
              </a:rPr>
              <a:t>ιχορηγήσεις</a:t>
            </a:r>
            <a:r>
              <a:rPr lang="en-GB" sz="1200" dirty="0">
                <a:solidFill>
                  <a:srgbClr val="1B193E"/>
                </a:solidFill>
                <a:latin typeface="Calibri" panose="020F0502020204030204" pitchFamily="34" charset="0"/>
                <a:cs typeface="Calibri" panose="020F0502020204030204" pitchFamily="34" charset="0"/>
              </a:rPr>
              <a:t> και 385,8 </a:t>
            </a:r>
            <a:r>
              <a:rPr lang="en-GB" sz="1200" dirty="0" err="1">
                <a:solidFill>
                  <a:srgbClr val="1B193E"/>
                </a:solidFill>
                <a:latin typeface="Calibri" panose="020F0502020204030204" pitchFamily="34" charset="0"/>
                <a:cs typeface="Calibri" panose="020F0502020204030204" pitchFamily="34" charset="0"/>
              </a:rPr>
              <a:t>δισ</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ευρώ</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σε</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δάνει</a:t>
            </a:r>
            <a:r>
              <a:rPr lang="en-GB" sz="1200" dirty="0">
                <a:solidFill>
                  <a:srgbClr val="1B193E"/>
                </a:solidFill>
                <a:latin typeface="Calibri" panose="020F0502020204030204" pitchFamily="34" charset="0"/>
                <a:cs typeface="Calibri" panose="020F0502020204030204" pitchFamily="34" charset="0"/>
              </a:rPr>
              <a:t>α, έχουν διοχετευθεί σε διάφορα προγράμματα και μεταξύ των χωρών της ΕΕ ως δικαιούχων, δηλαδή στο Εθνικό Σχέδιο Ανάκαμψης και Ανθεκτικότητας (ΕΣΑΑ). </a:t>
            </a:r>
          </a:p>
          <a:p>
            <a:pPr algn="just"/>
            <a:endParaRPr lang="en-GB" sz="1200" dirty="0">
              <a:solidFill>
                <a:srgbClr val="1B193E"/>
              </a:solidFill>
              <a:latin typeface="Calibri" panose="020F0502020204030204" pitchFamily="34" charset="0"/>
              <a:cs typeface="Calibri" panose="020F0502020204030204" pitchFamily="34" charset="0"/>
            </a:endParaRPr>
          </a:p>
          <a:p>
            <a:pPr algn="just"/>
            <a:r>
              <a:rPr lang="en-GB" sz="1200" dirty="0">
                <a:solidFill>
                  <a:srgbClr val="1B193E"/>
                </a:solidFill>
                <a:latin typeface="Calibri" panose="020F0502020204030204" pitchFamily="34" charset="0"/>
                <a:cs typeface="Calibri" panose="020F0502020204030204" pitchFamily="34" charset="0"/>
              </a:rPr>
              <a:t>Η κατα</a:t>
            </a:r>
            <a:r>
              <a:rPr lang="en-GB" sz="1200" dirty="0" err="1">
                <a:solidFill>
                  <a:srgbClr val="1B193E"/>
                </a:solidFill>
                <a:latin typeface="Calibri" panose="020F0502020204030204" pitchFamily="34" charset="0"/>
                <a:cs typeface="Calibri" panose="020F0502020204030204" pitchFamily="34" charset="0"/>
              </a:rPr>
              <a:t>νομή</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των</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κονδυλίων</a:t>
            </a:r>
            <a:r>
              <a:rPr lang="en-GB" sz="1200" dirty="0">
                <a:solidFill>
                  <a:srgbClr val="1B193E"/>
                </a:solidFill>
                <a:latin typeface="Calibri" panose="020F0502020204030204" pitchFamily="34" charset="0"/>
                <a:cs typeface="Calibri" panose="020F0502020204030204" pitchFamily="34" charset="0"/>
              </a:rPr>
              <a:t> α</a:t>
            </a:r>
            <a:r>
              <a:rPr lang="en-GB" sz="1200" dirty="0" err="1">
                <a:solidFill>
                  <a:srgbClr val="1B193E"/>
                </a:solidFill>
                <a:latin typeface="Calibri" panose="020F0502020204030204" pitchFamily="34" charset="0"/>
                <a:cs typeface="Calibri" panose="020F0502020204030204" pitchFamily="34" charset="0"/>
              </a:rPr>
              <a:t>κολουθεί</a:t>
            </a:r>
            <a:r>
              <a:rPr lang="en-GB" sz="1200" dirty="0">
                <a:solidFill>
                  <a:srgbClr val="1B193E"/>
                </a:solidFill>
                <a:latin typeface="Calibri" panose="020F0502020204030204" pitchFamily="34" charset="0"/>
                <a:cs typeface="Calibri" panose="020F0502020204030204" pitchFamily="34" charset="0"/>
              </a:rPr>
              <a:t> </a:t>
            </a:r>
            <a:r>
              <a:rPr lang="en-GB" sz="1200" dirty="0" err="1">
                <a:solidFill>
                  <a:srgbClr val="1B193E"/>
                </a:solidFill>
                <a:latin typeface="Calibri" panose="020F0502020204030204" pitchFamily="34" charset="0"/>
                <a:cs typeface="Calibri" panose="020F0502020204030204" pitchFamily="34" charset="0"/>
              </a:rPr>
              <a:t>κριτήρι</a:t>
            </a:r>
            <a:r>
              <a:rPr lang="en-GB" sz="1200" dirty="0">
                <a:solidFill>
                  <a:srgbClr val="1B193E"/>
                </a:solidFill>
                <a:latin typeface="Calibri" panose="020F0502020204030204" pitchFamily="34" charset="0"/>
                <a:cs typeface="Calibri" panose="020F0502020204030204" pitchFamily="34" charset="0"/>
              </a:rPr>
              <a:t>α όπως το κατά κεφαλήν ΑΕΠ, τα ποσοστά ανεργίας, το μέγεθος του πληθυσμού και ο αντίκτυπος της πανδημίας.</a:t>
            </a:r>
          </a:p>
        </p:txBody>
      </p:sp>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1.3 Ενδυναμώνοντας το μέλλον: .</a:t>
            </a:r>
          </a:p>
        </p:txBody>
      </p:sp>
      <p:grpSp>
        <p:nvGrpSpPr>
          <p:cNvPr id="9" name="Gruppo 8">
            <a:extLst>
              <a:ext uri="{FF2B5EF4-FFF2-40B4-BE49-F238E27FC236}">
                <a16:creationId xmlns:a16="http://schemas.microsoft.com/office/drawing/2014/main" id="{809AD8C8-6E80-219A-36EA-D154852EB33F}"/>
              </a:ext>
            </a:extLst>
          </p:cNvPr>
          <p:cNvGrpSpPr/>
          <p:nvPr/>
        </p:nvGrpSpPr>
        <p:grpSpPr>
          <a:xfrm>
            <a:off x="6187103" y="1489412"/>
            <a:ext cx="5666580" cy="3254756"/>
            <a:chOff x="6187103" y="1489412"/>
            <a:chExt cx="5666580" cy="3254756"/>
          </a:xfrm>
        </p:grpSpPr>
        <p:pic>
          <p:nvPicPr>
            <p:cNvPr id="7" name="Picture 2" descr="NextGenerationEU figures (RRF + other programmes)">
              <a:extLst>
                <a:ext uri="{FF2B5EF4-FFF2-40B4-BE49-F238E27FC236}">
                  <a16:creationId xmlns:a16="http://schemas.microsoft.com/office/drawing/2014/main" id="{2D1DAD3B-C3AD-4FA5-DC18-FB9116AD522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87103" y="1827966"/>
              <a:ext cx="5666580" cy="2916202"/>
            </a:xfrm>
            <a:prstGeom prst="rect">
              <a:avLst/>
            </a:prstGeom>
            <a:noFill/>
            <a:ln>
              <a:solidFill>
                <a:schemeClr val="accent6"/>
              </a:solidFill>
            </a:ln>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80FE11FB-2262-F118-5F12-CE4058DF5A65}"/>
                </a:ext>
              </a:extLst>
            </p:cNvPr>
            <p:cNvSpPr txBox="1"/>
            <p:nvPr/>
          </p:nvSpPr>
          <p:spPr>
            <a:xfrm>
              <a:off x="6208128" y="1489412"/>
              <a:ext cx="5624529" cy="338554"/>
            </a:xfrm>
            <a:prstGeom prst="rect">
              <a:avLst/>
            </a:prstGeom>
            <a:noFill/>
          </p:spPr>
          <p:txBody>
            <a:bodyPr wrap="square" rtlCol="0">
              <a:spAutoFit/>
            </a:bodyPr>
            <a:lstStyle/>
            <a:p>
              <a:pPr algn="ctr"/>
              <a:r>
                <a:rPr lang="en-GB" sz="1600" b="1">
                  <a:latin typeface="Calibri" panose="020F0502020204030204" pitchFamily="34" charset="0"/>
                  <a:cs typeface="Calibri" panose="020F0502020204030204" pitchFamily="34" charset="0"/>
                </a:rPr>
                <a:t>NextGenerationEU: περισσότερα από 800 δισ. ευρώ για την ανάκαμψη της Ευρώπης</a:t>
              </a:r>
              <a:endParaRPr lang="it-IT" sz="1600" b="1">
                <a:latin typeface="Calibri" panose="020F0502020204030204" pitchFamily="34" charset="0"/>
                <a:cs typeface="Calibri" panose="020F0502020204030204" pitchFamily="34" charset="0"/>
              </a:endParaRPr>
            </a:p>
          </p:txBody>
        </p:sp>
      </p:grpSp>
      <p:sp>
        <p:nvSpPr>
          <p:cNvPr id="4" name="CasellaDiTesto 3">
            <a:extLst>
              <a:ext uri="{FF2B5EF4-FFF2-40B4-BE49-F238E27FC236}">
                <a16:creationId xmlns:a16="http://schemas.microsoft.com/office/drawing/2014/main" id="{F87295D7-4331-01CC-D7E5-77744BEBC227}"/>
              </a:ext>
            </a:extLst>
          </p:cNvPr>
          <p:cNvSpPr txBox="1"/>
          <p:nvPr/>
        </p:nvSpPr>
        <p:spPr>
          <a:xfrm>
            <a:off x="6187103" y="4744168"/>
            <a:ext cx="5666580" cy="283845"/>
          </a:xfrm>
          <a:prstGeom prst="rect">
            <a:avLst/>
          </a:prstGeom>
          <a:noFill/>
        </p:spPr>
        <p:txBody>
          <a:bodyPr wrap="square" rtlCol="0">
            <a:spAutoFit/>
          </a:bodyPr>
          <a:lstStyle/>
          <a:p>
            <a:pPr algn="just"/>
            <a:r>
              <a:rPr lang="en-GB" sz="1200" b="1">
                <a:latin typeface="Calibri" panose="020F0502020204030204" pitchFamily="34" charset="0"/>
                <a:cs typeface="Calibri" panose="020F0502020204030204" pitchFamily="34" charset="0"/>
              </a:rPr>
              <a:t>Πηγή</a:t>
            </a:r>
            <a:r>
              <a:rPr lang="en-GB" sz="1200">
                <a:latin typeface="Calibri" panose="020F0502020204030204" pitchFamily="34" charset="0"/>
                <a:cs typeface="Calibri" panose="020F0502020204030204" pitchFamily="34" charset="0"/>
              </a:rPr>
              <a:t>: </a:t>
            </a:r>
            <a:r>
              <a:rPr lang="en-GB" sz="120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Ευρωπαϊκή Επιτροπή, Ο προϋπολογισμός της ΕΕ για την περίοδο 2021-2027 - Τι νέο υπάρχει; </a:t>
            </a:r>
            <a:endParaRPr lang="it-IT" sz="120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400524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r>
              <a:rPr lang="en-GB" sz="2800" b="1">
                <a:solidFill>
                  <a:srgbClr val="0AD995"/>
                </a:solidFill>
              </a:rPr>
              <a:t>Μονάδα 1. Εισαγωγή στον προϋπολογισμό της ΕΕ</a:t>
            </a:r>
          </a:p>
          <a:p>
            <a:r>
              <a:rPr lang="en-GB" sz="2200"/>
              <a:t>1.4 Κατανομή πόρων: (1)</a:t>
            </a:r>
          </a:p>
        </p:txBody>
      </p:sp>
      <p:sp>
        <p:nvSpPr>
          <p:cNvPr id="12" name="CasellaDiTesto 11">
            <a:extLst>
              <a:ext uri="{FF2B5EF4-FFF2-40B4-BE49-F238E27FC236}">
                <a16:creationId xmlns:a16="http://schemas.microsoft.com/office/drawing/2014/main" id="{F41DBFC5-7B3E-852C-EB34-5A263611E28A}"/>
              </a:ext>
            </a:extLst>
          </p:cNvPr>
          <p:cNvSpPr txBox="1"/>
          <p:nvPr/>
        </p:nvSpPr>
        <p:spPr>
          <a:xfrm>
            <a:off x="471472" y="1489412"/>
            <a:ext cx="11152657" cy="3785652"/>
          </a:xfrm>
          <a:prstGeom prst="rect">
            <a:avLst/>
          </a:prstGeom>
          <a:noFill/>
        </p:spPr>
        <p:txBody>
          <a:bodyPr wrap="square" rtlCol="0">
            <a:spAutoFit/>
          </a:bodyPr>
          <a:lstStyle/>
          <a:p>
            <a:pPr algn="just"/>
            <a:r>
              <a:rPr lang="en-GB" sz="1600" b="1">
                <a:solidFill>
                  <a:srgbClr val="1B193E"/>
                </a:solidFill>
                <a:latin typeface="Calibri" panose="020F0502020204030204" pitchFamily="34" charset="0"/>
                <a:cs typeface="Calibri" panose="020F0502020204030204" pitchFamily="34" charset="0"/>
              </a:rPr>
              <a:t>Ποιος επωφελείται από τον προϋπολογισμό της ΕΕ;</a:t>
            </a:r>
          </a:p>
          <a:p>
            <a:pPr algn="just"/>
            <a:endParaRPr lang="en-GB" sz="1600">
              <a:solidFill>
                <a:srgbClr val="1B193E"/>
              </a:solidFill>
              <a:latin typeface="Calibri" panose="020F0502020204030204" pitchFamily="34" charset="0"/>
              <a:cs typeface="Calibri" panose="020F0502020204030204" pitchFamily="34" charset="0"/>
            </a:endParaRPr>
          </a:p>
          <a:p>
            <a:pPr algn="just"/>
            <a:r>
              <a:rPr lang="en-GB" sz="1600">
                <a:solidFill>
                  <a:srgbClr val="1B193E"/>
                </a:solidFill>
                <a:latin typeface="Calibri" panose="020F0502020204030204" pitchFamily="34" charset="0"/>
                <a:cs typeface="Calibri" panose="020F0502020204030204" pitchFamily="34" charset="0"/>
              </a:rPr>
              <a:t>Οργανώνοντας αποτελεσματικά τη χρηματοδότηση, ο προϋπολογισμός της ΕΕ κατανέμει στρατηγικά τους πόρους σε κατηγορίες δαπανών (τίτλοι - </a:t>
            </a:r>
            <a:r>
              <a:rPr lang="en-GB" sz="1600" i="1">
                <a:solidFill>
                  <a:srgbClr val="1B193E"/>
                </a:solidFill>
                <a:latin typeface="Calibri" panose="020F0502020204030204" pitchFamily="34" charset="0"/>
                <a:cs typeface="Calibri" panose="020F0502020204030204" pitchFamily="34" charset="0"/>
              </a:rPr>
              <a:t>βλ. επόμενη διαφάνεια για περισσότερες λεπτομέρειες</a:t>
            </a:r>
            <a:r>
              <a:rPr lang="en-GB" sz="1600">
                <a:solidFill>
                  <a:srgbClr val="1B193E"/>
                </a:solidFill>
                <a:latin typeface="Calibri" panose="020F0502020204030204" pitchFamily="34" charset="0"/>
                <a:cs typeface="Calibri" panose="020F0502020204030204" pitchFamily="34" charset="0"/>
              </a:rPr>
              <a:t>) και προγράμματα, εξασφαλίζοντας την αποτελεσματική στήριξη των δικαιούχων σε διάφορους τομείς πολιτικής της ΕΕ. Η προσέγγιση αυτή διευκολύνει τον οριζόντιο αντίκτυπο, ευθυγραμμιζόμενη με τους γενικούς στόχους του μακροπρόθεσμου προϋπολογισμού.</a:t>
            </a:r>
          </a:p>
          <a:p>
            <a:pPr algn="just"/>
            <a:endParaRPr lang="en-GB" sz="1600">
              <a:solidFill>
                <a:srgbClr val="1B193E"/>
              </a:solidFill>
              <a:latin typeface="Calibri" panose="020F0502020204030204" pitchFamily="34" charset="0"/>
              <a:cs typeface="Calibri" panose="020F0502020204030204" pitchFamily="34" charset="0"/>
            </a:endParaRPr>
          </a:p>
          <a:p>
            <a:pPr algn="just"/>
            <a:r>
              <a:rPr lang="en-GB" sz="1600" b="1">
                <a:solidFill>
                  <a:srgbClr val="1B193E"/>
                </a:solidFill>
                <a:latin typeface="Calibri" panose="020F0502020204030204" pitchFamily="34" charset="0"/>
                <a:cs typeface="Calibri" panose="020F0502020204030204" pitchFamily="34" charset="0"/>
              </a:rPr>
              <a:t>Ενσωμάτωση με το NextGenerationEU:</a:t>
            </a:r>
          </a:p>
          <a:p>
            <a:pPr algn="just"/>
            <a:endParaRPr lang="en-GB" sz="1600">
              <a:solidFill>
                <a:srgbClr val="1B193E"/>
              </a:solidFill>
              <a:latin typeface="Calibri" panose="020F0502020204030204" pitchFamily="34" charset="0"/>
              <a:cs typeface="Calibri" panose="020F0502020204030204" pitchFamily="34" charset="0"/>
            </a:endParaRPr>
          </a:p>
          <a:p>
            <a:pPr algn="just"/>
            <a:r>
              <a:rPr lang="en-GB" sz="1600">
                <a:solidFill>
                  <a:srgbClr val="1B193E"/>
                </a:solidFill>
                <a:latin typeface="Calibri" panose="020F0502020204030204" pitchFamily="34" charset="0"/>
                <a:cs typeface="Calibri" panose="020F0502020204030204" pitchFamily="34" charset="0"/>
              </a:rPr>
              <a:t>Ενώ το NextGenerationEU λειτουργεί ως ξεχωριστό μέσο, οι χρηματοδοτικές ροές του ενσωματώνονται απρόσκοπτα στα προγράμματα που εντάσσονται στον μακροπρόθεσμο προϋπολογισμό. Αυτή η συνέργεια εξασφαλίζει ότι ο αντίκτυπος του NextGenerationEU μεγιστοποιείται σε διάφορους τομείς πολιτικής.</a:t>
            </a:r>
          </a:p>
          <a:p>
            <a:pPr algn="just"/>
            <a:endParaRPr lang="en-GB" sz="1600">
              <a:solidFill>
                <a:srgbClr val="1B193E"/>
              </a:solidFill>
              <a:latin typeface="Calibri" panose="020F0502020204030204" pitchFamily="34" charset="0"/>
              <a:cs typeface="Calibri" panose="020F0502020204030204" pitchFamily="34" charset="0"/>
            </a:endParaRPr>
          </a:p>
          <a:p>
            <a:pPr algn="just"/>
            <a:r>
              <a:rPr lang="en-GB" sz="1600" b="1">
                <a:solidFill>
                  <a:srgbClr val="1B193E"/>
                </a:solidFill>
                <a:latin typeface="Calibri" panose="020F0502020204030204" pitchFamily="34" charset="0"/>
                <a:cs typeface="Calibri" panose="020F0502020204030204" pitchFamily="34" charset="0"/>
              </a:rPr>
              <a:t>Διπλή χρηματοδότηση για βασικούς τίτλους:</a:t>
            </a:r>
          </a:p>
          <a:p>
            <a:pPr algn="just"/>
            <a:endParaRPr lang="en-GB" sz="1600">
              <a:solidFill>
                <a:srgbClr val="1B193E"/>
              </a:solidFill>
              <a:latin typeface="Calibri" panose="020F0502020204030204" pitchFamily="34" charset="0"/>
              <a:cs typeface="Calibri" panose="020F0502020204030204" pitchFamily="34" charset="0"/>
            </a:endParaRPr>
          </a:p>
          <a:p>
            <a:pPr algn="just"/>
            <a:r>
              <a:rPr lang="en-GB" sz="1600">
                <a:solidFill>
                  <a:srgbClr val="1B193E"/>
                </a:solidFill>
                <a:latin typeface="Calibri" panose="020F0502020204030204" pitchFamily="34" charset="0"/>
                <a:cs typeface="Calibri" panose="020F0502020204030204" pitchFamily="34" charset="0"/>
              </a:rPr>
              <a:t>Για να ενισχύσει την επιρροή του, αρκετοί τομείς χρηματοδοτούνται τόσο από το ΠΔΠ όσο και από το NextGenerationEU. Αυτή η συνεργατική προσέγγιση ενισχύει την ικανότητα του προϋπολογισμού να αντιμετωπίζει πολύπλευρες προκλήσεις και να ενισχύει μετασχηματιστικές πρωτοβουλίες.</a:t>
            </a:r>
          </a:p>
        </p:txBody>
      </p:sp>
    </p:spTree>
    <p:extLst>
      <p:ext uri="{BB962C8B-B14F-4D97-AF65-F5344CB8AC3E}">
        <p14:creationId xmlns:p14="http://schemas.microsoft.com/office/powerpoint/2010/main" val="66575286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25"/>
  <p:tag name="AS_OS" val="Unix 5.4.0.1103"/>
  <p:tag name="AS_RELEASE_DATE" val="2023.09.14"/>
  <p:tag name="AS_TITLE" val="Aspose.Slides for .NET6"/>
  <p:tag name="AS_VERSION" val="23.9"/>
</p:tagLst>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4925</TotalTime>
  <Words>5824</Words>
  <Application>Microsoft Office PowerPoint</Application>
  <PresentationFormat>Widescreen</PresentationFormat>
  <Paragraphs>528</Paragraphs>
  <Slides>26</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Courier New</vt:lpstr>
      <vt:lpstr>Söhne</vt:lpstr>
      <vt:lpstr>Symbol</vt:lpstr>
      <vt:lpstr>Wingdings</vt:lpstr>
      <vt:lpstr>DREAM corporate ppt</vt:lpstr>
      <vt:lpstr>Ευκαιρίες χρηματοδότησης της ΕΕ για την ψηφιακή ανθεκτικότητα των ΜΜΕΚΜ</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keywords>, docId:64D1802646761B3E767D9F3799874F0F</cp:keywords>
  <cp:lastModifiedBy>Dimitris Georgiadis</cp:lastModifiedBy>
  <cp:revision>196</cp:revision>
  <dcterms:created xsi:type="dcterms:W3CDTF">2022-12-22T12:08:40Z</dcterms:created>
  <dcterms:modified xsi:type="dcterms:W3CDTF">2024-01-17T14:06:33Z</dcterms:modified>
</cp:coreProperties>
</file>