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66" r:id="rId3"/>
    <p:sldId id="267" r:id="rId4"/>
    <p:sldId id="265" r:id="rId5"/>
    <p:sldId id="272" r:id="rId6"/>
    <p:sldId id="273" r:id="rId7"/>
    <p:sldId id="274" r:id="rId8"/>
    <p:sldId id="275" r:id="rId9"/>
    <p:sldId id="276" r:id="rId10"/>
    <p:sldId id="277" r:id="rId11"/>
    <p:sldId id="278" r:id="rId12"/>
    <p:sldId id="279" r:id="rId13"/>
    <p:sldId id="282" r:id="rId14"/>
    <p:sldId id="281" r:id="rId15"/>
    <p:sldId id="280" r:id="rId16"/>
    <p:sldId id="283" r:id="rId17"/>
    <p:sldId id="285" r:id="rId18"/>
    <p:sldId id="284" r:id="rId19"/>
    <p:sldId id="288" r:id="rId20"/>
    <p:sldId id="287" r:id="rId21"/>
    <p:sldId id="286" r:id="rId22"/>
    <p:sldId id="289" r:id="rId23"/>
    <p:sldId id="290" r:id="rId24"/>
    <p:sldId id="291" r:id="rId25"/>
    <p:sldId id="292" r:id="rId26"/>
    <p:sldId id="293" r:id="rId27"/>
    <p:sldId id="271" r:id="rId28"/>
    <p:sldId id="25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D995"/>
    <a:srgbClr val="F6AA07"/>
    <a:srgbClr val="1B193E"/>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94675" autoAdjust="0"/>
  </p:normalViewPr>
  <p:slideViewPr>
    <p:cSldViewPr snapToGrid="0">
      <p:cViewPr varScale="1">
        <p:scale>
          <a:sx n="107" d="100"/>
          <a:sy n="107" d="100"/>
        </p:scale>
        <p:origin x="1044"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308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23BF02-1407-45D4-91DB-52DF284200D1}" type="datetimeFigureOut">
              <a:rPr lang="en-GB" smtClean="0"/>
              <a:t>25/03/2024</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3550A-1C67-491B-B6B7-CEF62DBEB878}" type="slidenum">
              <a:rPr lang="en-GB" smtClean="0"/>
              <a:t>‹#›</a:t>
            </a:fld>
            <a:endParaRPr lang="en-GB"/>
          </a:p>
        </p:txBody>
      </p:sp>
    </p:spTree>
    <p:extLst>
      <p:ext uri="{BB962C8B-B14F-4D97-AF65-F5344CB8AC3E}">
        <p14:creationId xmlns:p14="http://schemas.microsoft.com/office/powerpoint/2010/main" val="3239890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37" name="Rectángulo 36">
            <a:extLst>
              <a:ext uri="{FF2B5EF4-FFF2-40B4-BE49-F238E27FC236}">
                <a16:creationId xmlns:a16="http://schemas.microsoft.com/office/drawing/2014/main" id="{E7011437-580D-4C90-2D19-897831A98578}"/>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Imagen 10" descr="Imagen que contiene Logotipo&#10;&#10;Descripción generada automáticamente">
            <a:extLst>
              <a:ext uri="{FF2B5EF4-FFF2-40B4-BE49-F238E27FC236}">
                <a16:creationId xmlns:a16="http://schemas.microsoft.com/office/drawing/2014/main" id="{6C8B1B9F-D160-6C24-AD2C-5B9574321F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821" y="1323778"/>
            <a:ext cx="4416598" cy="2229084"/>
          </a:xfrm>
          <a:prstGeom prst="rect">
            <a:avLst/>
          </a:prstGeom>
        </p:spPr>
      </p:pic>
      <p:sp>
        <p:nvSpPr>
          <p:cNvPr id="12" name="CuadroTexto 11">
            <a:extLst>
              <a:ext uri="{FF2B5EF4-FFF2-40B4-BE49-F238E27FC236}">
                <a16:creationId xmlns:a16="http://schemas.microsoft.com/office/drawing/2014/main" id="{C238BC30-F6DA-D940-405D-0ACD930EC362}"/>
              </a:ext>
            </a:extLst>
          </p:cNvPr>
          <p:cNvSpPr txBox="1"/>
          <p:nvPr userDrawn="1"/>
        </p:nvSpPr>
        <p:spPr>
          <a:xfrm>
            <a:off x="8773360" y="177708"/>
            <a:ext cx="3283527" cy="400110"/>
          </a:xfrm>
          <a:prstGeom prst="rect">
            <a:avLst/>
          </a:prstGeom>
          <a:noFill/>
        </p:spPr>
        <p:txBody>
          <a:bodyPr wrap="square" rtlCol="0">
            <a:spAutoFit/>
          </a:bodyPr>
          <a:lstStyle/>
          <a:p>
            <a:pPr algn="r"/>
            <a:r>
              <a:rPr lang="es-ES" sz="2000" b="1">
                <a:solidFill>
                  <a:srgbClr val="1B193E"/>
                </a:solidFill>
                <a:effectLst/>
                <a:latin typeface="+mj-lt"/>
              </a:rPr>
              <a:t>digital-dream-lab.eu</a:t>
            </a:r>
            <a:endParaRPr lang="en-GB" sz="2000" b="1">
              <a:solidFill>
                <a:srgbClr val="1B193E"/>
              </a:solidFill>
              <a:effectLst/>
              <a:latin typeface="+mj-lt"/>
            </a:endParaRPr>
          </a:p>
        </p:txBody>
      </p:sp>
      <p:sp>
        <p:nvSpPr>
          <p:cNvPr id="38" name="CuadroTexto 37">
            <a:extLst>
              <a:ext uri="{FF2B5EF4-FFF2-40B4-BE49-F238E27FC236}">
                <a16:creationId xmlns:a16="http://schemas.microsoft.com/office/drawing/2014/main" id="{18D7B3E2-2115-114F-089F-09C93F21300B}"/>
              </a:ext>
            </a:extLst>
          </p:cNvPr>
          <p:cNvSpPr txBox="1"/>
          <p:nvPr userDrawn="1"/>
        </p:nvSpPr>
        <p:spPr>
          <a:xfrm>
            <a:off x="135113" y="6160146"/>
            <a:ext cx="7352615" cy="692497"/>
          </a:xfrm>
          <a:prstGeom prst="rect">
            <a:avLst/>
          </a:prstGeom>
          <a:noFill/>
        </p:spPr>
        <p:txBody>
          <a:bodyPr wrap="square" rtlCol="0">
            <a:spAutoFit/>
          </a:bodyPr>
          <a:lstStyle/>
          <a:p>
            <a:pPr algn="l"/>
            <a:r>
              <a:rPr lang="en-GB" sz="1300">
                <a:solidFill>
                  <a:schemeClr val="bg1"/>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chemeClr val="bg1"/>
                </a:solidFill>
                <a:effectLst/>
                <a:latin typeface="+mn-lt"/>
              </a:rPr>
              <a:t>.</a:t>
            </a:r>
          </a:p>
        </p:txBody>
      </p:sp>
      <p:sp>
        <p:nvSpPr>
          <p:cNvPr id="44" name="Rectángulo 43">
            <a:extLst>
              <a:ext uri="{FF2B5EF4-FFF2-40B4-BE49-F238E27FC236}">
                <a16:creationId xmlns:a16="http://schemas.microsoft.com/office/drawing/2014/main" id="{B75A42C1-7D33-0352-C95C-7F661AA2F6DC}"/>
              </a:ext>
            </a:extLst>
          </p:cNvPr>
          <p:cNvSpPr/>
          <p:nvPr userDrawn="1"/>
        </p:nvSpPr>
        <p:spPr>
          <a:xfrm>
            <a:off x="0" y="-38151"/>
            <a:ext cx="12192000" cy="102062"/>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Imagen 47" descr="Texto&#10;&#10;Descripción generada automáticamente">
            <a:extLst>
              <a:ext uri="{FF2B5EF4-FFF2-40B4-BE49-F238E27FC236}">
                <a16:creationId xmlns:a16="http://schemas.microsoft.com/office/drawing/2014/main" id="{2CA96A6B-389F-0861-B1FE-2EA0F58657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509" y="160233"/>
            <a:ext cx="2786332" cy="584559"/>
          </a:xfrm>
          <a:prstGeom prst="rect">
            <a:avLst/>
          </a:prstGeom>
        </p:spPr>
      </p:pic>
      <p:sp>
        <p:nvSpPr>
          <p:cNvPr id="52" name="Marcador de texto 51">
            <a:extLst>
              <a:ext uri="{FF2B5EF4-FFF2-40B4-BE49-F238E27FC236}">
                <a16:creationId xmlns:a16="http://schemas.microsoft.com/office/drawing/2014/main" id="{1B8BE13D-B6DC-C12D-DFD3-3944B7A5C519}"/>
              </a:ext>
            </a:extLst>
          </p:cNvPr>
          <p:cNvSpPr>
            <a:spLocks noGrp="1"/>
          </p:cNvSpPr>
          <p:nvPr>
            <p:ph type="body" sz="quarter" idx="10"/>
          </p:nvPr>
        </p:nvSpPr>
        <p:spPr>
          <a:xfrm>
            <a:off x="876650" y="3922330"/>
            <a:ext cx="4908939" cy="824531"/>
          </a:xfrm>
          <a:prstGeom prst="rect">
            <a:avLst/>
          </a:prstGeom>
        </p:spPr>
        <p:txBody>
          <a:bodyPr anchor="b"/>
          <a:lstStyle>
            <a:lvl1pPr marL="0" indent="0">
              <a:buNone/>
              <a:defRPr sz="3000" b="1">
                <a:solidFill>
                  <a:srgbClr val="1B193E"/>
                </a:solidFill>
              </a:defRPr>
            </a:lvl1pPr>
            <a:lvl2pPr marL="457200" indent="0">
              <a:buNone/>
              <a:defRPr/>
            </a:lvl2pPr>
          </a:lstStyle>
          <a:p>
            <a:pPr lvl="0"/>
            <a:endParaRPr lang="es-ES"/>
          </a:p>
        </p:txBody>
      </p:sp>
      <p:sp>
        <p:nvSpPr>
          <p:cNvPr id="53" name="Marcador de texto 51">
            <a:extLst>
              <a:ext uri="{FF2B5EF4-FFF2-40B4-BE49-F238E27FC236}">
                <a16:creationId xmlns:a16="http://schemas.microsoft.com/office/drawing/2014/main" id="{D89AC5DB-009C-767F-88C8-2118B5565D04}"/>
              </a:ext>
            </a:extLst>
          </p:cNvPr>
          <p:cNvSpPr>
            <a:spLocks noGrp="1"/>
          </p:cNvSpPr>
          <p:nvPr>
            <p:ph type="body" sz="quarter" idx="11"/>
          </p:nvPr>
        </p:nvSpPr>
        <p:spPr>
          <a:xfrm>
            <a:off x="876652" y="4810675"/>
            <a:ext cx="4908939" cy="555389"/>
          </a:xfrm>
          <a:prstGeom prst="rect">
            <a:avLst/>
          </a:prstGeom>
        </p:spPr>
        <p:txBody>
          <a:bodyPr anchor="t"/>
          <a:lstStyle>
            <a:lvl1pPr marL="0" indent="0">
              <a:buNone/>
              <a:defRPr sz="2000" b="0">
                <a:solidFill>
                  <a:srgbClr val="1B193E"/>
                </a:solidFill>
              </a:defRPr>
            </a:lvl1pPr>
            <a:lvl2pPr marL="457200" indent="0">
              <a:buNone/>
              <a:defRPr/>
            </a:lvl2pPr>
          </a:lstStyle>
          <a:p>
            <a:pPr lvl="0"/>
            <a:endParaRPr lang="es-ES"/>
          </a:p>
        </p:txBody>
      </p:sp>
      <p:pic>
        <p:nvPicPr>
          <p:cNvPr id="3" name="Imagen 2">
            <a:extLst>
              <a:ext uri="{FF2B5EF4-FFF2-40B4-BE49-F238E27FC236}">
                <a16:creationId xmlns:a16="http://schemas.microsoft.com/office/drawing/2014/main" id="{871A4218-75F7-09B5-96CB-F74ACC0F124B}"/>
              </a:ext>
            </a:extLst>
          </p:cNvPr>
          <p:cNvPicPr>
            <a:picLocks noChangeAspect="1"/>
          </p:cNvPicPr>
          <p:nvPr userDrawn="1"/>
        </p:nvPicPr>
        <p:blipFill>
          <a:blip r:embed="rId4"/>
          <a:stretch>
            <a:fillRect/>
          </a:stretch>
        </p:blipFill>
        <p:spPr>
          <a:xfrm>
            <a:off x="7581900" y="990600"/>
            <a:ext cx="4610100" cy="5857875"/>
          </a:xfrm>
          <a:prstGeom prst="rect">
            <a:avLst/>
          </a:prstGeom>
        </p:spPr>
      </p:pic>
    </p:spTree>
    <p:extLst>
      <p:ext uri="{BB962C8B-B14F-4D97-AF65-F5344CB8AC3E}">
        <p14:creationId xmlns:p14="http://schemas.microsoft.com/office/powerpoint/2010/main" val="2572820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Cover 2">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A148A596-25B6-6139-D67C-3C06362488B4}"/>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ítulo 1">
            <a:extLst>
              <a:ext uri="{FF2B5EF4-FFF2-40B4-BE49-F238E27FC236}">
                <a16:creationId xmlns:a16="http://schemas.microsoft.com/office/drawing/2014/main" id="{972580A2-278E-D007-23A1-E1E471377813}"/>
              </a:ext>
            </a:extLst>
          </p:cNvPr>
          <p:cNvSpPr>
            <a:spLocks noGrp="1"/>
          </p:cNvSpPr>
          <p:nvPr>
            <p:ph type="title"/>
          </p:nvPr>
        </p:nvSpPr>
        <p:spPr>
          <a:xfrm>
            <a:off x="831850" y="3090084"/>
            <a:ext cx="10515600" cy="1232679"/>
          </a:xfrm>
          <a:prstGeom prst="rect">
            <a:avLst/>
          </a:prstGeom>
        </p:spPr>
        <p:txBody>
          <a:bodyPr anchor="b"/>
          <a:lstStyle>
            <a:lvl1pPr algn="ctr">
              <a:defRPr sz="4000" b="1">
                <a:solidFill>
                  <a:srgbClr val="1B193E"/>
                </a:solidFill>
                <a:latin typeface="+mn-lt"/>
              </a:defRPr>
            </a:lvl1pPr>
          </a:lstStyle>
          <a:p>
            <a:endParaRPr lang="en-GB"/>
          </a:p>
        </p:txBody>
      </p:sp>
      <p:pic>
        <p:nvPicPr>
          <p:cNvPr id="7" name="Imagen 6" descr="Imagen que contiene Logotipo&#10;&#10;Descripción generada automáticamente">
            <a:extLst>
              <a:ext uri="{FF2B5EF4-FFF2-40B4-BE49-F238E27FC236}">
                <a16:creationId xmlns:a16="http://schemas.microsoft.com/office/drawing/2014/main" id="{E7782A2B-0AF7-E8AE-9EC4-AF76F2CC9E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5636" y="581702"/>
            <a:ext cx="4416598" cy="2229084"/>
          </a:xfrm>
          <a:prstGeom prst="rect">
            <a:avLst/>
          </a:prstGeom>
        </p:spPr>
      </p:pic>
      <p:pic>
        <p:nvPicPr>
          <p:cNvPr id="13" name="Imagen 12" descr="Interfaz de usuario gráfica, Texto&#10;&#10;Descripción generada automáticamente">
            <a:extLst>
              <a:ext uri="{FF2B5EF4-FFF2-40B4-BE49-F238E27FC236}">
                <a16:creationId xmlns:a16="http://schemas.microsoft.com/office/drawing/2014/main" id="{C6457764-B175-D0D7-61DF-CFAA08D1D9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230" y="6235578"/>
            <a:ext cx="2581713" cy="541631"/>
          </a:xfrm>
          <a:prstGeom prst="rect">
            <a:avLst/>
          </a:prstGeom>
        </p:spPr>
      </p:pic>
      <p:sp>
        <p:nvSpPr>
          <p:cNvPr id="14" name="CuadroTexto 13">
            <a:extLst>
              <a:ext uri="{FF2B5EF4-FFF2-40B4-BE49-F238E27FC236}">
                <a16:creationId xmlns:a16="http://schemas.microsoft.com/office/drawing/2014/main" id="{4FC8C3E7-5891-54DB-F8C8-CF8CCC0B69FE}"/>
              </a:ext>
            </a:extLst>
          </p:cNvPr>
          <p:cNvSpPr txBox="1"/>
          <p:nvPr userDrawn="1"/>
        </p:nvSpPr>
        <p:spPr>
          <a:xfrm>
            <a:off x="3270172" y="6160146"/>
            <a:ext cx="8082190" cy="692497"/>
          </a:xfrm>
          <a:prstGeom prst="rect">
            <a:avLst/>
          </a:prstGeom>
          <a:noFill/>
        </p:spPr>
        <p:txBody>
          <a:bodyPr wrap="square" rtlCol="0">
            <a:spAutoFit/>
          </a:bodyPr>
          <a:lstStyle/>
          <a:p>
            <a:pPr algn="l"/>
            <a:r>
              <a:rPr lang="en-GB" sz="1300">
                <a:solidFill>
                  <a:srgbClr val="F5F5F5"/>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rgbClr val="F5F5F5"/>
                </a:solidFill>
                <a:effectLst/>
                <a:latin typeface="+mn-lt"/>
              </a:rPr>
              <a:t>.</a:t>
            </a:r>
          </a:p>
        </p:txBody>
      </p:sp>
      <p:sp>
        <p:nvSpPr>
          <p:cNvPr id="15" name="CuadroTexto 14">
            <a:extLst>
              <a:ext uri="{FF2B5EF4-FFF2-40B4-BE49-F238E27FC236}">
                <a16:creationId xmlns:a16="http://schemas.microsoft.com/office/drawing/2014/main" id="{C1B65113-AF52-8753-DB0A-1515EFFD43DB}"/>
              </a:ext>
            </a:extLst>
          </p:cNvPr>
          <p:cNvSpPr txBox="1"/>
          <p:nvPr userDrawn="1"/>
        </p:nvSpPr>
        <p:spPr>
          <a:xfrm>
            <a:off x="8773360" y="177708"/>
            <a:ext cx="3283527" cy="400110"/>
          </a:xfrm>
          <a:prstGeom prst="rect">
            <a:avLst/>
          </a:prstGeom>
          <a:noFill/>
        </p:spPr>
        <p:txBody>
          <a:bodyPr wrap="square" rtlCol="0">
            <a:spAutoFit/>
          </a:bodyPr>
          <a:lstStyle/>
          <a:p>
            <a:pPr algn="r"/>
            <a:r>
              <a:rPr lang="es-ES" sz="2000" b="1">
                <a:solidFill>
                  <a:srgbClr val="1B193E"/>
                </a:solidFill>
                <a:effectLst/>
                <a:latin typeface="+mj-lt"/>
              </a:rPr>
              <a:t>digital-dream-lab.eu</a:t>
            </a:r>
            <a:endParaRPr lang="en-GB" sz="2000" b="1">
              <a:solidFill>
                <a:srgbClr val="1B193E"/>
              </a:solidFill>
              <a:effectLst/>
              <a:latin typeface="+mj-lt"/>
            </a:endParaRPr>
          </a:p>
        </p:txBody>
      </p:sp>
      <p:pic>
        <p:nvPicPr>
          <p:cNvPr id="5" name="Imagen 4">
            <a:extLst>
              <a:ext uri="{FF2B5EF4-FFF2-40B4-BE49-F238E27FC236}">
                <a16:creationId xmlns:a16="http://schemas.microsoft.com/office/drawing/2014/main" id="{3DCAF5D0-0767-3892-E9A2-F3768673C29D}"/>
              </a:ext>
            </a:extLst>
          </p:cNvPr>
          <p:cNvPicPr>
            <a:picLocks noChangeAspect="1"/>
          </p:cNvPicPr>
          <p:nvPr userDrawn="1"/>
        </p:nvPicPr>
        <p:blipFill rotWithShape="1">
          <a:blip r:embed="rId4"/>
          <a:srcRect r="21309"/>
          <a:stretch/>
        </p:blipFill>
        <p:spPr>
          <a:xfrm>
            <a:off x="-811" y="388"/>
            <a:ext cx="742030" cy="1066800"/>
          </a:xfrm>
          <a:prstGeom prst="rect">
            <a:avLst/>
          </a:prstGeom>
        </p:spPr>
      </p:pic>
      <p:sp>
        <p:nvSpPr>
          <p:cNvPr id="4" name="Rectángulo 3">
            <a:extLst>
              <a:ext uri="{FF2B5EF4-FFF2-40B4-BE49-F238E27FC236}">
                <a16:creationId xmlns:a16="http://schemas.microsoft.com/office/drawing/2014/main" id="{C57AD1F9-997D-0F76-C7F6-BDB9C0F9A572}"/>
              </a:ext>
            </a:extLst>
          </p:cNvPr>
          <p:cNvSpPr/>
          <p:nvPr userDrawn="1"/>
        </p:nvSpPr>
        <p:spPr>
          <a:xfrm>
            <a:off x="720438" y="-9099"/>
            <a:ext cx="11471562" cy="89890"/>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magen 5">
            <a:extLst>
              <a:ext uri="{FF2B5EF4-FFF2-40B4-BE49-F238E27FC236}">
                <a16:creationId xmlns:a16="http://schemas.microsoft.com/office/drawing/2014/main" id="{01E4C2DD-53A0-FD8B-3638-A1E945DCE633}"/>
              </a:ext>
            </a:extLst>
          </p:cNvPr>
          <p:cNvPicPr>
            <a:picLocks noChangeAspect="1"/>
          </p:cNvPicPr>
          <p:nvPr userDrawn="1"/>
        </p:nvPicPr>
        <p:blipFill rotWithShape="1">
          <a:blip r:embed="rId5"/>
          <a:srcRect t="4618" b="1612"/>
          <a:stretch/>
        </p:blipFill>
        <p:spPr>
          <a:xfrm>
            <a:off x="11263678" y="5460155"/>
            <a:ext cx="928322" cy="1397846"/>
          </a:xfrm>
          <a:prstGeom prst="rect">
            <a:avLst/>
          </a:prstGeom>
        </p:spPr>
      </p:pic>
      <p:sp>
        <p:nvSpPr>
          <p:cNvPr id="3" name="Marcador de texto 2">
            <a:extLst>
              <a:ext uri="{FF2B5EF4-FFF2-40B4-BE49-F238E27FC236}">
                <a16:creationId xmlns:a16="http://schemas.microsoft.com/office/drawing/2014/main" id="{17B2CF52-C8C9-69D2-7766-751B3324C8A4}"/>
              </a:ext>
            </a:extLst>
          </p:cNvPr>
          <p:cNvSpPr>
            <a:spLocks noGrp="1"/>
          </p:cNvSpPr>
          <p:nvPr>
            <p:ph type="body" idx="1"/>
          </p:nvPr>
        </p:nvSpPr>
        <p:spPr>
          <a:xfrm>
            <a:off x="831850" y="4490083"/>
            <a:ext cx="10515600" cy="1232680"/>
          </a:xfrm>
          <a:prstGeom prst="rect">
            <a:avLst/>
          </a:prstGeom>
        </p:spPr>
        <p:txBody>
          <a:bodyPr/>
          <a:lstStyle>
            <a:lvl1pPr marL="0" indent="0" algn="ctr">
              <a:buNone/>
              <a:defRPr sz="2400">
                <a:solidFill>
                  <a:srgbClr val="1B193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s-ES"/>
          </a:p>
        </p:txBody>
      </p:sp>
    </p:spTree>
    <p:extLst>
      <p:ext uri="{BB962C8B-B14F-4D97-AF65-F5344CB8AC3E}">
        <p14:creationId xmlns:p14="http://schemas.microsoft.com/office/powerpoint/2010/main" val="3083656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CCA60533-54E9-DC40-80BC-E0888CA9B555}"/>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9605A416-CF80-5998-FBAB-C774DC475B75}"/>
              </a:ext>
            </a:extLst>
          </p:cNvPr>
          <p:cNvSpPr txBox="1"/>
          <p:nvPr userDrawn="1"/>
        </p:nvSpPr>
        <p:spPr>
          <a:xfrm>
            <a:off x="3270172" y="6160146"/>
            <a:ext cx="8082190" cy="692497"/>
          </a:xfrm>
          <a:prstGeom prst="rect">
            <a:avLst/>
          </a:prstGeom>
          <a:noFill/>
        </p:spPr>
        <p:txBody>
          <a:bodyPr wrap="square" rtlCol="0">
            <a:spAutoFit/>
          </a:bodyPr>
          <a:lstStyle/>
          <a:p>
            <a:pPr algn="l"/>
            <a:r>
              <a:rPr lang="en-GB" sz="1300">
                <a:solidFill>
                  <a:srgbClr val="F5F5F5"/>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rgbClr val="F5F5F5"/>
                </a:solidFill>
                <a:effectLst/>
                <a:latin typeface="+mn-lt"/>
              </a:rPr>
              <a:t>.</a:t>
            </a:r>
          </a:p>
        </p:txBody>
      </p:sp>
      <p:pic>
        <p:nvPicPr>
          <p:cNvPr id="10" name="Imagen 9" descr="Interfaz de usuario gráfica, Texto&#10;&#10;Descripción generada automáticamente">
            <a:extLst>
              <a:ext uri="{FF2B5EF4-FFF2-40B4-BE49-F238E27FC236}">
                <a16:creationId xmlns:a16="http://schemas.microsoft.com/office/drawing/2014/main" id="{21D217F6-86A5-C81B-4495-0F2206F4EE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230" y="6235578"/>
            <a:ext cx="2581713" cy="541631"/>
          </a:xfrm>
          <a:prstGeom prst="rect">
            <a:avLst/>
          </a:prstGeom>
        </p:spPr>
      </p:pic>
      <p:pic>
        <p:nvPicPr>
          <p:cNvPr id="4" name="Imagen 3" descr="Imagen que contiene Logotipo&#10;&#10;Descripción generada automáticamente">
            <a:extLst>
              <a:ext uri="{FF2B5EF4-FFF2-40B4-BE49-F238E27FC236}">
                <a16:creationId xmlns:a16="http://schemas.microsoft.com/office/drawing/2014/main" id="{243E2322-04C8-2281-014D-D75BD8CA0D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51574" y="174444"/>
            <a:ext cx="2068953" cy="1044213"/>
          </a:xfrm>
          <a:prstGeom prst="rect">
            <a:avLst/>
          </a:prstGeom>
        </p:spPr>
      </p:pic>
      <p:cxnSp>
        <p:nvCxnSpPr>
          <p:cNvPr id="6" name="Conector recto 5">
            <a:extLst>
              <a:ext uri="{FF2B5EF4-FFF2-40B4-BE49-F238E27FC236}">
                <a16:creationId xmlns:a16="http://schemas.microsoft.com/office/drawing/2014/main" id="{A9A611C2-B048-38F5-28AF-1C959ADD6144}"/>
              </a:ext>
            </a:extLst>
          </p:cNvPr>
          <p:cNvCxnSpPr>
            <a:cxnSpLocks/>
          </p:cNvCxnSpPr>
          <p:nvPr userDrawn="1"/>
        </p:nvCxnSpPr>
        <p:spPr>
          <a:xfrm>
            <a:off x="344230" y="1343054"/>
            <a:ext cx="8388000" cy="0"/>
          </a:xfrm>
          <a:prstGeom prst="line">
            <a:avLst/>
          </a:prstGeom>
          <a:ln w="12700">
            <a:solidFill>
              <a:srgbClr val="1B193E"/>
            </a:solidFill>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15" name="Imagen 14">
            <a:extLst>
              <a:ext uri="{FF2B5EF4-FFF2-40B4-BE49-F238E27FC236}">
                <a16:creationId xmlns:a16="http://schemas.microsoft.com/office/drawing/2014/main" id="{387CA95F-3206-0330-1436-1E65F9C8D9C1}"/>
              </a:ext>
            </a:extLst>
          </p:cNvPr>
          <p:cNvPicPr>
            <a:picLocks noChangeAspect="1"/>
          </p:cNvPicPr>
          <p:nvPr userDrawn="1"/>
        </p:nvPicPr>
        <p:blipFill>
          <a:blip r:embed="rId4"/>
          <a:stretch>
            <a:fillRect/>
          </a:stretch>
        </p:blipFill>
        <p:spPr>
          <a:xfrm>
            <a:off x="-812" y="388"/>
            <a:ext cx="942975" cy="1066800"/>
          </a:xfrm>
          <a:prstGeom prst="rect">
            <a:avLst/>
          </a:prstGeom>
        </p:spPr>
      </p:pic>
      <p:sp>
        <p:nvSpPr>
          <p:cNvPr id="18" name="Marcador de texto 51">
            <a:extLst>
              <a:ext uri="{FF2B5EF4-FFF2-40B4-BE49-F238E27FC236}">
                <a16:creationId xmlns:a16="http://schemas.microsoft.com/office/drawing/2014/main" id="{253E7ED8-0D43-DE24-8ED9-00ED27A3B0C5}"/>
              </a:ext>
            </a:extLst>
          </p:cNvPr>
          <p:cNvSpPr>
            <a:spLocks noGrp="1"/>
          </p:cNvSpPr>
          <p:nvPr>
            <p:ph type="body" sz="quarter" idx="10"/>
          </p:nvPr>
        </p:nvSpPr>
        <p:spPr>
          <a:xfrm>
            <a:off x="471472" y="455046"/>
            <a:ext cx="8129063" cy="824531"/>
          </a:xfrm>
          <a:prstGeom prst="rect">
            <a:avLst/>
          </a:prstGeom>
        </p:spPr>
        <p:txBody>
          <a:bodyPr anchor="b"/>
          <a:lstStyle>
            <a:lvl1pPr marL="0" indent="0">
              <a:buNone/>
              <a:defRPr sz="3000" b="1">
                <a:solidFill>
                  <a:srgbClr val="1B193E"/>
                </a:solidFill>
              </a:defRPr>
            </a:lvl1pPr>
            <a:lvl2pPr marL="457200" indent="0">
              <a:buNone/>
              <a:defRPr/>
            </a:lvl2pPr>
          </a:lstStyle>
          <a:p>
            <a:pPr lvl="0"/>
            <a:endParaRPr lang="es-ES"/>
          </a:p>
        </p:txBody>
      </p:sp>
      <p:pic>
        <p:nvPicPr>
          <p:cNvPr id="19" name="Imagen 18">
            <a:extLst>
              <a:ext uri="{FF2B5EF4-FFF2-40B4-BE49-F238E27FC236}">
                <a16:creationId xmlns:a16="http://schemas.microsoft.com/office/drawing/2014/main" id="{45803EB5-591E-FAEF-C47D-57C383D6EE2E}"/>
              </a:ext>
            </a:extLst>
          </p:cNvPr>
          <p:cNvPicPr>
            <a:picLocks noChangeAspect="1"/>
          </p:cNvPicPr>
          <p:nvPr userDrawn="1"/>
        </p:nvPicPr>
        <p:blipFill rotWithShape="1">
          <a:blip r:embed="rId5"/>
          <a:srcRect t="4618" b="1612"/>
          <a:stretch/>
        </p:blipFill>
        <p:spPr>
          <a:xfrm>
            <a:off x="11263678" y="5460155"/>
            <a:ext cx="928322" cy="1397846"/>
          </a:xfrm>
          <a:prstGeom prst="rect">
            <a:avLst/>
          </a:prstGeom>
        </p:spPr>
      </p:pic>
      <p:sp>
        <p:nvSpPr>
          <p:cNvPr id="20" name="Marcador de contenido 3">
            <a:extLst>
              <a:ext uri="{FF2B5EF4-FFF2-40B4-BE49-F238E27FC236}">
                <a16:creationId xmlns:a16="http://schemas.microsoft.com/office/drawing/2014/main" id="{D5B02A16-129E-487E-9E17-3D7250184765}"/>
              </a:ext>
            </a:extLst>
          </p:cNvPr>
          <p:cNvSpPr>
            <a:spLocks noGrp="1"/>
          </p:cNvSpPr>
          <p:nvPr>
            <p:ph sz="half" idx="2"/>
          </p:nvPr>
        </p:nvSpPr>
        <p:spPr>
          <a:xfrm>
            <a:off x="471472" y="1627957"/>
            <a:ext cx="11249055" cy="4195763"/>
          </a:xfrm>
          <a:prstGeom prst="rect">
            <a:avLst/>
          </a:prstGeom>
        </p:spPr>
        <p:txBody>
          <a:bodyPr/>
          <a:lstStyle>
            <a:lvl1pPr marL="0" indent="0">
              <a:buNone/>
              <a:defRPr sz="2000">
                <a:solidFill>
                  <a:srgbClr val="1B193E"/>
                </a:solidFill>
              </a:defRPr>
            </a:lvl1pPr>
            <a:lvl2pPr>
              <a:defRPr>
                <a:solidFill>
                  <a:srgbClr val="1B193E"/>
                </a:solidFill>
              </a:defRPr>
            </a:lvl2pPr>
            <a:lvl3pPr>
              <a:defRPr>
                <a:solidFill>
                  <a:srgbClr val="1B193E"/>
                </a:solidFill>
              </a:defRPr>
            </a:lvl3pPr>
            <a:lvl4pPr>
              <a:defRPr>
                <a:solidFill>
                  <a:srgbClr val="1B193E"/>
                </a:solidFill>
              </a:defRPr>
            </a:lvl4pPr>
            <a:lvl5pPr>
              <a:defRPr>
                <a:solidFill>
                  <a:srgbClr val="1B193E"/>
                </a:solidFill>
              </a:defRPr>
            </a:lvl5pPr>
          </a:lstStyle>
          <a:p>
            <a:pPr lvl="0"/>
            <a:endParaRPr lang="en-GB"/>
          </a:p>
        </p:txBody>
      </p:sp>
    </p:spTree>
    <p:extLst>
      <p:ext uri="{BB962C8B-B14F-4D97-AF65-F5344CB8AC3E}">
        <p14:creationId xmlns:p14="http://schemas.microsoft.com/office/powerpoint/2010/main" val="77921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EA5F289-6956-351A-D3D6-DF91072AC90F}"/>
              </a:ext>
            </a:extLst>
          </p:cNvPr>
          <p:cNvPicPr>
            <a:picLocks noChangeAspect="1"/>
          </p:cNvPicPr>
          <p:nvPr userDrawn="1"/>
        </p:nvPicPr>
        <p:blipFill>
          <a:blip r:embed="rId2"/>
          <a:stretch>
            <a:fillRect/>
          </a:stretch>
        </p:blipFill>
        <p:spPr>
          <a:xfrm>
            <a:off x="-812" y="388"/>
            <a:ext cx="942975" cy="1066800"/>
          </a:xfrm>
          <a:prstGeom prst="rect">
            <a:avLst/>
          </a:prstGeom>
        </p:spPr>
      </p:pic>
      <p:sp>
        <p:nvSpPr>
          <p:cNvPr id="7" name="Rectángulo 6">
            <a:extLst>
              <a:ext uri="{FF2B5EF4-FFF2-40B4-BE49-F238E27FC236}">
                <a16:creationId xmlns:a16="http://schemas.microsoft.com/office/drawing/2014/main" id="{CCA60533-54E9-DC40-80BC-E0888CA9B555}"/>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9605A416-CF80-5998-FBAB-C774DC475B75}"/>
              </a:ext>
            </a:extLst>
          </p:cNvPr>
          <p:cNvSpPr txBox="1"/>
          <p:nvPr userDrawn="1"/>
        </p:nvSpPr>
        <p:spPr>
          <a:xfrm>
            <a:off x="3270172" y="6160146"/>
            <a:ext cx="8082190" cy="692497"/>
          </a:xfrm>
          <a:prstGeom prst="rect">
            <a:avLst/>
          </a:prstGeom>
          <a:noFill/>
        </p:spPr>
        <p:txBody>
          <a:bodyPr wrap="square" rtlCol="0">
            <a:spAutoFit/>
          </a:bodyPr>
          <a:lstStyle/>
          <a:p>
            <a:pPr algn="l"/>
            <a:r>
              <a:rPr lang="en-GB" sz="1300">
                <a:solidFill>
                  <a:srgbClr val="F5F5F5"/>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rgbClr val="F5F5F5"/>
                </a:solidFill>
                <a:effectLst/>
                <a:latin typeface="+mn-lt"/>
              </a:rPr>
              <a:t>.</a:t>
            </a:r>
          </a:p>
        </p:txBody>
      </p:sp>
      <p:pic>
        <p:nvPicPr>
          <p:cNvPr id="10" name="Imagen 9" descr="Interfaz de usuario gráfica, Texto&#10;&#10;Descripción generada automáticamente">
            <a:extLst>
              <a:ext uri="{FF2B5EF4-FFF2-40B4-BE49-F238E27FC236}">
                <a16:creationId xmlns:a16="http://schemas.microsoft.com/office/drawing/2014/main" id="{21D217F6-86A5-C81B-4495-0F2206F4EE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230" y="6235578"/>
            <a:ext cx="2581713" cy="541631"/>
          </a:xfrm>
          <a:prstGeom prst="rect">
            <a:avLst/>
          </a:prstGeom>
        </p:spPr>
      </p:pic>
      <p:sp>
        <p:nvSpPr>
          <p:cNvPr id="3" name="Marcador de texto 51">
            <a:extLst>
              <a:ext uri="{FF2B5EF4-FFF2-40B4-BE49-F238E27FC236}">
                <a16:creationId xmlns:a16="http://schemas.microsoft.com/office/drawing/2014/main" id="{2E764526-9A0C-BD59-5CF3-A27CFD492A0C}"/>
              </a:ext>
            </a:extLst>
          </p:cNvPr>
          <p:cNvSpPr>
            <a:spLocks noGrp="1"/>
          </p:cNvSpPr>
          <p:nvPr>
            <p:ph type="body" sz="quarter" idx="10"/>
          </p:nvPr>
        </p:nvSpPr>
        <p:spPr>
          <a:xfrm>
            <a:off x="471472" y="455046"/>
            <a:ext cx="8129063" cy="824531"/>
          </a:xfrm>
          <a:prstGeom prst="rect">
            <a:avLst/>
          </a:prstGeom>
        </p:spPr>
        <p:txBody>
          <a:bodyPr anchor="b"/>
          <a:lstStyle>
            <a:lvl1pPr marL="0" indent="0">
              <a:buNone/>
              <a:defRPr sz="3000" b="1">
                <a:solidFill>
                  <a:srgbClr val="1B193E"/>
                </a:solidFill>
              </a:defRPr>
            </a:lvl1pPr>
            <a:lvl2pPr marL="457200" indent="0">
              <a:buNone/>
              <a:defRPr/>
            </a:lvl2pPr>
          </a:lstStyle>
          <a:p>
            <a:pPr lvl="0"/>
            <a:endParaRPr lang="es-ES"/>
          </a:p>
        </p:txBody>
      </p:sp>
      <p:pic>
        <p:nvPicPr>
          <p:cNvPr id="4" name="Imagen 3" descr="Imagen que contiene Logotipo&#10;&#10;Descripción generada automáticamente">
            <a:extLst>
              <a:ext uri="{FF2B5EF4-FFF2-40B4-BE49-F238E27FC236}">
                <a16:creationId xmlns:a16="http://schemas.microsoft.com/office/drawing/2014/main" id="{243E2322-04C8-2281-014D-D75BD8CA0D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51574" y="174444"/>
            <a:ext cx="2068953" cy="1044213"/>
          </a:xfrm>
          <a:prstGeom prst="rect">
            <a:avLst/>
          </a:prstGeom>
        </p:spPr>
      </p:pic>
      <p:cxnSp>
        <p:nvCxnSpPr>
          <p:cNvPr id="6" name="Conector recto 5">
            <a:extLst>
              <a:ext uri="{FF2B5EF4-FFF2-40B4-BE49-F238E27FC236}">
                <a16:creationId xmlns:a16="http://schemas.microsoft.com/office/drawing/2014/main" id="{A9A611C2-B048-38F5-28AF-1C959ADD6144}"/>
              </a:ext>
            </a:extLst>
          </p:cNvPr>
          <p:cNvCxnSpPr>
            <a:cxnSpLocks/>
          </p:cNvCxnSpPr>
          <p:nvPr userDrawn="1"/>
        </p:nvCxnSpPr>
        <p:spPr>
          <a:xfrm>
            <a:off x="344230" y="1343054"/>
            <a:ext cx="8388000" cy="0"/>
          </a:xfrm>
          <a:prstGeom prst="line">
            <a:avLst/>
          </a:prstGeom>
          <a:ln w="12700">
            <a:solidFill>
              <a:srgbClr val="1B193E"/>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2" name="Marcador de contenido 3">
            <a:extLst>
              <a:ext uri="{FF2B5EF4-FFF2-40B4-BE49-F238E27FC236}">
                <a16:creationId xmlns:a16="http://schemas.microsoft.com/office/drawing/2014/main" id="{98BDFB2C-8F63-16FE-57FC-2E4777AA0AFE}"/>
              </a:ext>
            </a:extLst>
          </p:cNvPr>
          <p:cNvSpPr>
            <a:spLocks noGrp="1"/>
          </p:cNvSpPr>
          <p:nvPr>
            <p:ph sz="half" idx="11"/>
          </p:nvPr>
        </p:nvSpPr>
        <p:spPr>
          <a:xfrm>
            <a:off x="529663" y="1627957"/>
            <a:ext cx="5440504" cy="4195763"/>
          </a:xfrm>
          <a:prstGeom prst="rect">
            <a:avLst/>
          </a:prstGeom>
        </p:spPr>
        <p:txBody>
          <a:bodyPr/>
          <a:lstStyle>
            <a:lvl1pPr marL="0" indent="0">
              <a:buNone/>
              <a:defRPr sz="2000">
                <a:solidFill>
                  <a:srgbClr val="1B193E"/>
                </a:solidFill>
              </a:defRPr>
            </a:lvl1pPr>
            <a:lvl2pPr>
              <a:defRPr>
                <a:solidFill>
                  <a:srgbClr val="1B193E"/>
                </a:solidFill>
              </a:defRPr>
            </a:lvl2pPr>
            <a:lvl3pPr>
              <a:defRPr>
                <a:solidFill>
                  <a:srgbClr val="1B193E"/>
                </a:solidFill>
              </a:defRPr>
            </a:lvl3pPr>
            <a:lvl4pPr>
              <a:defRPr>
                <a:solidFill>
                  <a:srgbClr val="1B193E"/>
                </a:solidFill>
              </a:defRPr>
            </a:lvl4pPr>
            <a:lvl5pPr>
              <a:defRPr>
                <a:solidFill>
                  <a:srgbClr val="1B193E"/>
                </a:solidFill>
              </a:defRPr>
            </a:lvl5pPr>
          </a:lstStyle>
          <a:p>
            <a:pPr lvl="0"/>
            <a:endParaRPr lang="en-GB"/>
          </a:p>
        </p:txBody>
      </p:sp>
      <p:pic>
        <p:nvPicPr>
          <p:cNvPr id="5" name="Imagen 4">
            <a:extLst>
              <a:ext uri="{FF2B5EF4-FFF2-40B4-BE49-F238E27FC236}">
                <a16:creationId xmlns:a16="http://schemas.microsoft.com/office/drawing/2014/main" id="{A444EE5B-794A-9BC1-3389-52A9AC65A1D7}"/>
              </a:ext>
            </a:extLst>
          </p:cNvPr>
          <p:cNvPicPr>
            <a:picLocks noChangeAspect="1"/>
          </p:cNvPicPr>
          <p:nvPr userDrawn="1"/>
        </p:nvPicPr>
        <p:blipFill rotWithShape="1">
          <a:blip r:embed="rId5"/>
          <a:srcRect t="4618" b="1612"/>
          <a:stretch/>
        </p:blipFill>
        <p:spPr>
          <a:xfrm>
            <a:off x="11263678" y="5460155"/>
            <a:ext cx="928322" cy="1397846"/>
          </a:xfrm>
          <a:prstGeom prst="rect">
            <a:avLst/>
          </a:prstGeom>
        </p:spPr>
      </p:pic>
      <p:sp>
        <p:nvSpPr>
          <p:cNvPr id="8" name="Marcador de contenido 3">
            <a:extLst>
              <a:ext uri="{FF2B5EF4-FFF2-40B4-BE49-F238E27FC236}">
                <a16:creationId xmlns:a16="http://schemas.microsoft.com/office/drawing/2014/main" id="{41D76400-992C-6722-E9C3-F2AFC8EDC61F}"/>
              </a:ext>
            </a:extLst>
          </p:cNvPr>
          <p:cNvSpPr>
            <a:spLocks noGrp="1"/>
          </p:cNvSpPr>
          <p:nvPr>
            <p:ph sz="half" idx="2"/>
          </p:nvPr>
        </p:nvSpPr>
        <p:spPr>
          <a:xfrm>
            <a:off x="6280023" y="1627957"/>
            <a:ext cx="5440504" cy="4195763"/>
          </a:xfrm>
          <a:prstGeom prst="rect">
            <a:avLst/>
          </a:prstGeom>
        </p:spPr>
        <p:txBody>
          <a:bodyPr/>
          <a:lstStyle>
            <a:lvl1pPr marL="0" indent="0">
              <a:buNone/>
              <a:defRPr sz="2000">
                <a:solidFill>
                  <a:srgbClr val="1B193E"/>
                </a:solidFill>
              </a:defRPr>
            </a:lvl1pPr>
            <a:lvl2pPr>
              <a:defRPr>
                <a:solidFill>
                  <a:srgbClr val="1B193E"/>
                </a:solidFill>
              </a:defRPr>
            </a:lvl2pPr>
            <a:lvl3pPr>
              <a:defRPr>
                <a:solidFill>
                  <a:srgbClr val="1B193E"/>
                </a:solidFill>
              </a:defRPr>
            </a:lvl3pPr>
            <a:lvl4pPr>
              <a:defRPr>
                <a:solidFill>
                  <a:srgbClr val="1B193E"/>
                </a:solidFill>
              </a:defRPr>
            </a:lvl4pPr>
            <a:lvl5pPr>
              <a:defRPr>
                <a:solidFill>
                  <a:srgbClr val="1B193E"/>
                </a:solidFill>
              </a:defRPr>
            </a:lvl5pPr>
          </a:lstStyle>
          <a:p>
            <a:pPr lvl="0"/>
            <a:endParaRPr lang="en-GB"/>
          </a:p>
        </p:txBody>
      </p:sp>
    </p:spTree>
    <p:extLst>
      <p:ext uri="{BB962C8B-B14F-4D97-AF65-F5344CB8AC3E}">
        <p14:creationId xmlns:p14="http://schemas.microsoft.com/office/powerpoint/2010/main" val="2185112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FD9ABFD7-F1F5-DA9E-22F0-6E7039DF02FD}"/>
              </a:ext>
            </a:extLst>
          </p:cNvPr>
          <p:cNvPicPr>
            <a:picLocks noChangeAspect="1"/>
          </p:cNvPicPr>
          <p:nvPr userDrawn="1"/>
        </p:nvPicPr>
        <p:blipFill>
          <a:blip r:embed="rId2"/>
          <a:stretch>
            <a:fillRect/>
          </a:stretch>
        </p:blipFill>
        <p:spPr>
          <a:xfrm>
            <a:off x="-812" y="388"/>
            <a:ext cx="942975" cy="1066800"/>
          </a:xfrm>
          <a:prstGeom prst="rect">
            <a:avLst/>
          </a:prstGeom>
        </p:spPr>
      </p:pic>
      <p:sp>
        <p:nvSpPr>
          <p:cNvPr id="7" name="Rectángulo 6">
            <a:extLst>
              <a:ext uri="{FF2B5EF4-FFF2-40B4-BE49-F238E27FC236}">
                <a16:creationId xmlns:a16="http://schemas.microsoft.com/office/drawing/2014/main" id="{CCA60533-54E9-DC40-80BC-E0888CA9B555}"/>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9605A416-CF80-5998-FBAB-C774DC475B75}"/>
              </a:ext>
            </a:extLst>
          </p:cNvPr>
          <p:cNvSpPr txBox="1"/>
          <p:nvPr userDrawn="1"/>
        </p:nvSpPr>
        <p:spPr>
          <a:xfrm>
            <a:off x="3270172" y="6160146"/>
            <a:ext cx="8082190" cy="692497"/>
          </a:xfrm>
          <a:prstGeom prst="rect">
            <a:avLst/>
          </a:prstGeom>
          <a:noFill/>
        </p:spPr>
        <p:txBody>
          <a:bodyPr wrap="square" rtlCol="0">
            <a:spAutoFit/>
          </a:bodyPr>
          <a:lstStyle/>
          <a:p>
            <a:pPr algn="l"/>
            <a:r>
              <a:rPr lang="en-GB" sz="1300">
                <a:solidFill>
                  <a:srgbClr val="F5F5F5"/>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rgbClr val="F5F5F5"/>
                </a:solidFill>
                <a:effectLst/>
                <a:latin typeface="+mn-lt"/>
              </a:rPr>
              <a:t>.</a:t>
            </a:r>
          </a:p>
        </p:txBody>
      </p:sp>
      <p:pic>
        <p:nvPicPr>
          <p:cNvPr id="10" name="Imagen 9" descr="Interfaz de usuario gráfica, Texto&#10;&#10;Descripción generada automáticamente">
            <a:extLst>
              <a:ext uri="{FF2B5EF4-FFF2-40B4-BE49-F238E27FC236}">
                <a16:creationId xmlns:a16="http://schemas.microsoft.com/office/drawing/2014/main" id="{21D217F6-86A5-C81B-4495-0F2206F4EE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230" y="6235578"/>
            <a:ext cx="2581713" cy="541631"/>
          </a:xfrm>
          <a:prstGeom prst="rect">
            <a:avLst/>
          </a:prstGeom>
        </p:spPr>
      </p:pic>
      <p:sp>
        <p:nvSpPr>
          <p:cNvPr id="3" name="Marcador de texto 51">
            <a:extLst>
              <a:ext uri="{FF2B5EF4-FFF2-40B4-BE49-F238E27FC236}">
                <a16:creationId xmlns:a16="http://schemas.microsoft.com/office/drawing/2014/main" id="{2E764526-9A0C-BD59-5CF3-A27CFD492A0C}"/>
              </a:ext>
            </a:extLst>
          </p:cNvPr>
          <p:cNvSpPr>
            <a:spLocks noGrp="1"/>
          </p:cNvSpPr>
          <p:nvPr>
            <p:ph type="body" sz="quarter" idx="10"/>
          </p:nvPr>
        </p:nvSpPr>
        <p:spPr>
          <a:xfrm>
            <a:off x="471472" y="455046"/>
            <a:ext cx="8129063" cy="824531"/>
          </a:xfrm>
          <a:prstGeom prst="rect">
            <a:avLst/>
          </a:prstGeom>
        </p:spPr>
        <p:txBody>
          <a:bodyPr anchor="b"/>
          <a:lstStyle>
            <a:lvl1pPr marL="0" indent="0">
              <a:buNone/>
              <a:defRPr sz="3000" b="1">
                <a:solidFill>
                  <a:srgbClr val="1B193E"/>
                </a:solidFill>
              </a:defRPr>
            </a:lvl1pPr>
            <a:lvl2pPr marL="457200" indent="0">
              <a:buNone/>
              <a:defRPr/>
            </a:lvl2pPr>
          </a:lstStyle>
          <a:p>
            <a:pPr lvl="0"/>
            <a:endParaRPr lang="es-ES"/>
          </a:p>
        </p:txBody>
      </p:sp>
      <p:pic>
        <p:nvPicPr>
          <p:cNvPr id="4" name="Imagen 3" descr="Imagen que contiene Logotipo&#10;&#10;Descripción generada automáticamente">
            <a:extLst>
              <a:ext uri="{FF2B5EF4-FFF2-40B4-BE49-F238E27FC236}">
                <a16:creationId xmlns:a16="http://schemas.microsoft.com/office/drawing/2014/main" id="{243E2322-04C8-2281-014D-D75BD8CA0D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51574" y="174444"/>
            <a:ext cx="2068953" cy="1044213"/>
          </a:xfrm>
          <a:prstGeom prst="rect">
            <a:avLst/>
          </a:prstGeom>
        </p:spPr>
      </p:pic>
      <p:cxnSp>
        <p:nvCxnSpPr>
          <p:cNvPr id="6" name="Conector recto 5">
            <a:extLst>
              <a:ext uri="{FF2B5EF4-FFF2-40B4-BE49-F238E27FC236}">
                <a16:creationId xmlns:a16="http://schemas.microsoft.com/office/drawing/2014/main" id="{A9A611C2-B048-38F5-28AF-1C959ADD6144}"/>
              </a:ext>
            </a:extLst>
          </p:cNvPr>
          <p:cNvCxnSpPr>
            <a:cxnSpLocks/>
          </p:cNvCxnSpPr>
          <p:nvPr userDrawn="1"/>
        </p:nvCxnSpPr>
        <p:spPr>
          <a:xfrm>
            <a:off x="344230" y="1343054"/>
            <a:ext cx="8388000" cy="0"/>
          </a:xfrm>
          <a:prstGeom prst="line">
            <a:avLst/>
          </a:prstGeom>
          <a:ln w="12700">
            <a:solidFill>
              <a:srgbClr val="1B193E"/>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 name="Marcador de texto 2">
            <a:extLst>
              <a:ext uri="{FF2B5EF4-FFF2-40B4-BE49-F238E27FC236}">
                <a16:creationId xmlns:a16="http://schemas.microsoft.com/office/drawing/2014/main" id="{5EB21691-9E23-CD08-457F-6D8975AA50BA}"/>
              </a:ext>
            </a:extLst>
          </p:cNvPr>
          <p:cNvSpPr>
            <a:spLocks noGrp="1"/>
          </p:cNvSpPr>
          <p:nvPr>
            <p:ph type="body" idx="1"/>
          </p:nvPr>
        </p:nvSpPr>
        <p:spPr>
          <a:xfrm>
            <a:off x="469842" y="1512524"/>
            <a:ext cx="5440504" cy="823912"/>
          </a:xfrm>
          <a:prstGeom prst="rect">
            <a:avLst/>
          </a:prstGeom>
        </p:spPr>
        <p:txBody>
          <a:bodyPr anchor="b"/>
          <a:lstStyle>
            <a:lvl1pPr marL="0" indent="0">
              <a:buNone/>
              <a:defRPr sz="2400" b="1">
                <a:solidFill>
                  <a:srgbClr val="1B193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s-ES"/>
          </a:p>
        </p:txBody>
      </p:sp>
      <p:sp>
        <p:nvSpPr>
          <p:cNvPr id="8" name="Marcador de texto 2">
            <a:extLst>
              <a:ext uri="{FF2B5EF4-FFF2-40B4-BE49-F238E27FC236}">
                <a16:creationId xmlns:a16="http://schemas.microsoft.com/office/drawing/2014/main" id="{DEAA330E-1D93-A788-E432-C2AF5FC752EF}"/>
              </a:ext>
            </a:extLst>
          </p:cNvPr>
          <p:cNvSpPr>
            <a:spLocks noGrp="1"/>
          </p:cNvSpPr>
          <p:nvPr>
            <p:ph type="body" idx="14"/>
          </p:nvPr>
        </p:nvSpPr>
        <p:spPr>
          <a:xfrm>
            <a:off x="6280023" y="1509411"/>
            <a:ext cx="5440504" cy="823912"/>
          </a:xfrm>
          <a:prstGeom prst="rect">
            <a:avLst/>
          </a:prstGeom>
        </p:spPr>
        <p:txBody>
          <a:bodyPr anchor="b"/>
          <a:lstStyle>
            <a:lvl1pPr marL="0" indent="0">
              <a:buNone/>
              <a:defRPr sz="2400" b="1">
                <a:solidFill>
                  <a:srgbClr val="1B193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s-ES"/>
          </a:p>
        </p:txBody>
      </p:sp>
      <p:sp>
        <p:nvSpPr>
          <p:cNvPr id="13" name="Marcador de contenido 3">
            <a:extLst>
              <a:ext uri="{FF2B5EF4-FFF2-40B4-BE49-F238E27FC236}">
                <a16:creationId xmlns:a16="http://schemas.microsoft.com/office/drawing/2014/main" id="{B5E51ADC-ED90-C893-4DDE-497B59A5622C}"/>
              </a:ext>
            </a:extLst>
          </p:cNvPr>
          <p:cNvSpPr>
            <a:spLocks noGrp="1"/>
          </p:cNvSpPr>
          <p:nvPr>
            <p:ph sz="half" idx="15"/>
          </p:nvPr>
        </p:nvSpPr>
        <p:spPr>
          <a:xfrm>
            <a:off x="469842" y="2505905"/>
            <a:ext cx="5440504" cy="3317814"/>
          </a:xfrm>
          <a:prstGeom prst="rect">
            <a:avLst/>
          </a:prstGeom>
        </p:spPr>
        <p:txBody>
          <a:bodyPr/>
          <a:lstStyle>
            <a:lvl1pPr marL="0" indent="0">
              <a:buNone/>
              <a:defRPr sz="2000">
                <a:solidFill>
                  <a:srgbClr val="1B193E"/>
                </a:solidFill>
              </a:defRPr>
            </a:lvl1pPr>
            <a:lvl2pPr>
              <a:defRPr>
                <a:solidFill>
                  <a:srgbClr val="1B193E"/>
                </a:solidFill>
              </a:defRPr>
            </a:lvl2pPr>
            <a:lvl3pPr>
              <a:defRPr>
                <a:solidFill>
                  <a:srgbClr val="1B193E"/>
                </a:solidFill>
              </a:defRPr>
            </a:lvl3pPr>
            <a:lvl4pPr>
              <a:defRPr>
                <a:solidFill>
                  <a:srgbClr val="1B193E"/>
                </a:solidFill>
              </a:defRPr>
            </a:lvl4pPr>
            <a:lvl5pPr>
              <a:defRPr>
                <a:solidFill>
                  <a:srgbClr val="1B193E"/>
                </a:solidFill>
              </a:defRPr>
            </a:lvl5pPr>
          </a:lstStyle>
          <a:p>
            <a:pPr lvl="0"/>
            <a:endParaRPr lang="en-GB"/>
          </a:p>
        </p:txBody>
      </p:sp>
      <p:pic>
        <p:nvPicPr>
          <p:cNvPr id="20" name="Imagen 19">
            <a:extLst>
              <a:ext uri="{FF2B5EF4-FFF2-40B4-BE49-F238E27FC236}">
                <a16:creationId xmlns:a16="http://schemas.microsoft.com/office/drawing/2014/main" id="{DC4C7904-46F2-C74F-48CD-2CEA5910193C}"/>
              </a:ext>
            </a:extLst>
          </p:cNvPr>
          <p:cNvPicPr>
            <a:picLocks noChangeAspect="1"/>
          </p:cNvPicPr>
          <p:nvPr userDrawn="1"/>
        </p:nvPicPr>
        <p:blipFill rotWithShape="1">
          <a:blip r:embed="rId5"/>
          <a:srcRect t="4618" b="1612"/>
          <a:stretch/>
        </p:blipFill>
        <p:spPr>
          <a:xfrm>
            <a:off x="11263678" y="5460155"/>
            <a:ext cx="928322" cy="1397846"/>
          </a:xfrm>
          <a:prstGeom prst="rect">
            <a:avLst/>
          </a:prstGeom>
        </p:spPr>
      </p:pic>
      <p:sp>
        <p:nvSpPr>
          <p:cNvPr id="22" name="Marcador de contenido 3">
            <a:extLst>
              <a:ext uri="{FF2B5EF4-FFF2-40B4-BE49-F238E27FC236}">
                <a16:creationId xmlns:a16="http://schemas.microsoft.com/office/drawing/2014/main" id="{A8D4EE01-D068-2B68-CFFB-A150C2A1B7EB}"/>
              </a:ext>
            </a:extLst>
          </p:cNvPr>
          <p:cNvSpPr>
            <a:spLocks noGrp="1"/>
          </p:cNvSpPr>
          <p:nvPr>
            <p:ph sz="half" idx="16"/>
          </p:nvPr>
        </p:nvSpPr>
        <p:spPr>
          <a:xfrm>
            <a:off x="6280023" y="2505905"/>
            <a:ext cx="5440504" cy="3317814"/>
          </a:xfrm>
          <a:prstGeom prst="rect">
            <a:avLst/>
          </a:prstGeom>
        </p:spPr>
        <p:txBody>
          <a:bodyPr/>
          <a:lstStyle>
            <a:lvl1pPr marL="0" indent="0">
              <a:buNone/>
              <a:defRPr sz="2000">
                <a:solidFill>
                  <a:srgbClr val="1B193E"/>
                </a:solidFill>
              </a:defRPr>
            </a:lvl1pPr>
            <a:lvl2pPr>
              <a:defRPr>
                <a:solidFill>
                  <a:srgbClr val="1B193E"/>
                </a:solidFill>
              </a:defRPr>
            </a:lvl2pPr>
            <a:lvl3pPr>
              <a:defRPr>
                <a:solidFill>
                  <a:srgbClr val="1B193E"/>
                </a:solidFill>
              </a:defRPr>
            </a:lvl3pPr>
            <a:lvl4pPr>
              <a:defRPr>
                <a:solidFill>
                  <a:srgbClr val="1B193E"/>
                </a:solidFill>
              </a:defRPr>
            </a:lvl4pPr>
            <a:lvl5pPr>
              <a:defRPr>
                <a:solidFill>
                  <a:srgbClr val="1B193E"/>
                </a:solidFill>
              </a:defRPr>
            </a:lvl5pPr>
          </a:lstStyle>
          <a:p>
            <a:pPr lvl="0"/>
            <a:endParaRPr lang="en-GB"/>
          </a:p>
        </p:txBody>
      </p:sp>
    </p:spTree>
    <p:extLst>
      <p:ext uri="{BB962C8B-B14F-4D97-AF65-F5344CB8AC3E}">
        <p14:creationId xmlns:p14="http://schemas.microsoft.com/office/powerpoint/2010/main" val="183765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CCA60533-54E9-DC40-80BC-E0888CA9B555}"/>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9605A416-CF80-5998-FBAB-C774DC475B75}"/>
              </a:ext>
            </a:extLst>
          </p:cNvPr>
          <p:cNvSpPr txBox="1"/>
          <p:nvPr userDrawn="1"/>
        </p:nvSpPr>
        <p:spPr>
          <a:xfrm>
            <a:off x="3270172" y="6160146"/>
            <a:ext cx="8082190" cy="692497"/>
          </a:xfrm>
          <a:prstGeom prst="rect">
            <a:avLst/>
          </a:prstGeom>
          <a:noFill/>
        </p:spPr>
        <p:txBody>
          <a:bodyPr wrap="square" rtlCol="0">
            <a:spAutoFit/>
          </a:bodyPr>
          <a:lstStyle/>
          <a:p>
            <a:pPr algn="l"/>
            <a:r>
              <a:rPr lang="en-GB" sz="1300">
                <a:solidFill>
                  <a:srgbClr val="F5F5F5"/>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rgbClr val="F5F5F5"/>
                </a:solidFill>
                <a:effectLst/>
                <a:latin typeface="+mn-lt"/>
              </a:rPr>
              <a:t>.</a:t>
            </a:r>
          </a:p>
        </p:txBody>
      </p:sp>
      <p:pic>
        <p:nvPicPr>
          <p:cNvPr id="10" name="Imagen 9" descr="Interfaz de usuario gráfica, Texto&#10;&#10;Descripción generada automáticamente">
            <a:extLst>
              <a:ext uri="{FF2B5EF4-FFF2-40B4-BE49-F238E27FC236}">
                <a16:creationId xmlns:a16="http://schemas.microsoft.com/office/drawing/2014/main" id="{21D217F6-86A5-C81B-4495-0F2206F4EE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230" y="6235578"/>
            <a:ext cx="2581713" cy="541631"/>
          </a:xfrm>
          <a:prstGeom prst="rect">
            <a:avLst/>
          </a:prstGeom>
        </p:spPr>
      </p:pic>
      <p:pic>
        <p:nvPicPr>
          <p:cNvPr id="4" name="Imagen 3" descr="Imagen que contiene Logotipo&#10;&#10;Descripción generada automáticamente">
            <a:extLst>
              <a:ext uri="{FF2B5EF4-FFF2-40B4-BE49-F238E27FC236}">
                <a16:creationId xmlns:a16="http://schemas.microsoft.com/office/drawing/2014/main" id="{243E2322-04C8-2281-014D-D75BD8CA0D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51574" y="174444"/>
            <a:ext cx="2068953" cy="1044213"/>
          </a:xfrm>
          <a:prstGeom prst="rect">
            <a:avLst/>
          </a:prstGeom>
        </p:spPr>
      </p:pic>
      <p:pic>
        <p:nvPicPr>
          <p:cNvPr id="2" name="Imagen 1">
            <a:extLst>
              <a:ext uri="{FF2B5EF4-FFF2-40B4-BE49-F238E27FC236}">
                <a16:creationId xmlns:a16="http://schemas.microsoft.com/office/drawing/2014/main" id="{57213FC9-D700-E3C0-C8CD-C04BD3C3C533}"/>
              </a:ext>
            </a:extLst>
          </p:cNvPr>
          <p:cNvPicPr>
            <a:picLocks noChangeAspect="1"/>
          </p:cNvPicPr>
          <p:nvPr userDrawn="1"/>
        </p:nvPicPr>
        <p:blipFill>
          <a:blip r:embed="rId4"/>
          <a:stretch>
            <a:fillRect/>
          </a:stretch>
        </p:blipFill>
        <p:spPr>
          <a:xfrm>
            <a:off x="-812" y="388"/>
            <a:ext cx="942975" cy="1066800"/>
          </a:xfrm>
          <a:prstGeom prst="rect">
            <a:avLst/>
          </a:prstGeom>
        </p:spPr>
      </p:pic>
      <p:pic>
        <p:nvPicPr>
          <p:cNvPr id="5" name="Imagen 4">
            <a:extLst>
              <a:ext uri="{FF2B5EF4-FFF2-40B4-BE49-F238E27FC236}">
                <a16:creationId xmlns:a16="http://schemas.microsoft.com/office/drawing/2014/main" id="{B3413CBF-0FF3-F470-DD6C-AF0ECBDCD831}"/>
              </a:ext>
            </a:extLst>
          </p:cNvPr>
          <p:cNvPicPr>
            <a:picLocks noChangeAspect="1"/>
          </p:cNvPicPr>
          <p:nvPr userDrawn="1"/>
        </p:nvPicPr>
        <p:blipFill rotWithShape="1">
          <a:blip r:embed="rId5"/>
          <a:srcRect t="4618" b="1612"/>
          <a:stretch/>
        </p:blipFill>
        <p:spPr>
          <a:xfrm>
            <a:off x="11263678" y="5460155"/>
            <a:ext cx="928322" cy="1397846"/>
          </a:xfrm>
          <a:prstGeom prst="rect">
            <a:avLst/>
          </a:prstGeom>
        </p:spPr>
      </p:pic>
    </p:spTree>
    <p:extLst>
      <p:ext uri="{BB962C8B-B14F-4D97-AF65-F5344CB8AC3E}">
        <p14:creationId xmlns:p14="http://schemas.microsoft.com/office/powerpoint/2010/main" val="28008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5">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DC30490-8940-7921-12C5-2D0E0F4614F4}"/>
              </a:ext>
            </a:extLst>
          </p:cNvPr>
          <p:cNvPicPr>
            <a:picLocks noChangeAspect="1"/>
          </p:cNvPicPr>
          <p:nvPr userDrawn="1"/>
        </p:nvPicPr>
        <p:blipFill>
          <a:blip r:embed="rId2"/>
          <a:stretch>
            <a:fillRect/>
          </a:stretch>
        </p:blipFill>
        <p:spPr>
          <a:xfrm>
            <a:off x="-812" y="388"/>
            <a:ext cx="942975" cy="1066800"/>
          </a:xfrm>
          <a:prstGeom prst="rect">
            <a:avLst/>
          </a:prstGeom>
        </p:spPr>
      </p:pic>
      <p:sp>
        <p:nvSpPr>
          <p:cNvPr id="18" name="Rectángulo 17">
            <a:extLst>
              <a:ext uri="{FF2B5EF4-FFF2-40B4-BE49-F238E27FC236}">
                <a16:creationId xmlns:a16="http://schemas.microsoft.com/office/drawing/2014/main" id="{3C79A559-F422-4F41-BBF7-D97129630F55}"/>
              </a:ext>
            </a:extLst>
          </p:cNvPr>
          <p:cNvSpPr/>
          <p:nvPr userDrawn="1"/>
        </p:nvSpPr>
        <p:spPr>
          <a:xfrm>
            <a:off x="839788" y="457200"/>
            <a:ext cx="3932237" cy="5403850"/>
          </a:xfrm>
          <a:prstGeom prst="rect">
            <a:avLst/>
          </a:prstGeom>
          <a:solidFill>
            <a:srgbClr val="1B193E"/>
          </a:solidFill>
          <a:ln>
            <a:solidFill>
              <a:srgbClr val="1B19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Marcador de texto 3">
            <a:extLst>
              <a:ext uri="{FF2B5EF4-FFF2-40B4-BE49-F238E27FC236}">
                <a16:creationId xmlns:a16="http://schemas.microsoft.com/office/drawing/2014/main" id="{17F226F0-1B5D-81E2-82E7-03CF0AF16347}"/>
              </a:ext>
            </a:extLst>
          </p:cNvPr>
          <p:cNvSpPr>
            <a:spLocks noGrp="1"/>
          </p:cNvSpPr>
          <p:nvPr>
            <p:ph type="body" sz="half" idx="2"/>
          </p:nvPr>
        </p:nvSpPr>
        <p:spPr>
          <a:xfrm>
            <a:off x="1238955" y="1786358"/>
            <a:ext cx="3133899" cy="941340"/>
          </a:xfrm>
          <a:prstGeom prst="rect">
            <a:avLst/>
          </a:prstGeom>
          <a:solidFill>
            <a:srgbClr val="1B193E"/>
          </a:solidFill>
        </p:spPr>
        <p:txBody>
          <a:bodyPr anchor="b"/>
          <a:lstStyle>
            <a:lvl1pPr marL="0" indent="0">
              <a:buNone/>
              <a:defRPr sz="2200" b="1">
                <a:solidFill>
                  <a:srgbClr val="F5F5F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s-ES"/>
          </a:p>
        </p:txBody>
      </p:sp>
      <p:sp>
        <p:nvSpPr>
          <p:cNvPr id="8" name="Rectángulo 7">
            <a:extLst>
              <a:ext uri="{FF2B5EF4-FFF2-40B4-BE49-F238E27FC236}">
                <a16:creationId xmlns:a16="http://schemas.microsoft.com/office/drawing/2014/main" id="{0489CDE1-B595-F518-2D29-43BD0FC7B7B8}"/>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Imagen 8" descr="Interfaz de usuario gráfica, Texto&#10;&#10;Descripción generada automáticamente">
            <a:extLst>
              <a:ext uri="{FF2B5EF4-FFF2-40B4-BE49-F238E27FC236}">
                <a16:creationId xmlns:a16="http://schemas.microsoft.com/office/drawing/2014/main" id="{C897ECF4-3D6F-0A13-8755-631E1AB1A4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230" y="6235578"/>
            <a:ext cx="2581713" cy="541631"/>
          </a:xfrm>
          <a:prstGeom prst="rect">
            <a:avLst/>
          </a:prstGeom>
        </p:spPr>
      </p:pic>
      <p:sp>
        <p:nvSpPr>
          <p:cNvPr id="10" name="CuadroTexto 9">
            <a:extLst>
              <a:ext uri="{FF2B5EF4-FFF2-40B4-BE49-F238E27FC236}">
                <a16:creationId xmlns:a16="http://schemas.microsoft.com/office/drawing/2014/main" id="{2D740B90-5F8D-A2D0-5ED8-AFE221A4D175}"/>
              </a:ext>
            </a:extLst>
          </p:cNvPr>
          <p:cNvSpPr txBox="1"/>
          <p:nvPr userDrawn="1"/>
        </p:nvSpPr>
        <p:spPr>
          <a:xfrm>
            <a:off x="3270172" y="6160146"/>
            <a:ext cx="8082190" cy="692497"/>
          </a:xfrm>
          <a:prstGeom prst="rect">
            <a:avLst/>
          </a:prstGeom>
          <a:noFill/>
        </p:spPr>
        <p:txBody>
          <a:bodyPr wrap="square" rtlCol="0">
            <a:spAutoFit/>
          </a:bodyPr>
          <a:lstStyle/>
          <a:p>
            <a:pPr algn="l"/>
            <a:r>
              <a:rPr lang="en-GB" sz="1300">
                <a:solidFill>
                  <a:srgbClr val="F5F5F5"/>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rgbClr val="F5F5F5"/>
                </a:solidFill>
                <a:effectLst/>
                <a:latin typeface="+mn-lt"/>
              </a:rPr>
              <a:t>.</a:t>
            </a:r>
          </a:p>
        </p:txBody>
      </p:sp>
      <p:pic>
        <p:nvPicPr>
          <p:cNvPr id="17" name="Imagen 16" descr="Logotipo&#10;&#10;Descripción generada automáticamente con confianza media">
            <a:extLst>
              <a:ext uri="{FF2B5EF4-FFF2-40B4-BE49-F238E27FC236}">
                <a16:creationId xmlns:a16="http://schemas.microsoft.com/office/drawing/2014/main" id="{9FD4B56C-2E3A-C699-1748-AE69F06E67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71163" y="654892"/>
            <a:ext cx="1869481" cy="941339"/>
          </a:xfrm>
          <a:prstGeom prst="rect">
            <a:avLst/>
          </a:prstGeom>
        </p:spPr>
      </p:pic>
      <p:sp>
        <p:nvSpPr>
          <p:cNvPr id="22" name="Marcador de texto 21">
            <a:extLst>
              <a:ext uri="{FF2B5EF4-FFF2-40B4-BE49-F238E27FC236}">
                <a16:creationId xmlns:a16="http://schemas.microsoft.com/office/drawing/2014/main" id="{6F06C3C7-135D-B60C-A772-4D1E6E3F6563}"/>
              </a:ext>
            </a:extLst>
          </p:cNvPr>
          <p:cNvSpPr>
            <a:spLocks noGrp="1"/>
          </p:cNvSpPr>
          <p:nvPr>
            <p:ph type="body" sz="quarter" idx="10"/>
          </p:nvPr>
        </p:nvSpPr>
        <p:spPr>
          <a:xfrm>
            <a:off x="1238250" y="2917825"/>
            <a:ext cx="3135313" cy="2568575"/>
          </a:xfrm>
          <a:prstGeom prst="rect">
            <a:avLst/>
          </a:prstGeom>
        </p:spPr>
        <p:txBody>
          <a:bodyPr/>
          <a:lstStyle>
            <a:lvl1pPr marL="0" indent="0">
              <a:buNone/>
              <a:defRPr sz="2000">
                <a:solidFill>
                  <a:srgbClr val="F5F5F5"/>
                </a:solidFill>
              </a:defRPr>
            </a:lvl1pPr>
            <a:lvl2pPr>
              <a:defRPr>
                <a:solidFill>
                  <a:srgbClr val="F5F5F5"/>
                </a:solidFill>
              </a:defRPr>
            </a:lvl2pPr>
            <a:lvl3pPr>
              <a:defRPr>
                <a:solidFill>
                  <a:srgbClr val="F5F5F5"/>
                </a:solidFill>
              </a:defRPr>
            </a:lvl3pPr>
            <a:lvl4pPr>
              <a:defRPr>
                <a:solidFill>
                  <a:srgbClr val="F5F5F5"/>
                </a:solidFill>
              </a:defRPr>
            </a:lvl4pPr>
            <a:lvl5pPr>
              <a:defRPr>
                <a:solidFill>
                  <a:srgbClr val="F5F5F5"/>
                </a:solidFill>
              </a:defRPr>
            </a:lvl5pPr>
          </a:lstStyle>
          <a:p>
            <a:pPr lvl="0"/>
            <a:endParaRPr lang="en-GB"/>
          </a:p>
        </p:txBody>
      </p:sp>
      <p:pic>
        <p:nvPicPr>
          <p:cNvPr id="5" name="Imagen 4">
            <a:extLst>
              <a:ext uri="{FF2B5EF4-FFF2-40B4-BE49-F238E27FC236}">
                <a16:creationId xmlns:a16="http://schemas.microsoft.com/office/drawing/2014/main" id="{C9A39F2D-CF0C-622E-013F-61986EA8955C}"/>
              </a:ext>
            </a:extLst>
          </p:cNvPr>
          <p:cNvPicPr>
            <a:picLocks noChangeAspect="1"/>
          </p:cNvPicPr>
          <p:nvPr userDrawn="1"/>
        </p:nvPicPr>
        <p:blipFill rotWithShape="1">
          <a:blip r:embed="rId5"/>
          <a:srcRect t="4618" b="1612"/>
          <a:stretch/>
        </p:blipFill>
        <p:spPr>
          <a:xfrm>
            <a:off x="11263678" y="5460155"/>
            <a:ext cx="928322" cy="1397846"/>
          </a:xfrm>
          <a:prstGeom prst="rect">
            <a:avLst/>
          </a:prstGeom>
        </p:spPr>
      </p:pic>
      <p:sp>
        <p:nvSpPr>
          <p:cNvPr id="3" name="Marcador de contenido 2">
            <a:extLst>
              <a:ext uri="{FF2B5EF4-FFF2-40B4-BE49-F238E27FC236}">
                <a16:creationId xmlns:a16="http://schemas.microsoft.com/office/drawing/2014/main" id="{1D1673C1-ACE6-2AAE-1803-9AB1348B926D}"/>
              </a:ext>
            </a:extLst>
          </p:cNvPr>
          <p:cNvSpPr>
            <a:spLocks noGrp="1"/>
          </p:cNvSpPr>
          <p:nvPr>
            <p:ph idx="1"/>
          </p:nvPr>
        </p:nvSpPr>
        <p:spPr>
          <a:xfrm>
            <a:off x="5183188" y="457201"/>
            <a:ext cx="6172200" cy="5403850"/>
          </a:xfrm>
          <a:prstGeom prst="rect">
            <a:avLst/>
          </a:prstGeom>
        </p:spPr>
        <p:txBody>
          <a:bodyPr/>
          <a:lstStyle>
            <a:lvl1pPr marL="0" indent="0">
              <a:buNone/>
              <a:defRPr sz="2400">
                <a:solidFill>
                  <a:srgbClr val="1B193E"/>
                </a:solidFill>
              </a:defRPr>
            </a:lvl1pPr>
            <a:lvl2pPr>
              <a:defRPr sz="2800">
                <a:solidFill>
                  <a:srgbClr val="1B193E"/>
                </a:solidFill>
              </a:defRPr>
            </a:lvl2pPr>
            <a:lvl3pPr>
              <a:defRPr sz="2400">
                <a:solidFill>
                  <a:srgbClr val="1B193E"/>
                </a:solidFill>
              </a:defRPr>
            </a:lvl3pPr>
            <a:lvl4pPr>
              <a:defRPr sz="2000">
                <a:solidFill>
                  <a:srgbClr val="1B193E"/>
                </a:solidFill>
              </a:defRPr>
            </a:lvl4pPr>
            <a:lvl5pPr>
              <a:defRPr sz="2000">
                <a:solidFill>
                  <a:srgbClr val="1B193E"/>
                </a:solidFill>
              </a:defRPr>
            </a:lvl5pPr>
            <a:lvl6pPr>
              <a:defRPr sz="2000"/>
            </a:lvl6pPr>
            <a:lvl7pPr>
              <a:defRPr sz="2000"/>
            </a:lvl7pPr>
            <a:lvl8pPr>
              <a:defRPr sz="2000"/>
            </a:lvl8pPr>
            <a:lvl9pPr>
              <a:defRPr sz="2000"/>
            </a:lvl9pPr>
          </a:lstStyle>
          <a:p>
            <a:pPr lvl="0"/>
            <a:endParaRPr lang="en-GB"/>
          </a:p>
        </p:txBody>
      </p:sp>
    </p:spTree>
    <p:extLst>
      <p:ext uri="{BB962C8B-B14F-4D97-AF65-F5344CB8AC3E}">
        <p14:creationId xmlns:p14="http://schemas.microsoft.com/office/powerpoint/2010/main" val="1894741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6">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489CDE1-B595-F518-2D29-43BD0FC7B7B8}"/>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Imagen 4">
            <a:extLst>
              <a:ext uri="{FF2B5EF4-FFF2-40B4-BE49-F238E27FC236}">
                <a16:creationId xmlns:a16="http://schemas.microsoft.com/office/drawing/2014/main" id="{8FCEF5B4-BC09-510E-4489-D6FE047B3422}"/>
              </a:ext>
            </a:extLst>
          </p:cNvPr>
          <p:cNvPicPr>
            <a:picLocks noChangeAspect="1"/>
          </p:cNvPicPr>
          <p:nvPr userDrawn="1"/>
        </p:nvPicPr>
        <p:blipFill rotWithShape="1">
          <a:blip r:embed="rId2"/>
          <a:srcRect t="4618" b="1612"/>
          <a:stretch/>
        </p:blipFill>
        <p:spPr>
          <a:xfrm>
            <a:off x="11263678" y="5460155"/>
            <a:ext cx="928322" cy="1397846"/>
          </a:xfrm>
          <a:prstGeom prst="rect">
            <a:avLst/>
          </a:prstGeom>
        </p:spPr>
      </p:pic>
      <p:pic>
        <p:nvPicPr>
          <p:cNvPr id="3" name="Imagen 2">
            <a:extLst>
              <a:ext uri="{FF2B5EF4-FFF2-40B4-BE49-F238E27FC236}">
                <a16:creationId xmlns:a16="http://schemas.microsoft.com/office/drawing/2014/main" id="{382C35A1-A771-0EF2-87E6-CD706E22BAA3}"/>
              </a:ext>
            </a:extLst>
          </p:cNvPr>
          <p:cNvPicPr>
            <a:picLocks noChangeAspect="1"/>
          </p:cNvPicPr>
          <p:nvPr userDrawn="1"/>
        </p:nvPicPr>
        <p:blipFill>
          <a:blip r:embed="rId3"/>
          <a:stretch>
            <a:fillRect/>
          </a:stretch>
        </p:blipFill>
        <p:spPr>
          <a:xfrm>
            <a:off x="-812" y="388"/>
            <a:ext cx="942975" cy="1066800"/>
          </a:xfrm>
          <a:prstGeom prst="rect">
            <a:avLst/>
          </a:prstGeom>
        </p:spPr>
      </p:pic>
      <p:sp>
        <p:nvSpPr>
          <p:cNvPr id="18" name="Rectángulo 17">
            <a:extLst>
              <a:ext uri="{FF2B5EF4-FFF2-40B4-BE49-F238E27FC236}">
                <a16:creationId xmlns:a16="http://schemas.microsoft.com/office/drawing/2014/main" id="{3C79A559-F422-4F41-BBF7-D97129630F55}"/>
              </a:ext>
            </a:extLst>
          </p:cNvPr>
          <p:cNvSpPr/>
          <p:nvPr userDrawn="1"/>
        </p:nvSpPr>
        <p:spPr>
          <a:xfrm>
            <a:off x="7470798" y="457201"/>
            <a:ext cx="3932237" cy="5403850"/>
          </a:xfrm>
          <a:prstGeom prst="rect">
            <a:avLst/>
          </a:prstGeom>
          <a:solidFill>
            <a:srgbClr val="1B193E"/>
          </a:solidFill>
          <a:ln>
            <a:solidFill>
              <a:srgbClr val="1B19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Marcador de texto 3">
            <a:extLst>
              <a:ext uri="{FF2B5EF4-FFF2-40B4-BE49-F238E27FC236}">
                <a16:creationId xmlns:a16="http://schemas.microsoft.com/office/drawing/2014/main" id="{17F226F0-1B5D-81E2-82E7-03CF0AF16347}"/>
              </a:ext>
            </a:extLst>
          </p:cNvPr>
          <p:cNvSpPr>
            <a:spLocks noGrp="1"/>
          </p:cNvSpPr>
          <p:nvPr>
            <p:ph type="body" sz="half" idx="2"/>
          </p:nvPr>
        </p:nvSpPr>
        <p:spPr>
          <a:xfrm>
            <a:off x="7868313" y="1786359"/>
            <a:ext cx="3133899" cy="941340"/>
          </a:xfrm>
          <a:prstGeom prst="rect">
            <a:avLst/>
          </a:prstGeom>
          <a:solidFill>
            <a:srgbClr val="1B193E"/>
          </a:solidFill>
        </p:spPr>
        <p:txBody>
          <a:bodyPr anchor="b"/>
          <a:lstStyle>
            <a:lvl1pPr marL="0" indent="0" algn="r">
              <a:buNone/>
              <a:defRPr sz="2200" b="1">
                <a:solidFill>
                  <a:srgbClr val="F5F5F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s-ES"/>
          </a:p>
        </p:txBody>
      </p:sp>
      <p:pic>
        <p:nvPicPr>
          <p:cNvPr id="17" name="Imagen 16" descr="Logotipo&#10;&#10;Descripción generada automáticamente con confianza media">
            <a:extLst>
              <a:ext uri="{FF2B5EF4-FFF2-40B4-BE49-F238E27FC236}">
                <a16:creationId xmlns:a16="http://schemas.microsoft.com/office/drawing/2014/main" id="{9FD4B56C-2E3A-C699-1748-AE69F06E67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00521" y="654893"/>
            <a:ext cx="1869481" cy="941339"/>
          </a:xfrm>
          <a:prstGeom prst="rect">
            <a:avLst/>
          </a:prstGeom>
        </p:spPr>
      </p:pic>
      <p:sp>
        <p:nvSpPr>
          <p:cNvPr id="22" name="Marcador de texto 21">
            <a:extLst>
              <a:ext uri="{FF2B5EF4-FFF2-40B4-BE49-F238E27FC236}">
                <a16:creationId xmlns:a16="http://schemas.microsoft.com/office/drawing/2014/main" id="{6F06C3C7-135D-B60C-A772-4D1E6E3F6563}"/>
              </a:ext>
            </a:extLst>
          </p:cNvPr>
          <p:cNvSpPr>
            <a:spLocks noGrp="1"/>
          </p:cNvSpPr>
          <p:nvPr>
            <p:ph type="body" sz="quarter" idx="10"/>
          </p:nvPr>
        </p:nvSpPr>
        <p:spPr>
          <a:xfrm>
            <a:off x="7867608" y="2917826"/>
            <a:ext cx="3135313" cy="2568575"/>
          </a:xfrm>
          <a:prstGeom prst="rect">
            <a:avLst/>
          </a:prstGeom>
        </p:spPr>
        <p:txBody>
          <a:bodyPr/>
          <a:lstStyle>
            <a:lvl1pPr marL="0" indent="0" algn="r">
              <a:buNone/>
              <a:defRPr sz="2000">
                <a:solidFill>
                  <a:srgbClr val="F5F5F5"/>
                </a:solidFill>
              </a:defRPr>
            </a:lvl1pPr>
            <a:lvl2pPr>
              <a:defRPr>
                <a:solidFill>
                  <a:srgbClr val="F5F5F5"/>
                </a:solidFill>
              </a:defRPr>
            </a:lvl2pPr>
            <a:lvl3pPr>
              <a:defRPr>
                <a:solidFill>
                  <a:srgbClr val="F5F5F5"/>
                </a:solidFill>
              </a:defRPr>
            </a:lvl3pPr>
            <a:lvl4pPr>
              <a:defRPr>
                <a:solidFill>
                  <a:srgbClr val="F5F5F5"/>
                </a:solidFill>
              </a:defRPr>
            </a:lvl4pPr>
            <a:lvl5pPr>
              <a:defRPr>
                <a:solidFill>
                  <a:srgbClr val="F5F5F5"/>
                </a:solidFill>
              </a:defRPr>
            </a:lvl5pPr>
          </a:lstStyle>
          <a:p>
            <a:pPr lvl="0"/>
            <a:endParaRPr lang="en-GB"/>
          </a:p>
        </p:txBody>
      </p:sp>
      <p:sp>
        <p:nvSpPr>
          <p:cNvPr id="2" name="Marcador de contenido 2">
            <a:extLst>
              <a:ext uri="{FF2B5EF4-FFF2-40B4-BE49-F238E27FC236}">
                <a16:creationId xmlns:a16="http://schemas.microsoft.com/office/drawing/2014/main" id="{A1511C0C-40A3-6F7B-CA3C-5C9B6226C92E}"/>
              </a:ext>
            </a:extLst>
          </p:cNvPr>
          <p:cNvSpPr>
            <a:spLocks noGrp="1"/>
          </p:cNvSpPr>
          <p:nvPr>
            <p:ph idx="1"/>
          </p:nvPr>
        </p:nvSpPr>
        <p:spPr>
          <a:xfrm>
            <a:off x="916846" y="457201"/>
            <a:ext cx="6172200" cy="5403850"/>
          </a:xfrm>
          <a:prstGeom prst="rect">
            <a:avLst/>
          </a:prstGeom>
        </p:spPr>
        <p:txBody>
          <a:bodyPr/>
          <a:lstStyle>
            <a:lvl1pPr marL="0" indent="0">
              <a:buNone/>
              <a:defRPr sz="2400">
                <a:solidFill>
                  <a:srgbClr val="1B193E"/>
                </a:solidFill>
              </a:defRPr>
            </a:lvl1pPr>
            <a:lvl2pPr>
              <a:defRPr sz="2800">
                <a:solidFill>
                  <a:srgbClr val="1B193E"/>
                </a:solidFill>
              </a:defRPr>
            </a:lvl2pPr>
            <a:lvl3pPr>
              <a:defRPr sz="2400">
                <a:solidFill>
                  <a:srgbClr val="1B193E"/>
                </a:solidFill>
              </a:defRPr>
            </a:lvl3pPr>
            <a:lvl4pPr>
              <a:defRPr sz="2000">
                <a:solidFill>
                  <a:srgbClr val="1B193E"/>
                </a:solidFill>
              </a:defRPr>
            </a:lvl4pPr>
            <a:lvl5pPr>
              <a:defRPr sz="2000">
                <a:solidFill>
                  <a:srgbClr val="1B193E"/>
                </a:solidFill>
              </a:defRPr>
            </a:lvl5pPr>
            <a:lvl6pPr>
              <a:defRPr sz="2000"/>
            </a:lvl6pPr>
            <a:lvl7pPr>
              <a:defRPr sz="2000"/>
            </a:lvl7pPr>
            <a:lvl8pPr>
              <a:defRPr sz="2000"/>
            </a:lvl8pPr>
            <a:lvl9pPr>
              <a:defRPr sz="2000"/>
            </a:lvl9pPr>
          </a:lstStyle>
          <a:p>
            <a:pPr lvl="0"/>
            <a:endParaRPr lang="en-GB"/>
          </a:p>
        </p:txBody>
      </p:sp>
      <p:pic>
        <p:nvPicPr>
          <p:cNvPr id="6" name="Imagen 5" descr="Interfaz de usuario gráfica, Texto&#10;&#10;Descripción generada automáticamente">
            <a:extLst>
              <a:ext uri="{FF2B5EF4-FFF2-40B4-BE49-F238E27FC236}">
                <a16:creationId xmlns:a16="http://schemas.microsoft.com/office/drawing/2014/main" id="{5AB038A9-0908-3207-8BCD-AA5C704453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4230" y="6235578"/>
            <a:ext cx="2581713" cy="541631"/>
          </a:xfrm>
          <a:prstGeom prst="rect">
            <a:avLst/>
          </a:prstGeom>
        </p:spPr>
      </p:pic>
      <p:sp>
        <p:nvSpPr>
          <p:cNvPr id="7" name="CuadroTexto 6">
            <a:extLst>
              <a:ext uri="{FF2B5EF4-FFF2-40B4-BE49-F238E27FC236}">
                <a16:creationId xmlns:a16="http://schemas.microsoft.com/office/drawing/2014/main" id="{D757A3B7-CC97-7A63-CC09-8664DEDF06A5}"/>
              </a:ext>
            </a:extLst>
          </p:cNvPr>
          <p:cNvSpPr txBox="1"/>
          <p:nvPr userDrawn="1"/>
        </p:nvSpPr>
        <p:spPr>
          <a:xfrm>
            <a:off x="3270172" y="6160146"/>
            <a:ext cx="8082190" cy="692497"/>
          </a:xfrm>
          <a:prstGeom prst="rect">
            <a:avLst/>
          </a:prstGeom>
          <a:noFill/>
        </p:spPr>
        <p:txBody>
          <a:bodyPr wrap="square" rtlCol="0">
            <a:spAutoFit/>
          </a:bodyPr>
          <a:lstStyle/>
          <a:p>
            <a:pPr algn="l"/>
            <a:r>
              <a:rPr lang="en-GB" sz="1300">
                <a:solidFill>
                  <a:srgbClr val="F5F5F5"/>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rgbClr val="F5F5F5"/>
                </a:solidFill>
                <a:effectLst/>
                <a:latin typeface="+mn-lt"/>
              </a:rPr>
              <a:t>.</a:t>
            </a:r>
          </a:p>
        </p:txBody>
      </p:sp>
    </p:spTree>
    <p:extLst>
      <p:ext uri="{BB962C8B-B14F-4D97-AF65-F5344CB8AC3E}">
        <p14:creationId xmlns:p14="http://schemas.microsoft.com/office/powerpoint/2010/main" val="1671291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518803"/>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0" r:id="rId3"/>
    <p:sldLayoutId id="2147483661" r:id="rId4"/>
    <p:sldLayoutId id="2147483662" r:id="rId5"/>
    <p:sldLayoutId id="2147483663" r:id="rId6"/>
    <p:sldLayoutId id="2147483656" r:id="rId7"/>
    <p:sldLayoutId id="214748366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www.digital-dream-lab.e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90267C-C9F7-BBE5-AD27-30C514F27C46}"/>
              </a:ext>
            </a:extLst>
          </p:cNvPr>
          <p:cNvSpPr>
            <a:spLocks noGrp="1"/>
          </p:cNvSpPr>
          <p:nvPr>
            <p:ph type="title"/>
          </p:nvPr>
        </p:nvSpPr>
        <p:spPr/>
        <p:txBody>
          <a:bodyPr/>
          <a:lstStyle/>
          <a:p>
            <a:r>
              <a:rPr lang="en-GB"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Varujte</a:t>
            </a:r>
            <a:r>
              <a:rPr lang="en-GB"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svoje</a:t>
            </a:r>
            <a:r>
              <a:rPr lang="en-GB"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podatke</a:t>
            </a:r>
            <a:r>
              <a:rPr lang="en-GB"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kibernetska</a:t>
            </a:r>
            <a:r>
              <a:rPr lang="en-GB"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a:t>
            </a:r>
            <a:r>
              <a:rPr lang="en-GB"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za mala in </a:t>
            </a:r>
            <a:r>
              <a:rPr lang="en-GB"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srednja</a:t>
            </a:r>
            <a:r>
              <a:rPr lang="en-GB"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podjetja</a:t>
            </a:r>
            <a:endParaRPr lang="en-GB" dirty="0"/>
          </a:p>
        </p:txBody>
      </p:sp>
      <p:sp>
        <p:nvSpPr>
          <p:cNvPr id="3" name="Marcador de texto 2">
            <a:extLst>
              <a:ext uri="{FF2B5EF4-FFF2-40B4-BE49-F238E27FC236}">
                <a16:creationId xmlns:a16="http://schemas.microsoft.com/office/drawing/2014/main" id="{39EBBF3D-8AB0-67F3-009D-FE5C944A6312}"/>
              </a:ext>
            </a:extLst>
          </p:cNvPr>
          <p:cNvSpPr>
            <a:spLocks noGrp="1"/>
          </p:cNvSpPr>
          <p:nvPr>
            <p:ph type="body" idx="1"/>
          </p:nvPr>
        </p:nvSpPr>
        <p:spPr/>
        <p:txBody>
          <a:bodyPr/>
          <a:lstStyle/>
          <a:p>
            <a:r>
              <a:rPr lang="es-ES" dirty="0"/>
              <a:t>Pr</a:t>
            </a:r>
            <a:r>
              <a:rPr lang="en-SI" dirty="0" err="1"/>
              <a:t>ipravil</a:t>
            </a:r>
            <a:r>
              <a:rPr lang="es-ES" dirty="0"/>
              <a:t> IT Solutions </a:t>
            </a:r>
            <a:r>
              <a:rPr lang="es-ES" dirty="0" err="1"/>
              <a:t>for</a:t>
            </a:r>
            <a:r>
              <a:rPr lang="es-ES" dirty="0"/>
              <a:t> </a:t>
            </a:r>
            <a:r>
              <a:rPr lang="es-ES" dirty="0" err="1"/>
              <a:t>All</a:t>
            </a:r>
            <a:endParaRPr lang="en-GB" dirty="0"/>
          </a:p>
        </p:txBody>
      </p:sp>
    </p:spTree>
    <p:extLst>
      <p:ext uri="{BB962C8B-B14F-4D97-AF65-F5344CB8AC3E}">
        <p14:creationId xmlns:p14="http://schemas.microsoft.com/office/powerpoint/2010/main" val="728356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AutoNum type="arabicPeriod"/>
            </a:pPr>
            <a:r>
              <a:rPr lang="en-SI" sz="2800" dirty="0" err="1">
                <a:solidFill>
                  <a:srgbClr val="0AD995"/>
                </a:solidFill>
                <a:latin typeface="Calibri" panose="020F0502020204030204" pitchFamily="34" charset="0"/>
                <a:ea typeface="Yu Mincho" panose="02020400000000000000" pitchFamily="18" charset="-128"/>
                <a:cs typeface="Arial" panose="020B0604020202020204" pitchFamily="34" charset="0"/>
              </a:rPr>
              <a:t>Uvod</a:t>
            </a:r>
            <a:r>
              <a:rPr lang="en-SI" sz="2800" dirty="0">
                <a:solidFill>
                  <a:srgbClr val="0AD995"/>
                </a:solidFill>
                <a:latin typeface="Calibri" panose="020F0502020204030204" pitchFamily="34" charset="0"/>
                <a:ea typeface="Yu Mincho" panose="02020400000000000000" pitchFamily="18" charset="-128"/>
                <a:cs typeface="Arial" panose="020B0604020202020204" pitchFamily="34" charset="0"/>
              </a:rPr>
              <a:t> v </a:t>
            </a:r>
            <a:r>
              <a:rPr lang="en-SI" sz="2800" dirty="0" err="1">
                <a:solidFill>
                  <a:srgbClr val="0AD995"/>
                </a:solidFill>
                <a:latin typeface="Calibri" panose="020F0502020204030204" pitchFamily="34" charset="0"/>
                <a:ea typeface="Yu Mincho" panose="02020400000000000000" pitchFamily="18" charset="-128"/>
                <a:cs typeface="Arial" panose="020B0604020202020204" pitchFamily="34" charset="0"/>
              </a:rPr>
              <a:t>kibernetsko</a:t>
            </a:r>
            <a:r>
              <a:rPr lang="en-SI" sz="2800" dirty="0">
                <a:solidFill>
                  <a:srgbClr val="0AD995"/>
                </a:solidFill>
                <a:latin typeface="Calibri" panose="020F0502020204030204" pitchFamily="34" charset="0"/>
                <a:ea typeface="Yu Mincho" panose="02020400000000000000" pitchFamily="18" charset="-128"/>
                <a:cs typeface="Arial" panose="020B0604020202020204" pitchFamily="34" charset="0"/>
              </a:rPr>
              <a:t> </a:t>
            </a:r>
            <a:r>
              <a:rPr lang="en-SI" sz="2800" dirty="0" err="1">
                <a:solidFill>
                  <a:srgbClr val="0AD995"/>
                </a:solidFill>
                <a:latin typeface="Calibri" panose="020F0502020204030204" pitchFamily="34" charset="0"/>
                <a:ea typeface="Yu Mincho" panose="02020400000000000000" pitchFamily="18" charset="-128"/>
                <a:cs typeface="Arial" panose="020B0604020202020204" pitchFamily="34" charset="0"/>
              </a:rPr>
              <a:t>varnost</a:t>
            </a:r>
            <a:r>
              <a:rPr lang="en-SI" sz="2800" dirty="0">
                <a:solidFill>
                  <a:srgbClr val="0AD995"/>
                </a:solidFill>
                <a:latin typeface="Calibri" panose="020F0502020204030204" pitchFamily="34" charset="0"/>
                <a:ea typeface="Yu Mincho" panose="02020400000000000000" pitchFamily="18" charset="-128"/>
                <a:cs typeface="Arial" panose="020B0604020202020204" pitchFamily="34" charset="0"/>
              </a:rPr>
              <a:t> za MMSP</a:t>
            </a:r>
            <a:endPar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endParaRPr>
          </a:p>
          <a:p>
            <a:r>
              <a:rPr lang="es-ES" sz="2000" dirty="0"/>
              <a:t>1.2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Najpogostejše</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grožnje</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kibernetski</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katerimi</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se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soočajo</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MSP</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218504"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Pomanjkanje</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rednih</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posodobitev</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popravkov</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programske</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opreme</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Če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MSP ne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uporabljajo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pravočasnih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posodobitev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varnostnih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popravkov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za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programsko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opremo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operacijske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sisteme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so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lahko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izpostavljeni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znanim</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ranljivostim</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SI"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Varnostne</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težave</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v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oblaku</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Shranjevanje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podatkov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aplikacij</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v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oblaku</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je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lahko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za MSP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priročno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vendar</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lahko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povzroči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tudi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varnostna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tveganja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če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niso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ustrezno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konfigurirani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upravljani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SI"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Napadi</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dobavno</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verigo</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kriminalci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lahko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izkoriščanjem</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ranljivosti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v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dobavni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verigi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napadejo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MOME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kot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sredstvo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za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dostop</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do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večjih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organizacij</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SI"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Napačno</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konfigurirane</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varnostne</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nastavitve</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Nepravilno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konfigurirane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nastavitve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v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sistemih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aplikacijah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ali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omrežnih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napravah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lahko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povzročijo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nenamerne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vrzeli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r>
              <a:rPr lang="en-SI"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Pomanjkanje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ozaveščenosti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zaposlenih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o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Nezadostna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ozaveščenost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usposabljanje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zaposlenih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o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lahko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povečata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verjetnost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da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postanejo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žrtve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različnih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groženj</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GB" dirty="0"/>
          </a:p>
        </p:txBody>
      </p:sp>
    </p:spTree>
    <p:extLst>
      <p:ext uri="{BB962C8B-B14F-4D97-AF65-F5344CB8AC3E}">
        <p14:creationId xmlns:p14="http://schemas.microsoft.com/office/powerpoint/2010/main" val="4255105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AutoNum type="arabicPeriod"/>
            </a:pPr>
            <a:r>
              <a:rPr lang="en-SI" sz="2800" dirty="0" err="1">
                <a:solidFill>
                  <a:srgbClr val="0AD995"/>
                </a:solidFill>
                <a:latin typeface="Calibri" panose="020F0502020204030204" pitchFamily="34" charset="0"/>
                <a:ea typeface="Yu Mincho" panose="02020400000000000000" pitchFamily="18" charset="-128"/>
                <a:cs typeface="Arial" panose="020B0604020202020204" pitchFamily="34" charset="0"/>
              </a:rPr>
              <a:t>Uvod</a:t>
            </a:r>
            <a:r>
              <a:rPr lang="en-SI" sz="2800" dirty="0">
                <a:solidFill>
                  <a:srgbClr val="0AD995"/>
                </a:solidFill>
                <a:latin typeface="Calibri" panose="020F0502020204030204" pitchFamily="34" charset="0"/>
                <a:ea typeface="Yu Mincho" panose="02020400000000000000" pitchFamily="18" charset="-128"/>
                <a:cs typeface="Arial" panose="020B0604020202020204" pitchFamily="34" charset="0"/>
              </a:rPr>
              <a:t> v </a:t>
            </a:r>
            <a:r>
              <a:rPr lang="en-SI" sz="2800" dirty="0" err="1">
                <a:solidFill>
                  <a:srgbClr val="0AD995"/>
                </a:solidFill>
                <a:latin typeface="Calibri" panose="020F0502020204030204" pitchFamily="34" charset="0"/>
                <a:ea typeface="Yu Mincho" panose="02020400000000000000" pitchFamily="18" charset="-128"/>
                <a:cs typeface="Arial" panose="020B0604020202020204" pitchFamily="34" charset="0"/>
              </a:rPr>
              <a:t>kibernetsko</a:t>
            </a:r>
            <a:r>
              <a:rPr lang="en-SI" sz="2800" dirty="0">
                <a:solidFill>
                  <a:srgbClr val="0AD995"/>
                </a:solidFill>
                <a:latin typeface="Calibri" panose="020F0502020204030204" pitchFamily="34" charset="0"/>
                <a:ea typeface="Yu Mincho" panose="02020400000000000000" pitchFamily="18" charset="-128"/>
                <a:cs typeface="Arial" panose="020B0604020202020204" pitchFamily="34" charset="0"/>
              </a:rPr>
              <a:t> </a:t>
            </a:r>
            <a:r>
              <a:rPr lang="en-SI" sz="2800" dirty="0" err="1">
                <a:solidFill>
                  <a:srgbClr val="0AD995"/>
                </a:solidFill>
                <a:latin typeface="Calibri" panose="020F0502020204030204" pitchFamily="34" charset="0"/>
                <a:ea typeface="Yu Mincho" panose="02020400000000000000" pitchFamily="18" charset="-128"/>
                <a:cs typeface="Arial" panose="020B0604020202020204" pitchFamily="34" charset="0"/>
              </a:rPr>
              <a:t>varnost</a:t>
            </a:r>
            <a:r>
              <a:rPr lang="en-SI" sz="2800" dirty="0">
                <a:solidFill>
                  <a:srgbClr val="0AD995"/>
                </a:solidFill>
                <a:latin typeface="Calibri" panose="020F0502020204030204" pitchFamily="34" charset="0"/>
                <a:ea typeface="Yu Mincho" panose="02020400000000000000" pitchFamily="18" charset="-128"/>
                <a:cs typeface="Arial" panose="020B0604020202020204" pitchFamily="34" charset="0"/>
              </a:rPr>
              <a:t> za MMSP</a:t>
            </a:r>
            <a:endPar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endParaRPr>
          </a:p>
          <a:p>
            <a:r>
              <a:rPr lang="es-ES" sz="2000" dirty="0"/>
              <a:t>1.2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Najpogostejše</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grožnje</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kibernetski</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katerimi</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se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soočajo</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MSP</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6978199" cy="4195763"/>
          </a:xfrm>
        </p:spPr>
        <p:txBody>
          <a:bodyPr/>
          <a:lstStyle/>
          <a:p>
            <a:pPr>
              <a:lnSpc>
                <a:spcPct val="107000"/>
              </a:lnSpc>
              <a:spcAft>
                <a:spcPts val="800"/>
              </a:spcAft>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Za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ublažitev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teh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groženj</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morajo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MSP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vlagati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v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ukrepe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kot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so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redno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usposabljanje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zaposlenih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zanesljiv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nadzor</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dostopa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močne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metode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avtentikacije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varna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infrastruktura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IKT,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upravljanje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informacijske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posodobljena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varnostna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programska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oprema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dobro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opredeljen</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načrt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odzivanja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incidente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proaktivnimi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praksami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je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mogoče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znatno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zmanjšati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tveganje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da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postanejo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žrtve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napadov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ter</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zaščititi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dragocena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sredstva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ugled</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organizacije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endParaRPr lang="en-GB" dirty="0"/>
          </a:p>
        </p:txBody>
      </p:sp>
      <p:pic>
        <p:nvPicPr>
          <p:cNvPr id="4" name="Imagen 3" descr="Interfaz de usuario gráfica, Aplicación&#10;&#10;Descripción generada automáticamente">
            <a:extLst>
              <a:ext uri="{FF2B5EF4-FFF2-40B4-BE49-F238E27FC236}">
                <a16:creationId xmlns:a16="http://schemas.microsoft.com/office/drawing/2014/main" id="{7BE6DD75-DC95-4A23-AC0A-755C0DB42584}"/>
              </a:ext>
            </a:extLst>
          </p:cNvPr>
          <p:cNvPicPr>
            <a:picLocks noChangeAspect="1"/>
          </p:cNvPicPr>
          <p:nvPr/>
        </p:nvPicPr>
        <p:blipFill rotWithShape="1">
          <a:blip r:embed="rId2">
            <a:extLst>
              <a:ext uri="{28A0092B-C50C-407E-A947-70E740481C1C}">
                <a14:useLocalDpi xmlns:a14="http://schemas.microsoft.com/office/drawing/2010/main" val="0"/>
              </a:ext>
            </a:extLst>
          </a:blip>
          <a:srcRect l="13909" r="13654"/>
          <a:stretch/>
        </p:blipFill>
        <p:spPr>
          <a:xfrm>
            <a:off x="8147347" y="2135478"/>
            <a:ext cx="3331479" cy="2587043"/>
          </a:xfrm>
          <a:prstGeom prst="rect">
            <a:avLst/>
          </a:prstGeom>
        </p:spPr>
      </p:pic>
    </p:spTree>
    <p:extLst>
      <p:ext uri="{BB962C8B-B14F-4D97-AF65-F5344CB8AC3E}">
        <p14:creationId xmlns:p14="http://schemas.microsoft.com/office/powerpoint/2010/main" val="4143956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err="1">
                <a:solidFill>
                  <a:srgbClr val="0AD995"/>
                </a:solidFill>
                <a:effectLst/>
                <a:latin typeface="Calibri" panose="020F0502020204030204" pitchFamily="34" charset="0"/>
                <a:ea typeface="Yu Mincho" panose="02020400000000000000" pitchFamily="18" charset="-128"/>
                <a:cs typeface="Arial" panose="020B0604020202020204" pitchFamily="34" charset="0"/>
              </a:rPr>
              <a:t>Vzpostavitev</a:t>
            </a: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 </a:t>
            </a:r>
            <a:r>
              <a:rPr lang="en-GB" sz="2800" b="1" dirty="0" err="1">
                <a:solidFill>
                  <a:srgbClr val="0AD995"/>
                </a:solidFill>
                <a:effectLst/>
                <a:latin typeface="Calibri" panose="020F0502020204030204" pitchFamily="34" charset="0"/>
                <a:ea typeface="Yu Mincho" panose="02020400000000000000" pitchFamily="18" charset="-128"/>
                <a:cs typeface="Arial" panose="020B0604020202020204" pitchFamily="34" charset="0"/>
              </a:rPr>
              <a:t>varne</a:t>
            </a: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 </a:t>
            </a:r>
            <a:r>
              <a:rPr lang="en-GB" sz="2800" b="1" dirty="0" err="1">
                <a:solidFill>
                  <a:srgbClr val="0AD995"/>
                </a:solidFill>
                <a:effectLst/>
                <a:latin typeface="Calibri" panose="020F0502020204030204" pitchFamily="34" charset="0"/>
                <a:ea typeface="Yu Mincho" panose="02020400000000000000" pitchFamily="18" charset="-128"/>
                <a:cs typeface="Arial" panose="020B0604020202020204" pitchFamily="34" charset="0"/>
              </a:rPr>
              <a:t>infrastrukture</a:t>
            </a: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 IKT</a:t>
            </a:r>
            <a:endParaRPr lang="en-SI"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endParaRP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.1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Ocenjevanje</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ranljivosti</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kibernetske</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0662693" cy="4195763"/>
          </a:xfrm>
        </p:spPr>
        <p:txBody>
          <a:bodyPr/>
          <a:lstStyle/>
          <a:p>
            <a:pPr>
              <a:lnSpc>
                <a:spcPct val="107000"/>
              </a:lnSpc>
              <a:spcAft>
                <a:spcPts val="800"/>
              </a:spcAft>
            </a:pP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Ocenjevanje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ranljivosti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je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bistvenega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pomena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za MSP, da se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ugotovijo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morebitne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slabosti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njihovih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sistemov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infrastrukture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IKT,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omrežij</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praks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V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nadaljevanju</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so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predstavljeni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koraki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ki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jih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lahko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MMSE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izvede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za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oceno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svojih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ranljivosti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področju</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SI"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Font typeface="Wingdings" panose="05000000000000000000" pitchFamily="2" charset="2"/>
              <a:buChar char="§"/>
            </a:pP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Prepoznajte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sredstva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podatke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Začnite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identifikacijo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vseh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sredstev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infrastrukture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IKT,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sistemov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naprav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podatkov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ki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jih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vaše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MMSE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uporablja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ali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hrani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To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vključuje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strojno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programsko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opremo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strežnike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omrežne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naprave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storitve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v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oblaku</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občutljive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podatke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SI"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Font typeface="Wingdings" panose="05000000000000000000" pitchFamily="2" charset="2"/>
              <a:buChar char="§"/>
            </a:pP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Izvedite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oceno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tveganja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Izvedite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celovito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oceno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tveganja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da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ugotovite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morebitne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grožnje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ranljivosti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potencialni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vpliv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kibernetskega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incidenta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vašo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organizacijo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Ta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ocena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bo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pomagala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določiti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prednostne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naloge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za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prvo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obravnavo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najbolj</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kritičnih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tveganj</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SI" sz="1800">
              <a:solidFill>
                <a:srgbClr val="1B193E"/>
              </a:solidFill>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Font typeface="Wingdings" panose="05000000000000000000" pitchFamily="2" charset="2"/>
              <a:buChar char="§"/>
            </a:pP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Testiranje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prodora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Razmislite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o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izvedbi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penetracijskega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testiranja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etično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hekanje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za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simulacijo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resničnih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napadov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vaše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sisteme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omrežja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tem</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boste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lažje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ugotovili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morebitne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vstopne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točke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šibka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področja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v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vaši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varnostni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zaščiti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GB" dirty="0"/>
          </a:p>
        </p:txBody>
      </p:sp>
    </p:spTree>
    <p:extLst>
      <p:ext uri="{BB962C8B-B14F-4D97-AF65-F5344CB8AC3E}">
        <p14:creationId xmlns:p14="http://schemas.microsoft.com/office/powerpoint/2010/main" val="3428396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Establishing a secure ICT infrastructure</a:t>
            </a: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Assessing cybersecurity vulnerabilities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0662693"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Review Network Security</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Assess the security of your network infrastructure, including firewalls, routers, switches, and wireless networks. Ensure that these devices are appropriately configured, and access controls are in place.</a:t>
            </a: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Evaluate Software and Applications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Regularly check for security updates and patches for all software and applications used in your organization. Outdated software can create vulnerabilities that cyber attackers may exploit. </a:t>
            </a: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Assess Endpoint Security</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Evaluate the security measures on endpoint devices (e.g., laptops, smartphones, tablets) used by employees. Implement antivirus software, encryption, and enforce policies for accessing company data on personal devices.</a:t>
            </a: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Check Physical Security</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Don't overlook physical security. Assess the physical access controls to your office premises, server rooms, and sensitive areas where data and equipment are stored.</a:t>
            </a:r>
            <a:endParaRPr lang="en-GB" dirty="0"/>
          </a:p>
        </p:txBody>
      </p:sp>
    </p:spTree>
    <p:extLst>
      <p:ext uri="{BB962C8B-B14F-4D97-AF65-F5344CB8AC3E}">
        <p14:creationId xmlns:p14="http://schemas.microsoft.com/office/powerpoint/2010/main" val="3956091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Establishing a secure ICT infrastructure</a:t>
            </a: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Assessing cybersecurity vulnerabilities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0662693"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Examine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Employee Awareness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Evaluate the level of cybersecurity awareness among your employees. Conduct training and workshops to educate them about common cyber threats and best practices for data security.</a:t>
            </a: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Review Password Policies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Ensure that strong password policies are in place, including requiring complex passwords, regular password changes, and not reusing passwords across multiple accounts.</a:t>
            </a: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Secure Cloud Services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If using cloud services, assess their security features and ensure they meet your organization's requirements. Implement multi-factor authentication and encryption for sensitive data stored in the cloud.</a:t>
            </a:r>
          </a:p>
          <a:p>
            <a:pPr marL="285750" indent="-285750">
              <a:lnSpc>
                <a:spcPct val="107000"/>
              </a:lnSpc>
              <a:spcAft>
                <a:spcPts val="800"/>
              </a:spcAft>
              <a:buClr>
                <a:srgbClr val="0AD995"/>
              </a:buClr>
              <a:buFont typeface="Wingdings" panose="05000000000000000000" pitchFamily="2" charset="2"/>
              <a:buChar char="§"/>
            </a:pP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Analyze</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Security Policies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Review and update security policies regularly. Ensure they align with industry standards and compliance requirements. These policies should cover areas like data protection, access controls, incident response, and acceptable use.</a:t>
            </a:r>
            <a:endParaRPr lang="en-GB" dirty="0"/>
          </a:p>
        </p:txBody>
      </p:sp>
    </p:spTree>
    <p:extLst>
      <p:ext uri="{BB962C8B-B14F-4D97-AF65-F5344CB8AC3E}">
        <p14:creationId xmlns:p14="http://schemas.microsoft.com/office/powerpoint/2010/main" val="896692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Establishing a secure ICT infrastructure</a:t>
            </a: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Assessing cybersecurity vulnerabilities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7740199"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Audit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Third-Party Vendors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If you work with third-party vendors or service providers, assess their cybersecurity practices and data protection measures to ensure they don't introduce additional risks.</a:t>
            </a: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Incident Response Readiness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Evaluate your organization's incident response plan to ensure it is comprehensive and covers the appropriate steps to take in case of a cyber incident.</a:t>
            </a: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Regular Security Audits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Conduct periodic security audits and assessments to maintain an ongoing understanding of your organization's cybersecurity posture.</a:t>
            </a:r>
          </a:p>
          <a:p>
            <a:endParaRPr lang="en-GB" dirty="0"/>
          </a:p>
        </p:txBody>
      </p:sp>
      <p:pic>
        <p:nvPicPr>
          <p:cNvPr id="4" name="Imagen 3" descr="Interfaz de usuario gráfica, Aplicación&#10;&#10;Descripción generada automáticamente">
            <a:extLst>
              <a:ext uri="{FF2B5EF4-FFF2-40B4-BE49-F238E27FC236}">
                <a16:creationId xmlns:a16="http://schemas.microsoft.com/office/drawing/2014/main" id="{751B4D1F-3DAA-4779-8DF5-E519AE586CF3}"/>
              </a:ext>
            </a:extLst>
          </p:cNvPr>
          <p:cNvPicPr>
            <a:picLocks noChangeAspect="1"/>
          </p:cNvPicPr>
          <p:nvPr/>
        </p:nvPicPr>
        <p:blipFill rotWithShape="1">
          <a:blip r:embed="rId2">
            <a:extLst>
              <a:ext uri="{28A0092B-C50C-407E-A947-70E740481C1C}">
                <a14:useLocalDpi xmlns:a14="http://schemas.microsoft.com/office/drawing/2010/main" val="0"/>
              </a:ext>
            </a:extLst>
          </a:blip>
          <a:srcRect l="16972" r="13800"/>
          <a:stretch/>
        </p:blipFill>
        <p:spPr>
          <a:xfrm>
            <a:off x="8600535" y="2088073"/>
            <a:ext cx="3045388" cy="2474502"/>
          </a:xfrm>
          <a:prstGeom prst="rect">
            <a:avLst/>
          </a:prstGeom>
        </p:spPr>
      </p:pic>
    </p:spTree>
    <p:extLst>
      <p:ext uri="{BB962C8B-B14F-4D97-AF65-F5344CB8AC3E}">
        <p14:creationId xmlns:p14="http://schemas.microsoft.com/office/powerpoint/2010/main" val="265822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Establishing a secure ICT infrastructure</a:t>
            </a: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Assessing cybersecurity vulnerabilities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0662693"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Ensuring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wi-fi network security: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Securing Wi-Fi networks is crucial for preventing unauthorized access and protecting sensitive data.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It can be achieved by:</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changing default credentials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using strong encryption</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enabling wi-fi protected access 3 (WPA3) or WPA2 with AES (advanced encryption standard) for strong encryption</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avoiding using outdated and vulnerable encryption methods like WEP (wired equivalent privacy)</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modifying the default service set identifier (SSID) to a unique name that doesn't reveal information about your business or organization</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endParaRPr lang="en-GB" dirty="0"/>
          </a:p>
        </p:txBody>
      </p:sp>
    </p:spTree>
    <p:extLst>
      <p:ext uri="{BB962C8B-B14F-4D97-AF65-F5344CB8AC3E}">
        <p14:creationId xmlns:p14="http://schemas.microsoft.com/office/powerpoint/2010/main" val="2169715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Establishing a secure ICT infrastructure</a:t>
            </a: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Assessing cybersecurity vulnerabilities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128857" cy="4195763"/>
          </a:xfrm>
        </p:spPr>
        <p:txBody>
          <a:bodyPr/>
          <a:lstStyle/>
          <a:p>
            <a:pPr marL="342900" lvl="0" indent="-342900">
              <a:lnSpc>
                <a:spcPct val="107000"/>
              </a:lnSpc>
              <a:buFont typeface="Symbol" panose="05050102010706020507" pitchFamily="18" charset="2"/>
              <a:buChar char=""/>
            </a:pPr>
            <a:r>
              <a:rPr lang="en-GB" sz="1600">
                <a:solidFill>
                  <a:srgbClr val="1B193E"/>
                </a:solidFill>
                <a:effectLst/>
                <a:latin typeface="Calibri" panose="020F0502020204030204" pitchFamily="34" charset="0"/>
                <a:ea typeface="Yu Mincho" panose="02020400000000000000" pitchFamily="18" charset="-128"/>
                <a:cs typeface="Arial" panose="020B0604020202020204" pitchFamily="34" charset="0"/>
              </a:rPr>
              <a:t>turning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off SSID broadcasting to make your network less visible to potential attackers</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setting up a separate guest network for visitors or customers that isolates them from your main internal network, using strong passwords</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enabling mac address filtering to allow only specific devices with pre-approved mac addresses to connect to your wi-fi network</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keeping firmware updated</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disabling remote management on router to prevent unauthorized access from outside your network</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enabling firewall and network encryption</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disabling universal plug and play (UPNP) on your router, as it can be exploited by attackers to open ports and expose your network to potential threats</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monitoring network activity</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securing physical access</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educating employees.</a:t>
            </a:r>
            <a:endParaRPr lang="en-GB" sz="1800" dirty="0"/>
          </a:p>
        </p:txBody>
      </p:sp>
    </p:spTree>
    <p:extLst>
      <p:ext uri="{BB962C8B-B14F-4D97-AF65-F5344CB8AC3E}">
        <p14:creationId xmlns:p14="http://schemas.microsoft.com/office/powerpoint/2010/main" val="3027024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Establishing a secure ICT infrastructure</a:t>
            </a: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.2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Effective use of antivirus and antimalware solutions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209540" cy="4195763"/>
          </a:xfrm>
        </p:spPr>
        <p:txBody>
          <a:bodyPr/>
          <a:lstStyle/>
          <a:p>
            <a:pPr>
              <a:lnSpc>
                <a:spcPct val="107000"/>
              </a:lnSpc>
              <a:spcAft>
                <a:spcPts val="800"/>
              </a:spcAft>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Effective use of antivirus and antimalware solutions is critical for Micro, Small, and Medium Enterprises (MSMEs) to protect their ICT infrastructure, systems, networks, and data from various cyber threats.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Here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are some best practices for using antivirus and antimalware solutions effectively:</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Choose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 Comprehensive Solution</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Select a reputable and comprehensive antivirus and antimalware software that offers real-time protection, regular updates, and frequent scans to detect and remove malicious software.</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Keep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Software Updated</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Ensure that the antivirus and antimalware software is up to date with the latest virus definitions and database updates. This is essential to detect and protect against new and emerging threats.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Enable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Real-Time Scanning</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Activate real-time scanning features in the antivirus software to automatically check files, downloads, and email attachments for malware as they are accessed.</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Schedule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Regular Scans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Set up scheduled scans to run at convenient times when the system is least likely to be in heavy use, such as outside of business hours.</a:t>
            </a:r>
            <a:endParaRPr lang="en-GB" sz="1800" dirty="0"/>
          </a:p>
        </p:txBody>
      </p:sp>
    </p:spTree>
    <p:extLst>
      <p:ext uri="{BB962C8B-B14F-4D97-AF65-F5344CB8AC3E}">
        <p14:creationId xmlns:p14="http://schemas.microsoft.com/office/powerpoint/2010/main" val="2221352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Establishing a secure ICT infrastructure</a:t>
            </a: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.2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Effective use of antivirus and antimalware solutions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209540"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Enable Automatic Updates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Enable automatic updates for both the antivirus software and the operating system to ensure continuous protection against the latest threats.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Perform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Full System Scans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Conduct full system scans periodically to thoroughly check all files, including those in less frequently accessed areas.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Quarantine and Isolate Threats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Configure the antivirus software to quarantine or isolate detected threats, preventing them from spreading or causing further harm.</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Scan External Devices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Scan all external devices, such as USB drives or external hard drives, before accessing the files to prevent malware from being introduced into the network.</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Educate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Employees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Educate employees about the importance of antivirus and antimalware protection and train them to be cautious with email attachments, downloads, and links to avoid inadvertently introducing malware.</a:t>
            </a:r>
            <a:endParaRPr lang="en-GB" sz="1800" dirty="0"/>
          </a:p>
        </p:txBody>
      </p:sp>
    </p:spTree>
    <p:extLst>
      <p:ext uri="{BB962C8B-B14F-4D97-AF65-F5344CB8AC3E}">
        <p14:creationId xmlns:p14="http://schemas.microsoft.com/office/powerpoint/2010/main" val="366836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0AB37CD-8A75-60B4-B45E-FBE435252F24}"/>
              </a:ext>
            </a:extLst>
          </p:cNvPr>
          <p:cNvSpPr>
            <a:spLocks noGrp="1"/>
          </p:cNvSpPr>
          <p:nvPr>
            <p:ph type="body" sz="quarter" idx="10"/>
          </p:nvPr>
        </p:nvSpPr>
        <p:spPr/>
        <p:txBody>
          <a:bodyPr/>
          <a:lstStyle/>
          <a:p>
            <a:r>
              <a:rPr lang="en-SI" dirty="0" err="1"/>
              <a:t>Kazalo</a:t>
            </a:r>
            <a:endParaRPr lang="en-GB" dirty="0"/>
          </a:p>
        </p:txBody>
      </p:sp>
      <p:sp>
        <p:nvSpPr>
          <p:cNvPr id="13" name="Elipse 12">
            <a:extLst>
              <a:ext uri="{FF2B5EF4-FFF2-40B4-BE49-F238E27FC236}">
                <a16:creationId xmlns:a16="http://schemas.microsoft.com/office/drawing/2014/main" id="{2DA81C80-FC7D-0220-CF70-D4F0B7479F9C}"/>
              </a:ext>
            </a:extLst>
          </p:cNvPr>
          <p:cNvSpPr/>
          <p:nvPr/>
        </p:nvSpPr>
        <p:spPr>
          <a:xfrm>
            <a:off x="542494" y="2151561"/>
            <a:ext cx="252000" cy="252000"/>
          </a:xfrm>
          <a:prstGeom prst="ellipse">
            <a:avLst/>
          </a:prstGeom>
          <a:solidFill>
            <a:srgbClr val="F6AA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Elipse 14">
            <a:extLst>
              <a:ext uri="{FF2B5EF4-FFF2-40B4-BE49-F238E27FC236}">
                <a16:creationId xmlns:a16="http://schemas.microsoft.com/office/drawing/2014/main" id="{B4856BBC-5D8A-A31B-696E-4115769C93A8}"/>
              </a:ext>
            </a:extLst>
          </p:cNvPr>
          <p:cNvSpPr/>
          <p:nvPr/>
        </p:nvSpPr>
        <p:spPr>
          <a:xfrm>
            <a:off x="542494" y="3303000"/>
            <a:ext cx="252000" cy="252000"/>
          </a:xfrm>
          <a:prstGeom prst="ellipse">
            <a:avLst/>
          </a:prstGeom>
          <a:solidFill>
            <a:srgbClr val="F6AA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Elipse 15">
            <a:extLst>
              <a:ext uri="{FF2B5EF4-FFF2-40B4-BE49-F238E27FC236}">
                <a16:creationId xmlns:a16="http://schemas.microsoft.com/office/drawing/2014/main" id="{D53235DE-1AFB-4328-B1BA-29AEA5054E67}"/>
              </a:ext>
            </a:extLst>
          </p:cNvPr>
          <p:cNvSpPr/>
          <p:nvPr/>
        </p:nvSpPr>
        <p:spPr>
          <a:xfrm>
            <a:off x="542494" y="4750004"/>
            <a:ext cx="252000" cy="252000"/>
          </a:xfrm>
          <a:prstGeom prst="ellipse">
            <a:avLst/>
          </a:prstGeom>
          <a:solidFill>
            <a:srgbClr val="F6AA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Marcador de contenido 2">
            <a:extLst>
              <a:ext uri="{FF2B5EF4-FFF2-40B4-BE49-F238E27FC236}">
                <a16:creationId xmlns:a16="http://schemas.microsoft.com/office/drawing/2014/main" id="{D076112B-2609-EE1D-34D8-E2BCE9E11BFE}"/>
              </a:ext>
            </a:extLst>
          </p:cNvPr>
          <p:cNvSpPr txBox="1">
            <a:spLocks/>
          </p:cNvSpPr>
          <p:nvPr/>
        </p:nvSpPr>
        <p:spPr>
          <a:xfrm>
            <a:off x="1013011" y="4670165"/>
            <a:ext cx="7170273" cy="8245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SI" sz="2400" b="1" dirty="0" err="1"/>
              <a:t>Enota</a:t>
            </a:r>
            <a:r>
              <a:rPr lang="es-ES" sz="2400" b="1" dirty="0"/>
              <a:t> 3. </a:t>
            </a:r>
            <a:r>
              <a:rPr lang="en-GB" sz="2400"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Managing information security</a:t>
            </a:r>
          </a:p>
          <a:p>
            <a:r>
              <a:rPr lang="en-SI" sz="1800" dirty="0" err="1">
                <a:latin typeface="Calibri" panose="020F0502020204030204" pitchFamily="34" charset="0"/>
                <a:ea typeface="Yu Mincho" panose="02020400000000000000" pitchFamily="18" charset="-128"/>
                <a:cs typeface="Arial" panose="020B0604020202020204" pitchFamily="34" charset="0"/>
              </a:rPr>
              <a:t>Poglavje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3.1.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Prakse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smernice</a:t>
            </a:r>
            <a:endParaRPr lang="es-ES" sz="2400" dirty="0"/>
          </a:p>
        </p:txBody>
      </p:sp>
      <p:pic>
        <p:nvPicPr>
          <p:cNvPr id="5" name="Imagen 4" descr="Imagen que contiene lego, juguete, hombre&#10;&#10;Descripción generada automáticamente">
            <a:extLst>
              <a:ext uri="{FF2B5EF4-FFF2-40B4-BE49-F238E27FC236}">
                <a16:creationId xmlns:a16="http://schemas.microsoft.com/office/drawing/2014/main" id="{E994BF6D-8ED7-D4D0-E4C0-C4BAA243DB53}"/>
              </a:ext>
            </a:extLst>
          </p:cNvPr>
          <p:cNvPicPr>
            <a:picLocks noChangeAspect="1"/>
          </p:cNvPicPr>
          <p:nvPr/>
        </p:nvPicPr>
        <p:blipFill rotWithShape="1">
          <a:blip r:embed="rId2">
            <a:extLst>
              <a:ext uri="{28A0092B-C50C-407E-A947-70E740481C1C}">
                <a14:useLocalDpi xmlns:a14="http://schemas.microsoft.com/office/drawing/2010/main" val="0"/>
              </a:ext>
            </a:extLst>
          </a:blip>
          <a:srcRect l="9946" r="9414"/>
          <a:stretch/>
        </p:blipFill>
        <p:spPr>
          <a:xfrm>
            <a:off x="8183284" y="2107995"/>
            <a:ext cx="3787558" cy="2642009"/>
          </a:xfrm>
          <a:prstGeom prst="rect">
            <a:avLst/>
          </a:prstGeom>
        </p:spPr>
      </p:pic>
      <p:sp>
        <p:nvSpPr>
          <p:cNvPr id="6" name="Marcador de contenido 2">
            <a:extLst>
              <a:ext uri="{FF2B5EF4-FFF2-40B4-BE49-F238E27FC236}">
                <a16:creationId xmlns:a16="http://schemas.microsoft.com/office/drawing/2014/main" id="{0099C590-613D-734B-7CD3-4AA4C86B8601}"/>
              </a:ext>
            </a:extLst>
          </p:cNvPr>
          <p:cNvSpPr txBox="1">
            <a:spLocks/>
          </p:cNvSpPr>
          <p:nvPr/>
        </p:nvSpPr>
        <p:spPr>
          <a:xfrm>
            <a:off x="1013012" y="3227524"/>
            <a:ext cx="7170273" cy="8245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SI" sz="2400" b="1" dirty="0" err="1"/>
              <a:t>Enota</a:t>
            </a:r>
            <a:r>
              <a:rPr lang="es-ES" sz="2400" b="1" dirty="0"/>
              <a:t> 2. </a:t>
            </a:r>
            <a:r>
              <a:rPr lang="en-GB" sz="2400" dirty="0" err="1">
                <a:solidFill>
                  <a:srgbClr val="0AD995"/>
                </a:solidFill>
                <a:effectLst/>
                <a:latin typeface="Calibri" panose="020F0502020204030204" pitchFamily="34" charset="0"/>
                <a:ea typeface="Yu Mincho" panose="02020400000000000000" pitchFamily="18" charset="-128"/>
                <a:cs typeface="Arial" panose="020B0604020202020204" pitchFamily="34" charset="0"/>
              </a:rPr>
              <a:t>Vzpostavitev</a:t>
            </a:r>
            <a:r>
              <a:rPr lang="en-GB" sz="2400"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 </a:t>
            </a:r>
            <a:r>
              <a:rPr lang="en-GB" sz="2400" dirty="0" err="1">
                <a:solidFill>
                  <a:srgbClr val="0AD995"/>
                </a:solidFill>
                <a:effectLst/>
                <a:latin typeface="Calibri" panose="020F0502020204030204" pitchFamily="34" charset="0"/>
                <a:ea typeface="Yu Mincho" panose="02020400000000000000" pitchFamily="18" charset="-128"/>
                <a:cs typeface="Arial" panose="020B0604020202020204" pitchFamily="34" charset="0"/>
              </a:rPr>
              <a:t>varne</a:t>
            </a:r>
            <a:r>
              <a:rPr lang="en-GB" sz="2400"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 IKT </a:t>
            </a:r>
            <a:r>
              <a:rPr lang="en-GB" sz="2400" dirty="0" err="1">
                <a:solidFill>
                  <a:srgbClr val="0AD995"/>
                </a:solidFill>
                <a:effectLst/>
                <a:latin typeface="Calibri" panose="020F0502020204030204" pitchFamily="34" charset="0"/>
                <a:ea typeface="Yu Mincho" panose="02020400000000000000" pitchFamily="18" charset="-128"/>
                <a:cs typeface="Arial" panose="020B0604020202020204" pitchFamily="34" charset="0"/>
              </a:rPr>
              <a:t>infrastrukture</a:t>
            </a:r>
            <a:endParaRPr lang="en-GB" sz="2400" dirty="0">
              <a:solidFill>
                <a:srgbClr val="0AD995"/>
              </a:solidFill>
              <a:effectLst/>
              <a:latin typeface="Calibri" panose="020F0502020204030204" pitchFamily="34" charset="0"/>
              <a:ea typeface="Yu Mincho" panose="02020400000000000000" pitchFamily="18" charset="-128"/>
              <a:cs typeface="Arial" panose="020B0604020202020204" pitchFamily="34" charset="0"/>
            </a:endParaRPr>
          </a:p>
          <a:p>
            <a:pPr>
              <a:lnSpc>
                <a:spcPct val="100000"/>
              </a:lnSpc>
              <a:spcBef>
                <a:spcPts val="0"/>
              </a:spcBef>
            </a:pPr>
            <a:r>
              <a:rPr lang="en-SI" sz="1800" dirty="0" err="1">
                <a:latin typeface="Calibri" panose="020F0502020204030204" pitchFamily="34" charset="0"/>
                <a:ea typeface="Yu Mincho" panose="02020400000000000000" pitchFamily="18" charset="-128"/>
                <a:cs typeface="Arial" panose="020B0604020202020204" pitchFamily="34" charset="0"/>
              </a:rPr>
              <a:t>Poglavje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2.1.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Ocenjevanje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ranljivosti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endParaRPr lang="en-SI"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endParaRPr>
          </a:p>
          <a:p>
            <a:pPr>
              <a:lnSpc>
                <a:spcPct val="100000"/>
              </a:lnSpc>
              <a:spcBef>
                <a:spcPts val="0"/>
              </a:spcBef>
            </a:pPr>
            <a:r>
              <a:rPr lang="en-SI" sz="1800" dirty="0" err="1">
                <a:latin typeface="Calibri" panose="020F0502020204030204" pitchFamily="34" charset="0"/>
                <a:ea typeface="Yu Mincho" panose="02020400000000000000" pitchFamily="18" charset="-128"/>
                <a:cs typeface="Arial" panose="020B0604020202020204" pitchFamily="34" charset="0"/>
              </a:rPr>
              <a:t>Poglavje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2.2.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Učinkovita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uporaba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protivirusnih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rešitev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rešitev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proti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zlonamerni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programski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opremi</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7" name="Marcador de contenido 2">
            <a:extLst>
              <a:ext uri="{FF2B5EF4-FFF2-40B4-BE49-F238E27FC236}">
                <a16:creationId xmlns:a16="http://schemas.microsoft.com/office/drawing/2014/main" id="{12566492-A45E-895B-1252-64BE16D827A7}"/>
              </a:ext>
            </a:extLst>
          </p:cNvPr>
          <p:cNvSpPr txBox="1">
            <a:spLocks/>
          </p:cNvSpPr>
          <p:nvPr/>
        </p:nvSpPr>
        <p:spPr>
          <a:xfrm>
            <a:off x="1013011" y="2005911"/>
            <a:ext cx="8884023" cy="8245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SI" sz="2400" b="1" dirty="0" err="1"/>
              <a:t>Enota</a:t>
            </a:r>
            <a:r>
              <a:rPr lang="es-ES" sz="2400" b="1" dirty="0"/>
              <a:t> 1. </a:t>
            </a:r>
            <a:r>
              <a:rPr lang="pl-PL" sz="2400"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Uvod v kibernetsko varnost za MMSP</a:t>
            </a:r>
            <a:endParaRPr lang="en-SI" sz="2400" dirty="0">
              <a:solidFill>
                <a:srgbClr val="0AD995"/>
              </a:solidFill>
              <a:effectLst/>
              <a:latin typeface="Calibri" panose="020F0502020204030204" pitchFamily="34" charset="0"/>
              <a:ea typeface="Yu Mincho" panose="02020400000000000000" pitchFamily="18" charset="-128"/>
              <a:cs typeface="Arial" panose="020B0604020202020204" pitchFamily="34" charset="0"/>
            </a:endParaRPr>
          </a:p>
          <a:p>
            <a:pPr>
              <a:lnSpc>
                <a:spcPct val="100000"/>
              </a:lnSpc>
              <a:spcBef>
                <a:spcPts val="0"/>
              </a:spcBef>
            </a:pPr>
            <a:r>
              <a:rPr lang="en-SI"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Poglavje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1.1.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Razumevanje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definicija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pomen</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varnostnih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politik</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0000"/>
              </a:lnSpc>
              <a:spcBef>
                <a:spcPts val="0"/>
              </a:spcBef>
            </a:pPr>
            <a:r>
              <a:rPr lang="en-SI" sz="1800" dirty="0" err="1">
                <a:latin typeface="Calibri" panose="020F0502020204030204" pitchFamily="34" charset="0"/>
                <a:ea typeface="Yu Mincho" panose="02020400000000000000" pitchFamily="18" charset="-128"/>
                <a:cs typeface="Arial" panose="020B0604020202020204" pitchFamily="34" charset="0"/>
              </a:rPr>
              <a:t>Poglavje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1.2.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Pogoste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grožnje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katerimi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se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soočajo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MMSP</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0000"/>
              </a:lnSpc>
              <a:spcBef>
                <a:spcPts val="0"/>
              </a:spcBef>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615232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Establishing a secure ICT infrastructure</a:t>
            </a: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.2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Effective use of antivirus and antimalware solutions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209540"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Implement Endpoint Protection</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Consider using endpoint protection solutions that provide a multi-layered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defense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against various types of threats, including ransomware and zero-day exploits.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Centralized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Management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If managing multiple systems, use centralized management tools to monitor and control antivirus and antimalware software across all devices from a single interface.</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Regular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System Maintenance: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Regularly perform system maintenance tasks, such as disk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cleanup</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and defragmentation, to optimize system performance and improve the effectiveness of antivirus scans.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Monitor and Respond to Alerts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Configure the antivirus software to send alerts for detected threats, and promptly respond to and investigate any alerts to take appropriate action.</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Periodic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Security Assessments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Conduct periodic security assessments and audits to evaluate the effectiveness of the antivirus and antimalware solutions and identify areas for improvement.</a:t>
            </a:r>
            <a:endParaRPr lang="en-GB" sz="1800" dirty="0"/>
          </a:p>
        </p:txBody>
      </p:sp>
    </p:spTree>
    <p:extLst>
      <p:ext uri="{BB962C8B-B14F-4D97-AF65-F5344CB8AC3E}">
        <p14:creationId xmlns:p14="http://schemas.microsoft.com/office/powerpoint/2010/main" val="1449780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a caricatura de una persona&#10;&#10;Descripción generada automáticamente con confianza media">
            <a:extLst>
              <a:ext uri="{FF2B5EF4-FFF2-40B4-BE49-F238E27FC236}">
                <a16:creationId xmlns:a16="http://schemas.microsoft.com/office/drawing/2014/main" id="{13DFFC35-AD89-4CCD-A2F4-21D0E3ABFB43}"/>
              </a:ext>
            </a:extLst>
          </p:cNvPr>
          <p:cNvPicPr>
            <a:picLocks noChangeAspect="1"/>
          </p:cNvPicPr>
          <p:nvPr/>
        </p:nvPicPr>
        <p:blipFill rotWithShape="1">
          <a:blip r:embed="rId2">
            <a:extLst>
              <a:ext uri="{28A0092B-C50C-407E-A947-70E740481C1C}">
                <a14:useLocalDpi xmlns:a14="http://schemas.microsoft.com/office/drawing/2010/main" val="0"/>
              </a:ext>
            </a:extLst>
          </a:blip>
          <a:srcRect l="11581" r="18716"/>
          <a:stretch/>
        </p:blipFill>
        <p:spPr>
          <a:xfrm>
            <a:off x="9135704" y="2400007"/>
            <a:ext cx="2914253" cy="2351788"/>
          </a:xfrm>
          <a:prstGeom prst="rect">
            <a:avLst/>
          </a:prstGeom>
        </p:spPr>
      </p:pic>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Establishing a secure ICT infrastructure</a:t>
            </a: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.2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Effective use of antivirus and antimalware solutions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3" y="1627957"/>
            <a:ext cx="9009878" cy="4195763"/>
          </a:xfrm>
        </p:spPr>
        <p:txBody>
          <a:bodyPr/>
          <a:lstStyle/>
          <a:p>
            <a:pPr>
              <a:lnSpc>
                <a:spcPct val="107000"/>
              </a:lnSpc>
              <a:spcAft>
                <a:spcPts val="800"/>
              </a:spcAft>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Data backup and recovery strategies: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Implement a regular data backup strategy to ensure that important files are safe in the event of a severe malware infection or ransomware attack. Establish a routine backup schedule to ensure that critical data is backed up regularly. Depending on the volume of data and frequency of changes, daily, weekly, or monthly backups may be appropriate. Moreover, MSME can use automated backup solutions to reduce the risk of human error and ensure that backups are consistently performed without manual intervention. Don’t forget to store backup data in multiple physical locations to mitigate the risk of data loss due to theft, fire, or other disasters affecting a single location. Consider cloud-based backups in addition to on-site backups as a cost-effective and reliable solution. Cloud backups provide easy scalability, accessibility, and data redundancy.</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Remember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that cybersecurity is an ongoing process. Regular assessments, continuous monitoring, and prompt action to address vulnerabilities are essential to keep your MSME protected from evolving cyber </a:t>
            </a: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threats.</a:t>
            </a:r>
            <a:endParaRPr lang="en-GB" sz="1800" dirty="0"/>
          </a:p>
        </p:txBody>
      </p:sp>
    </p:spTree>
    <p:extLst>
      <p:ext uri="{BB962C8B-B14F-4D97-AF65-F5344CB8AC3E}">
        <p14:creationId xmlns:p14="http://schemas.microsoft.com/office/powerpoint/2010/main" val="3221537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3"/>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Managing information security</a:t>
            </a:r>
          </a:p>
          <a:p>
            <a:r>
              <a:rPr lang="en-GB" sz="2000" dirty="0">
                <a:latin typeface="Calibri" panose="020F0502020204030204" pitchFamily="34" charset="0"/>
                <a:ea typeface="Yu Mincho" panose="02020400000000000000" pitchFamily="18" charset="-128"/>
                <a:cs typeface="Arial" panose="020B0604020202020204" pitchFamily="34" charset="0"/>
              </a:rPr>
              <a:t>3</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Practices and guidelines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191609" cy="4195763"/>
          </a:xfrm>
        </p:spPr>
        <p:txBody>
          <a:bodyPr/>
          <a:lstStyle/>
          <a:p>
            <a:pPr>
              <a:lnSpc>
                <a:spcPct val="107000"/>
              </a:lnSpc>
              <a:spcAft>
                <a:spcPts val="800"/>
              </a:spcAft>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Managing information security is crucial for Micro, Small, and Medium Enterprises (MSMEs) to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protect their sensitive data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maintain customer trust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and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safeguard their business operations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Here are some key guidelines and practices that MSMEs can follow to effectively manage information security:</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Risk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Assessment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Conduct a thorough risk assessment to identify potential vulnerabilities and threats to information security. Understand the types of data the organization handles, the risks associated with each type, and the impact of a security breach.</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Security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Policies and Procedures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Develop and implement comprehensive information security policies and procedures that cover areas such as data handling, access controls, password management, data backup, and incident response.</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endParaRPr lang="en-GB" sz="1800" dirty="0"/>
          </a:p>
        </p:txBody>
      </p:sp>
    </p:spTree>
    <p:extLst>
      <p:ext uri="{BB962C8B-B14F-4D97-AF65-F5344CB8AC3E}">
        <p14:creationId xmlns:p14="http://schemas.microsoft.com/office/powerpoint/2010/main" val="3501668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3"/>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Managing information security</a:t>
            </a:r>
          </a:p>
          <a:p>
            <a:r>
              <a:rPr lang="en-GB" sz="2000" dirty="0">
                <a:latin typeface="Calibri" panose="020F0502020204030204" pitchFamily="34" charset="0"/>
                <a:ea typeface="Yu Mincho" panose="02020400000000000000" pitchFamily="18" charset="-128"/>
                <a:cs typeface="Arial" panose="020B0604020202020204" pitchFamily="34" charset="0"/>
              </a:rPr>
              <a:t>3</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Practices and guidelines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191609"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Employee Training</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Train all employees on information security best practices, data protection protocols, and how to recognize and respond to security threats like phishing attacks. Educating employees about cybersecurity is vital for a comprehensive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defense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strategy. Social engineering attacks and phishing are prevalent threats targeting MSMEs, employees need to be able to identify and mitigate their risks by recognizing phishing emails, handling suspicious attachments, and implementing email authentication protocols. In this sense, password security plays a crucial role in protecting sensitive data. Employees need to be aware of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practices for creating strong passwords, implementing multi-factor authentication (MFA), and managing password policies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within the organization. </a:t>
            </a: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Access Controls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Implement access controls to ensure that only authorized personnel have access to sensitive data. Use role-based access control to restrict access based on job roles and responsibilities.</a:t>
            </a: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Secure Data Handling</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Establish guidelines for secure data handling, both in digital and physical formats. This includes proper storage, encryption, and secure disposal of sensitive information.</a:t>
            </a:r>
            <a:endParaRPr lang="en-GB" sz="1800" dirty="0"/>
          </a:p>
        </p:txBody>
      </p:sp>
    </p:spTree>
    <p:extLst>
      <p:ext uri="{BB962C8B-B14F-4D97-AF65-F5344CB8AC3E}">
        <p14:creationId xmlns:p14="http://schemas.microsoft.com/office/powerpoint/2010/main" val="403595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3"/>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Managing information security</a:t>
            </a:r>
          </a:p>
          <a:p>
            <a:r>
              <a:rPr lang="en-GB" sz="2000" dirty="0">
                <a:latin typeface="Calibri" panose="020F0502020204030204" pitchFamily="34" charset="0"/>
                <a:ea typeface="Yu Mincho" panose="02020400000000000000" pitchFamily="18" charset="-128"/>
                <a:cs typeface="Arial" panose="020B0604020202020204" pitchFamily="34" charset="0"/>
              </a:rPr>
              <a:t>3</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Practices and guidelines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566648"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Regular Software Updates and Patches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Keep all software, including operating systems, applications, and security tools, up to date with the latest patches and updates to address known vulnerabilities.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Firewalls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and Antivirus Software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Deploy firewalls and reputable antivirus/anti-malware software to protect against external threats.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Secure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Network Configuration</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Configure networks securely, including Wi-Fi networks, to prevent unauthorized access and data interception.</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Data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Backup and Recovery</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Regularly backup critical data and test the data restoration process to ensure business continuity in the event of data loss or a cyberattack.</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Incident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Response Plan</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Develop a clear incident response plan that outlines the steps to be taken in case of a security breach or data breach. Assign roles and responsibilities to key personnel for effective incident management. Preparing for and effectively responding to cybersecurity incidents is essential for minimizing damage and mitigating risks</a:t>
            </a: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n-GB" sz="1800" dirty="0"/>
          </a:p>
        </p:txBody>
      </p:sp>
    </p:spTree>
    <p:extLst>
      <p:ext uri="{BB962C8B-B14F-4D97-AF65-F5344CB8AC3E}">
        <p14:creationId xmlns:p14="http://schemas.microsoft.com/office/powerpoint/2010/main" val="222768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3"/>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Managing information security</a:t>
            </a:r>
          </a:p>
          <a:p>
            <a:r>
              <a:rPr lang="en-GB" sz="2000" dirty="0">
                <a:latin typeface="Calibri" panose="020F0502020204030204" pitchFamily="34" charset="0"/>
                <a:ea typeface="Yu Mincho" panose="02020400000000000000" pitchFamily="18" charset="-128"/>
                <a:cs typeface="Arial" panose="020B0604020202020204" pitchFamily="34" charset="0"/>
              </a:rPr>
              <a:t>3</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Practices and guidelines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3" y="1627957"/>
            <a:ext cx="7758128"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Vendor Management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If the MSME uses third-party vendors or service providers, conduct due diligence to ensure their information security practices align with your organization's standards.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Continuous Monitoring and Auditing</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Implement continuous monitoring and periodic security audits to detect and address potential security issues proactively.</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Data Privacy Compliance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Stay updated with relevant data privacy laws and regulations that apply to the MSME's operations. Comply with data protection requirements and inform customers about data handling practices.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endParaRPr lang="en-GB" sz="1800" dirty="0"/>
          </a:p>
        </p:txBody>
      </p:sp>
      <p:pic>
        <p:nvPicPr>
          <p:cNvPr id="4" name="Imagen 3" descr="Una caricatura de una persona&#10;&#10;Descripción generada automáticamente con confianza media">
            <a:extLst>
              <a:ext uri="{FF2B5EF4-FFF2-40B4-BE49-F238E27FC236}">
                <a16:creationId xmlns:a16="http://schemas.microsoft.com/office/drawing/2014/main" id="{B92AB29F-80B2-493B-B77C-414F40FA7D28}"/>
              </a:ext>
            </a:extLst>
          </p:cNvPr>
          <p:cNvPicPr>
            <a:picLocks noChangeAspect="1"/>
          </p:cNvPicPr>
          <p:nvPr/>
        </p:nvPicPr>
        <p:blipFill rotWithShape="1">
          <a:blip r:embed="rId2">
            <a:extLst>
              <a:ext uri="{28A0092B-C50C-407E-A947-70E740481C1C}">
                <a14:useLocalDpi xmlns:a14="http://schemas.microsoft.com/office/drawing/2010/main" val="0"/>
              </a:ext>
            </a:extLst>
          </a:blip>
          <a:srcRect l="12115" r="12407"/>
          <a:stretch/>
        </p:blipFill>
        <p:spPr>
          <a:xfrm>
            <a:off x="8297022" y="2364834"/>
            <a:ext cx="3028875" cy="2257267"/>
          </a:xfrm>
          <a:prstGeom prst="rect">
            <a:avLst/>
          </a:prstGeom>
        </p:spPr>
      </p:pic>
    </p:spTree>
    <p:extLst>
      <p:ext uri="{BB962C8B-B14F-4D97-AF65-F5344CB8AC3E}">
        <p14:creationId xmlns:p14="http://schemas.microsoft.com/office/powerpoint/2010/main" val="108092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3"/>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Managing information security</a:t>
            </a:r>
          </a:p>
          <a:p>
            <a:r>
              <a:rPr lang="en-GB" sz="2000" dirty="0">
                <a:latin typeface="Calibri" panose="020F0502020204030204" pitchFamily="34" charset="0"/>
                <a:ea typeface="Yu Mincho" panose="02020400000000000000" pitchFamily="18" charset="-128"/>
                <a:cs typeface="Arial" panose="020B0604020202020204" pitchFamily="34" charset="0"/>
              </a:rPr>
              <a:t>3</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Practices and guidelines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3" y="1627957"/>
            <a:ext cx="7121634"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Security Awareness and Culture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Foster a culture of security awareness and responsibility among employees. Encourage reporting of security incidents and concerns.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Regular Security Reviews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Conduct regular security reviews and risk assessments to identify emerging threats and potential areas for improvement.</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By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proactively managing information security, MSMEs can reduce the risk of data breaches, protect sensitive information, and build trust with customers and partners, ultimately contributing to the long-term success of the business</a:t>
            </a: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p:txBody>
      </p:sp>
      <p:pic>
        <p:nvPicPr>
          <p:cNvPr id="4" name="Imagen 3" descr="Un dibujo de un par de personas&#10;&#10;Descripción generada automáticamente con confianza baja">
            <a:extLst>
              <a:ext uri="{FF2B5EF4-FFF2-40B4-BE49-F238E27FC236}">
                <a16:creationId xmlns:a16="http://schemas.microsoft.com/office/drawing/2014/main" id="{455E2AE9-A4C3-4867-BC71-C8BBF683BA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0095" y="2252523"/>
            <a:ext cx="3851764" cy="2166617"/>
          </a:xfrm>
          <a:prstGeom prst="rect">
            <a:avLst/>
          </a:prstGeom>
        </p:spPr>
      </p:pic>
    </p:spTree>
    <p:extLst>
      <p:ext uri="{BB962C8B-B14F-4D97-AF65-F5344CB8AC3E}">
        <p14:creationId xmlns:p14="http://schemas.microsoft.com/office/powerpoint/2010/main" val="3880825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8877E8F-B7ED-3051-6E10-668EC13E563E}"/>
              </a:ext>
            </a:extLst>
          </p:cNvPr>
          <p:cNvSpPr>
            <a:spLocks noGrp="1"/>
          </p:cNvSpPr>
          <p:nvPr>
            <p:ph type="body" sz="quarter" idx="10"/>
          </p:nvPr>
        </p:nvSpPr>
        <p:spPr/>
        <p:txBody>
          <a:bodyPr/>
          <a:lstStyle/>
          <a:p>
            <a:r>
              <a:rPr lang="es-ES"/>
              <a:t>Summing up</a:t>
            </a:r>
            <a:endParaRPr lang="en-GB"/>
          </a:p>
        </p:txBody>
      </p:sp>
      <p:sp>
        <p:nvSpPr>
          <p:cNvPr id="3" name="Marcador de contenido 2">
            <a:extLst>
              <a:ext uri="{FF2B5EF4-FFF2-40B4-BE49-F238E27FC236}">
                <a16:creationId xmlns:a16="http://schemas.microsoft.com/office/drawing/2014/main" id="{6077EB7D-57A8-F393-18AE-C80E4EAE6DFB}"/>
              </a:ext>
            </a:extLst>
          </p:cNvPr>
          <p:cNvSpPr>
            <a:spLocks noGrp="1"/>
          </p:cNvSpPr>
          <p:nvPr>
            <p:ph sz="half" idx="2"/>
          </p:nvPr>
        </p:nvSpPr>
        <p:spPr>
          <a:xfrm>
            <a:off x="620413" y="1976626"/>
            <a:ext cx="3434702" cy="1079732"/>
          </a:xfrm>
        </p:spPr>
        <p:txBody>
          <a:bodyPr/>
          <a:lstStyle/>
          <a:p>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Understanding cybersecurity and the importance of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security policies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is fundamental for MSMEs to protect their data, maintain business continuity, comply with regulations, and build trust with customers and stakeholders</a:t>
            </a:r>
            <a:endParaRPr lang="en-GB" dirty="0"/>
          </a:p>
        </p:txBody>
      </p:sp>
      <p:pic>
        <p:nvPicPr>
          <p:cNvPr id="4" name="Imagen 3" descr="Una caricatura de una persona&#10;&#10;Descripción generada automáticamente con confianza baja">
            <a:extLst>
              <a:ext uri="{FF2B5EF4-FFF2-40B4-BE49-F238E27FC236}">
                <a16:creationId xmlns:a16="http://schemas.microsoft.com/office/drawing/2014/main" id="{13B6953C-E60A-FCB1-E6B6-7E586A6C69D7}"/>
              </a:ext>
            </a:extLst>
          </p:cNvPr>
          <p:cNvPicPr>
            <a:picLocks noChangeAspect="1"/>
          </p:cNvPicPr>
          <p:nvPr/>
        </p:nvPicPr>
        <p:blipFill rotWithShape="1">
          <a:blip r:embed="rId2">
            <a:extLst>
              <a:ext uri="{28A0092B-C50C-407E-A947-70E740481C1C}">
                <a14:useLocalDpi xmlns:a14="http://schemas.microsoft.com/office/drawing/2010/main" val="0"/>
              </a:ext>
            </a:extLst>
          </a:blip>
          <a:srcRect l="18429" r="18949"/>
          <a:stretch/>
        </p:blipFill>
        <p:spPr>
          <a:xfrm>
            <a:off x="4836948" y="2310174"/>
            <a:ext cx="2815985" cy="2529475"/>
          </a:xfrm>
          <a:prstGeom prst="rect">
            <a:avLst/>
          </a:prstGeom>
        </p:spPr>
      </p:pic>
      <p:sp>
        <p:nvSpPr>
          <p:cNvPr id="5" name="Marcador de contenido 2">
            <a:extLst>
              <a:ext uri="{FF2B5EF4-FFF2-40B4-BE49-F238E27FC236}">
                <a16:creationId xmlns:a16="http://schemas.microsoft.com/office/drawing/2014/main" id="{C12C2FF4-CEE2-C5C3-7AFF-3927E2BD44C7}"/>
              </a:ext>
            </a:extLst>
          </p:cNvPr>
          <p:cNvSpPr txBox="1">
            <a:spLocks/>
          </p:cNvSpPr>
          <p:nvPr/>
        </p:nvSpPr>
        <p:spPr>
          <a:xfrm>
            <a:off x="620413" y="4099643"/>
            <a:ext cx="3434702" cy="10797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Assessing cybersecurity vulnerabilities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is essential for MSMEs to identify potential weaknesses in their systems, ICT infrastructures, networks, and practices.</a:t>
            </a:r>
            <a:endParaRPr lang="en-GB" dirty="0"/>
          </a:p>
        </p:txBody>
      </p:sp>
      <p:sp>
        <p:nvSpPr>
          <p:cNvPr id="6" name="Marcador de contenido 2">
            <a:extLst>
              <a:ext uri="{FF2B5EF4-FFF2-40B4-BE49-F238E27FC236}">
                <a16:creationId xmlns:a16="http://schemas.microsoft.com/office/drawing/2014/main" id="{18886DA2-7784-E3A7-7FE7-BDD7B2E37978}"/>
              </a:ext>
            </a:extLst>
          </p:cNvPr>
          <p:cNvSpPr txBox="1">
            <a:spLocks/>
          </p:cNvSpPr>
          <p:nvPr/>
        </p:nvSpPr>
        <p:spPr>
          <a:xfrm>
            <a:off x="8434766" y="1976626"/>
            <a:ext cx="3434702" cy="10797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Proactive cybersecurity practices can significantly reduce the risk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of falling victim to cyber attacks and protect the organization's valuable assets and reputation.</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n-GB" dirty="0"/>
          </a:p>
        </p:txBody>
      </p:sp>
      <p:sp>
        <p:nvSpPr>
          <p:cNvPr id="7" name="Marcador de contenido 2">
            <a:extLst>
              <a:ext uri="{FF2B5EF4-FFF2-40B4-BE49-F238E27FC236}">
                <a16:creationId xmlns:a16="http://schemas.microsoft.com/office/drawing/2014/main" id="{5E10E4EB-1FDC-79CE-7766-280B30158EDA}"/>
              </a:ext>
            </a:extLst>
          </p:cNvPr>
          <p:cNvSpPr txBox="1">
            <a:spLocks/>
          </p:cNvSpPr>
          <p:nvPr/>
        </p:nvSpPr>
        <p:spPr>
          <a:xfrm>
            <a:off x="8434766" y="3678299"/>
            <a:ext cx="3434702" cy="10797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Cybersecurity is an ongoing process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Regular assessments, continuous monitoring, and prompt action to address vulnerabilities are essential to keep your MSME protected from evolving cyber threats.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endParaRPr lang="en-GB" dirty="0"/>
          </a:p>
        </p:txBody>
      </p:sp>
      <p:sp>
        <p:nvSpPr>
          <p:cNvPr id="8" name="Elipse 7">
            <a:extLst>
              <a:ext uri="{FF2B5EF4-FFF2-40B4-BE49-F238E27FC236}">
                <a16:creationId xmlns:a16="http://schemas.microsoft.com/office/drawing/2014/main" id="{98E1B727-F364-C2FC-A753-B50B592C07E9}"/>
              </a:ext>
            </a:extLst>
          </p:cNvPr>
          <p:cNvSpPr/>
          <p:nvPr/>
        </p:nvSpPr>
        <p:spPr>
          <a:xfrm>
            <a:off x="8285825" y="2099936"/>
            <a:ext cx="144000" cy="144000"/>
          </a:xfrm>
          <a:prstGeom prst="ellipse">
            <a:avLst/>
          </a:prstGeom>
          <a:solidFill>
            <a:srgbClr val="0AD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lipse 8">
            <a:extLst>
              <a:ext uri="{FF2B5EF4-FFF2-40B4-BE49-F238E27FC236}">
                <a16:creationId xmlns:a16="http://schemas.microsoft.com/office/drawing/2014/main" id="{8049F7EE-DBBF-A0C9-C222-E59F2F8F0EB8}"/>
              </a:ext>
            </a:extLst>
          </p:cNvPr>
          <p:cNvSpPr/>
          <p:nvPr/>
        </p:nvSpPr>
        <p:spPr>
          <a:xfrm>
            <a:off x="8285825" y="3782296"/>
            <a:ext cx="144000" cy="144000"/>
          </a:xfrm>
          <a:prstGeom prst="ellipse">
            <a:avLst/>
          </a:prstGeom>
          <a:solidFill>
            <a:srgbClr val="0AD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lipse 9">
            <a:extLst>
              <a:ext uri="{FF2B5EF4-FFF2-40B4-BE49-F238E27FC236}">
                <a16:creationId xmlns:a16="http://schemas.microsoft.com/office/drawing/2014/main" id="{8B35DE25-C061-6DC0-92FA-90678A44F6B4}"/>
              </a:ext>
            </a:extLst>
          </p:cNvPr>
          <p:cNvSpPr/>
          <p:nvPr/>
        </p:nvSpPr>
        <p:spPr>
          <a:xfrm>
            <a:off x="471472" y="2099936"/>
            <a:ext cx="144000" cy="144000"/>
          </a:xfrm>
          <a:prstGeom prst="ellipse">
            <a:avLst/>
          </a:prstGeom>
          <a:solidFill>
            <a:srgbClr val="0AD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ipse 10">
            <a:extLst>
              <a:ext uri="{FF2B5EF4-FFF2-40B4-BE49-F238E27FC236}">
                <a16:creationId xmlns:a16="http://schemas.microsoft.com/office/drawing/2014/main" id="{18189AD6-3EDB-2E11-1334-40973D3C4D68}"/>
              </a:ext>
            </a:extLst>
          </p:cNvPr>
          <p:cNvSpPr/>
          <p:nvPr/>
        </p:nvSpPr>
        <p:spPr>
          <a:xfrm>
            <a:off x="471472" y="4203725"/>
            <a:ext cx="144000" cy="144000"/>
          </a:xfrm>
          <a:prstGeom prst="ellipse">
            <a:avLst/>
          </a:prstGeom>
          <a:solidFill>
            <a:srgbClr val="0AD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4295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523EED6-8855-7F87-B99D-1670B91FC048}"/>
              </a:ext>
            </a:extLst>
          </p:cNvPr>
          <p:cNvSpPr>
            <a:spLocks noGrp="1"/>
          </p:cNvSpPr>
          <p:nvPr>
            <p:ph type="body" sz="quarter" idx="10"/>
          </p:nvPr>
        </p:nvSpPr>
        <p:spPr/>
        <p:txBody>
          <a:bodyPr/>
          <a:lstStyle/>
          <a:p>
            <a:r>
              <a:rPr lang="es-ES"/>
              <a:t>Thank you!</a:t>
            </a:r>
            <a:endParaRPr lang="en-GB"/>
          </a:p>
        </p:txBody>
      </p:sp>
      <p:sp>
        <p:nvSpPr>
          <p:cNvPr id="3" name="Marcador de texto 2">
            <a:extLst>
              <a:ext uri="{FF2B5EF4-FFF2-40B4-BE49-F238E27FC236}">
                <a16:creationId xmlns:a16="http://schemas.microsoft.com/office/drawing/2014/main" id="{F2F5E844-8B24-B57F-E0CE-C7D912BA71D2}"/>
              </a:ext>
            </a:extLst>
          </p:cNvPr>
          <p:cNvSpPr>
            <a:spLocks noGrp="1"/>
          </p:cNvSpPr>
          <p:nvPr>
            <p:ph type="body" sz="quarter" idx="11"/>
          </p:nvPr>
        </p:nvSpPr>
        <p:spPr/>
        <p:txBody>
          <a:bodyPr/>
          <a:lstStyle/>
          <a:p>
            <a:r>
              <a:rPr lang="es-ES"/>
              <a:t>Keep learning at </a:t>
            </a:r>
            <a:r>
              <a:rPr lang="es-ES">
                <a:hlinkClick r:id="rId2"/>
              </a:rPr>
              <a:t>www.digital-dream-lab.eu</a:t>
            </a:r>
            <a:r>
              <a:rPr lang="es-ES"/>
              <a:t> </a:t>
            </a:r>
            <a:endParaRPr lang="en-GB"/>
          </a:p>
        </p:txBody>
      </p:sp>
    </p:spTree>
    <p:extLst>
      <p:ext uri="{BB962C8B-B14F-4D97-AF65-F5344CB8AC3E}">
        <p14:creationId xmlns:p14="http://schemas.microsoft.com/office/powerpoint/2010/main" val="2696382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Imagen que contiene lego, juguete, computadora&#10;&#10;Descripción generada automáticamente">
            <a:extLst>
              <a:ext uri="{FF2B5EF4-FFF2-40B4-BE49-F238E27FC236}">
                <a16:creationId xmlns:a16="http://schemas.microsoft.com/office/drawing/2014/main" id="{6D89A468-CA9E-4780-8722-72634E7D643F}"/>
              </a:ext>
            </a:extLst>
          </p:cNvPr>
          <p:cNvPicPr>
            <a:picLocks noChangeAspect="1"/>
          </p:cNvPicPr>
          <p:nvPr/>
        </p:nvPicPr>
        <p:blipFill rotWithShape="1">
          <a:blip r:embed="rId2">
            <a:extLst>
              <a:ext uri="{28A0092B-C50C-407E-A947-70E740481C1C}">
                <a14:useLocalDpi xmlns:a14="http://schemas.microsoft.com/office/drawing/2010/main" val="0"/>
              </a:ext>
            </a:extLst>
          </a:blip>
          <a:srcRect l="11731" r="14515"/>
          <a:stretch/>
        </p:blipFill>
        <p:spPr>
          <a:xfrm>
            <a:off x="8600535" y="2945103"/>
            <a:ext cx="3242351" cy="2472836"/>
          </a:xfrm>
          <a:prstGeom prst="rect">
            <a:avLst/>
          </a:prstGeom>
        </p:spPr>
      </p:pic>
      <p:sp>
        <p:nvSpPr>
          <p:cNvPr id="2" name="Marcador de texto 1">
            <a:extLst>
              <a:ext uri="{FF2B5EF4-FFF2-40B4-BE49-F238E27FC236}">
                <a16:creationId xmlns:a16="http://schemas.microsoft.com/office/drawing/2014/main" id="{30AB37CD-8A75-60B4-B45E-FBE435252F24}"/>
              </a:ext>
            </a:extLst>
          </p:cNvPr>
          <p:cNvSpPr>
            <a:spLocks noGrp="1"/>
          </p:cNvSpPr>
          <p:nvPr>
            <p:ph type="body" sz="quarter" idx="10"/>
          </p:nvPr>
        </p:nvSpPr>
        <p:spPr/>
        <p:txBody>
          <a:bodyPr/>
          <a:lstStyle/>
          <a:p>
            <a:r>
              <a:rPr lang="en-SI" dirty="0" err="1"/>
              <a:t>Učni</a:t>
            </a:r>
            <a:r>
              <a:rPr lang="en-SI" dirty="0"/>
              <a:t> </a:t>
            </a:r>
            <a:r>
              <a:rPr lang="en-SI" dirty="0" err="1"/>
              <a:t>cilji</a:t>
            </a:r>
            <a:endParaRPr lang="en-GB" dirty="0"/>
          </a:p>
        </p:txBody>
      </p:sp>
      <p:sp>
        <p:nvSpPr>
          <p:cNvPr id="7" name="Elipse 6">
            <a:extLst>
              <a:ext uri="{FF2B5EF4-FFF2-40B4-BE49-F238E27FC236}">
                <a16:creationId xmlns:a16="http://schemas.microsoft.com/office/drawing/2014/main" id="{33CF9DAE-63E6-3E82-DDA9-80AE1EB99CFD}"/>
              </a:ext>
            </a:extLst>
          </p:cNvPr>
          <p:cNvSpPr/>
          <p:nvPr/>
        </p:nvSpPr>
        <p:spPr>
          <a:xfrm>
            <a:off x="959744" y="2693103"/>
            <a:ext cx="252000" cy="252000"/>
          </a:xfrm>
          <a:prstGeom prst="ellipse">
            <a:avLst/>
          </a:prstGeom>
          <a:solidFill>
            <a:srgbClr val="0AD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Marcador de contenido 2">
            <a:extLst>
              <a:ext uri="{FF2B5EF4-FFF2-40B4-BE49-F238E27FC236}">
                <a16:creationId xmlns:a16="http://schemas.microsoft.com/office/drawing/2014/main" id="{2B0BC503-628F-6F13-E7F4-CB2CEDAE7A52}"/>
              </a:ext>
            </a:extLst>
          </p:cNvPr>
          <p:cNvSpPr txBox="1">
            <a:spLocks/>
          </p:cNvSpPr>
          <p:nvPr/>
        </p:nvSpPr>
        <p:spPr>
          <a:xfrm>
            <a:off x="1430262" y="2584020"/>
            <a:ext cx="8129063" cy="8245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7000"/>
              </a:lnSpc>
            </a:pPr>
            <a:r>
              <a:rPr lang="en-SI" sz="2200" dirty="0">
                <a:latin typeface="Calibri" panose="020F0502020204030204" pitchFamily="34" charset="0"/>
                <a:ea typeface="Yu Mincho" panose="02020400000000000000" pitchFamily="18" charset="-128"/>
                <a:cs typeface="Arial" panose="020B0604020202020204" pitchFamily="34" charset="0"/>
              </a:rPr>
              <a:t>C</a:t>
            </a:r>
            <a:r>
              <a:rPr lang="en-GB" sz="22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elovito</a:t>
            </a: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2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razume</a:t>
            </a:r>
            <a:r>
              <a:rPr lang="en-SI" sz="22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ti</a:t>
            </a: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2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grož</a:t>
            </a:r>
            <a:r>
              <a:rPr lang="en-SI" sz="22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nje</a:t>
            </a: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2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kibernetske</a:t>
            </a: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2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SI" sz="22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uporabiti</a:t>
            </a:r>
            <a:r>
              <a:rPr lang="en-SI"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2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potrebn</a:t>
            </a:r>
            <a:r>
              <a:rPr lang="en-SI"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a:t>
            </a: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2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ukrep</a:t>
            </a:r>
            <a:r>
              <a:rPr lang="en-SI"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a:t>
            </a: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za </a:t>
            </a:r>
            <a:r>
              <a:rPr lang="en-GB" sz="22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zaščito</a:t>
            </a: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2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svojih</a:t>
            </a: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MSP.</a:t>
            </a:r>
            <a:endParaRPr lang="es-ES" sz="22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9" name="Elipse 8">
            <a:extLst>
              <a:ext uri="{FF2B5EF4-FFF2-40B4-BE49-F238E27FC236}">
                <a16:creationId xmlns:a16="http://schemas.microsoft.com/office/drawing/2014/main" id="{298A63E7-61C2-567A-3D61-677CE3B2EF67}"/>
              </a:ext>
            </a:extLst>
          </p:cNvPr>
          <p:cNvSpPr/>
          <p:nvPr/>
        </p:nvSpPr>
        <p:spPr>
          <a:xfrm>
            <a:off x="959744" y="3844542"/>
            <a:ext cx="252000" cy="252000"/>
          </a:xfrm>
          <a:prstGeom prst="ellipse">
            <a:avLst/>
          </a:prstGeom>
          <a:solidFill>
            <a:srgbClr val="0AD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ipse 10">
            <a:extLst>
              <a:ext uri="{FF2B5EF4-FFF2-40B4-BE49-F238E27FC236}">
                <a16:creationId xmlns:a16="http://schemas.microsoft.com/office/drawing/2014/main" id="{31926F06-E8AC-6E61-91CD-5B39297774BE}"/>
              </a:ext>
            </a:extLst>
          </p:cNvPr>
          <p:cNvSpPr/>
          <p:nvPr/>
        </p:nvSpPr>
        <p:spPr>
          <a:xfrm>
            <a:off x="959744" y="4995981"/>
            <a:ext cx="252000" cy="252000"/>
          </a:xfrm>
          <a:prstGeom prst="ellipse">
            <a:avLst/>
          </a:prstGeom>
          <a:solidFill>
            <a:srgbClr val="0AD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Marcador de contenido 2">
            <a:extLst>
              <a:ext uri="{FF2B5EF4-FFF2-40B4-BE49-F238E27FC236}">
                <a16:creationId xmlns:a16="http://schemas.microsoft.com/office/drawing/2014/main" id="{C9B2A65A-19EF-67E6-701F-2EB732F56F9B}"/>
              </a:ext>
            </a:extLst>
          </p:cNvPr>
          <p:cNvSpPr txBox="1">
            <a:spLocks/>
          </p:cNvSpPr>
          <p:nvPr/>
        </p:nvSpPr>
        <p:spPr>
          <a:xfrm>
            <a:off x="1430262" y="3759187"/>
            <a:ext cx="7170273" cy="8245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7000"/>
              </a:lnSpc>
            </a:pPr>
            <a:r>
              <a:rPr lang="en-SI" sz="2200" dirty="0">
                <a:latin typeface="Calibri" panose="020F0502020204030204" pitchFamily="34" charset="0"/>
                <a:ea typeface="Yu Mincho" panose="02020400000000000000" pitchFamily="18" charset="-128"/>
                <a:cs typeface="Arial" panose="020B0604020202020204" pitchFamily="34" charset="0"/>
              </a:rPr>
              <a:t>P</a:t>
            </a:r>
            <a:r>
              <a:rPr lang="en-GB" sz="22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rido</a:t>
            </a:r>
            <a:r>
              <a:rPr lang="en-SI" sz="22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vanje</a:t>
            </a: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2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znanj</a:t>
            </a: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22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spretnosti</a:t>
            </a: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za </a:t>
            </a:r>
            <a:r>
              <a:rPr lang="en-GB" sz="22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vzpostavitev</a:t>
            </a: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2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varne</a:t>
            </a: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2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infrastrukture</a:t>
            </a: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IT.</a:t>
            </a:r>
            <a:endParaRPr lang="es-ES" sz="22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4" name="Marcador de contenido 2">
            <a:extLst>
              <a:ext uri="{FF2B5EF4-FFF2-40B4-BE49-F238E27FC236}">
                <a16:creationId xmlns:a16="http://schemas.microsoft.com/office/drawing/2014/main" id="{6A923DFD-7A32-AE1C-145F-D514D4B929BE}"/>
              </a:ext>
            </a:extLst>
          </p:cNvPr>
          <p:cNvSpPr txBox="1">
            <a:spLocks/>
          </p:cNvSpPr>
          <p:nvPr/>
        </p:nvSpPr>
        <p:spPr>
          <a:xfrm>
            <a:off x="1430262" y="4913534"/>
            <a:ext cx="7170273" cy="8245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7000"/>
              </a:lnSpc>
              <a:spcAft>
                <a:spcPts val="800"/>
              </a:spcAft>
            </a:pPr>
            <a:r>
              <a:rPr lang="en-SI"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U</a:t>
            </a:r>
            <a:r>
              <a:rPr lang="en-GB" sz="22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pravlja</a:t>
            </a:r>
            <a:r>
              <a:rPr lang="en-SI" sz="2200" dirty="0" err="1">
                <a:latin typeface="Calibri" panose="020F0502020204030204" pitchFamily="34" charset="0"/>
                <a:ea typeface="Yu Mincho" panose="02020400000000000000" pitchFamily="18" charset="-128"/>
                <a:cs typeface="Arial" panose="020B0604020202020204" pitchFamily="34" charset="0"/>
              </a:rPr>
              <a:t>nje</a:t>
            </a: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2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informacijske</a:t>
            </a: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2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22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učinkovitega</a:t>
            </a: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2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odzivanja</a:t>
            </a: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2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a:t>
            </a: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2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incidente</a:t>
            </a: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 </a:t>
            </a:r>
            <a:r>
              <a:rPr lang="en-GB" sz="22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področja</a:t>
            </a: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2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kibernetske</a:t>
            </a: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2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s-ES" sz="2400" dirty="0"/>
          </a:p>
        </p:txBody>
      </p:sp>
      <p:sp>
        <p:nvSpPr>
          <p:cNvPr id="5" name="Marcador de contenido 2">
            <a:extLst>
              <a:ext uri="{FF2B5EF4-FFF2-40B4-BE49-F238E27FC236}">
                <a16:creationId xmlns:a16="http://schemas.microsoft.com/office/drawing/2014/main" id="{7B0760E7-28BF-639B-6B40-912B84F8FA40}"/>
              </a:ext>
            </a:extLst>
          </p:cNvPr>
          <p:cNvSpPr txBox="1">
            <a:spLocks/>
          </p:cNvSpPr>
          <p:nvPr/>
        </p:nvSpPr>
        <p:spPr>
          <a:xfrm>
            <a:off x="471472" y="1695105"/>
            <a:ext cx="7170273" cy="48267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400" dirty="0"/>
              <a:t>Na koncu tega modula boste </a:t>
            </a:r>
            <a:r>
              <a:rPr lang="en-SI" sz="2400" dirty="0" err="1"/>
              <a:t>znali</a:t>
            </a:r>
            <a:r>
              <a:rPr lang="es-ES" sz="2400" dirty="0"/>
              <a:t>:</a:t>
            </a:r>
          </a:p>
        </p:txBody>
      </p:sp>
    </p:spTree>
    <p:extLst>
      <p:ext uri="{BB962C8B-B14F-4D97-AF65-F5344CB8AC3E}">
        <p14:creationId xmlns:p14="http://schemas.microsoft.com/office/powerpoint/2010/main" val="1877104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iagrama&#10;&#10;Descripción generada automáticamente">
            <a:extLst>
              <a:ext uri="{FF2B5EF4-FFF2-40B4-BE49-F238E27FC236}">
                <a16:creationId xmlns:a16="http://schemas.microsoft.com/office/drawing/2014/main" id="{304046F7-C887-4EE7-8D92-6104915679ED}"/>
              </a:ext>
            </a:extLst>
          </p:cNvPr>
          <p:cNvPicPr>
            <a:picLocks noChangeAspect="1"/>
          </p:cNvPicPr>
          <p:nvPr/>
        </p:nvPicPr>
        <p:blipFill rotWithShape="1">
          <a:blip r:embed="rId2">
            <a:extLst>
              <a:ext uri="{28A0092B-C50C-407E-A947-70E740481C1C}">
                <a14:useLocalDpi xmlns:a14="http://schemas.microsoft.com/office/drawing/2010/main" val="0"/>
              </a:ext>
            </a:extLst>
          </a:blip>
          <a:srcRect l="14328" r="9857"/>
          <a:stretch/>
        </p:blipFill>
        <p:spPr>
          <a:xfrm>
            <a:off x="9454108" y="2348553"/>
            <a:ext cx="2737892" cy="2160893"/>
          </a:xfrm>
          <a:prstGeom prst="rect">
            <a:avLst/>
          </a:prstGeom>
        </p:spPr>
      </p:pic>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a:xfrm>
            <a:off x="471472" y="455046"/>
            <a:ext cx="8681406" cy="824531"/>
          </a:xfrm>
        </p:spPr>
        <p:txBody>
          <a:bodyPr/>
          <a:lstStyle/>
          <a:p>
            <a:pPr marL="342900" indent="-342900">
              <a:buAutoNum type="arabicPeriod"/>
            </a:pPr>
            <a:r>
              <a:rPr lang="pl-PL"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Uvod v kibernetsko varnost za MSP</a:t>
            </a:r>
            <a:endParaRPr lang="en-SI"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endParaRPr>
          </a:p>
          <a:p>
            <a:r>
              <a:rPr lang="es-ES" sz="2000" dirty="0"/>
              <a:t>1.1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Razumevanje</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kibernetske</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opredelitev</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pomen</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varnostnih</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politik</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279577"/>
            <a:ext cx="9169678" cy="4195763"/>
          </a:xfrm>
        </p:spPr>
        <p:txBody>
          <a:bodyPr/>
          <a:lstStyle/>
          <a:p>
            <a:pPr>
              <a:lnSpc>
                <a:spcPct val="107000"/>
              </a:lnSpc>
              <a:spcAft>
                <a:spcPts val="800"/>
              </a:spcAft>
            </a:pP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Varnostna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politika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za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mikro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mala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srednje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velika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podjetja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(MSME) je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uradni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dokument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ki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opisuje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pristop</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organizacije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k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informacijski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Določa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pravila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smernice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odgovornosti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za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zaščito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sredstev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podatkov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sistemov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podjetja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pred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morebitnimi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grožnjami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nepooblaščenim</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dostopom</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Politika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mora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biti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celovita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jasna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prilagojena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posebnim</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potrebam</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tveganjem</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katerimi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se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sooča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MMSE. </a:t>
            </a:r>
            <a:endParaRPr lang="en-SI"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Razumevanje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pomena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varnostnih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politik</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za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mikro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mala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srednja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podjetja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po COVID je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ključno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iz</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več</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razlogov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n-SI"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Zavedanje</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o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kibernetskih</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grožnjah</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Razumevanje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posameznikom</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omogoča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da se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zavedajo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različnih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groženj</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tveganj</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ki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obstajajo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v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digitalnem</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okolju</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Pomaga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jim</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prepoznati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morebitne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ranljivosti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slabosti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v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njihovih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sistemih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omrežjih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praksah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SI"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Zaščita</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občutljivih</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podatkov</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Ukrepi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varujejo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občutljive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zaupne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podatke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pred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nepooblaščenim</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dostopom</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krajo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ali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zlorabo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To je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še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posebej</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pomembno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za MSP,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saj</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pogosto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ravnajo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dragocenimi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informacijami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o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strankah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finančnimi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podatki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intelektualno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lastnino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endParaRPr lang="en-GB" dirty="0"/>
          </a:p>
        </p:txBody>
      </p:sp>
    </p:spTree>
    <p:extLst>
      <p:ext uri="{BB962C8B-B14F-4D97-AF65-F5344CB8AC3E}">
        <p14:creationId xmlns:p14="http://schemas.microsoft.com/office/powerpoint/2010/main" val="1702140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a:xfrm>
            <a:off x="471472" y="455046"/>
            <a:ext cx="8672528" cy="824531"/>
          </a:xfrm>
        </p:spPr>
        <p:txBody>
          <a:bodyPr/>
          <a:lstStyle/>
          <a:p>
            <a:pPr marL="342900" indent="-342900">
              <a:buAutoNum type="arabicPeriod"/>
            </a:pPr>
            <a:r>
              <a:rPr lang="pl-PL"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Uvod v kibernetsko varnost za MSP</a:t>
            </a:r>
          </a:p>
          <a:p>
            <a:r>
              <a:rPr lang="es-ES" sz="2000" dirty="0"/>
              <a:t>1.1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Razumevanje</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kibernetske</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opredelitev</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pomen</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varnostnih</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politik</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128857"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Preprečevanje</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kršitev</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podatkov</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politike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imajo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pomembno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vlogo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preprečevanju</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kršitev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podatkov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napadov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V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njih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so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opisani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postopki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smernice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ki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zagotavljajo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ravnanje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podatki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čim</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bolj</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omejujejo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morebitne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vstopne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točke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za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napadalce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SI"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Ohranjanje</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neprekinjenega</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poslovanja</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je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bistvenega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pomena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za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nemoteno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delovanje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MSP.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politike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pomagajo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prepoznavanju</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morebitnih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tveganj</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ki bi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lahko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motila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poslovanje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pomagajo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razvoju</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strategij</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za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ohranjanje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neprekinjenega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poslovanja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ob</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incidentih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SI"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Skladnost</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pravne</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zahteve</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Številne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panoge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imajo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posebne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predpise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pravne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zahteve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v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zvezi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varstvom</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podatkov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Razumevanje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pomaga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MSP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upoštevati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predpise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se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izogniti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kaznim</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ter</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ohraniti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zaupanje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strank</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partnerjev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SI"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Krepitev</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zaupanja</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strank</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Prikaz</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zavezanosti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uvedba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zanesljivih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varnostnih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politik</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lahko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povečata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zaupanje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strank</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zaupanje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v MMSE.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Stranke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bodo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bolj</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verjetno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poslovale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organizacijami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ki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dajejo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prednost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zaščiti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njihovih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podatkov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zasebnosti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GB" dirty="0"/>
          </a:p>
        </p:txBody>
      </p:sp>
    </p:spTree>
    <p:extLst>
      <p:ext uri="{BB962C8B-B14F-4D97-AF65-F5344CB8AC3E}">
        <p14:creationId xmlns:p14="http://schemas.microsoft.com/office/powerpoint/2010/main" val="171325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a:xfrm>
            <a:off x="471472" y="455046"/>
            <a:ext cx="8663650" cy="824531"/>
          </a:xfrm>
        </p:spPr>
        <p:txBody>
          <a:bodyPr/>
          <a:lstStyle/>
          <a:p>
            <a:pPr marL="342900" indent="-342900">
              <a:buAutoNum type="arabicPeriod"/>
            </a:pPr>
            <a:r>
              <a:rPr lang="en-SI" sz="2800" dirty="0" err="1">
                <a:solidFill>
                  <a:srgbClr val="0AD995"/>
                </a:solidFill>
                <a:latin typeface="Calibri" panose="020F0502020204030204" pitchFamily="34" charset="0"/>
                <a:ea typeface="Yu Mincho" panose="02020400000000000000" pitchFamily="18" charset="-128"/>
                <a:cs typeface="Arial" panose="020B0604020202020204" pitchFamily="34" charset="0"/>
              </a:rPr>
              <a:t>Uvod</a:t>
            </a:r>
            <a:r>
              <a:rPr lang="en-SI" sz="2800" dirty="0">
                <a:solidFill>
                  <a:srgbClr val="0AD995"/>
                </a:solidFill>
                <a:latin typeface="Calibri" panose="020F0502020204030204" pitchFamily="34" charset="0"/>
                <a:ea typeface="Yu Mincho" panose="02020400000000000000" pitchFamily="18" charset="-128"/>
                <a:cs typeface="Arial" panose="020B0604020202020204" pitchFamily="34" charset="0"/>
              </a:rPr>
              <a:t> v </a:t>
            </a:r>
            <a:r>
              <a:rPr lang="en-SI" sz="2800" dirty="0" err="1">
                <a:solidFill>
                  <a:srgbClr val="0AD995"/>
                </a:solidFill>
                <a:latin typeface="Calibri" panose="020F0502020204030204" pitchFamily="34" charset="0"/>
                <a:ea typeface="Yu Mincho" panose="02020400000000000000" pitchFamily="18" charset="-128"/>
                <a:cs typeface="Arial" panose="020B0604020202020204" pitchFamily="34" charset="0"/>
              </a:rPr>
              <a:t>kibernetsko</a:t>
            </a:r>
            <a:r>
              <a:rPr lang="en-SI" sz="2800" dirty="0">
                <a:solidFill>
                  <a:srgbClr val="0AD995"/>
                </a:solidFill>
                <a:latin typeface="Calibri" panose="020F0502020204030204" pitchFamily="34" charset="0"/>
                <a:ea typeface="Yu Mincho" panose="02020400000000000000" pitchFamily="18" charset="-128"/>
                <a:cs typeface="Arial" panose="020B0604020202020204" pitchFamily="34" charset="0"/>
              </a:rPr>
              <a:t> </a:t>
            </a:r>
            <a:r>
              <a:rPr lang="en-SI" sz="2800" dirty="0" err="1">
                <a:solidFill>
                  <a:srgbClr val="0AD995"/>
                </a:solidFill>
                <a:latin typeface="Calibri" panose="020F0502020204030204" pitchFamily="34" charset="0"/>
                <a:ea typeface="Yu Mincho" panose="02020400000000000000" pitchFamily="18" charset="-128"/>
                <a:cs typeface="Arial" panose="020B0604020202020204" pitchFamily="34" charset="0"/>
              </a:rPr>
              <a:t>varnost</a:t>
            </a:r>
            <a:r>
              <a:rPr lang="en-SI" sz="2800" dirty="0">
                <a:solidFill>
                  <a:srgbClr val="0AD995"/>
                </a:solidFill>
                <a:latin typeface="Calibri" panose="020F0502020204030204" pitchFamily="34" charset="0"/>
                <a:ea typeface="Yu Mincho" panose="02020400000000000000" pitchFamily="18" charset="-128"/>
                <a:cs typeface="Arial" panose="020B0604020202020204" pitchFamily="34" charset="0"/>
              </a:rPr>
              <a:t> za MMSP</a:t>
            </a: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 </a:t>
            </a:r>
          </a:p>
          <a:p>
            <a:r>
              <a:rPr lang="es-ES" sz="2000" dirty="0"/>
              <a:t>1.1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Razumevanje</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kibernetske</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opredelitev</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pomen</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varnostnih</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politik</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Preprečevanje</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finančne</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izgube</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napadi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lahko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povzročijo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veliko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finančno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izgubo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za MSP.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Razumevanje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izvajanje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učinkovitih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varnostnih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politik</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lahko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pomagata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zmanjšati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finančna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tveganja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povezana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kršitvami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podatkov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drugimi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kibernetskimi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incidenti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SI"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Upravljanje</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ugleda</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Uspešen</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napad</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lahko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škoduje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ugledu</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MSP,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kar</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vodi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v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izgubo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strank</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priložnosti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politike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pomagajo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preprečevati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incidente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dokazujejo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predanost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organizacije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varovanju</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informacij</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SI"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Pripravljenost</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krize</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Ozaveščenost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o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politike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pomagajo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MSP, da se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pripravijo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morebitne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krize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skrajšajo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čas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obnove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SI"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Usposabljanje</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ozaveščanje</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zaposlenih</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Razumevanje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organizacijam</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omogoča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da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svojim</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zaposlenim</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zagotovijo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ustrezno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usposabljanje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Izobraževanje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zaposlenih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o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najboljših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praksah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potencialnih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grožnjah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varnostnih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politikah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pomaga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ustvariti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močno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kulturo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v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organizaciji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GB" dirty="0"/>
          </a:p>
        </p:txBody>
      </p:sp>
    </p:spTree>
    <p:extLst>
      <p:ext uri="{BB962C8B-B14F-4D97-AF65-F5344CB8AC3E}">
        <p14:creationId xmlns:p14="http://schemas.microsoft.com/office/powerpoint/2010/main" val="3176202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a:xfrm>
            <a:off x="471472" y="455046"/>
            <a:ext cx="8770182" cy="824531"/>
          </a:xfrm>
        </p:spPr>
        <p:txBody>
          <a:bodyPr/>
          <a:lstStyle/>
          <a:p>
            <a:pPr marL="342900" indent="-342900">
              <a:buAutoNum type="arabicPeriod"/>
            </a:pPr>
            <a:r>
              <a:rPr lang="en-SI" sz="2800" dirty="0" err="1">
                <a:solidFill>
                  <a:srgbClr val="0AD995"/>
                </a:solidFill>
                <a:latin typeface="Calibri" panose="020F0502020204030204" pitchFamily="34" charset="0"/>
                <a:ea typeface="Yu Mincho" panose="02020400000000000000" pitchFamily="18" charset="-128"/>
                <a:cs typeface="Arial" panose="020B0604020202020204" pitchFamily="34" charset="0"/>
              </a:rPr>
              <a:t>Uvod</a:t>
            </a:r>
            <a:r>
              <a:rPr lang="en-SI" sz="2800" dirty="0">
                <a:solidFill>
                  <a:srgbClr val="0AD995"/>
                </a:solidFill>
                <a:latin typeface="Calibri" panose="020F0502020204030204" pitchFamily="34" charset="0"/>
                <a:ea typeface="Yu Mincho" panose="02020400000000000000" pitchFamily="18" charset="-128"/>
                <a:cs typeface="Arial" panose="020B0604020202020204" pitchFamily="34" charset="0"/>
              </a:rPr>
              <a:t> v </a:t>
            </a:r>
            <a:r>
              <a:rPr lang="en-SI" sz="2800" dirty="0" err="1">
                <a:solidFill>
                  <a:srgbClr val="0AD995"/>
                </a:solidFill>
                <a:latin typeface="Calibri" panose="020F0502020204030204" pitchFamily="34" charset="0"/>
                <a:ea typeface="Yu Mincho" panose="02020400000000000000" pitchFamily="18" charset="-128"/>
                <a:cs typeface="Arial" panose="020B0604020202020204" pitchFamily="34" charset="0"/>
              </a:rPr>
              <a:t>kibernetsko</a:t>
            </a:r>
            <a:r>
              <a:rPr lang="en-SI" sz="2800" dirty="0">
                <a:solidFill>
                  <a:srgbClr val="0AD995"/>
                </a:solidFill>
                <a:latin typeface="Calibri" panose="020F0502020204030204" pitchFamily="34" charset="0"/>
                <a:ea typeface="Yu Mincho" panose="02020400000000000000" pitchFamily="18" charset="-128"/>
                <a:cs typeface="Arial" panose="020B0604020202020204" pitchFamily="34" charset="0"/>
              </a:rPr>
              <a:t> </a:t>
            </a:r>
            <a:r>
              <a:rPr lang="en-SI" sz="2800" dirty="0" err="1">
                <a:solidFill>
                  <a:srgbClr val="0AD995"/>
                </a:solidFill>
                <a:latin typeface="Calibri" panose="020F0502020204030204" pitchFamily="34" charset="0"/>
                <a:ea typeface="Yu Mincho" panose="02020400000000000000" pitchFamily="18" charset="-128"/>
                <a:cs typeface="Arial" panose="020B0604020202020204" pitchFamily="34" charset="0"/>
              </a:rPr>
              <a:t>varnost</a:t>
            </a:r>
            <a:r>
              <a:rPr lang="en-SI" sz="2800" dirty="0">
                <a:solidFill>
                  <a:srgbClr val="0AD995"/>
                </a:solidFill>
                <a:latin typeface="Calibri" panose="020F0502020204030204" pitchFamily="34" charset="0"/>
                <a:ea typeface="Yu Mincho" panose="02020400000000000000" pitchFamily="18" charset="-128"/>
                <a:cs typeface="Arial" panose="020B0604020202020204" pitchFamily="34" charset="0"/>
              </a:rPr>
              <a:t> za MMSP</a:t>
            </a:r>
            <a:endPar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endParaRPr>
          </a:p>
          <a:p>
            <a:r>
              <a:rPr lang="es-ES" sz="2000" dirty="0"/>
              <a:t>1.1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Razumevanje</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kibernetske</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opredelitev</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pomen</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varnostnih</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politik</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7291963"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Konkurenčna</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prednost</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Poudarjanje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vzpostavitev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učinkovitih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varnostnih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politik</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lahko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MSP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zagotovi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konkurenčno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prednost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Stranke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partnerji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izbiri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poslovnih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partnerjev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pogosto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dajejo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prednost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zato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je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dragocen</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razlikovalni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dejavnik</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Razumevanje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pomena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varnostnih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politik</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je za MSP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temeljnega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pomena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za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zaščito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podatkov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ohranjanje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neprekinjenega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poslovanja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skladnost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predpisi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ter</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krepitev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zaupanja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strankah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deležnikih.S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proaktivnim</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obravnavanjem</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groženj</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lahko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MSP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okrepijo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svojo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odpornost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zagotovijo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digitalno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okolje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za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svoje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delovanje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GB" dirty="0"/>
          </a:p>
        </p:txBody>
      </p:sp>
      <p:pic>
        <p:nvPicPr>
          <p:cNvPr id="4" name="Imagen 3" descr="Una caricatura de una persona&#10;&#10;Descripción generada automáticamente con confianza baja">
            <a:extLst>
              <a:ext uri="{FF2B5EF4-FFF2-40B4-BE49-F238E27FC236}">
                <a16:creationId xmlns:a16="http://schemas.microsoft.com/office/drawing/2014/main" id="{E5819E76-31FC-41C0-A792-AA67394D20C0}"/>
              </a:ext>
            </a:extLst>
          </p:cNvPr>
          <p:cNvPicPr>
            <a:picLocks noChangeAspect="1"/>
          </p:cNvPicPr>
          <p:nvPr/>
        </p:nvPicPr>
        <p:blipFill rotWithShape="1">
          <a:blip r:embed="rId2">
            <a:extLst>
              <a:ext uri="{28A0092B-C50C-407E-A947-70E740481C1C}">
                <a14:useLocalDpi xmlns:a14="http://schemas.microsoft.com/office/drawing/2010/main" val="0"/>
              </a:ext>
            </a:extLst>
          </a:blip>
          <a:srcRect l="5078" r="4883"/>
          <a:stretch/>
        </p:blipFill>
        <p:spPr>
          <a:xfrm>
            <a:off x="7763435" y="2256726"/>
            <a:ext cx="3752906" cy="2344548"/>
          </a:xfrm>
          <a:prstGeom prst="rect">
            <a:avLst/>
          </a:prstGeom>
        </p:spPr>
      </p:pic>
    </p:spTree>
    <p:extLst>
      <p:ext uri="{BB962C8B-B14F-4D97-AF65-F5344CB8AC3E}">
        <p14:creationId xmlns:p14="http://schemas.microsoft.com/office/powerpoint/2010/main" val="1065090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AutoNum type="arabicPeriod"/>
            </a:pPr>
            <a:r>
              <a:rPr lang="en-SI" sz="2800" dirty="0" err="1">
                <a:solidFill>
                  <a:srgbClr val="0AD995"/>
                </a:solidFill>
                <a:latin typeface="Calibri" panose="020F0502020204030204" pitchFamily="34" charset="0"/>
                <a:ea typeface="Yu Mincho" panose="02020400000000000000" pitchFamily="18" charset="-128"/>
                <a:cs typeface="Arial" panose="020B0604020202020204" pitchFamily="34" charset="0"/>
              </a:rPr>
              <a:t>Uvod</a:t>
            </a:r>
            <a:r>
              <a:rPr lang="en-SI" sz="2800" dirty="0">
                <a:solidFill>
                  <a:srgbClr val="0AD995"/>
                </a:solidFill>
                <a:latin typeface="Calibri" panose="020F0502020204030204" pitchFamily="34" charset="0"/>
                <a:ea typeface="Yu Mincho" panose="02020400000000000000" pitchFamily="18" charset="-128"/>
                <a:cs typeface="Arial" panose="020B0604020202020204" pitchFamily="34" charset="0"/>
              </a:rPr>
              <a:t> v </a:t>
            </a:r>
            <a:r>
              <a:rPr lang="en-SI" sz="2800" dirty="0" err="1">
                <a:solidFill>
                  <a:srgbClr val="0AD995"/>
                </a:solidFill>
                <a:latin typeface="Calibri" panose="020F0502020204030204" pitchFamily="34" charset="0"/>
                <a:ea typeface="Yu Mincho" panose="02020400000000000000" pitchFamily="18" charset="-128"/>
                <a:cs typeface="Arial" panose="020B0604020202020204" pitchFamily="34" charset="0"/>
              </a:rPr>
              <a:t>kibernetsko</a:t>
            </a:r>
            <a:r>
              <a:rPr lang="en-SI" sz="2800" dirty="0">
                <a:solidFill>
                  <a:srgbClr val="0AD995"/>
                </a:solidFill>
                <a:latin typeface="Calibri" panose="020F0502020204030204" pitchFamily="34" charset="0"/>
                <a:ea typeface="Yu Mincho" panose="02020400000000000000" pitchFamily="18" charset="-128"/>
                <a:cs typeface="Arial" panose="020B0604020202020204" pitchFamily="34" charset="0"/>
              </a:rPr>
              <a:t> </a:t>
            </a:r>
            <a:r>
              <a:rPr lang="en-SI" sz="2800" dirty="0" err="1">
                <a:solidFill>
                  <a:srgbClr val="0AD995"/>
                </a:solidFill>
                <a:latin typeface="Calibri" panose="020F0502020204030204" pitchFamily="34" charset="0"/>
                <a:ea typeface="Yu Mincho" panose="02020400000000000000" pitchFamily="18" charset="-128"/>
                <a:cs typeface="Arial" panose="020B0604020202020204" pitchFamily="34" charset="0"/>
              </a:rPr>
              <a:t>varnost</a:t>
            </a:r>
            <a:r>
              <a:rPr lang="en-SI" sz="2800" dirty="0">
                <a:solidFill>
                  <a:srgbClr val="0AD995"/>
                </a:solidFill>
                <a:latin typeface="Calibri" panose="020F0502020204030204" pitchFamily="34" charset="0"/>
                <a:ea typeface="Yu Mincho" panose="02020400000000000000" pitchFamily="18" charset="-128"/>
                <a:cs typeface="Arial" panose="020B0604020202020204" pitchFamily="34" charset="0"/>
              </a:rPr>
              <a:t> za MMSP</a:t>
            </a:r>
            <a:endPar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endParaRPr>
          </a:p>
          <a:p>
            <a:r>
              <a:rPr lang="es-ES" sz="2000" dirty="0"/>
              <a:t>1.2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Najpogostejše</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grožnje</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kibernetski</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katerimi</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se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soočajo</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MS</a:t>
            </a:r>
            <a:r>
              <a:rPr lang="en-SI"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279577"/>
            <a:ext cx="11218504" cy="4195763"/>
          </a:xfrm>
        </p:spPr>
        <p:txBody>
          <a:bodyPr/>
          <a:lstStyle/>
          <a:p>
            <a:pPr>
              <a:lnSpc>
                <a:spcPct val="107000"/>
              </a:lnSpc>
              <a:spcAft>
                <a:spcPts val="800"/>
              </a:spcAft>
            </a:pP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Mikro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mala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srednje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velika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podjetja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(MSME)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postajajo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vse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pogosteje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tarča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kriminalcev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zaradi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dragocenih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podatkov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potencialno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šibkejše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v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primerjavi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večjimi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organizacijami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Med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najpogostejše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grožnje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katerimi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se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soočajo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mala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srednje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velika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podjetja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spadajo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SI"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Font typeface="Wingdings" panose="05000000000000000000" pitchFamily="2" charset="2"/>
              <a:buChar char="§"/>
            </a:pP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Napadi</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ribarjenja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tem</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kriminalci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pošiljajo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zavajajoča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poštna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sporočila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sporočila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ali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spletna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mesta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da bi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zaposlene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prepričali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da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razkrijejo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občutljive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informacije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kot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so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prijavni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podatki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finančni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podatki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ali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osebne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informacije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SI"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Ransomware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Izkupiček</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je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vrsta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zlonamerne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programske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opreme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ki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šifrira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podatke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organizacije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jih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naredi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nedostopne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dokler</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se ne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plača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odkupnina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MMSP so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lahko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tarča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zaradi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domnevno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šibkejših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varnostnih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ukrepov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SI"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Font typeface="Wingdings" panose="05000000000000000000" pitchFamily="2" charset="2"/>
              <a:buChar char="§"/>
            </a:pP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Okužbe</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škodljivo</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programsko</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opremo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MMSE so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dovzetne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za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različne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vrste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zlonamerne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programske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opreme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vključno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virusi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trojanskimi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konji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vohunsko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programsko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opremo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Ti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zlonamerni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programi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lahko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motijo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delovanje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ukradejo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podatke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ali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pridobijo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nepooblaščen</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dostop</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do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sistemov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SI"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Font typeface="Wingdings" panose="05000000000000000000" pitchFamily="2" charset="2"/>
              <a:buChar char="§"/>
            </a:pP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Grožnje</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notranjimi</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informacijami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notranjimi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grožnjami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so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povezana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zlonamerna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dejanja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ali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nenamerne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napake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zaposlenih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ali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posameznikov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ki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imajo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dostop</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do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sistemov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podatkov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ali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omrežij</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organizacije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2869442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AutoNum type="arabicPeriod"/>
            </a:pPr>
            <a:r>
              <a:rPr lang="en-SI" sz="2800" dirty="0" err="1">
                <a:solidFill>
                  <a:srgbClr val="0AD995"/>
                </a:solidFill>
                <a:latin typeface="Calibri" panose="020F0502020204030204" pitchFamily="34" charset="0"/>
                <a:ea typeface="Yu Mincho" panose="02020400000000000000" pitchFamily="18" charset="-128"/>
                <a:cs typeface="Arial" panose="020B0604020202020204" pitchFamily="34" charset="0"/>
              </a:rPr>
              <a:t>Uvod</a:t>
            </a:r>
            <a:r>
              <a:rPr lang="en-SI" sz="2800" dirty="0">
                <a:solidFill>
                  <a:srgbClr val="0AD995"/>
                </a:solidFill>
                <a:latin typeface="Calibri" panose="020F0502020204030204" pitchFamily="34" charset="0"/>
                <a:ea typeface="Yu Mincho" panose="02020400000000000000" pitchFamily="18" charset="-128"/>
                <a:cs typeface="Arial" panose="020B0604020202020204" pitchFamily="34" charset="0"/>
              </a:rPr>
              <a:t> v </a:t>
            </a:r>
            <a:r>
              <a:rPr lang="en-SI" sz="2800" dirty="0" err="1">
                <a:solidFill>
                  <a:srgbClr val="0AD995"/>
                </a:solidFill>
                <a:latin typeface="Calibri" panose="020F0502020204030204" pitchFamily="34" charset="0"/>
                <a:ea typeface="Yu Mincho" panose="02020400000000000000" pitchFamily="18" charset="-128"/>
                <a:cs typeface="Arial" panose="020B0604020202020204" pitchFamily="34" charset="0"/>
              </a:rPr>
              <a:t>kibernetsko</a:t>
            </a:r>
            <a:r>
              <a:rPr lang="en-SI" sz="2800" dirty="0">
                <a:solidFill>
                  <a:srgbClr val="0AD995"/>
                </a:solidFill>
                <a:latin typeface="Calibri" panose="020F0502020204030204" pitchFamily="34" charset="0"/>
                <a:ea typeface="Yu Mincho" panose="02020400000000000000" pitchFamily="18" charset="-128"/>
                <a:cs typeface="Arial" panose="020B0604020202020204" pitchFamily="34" charset="0"/>
              </a:rPr>
              <a:t> </a:t>
            </a:r>
            <a:r>
              <a:rPr lang="en-SI" sz="2800" dirty="0" err="1">
                <a:solidFill>
                  <a:srgbClr val="0AD995"/>
                </a:solidFill>
                <a:latin typeface="Calibri" panose="020F0502020204030204" pitchFamily="34" charset="0"/>
                <a:ea typeface="Yu Mincho" panose="02020400000000000000" pitchFamily="18" charset="-128"/>
                <a:cs typeface="Arial" panose="020B0604020202020204" pitchFamily="34" charset="0"/>
              </a:rPr>
              <a:t>varnost</a:t>
            </a:r>
            <a:r>
              <a:rPr lang="en-SI" sz="2800" dirty="0">
                <a:solidFill>
                  <a:srgbClr val="0AD995"/>
                </a:solidFill>
                <a:latin typeface="Calibri" panose="020F0502020204030204" pitchFamily="34" charset="0"/>
                <a:ea typeface="Yu Mincho" panose="02020400000000000000" pitchFamily="18" charset="-128"/>
                <a:cs typeface="Arial" panose="020B0604020202020204" pitchFamily="34" charset="0"/>
              </a:rPr>
              <a:t> MMSP</a:t>
            </a:r>
            <a:endPar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endParaRPr>
          </a:p>
          <a:p>
            <a:r>
              <a:rPr lang="es-ES" sz="2000" dirty="0"/>
              <a:t>1.2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Najpogostejše</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grožnje</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kibernetski</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varnosti</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katerimi</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se </a:t>
            </a:r>
            <a:r>
              <a:rPr lang="en-GB" sz="20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soočajo</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a:t>
            </a:r>
            <a:r>
              <a:rPr lang="en-SI"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SP</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393651" y="1331118"/>
            <a:ext cx="11218504"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Napadi</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socialnega</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inženiringa</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socialnem</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inženiringu</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gre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za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manipuliranje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posamezniki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da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razkrijejo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zaupne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informacije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kot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so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gesla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ali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prijavni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podatki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To se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lahko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zgodi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telefonskimi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klici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osebnimi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stiki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ali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prek</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družabnih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medijev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SI"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Nezavarovane</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naprave</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IoT: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Veliko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MSP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uporablja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naprave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interneta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stvari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(IoT),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kot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so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pametne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kamere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ali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senzorji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Če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naprave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niso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ustrezno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zavarovane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lahko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postanejo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vstopne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točke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za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vdor</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napadalcev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v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omrežje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SI"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Šibka</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gesla</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preverjanje</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pristnosti</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Zaradi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neustreznih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praks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glede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gesel</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kot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je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uporaba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gesel</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ki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jih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je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mogoče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zlahka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uganiti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ali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njihova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ponovna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uporaba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v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več</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računih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so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lahko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MSP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ranljiva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za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napade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grobo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silo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ali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polnjenje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poverilnic</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SI"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Vdori</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v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podatke</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MMSP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pogosto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zbirajo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hranijo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dragocene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podatke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o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strankah</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Če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podatki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niso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ustrezno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zaščiteni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lahko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kršitev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varstva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podatkov</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povzroči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škodo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ugledu</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finančno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izgubo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pravne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posledice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SI"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Napadi</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z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zavrnitvijo</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storitve</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(DoS):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Napadi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DoS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preobremenijo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sisteme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ali</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omrežje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organizacije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poplavo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prometa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ter</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povzročijo</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motnje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izpade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GB" dirty="0"/>
          </a:p>
        </p:txBody>
      </p:sp>
    </p:spTree>
    <p:extLst>
      <p:ext uri="{BB962C8B-B14F-4D97-AF65-F5344CB8AC3E}">
        <p14:creationId xmlns:p14="http://schemas.microsoft.com/office/powerpoint/2010/main" val="4245833088"/>
      </p:ext>
    </p:extLst>
  </p:cSld>
  <p:clrMapOvr>
    <a:masterClrMapping/>
  </p:clrMapOvr>
</p:sld>
</file>

<file path=ppt/theme/theme1.xml><?xml version="1.0" encoding="utf-8"?>
<a:theme xmlns:a="http://schemas.openxmlformats.org/drawingml/2006/main" name="DREAM corporate ppt">
  <a:themeElements>
    <a:clrScheme name="DREAM corporate colors">
      <a:dk1>
        <a:srgbClr val="1B193E"/>
      </a:dk1>
      <a:lt1>
        <a:srgbClr val="F5F5F5"/>
      </a:lt1>
      <a:dk2>
        <a:srgbClr val="1B193E"/>
      </a:dk2>
      <a:lt2>
        <a:srgbClr val="FFFFFF"/>
      </a:lt2>
      <a:accent1>
        <a:srgbClr val="0AD995"/>
      </a:accent1>
      <a:accent2>
        <a:srgbClr val="F6AA07"/>
      </a:accent2>
      <a:accent3>
        <a:srgbClr val="1B193E"/>
      </a:accent3>
      <a:accent4>
        <a:srgbClr val="0AD995"/>
      </a:accent4>
      <a:accent5>
        <a:srgbClr val="F6AA07"/>
      </a:accent5>
      <a:accent6>
        <a:srgbClr val="1B193E"/>
      </a:accent6>
      <a:hlink>
        <a:srgbClr val="F6AA07"/>
      </a:hlink>
      <a:folHlink>
        <a:srgbClr val="0AD99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4077</TotalTime>
  <Words>3694</Words>
  <Application>Microsoft Office PowerPoint</Application>
  <PresentationFormat>Širokozaslonsko</PresentationFormat>
  <Paragraphs>168</Paragraphs>
  <Slides>28</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28</vt:i4>
      </vt:variant>
    </vt:vector>
  </HeadingPairs>
  <TitlesOfParts>
    <vt:vector size="33" baseType="lpstr">
      <vt:lpstr>Arial</vt:lpstr>
      <vt:lpstr>Calibri</vt:lpstr>
      <vt:lpstr>Symbol</vt:lpstr>
      <vt:lpstr>Wingdings</vt:lpstr>
      <vt:lpstr>DREAM corporate ppt</vt:lpstr>
      <vt:lpstr>Varujte svoje podatke: kibernetska varnost za mala in srednja podjetja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Miriam Internet Web Solutions</dc:creator>
  <cp:lastModifiedBy>Nataša Orel</cp:lastModifiedBy>
  <cp:revision>60</cp:revision>
  <dcterms:created xsi:type="dcterms:W3CDTF">2022-12-22T12:08:40Z</dcterms:created>
  <dcterms:modified xsi:type="dcterms:W3CDTF">2024-03-25T08:54:45Z</dcterms:modified>
</cp:coreProperties>
</file>