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iB1rZgVSDTWwckZAJ9A0RwjcdDu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C42985-79A0-4316-946B-CC4AED469DBA}">
  <a:tblStyle styleId="{7DC42985-79A0-4316-946B-CC4AED469DB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7" d="100"/>
          <a:sy n="67" d="100"/>
        </p:scale>
        <p:origin x="2238"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908720cbad_0_6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g2908720cbad_0_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908720cbad_0_6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g2908720cbad_0_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4fa24adeb2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g24fa24adeb2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908720cbad_0_7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2908720cbad_0_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4fa24adeb2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0" name="Google Shape;200;g24fa24adeb2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08720cbad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g2908720cbad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4fa24adeb2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g24fa24adeb2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908720cbad_0_8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g2908720cbad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24fa24adeb2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g24fa24adeb2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908720cbad_0_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2908720cbad_0_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3" name="Google Shape;24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4fa24adeb2_0_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g24fa24adeb2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08720cbad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2908720cba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908720cbad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2908720cbad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4fa24adeb2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g24fa24adeb2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10"/>
        <p:cNvGrpSpPr/>
        <p:nvPr/>
      </p:nvGrpSpPr>
      <p:grpSpPr>
        <a:xfrm>
          <a:off x="0" y="0"/>
          <a:ext cx="0" cy="0"/>
          <a:chOff x="0" y="0"/>
          <a:chExt cx="0" cy="0"/>
        </a:xfrm>
      </p:grpSpPr>
      <p:sp>
        <p:nvSpPr>
          <p:cNvPr id="11" name="Google Shape;11;p1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1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13" name="Google Shape;13;p15"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14" name="Google Shape;14;p15"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pic>
        <p:nvPicPr>
          <p:cNvPr id="15" name="Google Shape;15;p15"/>
          <p:cNvPicPr preferRelativeResize="0"/>
          <p:nvPr/>
        </p:nvPicPr>
        <p:blipFill rotWithShape="1">
          <a:blip r:embed="rId4">
            <a:alphaModFix/>
          </a:blip>
          <a:srcRect/>
          <a:stretch/>
        </p:blipFill>
        <p:spPr>
          <a:xfrm>
            <a:off x="-812" y="388"/>
            <a:ext cx="942975" cy="1066800"/>
          </a:xfrm>
          <a:prstGeom prst="rect">
            <a:avLst/>
          </a:prstGeom>
          <a:noFill/>
          <a:ln>
            <a:noFill/>
          </a:ln>
        </p:spPr>
      </p:pic>
      <p:pic>
        <p:nvPicPr>
          <p:cNvPr id="16" name="Google Shape;16;p15"/>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7"/>
        <p:cNvGrpSpPr/>
        <p:nvPr/>
      </p:nvGrpSpPr>
      <p:grpSpPr>
        <a:xfrm>
          <a:off x="0" y="0"/>
          <a:ext cx="0" cy="0"/>
          <a:chOff x="0" y="0"/>
          <a:chExt cx="0" cy="0"/>
        </a:xfrm>
      </p:grpSpPr>
      <p:sp>
        <p:nvSpPr>
          <p:cNvPr id="18" name="Google Shape;18;p1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16"/>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20" name="Google Shape;20;p16" descr="Imagen que contiene Logotipo&#10;&#10;Descripción generada automáticamente"/>
          <p:cNvPicPr preferRelativeResize="0"/>
          <p:nvPr/>
        </p:nvPicPr>
        <p:blipFill rotWithShape="1">
          <a:blip r:embed="rId2">
            <a:alphaModFix/>
          </a:blip>
          <a:srcRect/>
          <a:stretch/>
        </p:blipFill>
        <p:spPr>
          <a:xfrm>
            <a:off x="3805636" y="581702"/>
            <a:ext cx="4416598" cy="2229084"/>
          </a:xfrm>
          <a:prstGeom prst="rect">
            <a:avLst/>
          </a:prstGeom>
          <a:noFill/>
          <a:ln>
            <a:noFill/>
          </a:ln>
        </p:spPr>
      </p:pic>
      <p:pic>
        <p:nvPicPr>
          <p:cNvPr id="21" name="Google Shape;21;p16"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22" name="Google Shape;22;p1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23" name="Google Shape;23;p16"/>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pic>
        <p:nvPicPr>
          <p:cNvPr id="24" name="Google Shape;24;p16"/>
          <p:cNvPicPr preferRelativeResize="0"/>
          <p:nvPr/>
        </p:nvPicPr>
        <p:blipFill rotWithShape="1">
          <a:blip r:embed="rId4">
            <a:alphaModFix/>
          </a:blip>
          <a:srcRect r="21308"/>
          <a:stretch/>
        </p:blipFill>
        <p:spPr>
          <a:xfrm>
            <a:off x="-811" y="388"/>
            <a:ext cx="742030" cy="1066800"/>
          </a:xfrm>
          <a:prstGeom prst="rect">
            <a:avLst/>
          </a:prstGeom>
          <a:noFill/>
          <a:ln>
            <a:noFill/>
          </a:ln>
        </p:spPr>
      </p:pic>
      <p:sp>
        <p:nvSpPr>
          <p:cNvPr id="25" name="Google Shape;25;p16"/>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6" name="Google Shape;26;p16"/>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27" name="Google Shape;27;p16"/>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8"/>
        <p:cNvGrpSpPr/>
        <p:nvPr/>
      </p:nvGrpSpPr>
      <p:grpSpPr>
        <a:xfrm>
          <a:off x="0" y="0"/>
          <a:ext cx="0" cy="0"/>
          <a:chOff x="0" y="0"/>
          <a:chExt cx="0" cy="0"/>
        </a:xfrm>
      </p:grpSpPr>
      <p:pic>
        <p:nvPicPr>
          <p:cNvPr id="29" name="Google Shape;29;p17"/>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30" name="Google Shape;30;p1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1" name="Google Shape;31;p1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32" name="Google Shape;32;p17"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33" name="Google Shape;33;p1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4" name="Google Shape;34;p17"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35" name="Google Shape;35;p1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36" name="Google Shape;36;p17"/>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7" name="Google Shape;37;p17"/>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38" name="Google Shape;38;p17"/>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9"/>
        <p:cNvGrpSpPr/>
        <p:nvPr/>
      </p:nvGrpSpPr>
      <p:grpSpPr>
        <a:xfrm>
          <a:off x="0" y="0"/>
          <a:ext cx="0" cy="0"/>
          <a:chOff x="0" y="0"/>
          <a:chExt cx="0" cy="0"/>
        </a:xfrm>
      </p:grpSpPr>
      <p:sp>
        <p:nvSpPr>
          <p:cNvPr id="40" name="Google Shape;40;p1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1" name="Google Shape;41;p18"/>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42" name="Google Shape;42;p18"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43" name="Google Shape;43;p18"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cxnSp>
        <p:nvCxnSpPr>
          <p:cNvPr id="44" name="Google Shape;44;p18"/>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45" name="Google Shape;45;p18"/>
          <p:cNvPicPr preferRelativeResize="0"/>
          <p:nvPr/>
        </p:nvPicPr>
        <p:blipFill rotWithShape="1">
          <a:blip r:embed="rId4">
            <a:alphaModFix/>
          </a:blip>
          <a:srcRect/>
          <a:stretch/>
        </p:blipFill>
        <p:spPr>
          <a:xfrm>
            <a:off x="-812" y="388"/>
            <a:ext cx="942975" cy="1066800"/>
          </a:xfrm>
          <a:prstGeom prst="rect">
            <a:avLst/>
          </a:prstGeom>
          <a:noFill/>
          <a:ln>
            <a:noFill/>
          </a:ln>
        </p:spPr>
      </p:pic>
      <p:sp>
        <p:nvSpPr>
          <p:cNvPr id="46" name="Google Shape;46;p1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7" name="Google Shape;47;p18"/>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48" name="Google Shape;48;p18"/>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49"/>
        <p:cNvGrpSpPr/>
        <p:nvPr/>
      </p:nvGrpSpPr>
      <p:grpSpPr>
        <a:xfrm>
          <a:off x="0" y="0"/>
          <a:ext cx="0" cy="0"/>
          <a:chOff x="0" y="0"/>
          <a:chExt cx="0" cy="0"/>
        </a:xfrm>
      </p:grpSpPr>
      <p:pic>
        <p:nvPicPr>
          <p:cNvPr id="50" name="Google Shape;50;p19"/>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51" name="Google Shape;51;p1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1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53" name="Google Shape;53;p19"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54" name="Google Shape;54;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5" name="Google Shape;55;p19"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56" name="Google Shape;56;p19"/>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57" name="Google Shape;57;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8" name="Google Shape;58;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60" name="Google Shape;60;p19"/>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61" name="Google Shape;61;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62"/>
        <p:cNvGrpSpPr/>
        <p:nvPr/>
      </p:nvGrpSpPr>
      <p:grpSpPr>
        <a:xfrm>
          <a:off x="0" y="0"/>
          <a:ext cx="0" cy="0"/>
          <a:chOff x="0" y="0"/>
          <a:chExt cx="0" cy="0"/>
        </a:xfrm>
      </p:grpSpPr>
      <p:pic>
        <p:nvPicPr>
          <p:cNvPr id="63" name="Google Shape;63;p20"/>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64" name="Google Shape;64;p20"/>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5" name="Google Shape;65;p2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6" name="Google Shape;66;p20"/>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p20"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68" name="Google Shape;68;p20"/>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69" name="Google Shape;69;p20" descr="Logotipo&#10;&#10;Descripción generada automáticamente con confianza media"/>
          <p:cNvPicPr preferRelativeResize="0"/>
          <p:nvPr/>
        </p:nvPicPr>
        <p:blipFill rotWithShape="1">
          <a:blip r:embed="rId4">
            <a:alphaModFix/>
          </a:blip>
          <a:srcRect/>
          <a:stretch/>
        </p:blipFill>
        <p:spPr>
          <a:xfrm>
            <a:off x="1871163" y="654892"/>
            <a:ext cx="1869481" cy="941339"/>
          </a:xfrm>
          <a:prstGeom prst="rect">
            <a:avLst/>
          </a:prstGeom>
          <a:noFill/>
          <a:ln>
            <a:noFill/>
          </a:ln>
        </p:spPr>
      </p:pic>
      <p:sp>
        <p:nvSpPr>
          <p:cNvPr id="70" name="Google Shape;70;p2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1" name="Google Shape;71;p20"/>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72" name="Google Shape;72;p20"/>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73"/>
        <p:cNvGrpSpPr/>
        <p:nvPr/>
      </p:nvGrpSpPr>
      <p:grpSpPr>
        <a:xfrm>
          <a:off x="0" y="0"/>
          <a:ext cx="0" cy="0"/>
          <a:chOff x="0" y="0"/>
          <a:chExt cx="0" cy="0"/>
        </a:xfrm>
      </p:grpSpPr>
      <p:sp>
        <p:nvSpPr>
          <p:cNvPr id="74" name="Google Shape;74;p21"/>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5" name="Google Shape;75;p21"/>
          <p:cNvPicPr preferRelativeResize="0"/>
          <p:nvPr/>
        </p:nvPicPr>
        <p:blipFill rotWithShape="1">
          <a:blip r:embed="rId2">
            <a:alphaModFix/>
          </a:blip>
          <a:srcRect t="4618" b="1611"/>
          <a:stretch/>
        </p:blipFill>
        <p:spPr>
          <a:xfrm>
            <a:off x="11263678" y="5460155"/>
            <a:ext cx="928322" cy="1397846"/>
          </a:xfrm>
          <a:prstGeom prst="rect">
            <a:avLst/>
          </a:prstGeom>
          <a:noFill/>
          <a:ln>
            <a:noFill/>
          </a:ln>
        </p:spPr>
      </p:pic>
      <p:pic>
        <p:nvPicPr>
          <p:cNvPr id="76" name="Google Shape;76;p21"/>
          <p:cNvPicPr preferRelativeResize="0"/>
          <p:nvPr/>
        </p:nvPicPr>
        <p:blipFill rotWithShape="1">
          <a:blip r:embed="rId3">
            <a:alphaModFix/>
          </a:blip>
          <a:srcRect/>
          <a:stretch/>
        </p:blipFill>
        <p:spPr>
          <a:xfrm>
            <a:off x="-812" y="388"/>
            <a:ext cx="942975" cy="1066800"/>
          </a:xfrm>
          <a:prstGeom prst="rect">
            <a:avLst/>
          </a:prstGeom>
          <a:noFill/>
          <a:ln>
            <a:noFill/>
          </a:ln>
        </p:spPr>
      </p:pic>
      <p:sp>
        <p:nvSpPr>
          <p:cNvPr id="77" name="Google Shape;77;p21"/>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8" name="Google Shape;78;p2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79" name="Google Shape;79;p21" descr="Logotipo&#10;&#10;Descripción generada automáticamente con confianza media"/>
          <p:cNvPicPr preferRelativeResize="0"/>
          <p:nvPr/>
        </p:nvPicPr>
        <p:blipFill rotWithShape="1">
          <a:blip r:embed="rId4">
            <a:alphaModFix/>
          </a:blip>
          <a:srcRect/>
          <a:stretch/>
        </p:blipFill>
        <p:spPr>
          <a:xfrm>
            <a:off x="8500521" y="654893"/>
            <a:ext cx="1869481" cy="941339"/>
          </a:xfrm>
          <a:prstGeom prst="rect">
            <a:avLst/>
          </a:prstGeom>
          <a:noFill/>
          <a:ln>
            <a:noFill/>
          </a:ln>
        </p:spPr>
      </p:pic>
      <p:sp>
        <p:nvSpPr>
          <p:cNvPr id="80" name="Google Shape;80;p2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2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82" name="Google Shape;82;p21" descr="Interfaz de usuario gráfica, Texto&#10;&#10;Descripción generada automáticamente"/>
          <p:cNvPicPr preferRelativeResize="0"/>
          <p:nvPr/>
        </p:nvPicPr>
        <p:blipFill rotWithShape="1">
          <a:blip r:embed="rId5">
            <a:alphaModFix/>
          </a:blip>
          <a:srcRect/>
          <a:stretch/>
        </p:blipFill>
        <p:spPr>
          <a:xfrm>
            <a:off x="344230" y="6235578"/>
            <a:ext cx="2581713" cy="541631"/>
          </a:xfrm>
          <a:prstGeom prst="rect">
            <a:avLst/>
          </a:prstGeom>
          <a:noFill/>
          <a:ln>
            <a:noFill/>
          </a:ln>
        </p:spPr>
      </p:pic>
      <p:sp>
        <p:nvSpPr>
          <p:cNvPr id="83" name="Google Shape;83;p21"/>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84"/>
        <p:cNvGrpSpPr/>
        <p:nvPr/>
      </p:nvGrpSpPr>
      <p:grpSpPr>
        <a:xfrm>
          <a:off x="0" y="0"/>
          <a:ext cx="0" cy="0"/>
          <a:chOff x="0" y="0"/>
          <a:chExt cx="0" cy="0"/>
        </a:xfrm>
      </p:grpSpPr>
      <p:sp>
        <p:nvSpPr>
          <p:cNvPr id="85" name="Google Shape;85;p2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6" name="Google Shape;86;p22" descr="Imagen que contiene Logotipo&#10;&#10;Descripción generada automáticamente"/>
          <p:cNvPicPr preferRelativeResize="0"/>
          <p:nvPr/>
        </p:nvPicPr>
        <p:blipFill rotWithShape="1">
          <a:blip r:embed="rId2">
            <a:alphaModFix/>
          </a:blip>
          <a:srcRect/>
          <a:stretch/>
        </p:blipFill>
        <p:spPr>
          <a:xfrm>
            <a:off x="1122821" y="1323778"/>
            <a:ext cx="4416598" cy="2229084"/>
          </a:xfrm>
          <a:prstGeom prst="rect">
            <a:avLst/>
          </a:prstGeom>
          <a:noFill/>
          <a:ln>
            <a:noFill/>
          </a:ln>
        </p:spPr>
      </p:pic>
      <p:sp>
        <p:nvSpPr>
          <p:cNvPr id="87" name="Google Shape;87;p2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sp>
        <p:nvSpPr>
          <p:cNvPr id="88" name="Google Shape;88;p22"/>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chemeClr val="lt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89" name="Google Shape;89;p22"/>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0" name="Google Shape;90;p22" descr="Texto&#10;&#10;Descripción generada automáticamente"/>
          <p:cNvPicPr preferRelativeResize="0"/>
          <p:nvPr/>
        </p:nvPicPr>
        <p:blipFill rotWithShape="1">
          <a:blip r:embed="rId3">
            <a:alphaModFix/>
          </a:blip>
          <a:srcRect/>
          <a:stretch/>
        </p:blipFill>
        <p:spPr>
          <a:xfrm>
            <a:off x="264509" y="160233"/>
            <a:ext cx="2786332" cy="584559"/>
          </a:xfrm>
          <a:prstGeom prst="rect">
            <a:avLst/>
          </a:prstGeom>
          <a:noFill/>
          <a:ln>
            <a:noFill/>
          </a:ln>
        </p:spPr>
      </p:pic>
      <p:sp>
        <p:nvSpPr>
          <p:cNvPr id="91" name="Google Shape;91;p22"/>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2" name="Google Shape;92;p22"/>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93" name="Google Shape;93;p22"/>
          <p:cNvPicPr preferRelativeResize="0"/>
          <p:nvPr/>
        </p:nvPicPr>
        <p:blipFill rotWithShape="1">
          <a:blip r:embed="rId4">
            <a:alphaModFix/>
          </a:blip>
          <a:srcRect/>
          <a:stretch/>
        </p:blipFill>
        <p:spPr>
          <a:xfrm>
            <a:off x="7581900" y="990600"/>
            <a:ext cx="4610100" cy="585787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digital-dream-lab.eu/"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4"/>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1B193E"/>
              </a:buClr>
              <a:buSzPts val="4000"/>
              <a:buFont typeface="Calibri"/>
              <a:buNone/>
            </a:pPr>
            <a:r>
              <a:rPr lang="zu-ZA" sz="3600" b="0" i="0" dirty="0">
                <a:solidFill>
                  <a:srgbClr val="0D0D0D"/>
                </a:solidFill>
                <a:effectLst/>
                <a:latin typeface="Söhne"/>
              </a:rPr>
              <a:t>Digitalna orodja za načrtovanje poslovanja MSP-jev</a:t>
            </a:r>
            <a:endParaRPr sz="3600" dirty="0"/>
          </a:p>
        </p:txBody>
      </p:sp>
      <p:sp>
        <p:nvSpPr>
          <p:cNvPr id="99" name="Google Shape;99;p4"/>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1B193E"/>
              </a:buClr>
              <a:buSzPts val="2400"/>
              <a:buNone/>
            </a:pPr>
            <a:r>
              <a:rPr lang="es-ES" dirty="0"/>
              <a:t>Narejeno s strani CIJ</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2908720cbad_0_61"/>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2. </a:t>
            </a:r>
            <a:r>
              <a:rPr lang="zu-ZA" b="0" i="0" dirty="0">
                <a:solidFill>
                  <a:schemeClr val="bg1"/>
                </a:solidFill>
                <a:effectLst/>
                <a:latin typeface="Söhne"/>
              </a:rPr>
              <a:t>Kako lahko vodim podjetje, usmerjeno na podatke, in kakšen je vpliv?</a:t>
            </a:r>
            <a:endParaRPr dirty="0">
              <a:solidFill>
                <a:schemeClr val="bg1"/>
              </a:solidFill>
            </a:endParaRPr>
          </a:p>
        </p:txBody>
      </p:sp>
      <p:sp>
        <p:nvSpPr>
          <p:cNvPr id="175" name="Google Shape;175;g2908720cbad_0_61"/>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2.1 </a:t>
            </a:r>
            <a:r>
              <a:rPr lang="zu-ZA" b="0" i="0" dirty="0">
                <a:solidFill>
                  <a:schemeClr val="bg1"/>
                </a:solidFill>
                <a:effectLst/>
                <a:latin typeface="Söhne"/>
              </a:rPr>
              <a:t>Definicija usmerjenosti na podatke in njen pomen v kontekstu poslovnega načrtovanja</a:t>
            </a:r>
            <a:endParaRPr dirty="0">
              <a:solidFill>
                <a:schemeClr val="bg1"/>
              </a:solidFill>
            </a:endParaRPr>
          </a:p>
        </p:txBody>
      </p:sp>
      <p:sp>
        <p:nvSpPr>
          <p:cNvPr id="176" name="Google Shape;176;g2908720cbad_0_61"/>
          <p:cNvSpPr txBox="1">
            <a:spLocks noGrp="1"/>
          </p:cNvSpPr>
          <p:nvPr>
            <p:ph type="body" idx="3"/>
          </p:nvPr>
        </p:nvSpPr>
        <p:spPr>
          <a:xfrm>
            <a:off x="5183188" y="25808"/>
            <a:ext cx="6172200" cy="5403900"/>
          </a:xfrm>
          <a:prstGeom prst="rect">
            <a:avLst/>
          </a:prstGeom>
          <a:noFill/>
          <a:ln>
            <a:noFill/>
          </a:ln>
        </p:spPr>
        <p:txBody>
          <a:bodyPr spcFirstLastPara="1" wrap="square" lIns="91425" tIns="45700" rIns="91425" bIns="45700" anchor="t" anchorCtr="0">
            <a:noAutofit/>
          </a:bodyPr>
          <a:lstStyle/>
          <a:p>
            <a:pPr algn="l"/>
            <a:br>
              <a:rPr lang="zu-ZA" b="0" i="0" dirty="0">
                <a:solidFill>
                  <a:srgbClr val="0D0D0D"/>
                </a:solidFill>
                <a:effectLst/>
                <a:latin typeface="Söhne"/>
              </a:rPr>
            </a:br>
            <a:r>
              <a:rPr lang="zu-ZA" sz="2000" b="0" i="0" dirty="0">
                <a:solidFill>
                  <a:srgbClr val="0D0D0D"/>
                </a:solidFill>
                <a:effectLst/>
                <a:latin typeface="Söhne"/>
              </a:rPr>
              <a:t>Tukaj so ključni vidiki pristopa, usmerjenega na podatke:</a:t>
            </a:r>
          </a:p>
          <a:p>
            <a:pPr algn="l"/>
            <a:r>
              <a:rPr lang="zu-ZA" sz="2000" b="0" i="0" dirty="0">
                <a:solidFill>
                  <a:srgbClr val="0D0D0D"/>
                </a:solidFill>
                <a:effectLst/>
                <a:latin typeface="Söhne"/>
              </a:rPr>
              <a:t>Zbiranje podatkov: Zbiranje ustrezni in natančnih podatkov iz različnih virov, kot so povratne informacije strank, tržne raziskave, prodajne številke, analize spletnega mesta in še več.</a:t>
            </a:r>
          </a:p>
          <a:p>
            <a:pPr algn="l"/>
            <a:r>
              <a:rPr lang="zu-ZA" sz="2000" b="0" i="0" dirty="0">
                <a:solidFill>
                  <a:srgbClr val="0D0D0D"/>
                </a:solidFill>
                <a:effectLst/>
                <a:latin typeface="Söhne"/>
              </a:rPr>
              <a:t>Analiza podatkov: Uporaba orodij in tehnik za analizo podatkov za obdelavo in izvlečenje smiselnih vpogledov iz zbranih podatkov. To lahko vključuje prepoznavanje vzorcev, trendov, korelacij in anomalij v podatkih.</a:t>
            </a:r>
          </a:p>
          <a:p>
            <a:pPr algn="l"/>
            <a:r>
              <a:rPr lang="zu-ZA" sz="2000" b="0" i="0" dirty="0">
                <a:solidFill>
                  <a:srgbClr val="0D0D0D"/>
                </a:solidFill>
                <a:effectLst/>
                <a:latin typeface="Söhne"/>
              </a:rPr>
              <a:t>Podprto odločanje: Uporaba pridobljenih vpogledov iz analize podatkov za sprejemanje informiranih in dokaznih odločitev. To lahko vključuje strateške odločitve v zvezi z razvojem izdelkov, trženjem, določanjem cen in razporejanjem virov.</a:t>
            </a:r>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2908720cbad_0_68"/>
          <p:cNvSpPr txBox="1">
            <a:spLocks noGrp="1"/>
          </p:cNvSpPr>
          <p:nvPr>
            <p:ph type="body" idx="1"/>
          </p:nvPr>
        </p:nvSpPr>
        <p:spPr>
          <a:xfrm>
            <a:off x="1239750" y="1872083"/>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2. </a:t>
            </a:r>
            <a:r>
              <a:rPr lang="zu-ZA" b="0" i="0" dirty="0">
                <a:solidFill>
                  <a:schemeClr val="bg1"/>
                </a:solidFill>
                <a:effectLst/>
                <a:latin typeface="Söhne"/>
              </a:rPr>
              <a:t>Kako lahko vodim podjetje, usmerjeno na podatke, in kakšen je vpliv?</a:t>
            </a:r>
            <a:endParaRPr dirty="0">
              <a:solidFill>
                <a:schemeClr val="bg1"/>
              </a:solidFill>
            </a:endParaRPr>
          </a:p>
        </p:txBody>
      </p:sp>
      <p:sp>
        <p:nvSpPr>
          <p:cNvPr id="182" name="Google Shape;182;g2908720cbad_0_68"/>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2.1</a:t>
            </a:r>
            <a:r>
              <a:rPr lang="zu-ZA" b="0" i="0" dirty="0">
                <a:solidFill>
                  <a:srgbClr val="0D0D0D"/>
                </a:solidFill>
                <a:effectLst/>
                <a:latin typeface="Söhne"/>
              </a:rPr>
              <a:t> </a:t>
            </a:r>
            <a:r>
              <a:rPr lang="zu-ZA" b="0" i="0" dirty="0">
                <a:solidFill>
                  <a:schemeClr val="bg1"/>
                </a:solidFill>
                <a:effectLst/>
                <a:latin typeface="Söhne"/>
              </a:rPr>
              <a:t>Definicija usmerjenosti na podatke in njen pomen v kontekstu poslovnega načrtovanja</a:t>
            </a:r>
            <a:endParaRPr dirty="0">
              <a:solidFill>
                <a:schemeClr val="bg1"/>
              </a:solidFill>
            </a:endParaRPr>
          </a:p>
        </p:txBody>
      </p:sp>
      <p:sp>
        <p:nvSpPr>
          <p:cNvPr id="183" name="Google Shape;183;g2908720cbad_0_68"/>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algn="l"/>
            <a:r>
              <a:rPr lang="zu-ZA" sz="1600" b="0" i="0" dirty="0">
                <a:solidFill>
                  <a:srgbClr val="0D0D0D"/>
                </a:solidFill>
                <a:effectLst/>
                <a:latin typeface="Söhne"/>
              </a:rPr>
              <a:t>Nenehno izboljševanje: Neprekinjeno spremljanje in ocenjevanje poslovnih procesov in rezultatov z uporabo podatkov, s ciljem optimizacije učinkovitosti, zmanjšanja neučinkovitosti in prepoznavanja priložnosti za rast.</a:t>
            </a:r>
          </a:p>
          <a:p>
            <a:pPr algn="l"/>
            <a:r>
              <a:rPr lang="zu-ZA" sz="1600" b="0" i="0" dirty="0">
                <a:solidFill>
                  <a:srgbClr val="0D0D0D"/>
                </a:solidFill>
                <a:effectLst/>
                <a:latin typeface="Söhne"/>
              </a:rPr>
              <a:t>Personalizacija: Izkoriščanje podatkov o strankah za ustvarjanje personaliziranih izkušenj in ponudb, kot so usmerjene tržne kampanje ali prilagojene priporočene izdelke.</a:t>
            </a:r>
          </a:p>
          <a:p>
            <a:pPr algn="l"/>
            <a:r>
              <a:rPr lang="zu-ZA" sz="1600" b="0" i="0" dirty="0">
                <a:solidFill>
                  <a:srgbClr val="0D0D0D"/>
                </a:solidFill>
                <a:effectLst/>
                <a:latin typeface="Söhne"/>
              </a:rPr>
              <a:t>Zmanjšanje tveganj: Ocenjevanje in upravljanje poslovnih tveganj z analizo podatkov za identifikacijo potencialnih groženj in ranljivosti.</a:t>
            </a:r>
          </a:p>
          <a:p>
            <a:pPr algn="l"/>
            <a:r>
              <a:rPr lang="zu-ZA" sz="1600" b="0" i="0" dirty="0">
                <a:solidFill>
                  <a:srgbClr val="0D0D0D"/>
                </a:solidFill>
                <a:effectLst/>
                <a:latin typeface="Söhne"/>
              </a:rPr>
              <a:t>Kazalniki uspešnosti: Določitev ključnih kazalnikov uspešnosti (KPI-ji) in uporaba podatkov za spremljanje napredka, merjenje uspeha in postavljanje mejnikov za izboljšave.</a:t>
            </a:r>
          </a:p>
          <a:p>
            <a:pPr algn="l"/>
            <a:r>
              <a:rPr lang="zu-ZA" sz="1600" b="0" i="0" dirty="0">
                <a:solidFill>
                  <a:srgbClr val="0D0D0D"/>
                </a:solidFill>
                <a:effectLst/>
                <a:latin typeface="Söhne"/>
              </a:rPr>
              <a:t>Prilagodljivost: Biti agilen in odziven na spremenljive tržne pogoje in preference strank na podlagi vpogledov v podatke, kar omogoča hitre prilagoditve poslovnih strategij.</a:t>
            </a:r>
          </a:p>
          <a:p>
            <a:pPr marL="0" lvl="0" indent="0" algn="l" rtl="0">
              <a:lnSpc>
                <a:spcPct val="90000"/>
              </a:lnSpc>
              <a:spcBef>
                <a:spcPts val="0"/>
              </a:spcBef>
              <a:spcAft>
                <a:spcPts val="0"/>
              </a:spcAft>
              <a:buClr>
                <a:srgbClr val="1B193E"/>
              </a:buClr>
              <a:buSzPts val="2400"/>
              <a:buNone/>
            </a:pPr>
            <a:endParaRPr sz="22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4fa24adeb2_0_14"/>
          <p:cNvSpPr txBox="1">
            <a:spLocks noGrp="1"/>
          </p:cNvSpPr>
          <p:nvPr>
            <p:ph type="body" idx="1"/>
          </p:nvPr>
        </p:nvSpPr>
        <p:spPr>
          <a:xfrm>
            <a:off x="7869108" y="1976426"/>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2. </a:t>
            </a:r>
            <a:r>
              <a:rPr lang="zu-ZA" b="0" i="0" dirty="0">
                <a:solidFill>
                  <a:schemeClr val="bg1"/>
                </a:solidFill>
                <a:effectLst/>
                <a:latin typeface="Söhne"/>
              </a:rPr>
              <a:t>Kako lahko vodim podjetje, usmerjeno na podatke, in kakšen je vpliv?</a:t>
            </a:r>
            <a:endParaRPr dirty="0">
              <a:solidFill>
                <a:schemeClr val="bg1"/>
              </a:solidFill>
            </a:endParaRPr>
          </a:p>
        </p:txBody>
      </p:sp>
      <p:sp>
        <p:nvSpPr>
          <p:cNvPr id="189" name="Google Shape;189;g24fa24adeb2_0_14"/>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dirty="0"/>
              <a:t> 2.2</a:t>
            </a:r>
            <a:r>
              <a:rPr lang="zu-ZA" b="0" i="0" dirty="0">
                <a:solidFill>
                  <a:schemeClr val="bg1"/>
                </a:solidFill>
                <a:effectLst/>
                <a:latin typeface="Söhne"/>
              </a:rPr>
              <a:t>Izbira kazalnikov za spremljanje dejavnosti, usmerjenih na podatke</a:t>
            </a:r>
            <a:endParaRPr dirty="0">
              <a:solidFill>
                <a:schemeClr val="bg1"/>
              </a:solidFill>
            </a:endParaRPr>
          </a:p>
        </p:txBody>
      </p:sp>
      <p:sp>
        <p:nvSpPr>
          <p:cNvPr id="190" name="Google Shape;190;g24fa24adeb2_0_14"/>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algn="l"/>
            <a:br>
              <a:rPr lang="zu-ZA" b="0" i="0" dirty="0">
                <a:solidFill>
                  <a:srgbClr val="0D0D0D"/>
                </a:solidFill>
                <a:effectLst/>
                <a:latin typeface="Söhne"/>
              </a:rPr>
            </a:br>
            <a:r>
              <a:rPr lang="zu-ZA" b="0" i="0" dirty="0">
                <a:solidFill>
                  <a:srgbClr val="0D0D0D"/>
                </a:solidFill>
                <a:effectLst/>
                <a:latin typeface="Söhne"/>
              </a:rPr>
              <a:t>Izbor pravih kazalnikov za spremljanje v podjetju, usmerjenem na podatke, je ključen za učinkovito merjenje uspešnosti in sprejemanje informiranih odločitev.</a:t>
            </a:r>
          </a:p>
          <a:p>
            <a:pPr algn="l"/>
            <a:r>
              <a:rPr lang="zu-ZA" b="0" i="0" dirty="0">
                <a:solidFill>
                  <a:srgbClr val="0D0D0D"/>
                </a:solidFill>
                <a:effectLst/>
                <a:latin typeface="Söhne"/>
              </a:rPr>
              <a:t>Specifični kazalniki, ki jih izberete, bodo odvisni od ciljev vašega podjetja, industrije in razpoložljivih podatkov. Tu je 10 korakov, ki vam lahko pomagajo izbrati ustrezne kazalnike:</a:t>
            </a:r>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908720cbad_0_76"/>
          <p:cNvSpPr txBox="1">
            <a:spLocks noGrp="1"/>
          </p:cNvSpPr>
          <p:nvPr>
            <p:ph type="body" idx="1"/>
          </p:nvPr>
        </p:nvSpPr>
        <p:spPr>
          <a:xfrm>
            <a:off x="7869108" y="1976426"/>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2</a:t>
            </a:r>
            <a:r>
              <a:rPr lang="es-ES" dirty="0">
                <a:solidFill>
                  <a:schemeClr val="bg1"/>
                </a:solidFill>
              </a:rPr>
              <a:t>. </a:t>
            </a:r>
            <a:r>
              <a:rPr lang="zu-ZA" b="0" i="0" dirty="0">
                <a:solidFill>
                  <a:schemeClr val="bg1"/>
                </a:solidFill>
                <a:effectLst/>
                <a:latin typeface="Söhne"/>
              </a:rPr>
              <a:t>Kako lahko vodim podjetje, ki je usmerjeno na podatke, in kakšen je njegov vpliv?</a:t>
            </a:r>
            <a:endParaRPr dirty="0">
              <a:solidFill>
                <a:schemeClr val="bg1"/>
              </a:solidFill>
            </a:endParaRPr>
          </a:p>
        </p:txBody>
      </p:sp>
      <p:sp>
        <p:nvSpPr>
          <p:cNvPr id="196" name="Google Shape;196;g2908720cbad_0_76"/>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dirty="0"/>
              <a:t> 2.2</a:t>
            </a:r>
            <a:r>
              <a:rPr lang="zu-ZA" b="0" i="0" dirty="0">
                <a:solidFill>
                  <a:schemeClr val="bg1"/>
                </a:solidFill>
                <a:effectLst/>
                <a:latin typeface="Söhne"/>
              </a:rPr>
              <a:t>Izbira kazalnikov za spremljanje dejavnosti, usmerjenih na podatke</a:t>
            </a:r>
            <a:endParaRPr lang="en-US" dirty="0">
              <a:solidFill>
                <a:schemeClr val="bg1"/>
              </a:solidFill>
            </a:endParaRPr>
          </a:p>
        </p:txBody>
      </p:sp>
      <p:sp>
        <p:nvSpPr>
          <p:cNvPr id="197" name="Google Shape;197;g2908720cbad_0_76"/>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Opredelite svoje poslovne cilje </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Razumite svoja ključna področja uspešnosti</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Identificirajte ključne kazalnike uspešnosti</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(KPI-je) Določite prednostne KPI-je</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Zagotovite razpoložljivost podatkov</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Postavite cilje Redno spremljajte</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Uporabite podatke za sprejemanje odločitev</a:t>
            </a:r>
          </a:p>
          <a:p>
            <a:pPr lvl="0" indent="-457200" algn="l" rtl="0">
              <a:lnSpc>
                <a:spcPct val="90000"/>
              </a:lnSpc>
              <a:spcBef>
                <a:spcPts val="0"/>
              </a:spcBef>
              <a:spcAft>
                <a:spcPts val="0"/>
              </a:spcAft>
              <a:buClr>
                <a:srgbClr val="1B193E"/>
              </a:buClr>
              <a:buSzPts val="2400"/>
              <a:buAutoNum type="arabicPeriod"/>
            </a:pPr>
            <a:r>
              <a:rPr lang="zu-ZA" sz="2800" b="0" i="0" dirty="0">
                <a:solidFill>
                  <a:srgbClr val="0D0D0D"/>
                </a:solidFill>
                <a:effectLst/>
                <a:latin typeface="Söhne"/>
              </a:rPr>
              <a:t>Prilagodite, če je potrebno Komunicirajte in se uskladite</a:t>
            </a:r>
            <a:endParaRP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24fa24adeb2_0_24"/>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3. </a:t>
            </a:r>
            <a:r>
              <a:rPr lang="zu-ZA" b="0" i="0" dirty="0">
                <a:solidFill>
                  <a:schemeClr val="bg1"/>
                </a:solidFill>
                <a:effectLst/>
                <a:latin typeface="Söhne"/>
              </a:rPr>
              <a:t>Digitalna orodja za načrtovanje poslovanja</a:t>
            </a:r>
            <a:endParaRPr dirty="0">
              <a:solidFill>
                <a:schemeClr val="bg1"/>
              </a:solidFill>
            </a:endParaRPr>
          </a:p>
        </p:txBody>
      </p:sp>
      <p:sp>
        <p:nvSpPr>
          <p:cNvPr id="203" name="Google Shape;203;g24fa24adeb2_0_24"/>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3.1. </a:t>
            </a:r>
            <a:r>
              <a:rPr lang="zu-ZA" b="0" i="0" dirty="0">
                <a:solidFill>
                  <a:schemeClr val="bg1"/>
                </a:solidFill>
                <a:effectLst/>
                <a:latin typeface="Söhne"/>
              </a:rPr>
              <a:t>Digitalna orodja za upravljanje</a:t>
            </a:r>
            <a:endParaRPr dirty="0">
              <a:solidFill>
                <a:schemeClr val="bg1"/>
              </a:solidFill>
            </a:endParaRPr>
          </a:p>
        </p:txBody>
      </p:sp>
      <p:sp>
        <p:nvSpPr>
          <p:cNvPr id="204" name="Google Shape;204;g24fa24adeb2_0_24"/>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000" dirty="0" err="1"/>
              <a:t>Digitalna</a:t>
            </a:r>
            <a:r>
              <a:rPr lang="en-US" sz="2000" dirty="0"/>
              <a:t> </a:t>
            </a:r>
            <a:r>
              <a:rPr lang="en-US" sz="2000" dirty="0" err="1"/>
              <a:t>orodja</a:t>
            </a:r>
            <a:r>
              <a:rPr lang="en-US" sz="2000" dirty="0"/>
              <a:t> za </a:t>
            </a:r>
            <a:r>
              <a:rPr lang="en-US" sz="2000" dirty="0" err="1"/>
              <a:t>upravljanje</a:t>
            </a:r>
            <a:r>
              <a:rPr lang="en-US" sz="2000" dirty="0"/>
              <a:t> so </a:t>
            </a:r>
            <a:r>
              <a:rPr lang="en-US" sz="2000" dirty="0" err="1"/>
              <a:t>postala</a:t>
            </a:r>
            <a:r>
              <a:rPr lang="en-US" sz="2000" dirty="0"/>
              <a:t> </a:t>
            </a:r>
            <a:r>
              <a:rPr lang="en-US" sz="2000" dirty="0" err="1"/>
              <a:t>neizogibna</a:t>
            </a:r>
            <a:r>
              <a:rPr lang="en-US" sz="2000" dirty="0"/>
              <a:t> za </a:t>
            </a:r>
            <a:r>
              <a:rPr lang="en-US" sz="2000" dirty="0" err="1"/>
              <a:t>optimizacijo</a:t>
            </a:r>
            <a:r>
              <a:rPr lang="en-US" sz="2000" dirty="0"/>
              <a:t> </a:t>
            </a:r>
            <a:r>
              <a:rPr lang="en-US" sz="2000" dirty="0" err="1"/>
              <a:t>procesov</a:t>
            </a:r>
            <a:r>
              <a:rPr lang="en-US" sz="2000" dirty="0"/>
              <a:t>, </a:t>
            </a:r>
            <a:r>
              <a:rPr lang="en-US" sz="2000" dirty="0" err="1"/>
              <a:t>izboljšanje</a:t>
            </a:r>
            <a:r>
              <a:rPr lang="en-US" sz="2000" dirty="0"/>
              <a:t> </a:t>
            </a:r>
            <a:r>
              <a:rPr lang="en-US" sz="2000" dirty="0" err="1"/>
              <a:t>učinkovitosti</a:t>
            </a:r>
            <a:r>
              <a:rPr lang="en-US" sz="2000" dirty="0"/>
              <a:t> in </a:t>
            </a:r>
            <a:r>
              <a:rPr lang="en-US" sz="2000" dirty="0" err="1"/>
              <a:t>sprejemanje</a:t>
            </a:r>
            <a:r>
              <a:rPr lang="en-US" sz="2000" dirty="0"/>
              <a:t> </a:t>
            </a:r>
            <a:r>
              <a:rPr lang="en-US" sz="2000" dirty="0" err="1"/>
              <a:t>odločitev</a:t>
            </a:r>
            <a:r>
              <a:rPr lang="en-US" sz="2000" dirty="0"/>
              <a:t> </a:t>
            </a:r>
            <a:r>
              <a:rPr lang="en-US" sz="2000" dirty="0" err="1"/>
              <a:t>na</a:t>
            </a:r>
            <a:r>
              <a:rPr lang="en-US" sz="2000" dirty="0"/>
              <a:t> </a:t>
            </a:r>
            <a:r>
              <a:rPr lang="en-US" sz="2000" dirty="0" err="1"/>
              <a:t>podlagi</a:t>
            </a:r>
            <a:r>
              <a:rPr lang="en-US" sz="2000" dirty="0"/>
              <a:t> </a:t>
            </a:r>
            <a:r>
              <a:rPr lang="en-US" sz="2000" dirty="0" err="1"/>
              <a:t>podatkov</a:t>
            </a:r>
            <a:r>
              <a:rPr lang="en-US" sz="2000" dirty="0"/>
              <a:t> v </a:t>
            </a:r>
            <a:r>
              <a:rPr lang="en-US" sz="2000" dirty="0" err="1"/>
              <a:t>različnih</a:t>
            </a:r>
            <a:r>
              <a:rPr lang="en-US" sz="2000" dirty="0"/>
              <a:t> </a:t>
            </a:r>
            <a:r>
              <a:rPr lang="en-US" sz="2000" dirty="0" err="1"/>
              <a:t>vidikih</a:t>
            </a:r>
            <a:r>
              <a:rPr lang="en-US" sz="2000" dirty="0"/>
              <a:t> </a:t>
            </a:r>
            <a:r>
              <a:rPr lang="en-US" sz="2000" dirty="0" err="1"/>
              <a:t>poslovanja</a:t>
            </a:r>
            <a:r>
              <a:rPr lang="en-US" sz="2000" dirty="0"/>
              <a:t> in </a:t>
            </a:r>
            <a:r>
              <a:rPr lang="en-US" sz="2000" dirty="0" err="1"/>
              <a:t>upravljanja</a:t>
            </a:r>
            <a:r>
              <a:rPr lang="en-US" sz="2000" dirty="0"/>
              <a:t> </a:t>
            </a:r>
            <a:r>
              <a:rPr lang="en-US" sz="2000" dirty="0" err="1"/>
              <a:t>projektov</a:t>
            </a:r>
            <a:r>
              <a:rPr lang="en-US" sz="2000" dirty="0"/>
              <a:t>. Tu so </a:t>
            </a:r>
            <a:r>
              <a:rPr lang="en-US" sz="2000" dirty="0" err="1"/>
              <a:t>nekatera</a:t>
            </a:r>
            <a:r>
              <a:rPr lang="en-US" sz="2000" dirty="0"/>
              <a:t> </a:t>
            </a:r>
            <a:r>
              <a:rPr lang="en-US" sz="2000" dirty="0" err="1"/>
              <a:t>digitalna</a:t>
            </a:r>
            <a:r>
              <a:rPr lang="en-US" sz="2000" dirty="0"/>
              <a:t> </a:t>
            </a:r>
            <a:r>
              <a:rPr lang="en-US" sz="2000" dirty="0" err="1"/>
              <a:t>orodja</a:t>
            </a:r>
            <a:r>
              <a:rPr lang="en-US" sz="2000" dirty="0"/>
              <a:t> in </a:t>
            </a:r>
            <a:r>
              <a:rPr lang="en-US" sz="2000" dirty="0" err="1"/>
              <a:t>programske</a:t>
            </a:r>
            <a:r>
              <a:rPr lang="en-US" sz="2000" dirty="0"/>
              <a:t> </a:t>
            </a:r>
            <a:r>
              <a:rPr lang="en-US" sz="2000" dirty="0" err="1"/>
              <a:t>rešitve</a:t>
            </a:r>
            <a:r>
              <a:rPr lang="en-US" sz="2000" dirty="0"/>
              <a:t>, ki se </a:t>
            </a:r>
            <a:r>
              <a:rPr lang="en-US" sz="2000" dirty="0" err="1"/>
              <a:t>pogosto</a:t>
            </a:r>
            <a:r>
              <a:rPr lang="en-US" sz="2000" dirty="0"/>
              <a:t> </a:t>
            </a:r>
            <a:r>
              <a:rPr lang="en-US" sz="2000" dirty="0" err="1"/>
              <a:t>uporabljajo</a:t>
            </a:r>
            <a:r>
              <a:rPr lang="en-US" sz="2000" dirty="0"/>
              <a:t> </a:t>
            </a:r>
            <a:r>
              <a:rPr lang="en-US" sz="2000" dirty="0" err="1"/>
              <a:t>pri</a:t>
            </a:r>
            <a:r>
              <a:rPr lang="en-US" sz="2000" dirty="0"/>
              <a:t> </a:t>
            </a:r>
            <a:r>
              <a:rPr lang="en-US" sz="2000" dirty="0" err="1"/>
              <a:t>upravljanju</a:t>
            </a:r>
            <a:r>
              <a:rPr lang="en-US" sz="2000" dirty="0"/>
              <a:t>:</a:t>
            </a:r>
          </a:p>
          <a:p>
            <a:pPr marL="0" lvl="0" indent="0" algn="l" rtl="0">
              <a:lnSpc>
                <a:spcPct val="100000"/>
              </a:lnSpc>
              <a:spcBef>
                <a:spcPts val="0"/>
              </a:spcBef>
              <a:spcAft>
                <a:spcPts val="0"/>
              </a:spcAft>
              <a:buNone/>
            </a:pPr>
            <a:endParaRPr lang="en-US" sz="2000" dirty="0"/>
          </a:p>
          <a:p>
            <a:pPr marL="0" lvl="0" indent="0" algn="l" rtl="0">
              <a:lnSpc>
                <a:spcPct val="100000"/>
              </a:lnSpc>
              <a:spcBef>
                <a:spcPts val="0"/>
              </a:spcBef>
              <a:spcAft>
                <a:spcPts val="0"/>
              </a:spcAft>
              <a:buNone/>
            </a:pPr>
            <a:endParaRPr lang="en-US" sz="2000" dirty="0"/>
          </a:p>
          <a:p>
            <a:pPr marL="0" lvl="0" indent="0" algn="l" rtl="0">
              <a:lnSpc>
                <a:spcPct val="100000"/>
              </a:lnSpc>
              <a:spcBef>
                <a:spcPts val="0"/>
              </a:spcBef>
              <a:spcAft>
                <a:spcPts val="0"/>
              </a:spcAft>
              <a:buNone/>
            </a:pPr>
            <a:endParaRPr lang="en-US" sz="2000" dirty="0"/>
          </a:p>
          <a:p>
            <a:pPr marL="0" lvl="0" indent="0" algn="l" rtl="0">
              <a:lnSpc>
                <a:spcPct val="100000"/>
              </a:lnSpc>
              <a:spcBef>
                <a:spcPts val="0"/>
              </a:spcBef>
              <a:spcAft>
                <a:spcPts val="0"/>
              </a:spcAft>
              <a:buNone/>
            </a:pPr>
            <a:endParaRPr lang="en-US" sz="2000" dirty="0"/>
          </a:p>
          <a:p>
            <a:pPr marL="0" lvl="0" indent="0" algn="l" rtl="0">
              <a:lnSpc>
                <a:spcPct val="100000"/>
              </a:lnSpc>
              <a:spcBef>
                <a:spcPts val="0"/>
              </a:spcBef>
              <a:spcAft>
                <a:spcPts val="0"/>
              </a:spcAft>
              <a:buNone/>
            </a:pPr>
            <a:endParaRPr lang="en-US" sz="2000" dirty="0"/>
          </a:p>
          <a:p>
            <a:pPr marL="0" lvl="0" indent="0" algn="l" rtl="0">
              <a:lnSpc>
                <a:spcPct val="100000"/>
              </a:lnSpc>
              <a:spcBef>
                <a:spcPts val="0"/>
              </a:spcBef>
              <a:spcAft>
                <a:spcPts val="0"/>
              </a:spcAft>
              <a:buNone/>
            </a:pPr>
            <a:endParaRPr lang="en-US" sz="2000" dirty="0"/>
          </a:p>
        </p:txBody>
      </p:sp>
      <p:graphicFrame>
        <p:nvGraphicFramePr>
          <p:cNvPr id="205" name="Google Shape;205;g24fa24adeb2_0_24"/>
          <p:cNvGraphicFramePr/>
          <p:nvPr>
            <p:extLst>
              <p:ext uri="{D42A27DB-BD31-4B8C-83A1-F6EECF244321}">
                <p14:modId xmlns:p14="http://schemas.microsoft.com/office/powerpoint/2010/main" val="2110632504"/>
              </p:ext>
            </p:extLst>
          </p:nvPr>
        </p:nvGraphicFramePr>
        <p:xfrm>
          <a:off x="4963400" y="2388670"/>
          <a:ext cx="7062450" cy="2986830"/>
        </p:xfrm>
        <a:graphic>
          <a:graphicData uri="http://schemas.openxmlformats.org/drawingml/2006/table">
            <a:tbl>
              <a:tblPr>
                <a:noFill/>
                <a:tableStyleId>{7DC42985-79A0-4316-946B-CC4AED469DBA}</a:tableStyleId>
              </a:tblPr>
              <a:tblGrid>
                <a:gridCol w="4426875">
                  <a:extLst>
                    <a:ext uri="{9D8B030D-6E8A-4147-A177-3AD203B41FA5}">
                      <a16:colId xmlns:a16="http://schemas.microsoft.com/office/drawing/2014/main" val="20000"/>
                    </a:ext>
                  </a:extLst>
                </a:gridCol>
                <a:gridCol w="2635575">
                  <a:extLst>
                    <a:ext uri="{9D8B030D-6E8A-4147-A177-3AD203B41FA5}">
                      <a16:colId xmlns:a16="http://schemas.microsoft.com/office/drawing/2014/main" val="20001"/>
                    </a:ext>
                  </a:extLst>
                </a:gridCol>
              </a:tblGrid>
              <a:tr h="363225">
                <a:tc>
                  <a:txBody>
                    <a:bodyPr/>
                    <a:lstStyle/>
                    <a:p>
                      <a:pPr marL="0" lvl="0" indent="0" algn="l" rtl="0">
                        <a:spcBef>
                          <a:spcPts val="0"/>
                        </a:spcBef>
                        <a:spcAft>
                          <a:spcPts val="0"/>
                        </a:spcAft>
                        <a:buFontTx/>
                        <a:buNone/>
                      </a:pPr>
                      <a:r>
                        <a:rPr lang="es-ES" dirty="0"/>
                        <a:t>Projektno vodenje</a:t>
                      </a: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Trello, Asana</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211325">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Aplikacije za naloge in sezname opravil</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Todoist, MIcrosoft To do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211325">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Aplikacije za naloge in sezname opravil</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Slack, Microsoft Teams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211325">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Upravljanje odnosov s strankami (CRM)</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Salesforce, Hubspot</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211325">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Orodja za analitiko in vizualizacijo podatkov</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Tableau, Google Analytic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211325">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Orodja za načrtovanje projektov in Ganttovi diagrami</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Microsoft Project, Smartsheets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211325">
                <a:tc>
                  <a:txBody>
                    <a:bodyPr/>
                    <a:lstStyle/>
                    <a:p>
                      <a:r>
                        <a:rPr lang="sv-SE" sz="1400" b="0" i="0" u="none" strike="noStrike" cap="none" dirty="0">
                          <a:solidFill>
                            <a:srgbClr val="000000"/>
                          </a:solidFill>
                          <a:effectLst/>
                          <a:latin typeface="Arial"/>
                          <a:ea typeface="Arial"/>
                          <a:cs typeface="Arial"/>
                          <a:sym typeface="Arial"/>
                        </a:rPr>
                        <a:t>Računovodska in knjigovodska programska oprema</a:t>
                      </a:r>
                    </a:p>
                    <a:p>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dirty="0"/>
                        <a:t>Quickbox, Xero </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2908720cbad_0_3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3. </a:t>
            </a:r>
            <a:br>
              <a:rPr lang="zu-ZA" dirty="0"/>
            </a:br>
            <a:r>
              <a:rPr lang="zu-ZA" b="0" i="0" dirty="0">
                <a:solidFill>
                  <a:schemeClr val="bg1"/>
                </a:solidFill>
                <a:effectLst/>
                <a:latin typeface="Söhne"/>
              </a:rPr>
              <a:t>Digitalna orodja za načrtovanje poslovanja</a:t>
            </a:r>
            <a:endParaRPr dirty="0">
              <a:solidFill>
                <a:schemeClr val="bg1"/>
              </a:solidFill>
            </a:endParaRPr>
          </a:p>
        </p:txBody>
      </p:sp>
      <p:sp>
        <p:nvSpPr>
          <p:cNvPr id="211" name="Google Shape;211;g2908720cbad_0_3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3.1. </a:t>
            </a:r>
            <a:br>
              <a:rPr lang="zu-ZA" dirty="0"/>
            </a:br>
            <a:r>
              <a:rPr lang="zu-ZA" b="0" i="0" dirty="0">
                <a:solidFill>
                  <a:schemeClr val="bg1"/>
                </a:solidFill>
                <a:effectLst/>
                <a:latin typeface="Söhne"/>
              </a:rPr>
              <a:t>Digitalna orodja za upravljanje</a:t>
            </a:r>
            <a:endParaRPr dirty="0">
              <a:solidFill>
                <a:schemeClr val="bg1"/>
              </a:solidFill>
            </a:endParaRPr>
          </a:p>
        </p:txBody>
      </p:sp>
      <p:graphicFrame>
        <p:nvGraphicFramePr>
          <p:cNvPr id="212" name="Google Shape;212;g2908720cbad_0_30"/>
          <p:cNvGraphicFramePr/>
          <p:nvPr>
            <p:extLst>
              <p:ext uri="{D42A27DB-BD31-4B8C-83A1-F6EECF244321}">
                <p14:modId xmlns:p14="http://schemas.microsoft.com/office/powerpoint/2010/main" val="1844682841"/>
              </p:ext>
            </p:extLst>
          </p:nvPr>
        </p:nvGraphicFramePr>
        <p:xfrm>
          <a:off x="5007950" y="1786350"/>
          <a:ext cx="6988250" cy="2194410"/>
        </p:xfrm>
        <a:graphic>
          <a:graphicData uri="http://schemas.openxmlformats.org/drawingml/2006/table">
            <a:tbl>
              <a:tblPr>
                <a:noFill/>
                <a:tableStyleId>{7DC42985-79A0-4316-946B-CC4AED469DBA}</a:tableStyleId>
              </a:tblPr>
              <a:tblGrid>
                <a:gridCol w="3918775">
                  <a:extLst>
                    <a:ext uri="{9D8B030D-6E8A-4147-A177-3AD203B41FA5}">
                      <a16:colId xmlns:a16="http://schemas.microsoft.com/office/drawing/2014/main" val="20000"/>
                    </a:ext>
                  </a:extLst>
                </a:gridCol>
                <a:gridCol w="306947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Orodja za upravljanje s kadri in zaposlenimi</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BambooHR, Workday</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nl-NL" sz="1400" b="0" i="0" u="none" strike="noStrike" cap="none" dirty="0">
                          <a:solidFill>
                            <a:srgbClr val="000000"/>
                          </a:solidFill>
                          <a:effectLst/>
                          <a:latin typeface="Arial"/>
                          <a:ea typeface="Arial"/>
                          <a:cs typeface="Arial"/>
                          <a:sym typeface="Arial"/>
                        </a:rPr>
                        <a:t>Upravljanje zalog in verige dobave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br>
                        <a:rPr lang="zu-ZA" sz="1400" b="0" i="0" u="none" strike="noStrike" cap="none" dirty="0">
                          <a:solidFill>
                            <a:srgbClr val="000000"/>
                          </a:solidFill>
                          <a:effectLst/>
                          <a:latin typeface="Arial"/>
                          <a:ea typeface="Arial"/>
                          <a:cs typeface="Arial"/>
                          <a:sym typeface="Arial"/>
                        </a:rPr>
                      </a:br>
                      <a:r>
                        <a:rPr lang="zu-ZA" sz="1400" b="0" i="0" u="none" strike="noStrike" cap="none" dirty="0">
                          <a:solidFill>
                            <a:srgbClr val="000000"/>
                          </a:solidFill>
                          <a:effectLst/>
                          <a:latin typeface="Arial"/>
                          <a:ea typeface="Arial"/>
                          <a:cs typeface="Arial"/>
                          <a:sym typeface="Arial"/>
                        </a:rPr>
                        <a:t>Zoho Inventar, SAP ERP</a:t>
                      </a: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Upravljanje datotek in dokumentov</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Google drive, Dropbox business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sv-SE" sz="1400" b="0" i="0" u="none" strike="noStrike" cap="none" dirty="0">
                          <a:solidFill>
                            <a:srgbClr val="000000"/>
                          </a:solidFill>
                          <a:effectLst/>
                          <a:latin typeface="Arial"/>
                          <a:ea typeface="Arial"/>
                          <a:cs typeface="Arial"/>
                          <a:sym typeface="Arial"/>
                        </a:rPr>
                        <a:t>Orodja za sledenje času in produktivnost</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Toggl, RescueTime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Programska oprema za avtomatizacijo trženja</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dirty="0"/>
                        <a:t>HubSpot Marketing Hub, Mailchimp</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4fa24adeb2_0_30"/>
          <p:cNvSpPr txBox="1">
            <a:spLocks noGrp="1"/>
          </p:cNvSpPr>
          <p:nvPr>
            <p:ph type="body" idx="1"/>
          </p:nvPr>
        </p:nvSpPr>
        <p:spPr>
          <a:xfrm>
            <a:off x="7868313" y="178635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ts val="0"/>
              </a:spcBef>
              <a:spcAft>
                <a:spcPts val="0"/>
              </a:spcAft>
              <a:buClr>
                <a:srgbClr val="F5F5F5"/>
              </a:buClr>
              <a:buSzPts val="2200"/>
              <a:buNone/>
            </a:pPr>
            <a:r>
              <a:rPr lang="es-ES" dirty="0"/>
              <a:t>3. </a:t>
            </a:r>
            <a:r>
              <a:rPr lang="zu-ZA" b="0" i="0" dirty="0">
                <a:solidFill>
                  <a:schemeClr val="bg1"/>
                </a:solidFill>
                <a:effectLst/>
                <a:latin typeface="Söhne"/>
              </a:rPr>
              <a:t>Digitalna orodja za načrtovanje poslovanja</a:t>
            </a:r>
            <a:endParaRPr dirty="0">
              <a:solidFill>
                <a:schemeClr val="bg1"/>
              </a:solidFill>
            </a:endParaRPr>
          </a:p>
        </p:txBody>
      </p:sp>
      <p:sp>
        <p:nvSpPr>
          <p:cNvPr id="218" name="Google Shape;218;g24fa24adeb2_0_30"/>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dirty="0"/>
              <a:t> 3.2. </a:t>
            </a:r>
            <a:br>
              <a:rPr lang="pl-PL" dirty="0"/>
            </a:br>
            <a:r>
              <a:rPr lang="pl-PL" b="0" i="0" dirty="0">
                <a:solidFill>
                  <a:schemeClr val="bg1"/>
                </a:solidFill>
                <a:effectLst/>
                <a:latin typeface="Söhne"/>
              </a:rPr>
              <a:t>Digitalna orodja za komunikacijo in sodelovanje</a:t>
            </a:r>
            <a:endParaRPr dirty="0">
              <a:solidFill>
                <a:schemeClr val="bg1"/>
              </a:solidFill>
            </a:endParaRPr>
          </a:p>
        </p:txBody>
      </p:sp>
      <p:sp>
        <p:nvSpPr>
          <p:cNvPr id="219" name="Google Shape;219;g24fa24adeb2_0_30"/>
          <p:cNvSpPr txBox="1">
            <a:spLocks noGrp="1"/>
          </p:cNvSpPr>
          <p:nvPr>
            <p:ph type="body" idx="3"/>
          </p:nvPr>
        </p:nvSpPr>
        <p:spPr>
          <a:xfrm>
            <a:off x="873983" y="215876"/>
            <a:ext cx="6172200" cy="5403900"/>
          </a:xfrm>
          <a:prstGeom prst="rect">
            <a:avLst/>
          </a:prstGeom>
          <a:noFill/>
          <a:ln>
            <a:noFill/>
          </a:ln>
        </p:spPr>
        <p:txBody>
          <a:bodyPr spcFirstLastPara="1" wrap="square" lIns="91425" tIns="45700" rIns="91425" bIns="45700" anchor="t" anchorCtr="0">
            <a:noAutofit/>
          </a:bodyPr>
          <a:lstStyle/>
          <a:p>
            <a:pPr algn="l"/>
            <a:r>
              <a:rPr lang="zu-ZA" sz="1400" b="0" i="0" dirty="0">
                <a:solidFill>
                  <a:srgbClr val="0D0D0D"/>
                </a:solidFill>
                <a:effectLst/>
                <a:latin typeface="Söhne"/>
              </a:rPr>
              <a:t>Učinkovita komunikacija in sodelovanje sta ključnega pomena za učinkovito delo podjetij in ekip, še posebej v današnji digitalni dobi. Tu je nekaj:</a:t>
            </a:r>
          </a:p>
          <a:p>
            <a:pPr algn="l">
              <a:buFont typeface="+mj-lt"/>
              <a:buAutoNum type="arabicPeriod"/>
            </a:pPr>
            <a:r>
              <a:rPr lang="zu-ZA" sz="1400" b="0" i="0" dirty="0">
                <a:solidFill>
                  <a:srgbClr val="0D0D0D"/>
                </a:solidFill>
                <a:effectLst/>
                <a:latin typeface="Söhne"/>
              </a:rPr>
              <a:t>Slack: Platforma za sporočanje v realnem času za komunikacijo z ekipo. Podpira kanale, neposredna sporočila, deljenje datotek in integracije z različnimi drugimi orodji in storitvami.</a:t>
            </a:r>
          </a:p>
          <a:p>
            <a:pPr algn="l">
              <a:buFont typeface="+mj-lt"/>
              <a:buAutoNum type="arabicPeriod"/>
            </a:pPr>
            <a:r>
              <a:rPr lang="zu-ZA" sz="1400" b="0" i="0" dirty="0">
                <a:solidFill>
                  <a:srgbClr val="0D0D0D"/>
                </a:solidFill>
                <a:effectLst/>
                <a:latin typeface="Söhne"/>
              </a:rPr>
              <a:t>Microsoft Teams: Del paketa Microsoft 365, Teams ponuja klepet, video konference, skupno rabo datotek in integracijo s programi Microsoft Office.</a:t>
            </a:r>
          </a:p>
          <a:p>
            <a:pPr algn="l">
              <a:buFont typeface="+mj-lt"/>
              <a:buAutoNum type="arabicPeriod"/>
            </a:pPr>
            <a:r>
              <a:rPr lang="zu-ZA" sz="1400" b="0" i="0" dirty="0">
                <a:solidFill>
                  <a:srgbClr val="0D0D0D"/>
                </a:solidFill>
                <a:effectLst/>
                <a:latin typeface="Söhne"/>
              </a:rPr>
              <a:t>Zoom: Široko uporabljeno orodje za video konference za gostovanje sestankov, webinarjev in virtualnih dogodkov. Vključuje tudi funkcije klepetanja in deljenja zaslona.</a:t>
            </a:r>
          </a:p>
          <a:p>
            <a:pPr algn="l">
              <a:buFont typeface="+mj-lt"/>
              <a:buAutoNum type="arabicPeriod"/>
            </a:pPr>
            <a:r>
              <a:rPr lang="zu-ZA" sz="1400" b="0" i="0" dirty="0">
                <a:solidFill>
                  <a:srgbClr val="0D0D0D"/>
                </a:solidFill>
                <a:effectLst/>
                <a:latin typeface="Söhne"/>
              </a:rPr>
              <a:t>Google Workspace (prej G Suite): Googlova zbirka orodij za sodelovanje in produktivnost, vključno z Gmailom, Google Driveom, Google Dokumenti, Google Tabeli in Google Meetom.</a:t>
            </a:r>
          </a:p>
          <a:p>
            <a:pPr algn="l">
              <a:buFont typeface="+mj-lt"/>
              <a:buAutoNum type="arabicPeriod"/>
            </a:pPr>
            <a:r>
              <a:rPr lang="zu-ZA" sz="1400" b="0" i="0" dirty="0">
                <a:solidFill>
                  <a:srgbClr val="0D0D0D"/>
                </a:solidFill>
                <a:effectLst/>
                <a:latin typeface="Söhne"/>
              </a:rPr>
              <a:t>Asana: Orodje za upravljanje projektov in nalog, ki vključuje tudi funkcije za sodelovanje in komunikacijo ekipe, ki pomagajo ekipam ostati organizirane.</a:t>
            </a:r>
          </a:p>
          <a:p>
            <a:pPr algn="l">
              <a:buFont typeface="+mj-lt"/>
              <a:buAutoNum type="arabicPeriod"/>
            </a:pPr>
            <a:r>
              <a:rPr lang="zu-ZA" sz="1400" b="0" i="0" dirty="0">
                <a:solidFill>
                  <a:srgbClr val="0D0D0D"/>
                </a:solidFill>
                <a:effectLst/>
                <a:latin typeface="Söhne"/>
              </a:rPr>
              <a:t>Trello: Vizualno orodje za upravljanje projektov, ki uporablja table, sezname in kartice, da pomaga ekipam upravljati naloge in projekte na sodelovalen način.</a:t>
            </a:r>
          </a:p>
          <a:p>
            <a:pPr algn="l">
              <a:buFont typeface="+mj-lt"/>
              <a:buAutoNum type="arabicPeriod"/>
            </a:pPr>
            <a:r>
              <a:rPr lang="zu-ZA" sz="1400" b="0" i="0" dirty="0">
                <a:solidFill>
                  <a:srgbClr val="0D0D0D"/>
                </a:solidFill>
                <a:effectLst/>
                <a:latin typeface="Söhne"/>
              </a:rPr>
              <a:t>Notion: Vsestransko orodje za delovne prostore, ki združuje zapiske, upravljanje projektov in funkcije za sodelovanje. Omogoča ekipam ustvarjanje wikijev, podatkovnih baz in več.</a:t>
            </a:r>
          </a:p>
          <a:p>
            <a:pPr algn="l">
              <a:buFont typeface="+mj-lt"/>
              <a:buAutoNum type="arabicPeriod"/>
            </a:pPr>
            <a:r>
              <a:rPr lang="zu-ZA" sz="1400" b="0" i="0" dirty="0">
                <a:solidFill>
                  <a:srgbClr val="0D0D0D"/>
                </a:solidFill>
                <a:effectLst/>
                <a:latin typeface="Söhne"/>
              </a:rPr>
              <a:t>Basecamp: Orodje za upravljanje projektov in sodelovanje ekipe z funkcijami, kot so sezname opravil, skupna raba datotek, forumi za sporočanje in načrtovanje.</a:t>
            </a:r>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2908720cbad_0_86"/>
          <p:cNvSpPr txBox="1">
            <a:spLocks noGrp="1"/>
          </p:cNvSpPr>
          <p:nvPr>
            <p:ph type="body" idx="1"/>
          </p:nvPr>
        </p:nvSpPr>
        <p:spPr>
          <a:xfrm>
            <a:off x="7868313" y="178635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ts val="0"/>
              </a:spcBef>
              <a:spcAft>
                <a:spcPts val="0"/>
              </a:spcAft>
              <a:buClr>
                <a:srgbClr val="F5F5F5"/>
              </a:buClr>
              <a:buSzPts val="2200"/>
              <a:buNone/>
            </a:pPr>
            <a:r>
              <a:rPr lang="es-ES" dirty="0"/>
              <a:t>3. </a:t>
            </a:r>
            <a:r>
              <a:rPr lang="pl-PL" b="0" i="0" dirty="0">
                <a:solidFill>
                  <a:schemeClr val="bg1"/>
                </a:solidFill>
                <a:effectLst/>
                <a:latin typeface="Söhne"/>
              </a:rPr>
              <a:t>Digitalna orodja za poslovno načrtovanje</a:t>
            </a:r>
            <a:endParaRPr dirty="0">
              <a:solidFill>
                <a:schemeClr val="bg1"/>
              </a:solidFill>
            </a:endParaRPr>
          </a:p>
        </p:txBody>
      </p:sp>
      <p:sp>
        <p:nvSpPr>
          <p:cNvPr id="225" name="Google Shape;225;g2908720cbad_0_86"/>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dirty="0"/>
              <a:t> 3.2. </a:t>
            </a:r>
            <a:r>
              <a:rPr lang="zu-ZA" b="0" i="0" dirty="0">
                <a:solidFill>
                  <a:schemeClr val="bg1"/>
                </a:solidFill>
                <a:effectLst/>
                <a:latin typeface="Söhne"/>
              </a:rPr>
              <a:t>Digitalna orodja za komuniciranje in sodelovanje</a:t>
            </a:r>
            <a:endParaRPr dirty="0">
              <a:solidFill>
                <a:schemeClr val="bg1"/>
              </a:solidFill>
            </a:endParaRPr>
          </a:p>
        </p:txBody>
      </p:sp>
      <p:sp>
        <p:nvSpPr>
          <p:cNvPr id="226" name="Google Shape;226;g2908720cbad_0_86"/>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algn="l">
              <a:buFont typeface="+mj-lt"/>
              <a:buAutoNum type="arabicPeriod" startAt="9"/>
            </a:pPr>
            <a:r>
              <a:rPr lang="zu-ZA" sz="1200" b="0" i="0" dirty="0">
                <a:solidFill>
                  <a:srgbClr val="0D0D0D"/>
                </a:solidFill>
                <a:effectLst/>
                <a:latin typeface="Söhne"/>
              </a:rPr>
              <a:t>Miro: Spletna sodelovalna platforma za belo tablo, ki omogoča brainstorming, vizualizacijo idej in delo na diagramih ter grafikonih.</a:t>
            </a:r>
          </a:p>
          <a:p>
            <a:pPr algn="l">
              <a:buFont typeface="+mj-lt"/>
              <a:buAutoNum type="arabicPeriod" startAt="9"/>
            </a:pPr>
            <a:r>
              <a:rPr lang="zu-ZA" sz="1200" b="0" i="0" dirty="0">
                <a:solidFill>
                  <a:srgbClr val="0D0D0D"/>
                </a:solidFill>
                <a:effectLst/>
                <a:latin typeface="Söhne"/>
              </a:rPr>
              <a:t>Jira: Orodje za upravljanje projektov in sledenje težavam, zasnovano za ekipe razvoja programske opreme. Pomaga pri upravljanju nalog, sledenju težav in sodelovanju pri projektih.</a:t>
            </a:r>
          </a:p>
          <a:p>
            <a:pPr algn="l">
              <a:buFont typeface="+mj-lt"/>
              <a:buAutoNum type="arabicPeriod" startAt="9"/>
            </a:pPr>
            <a:r>
              <a:rPr lang="zu-ZA" sz="1200" b="0" i="0" dirty="0">
                <a:solidFill>
                  <a:srgbClr val="0D0D0D"/>
                </a:solidFill>
                <a:effectLst/>
                <a:latin typeface="Söhne"/>
              </a:rPr>
              <a:t>Monday.com: Delovni operacijski sistem, ki ponuja funkcije za upravljanje projektov, sledenje nalogam in sodelovanje v ekipi.</a:t>
            </a:r>
          </a:p>
          <a:p>
            <a:pPr algn="l">
              <a:buFont typeface="+mj-lt"/>
              <a:buAutoNum type="arabicPeriod" startAt="9"/>
            </a:pPr>
            <a:r>
              <a:rPr lang="zu-ZA" sz="1200" b="0" i="0" dirty="0">
                <a:solidFill>
                  <a:srgbClr val="0D0D0D"/>
                </a:solidFill>
                <a:effectLst/>
                <a:latin typeface="Söhne"/>
              </a:rPr>
              <a:t>Dropbox: Oblačna platforma za shranjevanje in deljenje datotek, ki omogoča sodelovanje na dokumentih in varno izmenjavo datotek med ekipami.</a:t>
            </a:r>
          </a:p>
          <a:p>
            <a:pPr algn="l">
              <a:buFont typeface="+mj-lt"/>
              <a:buAutoNum type="arabicPeriod" startAt="9"/>
            </a:pPr>
            <a:r>
              <a:rPr lang="zu-ZA" sz="1200" b="0" i="0" dirty="0">
                <a:solidFill>
                  <a:srgbClr val="0D0D0D"/>
                </a:solidFill>
                <a:effectLst/>
                <a:latin typeface="Söhne"/>
              </a:rPr>
              <a:t>Confluence: Orodje za sodelovanje podjetja Atlassian, zasnovano za ustvarjanje, deljenje in sodelovanje pri dokumentaciji, načrtih projektov in bazi znanja.</a:t>
            </a:r>
          </a:p>
          <a:p>
            <a:pPr algn="l">
              <a:buFont typeface="+mj-lt"/>
              <a:buAutoNum type="arabicPeriod" startAt="9"/>
            </a:pPr>
            <a:r>
              <a:rPr lang="zu-ZA" sz="1200" b="0" i="0" dirty="0">
                <a:solidFill>
                  <a:srgbClr val="0D0D0D"/>
                </a:solidFill>
                <a:effectLst/>
                <a:latin typeface="Söhne"/>
              </a:rPr>
              <a:t>Yammer: Korporativno družbeno omrežje, ki zaposlenim omogoča komuniciranje, sodelovanje in izmenjavo informacij znotraj organizacije.</a:t>
            </a:r>
          </a:p>
          <a:p>
            <a:pPr algn="l">
              <a:buFont typeface="+mj-lt"/>
              <a:buAutoNum type="arabicPeriod" startAt="9"/>
            </a:pPr>
            <a:r>
              <a:rPr lang="zu-ZA" sz="1200" b="0" i="0" dirty="0">
                <a:solidFill>
                  <a:srgbClr val="0D0D0D"/>
                </a:solidFill>
                <a:effectLst/>
                <a:latin typeface="Söhne"/>
              </a:rPr>
              <a:t>Mattermost: Odpri platforma za sporočanje ekipe, ki ponuja varno samo-gostovanje sporočil za ekipe in organizacije.</a:t>
            </a:r>
          </a:p>
          <a:p>
            <a:pPr algn="l">
              <a:buFont typeface="+mj-lt"/>
              <a:buAutoNum type="arabicPeriod" startAt="9"/>
            </a:pPr>
            <a:r>
              <a:rPr lang="zu-ZA" sz="1200" b="0" i="0" dirty="0">
                <a:solidFill>
                  <a:srgbClr val="0D0D0D"/>
                </a:solidFill>
                <a:effectLst/>
                <a:latin typeface="Söhne"/>
              </a:rPr>
              <a:t>Discord: Sprva zasnovan za igralce, je Discord zdaj uporabljen za komunikacijo in sodelovanje ekipe s funkcijami glasovnega, video in besedilnega klepeta.</a:t>
            </a:r>
          </a:p>
          <a:p>
            <a:pPr algn="l">
              <a:buFont typeface="+mj-lt"/>
              <a:buAutoNum type="arabicPeriod" startAt="9"/>
            </a:pPr>
            <a:r>
              <a:rPr lang="zu-ZA" sz="1200" b="0" i="0" dirty="0">
                <a:solidFill>
                  <a:srgbClr val="0D0D0D"/>
                </a:solidFill>
                <a:effectLst/>
                <a:latin typeface="Söhne"/>
              </a:rPr>
              <a:t>Alternative Slack: Obstaja več alternativnih aplikacij za sporočanje ekip, kot so Mattermost, Rocket.Chat in Riot.im, ki ponujajo možnosti za samostojno gostovanje in odprto kodo za komunikacijo ekipe.</a:t>
            </a:r>
          </a:p>
          <a:p>
            <a:pPr algn="l">
              <a:buFont typeface="+mj-lt"/>
              <a:buAutoNum type="arabicPeriod" startAt="9"/>
            </a:pPr>
            <a:r>
              <a:rPr lang="zu-ZA" sz="1200" b="0" i="0" dirty="0">
                <a:solidFill>
                  <a:srgbClr val="0D0D0D"/>
                </a:solidFill>
                <a:effectLst/>
                <a:latin typeface="Söhne"/>
              </a:rPr>
              <a:t>Skype za podjetja (zdaj del Microsoft Teams): Orodje za komunikacijo z instant sporočili, glasom in videokonferencami, predvsem za poslovno uporabo.</a:t>
            </a:r>
          </a:p>
          <a:p>
            <a:pPr marL="0" lvl="0" indent="0" algn="l" rtl="0">
              <a:lnSpc>
                <a:spcPct val="90000"/>
              </a:lnSpc>
              <a:spcBef>
                <a:spcPts val="0"/>
              </a:spcBef>
              <a:spcAft>
                <a:spcPts val="0"/>
              </a:spcAft>
              <a:buClr>
                <a:srgbClr val="1B193E"/>
              </a:buClr>
              <a:buSzPts val="2400"/>
              <a:buNone/>
            </a:pPr>
            <a:endParaRPr sz="13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g24fa24adeb2_0_36"/>
          <p:cNvSpPr txBox="1">
            <a:spLocks noGrp="1"/>
          </p:cNvSpPr>
          <p:nvPr>
            <p:ph type="body" idx="1"/>
          </p:nvPr>
        </p:nvSpPr>
        <p:spPr>
          <a:xfrm>
            <a:off x="1239000" y="2093674"/>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endParaRPr dirty="0"/>
          </a:p>
          <a:p>
            <a:pPr marL="0" lvl="0" indent="0" algn="l" rtl="0">
              <a:lnSpc>
                <a:spcPct val="90000"/>
              </a:lnSpc>
              <a:spcBef>
                <a:spcPts val="0"/>
              </a:spcBef>
              <a:spcAft>
                <a:spcPts val="0"/>
              </a:spcAft>
              <a:buClr>
                <a:srgbClr val="F5F5F5"/>
              </a:buClr>
              <a:buSzPts val="2200"/>
              <a:buNone/>
            </a:pPr>
            <a:r>
              <a:rPr lang="es-ES" dirty="0"/>
              <a:t>3. </a:t>
            </a:r>
            <a:r>
              <a:rPr lang="pl-PL" b="0" i="0" dirty="0">
                <a:solidFill>
                  <a:schemeClr val="bg1"/>
                </a:solidFill>
                <a:effectLst/>
                <a:latin typeface="Söhne"/>
              </a:rPr>
              <a:t>Digitalna orodja za poslovno načrtovanje</a:t>
            </a:r>
            <a:endParaRPr lang="es-ES" dirty="0">
              <a:solidFill>
                <a:schemeClr val="bg1"/>
              </a:solidFill>
            </a:endParaRPr>
          </a:p>
          <a:p>
            <a:pPr marL="0" lvl="0" indent="0" algn="l" rtl="0">
              <a:lnSpc>
                <a:spcPct val="90000"/>
              </a:lnSpc>
              <a:spcBef>
                <a:spcPts val="0"/>
              </a:spcBef>
              <a:spcAft>
                <a:spcPts val="0"/>
              </a:spcAft>
              <a:buClr>
                <a:srgbClr val="F5F5F5"/>
              </a:buClr>
              <a:buSzPts val="2200"/>
              <a:buNone/>
            </a:pPr>
            <a:endParaRPr dirty="0"/>
          </a:p>
        </p:txBody>
      </p:sp>
      <p:sp>
        <p:nvSpPr>
          <p:cNvPr id="232" name="Google Shape;232;g24fa24adeb2_0_36"/>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3.3</a:t>
            </a:r>
            <a:r>
              <a:rPr lang="zu-ZA" b="0" i="0" dirty="0">
                <a:solidFill>
                  <a:srgbClr val="0D0D0D"/>
                </a:solidFill>
                <a:effectLst/>
                <a:latin typeface="Söhne"/>
              </a:rPr>
              <a:t> </a:t>
            </a:r>
            <a:r>
              <a:rPr lang="zu-ZA" b="0" i="0" dirty="0">
                <a:solidFill>
                  <a:schemeClr val="bg1"/>
                </a:solidFill>
                <a:effectLst/>
                <a:latin typeface="Söhne"/>
              </a:rPr>
              <a:t>Digitalna orodja za brainstorming, ustvarjalno razmišljanje in inovacije:</a:t>
            </a:r>
            <a:endParaRPr dirty="0">
              <a:solidFill>
                <a:schemeClr val="bg1"/>
              </a:solidFill>
            </a:endParaRPr>
          </a:p>
        </p:txBody>
      </p:sp>
      <p:sp>
        <p:nvSpPr>
          <p:cNvPr id="233" name="Google Shape;233;g24fa24adeb2_0_36"/>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algn="l"/>
            <a:r>
              <a:rPr lang="zu-ZA" sz="1200" b="0" i="0" dirty="0">
                <a:solidFill>
                  <a:srgbClr val="0D0D0D"/>
                </a:solidFill>
                <a:effectLst/>
                <a:latin typeface="Söhne"/>
              </a:rPr>
              <a:t>Digitalna orodja so ključna za ohranjanje inovacij in idej znotraj ekipe za razmišljanje, ustvarjalno razmišljanje in inovacije. Tu je seznam orodij, ki so uporabna za to nalogo:</a:t>
            </a:r>
          </a:p>
          <a:p>
            <a:pPr algn="l"/>
            <a:r>
              <a:rPr lang="zu-ZA" sz="1200" b="0" i="0" dirty="0">
                <a:solidFill>
                  <a:srgbClr val="0D0D0D"/>
                </a:solidFill>
                <a:effectLst/>
                <a:latin typeface="Söhne"/>
              </a:rPr>
              <a:t>MindMeister: Priljubljeno spletno orodje za ustvarjanje miselnih zemljevidov, ki omogoča sodelovalno razmišljanje. Lahko ustvarite in organizirate ideje vizualno, dodate opombe in delite svoje miselne zemljevide z drugimi v realnem času.</a:t>
            </a:r>
          </a:p>
          <a:p>
            <a:pPr algn="l"/>
            <a:r>
              <a:rPr lang="zu-ZA" sz="1200" b="0" i="0" dirty="0">
                <a:solidFill>
                  <a:srgbClr val="0D0D0D"/>
                </a:solidFill>
                <a:effectLst/>
                <a:latin typeface="Söhne"/>
              </a:rPr>
              <a:t>XMind: Vsestranska programska oprema za ustvarjanje miselnih zemljevidov in brainstorming, ki ponuja različne predloge in funkcije za generiranje, organiziranje in predstavitev idej.</a:t>
            </a:r>
          </a:p>
          <a:p>
            <a:pPr algn="l"/>
            <a:r>
              <a:rPr lang="zu-ZA" sz="1200" b="0" i="0" dirty="0">
                <a:solidFill>
                  <a:srgbClr val="0D0D0D"/>
                </a:solidFill>
                <a:effectLst/>
                <a:latin typeface="Söhne"/>
              </a:rPr>
              <a:t>Coggle: Enostavno spletno orodje za ustvarjanje miselnih zemljevidov, ki omogoča sodelovanje v realnem času s člani ekipe. Odlično je za zajemanje in strukturiranje idej.</a:t>
            </a:r>
          </a:p>
          <a:p>
            <a:pPr algn="l"/>
            <a:r>
              <a:rPr lang="zu-ZA" sz="1200" b="0" i="0" dirty="0">
                <a:solidFill>
                  <a:srgbClr val="0D0D0D"/>
                </a:solidFill>
                <a:effectLst/>
                <a:latin typeface="Söhne"/>
              </a:rPr>
              <a:t>Miro: Digitalna platforma za belo tablo, ki je odlična za sodelovalno brainstorming in vizualno razmišljanje. Ponuja različne predloge in integracije z drugimi orodji.</a:t>
            </a:r>
          </a:p>
          <a:p>
            <a:pPr algn="l"/>
            <a:r>
              <a:rPr lang="zu-ZA" sz="1200" b="0" i="0" dirty="0">
                <a:solidFill>
                  <a:srgbClr val="0D0D0D"/>
                </a:solidFill>
                <a:effectLst/>
                <a:latin typeface="Söhne"/>
              </a:rPr>
              <a:t>Stormboard: Platforma za sodelovalno brainstorming v realnem času, ki posnema proces pritrditve opomb na steno. Idealno je za oddaljene seje brainstorminga.</a:t>
            </a:r>
          </a:p>
          <a:p>
            <a:pPr algn="l"/>
            <a:r>
              <a:rPr lang="zu-ZA" sz="1200" b="0" i="0" dirty="0">
                <a:solidFill>
                  <a:srgbClr val="0D0D0D"/>
                </a:solidFill>
                <a:effectLst/>
                <a:latin typeface="Söhne"/>
              </a:rPr>
              <a:t>Ideaflip: Vizualno orodje za brainstorming in upravljanje idej, ki vam pomaga zajeti, organizirati in določiti prioritete idej s preprostim vmesnikom »povleci in spusti«.</a:t>
            </a:r>
          </a:p>
          <a:p>
            <a:pPr algn="l"/>
            <a:r>
              <a:rPr lang="zu-ZA" sz="1200" b="0" i="0" dirty="0">
                <a:solidFill>
                  <a:srgbClr val="0D0D0D"/>
                </a:solidFill>
                <a:effectLst/>
                <a:latin typeface="Söhne"/>
              </a:rPr>
              <a:t>Bubbl.us: Enostavno spletno orodje za ustvarjanje miselnih zemljevidov, ki omogoča hitro brainstorming in organiziranje idej v hierarhično strukturo.</a:t>
            </a:r>
          </a:p>
          <a:p>
            <a:pPr algn="l"/>
            <a:r>
              <a:rPr lang="zu-ZA" sz="1200" b="0" i="0" dirty="0">
                <a:solidFill>
                  <a:srgbClr val="0D0D0D"/>
                </a:solidFill>
                <a:effectLst/>
                <a:latin typeface="Söhne"/>
              </a:rPr>
              <a:t>Padlet: Vsestranska digitalna oglasna deska, ki se lahko uporablja za sodelovalno brainstorming, deljenje idej in vizualno organizacijo. Lahko dodate različne vrste vsebine, kot so besedilo, slike in povezave.</a:t>
            </a: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dirty="0">
                <a:solidFill>
                  <a:srgbClr val="1B193E"/>
                </a:solidFill>
              </a:rPr>
              <a:t> </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908720cbad_0_92"/>
          <p:cNvSpPr txBox="1">
            <a:spLocks noGrp="1"/>
          </p:cNvSpPr>
          <p:nvPr>
            <p:ph type="body" idx="1"/>
          </p:nvPr>
        </p:nvSpPr>
        <p:spPr>
          <a:xfrm>
            <a:off x="1239000" y="2093674"/>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endParaRPr dirty="0">
              <a:solidFill>
                <a:schemeClr val="bg1"/>
              </a:solidFill>
            </a:endParaRPr>
          </a:p>
          <a:p>
            <a:pPr marL="0" lvl="0" indent="0" algn="l" rtl="0">
              <a:lnSpc>
                <a:spcPct val="90000"/>
              </a:lnSpc>
              <a:spcBef>
                <a:spcPts val="0"/>
              </a:spcBef>
              <a:spcAft>
                <a:spcPts val="0"/>
              </a:spcAft>
              <a:buClr>
                <a:srgbClr val="F5F5F5"/>
              </a:buClr>
              <a:buSzPts val="2200"/>
              <a:buNone/>
            </a:pPr>
            <a:r>
              <a:rPr lang="es-ES" dirty="0">
                <a:solidFill>
                  <a:schemeClr val="bg1"/>
                </a:solidFill>
              </a:rPr>
              <a:t>3. </a:t>
            </a:r>
            <a:r>
              <a:rPr lang="pl-PL" b="0" i="0" dirty="0">
                <a:solidFill>
                  <a:schemeClr val="bg1"/>
                </a:solidFill>
                <a:effectLst/>
                <a:latin typeface="Söhne"/>
              </a:rPr>
              <a:t>Digitalna orodja za poslovno načrtovanje</a:t>
            </a:r>
            <a:endParaRPr dirty="0">
              <a:solidFill>
                <a:schemeClr val="bg1"/>
              </a:solidFill>
            </a:endParaRPr>
          </a:p>
          <a:p>
            <a:pPr marL="0" lvl="0" indent="0" algn="l" rtl="0">
              <a:lnSpc>
                <a:spcPct val="90000"/>
              </a:lnSpc>
              <a:spcBef>
                <a:spcPts val="0"/>
              </a:spcBef>
              <a:spcAft>
                <a:spcPts val="0"/>
              </a:spcAft>
              <a:buClr>
                <a:srgbClr val="F5F5F5"/>
              </a:buClr>
              <a:buSzPts val="2200"/>
              <a:buNone/>
            </a:pPr>
            <a:endParaRPr dirty="0"/>
          </a:p>
        </p:txBody>
      </p:sp>
      <p:sp>
        <p:nvSpPr>
          <p:cNvPr id="239" name="Google Shape;239;g2908720cbad_0_92"/>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3.3</a:t>
            </a:r>
            <a:r>
              <a:rPr lang="zu-ZA" b="0" i="0" dirty="0">
                <a:solidFill>
                  <a:srgbClr val="0D0D0D"/>
                </a:solidFill>
                <a:effectLst/>
                <a:latin typeface="Söhne"/>
              </a:rPr>
              <a:t> </a:t>
            </a:r>
            <a:r>
              <a:rPr lang="zu-ZA" b="0" i="0" dirty="0">
                <a:solidFill>
                  <a:schemeClr val="bg1"/>
                </a:solidFill>
                <a:effectLst/>
                <a:latin typeface="Söhne"/>
              </a:rPr>
              <a:t>Digitalna orodja za razmišljanje, ustvarjalno razmišljanje in inovacije</a:t>
            </a:r>
            <a:endParaRPr dirty="0">
              <a:solidFill>
                <a:schemeClr val="bg1"/>
              </a:solidFill>
            </a:endParaRPr>
          </a:p>
        </p:txBody>
      </p:sp>
      <p:sp>
        <p:nvSpPr>
          <p:cNvPr id="240" name="Google Shape;240;g2908720cbad_0_92"/>
          <p:cNvSpPr txBox="1">
            <a:spLocks noGrp="1"/>
          </p:cNvSpPr>
          <p:nvPr>
            <p:ph type="body" idx="3"/>
          </p:nvPr>
        </p:nvSpPr>
        <p:spPr>
          <a:xfrm>
            <a:off x="5140326" y="82525"/>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endParaRPr lang="zu-ZA" sz="2600" dirty="0"/>
          </a:p>
          <a:p>
            <a:pPr marL="0" lvl="0" indent="0" algn="l" rtl="0">
              <a:lnSpc>
                <a:spcPct val="100000"/>
              </a:lnSpc>
              <a:spcBef>
                <a:spcPts val="0"/>
              </a:spcBef>
              <a:spcAft>
                <a:spcPts val="0"/>
              </a:spcAft>
              <a:buNone/>
            </a:pPr>
            <a:r>
              <a:rPr lang="zu-ZA" sz="1400" dirty="0"/>
              <a:t>Trello: Čeprav je predvsem orodje za upravljanje projektov, se vmesnik na kartici Trello lahko prilagodi za razmišljanje in organiziranje idej z uporabo tabel, seznamov in kartic.</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Ideaboardz: Spletno orodje za sodelovalno razmišljanje, ki omogoča udeležencem, da dodajajo ideje in jih ocenjujejo. Odlično je za zbiranje povratnih informacij in mnenj skupine.</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Lucidspark: Platforma za virtualno tablo, ki podpira realno časovno razmišljanje in sodelovanje. Ponuja funkcije, kot so lepljive opombe, orodja za risanje in predloge.</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Conceptboard: Vizualna platforma za sodelovanje, zasnovana za razmišljanje, vizualizacijo idej in načrtovanje projektov. Odlično je za oddaljene ekipe.</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Zoho Whiteboards: Spletno orodje za tablo, ki omogoča sodelovalno razmišljanje in risanje. Integrira se z drugimi aplikacijami Zoho za nemoten delovni proces.</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Orodja za upravljanje idej in inovacij: Platforme, kot sta IdeaScale in Brightidea, so posebej zasnovane za zajemanje in upravljanje idej za inovacije.</a:t>
            </a:r>
          </a:p>
          <a:p>
            <a:pPr marL="0" lvl="0" indent="0" algn="l" rtl="0">
              <a:lnSpc>
                <a:spcPct val="100000"/>
              </a:lnSpc>
              <a:spcBef>
                <a:spcPts val="0"/>
              </a:spcBef>
              <a:spcAft>
                <a:spcPts val="0"/>
              </a:spcAft>
              <a:buNone/>
            </a:pPr>
            <a:endParaRPr lang="zu-ZA" sz="1400" dirty="0"/>
          </a:p>
          <a:p>
            <a:pPr marL="0" lvl="0" indent="0" algn="l" rtl="0">
              <a:lnSpc>
                <a:spcPct val="100000"/>
              </a:lnSpc>
              <a:spcBef>
                <a:spcPts val="0"/>
              </a:spcBef>
              <a:spcAft>
                <a:spcPts val="0"/>
              </a:spcAft>
              <a:buNone/>
            </a:pPr>
            <a:r>
              <a:rPr lang="zu-ZA" sz="1400" dirty="0"/>
              <a:t>Sodelovalni urejevalniki dokumentov: Orodja, kot so Google Dokumenti, Microsoft 365 in Quip, se lahko uporabljajo tudi za sodelovalno razmišljanje s ustvarjanjem skupnih dokumentov, v katerih člani skupine lahko vnesejo in urejajo ideje.</a:t>
            </a:r>
            <a:endParaRP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dirty="0"/>
              <a:t>Kazalo</a:t>
            </a:r>
            <a:endParaRPr dirty="0"/>
          </a:p>
        </p:txBody>
      </p:sp>
      <p:sp>
        <p:nvSpPr>
          <p:cNvPr id="105" name="Google Shape;105;p5"/>
          <p:cNvSpPr/>
          <p:nvPr/>
        </p:nvSpPr>
        <p:spPr>
          <a:xfrm>
            <a:off x="542494" y="2151561"/>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5"/>
          <p:cNvSpPr/>
          <p:nvPr/>
        </p:nvSpPr>
        <p:spPr>
          <a:xfrm>
            <a:off x="542494" y="3303000"/>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5"/>
          <p:cNvSpPr/>
          <p:nvPr/>
        </p:nvSpPr>
        <p:spPr>
          <a:xfrm>
            <a:off x="542494" y="4454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5"/>
          <p:cNvSpPr txBox="1"/>
          <p:nvPr/>
        </p:nvSpPr>
        <p:spPr>
          <a:xfrm>
            <a:off x="1013011" y="4381305"/>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000" b="1" dirty="0">
                <a:solidFill>
                  <a:srgbClr val="1B193E"/>
                </a:solidFill>
                <a:latin typeface="Calibri"/>
                <a:ea typeface="Calibri"/>
                <a:cs typeface="Calibri"/>
                <a:sym typeface="Calibri"/>
              </a:rPr>
              <a:t>Enota</a:t>
            </a:r>
            <a:r>
              <a:rPr lang="es-ES" sz="2000" b="1" i="0" u="none" strike="noStrike" cap="none" dirty="0">
                <a:solidFill>
                  <a:srgbClr val="1B193E"/>
                </a:solidFill>
                <a:latin typeface="Calibri"/>
                <a:ea typeface="Calibri"/>
                <a:cs typeface="Calibri"/>
                <a:sym typeface="Calibri"/>
              </a:rPr>
              <a:t> 3</a:t>
            </a:r>
            <a:r>
              <a:rPr lang="es-ES" sz="2400" b="1" i="0" u="none" strike="noStrike" cap="none" dirty="0">
                <a:solidFill>
                  <a:srgbClr val="1B193E"/>
                </a:solidFill>
                <a:latin typeface="Calibri"/>
                <a:ea typeface="Calibri"/>
                <a:cs typeface="Calibri"/>
                <a:sym typeface="Calibri"/>
              </a:rPr>
              <a:t>. </a:t>
            </a:r>
            <a:r>
              <a:rPr lang="zu-ZA" sz="2000" b="0" i="0" dirty="0">
                <a:solidFill>
                  <a:srgbClr val="0D0D0D"/>
                </a:solidFill>
                <a:effectLst/>
                <a:latin typeface="Söhne"/>
              </a:rPr>
              <a:t>Digitalna orodja za načrtovanje poslovanja Odsek 3.1. Digitalna orodja za upravljanje Odsek 3.2. Digitalna orodja za komunikacijo in sodelovanje Odsek 3.3. Digitalna orodja za razmišljanje, ustvarjalnost in inoviranje</a:t>
            </a:r>
            <a:endParaRPr sz="2400" dirty="0">
              <a:solidFill>
                <a:srgbClr val="1B193E"/>
              </a:solidFill>
              <a:latin typeface="Calibri"/>
              <a:ea typeface="Calibri"/>
              <a:cs typeface="Calibri"/>
              <a:sym typeface="Calibri"/>
            </a:endParaRPr>
          </a:p>
        </p:txBody>
      </p:sp>
      <p:pic>
        <p:nvPicPr>
          <p:cNvPr id="109" name="Google Shape;109;p5" descr="Imagen que contiene lego, juguete, hombre&#10;&#10;Descripción generada automáticamente"/>
          <p:cNvPicPr preferRelativeResize="0"/>
          <p:nvPr/>
        </p:nvPicPr>
        <p:blipFill rotWithShape="1">
          <a:blip r:embed="rId3">
            <a:alphaModFix/>
          </a:blip>
          <a:srcRect l="9945" r="9413"/>
          <a:stretch/>
        </p:blipFill>
        <p:spPr>
          <a:xfrm>
            <a:off x="7321363" y="1919453"/>
            <a:ext cx="4328143" cy="3019094"/>
          </a:xfrm>
          <a:prstGeom prst="rect">
            <a:avLst/>
          </a:prstGeom>
          <a:noFill/>
          <a:ln>
            <a:noFill/>
          </a:ln>
        </p:spPr>
      </p:pic>
      <p:sp>
        <p:nvSpPr>
          <p:cNvPr id="110" name="Google Shape;110;p5"/>
          <p:cNvSpPr txBox="1"/>
          <p:nvPr/>
        </p:nvSpPr>
        <p:spPr>
          <a:xfrm>
            <a:off x="950853" y="3142800"/>
            <a:ext cx="7170300" cy="8244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1B193E"/>
              </a:buClr>
              <a:buSzPts val="2400"/>
              <a:buFont typeface="Arial"/>
              <a:buNone/>
            </a:pPr>
            <a:r>
              <a:rPr lang="es-ES" sz="2000" b="1" i="0" u="none" strike="noStrike" cap="none" dirty="0">
                <a:solidFill>
                  <a:srgbClr val="1B193E"/>
                </a:solidFill>
                <a:latin typeface="Calibri"/>
                <a:ea typeface="Calibri"/>
                <a:cs typeface="Calibri"/>
                <a:sym typeface="Calibri"/>
              </a:rPr>
              <a:t>Enota 2. </a:t>
            </a:r>
            <a:r>
              <a:rPr lang="zu-ZA" sz="2000" b="0" i="0" dirty="0">
                <a:solidFill>
                  <a:srgbClr val="0D0D0D"/>
                </a:solidFill>
                <a:effectLst/>
                <a:latin typeface="Söhne"/>
              </a:rPr>
              <a:t>Enota 1. Uvod v digitalno načrtovanje poslovanja Odsek 1.1. Kaj je poslovno načrtovanje in kako lahko postane digitalno? Odsek 1.2. Digitalna orodja za poslovno načrtovanje po funkcijah</a:t>
            </a:r>
            <a:endParaRPr sz="2400" dirty="0">
              <a:solidFill>
                <a:srgbClr val="1B193E"/>
              </a:solidFill>
              <a:latin typeface="Calibri"/>
              <a:ea typeface="Calibri"/>
              <a:cs typeface="Calibri"/>
              <a:sym typeface="Calibri"/>
            </a:endParaRPr>
          </a:p>
        </p:txBody>
      </p:sp>
      <p:sp>
        <p:nvSpPr>
          <p:cNvPr id="111" name="Google Shape;111;p5"/>
          <p:cNvSpPr txBox="1"/>
          <p:nvPr/>
        </p:nvSpPr>
        <p:spPr>
          <a:xfrm>
            <a:off x="1013012" y="2073743"/>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zu-ZA" sz="2000" b="1" i="0" dirty="0">
                <a:solidFill>
                  <a:srgbClr val="0D0D0D"/>
                </a:solidFill>
                <a:effectLst/>
                <a:latin typeface="Söhne"/>
              </a:rPr>
              <a:t>Enota 1. </a:t>
            </a:r>
            <a:r>
              <a:rPr lang="zu-ZA" sz="2000" b="0" i="0" dirty="0">
                <a:solidFill>
                  <a:srgbClr val="0D0D0D"/>
                </a:solidFill>
                <a:effectLst/>
                <a:latin typeface="Söhne"/>
              </a:rPr>
              <a:t>Uvod v digitalno načrtovanje poslovanja Odsek 1.1. Kaj je poslovno načrtovanje in kako lahko postane digitalno? Odsek 1.2. Digitalna orodja za poslovno načrtovanje po funkcijah</a:t>
            </a:r>
            <a:endParaRPr sz="1600" dirty="0">
              <a:solidFill>
                <a:srgbClr val="1B193E"/>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dirty="0"/>
              <a:t>Povzetek</a:t>
            </a:r>
            <a:endParaRPr dirty="0"/>
          </a:p>
        </p:txBody>
      </p:sp>
      <p:sp>
        <p:nvSpPr>
          <p:cNvPr id="246" name="Google Shape;246;p12"/>
          <p:cNvSpPr txBox="1">
            <a:spLocks noGrp="1"/>
          </p:cNvSpPr>
          <p:nvPr>
            <p:ph type="body" idx="2"/>
          </p:nvPr>
        </p:nvSpPr>
        <p:spPr>
          <a:xfrm>
            <a:off x="620413" y="2100918"/>
            <a:ext cx="3434702" cy="107973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zu-ZA" sz="1400" b="0" i="0" dirty="0">
                <a:solidFill>
                  <a:srgbClr val="0D0D0D"/>
                </a:solidFill>
                <a:effectLst/>
                <a:latin typeface="Söhne"/>
              </a:rPr>
              <a:t>Digitalno poslovno načrtovanje izkorišča tehnologijo za optimizacijo procesov, omogočanje odločanja na podlagi podatkov ter izboljšanje celotne učinkovitosti in uspešnosti podjetja v različnih funkcijah.</a:t>
            </a:r>
            <a:endParaRPr sz="1500" dirty="0"/>
          </a:p>
        </p:txBody>
      </p:sp>
      <p:pic>
        <p:nvPicPr>
          <p:cNvPr id="247" name="Google Shape;247;p12" descr="Una caricatura de una persona&#10;&#10;Descripción generada automáticamente con confianza baja"/>
          <p:cNvPicPr preferRelativeResize="0"/>
          <p:nvPr/>
        </p:nvPicPr>
        <p:blipFill rotWithShape="1">
          <a:blip r:embed="rId3">
            <a:alphaModFix/>
          </a:blip>
          <a:srcRect l="18428" r="18948"/>
          <a:stretch/>
        </p:blipFill>
        <p:spPr>
          <a:xfrm>
            <a:off x="4836948" y="2434466"/>
            <a:ext cx="2815985" cy="2529475"/>
          </a:xfrm>
          <a:prstGeom prst="rect">
            <a:avLst/>
          </a:prstGeom>
          <a:noFill/>
          <a:ln>
            <a:noFill/>
          </a:ln>
        </p:spPr>
      </p:pic>
      <p:sp>
        <p:nvSpPr>
          <p:cNvPr id="248" name="Google Shape;248;p12"/>
          <p:cNvSpPr txBox="1"/>
          <p:nvPr/>
        </p:nvSpPr>
        <p:spPr>
          <a:xfrm>
            <a:off x="620413"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r>
              <a:rPr lang="zu-ZA" sz="1800" b="0" i="0" dirty="0">
                <a:solidFill>
                  <a:srgbClr val="0D0D0D"/>
                </a:solidFill>
                <a:effectLst/>
                <a:latin typeface="Söhne"/>
              </a:rPr>
              <a:t>Digitalna orodja igrajo ključno vlogo pri izboljšanju poslovnega načrtovanja z olajševanjem upravljanja, komunikacije, sodelovanja, razmišljanja, ustvarjalnosti in inovacij.</a:t>
            </a:r>
            <a:endParaRPr b="0" i="0" u="none" strike="noStrike" cap="none" dirty="0">
              <a:solidFill>
                <a:srgbClr val="1B193E"/>
              </a:solidFill>
              <a:latin typeface="Calibri"/>
              <a:ea typeface="Calibri"/>
              <a:cs typeface="Calibri"/>
              <a:sym typeface="Calibri"/>
            </a:endParaRPr>
          </a:p>
        </p:txBody>
      </p:sp>
      <p:sp>
        <p:nvSpPr>
          <p:cNvPr id="249" name="Google Shape;249;p12"/>
          <p:cNvSpPr txBox="1"/>
          <p:nvPr/>
        </p:nvSpPr>
        <p:spPr>
          <a:xfrm>
            <a:off x="8434766" y="1828362"/>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br>
              <a:rPr lang="zu-ZA" sz="2000" dirty="0"/>
            </a:br>
            <a:r>
              <a:rPr lang="zu-ZA" b="0" i="0" dirty="0">
                <a:solidFill>
                  <a:srgbClr val="0D0D0D"/>
                </a:solidFill>
                <a:effectLst/>
                <a:latin typeface="Söhne"/>
              </a:rPr>
              <a:t>V kontekstu poslovnega načrtovanja pomeni biti usmerjen na podatke uporabo podatkov in analitike za usmerjanje odločanja in razvoj strategije. Vključuje zbiranje, analiziranje in interpretiranje relevantnih podatkov za sprejemanje informiranih odločitev, ki spodbujajo rast in uspeh podjetja.</a:t>
            </a:r>
            <a:endParaRPr sz="1500" b="0" i="0" u="none" strike="noStrike" cap="none" dirty="0">
              <a:solidFill>
                <a:srgbClr val="1B193E"/>
              </a:solidFill>
              <a:latin typeface="Calibri"/>
              <a:ea typeface="Calibri"/>
              <a:cs typeface="Calibri"/>
              <a:sym typeface="Calibri"/>
            </a:endParaRPr>
          </a:p>
        </p:txBody>
      </p:sp>
      <p:sp>
        <p:nvSpPr>
          <p:cNvPr id="250" name="Google Shape;250;p12"/>
          <p:cNvSpPr txBox="1"/>
          <p:nvPr/>
        </p:nvSpPr>
        <p:spPr>
          <a:xfrm>
            <a:off x="8434766" y="3973317"/>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br>
              <a:rPr lang="zu-ZA" sz="1600" dirty="0"/>
            </a:br>
            <a:r>
              <a:rPr lang="zu-ZA" b="0" i="0" dirty="0">
                <a:solidFill>
                  <a:srgbClr val="0D0D0D"/>
                </a:solidFill>
                <a:effectLst/>
                <a:latin typeface="Söhne"/>
              </a:rPr>
              <a:t>Izbira pravih kazalnikov za spremljanje dejavnosti, usmerjenih na podatke, je ključna. Ti kazalniki naj bodo skrbno izbrani, usklajeni z vašimi poslovnimi cilji in sposobni zagotavljati smiselne vpoglede. Vpliv tega pristopa, usmerjenega na podatke, je izboljšano odločanje, povečana učinkovitost in konkurenčna prednost v poslovnem okolju.</a:t>
            </a:r>
            <a:endParaRPr sz="1300" b="0" i="0" u="none" strike="noStrike" cap="none" dirty="0">
              <a:solidFill>
                <a:srgbClr val="1B193E"/>
              </a:solidFill>
              <a:latin typeface="Calibri"/>
              <a:ea typeface="Calibri"/>
              <a:cs typeface="Calibri"/>
              <a:sym typeface="Calibri"/>
            </a:endParaRPr>
          </a:p>
        </p:txBody>
      </p:sp>
      <p:sp>
        <p:nvSpPr>
          <p:cNvPr id="251" name="Google Shape;251;p12"/>
          <p:cNvSpPr/>
          <p:nvPr/>
        </p:nvSpPr>
        <p:spPr>
          <a:xfrm>
            <a:off x="8285825" y="2224228"/>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2" name="Google Shape;252;p12"/>
          <p:cNvSpPr/>
          <p:nvPr/>
        </p:nvSpPr>
        <p:spPr>
          <a:xfrm>
            <a:off x="8285825" y="433689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3" name="Google Shape;253;p12"/>
          <p:cNvSpPr/>
          <p:nvPr/>
        </p:nvSpPr>
        <p:spPr>
          <a:xfrm>
            <a:off x="471472" y="2224228"/>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4" name="Google Shape;254;p12"/>
          <p:cNvSpPr/>
          <p:nvPr/>
        </p:nvSpPr>
        <p:spPr>
          <a:xfrm>
            <a:off x="471472" y="4328017"/>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3"/>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dirty="0"/>
              <a:t>Hvala!</a:t>
            </a:r>
            <a:endParaRPr dirty="0"/>
          </a:p>
        </p:txBody>
      </p:sp>
      <p:sp>
        <p:nvSpPr>
          <p:cNvPr id="260" name="Google Shape;260;p13"/>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es-ES" dirty="0"/>
              <a:t>Več na: </a:t>
            </a:r>
            <a:r>
              <a:rPr lang="es-ES" u="sng" dirty="0">
                <a:solidFill>
                  <a:schemeClr val="hlink"/>
                </a:solidFill>
                <a:hlinkClick r:id="rId3"/>
              </a:rPr>
              <a:t>www.digital-dream-lab.eu</a:t>
            </a:r>
            <a:r>
              <a:rPr lang="es-ES" dirty="0"/>
              <a:t>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zu-ZA" b="0" i="0" dirty="0">
                <a:solidFill>
                  <a:srgbClr val="0D0D0D"/>
                </a:solidFill>
                <a:effectLst/>
                <a:latin typeface="Söhne"/>
              </a:rPr>
              <a:t>Cilji učenja</a:t>
            </a:r>
            <a:endParaRPr dirty="0"/>
          </a:p>
        </p:txBody>
      </p:sp>
      <p:sp>
        <p:nvSpPr>
          <p:cNvPr id="117" name="Google Shape;117;p6"/>
          <p:cNvSpPr/>
          <p:nvPr/>
        </p:nvSpPr>
        <p:spPr>
          <a:xfrm>
            <a:off x="959744" y="2693103"/>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6"/>
          <p:cNvSpPr txBox="1"/>
          <p:nvPr/>
        </p:nvSpPr>
        <p:spPr>
          <a:xfrm>
            <a:off x="1430235" y="2120703"/>
            <a:ext cx="7170300" cy="824400"/>
          </a:xfrm>
          <a:prstGeom prst="rect">
            <a:avLst/>
          </a:prstGeom>
          <a:noFill/>
          <a:ln>
            <a:noFill/>
          </a:ln>
        </p:spPr>
        <p:txBody>
          <a:bodyPr spcFirstLastPara="1" wrap="square" lIns="91425" tIns="45700" rIns="91425" bIns="45700" anchor="t" anchorCtr="0">
            <a:noAutofit/>
          </a:bodyPr>
          <a:lstStyle/>
          <a:p>
            <a:pPr marL="0" lvl="0" indent="0" algn="l" rtl="0">
              <a:lnSpc>
                <a:spcPct val="107916"/>
              </a:lnSpc>
              <a:spcBef>
                <a:spcPts val="0"/>
              </a:spcBef>
              <a:spcAft>
                <a:spcPts val="0"/>
              </a:spcAft>
              <a:buNone/>
            </a:pPr>
            <a:endParaRPr lang="zu-ZA" sz="2400" dirty="0">
              <a:solidFill>
                <a:srgbClr val="1B193E"/>
              </a:solidFill>
              <a:latin typeface="Calibri"/>
              <a:ea typeface="Calibri"/>
              <a:cs typeface="Calibri"/>
              <a:sym typeface="Calibri"/>
            </a:endParaRPr>
          </a:p>
          <a:p>
            <a:pPr marL="0" lvl="0" indent="0" algn="l" rtl="0">
              <a:lnSpc>
                <a:spcPct val="107916"/>
              </a:lnSpc>
              <a:spcBef>
                <a:spcPts val="0"/>
              </a:spcBef>
              <a:spcAft>
                <a:spcPts val="0"/>
              </a:spcAft>
              <a:buNone/>
            </a:pPr>
            <a:r>
              <a:rPr lang="zu-ZA" sz="2400" dirty="0">
                <a:solidFill>
                  <a:srgbClr val="1B193E"/>
                </a:solidFill>
                <a:latin typeface="Calibri"/>
                <a:ea typeface="Calibri"/>
                <a:cs typeface="Calibri"/>
                <a:sym typeface="Calibri"/>
              </a:rPr>
              <a:t>Razumeti ključne koncepte in načela digitalnega poslovnega načrtovanja.</a:t>
            </a:r>
            <a:endParaRPr sz="2400" dirty="0">
              <a:solidFill>
                <a:srgbClr val="1B193E"/>
              </a:solidFill>
              <a:latin typeface="Calibri"/>
              <a:ea typeface="Calibri"/>
              <a:cs typeface="Calibri"/>
              <a:sym typeface="Calibri"/>
            </a:endParaRPr>
          </a:p>
        </p:txBody>
      </p:sp>
      <p:sp>
        <p:nvSpPr>
          <p:cNvPr id="119" name="Google Shape;119;p6"/>
          <p:cNvSpPr/>
          <p:nvPr/>
        </p:nvSpPr>
        <p:spPr>
          <a:xfrm>
            <a:off x="959744" y="384454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6"/>
          <p:cNvSpPr/>
          <p:nvPr/>
        </p:nvSpPr>
        <p:spPr>
          <a:xfrm>
            <a:off x="959744" y="4995981"/>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6"/>
          <p:cNvSpPr txBox="1"/>
          <p:nvPr/>
        </p:nvSpPr>
        <p:spPr>
          <a:xfrm>
            <a:off x="1430262" y="375918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zu-ZA" sz="2400" dirty="0">
                <a:solidFill>
                  <a:srgbClr val="1B193E"/>
                </a:solidFill>
                <a:latin typeface="Calibri"/>
                <a:ea typeface="Calibri"/>
                <a:cs typeface="Calibri"/>
                <a:sym typeface="Calibri"/>
              </a:rPr>
              <a:t>Imeti znanje o pristopu, ki temelji na podatkih, in njegovih prednostih.</a:t>
            </a:r>
            <a:endParaRPr sz="2400" dirty="0">
              <a:solidFill>
                <a:srgbClr val="1B193E"/>
              </a:solidFill>
              <a:latin typeface="Calibri"/>
              <a:ea typeface="Calibri"/>
              <a:cs typeface="Calibri"/>
              <a:sym typeface="Calibri"/>
            </a:endParaRPr>
          </a:p>
        </p:txBody>
      </p:sp>
      <p:sp>
        <p:nvSpPr>
          <p:cNvPr id="122" name="Google Shape;122;p6"/>
          <p:cNvSpPr txBox="1"/>
          <p:nvPr/>
        </p:nvSpPr>
        <p:spPr>
          <a:xfrm>
            <a:off x="1430262" y="491353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zu-ZA" sz="2400" dirty="0">
                <a:latin typeface="Calibri" panose="020F0502020204030204" pitchFamily="34" charset="0"/>
                <a:ea typeface="Calibri" panose="020F0502020204030204" pitchFamily="34" charset="0"/>
                <a:cs typeface="Calibri" panose="020F0502020204030204" pitchFamily="34" charset="0"/>
              </a:rPr>
              <a:t>Biti sposoben odločiti, kdaj in katera digitalna orodja uporabiti za komunikacijo, sodelovanje in ustvarjalnost.</a:t>
            </a:r>
          </a:p>
          <a:p>
            <a:pPr marL="0" marR="0" lvl="0" indent="0" algn="l" rtl="0">
              <a:lnSpc>
                <a:spcPct val="90000"/>
              </a:lnSpc>
              <a:spcBef>
                <a:spcPts val="0"/>
              </a:spcBef>
              <a:spcAft>
                <a:spcPts val="0"/>
              </a:spcAft>
              <a:buClr>
                <a:srgbClr val="1B193E"/>
              </a:buClr>
              <a:buSzPts val="2400"/>
              <a:buFont typeface="Arial"/>
              <a:buNone/>
            </a:pPr>
            <a:endParaRPr lang="zu-ZA" dirty="0"/>
          </a:p>
          <a:p>
            <a:pPr marL="0" marR="0" lvl="0" indent="0" algn="l" rtl="0">
              <a:lnSpc>
                <a:spcPct val="90000"/>
              </a:lnSpc>
              <a:spcBef>
                <a:spcPts val="0"/>
              </a:spcBef>
              <a:spcAft>
                <a:spcPts val="0"/>
              </a:spcAft>
              <a:buClr>
                <a:srgbClr val="1B193E"/>
              </a:buClr>
              <a:buSzPts val="2400"/>
              <a:buFont typeface="Arial"/>
              <a:buNone/>
            </a:pPr>
            <a:endParaRPr lang="zu-ZA" dirty="0"/>
          </a:p>
          <a:p>
            <a:pPr marL="0" marR="0" lvl="0" indent="0" algn="l" rtl="0">
              <a:lnSpc>
                <a:spcPct val="90000"/>
              </a:lnSpc>
              <a:spcBef>
                <a:spcPts val="0"/>
              </a:spcBef>
              <a:spcAft>
                <a:spcPts val="0"/>
              </a:spcAft>
              <a:buClr>
                <a:srgbClr val="1B193E"/>
              </a:buClr>
              <a:buSzPts val="2400"/>
              <a:buFont typeface="Arial"/>
              <a:buNone/>
            </a:pPr>
            <a:endParaRPr lang="zu-ZA" dirty="0"/>
          </a:p>
          <a:p>
            <a:pPr marL="0" marR="0" lvl="0" indent="0" algn="l" rtl="0">
              <a:lnSpc>
                <a:spcPct val="90000"/>
              </a:lnSpc>
              <a:spcBef>
                <a:spcPts val="0"/>
              </a:spcBef>
              <a:spcAft>
                <a:spcPts val="0"/>
              </a:spcAft>
              <a:buClr>
                <a:srgbClr val="1B193E"/>
              </a:buClr>
              <a:buSzPts val="2400"/>
              <a:buFont typeface="Arial"/>
              <a:buNone/>
            </a:pPr>
            <a:endParaRPr lang="zu-ZA" dirty="0"/>
          </a:p>
          <a:p>
            <a:pPr marL="0" marR="0" lvl="0" indent="0" algn="l" rtl="0">
              <a:lnSpc>
                <a:spcPct val="90000"/>
              </a:lnSpc>
              <a:spcBef>
                <a:spcPts val="0"/>
              </a:spcBef>
              <a:spcAft>
                <a:spcPts val="0"/>
              </a:spcAft>
              <a:buClr>
                <a:srgbClr val="1B193E"/>
              </a:buClr>
              <a:buSzPts val="2400"/>
              <a:buFont typeface="Arial"/>
              <a:buNone/>
            </a:pPr>
            <a:endParaRPr lang="zu-ZA" dirty="0"/>
          </a:p>
        </p:txBody>
      </p:sp>
      <p:sp>
        <p:nvSpPr>
          <p:cNvPr id="123" name="Google Shape;123;p6"/>
          <p:cNvSpPr txBox="1"/>
          <p:nvPr/>
        </p:nvSpPr>
        <p:spPr>
          <a:xfrm>
            <a:off x="471472" y="1695105"/>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endParaRPr lang="pl-PL" b="0" i="0" dirty="0">
              <a:solidFill>
                <a:srgbClr val="0D0D0D"/>
              </a:solidFill>
              <a:effectLst/>
              <a:latin typeface="Söhne"/>
            </a:endParaRPr>
          </a:p>
          <a:p>
            <a:pPr marL="0" marR="0" lvl="0" indent="0" algn="l" rtl="0">
              <a:lnSpc>
                <a:spcPct val="90000"/>
              </a:lnSpc>
              <a:spcBef>
                <a:spcPts val="0"/>
              </a:spcBef>
              <a:spcAft>
                <a:spcPts val="0"/>
              </a:spcAft>
              <a:buClr>
                <a:srgbClr val="1B193E"/>
              </a:buClr>
              <a:buSzPts val="2400"/>
              <a:buFont typeface="Arial"/>
              <a:buNone/>
            </a:pPr>
            <a:r>
              <a:rPr lang="pl-PL" sz="24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Na koncu tega modula boste sposobni</a:t>
            </a:r>
            <a:r>
              <a:rPr lang="pl-PL" b="0" i="0" dirty="0">
                <a:solidFill>
                  <a:srgbClr val="0D0D0D"/>
                </a:solidFill>
                <a:effectLst/>
                <a:latin typeface="Söhne"/>
              </a:rPr>
              <a:t>:</a:t>
            </a:r>
            <a:endParaRPr dirty="0"/>
          </a:p>
        </p:txBody>
      </p:sp>
      <p:pic>
        <p:nvPicPr>
          <p:cNvPr id="124" name="Google Shape;124;p6" descr="Imagen que contiene lego, juguete, computadora&#10;&#10;Descripción generada automáticamente"/>
          <p:cNvPicPr preferRelativeResize="0"/>
          <p:nvPr/>
        </p:nvPicPr>
        <p:blipFill rotWithShape="1">
          <a:blip r:embed="rId3">
            <a:alphaModFix/>
          </a:blip>
          <a:srcRect l="11731" r="14514"/>
          <a:stretch/>
        </p:blipFill>
        <p:spPr>
          <a:xfrm>
            <a:off x="7919583" y="2240837"/>
            <a:ext cx="3612510" cy="275514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1. Uvod v digitalno načrtovanje poslovanja</a:t>
            </a:r>
            <a:endParaRPr dirty="0"/>
          </a:p>
        </p:txBody>
      </p:sp>
      <p:sp>
        <p:nvSpPr>
          <p:cNvPr id="130" name="Google Shape;130;p1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1.1 Kaj je poslovno načrtovanje in kako lahko postane digitalno?</a:t>
            </a:r>
            <a:endParaRPr dirty="0"/>
          </a:p>
        </p:txBody>
      </p:sp>
      <p:sp>
        <p:nvSpPr>
          <p:cNvPr id="131" name="Google Shape;131;p10"/>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p>
            <a:pPr algn="l"/>
            <a:r>
              <a:rPr lang="zu-ZA" b="0" i="0" dirty="0">
                <a:solidFill>
                  <a:srgbClr val="0D0D0D"/>
                </a:solidFill>
                <a:effectLst/>
                <a:latin typeface="Söhne"/>
              </a:rPr>
              <a:t>Poslovno načrtovanje je proces raziskovanja in razumevanja, kako bo posel potekal:</a:t>
            </a:r>
          </a:p>
          <a:p>
            <a:pPr algn="l">
              <a:buFont typeface="Arial" panose="020B0604020202020204" pitchFamily="34" charset="0"/>
              <a:buChar char="•"/>
            </a:pPr>
            <a:r>
              <a:rPr lang="zu-ZA" b="0" i="0" dirty="0">
                <a:solidFill>
                  <a:srgbClr val="0D0D0D"/>
                </a:solidFill>
                <a:effectLst/>
                <a:latin typeface="Söhne"/>
              </a:rPr>
              <a:t>vzpostavitev notranjih procesov</a:t>
            </a:r>
          </a:p>
          <a:p>
            <a:pPr algn="l">
              <a:buFont typeface="Arial" panose="020B0604020202020204" pitchFamily="34" charset="0"/>
              <a:buChar char="•"/>
            </a:pPr>
            <a:r>
              <a:rPr lang="zu-ZA" b="0" i="0" dirty="0">
                <a:solidFill>
                  <a:srgbClr val="0D0D0D"/>
                </a:solidFill>
                <a:effectLst/>
                <a:latin typeface="Söhne"/>
              </a:rPr>
              <a:t>možni tveganji</a:t>
            </a:r>
          </a:p>
          <a:p>
            <a:pPr algn="l">
              <a:buFont typeface="Arial" panose="020B0604020202020204" pitchFamily="34" charset="0"/>
              <a:buChar char="•"/>
            </a:pPr>
            <a:r>
              <a:rPr lang="zu-ZA" b="0" i="0" dirty="0">
                <a:solidFill>
                  <a:srgbClr val="0D0D0D"/>
                </a:solidFill>
                <a:effectLst/>
                <a:latin typeface="Söhne"/>
              </a:rPr>
              <a:t>prepoznavanje priložnosti</a:t>
            </a:r>
          </a:p>
          <a:p>
            <a:pPr algn="l">
              <a:buFont typeface="Arial" panose="020B0604020202020204" pitchFamily="34" charset="0"/>
              <a:buChar char="•"/>
            </a:pPr>
            <a:r>
              <a:rPr lang="zu-ZA" b="0" i="0" dirty="0">
                <a:solidFill>
                  <a:srgbClr val="0D0D0D"/>
                </a:solidFill>
                <a:effectLst/>
                <a:latin typeface="Söhne"/>
              </a:rPr>
              <a:t>določanje kazalnikov za oceno uspešnosti</a:t>
            </a:r>
          </a:p>
          <a:p>
            <a:pPr algn="l"/>
            <a:r>
              <a:rPr lang="zu-ZA" b="0" i="0" dirty="0">
                <a:solidFill>
                  <a:srgbClr val="0D0D0D"/>
                </a:solidFill>
                <a:effectLst/>
                <a:latin typeface="Söhne"/>
              </a:rPr>
              <a:t>Ta proces rezultira v Poslovnem načrtu, ki je dokument, v katerem je identificirana, opisana in analizirana poslovna priložnost ali že obstoječe podjetje, pri čemer se preučuje njegova tehnična, ekonomska in finančna izvedljivost. Načrt razvije vse postopke in strategije, potrebne za pretvorbo poslovne priložnosti v dejanski poslovni projekt.</a:t>
            </a:r>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r>
              <a:rPr lang="es-ES" dirty="0"/>
              <a:t>It is crucial for MMSE to go through the process of creating a business plan to understand how to innovate and improve their processes.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24fa24adeb2_0_49"/>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1. </a:t>
            </a:r>
          </a:p>
          <a:p>
            <a:pPr marL="0" lvl="0" indent="0" algn="l" rtl="0">
              <a:lnSpc>
                <a:spcPct val="90000"/>
              </a:lnSpc>
              <a:spcBef>
                <a:spcPts val="0"/>
              </a:spcBef>
              <a:spcAft>
                <a:spcPts val="0"/>
              </a:spcAft>
              <a:buClr>
                <a:srgbClr val="F5F5F5"/>
              </a:buClr>
              <a:buSzPts val="2200"/>
              <a:buNone/>
            </a:pPr>
            <a:r>
              <a:rPr lang="es-ES" dirty="0"/>
              <a:t>Uvod v digitalno načrtovanje poslovanja</a:t>
            </a:r>
            <a:endParaRPr dirty="0"/>
          </a:p>
        </p:txBody>
      </p:sp>
      <p:sp>
        <p:nvSpPr>
          <p:cNvPr id="137" name="Google Shape;137;g24fa24adeb2_0_49"/>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1.1 </a:t>
            </a:r>
            <a:br>
              <a:rPr lang="zu-ZA" dirty="0"/>
            </a:br>
            <a:r>
              <a:rPr lang="zu-ZA" b="0" i="0" dirty="0">
                <a:solidFill>
                  <a:schemeClr val="bg1"/>
                </a:solidFill>
                <a:effectLst/>
                <a:latin typeface="Söhne"/>
              </a:rPr>
              <a:t>Kaj je poslovno načrtovanje in kako lahko postane digitalno?</a:t>
            </a:r>
            <a:endParaRPr dirty="0">
              <a:solidFill>
                <a:schemeClr val="bg1"/>
              </a:solidFill>
            </a:endParaRPr>
          </a:p>
        </p:txBody>
      </p:sp>
      <p:sp>
        <p:nvSpPr>
          <p:cNvPr id="138" name="Google Shape;138;g24fa24adeb2_0_49"/>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algn="l"/>
            <a:r>
              <a:rPr lang="zu-ZA" b="0" i="0" dirty="0">
                <a:solidFill>
                  <a:srgbClr val="0D0D0D"/>
                </a:solidFill>
                <a:effectLst/>
                <a:latin typeface="Söhne"/>
              </a:rPr>
              <a:t>Za MSP-je je ključno, da gredo skozi proces ustvarjanja poslovnega načrta, da razumejo, kako inovirati in izboljšati svoje procese.</a:t>
            </a:r>
          </a:p>
          <a:p>
            <a:pPr algn="l"/>
            <a:r>
              <a:rPr lang="zu-ZA" b="0" i="0" dirty="0">
                <a:solidFill>
                  <a:srgbClr val="0D0D0D"/>
                </a:solidFill>
                <a:effectLst/>
                <a:latin typeface="Söhne"/>
              </a:rPr>
              <a:t>Digitalni poslovni načrt naslavlja ustvarjanje delovnega toka, ciljev in praks za podjetje, da razširi svoje poslovne operacije v digitalni dimenziji. Na primer, prodajo izdelkov ali storitev v spletni trgovini ali uporabo digitalnih orodij za obvladovanje notranjih procesov, kot so naročanje dobav ali inventarja.</a:t>
            </a:r>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2908720cbad_0_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1.</a:t>
            </a:r>
          </a:p>
          <a:p>
            <a:pPr marL="0" lvl="0" indent="0" algn="l" rtl="0">
              <a:lnSpc>
                <a:spcPct val="90000"/>
              </a:lnSpc>
              <a:spcBef>
                <a:spcPts val="0"/>
              </a:spcBef>
              <a:spcAft>
                <a:spcPts val="0"/>
              </a:spcAft>
              <a:buClr>
                <a:srgbClr val="F5F5F5"/>
              </a:buClr>
              <a:buSzPts val="2200"/>
              <a:buNone/>
            </a:pPr>
            <a:r>
              <a:rPr lang="es-ES" dirty="0"/>
              <a:t>Uvod v digitalno poslovno načrtovanje </a:t>
            </a:r>
            <a:endParaRPr dirty="0"/>
          </a:p>
        </p:txBody>
      </p:sp>
      <p:sp>
        <p:nvSpPr>
          <p:cNvPr id="144" name="Google Shape;144;g2908720cbad_0_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1.1 </a:t>
            </a:r>
          </a:p>
          <a:p>
            <a:pPr marL="0" lvl="0" indent="0" algn="l" rtl="0">
              <a:lnSpc>
                <a:spcPct val="90000"/>
              </a:lnSpc>
              <a:spcBef>
                <a:spcPts val="0"/>
              </a:spcBef>
              <a:spcAft>
                <a:spcPts val="0"/>
              </a:spcAft>
              <a:buClr>
                <a:srgbClr val="F5F5F5"/>
              </a:buClr>
              <a:buSzPts val="2000"/>
              <a:buNone/>
            </a:pPr>
            <a:r>
              <a:rPr lang="es-ES" dirty="0"/>
              <a:t>Kaj je poslovno načrtovanje in kako lahko postane digitalno?</a:t>
            </a:r>
            <a:endParaRPr dirty="0"/>
          </a:p>
        </p:txBody>
      </p:sp>
      <p:sp>
        <p:nvSpPr>
          <p:cNvPr id="145" name="Google Shape;145;g2908720cbad_0_0"/>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zu-ZA" b="0" i="0" dirty="0">
                <a:solidFill>
                  <a:srgbClr val="0D0D0D"/>
                </a:solidFill>
                <a:effectLst/>
                <a:latin typeface="Söhne"/>
              </a:rPr>
              <a:t>Tukaj so najboljše prakse, ki naj se izvajajo pri ustvarjanju poslovnega načrta:</a:t>
            </a: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p:txBody>
      </p:sp>
      <p:graphicFrame>
        <p:nvGraphicFramePr>
          <p:cNvPr id="146" name="Google Shape;146;g2908720cbad_0_0"/>
          <p:cNvGraphicFramePr/>
          <p:nvPr>
            <p:extLst>
              <p:ext uri="{D42A27DB-BD31-4B8C-83A1-F6EECF244321}">
                <p14:modId xmlns:p14="http://schemas.microsoft.com/office/powerpoint/2010/main" val="3634094360"/>
              </p:ext>
            </p:extLst>
          </p:nvPr>
        </p:nvGraphicFramePr>
        <p:xfrm>
          <a:off x="5326625" y="1503475"/>
          <a:ext cx="5885350" cy="3990390"/>
        </p:xfrm>
        <a:graphic>
          <a:graphicData uri="http://schemas.openxmlformats.org/drawingml/2006/table">
            <a:tbl>
              <a:tblPr>
                <a:noFill/>
                <a:tableStyleId>{7DC42985-79A0-4316-946B-CC4AED469DBA}</a:tableStyleId>
              </a:tblPr>
              <a:tblGrid>
                <a:gridCol w="2942675">
                  <a:extLst>
                    <a:ext uri="{9D8B030D-6E8A-4147-A177-3AD203B41FA5}">
                      <a16:colId xmlns:a16="http://schemas.microsoft.com/office/drawing/2014/main" val="20000"/>
                    </a:ext>
                  </a:extLst>
                </a:gridCol>
                <a:gridCol w="2942675">
                  <a:extLst>
                    <a:ext uri="{9D8B030D-6E8A-4147-A177-3AD203B41FA5}">
                      <a16:colId xmlns:a16="http://schemas.microsoft.com/office/drawing/2014/main" val="20001"/>
                    </a:ext>
                  </a:extLst>
                </a:gridCol>
              </a:tblGrid>
              <a:tr h="577400">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Postavite jasne cilje in objektive</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Upravljanje odnosov s strankami</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388325">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Raziskava trga</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Marketinška strategija</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388325">
                <a:tc>
                  <a:txBody>
                    <a:bodyPr/>
                    <a:lstStyle/>
                    <a:p>
                      <a:pPr marL="0" lvl="0" indent="0" algn="l" rtl="0">
                        <a:lnSpc>
                          <a:spcPct val="90000"/>
                        </a:lnSpc>
                        <a:spcBef>
                          <a:spcPts val="0"/>
                        </a:spcBef>
                        <a:spcAft>
                          <a:spcPts val="0"/>
                        </a:spcAft>
                        <a:buNone/>
                      </a:pPr>
                      <a:r>
                        <a:rPr lang="es-ES" sz="1600" dirty="0">
                          <a:solidFill>
                            <a:schemeClr val="dk1"/>
                          </a:solidFill>
                          <a:latin typeface="Calibri"/>
                          <a:ea typeface="Calibri"/>
                          <a:cs typeface="Calibri"/>
                          <a:sym typeface="Calibri"/>
                        </a:rPr>
                        <a:t>SWOT Analiza</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Načrt operacij</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388325">
                <a:tc>
                  <a:txBody>
                    <a:bodyPr/>
                    <a:lstStyle/>
                    <a:p>
                      <a:pPr marL="0" lvl="0" indent="0" algn="l" rtl="0">
                        <a:lnSpc>
                          <a:spcPct val="90000"/>
                        </a:lnSpc>
                        <a:spcBef>
                          <a:spcPts val="0"/>
                        </a:spcBef>
                        <a:spcAft>
                          <a:spcPts val="0"/>
                        </a:spcAft>
                        <a:buNone/>
                      </a:pPr>
                      <a:r>
                        <a:rPr lang="es-ES" sz="1600" dirty="0">
                          <a:solidFill>
                            <a:schemeClr val="dk1"/>
                          </a:solidFill>
                          <a:latin typeface="Calibri"/>
                          <a:ea typeface="Calibri"/>
                          <a:cs typeface="Calibri"/>
                          <a:sym typeface="Calibri"/>
                        </a:rPr>
                        <a:t>Finančno načrtovanje</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Zakonita in regulatorna skladnost</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388325">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proračuna</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kadrovskih virov</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388325">
                <a:tc>
                  <a:txBody>
                    <a:bodyPr/>
                    <a:lstStyle/>
                    <a:p>
                      <a:r>
                        <a:rPr lang="zu-ZA" sz="1400" b="0" i="0" u="none" strike="noStrike" cap="none" dirty="0">
                          <a:solidFill>
                            <a:srgbClr val="000000"/>
                          </a:solidFill>
                          <a:effectLst/>
                          <a:latin typeface="Arial"/>
                          <a:ea typeface="Arial"/>
                          <a:cs typeface="Arial"/>
                          <a:sym typeface="Arial"/>
                        </a:rPr>
                        <a:t>Upravljanje s tveganji</a:t>
                      </a:r>
                    </a:p>
                    <a:p>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Vključevanje tehnologije</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388325">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Trajnostnost in družbena odgovornost</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Spremljanje in ocenjevanje</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r h="0">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Prilagodljivost</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zu-ZA" sz="1400" b="0" i="0" u="none" strike="noStrike" cap="none" dirty="0">
                          <a:solidFill>
                            <a:srgbClr val="000000"/>
                          </a:solidFill>
                          <a:effectLst/>
                          <a:latin typeface="Arial"/>
                          <a:ea typeface="Arial"/>
                          <a:cs typeface="Arial"/>
                          <a:sym typeface="Arial"/>
                        </a:rPr>
                        <a:t>Iščite strokovni nasvet.</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7"/>
                  </a:ext>
                </a:extLst>
              </a:tr>
              <a:tr h="388325">
                <a:tc>
                  <a:txBody>
                    <a:bodyPr/>
                    <a:lstStyle/>
                    <a:p>
                      <a:pPr marL="0" lvl="0" indent="0" algn="l" rtl="0">
                        <a:lnSpc>
                          <a:spcPct val="90000"/>
                        </a:lnSpc>
                        <a:spcBef>
                          <a:spcPts val="0"/>
                        </a:spcBef>
                        <a:spcAft>
                          <a:spcPts val="0"/>
                        </a:spcAft>
                        <a:buNone/>
                      </a:pPr>
                      <a:r>
                        <a:rPr lang="es-ES" sz="1600" dirty="0">
                          <a:solidFill>
                            <a:schemeClr val="dk1"/>
                          </a:solidFill>
                          <a:latin typeface="Calibri"/>
                          <a:ea typeface="Calibri"/>
                          <a:cs typeface="Calibri"/>
                          <a:sym typeface="Calibri"/>
                        </a:rPr>
                        <a:t> Mreženje</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1. </a:t>
            </a:r>
            <a:r>
              <a:rPr lang="zu-ZA" b="0" i="0" dirty="0">
                <a:solidFill>
                  <a:schemeClr val="bg1"/>
                </a:solidFill>
                <a:effectLst/>
                <a:latin typeface="Söhne"/>
              </a:rPr>
              <a:t>Uvod v digitalno načrtovanje poslovanja</a:t>
            </a:r>
            <a:endParaRPr dirty="0">
              <a:solidFill>
                <a:schemeClr val="bg1"/>
              </a:solidFill>
            </a:endParaRPr>
          </a:p>
        </p:txBody>
      </p:sp>
      <p:sp>
        <p:nvSpPr>
          <p:cNvPr id="152" name="Google Shape;152;p1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s-ES" dirty="0"/>
              <a:t>1.2</a:t>
            </a:r>
            <a:r>
              <a:rPr lang="pl-PL" b="0" i="0" dirty="0">
                <a:solidFill>
                  <a:srgbClr val="0D0D0D"/>
                </a:solidFill>
                <a:effectLst/>
                <a:latin typeface="Söhne"/>
              </a:rPr>
              <a:t> </a:t>
            </a:r>
            <a:r>
              <a:rPr lang="pl-PL" b="0" i="0" dirty="0">
                <a:solidFill>
                  <a:schemeClr val="bg1"/>
                </a:solidFill>
                <a:effectLst/>
                <a:latin typeface="Söhne"/>
              </a:rPr>
              <a:t>Digitalna orodja za poslovno načrtovanje po funkcijah</a:t>
            </a:r>
            <a:endParaRPr dirty="0">
              <a:solidFill>
                <a:schemeClr val="bg1"/>
              </a:solidFill>
            </a:endParaRPr>
          </a:p>
          <a:p>
            <a:pPr marL="0" lvl="0" indent="0" algn="r" rtl="0">
              <a:lnSpc>
                <a:spcPct val="90000"/>
              </a:lnSpc>
              <a:spcBef>
                <a:spcPts val="1000"/>
              </a:spcBef>
              <a:spcAft>
                <a:spcPts val="0"/>
              </a:spcAft>
              <a:buClr>
                <a:srgbClr val="F5F5F5"/>
              </a:buClr>
              <a:buSzPts val="2000"/>
              <a:buNone/>
            </a:pPr>
            <a:endParaRPr dirty="0"/>
          </a:p>
        </p:txBody>
      </p:sp>
      <p:sp>
        <p:nvSpPr>
          <p:cNvPr id="153" name="Google Shape;153;p1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algn="l"/>
            <a:r>
              <a:rPr lang="zu-ZA" b="0" i="0" dirty="0">
                <a:solidFill>
                  <a:srgbClr val="0D0D0D"/>
                </a:solidFill>
                <a:effectLst/>
                <a:latin typeface="Söhne"/>
              </a:rPr>
              <a:t>Obstaja veliko digitalnih orodij, ki jih je mogoče uporabiti pri izdelavi poslovnega načrta, kot tudi pri izvajanju nalog, povezanih z upravljanjem.</a:t>
            </a:r>
          </a:p>
          <a:p>
            <a:pPr algn="l"/>
            <a:r>
              <a:rPr lang="zu-ZA" b="0" i="0" dirty="0">
                <a:solidFill>
                  <a:srgbClr val="0D0D0D"/>
                </a:solidFill>
                <a:effectLst/>
                <a:latin typeface="Söhne"/>
              </a:rPr>
              <a:t>Obstaja vrsta nalog, ki jih lahko olajšajo programske opreme, tukaj pa bodo razvrščene po kategorijah:</a:t>
            </a:r>
          </a:p>
          <a:p>
            <a:pPr marL="0" lvl="0" indent="0" algn="l" rtl="0">
              <a:lnSpc>
                <a:spcPct val="90000"/>
              </a:lnSpc>
              <a:spcBef>
                <a:spcPts val="0"/>
              </a:spcBef>
              <a:spcAft>
                <a:spcPts val="0"/>
              </a:spcAft>
              <a:buClr>
                <a:srgbClr val="1B193E"/>
              </a:buClr>
              <a:buSzPts val="2400"/>
              <a:buNone/>
            </a:pPr>
            <a:endParaRPr dirty="0"/>
          </a:p>
          <a:p>
            <a:pPr marL="0" lvl="0" indent="0" algn="l" rtl="0">
              <a:lnSpc>
                <a:spcPct val="90000"/>
              </a:lnSpc>
              <a:spcBef>
                <a:spcPts val="0"/>
              </a:spcBef>
              <a:spcAft>
                <a:spcPts val="0"/>
              </a:spcAft>
              <a:buClr>
                <a:srgbClr val="1B193E"/>
              </a:buClr>
              <a:buSzPts val="2400"/>
              <a:buNone/>
            </a:pPr>
            <a:endParaRPr dirty="0"/>
          </a:p>
          <a:p>
            <a:pPr marL="0" lvl="0" indent="0" algn="l" rtl="0">
              <a:lnSpc>
                <a:spcPct val="90000"/>
              </a:lnSpc>
              <a:spcBef>
                <a:spcPts val="0"/>
              </a:spcBef>
              <a:spcAft>
                <a:spcPts val="0"/>
              </a:spcAft>
              <a:buClr>
                <a:srgbClr val="1B193E"/>
              </a:buClr>
              <a:buSzPts val="2400"/>
              <a:buNone/>
            </a:pPr>
            <a:endParaRPr dirty="0"/>
          </a:p>
          <a:p>
            <a:pPr marL="0" lvl="0" indent="0" algn="l" rtl="0">
              <a:lnSpc>
                <a:spcPct val="90000"/>
              </a:lnSpc>
              <a:spcBef>
                <a:spcPts val="0"/>
              </a:spcBef>
              <a:spcAft>
                <a:spcPts val="0"/>
              </a:spcAft>
              <a:buClr>
                <a:srgbClr val="1B193E"/>
              </a:buClr>
              <a:buSzPts val="2400"/>
              <a:buNone/>
            </a:pPr>
            <a:endParaRPr dirty="0"/>
          </a:p>
        </p:txBody>
      </p:sp>
      <p:graphicFrame>
        <p:nvGraphicFramePr>
          <p:cNvPr id="154" name="Google Shape;154;p11"/>
          <p:cNvGraphicFramePr/>
          <p:nvPr>
            <p:extLst>
              <p:ext uri="{D42A27DB-BD31-4B8C-83A1-F6EECF244321}">
                <p14:modId xmlns:p14="http://schemas.microsoft.com/office/powerpoint/2010/main" val="3277602951"/>
              </p:ext>
            </p:extLst>
          </p:nvPr>
        </p:nvGraphicFramePr>
        <p:xfrm>
          <a:off x="266138" y="3159126"/>
          <a:ext cx="7062450" cy="3047850"/>
        </p:xfrm>
        <a:graphic>
          <a:graphicData uri="http://schemas.openxmlformats.org/drawingml/2006/table">
            <a:tbl>
              <a:tblPr>
                <a:noFill/>
                <a:tableStyleId>{7DC42985-79A0-4316-946B-CC4AED469DBA}</a:tableStyleId>
              </a:tblPr>
              <a:tblGrid>
                <a:gridCol w="2547550">
                  <a:extLst>
                    <a:ext uri="{9D8B030D-6E8A-4147-A177-3AD203B41FA5}">
                      <a16:colId xmlns:a16="http://schemas.microsoft.com/office/drawing/2014/main" val="20000"/>
                    </a:ext>
                  </a:extLst>
                </a:gridCol>
                <a:gridCol w="45149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s-ES" dirty="0"/>
                        <a:t>Strateško načrtovanje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dirty="0"/>
                        <a:t>SWOT</a:t>
                      </a:r>
                      <a:r>
                        <a:rPr lang="pl-PL" sz="1400" b="0" i="0" u="none" strike="noStrike" cap="none" dirty="0">
                          <a:solidFill>
                            <a:srgbClr val="000000"/>
                          </a:solidFill>
                          <a:effectLst/>
                          <a:latin typeface="Arial"/>
                          <a:ea typeface="Arial"/>
                          <a:cs typeface="Arial"/>
                          <a:sym typeface="Arial"/>
                        </a:rPr>
                        <a:t>Analitična orodja, programska oprema za kartiranje strategije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s-ES" dirty="0"/>
                        <a:t>Finančno načrtovanje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Programska oprema za finančno napovedovanje, računovodska programska oprema</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trženja in prodaje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Orodja za analizo trženja, programska oprema za upravljanje odnosov s strankami (CRM)</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s-ES" dirty="0"/>
                        <a:t>Projektno načrtovanje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Programska oprema za upravljanje projektov, programska oprema za Ganttove diagrami</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br>
                        <a:rPr lang="zu-ZA" dirty="0"/>
                      </a:br>
                      <a:r>
                        <a:rPr lang="zu-ZA" sz="1400" b="0" i="0" u="none" strike="noStrike" cap="none" dirty="0">
                          <a:solidFill>
                            <a:srgbClr val="000000"/>
                          </a:solidFill>
                          <a:effectLst/>
                          <a:latin typeface="Arial"/>
                          <a:ea typeface="Arial"/>
                          <a:cs typeface="Arial"/>
                          <a:sym typeface="Arial"/>
                        </a:rPr>
                        <a:t>Inovacije pri razvoju izdelkov</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Programska oprema za upravljanje izdelkov, orodja za upravljanje idej</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2908720cbad_0_15"/>
          <p:cNvSpPr txBox="1">
            <a:spLocks noGrp="1"/>
          </p:cNvSpPr>
          <p:nvPr>
            <p:ph type="body" idx="1"/>
          </p:nvPr>
        </p:nvSpPr>
        <p:spPr>
          <a:xfrm>
            <a:off x="7868313" y="178635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1. </a:t>
            </a:r>
            <a:r>
              <a:rPr lang="zu-ZA" b="0" i="0" dirty="0">
                <a:solidFill>
                  <a:schemeClr val="bg1"/>
                </a:solidFill>
                <a:effectLst/>
                <a:latin typeface="Söhne"/>
              </a:rPr>
              <a:t>Uvod v digitalno načrtovanje poslovanja</a:t>
            </a:r>
            <a:endParaRPr dirty="0">
              <a:solidFill>
                <a:schemeClr val="bg1"/>
              </a:solidFill>
            </a:endParaRPr>
          </a:p>
        </p:txBody>
      </p:sp>
      <p:sp>
        <p:nvSpPr>
          <p:cNvPr id="160" name="Google Shape;160;g2908720cbad_0_15"/>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s-ES" dirty="0"/>
              <a:t>1.2 </a:t>
            </a:r>
            <a:endParaRPr lang="pl-PL" dirty="0"/>
          </a:p>
          <a:p>
            <a:pPr marL="0" lvl="0" indent="0" algn="r" rtl="0">
              <a:lnSpc>
                <a:spcPct val="90000"/>
              </a:lnSpc>
              <a:spcBef>
                <a:spcPts val="0"/>
              </a:spcBef>
              <a:spcAft>
                <a:spcPts val="0"/>
              </a:spcAft>
              <a:buClr>
                <a:srgbClr val="F5F5F5"/>
              </a:buClr>
              <a:buSzPts val="2000"/>
              <a:buNone/>
            </a:pPr>
            <a:r>
              <a:rPr lang="pl-PL" dirty="0"/>
              <a:t>Digitalna orodja za načrtovanje poslovanja po funkciji</a:t>
            </a:r>
          </a:p>
          <a:p>
            <a:pPr marL="0" lvl="0" indent="0" algn="r" rtl="0">
              <a:lnSpc>
                <a:spcPct val="90000"/>
              </a:lnSpc>
              <a:spcBef>
                <a:spcPts val="0"/>
              </a:spcBef>
              <a:spcAft>
                <a:spcPts val="0"/>
              </a:spcAft>
              <a:buClr>
                <a:srgbClr val="F5F5F5"/>
              </a:buClr>
              <a:buSzPts val="2000"/>
              <a:buNone/>
            </a:pPr>
            <a:endParaRPr lang="pl-PL" dirty="0"/>
          </a:p>
          <a:p>
            <a:pPr marL="0" lvl="0" indent="0" algn="r" rtl="0">
              <a:lnSpc>
                <a:spcPct val="90000"/>
              </a:lnSpc>
              <a:spcBef>
                <a:spcPts val="0"/>
              </a:spcBef>
              <a:spcAft>
                <a:spcPts val="0"/>
              </a:spcAft>
              <a:buClr>
                <a:srgbClr val="F5F5F5"/>
              </a:buClr>
              <a:buSzPts val="2000"/>
              <a:buNone/>
            </a:pPr>
            <a:endParaRPr lang="pl-PL" dirty="0"/>
          </a:p>
          <a:p>
            <a:pPr marL="0" lvl="0" indent="0" algn="r" rtl="0">
              <a:lnSpc>
                <a:spcPct val="90000"/>
              </a:lnSpc>
              <a:spcBef>
                <a:spcPts val="0"/>
              </a:spcBef>
              <a:spcAft>
                <a:spcPts val="0"/>
              </a:spcAft>
              <a:buClr>
                <a:srgbClr val="F5F5F5"/>
              </a:buClr>
              <a:buSzPts val="2000"/>
              <a:buNone/>
            </a:pPr>
            <a:endParaRPr lang="pl-PL" dirty="0"/>
          </a:p>
          <a:p>
            <a:pPr marL="0" lvl="0" indent="0" algn="r" rtl="0">
              <a:lnSpc>
                <a:spcPct val="90000"/>
              </a:lnSpc>
              <a:spcBef>
                <a:spcPts val="0"/>
              </a:spcBef>
              <a:spcAft>
                <a:spcPts val="0"/>
              </a:spcAft>
              <a:buClr>
                <a:srgbClr val="F5F5F5"/>
              </a:buClr>
              <a:buSzPts val="2000"/>
              <a:buNone/>
            </a:pPr>
            <a:endParaRPr lang="pl-PL" dirty="0"/>
          </a:p>
          <a:p>
            <a:pPr marL="0" lvl="0" indent="0" algn="r" rtl="0">
              <a:lnSpc>
                <a:spcPct val="90000"/>
              </a:lnSpc>
              <a:spcBef>
                <a:spcPts val="0"/>
              </a:spcBef>
              <a:spcAft>
                <a:spcPts val="0"/>
              </a:spcAft>
              <a:buClr>
                <a:srgbClr val="F5F5F5"/>
              </a:buClr>
              <a:buSzPts val="2000"/>
              <a:buNone/>
            </a:pPr>
            <a:endParaRPr lang="pl-PL" dirty="0"/>
          </a:p>
          <a:p>
            <a:pPr marL="0" lvl="0" indent="0" algn="r" rtl="0">
              <a:lnSpc>
                <a:spcPct val="90000"/>
              </a:lnSpc>
              <a:spcBef>
                <a:spcPts val="0"/>
              </a:spcBef>
              <a:spcAft>
                <a:spcPts val="0"/>
              </a:spcAft>
              <a:buClr>
                <a:srgbClr val="F5F5F5"/>
              </a:buClr>
              <a:buSzPts val="2000"/>
              <a:buNone/>
            </a:pPr>
            <a:r>
              <a:rPr lang="es-ES" dirty="0"/>
              <a:t> </a:t>
            </a:r>
            <a:endParaRPr dirty="0"/>
          </a:p>
          <a:p>
            <a:pPr marL="0" lvl="0" indent="0" algn="r" rtl="0">
              <a:lnSpc>
                <a:spcPct val="90000"/>
              </a:lnSpc>
              <a:spcBef>
                <a:spcPts val="1000"/>
              </a:spcBef>
              <a:spcAft>
                <a:spcPts val="0"/>
              </a:spcAft>
              <a:buClr>
                <a:srgbClr val="F5F5F5"/>
              </a:buClr>
              <a:buSzPts val="2000"/>
              <a:buNone/>
            </a:pPr>
            <a:endParaRPr dirty="0"/>
          </a:p>
        </p:txBody>
      </p:sp>
      <p:sp>
        <p:nvSpPr>
          <p:cNvPr id="161" name="Google Shape;161;g2908720cbad_0_15"/>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400"/>
              <a:buNone/>
            </a:pPr>
            <a:r>
              <a:rPr lang="es-ES"/>
              <a:t> </a:t>
            </a: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p:txBody>
      </p:sp>
      <p:graphicFrame>
        <p:nvGraphicFramePr>
          <p:cNvPr id="162" name="Google Shape;162;g2908720cbad_0_15"/>
          <p:cNvGraphicFramePr/>
          <p:nvPr>
            <p:extLst>
              <p:ext uri="{D42A27DB-BD31-4B8C-83A1-F6EECF244321}">
                <p14:modId xmlns:p14="http://schemas.microsoft.com/office/powerpoint/2010/main" val="2177572948"/>
              </p:ext>
            </p:extLst>
          </p:nvPr>
        </p:nvGraphicFramePr>
        <p:xfrm>
          <a:off x="326050" y="1566000"/>
          <a:ext cx="6988250" cy="3261210"/>
        </p:xfrm>
        <a:graphic>
          <a:graphicData uri="http://schemas.openxmlformats.org/drawingml/2006/table">
            <a:tbl>
              <a:tblPr>
                <a:noFill/>
                <a:tableStyleId>{7DC42985-79A0-4316-946B-CC4AED469DBA}</a:tableStyleId>
              </a:tblPr>
              <a:tblGrid>
                <a:gridCol w="3275850">
                  <a:extLst>
                    <a:ext uri="{9D8B030D-6E8A-4147-A177-3AD203B41FA5}">
                      <a16:colId xmlns:a16="http://schemas.microsoft.com/office/drawing/2014/main" val="20000"/>
                    </a:ext>
                  </a:extLst>
                </a:gridCol>
                <a:gridCol w="37124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Upravljanje s tveganji</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pl-PL" sz="1400" b="0" i="0" u="none" strike="noStrike" cap="none" dirty="0">
                          <a:solidFill>
                            <a:srgbClr val="000000"/>
                          </a:solidFill>
                          <a:effectLst/>
                          <a:latin typeface="Arial"/>
                          <a:ea typeface="Arial"/>
                          <a:cs typeface="Arial"/>
                          <a:sym typeface="Arial"/>
                        </a:rPr>
                        <a:t>Programska oprema za oceno tveganja, programska oprema za skladnost</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kadrovskih virov</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Analitika delovne sile, upravljanje človeških virov</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verige dobave in operacij</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Programska oprema za upravljanje verige dobave, programska oprema za upravljanje zalog</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br>
                        <a:rPr lang="zu-ZA" dirty="0"/>
                      </a:br>
                      <a:r>
                        <a:rPr lang="zu-ZA" sz="1400" b="0" i="0" u="none" strike="noStrike" cap="none" dirty="0">
                          <a:solidFill>
                            <a:srgbClr val="000000"/>
                          </a:solidFill>
                          <a:effectLst/>
                          <a:latin typeface="Arial"/>
                          <a:ea typeface="Arial"/>
                          <a:cs typeface="Arial"/>
                          <a:sym typeface="Arial"/>
                        </a:rPr>
                        <a:t>Raziskave trga in analiza konkurence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zu-ZA" sz="1400" b="0" i="0" u="none" strike="noStrike" cap="none" dirty="0">
                          <a:solidFill>
                            <a:srgbClr val="000000"/>
                          </a:solidFill>
                          <a:effectLst/>
                          <a:latin typeface="Arial"/>
                          <a:ea typeface="Arial"/>
                          <a:cs typeface="Arial"/>
                          <a:sym typeface="Arial"/>
                        </a:rPr>
                        <a:t>Načrtovanje kontinuitete poslovanja in obnovitvene načrte v primeru nesreče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24fa24adeb2_0_8"/>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2. </a:t>
            </a:r>
            <a:r>
              <a:rPr lang="zu-ZA" b="0" i="0" dirty="0">
                <a:solidFill>
                  <a:schemeClr val="bg1"/>
                </a:solidFill>
                <a:effectLst/>
                <a:latin typeface="Söhne"/>
              </a:rPr>
              <a:t>Kako lahko vodim podjetje, usmerjeno na podatke, in kakšen je vpliv?</a:t>
            </a:r>
            <a:endParaRPr dirty="0">
              <a:solidFill>
                <a:schemeClr val="bg1"/>
              </a:solidFill>
            </a:endParaRPr>
          </a:p>
        </p:txBody>
      </p:sp>
      <p:sp>
        <p:nvSpPr>
          <p:cNvPr id="168" name="Google Shape;168;g24fa24adeb2_0_8"/>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2.1</a:t>
            </a:r>
            <a:r>
              <a:rPr lang="zu-ZA" b="0" i="0" dirty="0">
                <a:solidFill>
                  <a:srgbClr val="0D0D0D"/>
                </a:solidFill>
                <a:effectLst/>
                <a:latin typeface="Söhne"/>
              </a:rPr>
              <a:t> </a:t>
            </a:r>
            <a:r>
              <a:rPr lang="zu-ZA" b="0" i="0" dirty="0">
                <a:solidFill>
                  <a:schemeClr val="bg1"/>
                </a:solidFill>
                <a:effectLst/>
                <a:latin typeface="Söhne"/>
              </a:rPr>
              <a:t>Definicija usmerjenosti na podatke in njen pomen v kontekstu poslovnega načrtovanja</a:t>
            </a:r>
            <a:endParaRPr dirty="0">
              <a:solidFill>
                <a:schemeClr val="bg1"/>
              </a:solidFill>
            </a:endParaRPr>
          </a:p>
        </p:txBody>
      </p:sp>
      <p:sp>
        <p:nvSpPr>
          <p:cNvPr id="169" name="Google Shape;169;g24fa24adeb2_0_8"/>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r>
              <a:rPr lang="zu-ZA" b="0" i="0" dirty="0">
                <a:solidFill>
                  <a:srgbClr val="0D0D0D"/>
                </a:solidFill>
                <a:effectLst/>
                <a:latin typeface="Söhne"/>
              </a:rPr>
              <a:t>V poslovnem kontekstu "usmerjenost na podatke" označuje pristop ali proces odločanja, ki se močno opira na podatke in dejanske informacije za usmerjanje in podporo poslovnim strategijam, operacijam in odločanju. To pomeni, da organizacije dajejo prednost zbiranju, analiziranju in interpretaciji podatkov, da bi informirale svoje izbire in ukrepe, namesto da bi se zanašale izključno na intuicijo ali pretekle prakse.</a:t>
            </a:r>
            <a:endParaRPr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2735</TotalTime>
  <Words>2540</Words>
  <Application>Microsoft Office PowerPoint</Application>
  <PresentationFormat>Širokozaslonsko</PresentationFormat>
  <Paragraphs>229</Paragraphs>
  <Slides>21</Slides>
  <Notes>21</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21</vt:i4>
      </vt:variant>
    </vt:vector>
  </HeadingPairs>
  <TitlesOfParts>
    <vt:vector size="25" baseType="lpstr">
      <vt:lpstr>Arial</vt:lpstr>
      <vt:lpstr>Calibri</vt:lpstr>
      <vt:lpstr>Söhne</vt:lpstr>
      <vt:lpstr>DREAM corporate ppt</vt:lpstr>
      <vt:lpstr>Digitalna orodja za načrtovanje poslovanja MSP-jev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tools for MSMEs business planning </dc:title>
  <dc:creator>Miriam Internet Web Solutions</dc:creator>
  <cp:lastModifiedBy>Nataša Orel</cp:lastModifiedBy>
  <cp:revision>11</cp:revision>
  <dcterms:created xsi:type="dcterms:W3CDTF">2022-12-22T12:08:40Z</dcterms:created>
  <dcterms:modified xsi:type="dcterms:W3CDTF">2024-03-18T13:58:18Z</dcterms:modified>
</cp:coreProperties>
</file>