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2192000" cy="6858000"/>
  <p:notesSz cx="6858000" cy="9144000"/>
  <p:embeddedFontLst>
    <p:embeddedFont>
      <p:font typeface="Inter" panose="020B0604020202020204" charset="0"/>
      <p:regular r:id="rId33"/>
      <p:bold r:id="rId3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7" roundtripDataSignature="AMtx7miSml/rxUmr01iPIQLh8h151i6qx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7" d="100"/>
          <a:sy n="107" d="100"/>
        </p:scale>
        <p:origin x="71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font" Target="fonts/font2.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1.fntdata"/><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customschemas.google.com/relationships/presentationmetadata" Target="metadata"/><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l-GR"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6" name="Google Shape;9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3" name="Google Shape;173;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1" name="Google Shape;181;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9" name="Google Shape;189;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7" name="Google Shape;197;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5" name="Google Shape;205;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1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2" name="Google Shape;212;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p1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9" name="Google Shape;219;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Google Shape;225;p1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6" name="Google Shape;226;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3" name="Google Shape;233;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p1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0" name="Google Shape;240;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2" name="Google Shape;102;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p2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9" name="Google Shape;249;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Google Shape;257;p2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8" name="Google Shape;258;p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p2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7" name="Google Shape;267;p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p2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5" name="Google Shape;275;p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p2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3" name="Google Shape;283;p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9"/>
        <p:cNvGrpSpPr/>
        <p:nvPr/>
      </p:nvGrpSpPr>
      <p:grpSpPr>
        <a:xfrm>
          <a:off x="0" y="0"/>
          <a:ext cx="0" cy="0"/>
          <a:chOff x="0" y="0"/>
          <a:chExt cx="0" cy="0"/>
        </a:xfrm>
      </p:grpSpPr>
      <p:sp>
        <p:nvSpPr>
          <p:cNvPr id="290" name="Google Shape;290;p2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1" name="Google Shape;291;p2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Google Shape;297;p2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8" name="Google Shape;298;p2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3"/>
        <p:cNvGrpSpPr/>
        <p:nvPr/>
      </p:nvGrpSpPr>
      <p:grpSpPr>
        <a:xfrm>
          <a:off x="0" y="0"/>
          <a:ext cx="0" cy="0"/>
          <a:chOff x="0" y="0"/>
          <a:chExt cx="0" cy="0"/>
        </a:xfrm>
      </p:grpSpPr>
      <p:sp>
        <p:nvSpPr>
          <p:cNvPr id="304" name="Google Shape;304;p2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05" name="Google Shape;305;p2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Google Shape;311;p2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2" name="Google Shape;312;p2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
        <p:cNvGrpSpPr/>
        <p:nvPr/>
      </p:nvGrpSpPr>
      <p:grpSpPr>
        <a:xfrm>
          <a:off x="0" y="0"/>
          <a:ext cx="0" cy="0"/>
          <a:chOff x="0" y="0"/>
          <a:chExt cx="0" cy="0"/>
        </a:xfrm>
      </p:grpSpPr>
      <p:sp>
        <p:nvSpPr>
          <p:cNvPr id="318" name="Google Shape;318;p2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9" name="Google Shape;319;p2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4" name="Google Shape;114;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3"/>
        <p:cNvGrpSpPr/>
        <p:nvPr/>
      </p:nvGrpSpPr>
      <p:grpSpPr>
        <a:xfrm>
          <a:off x="0" y="0"/>
          <a:ext cx="0" cy="0"/>
          <a:chOff x="0" y="0"/>
          <a:chExt cx="0" cy="0"/>
        </a:xfrm>
      </p:grpSpPr>
      <p:sp>
        <p:nvSpPr>
          <p:cNvPr id="334" name="Google Shape;334;p3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35" name="Google Shape;335;p3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9" name="Google Shape;129;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5" name="Google Shape;135;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2" name="Google Shape;142;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9" name="Google Shape;149;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7" name="Google Shape;157;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5" name="Google Shape;165;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Cover 2" type="secHead">
  <p:cSld name="SECTION_HEADER">
    <p:spTree>
      <p:nvGrpSpPr>
        <p:cNvPr id="1" name="Shape 10"/>
        <p:cNvGrpSpPr/>
        <p:nvPr/>
      </p:nvGrpSpPr>
      <p:grpSpPr>
        <a:xfrm>
          <a:off x="0" y="0"/>
          <a:ext cx="0" cy="0"/>
          <a:chOff x="0" y="0"/>
          <a:chExt cx="0" cy="0"/>
        </a:xfrm>
      </p:grpSpPr>
      <p:sp>
        <p:nvSpPr>
          <p:cNvPr id="11" name="Google Shape;11;p32"/>
          <p:cNvSpPr/>
          <p:nvPr/>
        </p:nvSpPr>
        <p:spPr>
          <a:xfrm>
            <a:off x="0" y="6108624"/>
            <a:ext cx="12192000" cy="749377"/>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 name="Google Shape;12;p32"/>
          <p:cNvSpPr txBox="1">
            <a:spLocks noGrp="1"/>
          </p:cNvSpPr>
          <p:nvPr>
            <p:ph type="title"/>
          </p:nvPr>
        </p:nvSpPr>
        <p:spPr>
          <a:xfrm>
            <a:off x="831850" y="3090084"/>
            <a:ext cx="10515600" cy="1232679"/>
          </a:xfrm>
          <a:prstGeom prst="rect">
            <a:avLst/>
          </a:prstGeom>
          <a:noFill/>
          <a:ln>
            <a:noFill/>
          </a:ln>
        </p:spPr>
        <p:txBody>
          <a:bodyPr spcFirstLastPara="1" wrap="square" lIns="91425" tIns="45700" rIns="91425" bIns="45700" anchor="b" anchorCtr="0">
            <a:noAutofit/>
          </a:bodyPr>
          <a:lstStyle>
            <a:lvl1pPr marR="0" lvl="0" algn="ctr" rtl="0">
              <a:lnSpc>
                <a:spcPct val="90000"/>
              </a:lnSpc>
              <a:spcBef>
                <a:spcPts val="0"/>
              </a:spcBef>
              <a:spcAft>
                <a:spcPts val="0"/>
              </a:spcAft>
              <a:buClr>
                <a:srgbClr val="1B193E"/>
              </a:buClr>
              <a:buSzPts val="4000"/>
              <a:buFont typeface="Calibri"/>
              <a:buNone/>
              <a:defRPr sz="4000" b="1" i="0" u="none" strike="noStrike" cap="none">
                <a:solidFill>
                  <a:srgbClr val="1B193E"/>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pic>
        <p:nvPicPr>
          <p:cNvPr id="13" name="Google Shape;13;p32" descr="Imagen que contiene Logotipo&#10;&#10;Descripción generada automáticamente"/>
          <p:cNvPicPr preferRelativeResize="0"/>
          <p:nvPr/>
        </p:nvPicPr>
        <p:blipFill rotWithShape="1">
          <a:blip r:embed="rId2">
            <a:alphaModFix/>
          </a:blip>
          <a:srcRect/>
          <a:stretch/>
        </p:blipFill>
        <p:spPr>
          <a:xfrm>
            <a:off x="3805636" y="581702"/>
            <a:ext cx="4416598" cy="2229084"/>
          </a:xfrm>
          <a:prstGeom prst="rect">
            <a:avLst/>
          </a:prstGeom>
          <a:noFill/>
          <a:ln>
            <a:noFill/>
          </a:ln>
        </p:spPr>
      </p:pic>
      <p:pic>
        <p:nvPicPr>
          <p:cNvPr id="14" name="Google Shape;14;p32" descr="Interfaz de usuario gráfica, Texto&#10;&#10;Descripción generada automáticamente"/>
          <p:cNvPicPr preferRelativeResize="0"/>
          <p:nvPr/>
        </p:nvPicPr>
        <p:blipFill rotWithShape="1">
          <a:blip r:embed="rId3">
            <a:alphaModFix/>
          </a:blip>
          <a:srcRect/>
          <a:stretch/>
        </p:blipFill>
        <p:spPr>
          <a:xfrm>
            <a:off x="344230" y="6235578"/>
            <a:ext cx="2581713" cy="541631"/>
          </a:xfrm>
          <a:prstGeom prst="rect">
            <a:avLst/>
          </a:prstGeom>
          <a:noFill/>
          <a:ln>
            <a:noFill/>
          </a:ln>
        </p:spPr>
      </p:pic>
      <p:sp>
        <p:nvSpPr>
          <p:cNvPr id="15" name="Google Shape;15;p32"/>
          <p:cNvSpPr txBox="1"/>
          <p:nvPr/>
        </p:nvSpPr>
        <p:spPr>
          <a:xfrm>
            <a:off x="3270172" y="6160146"/>
            <a:ext cx="8082190" cy="6924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l-GR" sz="1300" b="0" i="0" u="none" strike="noStrike" cap="none">
                <a:solidFill>
                  <a:srgbClr val="F5F5F5"/>
                </a:solidFill>
                <a:latin typeface="Calibri"/>
                <a:ea typeface="Calibri"/>
                <a:cs typeface="Calibri"/>
                <a:sym typeface="Calibri"/>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a:p>
        </p:txBody>
      </p:sp>
      <p:sp>
        <p:nvSpPr>
          <p:cNvPr id="16" name="Google Shape;16;p32"/>
          <p:cNvSpPr txBox="1"/>
          <p:nvPr/>
        </p:nvSpPr>
        <p:spPr>
          <a:xfrm>
            <a:off x="8773360" y="177708"/>
            <a:ext cx="3283527" cy="400110"/>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l-GR" sz="2000" b="1" i="0" u="none" strike="noStrike" cap="none">
                <a:solidFill>
                  <a:srgbClr val="1B193E"/>
                </a:solidFill>
                <a:latin typeface="Calibri"/>
                <a:ea typeface="Calibri"/>
                <a:cs typeface="Calibri"/>
                <a:sym typeface="Calibri"/>
              </a:rPr>
              <a:t>digital-dream-lab.eu</a:t>
            </a:r>
            <a:endParaRPr sz="2000" b="1" i="0" u="none" strike="noStrike" cap="none">
              <a:solidFill>
                <a:srgbClr val="1B193E"/>
              </a:solidFill>
              <a:latin typeface="Calibri"/>
              <a:ea typeface="Calibri"/>
              <a:cs typeface="Calibri"/>
              <a:sym typeface="Calibri"/>
            </a:endParaRPr>
          </a:p>
        </p:txBody>
      </p:sp>
      <p:pic>
        <p:nvPicPr>
          <p:cNvPr id="17" name="Google Shape;17;p32"/>
          <p:cNvPicPr preferRelativeResize="0"/>
          <p:nvPr/>
        </p:nvPicPr>
        <p:blipFill rotWithShape="1">
          <a:blip r:embed="rId4">
            <a:alphaModFix/>
          </a:blip>
          <a:srcRect r="21308"/>
          <a:stretch/>
        </p:blipFill>
        <p:spPr>
          <a:xfrm>
            <a:off x="-811" y="388"/>
            <a:ext cx="742030" cy="1066800"/>
          </a:xfrm>
          <a:prstGeom prst="rect">
            <a:avLst/>
          </a:prstGeom>
          <a:noFill/>
          <a:ln>
            <a:noFill/>
          </a:ln>
        </p:spPr>
      </p:pic>
      <p:sp>
        <p:nvSpPr>
          <p:cNvPr id="18" name="Google Shape;18;p32"/>
          <p:cNvSpPr/>
          <p:nvPr/>
        </p:nvSpPr>
        <p:spPr>
          <a:xfrm>
            <a:off x="720438" y="-9099"/>
            <a:ext cx="11471562" cy="89890"/>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9" name="Google Shape;19;p32"/>
          <p:cNvPicPr preferRelativeResize="0"/>
          <p:nvPr/>
        </p:nvPicPr>
        <p:blipFill rotWithShape="1">
          <a:blip r:embed="rId5">
            <a:alphaModFix/>
          </a:blip>
          <a:srcRect t="4618" b="1611"/>
          <a:stretch/>
        </p:blipFill>
        <p:spPr>
          <a:xfrm>
            <a:off x="11263678" y="5460155"/>
            <a:ext cx="928322" cy="1397846"/>
          </a:xfrm>
          <a:prstGeom prst="rect">
            <a:avLst/>
          </a:prstGeom>
          <a:noFill/>
          <a:ln>
            <a:noFill/>
          </a:ln>
        </p:spPr>
      </p:pic>
      <p:sp>
        <p:nvSpPr>
          <p:cNvPr id="20" name="Google Shape;20;p32"/>
          <p:cNvSpPr txBox="1">
            <a:spLocks noGrp="1"/>
          </p:cNvSpPr>
          <p:nvPr>
            <p:ph type="body" idx="1"/>
          </p:nvPr>
        </p:nvSpPr>
        <p:spPr>
          <a:xfrm>
            <a:off x="831850" y="4490083"/>
            <a:ext cx="10515600" cy="1232680"/>
          </a:xfrm>
          <a:prstGeom prst="rect">
            <a:avLst/>
          </a:prstGeom>
          <a:noFill/>
          <a:ln>
            <a:noFill/>
          </a:ln>
        </p:spPr>
        <p:txBody>
          <a:bodyPr spcFirstLastPara="1" wrap="square" lIns="91425" tIns="45700" rIns="91425" bIns="45700" anchor="t" anchorCtr="0">
            <a:noAutofit/>
          </a:bodyPr>
          <a:lstStyle>
            <a:lvl1pPr marL="457200" marR="0" lvl="0" indent="-228600" algn="ctr" rtl="0">
              <a:lnSpc>
                <a:spcPct val="90000"/>
              </a:lnSpc>
              <a:spcBef>
                <a:spcPts val="1000"/>
              </a:spcBef>
              <a:spcAft>
                <a:spcPts val="0"/>
              </a:spcAft>
              <a:buClr>
                <a:srgbClr val="1B193E"/>
              </a:buClr>
              <a:buSzPts val="2400"/>
              <a:buFont typeface="Arial"/>
              <a:buNone/>
              <a:defRPr sz="2400" b="0" i="0" u="none" strike="noStrike" cap="none">
                <a:solidFill>
                  <a:srgbClr val="1B193E"/>
                </a:solidFill>
                <a:latin typeface="Calibri"/>
                <a:ea typeface="Calibri"/>
                <a:cs typeface="Calibri"/>
                <a:sym typeface="Calibri"/>
              </a:defRPr>
            </a:lvl1pPr>
            <a:lvl2pPr marL="914400" marR="0" lvl="1" indent="-228600" algn="l" rtl="0">
              <a:lnSpc>
                <a:spcPct val="90000"/>
              </a:lnSpc>
              <a:spcBef>
                <a:spcPts val="500"/>
              </a:spcBef>
              <a:spcAft>
                <a:spcPts val="0"/>
              </a:spcAft>
              <a:buClr>
                <a:srgbClr val="898990"/>
              </a:buClr>
              <a:buSzPts val="2000"/>
              <a:buFont typeface="Arial"/>
              <a:buNone/>
              <a:defRPr sz="2000" b="0" i="0" u="none" strike="noStrike" cap="none">
                <a:solidFill>
                  <a:srgbClr val="898990"/>
                </a:solidFill>
                <a:latin typeface="Calibri"/>
                <a:ea typeface="Calibri"/>
                <a:cs typeface="Calibri"/>
                <a:sym typeface="Calibri"/>
              </a:defRPr>
            </a:lvl2pPr>
            <a:lvl3pPr marL="1371600" marR="0" lvl="2" indent="-228600" algn="l" rtl="0">
              <a:lnSpc>
                <a:spcPct val="90000"/>
              </a:lnSpc>
              <a:spcBef>
                <a:spcPts val="500"/>
              </a:spcBef>
              <a:spcAft>
                <a:spcPts val="0"/>
              </a:spcAft>
              <a:buClr>
                <a:srgbClr val="898990"/>
              </a:buClr>
              <a:buSzPts val="1800"/>
              <a:buFont typeface="Arial"/>
              <a:buNone/>
              <a:defRPr sz="1800" b="0" i="0" u="none" strike="noStrike" cap="none">
                <a:solidFill>
                  <a:srgbClr val="898990"/>
                </a:solidFill>
                <a:latin typeface="Calibri"/>
                <a:ea typeface="Calibri"/>
                <a:cs typeface="Calibri"/>
                <a:sym typeface="Calibri"/>
              </a:defRPr>
            </a:lvl3pPr>
            <a:lvl4pPr marL="1828800" marR="0" lvl="3" indent="-228600" algn="l" rtl="0">
              <a:lnSpc>
                <a:spcPct val="90000"/>
              </a:lnSpc>
              <a:spcBef>
                <a:spcPts val="500"/>
              </a:spcBef>
              <a:spcAft>
                <a:spcPts val="0"/>
              </a:spcAft>
              <a:buClr>
                <a:srgbClr val="898990"/>
              </a:buClr>
              <a:buSzPts val="1600"/>
              <a:buFont typeface="Arial"/>
              <a:buNone/>
              <a:defRPr sz="1600" b="0" i="0" u="none" strike="noStrike" cap="none">
                <a:solidFill>
                  <a:srgbClr val="898990"/>
                </a:solidFill>
                <a:latin typeface="Calibri"/>
                <a:ea typeface="Calibri"/>
                <a:cs typeface="Calibri"/>
                <a:sym typeface="Calibri"/>
              </a:defRPr>
            </a:lvl4pPr>
            <a:lvl5pPr marL="2286000" marR="0" lvl="4" indent="-228600" algn="l" rtl="0">
              <a:lnSpc>
                <a:spcPct val="90000"/>
              </a:lnSpc>
              <a:spcBef>
                <a:spcPts val="500"/>
              </a:spcBef>
              <a:spcAft>
                <a:spcPts val="0"/>
              </a:spcAft>
              <a:buClr>
                <a:srgbClr val="898990"/>
              </a:buClr>
              <a:buSzPts val="1600"/>
              <a:buFont typeface="Arial"/>
              <a:buNone/>
              <a:defRPr sz="1600" b="0" i="0" u="none" strike="noStrike" cap="none">
                <a:solidFill>
                  <a:srgbClr val="898990"/>
                </a:solidFill>
                <a:latin typeface="Calibri"/>
                <a:ea typeface="Calibri"/>
                <a:cs typeface="Calibri"/>
                <a:sym typeface="Calibri"/>
              </a:defRPr>
            </a:lvl5pPr>
            <a:lvl6pPr marL="2743200" marR="0" lvl="5" indent="-228600" algn="l" rtl="0">
              <a:lnSpc>
                <a:spcPct val="90000"/>
              </a:lnSpc>
              <a:spcBef>
                <a:spcPts val="500"/>
              </a:spcBef>
              <a:spcAft>
                <a:spcPts val="0"/>
              </a:spcAft>
              <a:buClr>
                <a:srgbClr val="898990"/>
              </a:buClr>
              <a:buSzPts val="1600"/>
              <a:buFont typeface="Arial"/>
              <a:buNone/>
              <a:defRPr sz="1600" b="0" i="0" u="none" strike="noStrike" cap="none">
                <a:solidFill>
                  <a:srgbClr val="898990"/>
                </a:solidFill>
                <a:latin typeface="Calibri"/>
                <a:ea typeface="Calibri"/>
                <a:cs typeface="Calibri"/>
                <a:sym typeface="Calibri"/>
              </a:defRPr>
            </a:lvl6pPr>
            <a:lvl7pPr marL="3200400" marR="0" lvl="6" indent="-228600" algn="l" rtl="0">
              <a:lnSpc>
                <a:spcPct val="90000"/>
              </a:lnSpc>
              <a:spcBef>
                <a:spcPts val="500"/>
              </a:spcBef>
              <a:spcAft>
                <a:spcPts val="0"/>
              </a:spcAft>
              <a:buClr>
                <a:srgbClr val="898990"/>
              </a:buClr>
              <a:buSzPts val="1600"/>
              <a:buFont typeface="Arial"/>
              <a:buNone/>
              <a:defRPr sz="1600" b="0" i="0" u="none" strike="noStrike" cap="none">
                <a:solidFill>
                  <a:srgbClr val="898990"/>
                </a:solidFill>
                <a:latin typeface="Calibri"/>
                <a:ea typeface="Calibri"/>
                <a:cs typeface="Calibri"/>
                <a:sym typeface="Calibri"/>
              </a:defRPr>
            </a:lvl7pPr>
            <a:lvl8pPr marL="3657600" marR="0" lvl="7" indent="-228600" algn="l" rtl="0">
              <a:lnSpc>
                <a:spcPct val="90000"/>
              </a:lnSpc>
              <a:spcBef>
                <a:spcPts val="500"/>
              </a:spcBef>
              <a:spcAft>
                <a:spcPts val="0"/>
              </a:spcAft>
              <a:buClr>
                <a:srgbClr val="898990"/>
              </a:buClr>
              <a:buSzPts val="1600"/>
              <a:buFont typeface="Arial"/>
              <a:buNone/>
              <a:defRPr sz="1600" b="0" i="0" u="none" strike="noStrike" cap="none">
                <a:solidFill>
                  <a:srgbClr val="898990"/>
                </a:solidFill>
                <a:latin typeface="Calibri"/>
                <a:ea typeface="Calibri"/>
                <a:cs typeface="Calibri"/>
                <a:sym typeface="Calibri"/>
              </a:defRPr>
            </a:lvl8pPr>
            <a:lvl9pPr marL="4114800" marR="0" lvl="8" indent="-228600" algn="l" rtl="0">
              <a:lnSpc>
                <a:spcPct val="90000"/>
              </a:lnSpc>
              <a:spcBef>
                <a:spcPts val="500"/>
              </a:spcBef>
              <a:spcAft>
                <a:spcPts val="0"/>
              </a:spcAft>
              <a:buClr>
                <a:srgbClr val="898990"/>
              </a:buClr>
              <a:buSzPts val="1600"/>
              <a:buFont typeface="Arial"/>
              <a:buNone/>
              <a:defRPr sz="1600" b="0" i="0" u="none" strike="noStrike" cap="none">
                <a:solidFill>
                  <a:srgbClr val="898990"/>
                </a:solidFill>
                <a:latin typeface="Calibri"/>
                <a:ea typeface="Calibri"/>
                <a:cs typeface="Calibri"/>
                <a:sym typeface="Calibri"/>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lide 2">
  <p:cSld name="Slide 2">
    <p:spTree>
      <p:nvGrpSpPr>
        <p:cNvPr id="1" name="Shape 21"/>
        <p:cNvGrpSpPr/>
        <p:nvPr/>
      </p:nvGrpSpPr>
      <p:grpSpPr>
        <a:xfrm>
          <a:off x="0" y="0"/>
          <a:ext cx="0" cy="0"/>
          <a:chOff x="0" y="0"/>
          <a:chExt cx="0" cy="0"/>
        </a:xfrm>
      </p:grpSpPr>
      <p:pic>
        <p:nvPicPr>
          <p:cNvPr id="22" name="Google Shape;22;p33"/>
          <p:cNvPicPr preferRelativeResize="0"/>
          <p:nvPr/>
        </p:nvPicPr>
        <p:blipFill rotWithShape="1">
          <a:blip r:embed="rId2">
            <a:alphaModFix/>
          </a:blip>
          <a:srcRect/>
          <a:stretch/>
        </p:blipFill>
        <p:spPr>
          <a:xfrm>
            <a:off x="-812" y="388"/>
            <a:ext cx="942975" cy="1066800"/>
          </a:xfrm>
          <a:prstGeom prst="rect">
            <a:avLst/>
          </a:prstGeom>
          <a:noFill/>
          <a:ln>
            <a:noFill/>
          </a:ln>
        </p:spPr>
      </p:pic>
      <p:sp>
        <p:nvSpPr>
          <p:cNvPr id="23" name="Google Shape;23;p33"/>
          <p:cNvSpPr/>
          <p:nvPr/>
        </p:nvSpPr>
        <p:spPr>
          <a:xfrm>
            <a:off x="0" y="6108624"/>
            <a:ext cx="12192000" cy="749377"/>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4" name="Google Shape;24;p33"/>
          <p:cNvSpPr txBox="1"/>
          <p:nvPr/>
        </p:nvSpPr>
        <p:spPr>
          <a:xfrm>
            <a:off x="3270172" y="6160146"/>
            <a:ext cx="8082190" cy="6924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l-GR" sz="1300" b="0" i="0" u="none" strike="noStrike" cap="none">
                <a:solidFill>
                  <a:srgbClr val="F5F5F5"/>
                </a:solidFill>
                <a:latin typeface="Calibri"/>
                <a:ea typeface="Calibri"/>
                <a:cs typeface="Calibri"/>
                <a:sym typeface="Calibri"/>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a:p>
        </p:txBody>
      </p:sp>
      <p:pic>
        <p:nvPicPr>
          <p:cNvPr id="25" name="Google Shape;25;p33" descr="Interfaz de usuario gráfica, Texto&#10;&#10;Descripción generada automáticamente"/>
          <p:cNvPicPr preferRelativeResize="0"/>
          <p:nvPr/>
        </p:nvPicPr>
        <p:blipFill rotWithShape="1">
          <a:blip r:embed="rId3">
            <a:alphaModFix/>
          </a:blip>
          <a:srcRect/>
          <a:stretch/>
        </p:blipFill>
        <p:spPr>
          <a:xfrm>
            <a:off x="344230" y="6235578"/>
            <a:ext cx="2581713" cy="541631"/>
          </a:xfrm>
          <a:prstGeom prst="rect">
            <a:avLst/>
          </a:prstGeom>
          <a:noFill/>
          <a:ln>
            <a:noFill/>
          </a:ln>
        </p:spPr>
      </p:pic>
      <p:sp>
        <p:nvSpPr>
          <p:cNvPr id="26" name="Google Shape;26;p33"/>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1B193E"/>
              </a:buClr>
              <a:buSzPts val="3000"/>
              <a:buFont typeface="Arial"/>
              <a:buNone/>
              <a:defRPr sz="3000" b="1" i="0" u="none" strike="noStrike" cap="none">
                <a:solidFill>
                  <a:srgbClr val="1B193E"/>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27" name="Google Shape;27;p33" descr="Imagen que contiene Logotipo&#10;&#10;Descripción generada automáticamente"/>
          <p:cNvPicPr preferRelativeResize="0"/>
          <p:nvPr/>
        </p:nvPicPr>
        <p:blipFill rotWithShape="1">
          <a:blip r:embed="rId4">
            <a:alphaModFix/>
          </a:blip>
          <a:srcRect/>
          <a:stretch/>
        </p:blipFill>
        <p:spPr>
          <a:xfrm>
            <a:off x="9651574" y="174444"/>
            <a:ext cx="2068953" cy="1044213"/>
          </a:xfrm>
          <a:prstGeom prst="rect">
            <a:avLst/>
          </a:prstGeom>
          <a:noFill/>
          <a:ln>
            <a:noFill/>
          </a:ln>
        </p:spPr>
      </p:pic>
      <p:cxnSp>
        <p:nvCxnSpPr>
          <p:cNvPr id="28" name="Google Shape;28;p33"/>
          <p:cNvCxnSpPr/>
          <p:nvPr/>
        </p:nvCxnSpPr>
        <p:spPr>
          <a:xfrm>
            <a:off x="344230" y="1343054"/>
            <a:ext cx="8388000" cy="0"/>
          </a:xfrm>
          <a:prstGeom prst="straightConnector1">
            <a:avLst/>
          </a:prstGeom>
          <a:noFill/>
          <a:ln w="12700" cap="flat" cmpd="sng">
            <a:solidFill>
              <a:srgbClr val="1B193E"/>
            </a:solidFill>
            <a:prstDash val="solid"/>
            <a:miter lim="800000"/>
            <a:headEnd type="none" w="sm" len="sm"/>
            <a:tailEnd type="none" w="sm" len="sm"/>
          </a:ln>
        </p:spPr>
      </p:cxnSp>
      <p:sp>
        <p:nvSpPr>
          <p:cNvPr id="29" name="Google Shape;29;p33"/>
          <p:cNvSpPr txBox="1">
            <a:spLocks noGrp="1"/>
          </p:cNvSpPr>
          <p:nvPr>
            <p:ph type="body" idx="2"/>
          </p:nvPr>
        </p:nvSpPr>
        <p:spPr>
          <a:xfrm>
            <a:off x="529663" y="1627957"/>
            <a:ext cx="5440504" cy="4195763"/>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1B193E"/>
              </a:buClr>
              <a:buSzPts val="2000"/>
              <a:buFont typeface="Arial"/>
              <a:buNone/>
              <a:defRPr sz="2000" b="0" i="0" u="none" strike="noStrike" cap="none">
                <a:solidFill>
                  <a:srgbClr val="1B193E"/>
                </a:solidFill>
                <a:latin typeface="Calibri"/>
                <a:ea typeface="Calibri"/>
                <a:cs typeface="Calibri"/>
                <a:sym typeface="Calibri"/>
              </a:defRPr>
            </a:lvl1pPr>
            <a:lvl2pPr marL="914400" marR="0" lvl="1" indent="-381000" algn="l" rtl="0">
              <a:lnSpc>
                <a:spcPct val="90000"/>
              </a:lnSpc>
              <a:spcBef>
                <a:spcPts val="500"/>
              </a:spcBef>
              <a:spcAft>
                <a:spcPts val="0"/>
              </a:spcAft>
              <a:buClr>
                <a:srgbClr val="1B193E"/>
              </a:buClr>
              <a:buSzPts val="2400"/>
              <a:buFont typeface="Arial"/>
              <a:buChar char="•"/>
              <a:defRPr sz="2400" b="0" i="0" u="none" strike="noStrike" cap="none">
                <a:solidFill>
                  <a:srgbClr val="1B193E"/>
                </a:solidFill>
                <a:latin typeface="Calibri"/>
                <a:ea typeface="Calibri"/>
                <a:cs typeface="Calibri"/>
                <a:sym typeface="Calibri"/>
              </a:defRPr>
            </a:lvl2pPr>
            <a:lvl3pPr marL="1371600" marR="0" lvl="2" indent="-355600" algn="l" rtl="0">
              <a:lnSpc>
                <a:spcPct val="90000"/>
              </a:lnSpc>
              <a:spcBef>
                <a:spcPts val="500"/>
              </a:spcBef>
              <a:spcAft>
                <a:spcPts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3pPr>
            <a:lvl4pPr marL="1828800" marR="0" lvl="3" indent="-342900" algn="l" rtl="0">
              <a:lnSpc>
                <a:spcPct val="90000"/>
              </a:lnSpc>
              <a:spcBef>
                <a:spcPts val="500"/>
              </a:spcBef>
              <a:spcAft>
                <a:spcPts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4pPr>
            <a:lvl5pPr marL="2286000" marR="0" lvl="4" indent="-342900" algn="l" rtl="0">
              <a:lnSpc>
                <a:spcPct val="90000"/>
              </a:lnSpc>
              <a:spcBef>
                <a:spcPts val="500"/>
              </a:spcBef>
              <a:spcAft>
                <a:spcPts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30" name="Google Shape;30;p33"/>
          <p:cNvPicPr preferRelativeResize="0"/>
          <p:nvPr/>
        </p:nvPicPr>
        <p:blipFill rotWithShape="1">
          <a:blip r:embed="rId5">
            <a:alphaModFix/>
          </a:blip>
          <a:srcRect t="4618" b="1611"/>
          <a:stretch/>
        </p:blipFill>
        <p:spPr>
          <a:xfrm>
            <a:off x="11263678" y="5460155"/>
            <a:ext cx="928322" cy="1397846"/>
          </a:xfrm>
          <a:prstGeom prst="rect">
            <a:avLst/>
          </a:prstGeom>
          <a:noFill/>
          <a:ln>
            <a:noFill/>
          </a:ln>
        </p:spPr>
      </p:pic>
      <p:sp>
        <p:nvSpPr>
          <p:cNvPr id="31" name="Google Shape;31;p33"/>
          <p:cNvSpPr txBox="1">
            <a:spLocks noGrp="1"/>
          </p:cNvSpPr>
          <p:nvPr>
            <p:ph type="body" idx="3"/>
          </p:nvPr>
        </p:nvSpPr>
        <p:spPr>
          <a:xfrm>
            <a:off x="6280023" y="1627957"/>
            <a:ext cx="5440504" cy="4195763"/>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1B193E"/>
              </a:buClr>
              <a:buSzPts val="2000"/>
              <a:buFont typeface="Arial"/>
              <a:buNone/>
              <a:defRPr sz="2000" b="0" i="0" u="none" strike="noStrike" cap="none">
                <a:solidFill>
                  <a:srgbClr val="1B193E"/>
                </a:solidFill>
                <a:latin typeface="Calibri"/>
                <a:ea typeface="Calibri"/>
                <a:cs typeface="Calibri"/>
                <a:sym typeface="Calibri"/>
              </a:defRPr>
            </a:lvl1pPr>
            <a:lvl2pPr marL="914400" marR="0" lvl="1" indent="-381000" algn="l" rtl="0">
              <a:lnSpc>
                <a:spcPct val="90000"/>
              </a:lnSpc>
              <a:spcBef>
                <a:spcPts val="500"/>
              </a:spcBef>
              <a:spcAft>
                <a:spcPts val="0"/>
              </a:spcAft>
              <a:buClr>
                <a:srgbClr val="1B193E"/>
              </a:buClr>
              <a:buSzPts val="2400"/>
              <a:buFont typeface="Arial"/>
              <a:buChar char="•"/>
              <a:defRPr sz="2400" b="0" i="0" u="none" strike="noStrike" cap="none">
                <a:solidFill>
                  <a:srgbClr val="1B193E"/>
                </a:solidFill>
                <a:latin typeface="Calibri"/>
                <a:ea typeface="Calibri"/>
                <a:cs typeface="Calibri"/>
                <a:sym typeface="Calibri"/>
              </a:defRPr>
            </a:lvl2pPr>
            <a:lvl3pPr marL="1371600" marR="0" lvl="2" indent="-355600" algn="l" rtl="0">
              <a:lnSpc>
                <a:spcPct val="90000"/>
              </a:lnSpc>
              <a:spcBef>
                <a:spcPts val="500"/>
              </a:spcBef>
              <a:spcAft>
                <a:spcPts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3pPr>
            <a:lvl4pPr marL="1828800" marR="0" lvl="3" indent="-342900" algn="l" rtl="0">
              <a:lnSpc>
                <a:spcPct val="90000"/>
              </a:lnSpc>
              <a:spcBef>
                <a:spcPts val="500"/>
              </a:spcBef>
              <a:spcAft>
                <a:spcPts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4pPr>
            <a:lvl5pPr marL="2286000" marR="0" lvl="4" indent="-342900" algn="l" rtl="0">
              <a:lnSpc>
                <a:spcPct val="90000"/>
              </a:lnSpc>
              <a:spcBef>
                <a:spcPts val="500"/>
              </a:spcBef>
              <a:spcAft>
                <a:spcPts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lide 1">
  <p:cSld name="Slide 1">
    <p:spTree>
      <p:nvGrpSpPr>
        <p:cNvPr id="1" name="Shape 32"/>
        <p:cNvGrpSpPr/>
        <p:nvPr/>
      </p:nvGrpSpPr>
      <p:grpSpPr>
        <a:xfrm>
          <a:off x="0" y="0"/>
          <a:ext cx="0" cy="0"/>
          <a:chOff x="0" y="0"/>
          <a:chExt cx="0" cy="0"/>
        </a:xfrm>
      </p:grpSpPr>
      <p:sp>
        <p:nvSpPr>
          <p:cNvPr id="33" name="Google Shape;33;p34"/>
          <p:cNvSpPr/>
          <p:nvPr/>
        </p:nvSpPr>
        <p:spPr>
          <a:xfrm>
            <a:off x="0" y="6108624"/>
            <a:ext cx="12192000" cy="749377"/>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4" name="Google Shape;34;p34"/>
          <p:cNvSpPr txBox="1"/>
          <p:nvPr/>
        </p:nvSpPr>
        <p:spPr>
          <a:xfrm>
            <a:off x="3270172" y="6160146"/>
            <a:ext cx="8082190" cy="6924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l-GR" sz="1300">
                <a:solidFill>
                  <a:srgbClr val="F5F5F5"/>
                </a:solidFill>
                <a:latin typeface="Calibri"/>
                <a:ea typeface="Calibri"/>
                <a:cs typeface="Calibri"/>
                <a:sym typeface="Calibri"/>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l-GR" sz="1300" b="0" i="0">
                <a:solidFill>
                  <a:srgbClr val="F5F5F5"/>
                </a:solidFill>
                <a:latin typeface="Calibri"/>
                <a:ea typeface="Calibri"/>
                <a:cs typeface="Calibri"/>
                <a:sym typeface="Calibri"/>
              </a:rPr>
              <a:t>.</a:t>
            </a:r>
            <a:endParaRPr/>
          </a:p>
        </p:txBody>
      </p:sp>
      <p:pic>
        <p:nvPicPr>
          <p:cNvPr id="35" name="Google Shape;35;p34" descr="Interfaz de usuario gráfica, Texto&#10;&#10;Descripción generada automáticamente"/>
          <p:cNvPicPr preferRelativeResize="0"/>
          <p:nvPr/>
        </p:nvPicPr>
        <p:blipFill rotWithShape="1">
          <a:blip r:embed="rId2">
            <a:alphaModFix/>
          </a:blip>
          <a:srcRect/>
          <a:stretch/>
        </p:blipFill>
        <p:spPr>
          <a:xfrm>
            <a:off x="344230" y="6235578"/>
            <a:ext cx="2581713" cy="541631"/>
          </a:xfrm>
          <a:prstGeom prst="rect">
            <a:avLst/>
          </a:prstGeom>
          <a:noFill/>
          <a:ln>
            <a:noFill/>
          </a:ln>
        </p:spPr>
      </p:pic>
      <p:pic>
        <p:nvPicPr>
          <p:cNvPr id="36" name="Google Shape;36;p34" descr="Imagen que contiene Logotipo&#10;&#10;Descripción generada automáticamente"/>
          <p:cNvPicPr preferRelativeResize="0"/>
          <p:nvPr/>
        </p:nvPicPr>
        <p:blipFill rotWithShape="1">
          <a:blip r:embed="rId3">
            <a:alphaModFix/>
          </a:blip>
          <a:srcRect/>
          <a:stretch/>
        </p:blipFill>
        <p:spPr>
          <a:xfrm>
            <a:off x="9651574" y="174444"/>
            <a:ext cx="2068953" cy="1044213"/>
          </a:xfrm>
          <a:prstGeom prst="rect">
            <a:avLst/>
          </a:prstGeom>
          <a:noFill/>
          <a:ln>
            <a:noFill/>
          </a:ln>
        </p:spPr>
      </p:pic>
      <p:cxnSp>
        <p:nvCxnSpPr>
          <p:cNvPr id="37" name="Google Shape;37;p34"/>
          <p:cNvCxnSpPr/>
          <p:nvPr/>
        </p:nvCxnSpPr>
        <p:spPr>
          <a:xfrm>
            <a:off x="344230" y="1343054"/>
            <a:ext cx="8388000" cy="0"/>
          </a:xfrm>
          <a:prstGeom prst="straightConnector1">
            <a:avLst/>
          </a:prstGeom>
          <a:noFill/>
          <a:ln w="12700" cap="flat" cmpd="sng">
            <a:solidFill>
              <a:srgbClr val="1B193E"/>
            </a:solidFill>
            <a:prstDash val="solid"/>
            <a:miter lim="800000"/>
            <a:headEnd type="none" w="sm" len="sm"/>
            <a:tailEnd type="none" w="sm" len="sm"/>
          </a:ln>
        </p:spPr>
      </p:cxnSp>
      <p:pic>
        <p:nvPicPr>
          <p:cNvPr id="38" name="Google Shape;38;p34"/>
          <p:cNvPicPr preferRelativeResize="0"/>
          <p:nvPr/>
        </p:nvPicPr>
        <p:blipFill rotWithShape="1">
          <a:blip r:embed="rId4">
            <a:alphaModFix/>
          </a:blip>
          <a:srcRect/>
          <a:stretch/>
        </p:blipFill>
        <p:spPr>
          <a:xfrm>
            <a:off x="-812" y="388"/>
            <a:ext cx="942975" cy="1066800"/>
          </a:xfrm>
          <a:prstGeom prst="rect">
            <a:avLst/>
          </a:prstGeom>
          <a:noFill/>
          <a:ln>
            <a:noFill/>
          </a:ln>
        </p:spPr>
      </p:pic>
      <p:sp>
        <p:nvSpPr>
          <p:cNvPr id="39" name="Google Shape;39;p34"/>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1B193E"/>
              </a:buClr>
              <a:buSzPts val="3000"/>
              <a:buFont typeface="Arial"/>
              <a:buNone/>
              <a:defRPr sz="3000" b="1" i="0" u="none" strike="noStrike" cap="none">
                <a:solidFill>
                  <a:srgbClr val="1B193E"/>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40" name="Google Shape;40;p34"/>
          <p:cNvPicPr preferRelativeResize="0"/>
          <p:nvPr/>
        </p:nvPicPr>
        <p:blipFill rotWithShape="1">
          <a:blip r:embed="rId5">
            <a:alphaModFix/>
          </a:blip>
          <a:srcRect t="4618" b="1611"/>
          <a:stretch/>
        </p:blipFill>
        <p:spPr>
          <a:xfrm>
            <a:off x="11263678" y="5460155"/>
            <a:ext cx="928322" cy="1397846"/>
          </a:xfrm>
          <a:prstGeom prst="rect">
            <a:avLst/>
          </a:prstGeom>
          <a:noFill/>
          <a:ln>
            <a:noFill/>
          </a:ln>
        </p:spPr>
      </p:pic>
      <p:sp>
        <p:nvSpPr>
          <p:cNvPr id="41" name="Google Shape;41;p34"/>
          <p:cNvSpPr txBox="1">
            <a:spLocks noGrp="1"/>
          </p:cNvSpPr>
          <p:nvPr>
            <p:ph type="body" idx="2"/>
          </p:nvPr>
        </p:nvSpPr>
        <p:spPr>
          <a:xfrm>
            <a:off x="471472" y="1627957"/>
            <a:ext cx="11249055" cy="4195763"/>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1B193E"/>
              </a:buClr>
              <a:buSzPts val="2000"/>
              <a:buFont typeface="Arial"/>
              <a:buNone/>
              <a:defRPr sz="2000" b="0" i="0" u="none" strike="noStrike" cap="none">
                <a:solidFill>
                  <a:srgbClr val="1B193E"/>
                </a:solidFill>
                <a:latin typeface="Calibri"/>
                <a:ea typeface="Calibri"/>
                <a:cs typeface="Calibri"/>
                <a:sym typeface="Calibri"/>
              </a:defRPr>
            </a:lvl1pPr>
            <a:lvl2pPr marL="914400" marR="0" lvl="1" indent="-381000" algn="l" rtl="0">
              <a:lnSpc>
                <a:spcPct val="90000"/>
              </a:lnSpc>
              <a:spcBef>
                <a:spcPts val="500"/>
              </a:spcBef>
              <a:spcAft>
                <a:spcPts val="0"/>
              </a:spcAft>
              <a:buClr>
                <a:srgbClr val="1B193E"/>
              </a:buClr>
              <a:buSzPts val="2400"/>
              <a:buFont typeface="Arial"/>
              <a:buChar char="•"/>
              <a:defRPr sz="2400" b="0" i="0" u="none" strike="noStrike" cap="none">
                <a:solidFill>
                  <a:srgbClr val="1B193E"/>
                </a:solidFill>
                <a:latin typeface="Calibri"/>
                <a:ea typeface="Calibri"/>
                <a:cs typeface="Calibri"/>
                <a:sym typeface="Calibri"/>
              </a:defRPr>
            </a:lvl2pPr>
            <a:lvl3pPr marL="1371600" marR="0" lvl="2" indent="-355600" algn="l" rtl="0">
              <a:lnSpc>
                <a:spcPct val="90000"/>
              </a:lnSpc>
              <a:spcBef>
                <a:spcPts val="500"/>
              </a:spcBef>
              <a:spcAft>
                <a:spcPts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3pPr>
            <a:lvl4pPr marL="1828800" marR="0" lvl="3" indent="-342900" algn="l" rtl="0">
              <a:lnSpc>
                <a:spcPct val="90000"/>
              </a:lnSpc>
              <a:spcBef>
                <a:spcPts val="500"/>
              </a:spcBef>
              <a:spcAft>
                <a:spcPts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4pPr>
            <a:lvl5pPr marL="2286000" marR="0" lvl="4" indent="-342900" algn="l" rtl="0">
              <a:lnSpc>
                <a:spcPct val="90000"/>
              </a:lnSpc>
              <a:spcBef>
                <a:spcPts val="500"/>
              </a:spcBef>
              <a:spcAft>
                <a:spcPts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lide 5">
  <p:cSld name="Slide 5">
    <p:spTree>
      <p:nvGrpSpPr>
        <p:cNvPr id="1" name="Shape 42"/>
        <p:cNvGrpSpPr/>
        <p:nvPr/>
      </p:nvGrpSpPr>
      <p:grpSpPr>
        <a:xfrm>
          <a:off x="0" y="0"/>
          <a:ext cx="0" cy="0"/>
          <a:chOff x="0" y="0"/>
          <a:chExt cx="0" cy="0"/>
        </a:xfrm>
      </p:grpSpPr>
      <p:pic>
        <p:nvPicPr>
          <p:cNvPr id="43" name="Google Shape;43;p35"/>
          <p:cNvPicPr preferRelativeResize="0"/>
          <p:nvPr/>
        </p:nvPicPr>
        <p:blipFill rotWithShape="1">
          <a:blip r:embed="rId2">
            <a:alphaModFix/>
          </a:blip>
          <a:srcRect/>
          <a:stretch/>
        </p:blipFill>
        <p:spPr>
          <a:xfrm>
            <a:off x="-812" y="388"/>
            <a:ext cx="942975" cy="1066800"/>
          </a:xfrm>
          <a:prstGeom prst="rect">
            <a:avLst/>
          </a:prstGeom>
          <a:noFill/>
          <a:ln>
            <a:noFill/>
          </a:ln>
        </p:spPr>
      </p:pic>
      <p:sp>
        <p:nvSpPr>
          <p:cNvPr id="44" name="Google Shape;44;p35"/>
          <p:cNvSpPr/>
          <p:nvPr/>
        </p:nvSpPr>
        <p:spPr>
          <a:xfrm>
            <a:off x="839788" y="457200"/>
            <a:ext cx="3932237" cy="5403850"/>
          </a:xfrm>
          <a:prstGeom prst="rect">
            <a:avLst/>
          </a:prstGeom>
          <a:solidFill>
            <a:srgbClr val="1B193E"/>
          </a:solidFill>
          <a:ln w="12700" cap="flat" cmpd="sng">
            <a:solidFill>
              <a:srgbClr val="1B193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45" name="Google Shape;45;p35"/>
          <p:cNvSpPr txBox="1">
            <a:spLocks noGrp="1"/>
          </p:cNvSpPr>
          <p:nvPr>
            <p:ph type="body" idx="1"/>
          </p:nvPr>
        </p:nvSpPr>
        <p:spPr>
          <a:xfrm>
            <a:off x="1238955" y="1786358"/>
            <a:ext cx="3133899" cy="941340"/>
          </a:xfrm>
          <a:prstGeom prst="rect">
            <a:avLst/>
          </a:prstGeom>
          <a:solidFill>
            <a:srgbClr val="1B193E"/>
          </a:solid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F5F5F5"/>
              </a:buClr>
              <a:buSzPts val="2200"/>
              <a:buFont typeface="Arial"/>
              <a:buNone/>
              <a:defRPr sz="2200" b="1" i="0" u="none" strike="noStrike" cap="none">
                <a:solidFill>
                  <a:srgbClr val="F5F5F5"/>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46" name="Google Shape;46;p35"/>
          <p:cNvSpPr/>
          <p:nvPr/>
        </p:nvSpPr>
        <p:spPr>
          <a:xfrm>
            <a:off x="0" y="6108624"/>
            <a:ext cx="12192000" cy="749377"/>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47" name="Google Shape;47;p35" descr="Interfaz de usuario gráfica, Texto&#10;&#10;Descripción generada automáticamente"/>
          <p:cNvPicPr preferRelativeResize="0"/>
          <p:nvPr/>
        </p:nvPicPr>
        <p:blipFill rotWithShape="1">
          <a:blip r:embed="rId3">
            <a:alphaModFix/>
          </a:blip>
          <a:srcRect/>
          <a:stretch/>
        </p:blipFill>
        <p:spPr>
          <a:xfrm>
            <a:off x="344230" y="6235578"/>
            <a:ext cx="2581713" cy="541631"/>
          </a:xfrm>
          <a:prstGeom prst="rect">
            <a:avLst/>
          </a:prstGeom>
          <a:noFill/>
          <a:ln>
            <a:noFill/>
          </a:ln>
        </p:spPr>
      </p:pic>
      <p:sp>
        <p:nvSpPr>
          <p:cNvPr id="48" name="Google Shape;48;p35"/>
          <p:cNvSpPr txBox="1"/>
          <p:nvPr/>
        </p:nvSpPr>
        <p:spPr>
          <a:xfrm>
            <a:off x="3270172" y="6160146"/>
            <a:ext cx="8082190" cy="6924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l-GR" sz="1300">
                <a:solidFill>
                  <a:srgbClr val="F5F5F5"/>
                </a:solidFill>
                <a:latin typeface="Calibri"/>
                <a:ea typeface="Calibri"/>
                <a:cs typeface="Calibri"/>
                <a:sym typeface="Calibri"/>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l-GR" sz="1300" b="0" i="0">
                <a:solidFill>
                  <a:srgbClr val="F5F5F5"/>
                </a:solidFill>
                <a:latin typeface="Calibri"/>
                <a:ea typeface="Calibri"/>
                <a:cs typeface="Calibri"/>
                <a:sym typeface="Calibri"/>
              </a:rPr>
              <a:t>.</a:t>
            </a:r>
            <a:endParaRPr/>
          </a:p>
        </p:txBody>
      </p:sp>
      <p:pic>
        <p:nvPicPr>
          <p:cNvPr id="49" name="Google Shape;49;p35" descr="Logotipo&#10;&#10;Descripción generada automáticamente con confianza media"/>
          <p:cNvPicPr preferRelativeResize="0"/>
          <p:nvPr/>
        </p:nvPicPr>
        <p:blipFill rotWithShape="1">
          <a:blip r:embed="rId4">
            <a:alphaModFix/>
          </a:blip>
          <a:srcRect/>
          <a:stretch/>
        </p:blipFill>
        <p:spPr>
          <a:xfrm>
            <a:off x="1871163" y="654892"/>
            <a:ext cx="1869481" cy="941339"/>
          </a:xfrm>
          <a:prstGeom prst="rect">
            <a:avLst/>
          </a:prstGeom>
          <a:noFill/>
          <a:ln>
            <a:noFill/>
          </a:ln>
        </p:spPr>
      </p:pic>
      <p:sp>
        <p:nvSpPr>
          <p:cNvPr id="50" name="Google Shape;50;p35"/>
          <p:cNvSpPr txBox="1">
            <a:spLocks noGrp="1"/>
          </p:cNvSpPr>
          <p:nvPr>
            <p:ph type="body" idx="2"/>
          </p:nvPr>
        </p:nvSpPr>
        <p:spPr>
          <a:xfrm>
            <a:off x="1238250" y="2917825"/>
            <a:ext cx="3135313" cy="2568575"/>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F5F5F5"/>
              </a:buClr>
              <a:buSzPts val="2000"/>
              <a:buFont typeface="Arial"/>
              <a:buNone/>
              <a:defRPr sz="2000" b="0" i="0" u="none" strike="noStrike" cap="none">
                <a:solidFill>
                  <a:srgbClr val="F5F5F5"/>
                </a:solidFill>
                <a:latin typeface="Calibri"/>
                <a:ea typeface="Calibri"/>
                <a:cs typeface="Calibri"/>
                <a:sym typeface="Calibri"/>
              </a:defRPr>
            </a:lvl1pPr>
            <a:lvl2pPr marL="914400" marR="0" lvl="1" indent="-381000" algn="l" rtl="0">
              <a:lnSpc>
                <a:spcPct val="90000"/>
              </a:lnSpc>
              <a:spcBef>
                <a:spcPts val="500"/>
              </a:spcBef>
              <a:spcAft>
                <a:spcPts val="0"/>
              </a:spcAft>
              <a:buClr>
                <a:srgbClr val="F5F5F5"/>
              </a:buClr>
              <a:buSzPts val="2400"/>
              <a:buFont typeface="Arial"/>
              <a:buChar char="•"/>
              <a:defRPr sz="2400" b="0" i="0" u="none" strike="noStrike" cap="none">
                <a:solidFill>
                  <a:srgbClr val="F5F5F5"/>
                </a:solidFill>
                <a:latin typeface="Calibri"/>
                <a:ea typeface="Calibri"/>
                <a:cs typeface="Calibri"/>
                <a:sym typeface="Calibri"/>
              </a:defRPr>
            </a:lvl2pPr>
            <a:lvl3pPr marL="1371600" marR="0" lvl="2" indent="-355600" algn="l" rtl="0">
              <a:lnSpc>
                <a:spcPct val="90000"/>
              </a:lnSpc>
              <a:spcBef>
                <a:spcPts val="500"/>
              </a:spcBef>
              <a:spcAft>
                <a:spcPts val="0"/>
              </a:spcAft>
              <a:buClr>
                <a:srgbClr val="F5F5F5"/>
              </a:buClr>
              <a:buSzPts val="2000"/>
              <a:buFont typeface="Arial"/>
              <a:buChar char="•"/>
              <a:defRPr sz="2000" b="0" i="0" u="none" strike="noStrike" cap="none">
                <a:solidFill>
                  <a:srgbClr val="F5F5F5"/>
                </a:solidFill>
                <a:latin typeface="Calibri"/>
                <a:ea typeface="Calibri"/>
                <a:cs typeface="Calibri"/>
                <a:sym typeface="Calibri"/>
              </a:defRPr>
            </a:lvl3pPr>
            <a:lvl4pPr marL="1828800" marR="0" lvl="3" indent="-342900" algn="l" rtl="0">
              <a:lnSpc>
                <a:spcPct val="90000"/>
              </a:lnSpc>
              <a:spcBef>
                <a:spcPts val="500"/>
              </a:spcBef>
              <a:spcAft>
                <a:spcPts val="0"/>
              </a:spcAft>
              <a:buClr>
                <a:srgbClr val="F5F5F5"/>
              </a:buClr>
              <a:buSzPts val="1800"/>
              <a:buFont typeface="Arial"/>
              <a:buChar char="•"/>
              <a:defRPr sz="1800" b="0" i="0" u="none" strike="noStrike" cap="none">
                <a:solidFill>
                  <a:srgbClr val="F5F5F5"/>
                </a:solidFill>
                <a:latin typeface="Calibri"/>
                <a:ea typeface="Calibri"/>
                <a:cs typeface="Calibri"/>
                <a:sym typeface="Calibri"/>
              </a:defRPr>
            </a:lvl4pPr>
            <a:lvl5pPr marL="2286000" marR="0" lvl="4" indent="-342900" algn="l" rtl="0">
              <a:lnSpc>
                <a:spcPct val="90000"/>
              </a:lnSpc>
              <a:spcBef>
                <a:spcPts val="500"/>
              </a:spcBef>
              <a:spcAft>
                <a:spcPts val="0"/>
              </a:spcAft>
              <a:buClr>
                <a:srgbClr val="F5F5F5"/>
              </a:buClr>
              <a:buSzPts val="1800"/>
              <a:buFont typeface="Arial"/>
              <a:buChar char="•"/>
              <a:defRPr sz="1800" b="0" i="0" u="none" strike="noStrike" cap="none">
                <a:solidFill>
                  <a:srgbClr val="F5F5F5"/>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51" name="Google Shape;51;p35"/>
          <p:cNvPicPr preferRelativeResize="0"/>
          <p:nvPr/>
        </p:nvPicPr>
        <p:blipFill rotWithShape="1">
          <a:blip r:embed="rId5">
            <a:alphaModFix/>
          </a:blip>
          <a:srcRect t="4618" b="1611"/>
          <a:stretch/>
        </p:blipFill>
        <p:spPr>
          <a:xfrm>
            <a:off x="11263678" y="5460155"/>
            <a:ext cx="928322" cy="1397846"/>
          </a:xfrm>
          <a:prstGeom prst="rect">
            <a:avLst/>
          </a:prstGeom>
          <a:noFill/>
          <a:ln>
            <a:noFill/>
          </a:ln>
        </p:spPr>
      </p:pic>
      <p:sp>
        <p:nvSpPr>
          <p:cNvPr id="52" name="Google Shape;52;p35"/>
          <p:cNvSpPr txBox="1">
            <a:spLocks noGrp="1"/>
          </p:cNvSpPr>
          <p:nvPr>
            <p:ph type="body" idx="3"/>
          </p:nvPr>
        </p:nvSpPr>
        <p:spPr>
          <a:xfrm>
            <a:off x="5183188" y="457201"/>
            <a:ext cx="6172200" cy="54038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1B193E"/>
              </a:buClr>
              <a:buSzPts val="2400"/>
              <a:buFont typeface="Arial"/>
              <a:buNone/>
              <a:defRPr sz="2400" b="0" i="0" u="none" strike="noStrike" cap="none">
                <a:solidFill>
                  <a:srgbClr val="1B193E"/>
                </a:solidFill>
                <a:latin typeface="Calibri"/>
                <a:ea typeface="Calibri"/>
                <a:cs typeface="Calibri"/>
                <a:sym typeface="Calibri"/>
              </a:defRPr>
            </a:lvl1pPr>
            <a:lvl2pPr marL="914400" marR="0" lvl="1" indent="-406400" algn="l" rtl="0">
              <a:lnSpc>
                <a:spcPct val="90000"/>
              </a:lnSpc>
              <a:spcBef>
                <a:spcPts val="500"/>
              </a:spcBef>
              <a:spcAft>
                <a:spcPts val="0"/>
              </a:spcAft>
              <a:buClr>
                <a:srgbClr val="1B193E"/>
              </a:buClr>
              <a:buSzPts val="2800"/>
              <a:buFont typeface="Arial"/>
              <a:buChar char="•"/>
              <a:defRPr sz="2800" b="0" i="0" u="none" strike="noStrike" cap="none">
                <a:solidFill>
                  <a:srgbClr val="1B193E"/>
                </a:solidFill>
                <a:latin typeface="Calibri"/>
                <a:ea typeface="Calibri"/>
                <a:cs typeface="Calibri"/>
                <a:sym typeface="Calibri"/>
              </a:defRPr>
            </a:lvl2pPr>
            <a:lvl3pPr marL="1371600" marR="0" lvl="2" indent="-381000" algn="l" rtl="0">
              <a:lnSpc>
                <a:spcPct val="90000"/>
              </a:lnSpc>
              <a:spcBef>
                <a:spcPts val="500"/>
              </a:spcBef>
              <a:spcAft>
                <a:spcPts val="0"/>
              </a:spcAft>
              <a:buClr>
                <a:srgbClr val="1B193E"/>
              </a:buClr>
              <a:buSzPts val="2400"/>
              <a:buFont typeface="Arial"/>
              <a:buChar char="•"/>
              <a:defRPr sz="2400" b="0" i="0" u="none" strike="noStrike" cap="none">
                <a:solidFill>
                  <a:srgbClr val="1B193E"/>
                </a:solidFill>
                <a:latin typeface="Calibri"/>
                <a:ea typeface="Calibri"/>
                <a:cs typeface="Calibri"/>
                <a:sym typeface="Calibri"/>
              </a:defRPr>
            </a:lvl3pPr>
            <a:lvl4pPr marL="1828800" marR="0" lvl="3" indent="-355600" algn="l" rtl="0">
              <a:lnSpc>
                <a:spcPct val="90000"/>
              </a:lnSpc>
              <a:spcBef>
                <a:spcPts val="500"/>
              </a:spcBef>
              <a:spcAft>
                <a:spcPts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4pPr>
            <a:lvl5pPr marL="2286000" marR="0" lvl="4" indent="-355600" algn="l" rtl="0">
              <a:lnSpc>
                <a:spcPct val="90000"/>
              </a:lnSpc>
              <a:spcBef>
                <a:spcPts val="500"/>
              </a:spcBef>
              <a:spcAft>
                <a:spcPts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lide 6">
  <p:cSld name="Slide 6">
    <p:spTree>
      <p:nvGrpSpPr>
        <p:cNvPr id="1" name="Shape 53"/>
        <p:cNvGrpSpPr/>
        <p:nvPr/>
      </p:nvGrpSpPr>
      <p:grpSpPr>
        <a:xfrm>
          <a:off x="0" y="0"/>
          <a:ext cx="0" cy="0"/>
          <a:chOff x="0" y="0"/>
          <a:chExt cx="0" cy="0"/>
        </a:xfrm>
      </p:grpSpPr>
      <p:sp>
        <p:nvSpPr>
          <p:cNvPr id="54" name="Google Shape;54;p36"/>
          <p:cNvSpPr/>
          <p:nvPr/>
        </p:nvSpPr>
        <p:spPr>
          <a:xfrm>
            <a:off x="0" y="6108624"/>
            <a:ext cx="12192000" cy="749377"/>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55" name="Google Shape;55;p36"/>
          <p:cNvPicPr preferRelativeResize="0"/>
          <p:nvPr/>
        </p:nvPicPr>
        <p:blipFill rotWithShape="1">
          <a:blip r:embed="rId2">
            <a:alphaModFix/>
          </a:blip>
          <a:srcRect t="4618" b="1611"/>
          <a:stretch/>
        </p:blipFill>
        <p:spPr>
          <a:xfrm>
            <a:off x="11263678" y="5460155"/>
            <a:ext cx="928322" cy="1397846"/>
          </a:xfrm>
          <a:prstGeom prst="rect">
            <a:avLst/>
          </a:prstGeom>
          <a:noFill/>
          <a:ln>
            <a:noFill/>
          </a:ln>
        </p:spPr>
      </p:pic>
      <p:pic>
        <p:nvPicPr>
          <p:cNvPr id="56" name="Google Shape;56;p36"/>
          <p:cNvPicPr preferRelativeResize="0"/>
          <p:nvPr/>
        </p:nvPicPr>
        <p:blipFill rotWithShape="1">
          <a:blip r:embed="rId3">
            <a:alphaModFix/>
          </a:blip>
          <a:srcRect/>
          <a:stretch/>
        </p:blipFill>
        <p:spPr>
          <a:xfrm>
            <a:off x="-812" y="388"/>
            <a:ext cx="942975" cy="1066800"/>
          </a:xfrm>
          <a:prstGeom prst="rect">
            <a:avLst/>
          </a:prstGeom>
          <a:noFill/>
          <a:ln>
            <a:noFill/>
          </a:ln>
        </p:spPr>
      </p:pic>
      <p:sp>
        <p:nvSpPr>
          <p:cNvPr id="57" name="Google Shape;57;p36"/>
          <p:cNvSpPr/>
          <p:nvPr/>
        </p:nvSpPr>
        <p:spPr>
          <a:xfrm>
            <a:off x="7470798" y="457201"/>
            <a:ext cx="3932237" cy="5403850"/>
          </a:xfrm>
          <a:prstGeom prst="rect">
            <a:avLst/>
          </a:prstGeom>
          <a:solidFill>
            <a:srgbClr val="1B193E"/>
          </a:solidFill>
          <a:ln w="12700" cap="flat" cmpd="sng">
            <a:solidFill>
              <a:srgbClr val="1B193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8" name="Google Shape;58;p36"/>
          <p:cNvSpPr txBox="1">
            <a:spLocks noGrp="1"/>
          </p:cNvSpPr>
          <p:nvPr>
            <p:ph type="body" idx="1"/>
          </p:nvPr>
        </p:nvSpPr>
        <p:spPr>
          <a:xfrm>
            <a:off x="7868313" y="1786359"/>
            <a:ext cx="3133899" cy="941340"/>
          </a:xfrm>
          <a:prstGeom prst="rect">
            <a:avLst/>
          </a:prstGeom>
          <a:solidFill>
            <a:srgbClr val="1B193E"/>
          </a:solidFill>
          <a:ln>
            <a:noFill/>
          </a:ln>
        </p:spPr>
        <p:txBody>
          <a:bodyPr spcFirstLastPara="1" wrap="square" lIns="91425" tIns="45700" rIns="91425" bIns="45700" anchor="b" anchorCtr="0">
            <a:noAutofit/>
          </a:bodyPr>
          <a:lstStyle>
            <a:lvl1pPr marL="457200" marR="0" lvl="0" indent="-228600" algn="r" rtl="0">
              <a:lnSpc>
                <a:spcPct val="90000"/>
              </a:lnSpc>
              <a:spcBef>
                <a:spcPts val="1000"/>
              </a:spcBef>
              <a:spcAft>
                <a:spcPts val="0"/>
              </a:spcAft>
              <a:buClr>
                <a:srgbClr val="F5F5F5"/>
              </a:buClr>
              <a:buSzPts val="2200"/>
              <a:buFont typeface="Arial"/>
              <a:buNone/>
              <a:defRPr sz="2200" b="1" i="0" u="none" strike="noStrike" cap="none">
                <a:solidFill>
                  <a:srgbClr val="F5F5F5"/>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pic>
        <p:nvPicPr>
          <p:cNvPr id="59" name="Google Shape;59;p36" descr="Logotipo&#10;&#10;Descripción generada automáticamente con confianza media"/>
          <p:cNvPicPr preferRelativeResize="0"/>
          <p:nvPr/>
        </p:nvPicPr>
        <p:blipFill rotWithShape="1">
          <a:blip r:embed="rId4">
            <a:alphaModFix/>
          </a:blip>
          <a:srcRect/>
          <a:stretch/>
        </p:blipFill>
        <p:spPr>
          <a:xfrm>
            <a:off x="8500521" y="654893"/>
            <a:ext cx="1869481" cy="941339"/>
          </a:xfrm>
          <a:prstGeom prst="rect">
            <a:avLst/>
          </a:prstGeom>
          <a:noFill/>
          <a:ln>
            <a:noFill/>
          </a:ln>
        </p:spPr>
      </p:pic>
      <p:sp>
        <p:nvSpPr>
          <p:cNvPr id="60" name="Google Shape;60;p36"/>
          <p:cNvSpPr txBox="1">
            <a:spLocks noGrp="1"/>
          </p:cNvSpPr>
          <p:nvPr>
            <p:ph type="body" idx="2"/>
          </p:nvPr>
        </p:nvSpPr>
        <p:spPr>
          <a:xfrm>
            <a:off x="7867608" y="2917826"/>
            <a:ext cx="3135313" cy="2568575"/>
          </a:xfrm>
          <a:prstGeom prst="rect">
            <a:avLst/>
          </a:prstGeom>
          <a:noFill/>
          <a:ln>
            <a:noFill/>
          </a:ln>
        </p:spPr>
        <p:txBody>
          <a:bodyPr spcFirstLastPara="1" wrap="square" lIns="91425" tIns="45700" rIns="91425" bIns="45700" anchor="t" anchorCtr="0">
            <a:noAutofit/>
          </a:bodyPr>
          <a:lstStyle>
            <a:lvl1pPr marL="457200" marR="0" lvl="0" indent="-228600" algn="r" rtl="0">
              <a:lnSpc>
                <a:spcPct val="90000"/>
              </a:lnSpc>
              <a:spcBef>
                <a:spcPts val="1000"/>
              </a:spcBef>
              <a:spcAft>
                <a:spcPts val="0"/>
              </a:spcAft>
              <a:buClr>
                <a:srgbClr val="F5F5F5"/>
              </a:buClr>
              <a:buSzPts val="2000"/>
              <a:buFont typeface="Arial"/>
              <a:buNone/>
              <a:defRPr sz="2000" b="0" i="0" u="none" strike="noStrike" cap="none">
                <a:solidFill>
                  <a:srgbClr val="F5F5F5"/>
                </a:solidFill>
                <a:latin typeface="Calibri"/>
                <a:ea typeface="Calibri"/>
                <a:cs typeface="Calibri"/>
                <a:sym typeface="Calibri"/>
              </a:defRPr>
            </a:lvl1pPr>
            <a:lvl2pPr marL="914400" marR="0" lvl="1" indent="-381000" algn="l" rtl="0">
              <a:lnSpc>
                <a:spcPct val="90000"/>
              </a:lnSpc>
              <a:spcBef>
                <a:spcPts val="500"/>
              </a:spcBef>
              <a:spcAft>
                <a:spcPts val="0"/>
              </a:spcAft>
              <a:buClr>
                <a:srgbClr val="F5F5F5"/>
              </a:buClr>
              <a:buSzPts val="2400"/>
              <a:buFont typeface="Arial"/>
              <a:buChar char="•"/>
              <a:defRPr sz="2400" b="0" i="0" u="none" strike="noStrike" cap="none">
                <a:solidFill>
                  <a:srgbClr val="F5F5F5"/>
                </a:solidFill>
                <a:latin typeface="Calibri"/>
                <a:ea typeface="Calibri"/>
                <a:cs typeface="Calibri"/>
                <a:sym typeface="Calibri"/>
              </a:defRPr>
            </a:lvl2pPr>
            <a:lvl3pPr marL="1371600" marR="0" lvl="2" indent="-355600" algn="l" rtl="0">
              <a:lnSpc>
                <a:spcPct val="90000"/>
              </a:lnSpc>
              <a:spcBef>
                <a:spcPts val="500"/>
              </a:spcBef>
              <a:spcAft>
                <a:spcPts val="0"/>
              </a:spcAft>
              <a:buClr>
                <a:srgbClr val="F5F5F5"/>
              </a:buClr>
              <a:buSzPts val="2000"/>
              <a:buFont typeface="Arial"/>
              <a:buChar char="•"/>
              <a:defRPr sz="2000" b="0" i="0" u="none" strike="noStrike" cap="none">
                <a:solidFill>
                  <a:srgbClr val="F5F5F5"/>
                </a:solidFill>
                <a:latin typeface="Calibri"/>
                <a:ea typeface="Calibri"/>
                <a:cs typeface="Calibri"/>
                <a:sym typeface="Calibri"/>
              </a:defRPr>
            </a:lvl3pPr>
            <a:lvl4pPr marL="1828800" marR="0" lvl="3" indent="-342900" algn="l" rtl="0">
              <a:lnSpc>
                <a:spcPct val="90000"/>
              </a:lnSpc>
              <a:spcBef>
                <a:spcPts val="500"/>
              </a:spcBef>
              <a:spcAft>
                <a:spcPts val="0"/>
              </a:spcAft>
              <a:buClr>
                <a:srgbClr val="F5F5F5"/>
              </a:buClr>
              <a:buSzPts val="1800"/>
              <a:buFont typeface="Arial"/>
              <a:buChar char="•"/>
              <a:defRPr sz="1800" b="0" i="0" u="none" strike="noStrike" cap="none">
                <a:solidFill>
                  <a:srgbClr val="F5F5F5"/>
                </a:solidFill>
                <a:latin typeface="Calibri"/>
                <a:ea typeface="Calibri"/>
                <a:cs typeface="Calibri"/>
                <a:sym typeface="Calibri"/>
              </a:defRPr>
            </a:lvl4pPr>
            <a:lvl5pPr marL="2286000" marR="0" lvl="4" indent="-342900" algn="l" rtl="0">
              <a:lnSpc>
                <a:spcPct val="90000"/>
              </a:lnSpc>
              <a:spcBef>
                <a:spcPts val="500"/>
              </a:spcBef>
              <a:spcAft>
                <a:spcPts val="0"/>
              </a:spcAft>
              <a:buClr>
                <a:srgbClr val="F5F5F5"/>
              </a:buClr>
              <a:buSzPts val="1800"/>
              <a:buFont typeface="Arial"/>
              <a:buChar char="•"/>
              <a:defRPr sz="1800" b="0" i="0" u="none" strike="noStrike" cap="none">
                <a:solidFill>
                  <a:srgbClr val="F5F5F5"/>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61" name="Google Shape;61;p36"/>
          <p:cNvSpPr txBox="1">
            <a:spLocks noGrp="1"/>
          </p:cNvSpPr>
          <p:nvPr>
            <p:ph type="body" idx="3"/>
          </p:nvPr>
        </p:nvSpPr>
        <p:spPr>
          <a:xfrm>
            <a:off x="916846" y="457201"/>
            <a:ext cx="6172200" cy="54038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1B193E"/>
              </a:buClr>
              <a:buSzPts val="2400"/>
              <a:buFont typeface="Arial"/>
              <a:buNone/>
              <a:defRPr sz="2400" b="0" i="0" u="none" strike="noStrike" cap="none">
                <a:solidFill>
                  <a:srgbClr val="1B193E"/>
                </a:solidFill>
                <a:latin typeface="Calibri"/>
                <a:ea typeface="Calibri"/>
                <a:cs typeface="Calibri"/>
                <a:sym typeface="Calibri"/>
              </a:defRPr>
            </a:lvl1pPr>
            <a:lvl2pPr marL="914400" marR="0" lvl="1" indent="-406400" algn="l" rtl="0">
              <a:lnSpc>
                <a:spcPct val="90000"/>
              </a:lnSpc>
              <a:spcBef>
                <a:spcPts val="500"/>
              </a:spcBef>
              <a:spcAft>
                <a:spcPts val="0"/>
              </a:spcAft>
              <a:buClr>
                <a:srgbClr val="1B193E"/>
              </a:buClr>
              <a:buSzPts val="2800"/>
              <a:buFont typeface="Arial"/>
              <a:buChar char="•"/>
              <a:defRPr sz="2800" b="0" i="0" u="none" strike="noStrike" cap="none">
                <a:solidFill>
                  <a:srgbClr val="1B193E"/>
                </a:solidFill>
                <a:latin typeface="Calibri"/>
                <a:ea typeface="Calibri"/>
                <a:cs typeface="Calibri"/>
                <a:sym typeface="Calibri"/>
              </a:defRPr>
            </a:lvl2pPr>
            <a:lvl3pPr marL="1371600" marR="0" lvl="2" indent="-381000" algn="l" rtl="0">
              <a:lnSpc>
                <a:spcPct val="90000"/>
              </a:lnSpc>
              <a:spcBef>
                <a:spcPts val="500"/>
              </a:spcBef>
              <a:spcAft>
                <a:spcPts val="0"/>
              </a:spcAft>
              <a:buClr>
                <a:srgbClr val="1B193E"/>
              </a:buClr>
              <a:buSzPts val="2400"/>
              <a:buFont typeface="Arial"/>
              <a:buChar char="•"/>
              <a:defRPr sz="2400" b="0" i="0" u="none" strike="noStrike" cap="none">
                <a:solidFill>
                  <a:srgbClr val="1B193E"/>
                </a:solidFill>
                <a:latin typeface="Calibri"/>
                <a:ea typeface="Calibri"/>
                <a:cs typeface="Calibri"/>
                <a:sym typeface="Calibri"/>
              </a:defRPr>
            </a:lvl3pPr>
            <a:lvl4pPr marL="1828800" marR="0" lvl="3" indent="-355600" algn="l" rtl="0">
              <a:lnSpc>
                <a:spcPct val="90000"/>
              </a:lnSpc>
              <a:spcBef>
                <a:spcPts val="500"/>
              </a:spcBef>
              <a:spcAft>
                <a:spcPts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4pPr>
            <a:lvl5pPr marL="2286000" marR="0" lvl="4" indent="-355600" algn="l" rtl="0">
              <a:lnSpc>
                <a:spcPct val="90000"/>
              </a:lnSpc>
              <a:spcBef>
                <a:spcPts val="500"/>
              </a:spcBef>
              <a:spcAft>
                <a:spcPts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pic>
        <p:nvPicPr>
          <p:cNvPr id="62" name="Google Shape;62;p36" descr="Interfaz de usuario gráfica, Texto&#10;&#10;Descripción generada automáticamente"/>
          <p:cNvPicPr preferRelativeResize="0"/>
          <p:nvPr/>
        </p:nvPicPr>
        <p:blipFill rotWithShape="1">
          <a:blip r:embed="rId5">
            <a:alphaModFix/>
          </a:blip>
          <a:srcRect/>
          <a:stretch/>
        </p:blipFill>
        <p:spPr>
          <a:xfrm>
            <a:off x="344230" y="6235578"/>
            <a:ext cx="2581713" cy="541631"/>
          </a:xfrm>
          <a:prstGeom prst="rect">
            <a:avLst/>
          </a:prstGeom>
          <a:noFill/>
          <a:ln>
            <a:noFill/>
          </a:ln>
        </p:spPr>
      </p:pic>
      <p:sp>
        <p:nvSpPr>
          <p:cNvPr id="63" name="Google Shape;63;p36"/>
          <p:cNvSpPr txBox="1"/>
          <p:nvPr/>
        </p:nvSpPr>
        <p:spPr>
          <a:xfrm>
            <a:off x="3270172" y="6160146"/>
            <a:ext cx="8082190" cy="6924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l-GR" sz="1300">
                <a:solidFill>
                  <a:srgbClr val="F5F5F5"/>
                </a:solidFill>
                <a:latin typeface="Calibri"/>
                <a:ea typeface="Calibri"/>
                <a:cs typeface="Calibri"/>
                <a:sym typeface="Calibri"/>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l-GR" sz="1300" b="0" i="0">
                <a:solidFill>
                  <a:srgbClr val="F5F5F5"/>
                </a:solidFill>
                <a:latin typeface="Calibri"/>
                <a:ea typeface="Calibri"/>
                <a:cs typeface="Calibri"/>
                <a:sym typeface="Calibri"/>
              </a:rPr>
              <a:t>.</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lide 3">
  <p:cSld name="Slide 3">
    <p:spTree>
      <p:nvGrpSpPr>
        <p:cNvPr id="1" name="Shape 64"/>
        <p:cNvGrpSpPr/>
        <p:nvPr/>
      </p:nvGrpSpPr>
      <p:grpSpPr>
        <a:xfrm>
          <a:off x="0" y="0"/>
          <a:ext cx="0" cy="0"/>
          <a:chOff x="0" y="0"/>
          <a:chExt cx="0" cy="0"/>
        </a:xfrm>
      </p:grpSpPr>
      <p:pic>
        <p:nvPicPr>
          <p:cNvPr id="65" name="Google Shape;65;p37"/>
          <p:cNvPicPr preferRelativeResize="0"/>
          <p:nvPr/>
        </p:nvPicPr>
        <p:blipFill rotWithShape="1">
          <a:blip r:embed="rId2">
            <a:alphaModFix/>
          </a:blip>
          <a:srcRect/>
          <a:stretch/>
        </p:blipFill>
        <p:spPr>
          <a:xfrm>
            <a:off x="-812" y="388"/>
            <a:ext cx="942975" cy="1066800"/>
          </a:xfrm>
          <a:prstGeom prst="rect">
            <a:avLst/>
          </a:prstGeom>
          <a:noFill/>
          <a:ln>
            <a:noFill/>
          </a:ln>
        </p:spPr>
      </p:pic>
      <p:sp>
        <p:nvSpPr>
          <p:cNvPr id="66" name="Google Shape;66;p37"/>
          <p:cNvSpPr/>
          <p:nvPr/>
        </p:nvSpPr>
        <p:spPr>
          <a:xfrm>
            <a:off x="0" y="6108624"/>
            <a:ext cx="12192000" cy="749377"/>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67" name="Google Shape;67;p37"/>
          <p:cNvSpPr txBox="1"/>
          <p:nvPr/>
        </p:nvSpPr>
        <p:spPr>
          <a:xfrm>
            <a:off x="3270172" y="6160146"/>
            <a:ext cx="8082190" cy="6924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l-GR" sz="1300">
                <a:solidFill>
                  <a:srgbClr val="F5F5F5"/>
                </a:solidFill>
                <a:latin typeface="Calibri"/>
                <a:ea typeface="Calibri"/>
                <a:cs typeface="Calibri"/>
                <a:sym typeface="Calibri"/>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l-GR" sz="1300" b="0" i="0">
                <a:solidFill>
                  <a:srgbClr val="F5F5F5"/>
                </a:solidFill>
                <a:latin typeface="Calibri"/>
                <a:ea typeface="Calibri"/>
                <a:cs typeface="Calibri"/>
                <a:sym typeface="Calibri"/>
              </a:rPr>
              <a:t>.</a:t>
            </a:r>
            <a:endParaRPr/>
          </a:p>
        </p:txBody>
      </p:sp>
      <p:pic>
        <p:nvPicPr>
          <p:cNvPr id="68" name="Google Shape;68;p37" descr="Interfaz de usuario gráfica, Texto&#10;&#10;Descripción generada automáticamente"/>
          <p:cNvPicPr preferRelativeResize="0"/>
          <p:nvPr/>
        </p:nvPicPr>
        <p:blipFill rotWithShape="1">
          <a:blip r:embed="rId3">
            <a:alphaModFix/>
          </a:blip>
          <a:srcRect/>
          <a:stretch/>
        </p:blipFill>
        <p:spPr>
          <a:xfrm>
            <a:off x="344230" y="6235578"/>
            <a:ext cx="2581713" cy="541631"/>
          </a:xfrm>
          <a:prstGeom prst="rect">
            <a:avLst/>
          </a:prstGeom>
          <a:noFill/>
          <a:ln>
            <a:noFill/>
          </a:ln>
        </p:spPr>
      </p:pic>
      <p:sp>
        <p:nvSpPr>
          <p:cNvPr id="69" name="Google Shape;69;p37"/>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1B193E"/>
              </a:buClr>
              <a:buSzPts val="3000"/>
              <a:buFont typeface="Arial"/>
              <a:buNone/>
              <a:defRPr sz="3000" b="1" i="0" u="none" strike="noStrike" cap="none">
                <a:solidFill>
                  <a:srgbClr val="1B193E"/>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70" name="Google Shape;70;p37" descr="Imagen que contiene Logotipo&#10;&#10;Descripción generada automáticamente"/>
          <p:cNvPicPr preferRelativeResize="0"/>
          <p:nvPr/>
        </p:nvPicPr>
        <p:blipFill rotWithShape="1">
          <a:blip r:embed="rId4">
            <a:alphaModFix/>
          </a:blip>
          <a:srcRect/>
          <a:stretch/>
        </p:blipFill>
        <p:spPr>
          <a:xfrm>
            <a:off x="9651574" y="174444"/>
            <a:ext cx="2068953" cy="1044213"/>
          </a:xfrm>
          <a:prstGeom prst="rect">
            <a:avLst/>
          </a:prstGeom>
          <a:noFill/>
          <a:ln>
            <a:noFill/>
          </a:ln>
        </p:spPr>
      </p:pic>
      <p:cxnSp>
        <p:nvCxnSpPr>
          <p:cNvPr id="71" name="Google Shape;71;p37"/>
          <p:cNvCxnSpPr/>
          <p:nvPr/>
        </p:nvCxnSpPr>
        <p:spPr>
          <a:xfrm>
            <a:off x="344230" y="1343054"/>
            <a:ext cx="8388000" cy="0"/>
          </a:xfrm>
          <a:prstGeom prst="straightConnector1">
            <a:avLst/>
          </a:prstGeom>
          <a:noFill/>
          <a:ln w="12700" cap="flat" cmpd="sng">
            <a:solidFill>
              <a:srgbClr val="1B193E"/>
            </a:solidFill>
            <a:prstDash val="solid"/>
            <a:miter lim="800000"/>
            <a:headEnd type="none" w="sm" len="sm"/>
            <a:tailEnd type="none" w="sm" len="sm"/>
          </a:ln>
        </p:spPr>
      </p:cxnSp>
      <p:sp>
        <p:nvSpPr>
          <p:cNvPr id="72" name="Google Shape;72;p37"/>
          <p:cNvSpPr txBox="1">
            <a:spLocks noGrp="1"/>
          </p:cNvSpPr>
          <p:nvPr>
            <p:ph type="body" idx="2"/>
          </p:nvPr>
        </p:nvSpPr>
        <p:spPr>
          <a:xfrm>
            <a:off x="469842" y="1512524"/>
            <a:ext cx="5440504" cy="823912"/>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1B193E"/>
              </a:buClr>
              <a:buSzPts val="2400"/>
              <a:buFont typeface="Arial"/>
              <a:buNone/>
              <a:defRPr sz="2400" b="1" i="0" u="none" strike="noStrike" cap="none">
                <a:solidFill>
                  <a:srgbClr val="1B193E"/>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73" name="Google Shape;73;p37"/>
          <p:cNvSpPr txBox="1">
            <a:spLocks noGrp="1"/>
          </p:cNvSpPr>
          <p:nvPr>
            <p:ph type="body" idx="3"/>
          </p:nvPr>
        </p:nvSpPr>
        <p:spPr>
          <a:xfrm>
            <a:off x="6280023" y="1509411"/>
            <a:ext cx="5440504" cy="823912"/>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1B193E"/>
              </a:buClr>
              <a:buSzPts val="2400"/>
              <a:buFont typeface="Arial"/>
              <a:buNone/>
              <a:defRPr sz="2400" b="1" i="0" u="none" strike="noStrike" cap="none">
                <a:solidFill>
                  <a:srgbClr val="1B193E"/>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74" name="Google Shape;74;p37"/>
          <p:cNvSpPr txBox="1">
            <a:spLocks noGrp="1"/>
          </p:cNvSpPr>
          <p:nvPr>
            <p:ph type="body" idx="4"/>
          </p:nvPr>
        </p:nvSpPr>
        <p:spPr>
          <a:xfrm>
            <a:off x="469842" y="2505905"/>
            <a:ext cx="5440504" cy="3317814"/>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1B193E"/>
              </a:buClr>
              <a:buSzPts val="2000"/>
              <a:buFont typeface="Arial"/>
              <a:buNone/>
              <a:defRPr sz="2000" b="0" i="0" u="none" strike="noStrike" cap="none">
                <a:solidFill>
                  <a:srgbClr val="1B193E"/>
                </a:solidFill>
                <a:latin typeface="Calibri"/>
                <a:ea typeface="Calibri"/>
                <a:cs typeface="Calibri"/>
                <a:sym typeface="Calibri"/>
              </a:defRPr>
            </a:lvl1pPr>
            <a:lvl2pPr marL="914400" marR="0" lvl="1" indent="-381000" algn="l" rtl="0">
              <a:lnSpc>
                <a:spcPct val="90000"/>
              </a:lnSpc>
              <a:spcBef>
                <a:spcPts val="500"/>
              </a:spcBef>
              <a:spcAft>
                <a:spcPts val="0"/>
              </a:spcAft>
              <a:buClr>
                <a:srgbClr val="1B193E"/>
              </a:buClr>
              <a:buSzPts val="2400"/>
              <a:buFont typeface="Arial"/>
              <a:buChar char="•"/>
              <a:defRPr sz="2400" b="0" i="0" u="none" strike="noStrike" cap="none">
                <a:solidFill>
                  <a:srgbClr val="1B193E"/>
                </a:solidFill>
                <a:latin typeface="Calibri"/>
                <a:ea typeface="Calibri"/>
                <a:cs typeface="Calibri"/>
                <a:sym typeface="Calibri"/>
              </a:defRPr>
            </a:lvl2pPr>
            <a:lvl3pPr marL="1371600" marR="0" lvl="2" indent="-355600" algn="l" rtl="0">
              <a:lnSpc>
                <a:spcPct val="90000"/>
              </a:lnSpc>
              <a:spcBef>
                <a:spcPts val="500"/>
              </a:spcBef>
              <a:spcAft>
                <a:spcPts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3pPr>
            <a:lvl4pPr marL="1828800" marR="0" lvl="3" indent="-342900" algn="l" rtl="0">
              <a:lnSpc>
                <a:spcPct val="90000"/>
              </a:lnSpc>
              <a:spcBef>
                <a:spcPts val="500"/>
              </a:spcBef>
              <a:spcAft>
                <a:spcPts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4pPr>
            <a:lvl5pPr marL="2286000" marR="0" lvl="4" indent="-342900" algn="l" rtl="0">
              <a:lnSpc>
                <a:spcPct val="90000"/>
              </a:lnSpc>
              <a:spcBef>
                <a:spcPts val="500"/>
              </a:spcBef>
              <a:spcAft>
                <a:spcPts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75" name="Google Shape;75;p37"/>
          <p:cNvPicPr preferRelativeResize="0"/>
          <p:nvPr/>
        </p:nvPicPr>
        <p:blipFill rotWithShape="1">
          <a:blip r:embed="rId5">
            <a:alphaModFix/>
          </a:blip>
          <a:srcRect t="4618" b="1611"/>
          <a:stretch/>
        </p:blipFill>
        <p:spPr>
          <a:xfrm>
            <a:off x="11263678" y="5460155"/>
            <a:ext cx="928322" cy="1397846"/>
          </a:xfrm>
          <a:prstGeom prst="rect">
            <a:avLst/>
          </a:prstGeom>
          <a:noFill/>
          <a:ln>
            <a:noFill/>
          </a:ln>
        </p:spPr>
      </p:pic>
      <p:sp>
        <p:nvSpPr>
          <p:cNvPr id="76" name="Google Shape;76;p37"/>
          <p:cNvSpPr txBox="1">
            <a:spLocks noGrp="1"/>
          </p:cNvSpPr>
          <p:nvPr>
            <p:ph type="body" idx="5"/>
          </p:nvPr>
        </p:nvSpPr>
        <p:spPr>
          <a:xfrm>
            <a:off x="6280023" y="2505905"/>
            <a:ext cx="5440504" cy="3317814"/>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1B193E"/>
              </a:buClr>
              <a:buSzPts val="2000"/>
              <a:buFont typeface="Arial"/>
              <a:buNone/>
              <a:defRPr sz="2000" b="0" i="0" u="none" strike="noStrike" cap="none">
                <a:solidFill>
                  <a:srgbClr val="1B193E"/>
                </a:solidFill>
                <a:latin typeface="Calibri"/>
                <a:ea typeface="Calibri"/>
                <a:cs typeface="Calibri"/>
                <a:sym typeface="Calibri"/>
              </a:defRPr>
            </a:lvl1pPr>
            <a:lvl2pPr marL="914400" marR="0" lvl="1" indent="-381000" algn="l" rtl="0">
              <a:lnSpc>
                <a:spcPct val="90000"/>
              </a:lnSpc>
              <a:spcBef>
                <a:spcPts val="500"/>
              </a:spcBef>
              <a:spcAft>
                <a:spcPts val="0"/>
              </a:spcAft>
              <a:buClr>
                <a:srgbClr val="1B193E"/>
              </a:buClr>
              <a:buSzPts val="2400"/>
              <a:buFont typeface="Arial"/>
              <a:buChar char="•"/>
              <a:defRPr sz="2400" b="0" i="0" u="none" strike="noStrike" cap="none">
                <a:solidFill>
                  <a:srgbClr val="1B193E"/>
                </a:solidFill>
                <a:latin typeface="Calibri"/>
                <a:ea typeface="Calibri"/>
                <a:cs typeface="Calibri"/>
                <a:sym typeface="Calibri"/>
              </a:defRPr>
            </a:lvl2pPr>
            <a:lvl3pPr marL="1371600" marR="0" lvl="2" indent="-355600" algn="l" rtl="0">
              <a:lnSpc>
                <a:spcPct val="90000"/>
              </a:lnSpc>
              <a:spcBef>
                <a:spcPts val="500"/>
              </a:spcBef>
              <a:spcAft>
                <a:spcPts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3pPr>
            <a:lvl4pPr marL="1828800" marR="0" lvl="3" indent="-342900" algn="l" rtl="0">
              <a:lnSpc>
                <a:spcPct val="90000"/>
              </a:lnSpc>
              <a:spcBef>
                <a:spcPts val="500"/>
              </a:spcBef>
              <a:spcAft>
                <a:spcPts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4pPr>
            <a:lvl5pPr marL="2286000" marR="0" lvl="4" indent="-342900" algn="l" rtl="0">
              <a:lnSpc>
                <a:spcPct val="90000"/>
              </a:lnSpc>
              <a:spcBef>
                <a:spcPts val="500"/>
              </a:spcBef>
              <a:spcAft>
                <a:spcPts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ver 1">
  <p:cSld name="Cover 1">
    <p:spTree>
      <p:nvGrpSpPr>
        <p:cNvPr id="1" name="Shape 77"/>
        <p:cNvGrpSpPr/>
        <p:nvPr/>
      </p:nvGrpSpPr>
      <p:grpSpPr>
        <a:xfrm>
          <a:off x="0" y="0"/>
          <a:ext cx="0" cy="0"/>
          <a:chOff x="0" y="0"/>
          <a:chExt cx="0" cy="0"/>
        </a:xfrm>
      </p:grpSpPr>
      <p:sp>
        <p:nvSpPr>
          <p:cNvPr id="78" name="Google Shape;78;p38"/>
          <p:cNvSpPr/>
          <p:nvPr/>
        </p:nvSpPr>
        <p:spPr>
          <a:xfrm>
            <a:off x="0" y="6108624"/>
            <a:ext cx="12192000" cy="749377"/>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79" name="Google Shape;79;p38" descr="Imagen que contiene Logotipo&#10;&#10;Descripción generada automáticamente"/>
          <p:cNvPicPr preferRelativeResize="0"/>
          <p:nvPr/>
        </p:nvPicPr>
        <p:blipFill rotWithShape="1">
          <a:blip r:embed="rId2">
            <a:alphaModFix/>
          </a:blip>
          <a:srcRect/>
          <a:stretch/>
        </p:blipFill>
        <p:spPr>
          <a:xfrm>
            <a:off x="1122821" y="1323778"/>
            <a:ext cx="4416598" cy="2229084"/>
          </a:xfrm>
          <a:prstGeom prst="rect">
            <a:avLst/>
          </a:prstGeom>
          <a:noFill/>
          <a:ln>
            <a:noFill/>
          </a:ln>
        </p:spPr>
      </p:pic>
      <p:sp>
        <p:nvSpPr>
          <p:cNvPr id="80" name="Google Shape;80;p38"/>
          <p:cNvSpPr txBox="1"/>
          <p:nvPr/>
        </p:nvSpPr>
        <p:spPr>
          <a:xfrm>
            <a:off x="8773360" y="177708"/>
            <a:ext cx="3283527" cy="400110"/>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l-GR" sz="2000" b="1">
                <a:solidFill>
                  <a:srgbClr val="1B193E"/>
                </a:solidFill>
                <a:latin typeface="Calibri"/>
                <a:ea typeface="Calibri"/>
                <a:cs typeface="Calibri"/>
                <a:sym typeface="Calibri"/>
              </a:rPr>
              <a:t>digital-dream-lab.eu</a:t>
            </a:r>
            <a:endParaRPr sz="2000" b="1">
              <a:solidFill>
                <a:srgbClr val="1B193E"/>
              </a:solidFill>
              <a:latin typeface="Calibri"/>
              <a:ea typeface="Calibri"/>
              <a:cs typeface="Calibri"/>
              <a:sym typeface="Calibri"/>
            </a:endParaRPr>
          </a:p>
        </p:txBody>
      </p:sp>
      <p:sp>
        <p:nvSpPr>
          <p:cNvPr id="81" name="Google Shape;81;p38"/>
          <p:cNvSpPr txBox="1"/>
          <p:nvPr/>
        </p:nvSpPr>
        <p:spPr>
          <a:xfrm>
            <a:off x="135113" y="6160146"/>
            <a:ext cx="7352615" cy="6924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l-GR" sz="1300">
                <a:solidFill>
                  <a:schemeClr val="lt1"/>
                </a:solidFill>
                <a:latin typeface="Calibri"/>
                <a:ea typeface="Calibri"/>
                <a:cs typeface="Calibri"/>
                <a:sym typeface="Calibri"/>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l-GR" sz="1300" b="0" i="0">
                <a:solidFill>
                  <a:schemeClr val="lt1"/>
                </a:solidFill>
                <a:latin typeface="Calibri"/>
                <a:ea typeface="Calibri"/>
                <a:cs typeface="Calibri"/>
                <a:sym typeface="Calibri"/>
              </a:rPr>
              <a:t>.</a:t>
            </a:r>
            <a:endParaRPr/>
          </a:p>
        </p:txBody>
      </p:sp>
      <p:sp>
        <p:nvSpPr>
          <p:cNvPr id="82" name="Google Shape;82;p38"/>
          <p:cNvSpPr/>
          <p:nvPr/>
        </p:nvSpPr>
        <p:spPr>
          <a:xfrm>
            <a:off x="0" y="-38151"/>
            <a:ext cx="12192000" cy="102062"/>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83" name="Google Shape;83;p38" descr="Texto&#10;&#10;Descripción generada automáticamente"/>
          <p:cNvPicPr preferRelativeResize="0"/>
          <p:nvPr/>
        </p:nvPicPr>
        <p:blipFill rotWithShape="1">
          <a:blip r:embed="rId3">
            <a:alphaModFix/>
          </a:blip>
          <a:srcRect/>
          <a:stretch/>
        </p:blipFill>
        <p:spPr>
          <a:xfrm>
            <a:off x="264509" y="160233"/>
            <a:ext cx="2786332" cy="584559"/>
          </a:xfrm>
          <a:prstGeom prst="rect">
            <a:avLst/>
          </a:prstGeom>
          <a:noFill/>
          <a:ln>
            <a:noFill/>
          </a:ln>
        </p:spPr>
      </p:pic>
      <p:sp>
        <p:nvSpPr>
          <p:cNvPr id="84" name="Google Shape;84;p38"/>
          <p:cNvSpPr txBox="1">
            <a:spLocks noGrp="1"/>
          </p:cNvSpPr>
          <p:nvPr>
            <p:ph type="body" idx="1"/>
          </p:nvPr>
        </p:nvSpPr>
        <p:spPr>
          <a:xfrm>
            <a:off x="876650" y="3922330"/>
            <a:ext cx="4908939" cy="824531"/>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1B193E"/>
              </a:buClr>
              <a:buSzPts val="3000"/>
              <a:buFont typeface="Arial"/>
              <a:buNone/>
              <a:defRPr sz="3000" b="1" i="0" u="none" strike="noStrike" cap="none">
                <a:solidFill>
                  <a:srgbClr val="1B193E"/>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5" name="Google Shape;85;p38"/>
          <p:cNvSpPr txBox="1">
            <a:spLocks noGrp="1"/>
          </p:cNvSpPr>
          <p:nvPr>
            <p:ph type="body" idx="2"/>
          </p:nvPr>
        </p:nvSpPr>
        <p:spPr>
          <a:xfrm>
            <a:off x="876652" y="4810675"/>
            <a:ext cx="4908939" cy="555389"/>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1B193E"/>
              </a:buClr>
              <a:buSzPts val="2000"/>
              <a:buFont typeface="Arial"/>
              <a:buNone/>
              <a:defRPr sz="2000" b="0" i="0" u="none" strike="noStrike" cap="none">
                <a:solidFill>
                  <a:srgbClr val="1B193E"/>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86" name="Google Shape;86;p38"/>
          <p:cNvPicPr preferRelativeResize="0"/>
          <p:nvPr/>
        </p:nvPicPr>
        <p:blipFill rotWithShape="1">
          <a:blip r:embed="rId4">
            <a:alphaModFix/>
          </a:blip>
          <a:srcRect/>
          <a:stretch/>
        </p:blipFill>
        <p:spPr>
          <a:xfrm>
            <a:off x="7581900" y="990600"/>
            <a:ext cx="4610100" cy="5857875"/>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lide 4">
  <p:cSld name="Slide 4">
    <p:spTree>
      <p:nvGrpSpPr>
        <p:cNvPr id="1" name="Shape 87"/>
        <p:cNvGrpSpPr/>
        <p:nvPr/>
      </p:nvGrpSpPr>
      <p:grpSpPr>
        <a:xfrm>
          <a:off x="0" y="0"/>
          <a:ext cx="0" cy="0"/>
          <a:chOff x="0" y="0"/>
          <a:chExt cx="0" cy="0"/>
        </a:xfrm>
      </p:grpSpPr>
      <p:sp>
        <p:nvSpPr>
          <p:cNvPr id="88" name="Google Shape;88;p39"/>
          <p:cNvSpPr/>
          <p:nvPr/>
        </p:nvSpPr>
        <p:spPr>
          <a:xfrm>
            <a:off x="0" y="6108624"/>
            <a:ext cx="12192000" cy="749377"/>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89" name="Google Shape;89;p39"/>
          <p:cNvSpPr txBox="1"/>
          <p:nvPr/>
        </p:nvSpPr>
        <p:spPr>
          <a:xfrm>
            <a:off x="3270172" y="6160146"/>
            <a:ext cx="8082190" cy="6924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l-GR" sz="1300">
                <a:solidFill>
                  <a:srgbClr val="F5F5F5"/>
                </a:solidFill>
                <a:latin typeface="Calibri"/>
                <a:ea typeface="Calibri"/>
                <a:cs typeface="Calibri"/>
                <a:sym typeface="Calibri"/>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l-GR" sz="1300" b="0" i="0">
                <a:solidFill>
                  <a:srgbClr val="F5F5F5"/>
                </a:solidFill>
                <a:latin typeface="Calibri"/>
                <a:ea typeface="Calibri"/>
                <a:cs typeface="Calibri"/>
                <a:sym typeface="Calibri"/>
              </a:rPr>
              <a:t>.</a:t>
            </a:r>
            <a:endParaRPr/>
          </a:p>
        </p:txBody>
      </p:sp>
      <p:pic>
        <p:nvPicPr>
          <p:cNvPr id="90" name="Google Shape;90;p39" descr="Interfaz de usuario gráfica, Texto&#10;&#10;Descripción generada automáticamente"/>
          <p:cNvPicPr preferRelativeResize="0"/>
          <p:nvPr/>
        </p:nvPicPr>
        <p:blipFill rotWithShape="1">
          <a:blip r:embed="rId2">
            <a:alphaModFix/>
          </a:blip>
          <a:srcRect/>
          <a:stretch/>
        </p:blipFill>
        <p:spPr>
          <a:xfrm>
            <a:off x="344230" y="6235578"/>
            <a:ext cx="2581713" cy="541631"/>
          </a:xfrm>
          <a:prstGeom prst="rect">
            <a:avLst/>
          </a:prstGeom>
          <a:noFill/>
          <a:ln>
            <a:noFill/>
          </a:ln>
        </p:spPr>
      </p:pic>
      <p:pic>
        <p:nvPicPr>
          <p:cNvPr id="91" name="Google Shape;91;p39" descr="Imagen que contiene Logotipo&#10;&#10;Descripción generada automáticamente"/>
          <p:cNvPicPr preferRelativeResize="0"/>
          <p:nvPr/>
        </p:nvPicPr>
        <p:blipFill rotWithShape="1">
          <a:blip r:embed="rId3">
            <a:alphaModFix/>
          </a:blip>
          <a:srcRect/>
          <a:stretch/>
        </p:blipFill>
        <p:spPr>
          <a:xfrm>
            <a:off x="9651574" y="174444"/>
            <a:ext cx="2068953" cy="1044213"/>
          </a:xfrm>
          <a:prstGeom prst="rect">
            <a:avLst/>
          </a:prstGeom>
          <a:noFill/>
          <a:ln>
            <a:noFill/>
          </a:ln>
        </p:spPr>
      </p:pic>
      <p:pic>
        <p:nvPicPr>
          <p:cNvPr id="92" name="Google Shape;92;p39"/>
          <p:cNvPicPr preferRelativeResize="0"/>
          <p:nvPr/>
        </p:nvPicPr>
        <p:blipFill rotWithShape="1">
          <a:blip r:embed="rId4">
            <a:alphaModFix/>
          </a:blip>
          <a:srcRect/>
          <a:stretch/>
        </p:blipFill>
        <p:spPr>
          <a:xfrm>
            <a:off x="-812" y="388"/>
            <a:ext cx="942975" cy="1066800"/>
          </a:xfrm>
          <a:prstGeom prst="rect">
            <a:avLst/>
          </a:prstGeom>
          <a:noFill/>
          <a:ln>
            <a:noFill/>
          </a:ln>
        </p:spPr>
      </p:pic>
      <p:pic>
        <p:nvPicPr>
          <p:cNvPr id="93" name="Google Shape;93;p39"/>
          <p:cNvPicPr preferRelativeResize="0"/>
          <p:nvPr/>
        </p:nvPicPr>
        <p:blipFill rotWithShape="1">
          <a:blip r:embed="rId5">
            <a:alphaModFix/>
          </a:blip>
          <a:srcRect t="4618" b="1611"/>
          <a:stretch/>
        </p:blipFill>
        <p:spPr>
          <a:xfrm>
            <a:off x="11263678" y="5460155"/>
            <a:ext cx="928322" cy="139784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digital-dream-lab.eu/" TargetMode="External"/><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
          <p:cNvSpPr txBox="1">
            <a:spLocks noGrp="1"/>
          </p:cNvSpPr>
          <p:nvPr>
            <p:ph type="title"/>
          </p:nvPr>
        </p:nvSpPr>
        <p:spPr>
          <a:xfrm>
            <a:off x="831850" y="3090084"/>
            <a:ext cx="10515600" cy="1232679"/>
          </a:xfrm>
          <a:prstGeom prst="rect">
            <a:avLst/>
          </a:prstGeom>
          <a:noFill/>
          <a:ln>
            <a:noFill/>
          </a:ln>
        </p:spPr>
        <p:txBody>
          <a:bodyPr spcFirstLastPara="1" wrap="square" lIns="91425" tIns="45700" rIns="91425" bIns="45700" anchor="b" anchorCtr="0">
            <a:noAutofit/>
          </a:bodyPr>
          <a:lstStyle/>
          <a:p>
            <a:pPr lvl="0"/>
            <a:br>
              <a:rPr lang="zu-ZA" dirty="0"/>
            </a:br>
            <a:r>
              <a:rPr lang="el-GR" dirty="0">
                <a:latin typeface="+mj-lt"/>
              </a:rPr>
              <a:t>[</a:t>
            </a:r>
            <a:r>
              <a:rPr lang="zu-ZA" b="0" i="0" dirty="0">
                <a:solidFill>
                  <a:srgbClr val="0D0D0D"/>
                </a:solidFill>
                <a:effectLst/>
                <a:latin typeface="+mj-lt"/>
              </a:rPr>
              <a:t>Oblikovalsko razmišljanje</a:t>
            </a:r>
            <a:r>
              <a:rPr lang="el-GR" dirty="0">
                <a:latin typeface="+mj-lt"/>
              </a:rPr>
              <a:t>]</a:t>
            </a:r>
            <a:endParaRPr dirty="0">
              <a:latin typeface="+mj-lt"/>
            </a:endParaRPr>
          </a:p>
        </p:txBody>
      </p:sp>
      <p:sp>
        <p:nvSpPr>
          <p:cNvPr id="99" name="Google Shape;99;p1"/>
          <p:cNvSpPr txBox="1">
            <a:spLocks noGrp="1"/>
          </p:cNvSpPr>
          <p:nvPr>
            <p:ph type="body" idx="1"/>
          </p:nvPr>
        </p:nvSpPr>
        <p:spPr>
          <a:xfrm>
            <a:off x="831850" y="4490083"/>
            <a:ext cx="10515600" cy="123268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rgbClr val="1B193E"/>
              </a:buClr>
              <a:buSzPts val="2400"/>
              <a:buNone/>
            </a:pPr>
            <a:r>
              <a:rPr lang="en-US" dirty="0" err="1"/>
              <a:t>Narejeno</a:t>
            </a:r>
            <a:r>
              <a:rPr lang="en-US" dirty="0"/>
              <a:t> s </a:t>
            </a:r>
            <a:r>
              <a:rPr lang="en-US" dirty="0" err="1"/>
              <a:t>strani</a:t>
            </a:r>
            <a:r>
              <a:rPr lang="el-GR" dirty="0"/>
              <a:t> [Found.ation]</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10"/>
          <p:cNvSpPr txBox="1">
            <a:spLocks noGrp="1"/>
          </p:cNvSpPr>
          <p:nvPr>
            <p:ph type="body" idx="3"/>
          </p:nvPr>
        </p:nvSpPr>
        <p:spPr>
          <a:xfrm>
            <a:off x="6280023" y="1509411"/>
            <a:ext cx="5440504" cy="823912"/>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2400"/>
              <a:buNone/>
            </a:pPr>
            <a:br>
              <a:rPr lang="zu-ZA" dirty="0"/>
            </a:br>
            <a:r>
              <a:rPr lang="zu-ZA" i="0" dirty="0">
                <a:solidFill>
                  <a:srgbClr val="0D0D0D"/>
                </a:solidFill>
                <a:effectLst/>
                <a:latin typeface="+mn-lt"/>
              </a:rPr>
              <a:t>Stopnja 2: Opredelitev izziva:</a:t>
            </a:r>
            <a:endParaRPr dirty="0">
              <a:latin typeface="+mn-lt"/>
            </a:endParaRPr>
          </a:p>
        </p:txBody>
      </p:sp>
      <p:sp>
        <p:nvSpPr>
          <p:cNvPr id="176" name="Google Shape;176;p10"/>
          <p:cNvSpPr txBox="1">
            <a:spLocks noGrp="1"/>
          </p:cNvSpPr>
          <p:nvPr>
            <p:ph type="body" idx="5"/>
          </p:nvPr>
        </p:nvSpPr>
        <p:spPr>
          <a:xfrm>
            <a:off x="6280023" y="2505905"/>
            <a:ext cx="5440504" cy="3317814"/>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rgbClr val="1B193E"/>
              </a:buClr>
              <a:buSzPts val="2000"/>
              <a:buNone/>
            </a:pPr>
            <a:r>
              <a:rPr lang="zu-ZA" b="0" i="0" dirty="0">
                <a:solidFill>
                  <a:srgbClr val="0D0D0D"/>
                </a:solidFill>
                <a:effectLst/>
                <a:latin typeface="+mn-lt"/>
              </a:rPr>
              <a:t>V tej fazi udeleženci spoznajo pomen postavljanja problema ali izziva na uporabniško osredotočen način. S preoblikovanjem problemov v priložnosti udeleženci uporabljajo tehnike kot so oblikovanje izjav o problemu in razvoj uporabniških person. Z jasnim definiranjem izziva s celovitim razumevanjem perspektive uporabnikov, oblikovalci miselnega procesa postavijo oder za inovativne in relevantne rešitve</a:t>
            </a:r>
            <a:r>
              <a:rPr lang="zu-ZA" b="0" i="0" dirty="0">
                <a:solidFill>
                  <a:srgbClr val="0D0D0D"/>
                </a:solidFill>
                <a:effectLst/>
                <a:latin typeface="Söhne"/>
              </a:rPr>
              <a:t>.</a:t>
            </a:r>
            <a:endParaRPr dirty="0"/>
          </a:p>
        </p:txBody>
      </p:sp>
      <p:sp>
        <p:nvSpPr>
          <p:cNvPr id="177" name="Google Shape;177;p10"/>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2400"/>
              <a:buNone/>
            </a:pPr>
            <a:r>
              <a:rPr lang="el-GR" sz="2400" dirty="0"/>
              <a:t>1. </a:t>
            </a:r>
            <a:r>
              <a:rPr lang="en-US" sz="2400" dirty="0" err="1"/>
              <a:t>Uvod</a:t>
            </a:r>
            <a:r>
              <a:rPr lang="en-US" sz="2400" dirty="0"/>
              <a:t> v </a:t>
            </a:r>
            <a:r>
              <a:rPr lang="en-US" sz="2400" dirty="0" err="1"/>
              <a:t>oblikovalsko</a:t>
            </a:r>
            <a:r>
              <a:rPr lang="en-US" sz="2400" dirty="0"/>
              <a:t> </a:t>
            </a:r>
            <a:r>
              <a:rPr lang="en-US" sz="2400" dirty="0" err="1"/>
              <a:t>razmišljanje</a:t>
            </a:r>
            <a:endParaRPr sz="2400" dirty="0"/>
          </a:p>
          <a:p>
            <a:pPr marL="0" lvl="0" indent="0" algn="l" rtl="0">
              <a:lnSpc>
                <a:spcPct val="90000"/>
              </a:lnSpc>
              <a:spcBef>
                <a:spcPts val="1000"/>
              </a:spcBef>
              <a:spcAft>
                <a:spcPts val="0"/>
              </a:spcAft>
              <a:buClr>
                <a:srgbClr val="1B193E"/>
              </a:buClr>
              <a:buSzPts val="2400"/>
              <a:buNone/>
            </a:pPr>
            <a:r>
              <a:rPr lang="el-GR" sz="2400" b="0" dirty="0"/>
              <a:t>1.1 </a:t>
            </a:r>
            <a:r>
              <a:rPr lang="en-US" sz="2400" b="0" dirty="0" err="1"/>
              <a:t>Proces</a:t>
            </a:r>
            <a:r>
              <a:rPr lang="en-US" sz="2400" b="0" dirty="0"/>
              <a:t> </a:t>
            </a:r>
            <a:r>
              <a:rPr lang="en-US" sz="2400" b="0" dirty="0" err="1"/>
              <a:t>oblikovalskega</a:t>
            </a:r>
            <a:r>
              <a:rPr lang="en-US" sz="2400" b="0" dirty="0"/>
              <a:t> </a:t>
            </a:r>
            <a:r>
              <a:rPr lang="en-US" sz="2400" b="0" dirty="0" err="1"/>
              <a:t>razmišljanja</a:t>
            </a:r>
            <a:endParaRPr dirty="0"/>
          </a:p>
        </p:txBody>
      </p:sp>
      <p:pic>
        <p:nvPicPr>
          <p:cNvPr id="178" name="Google Shape;178;p10"/>
          <p:cNvPicPr preferRelativeResize="0"/>
          <p:nvPr/>
        </p:nvPicPr>
        <p:blipFill>
          <a:blip r:embed="rId3">
            <a:alphaModFix/>
          </a:blip>
          <a:stretch>
            <a:fillRect/>
          </a:stretch>
        </p:blipFill>
        <p:spPr>
          <a:xfrm>
            <a:off x="2148850" y="2205040"/>
            <a:ext cx="1952625" cy="244792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11"/>
          <p:cNvSpPr txBox="1">
            <a:spLocks noGrp="1"/>
          </p:cNvSpPr>
          <p:nvPr>
            <p:ph type="body" idx="2"/>
          </p:nvPr>
        </p:nvSpPr>
        <p:spPr>
          <a:xfrm>
            <a:off x="469842" y="1512524"/>
            <a:ext cx="5440504" cy="823912"/>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2400"/>
              <a:buNone/>
            </a:pPr>
            <a:r>
              <a:rPr lang="el-GR" dirty="0"/>
              <a:t>Stage 3: Ideation:</a:t>
            </a:r>
            <a:endParaRPr dirty="0"/>
          </a:p>
        </p:txBody>
      </p:sp>
      <p:sp>
        <p:nvSpPr>
          <p:cNvPr id="184" name="Google Shape;184;p11"/>
          <p:cNvSpPr txBox="1">
            <a:spLocks noGrp="1"/>
          </p:cNvSpPr>
          <p:nvPr>
            <p:ph type="body" idx="4"/>
          </p:nvPr>
        </p:nvSpPr>
        <p:spPr>
          <a:xfrm>
            <a:off x="469842" y="2505905"/>
            <a:ext cx="5440504" cy="3317814"/>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rgbClr val="1B193E"/>
              </a:buClr>
              <a:buSzPts val="2000"/>
              <a:buNone/>
            </a:pPr>
            <a:r>
              <a:rPr lang="zu-ZA" dirty="0"/>
              <a:t>Ideacija je faza, kjer kreativnost in brainstorming prevzemata osrednjo vlogo. Udeleženci raziskujejo različne tehnike ideacije, vključno z brainstormingom, izdelavo miselnih zemljevidov in metodo SCAMPER. Cilj je ustvariti množico inovativnih idej brez sodbe. Ta faza spodbuja razmišljanje zunaj tradicionalnih meja in postavlja osnovo za naslednje korake v procesu oblikovanja.</a:t>
            </a:r>
            <a:endParaRPr dirty="0"/>
          </a:p>
        </p:txBody>
      </p:sp>
      <p:sp>
        <p:nvSpPr>
          <p:cNvPr id="185" name="Google Shape;185;p11"/>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2400"/>
              <a:buNone/>
            </a:pPr>
            <a:r>
              <a:rPr lang="el-GR" sz="2400" dirty="0"/>
              <a:t>1. </a:t>
            </a:r>
            <a:r>
              <a:rPr lang="en-US" sz="2400" dirty="0" err="1"/>
              <a:t>Uvod</a:t>
            </a:r>
            <a:r>
              <a:rPr lang="en-US" sz="2400" dirty="0"/>
              <a:t> v </a:t>
            </a:r>
            <a:r>
              <a:rPr lang="en-US" sz="2400" dirty="0" err="1"/>
              <a:t>oblikovalsko</a:t>
            </a:r>
            <a:r>
              <a:rPr lang="en-US" sz="2400" dirty="0"/>
              <a:t> </a:t>
            </a:r>
            <a:r>
              <a:rPr lang="en-US" sz="2400" dirty="0" err="1"/>
              <a:t>razmišljanje</a:t>
            </a:r>
            <a:endParaRPr sz="2400" dirty="0"/>
          </a:p>
          <a:p>
            <a:pPr marL="0" lvl="0" indent="0" algn="l" rtl="0">
              <a:lnSpc>
                <a:spcPct val="90000"/>
              </a:lnSpc>
              <a:spcBef>
                <a:spcPts val="1000"/>
              </a:spcBef>
              <a:spcAft>
                <a:spcPts val="0"/>
              </a:spcAft>
              <a:buClr>
                <a:srgbClr val="1B193E"/>
              </a:buClr>
              <a:buSzPts val="2400"/>
              <a:buNone/>
            </a:pPr>
            <a:r>
              <a:rPr lang="el-GR" sz="2400" b="0" dirty="0"/>
              <a:t>1.1 </a:t>
            </a:r>
            <a:r>
              <a:rPr lang="en-US" sz="2400" b="0" dirty="0" err="1"/>
              <a:t>Proces</a:t>
            </a:r>
            <a:r>
              <a:rPr lang="en-US" sz="2400" b="0" dirty="0"/>
              <a:t> </a:t>
            </a:r>
            <a:r>
              <a:rPr lang="en-US" sz="2400" b="0" dirty="0" err="1"/>
              <a:t>oblikovalskega</a:t>
            </a:r>
            <a:r>
              <a:rPr lang="en-US" sz="2400" b="0" dirty="0"/>
              <a:t> </a:t>
            </a:r>
            <a:r>
              <a:rPr lang="en-US" sz="2400" b="0" dirty="0" err="1"/>
              <a:t>razmišljanja</a:t>
            </a:r>
            <a:endParaRPr dirty="0"/>
          </a:p>
        </p:txBody>
      </p:sp>
      <p:pic>
        <p:nvPicPr>
          <p:cNvPr id="186" name="Google Shape;186;p11"/>
          <p:cNvPicPr preferRelativeResize="0"/>
          <p:nvPr/>
        </p:nvPicPr>
        <p:blipFill>
          <a:blip r:embed="rId3">
            <a:alphaModFix/>
          </a:blip>
          <a:stretch>
            <a:fillRect/>
          </a:stretch>
        </p:blipFill>
        <p:spPr>
          <a:xfrm>
            <a:off x="8600521" y="2166940"/>
            <a:ext cx="1885950" cy="252412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12"/>
          <p:cNvSpPr txBox="1">
            <a:spLocks noGrp="1"/>
          </p:cNvSpPr>
          <p:nvPr>
            <p:ph type="body" idx="3"/>
          </p:nvPr>
        </p:nvSpPr>
        <p:spPr>
          <a:xfrm>
            <a:off x="6280023" y="1509411"/>
            <a:ext cx="5440504" cy="823912"/>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2400"/>
              <a:buNone/>
            </a:pPr>
            <a:endParaRPr lang="zu-ZA" dirty="0"/>
          </a:p>
          <a:p>
            <a:pPr marL="0" lvl="0" indent="0" algn="l" rtl="0">
              <a:lnSpc>
                <a:spcPct val="90000"/>
              </a:lnSpc>
              <a:spcBef>
                <a:spcPts val="0"/>
              </a:spcBef>
              <a:spcAft>
                <a:spcPts val="0"/>
              </a:spcAft>
              <a:buClr>
                <a:srgbClr val="1B193E"/>
              </a:buClr>
              <a:buSzPts val="2400"/>
              <a:buNone/>
            </a:pPr>
            <a:r>
              <a:rPr lang="zu-ZA" dirty="0"/>
              <a:t>Faza 4: Prototipiranje.</a:t>
            </a:r>
            <a:endParaRPr dirty="0"/>
          </a:p>
        </p:txBody>
      </p:sp>
      <p:sp>
        <p:nvSpPr>
          <p:cNvPr id="192" name="Google Shape;192;p12"/>
          <p:cNvSpPr txBox="1">
            <a:spLocks noGrp="1"/>
          </p:cNvSpPr>
          <p:nvPr>
            <p:ph type="body" idx="5"/>
          </p:nvPr>
        </p:nvSpPr>
        <p:spPr>
          <a:xfrm>
            <a:off x="6280023" y="2505905"/>
            <a:ext cx="5440504" cy="3317814"/>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rgbClr val="1B193E"/>
              </a:buClr>
              <a:buSzPts val="2000"/>
              <a:buNone/>
            </a:pPr>
            <a:endParaRPr lang="zu-ZA" dirty="0"/>
          </a:p>
          <a:p>
            <a:pPr marL="0" lvl="0" indent="0" algn="just" rtl="0">
              <a:lnSpc>
                <a:spcPct val="90000"/>
              </a:lnSpc>
              <a:spcBef>
                <a:spcPts val="0"/>
              </a:spcBef>
              <a:spcAft>
                <a:spcPts val="0"/>
              </a:spcAft>
              <a:buClr>
                <a:srgbClr val="1B193E"/>
              </a:buClr>
              <a:buSzPts val="2000"/>
              <a:buNone/>
            </a:pPr>
            <a:endParaRPr lang="zu-ZA" dirty="0"/>
          </a:p>
          <a:p>
            <a:pPr marL="0" lvl="0" indent="0" algn="just" rtl="0">
              <a:lnSpc>
                <a:spcPct val="90000"/>
              </a:lnSpc>
              <a:spcBef>
                <a:spcPts val="0"/>
              </a:spcBef>
              <a:spcAft>
                <a:spcPts val="0"/>
              </a:spcAft>
              <a:buClr>
                <a:srgbClr val="1B193E"/>
              </a:buClr>
              <a:buSzPts val="2000"/>
              <a:buNone/>
            </a:pPr>
            <a:r>
              <a:rPr lang="zu-ZA" dirty="0"/>
              <a:t>Pretvarjanje idej v oprijemljive prototipe je ključen korak v procesu oblikovanja razmišljanja. Udeleženci se poglabljajo v svet prototipiranja, raziskujejo različne vrste, ki segajo od nizke do visoke stopnje verodostojnosti. Prototipi služijo kot oprijemljive predstavitve idej, ki olajšujejo testiranje in izboljšave. Ta praktičen pristop spodbuja oblikovalce k premiku od teoretičnih konceptov k praktičnim, preizkušenim rešitvam.</a:t>
            </a:r>
          </a:p>
          <a:p>
            <a:pPr marL="0" lvl="0" indent="0" algn="just" rtl="0">
              <a:lnSpc>
                <a:spcPct val="90000"/>
              </a:lnSpc>
              <a:spcBef>
                <a:spcPts val="0"/>
              </a:spcBef>
              <a:spcAft>
                <a:spcPts val="0"/>
              </a:spcAft>
              <a:buClr>
                <a:srgbClr val="1B193E"/>
              </a:buClr>
              <a:buSzPts val="2000"/>
              <a:buNone/>
            </a:pPr>
            <a:endParaRPr lang="zu-ZA" dirty="0"/>
          </a:p>
          <a:p>
            <a:pPr marL="0" lvl="0" indent="0" algn="just" rtl="0">
              <a:lnSpc>
                <a:spcPct val="90000"/>
              </a:lnSpc>
              <a:spcBef>
                <a:spcPts val="0"/>
              </a:spcBef>
              <a:spcAft>
                <a:spcPts val="0"/>
              </a:spcAft>
              <a:buClr>
                <a:srgbClr val="1B193E"/>
              </a:buClr>
              <a:buSzPts val="2000"/>
              <a:buNone/>
            </a:pPr>
            <a:endParaRPr lang="zu-ZA" dirty="0"/>
          </a:p>
          <a:p>
            <a:pPr marL="0" lvl="0" indent="0" algn="just" rtl="0">
              <a:lnSpc>
                <a:spcPct val="90000"/>
              </a:lnSpc>
              <a:spcBef>
                <a:spcPts val="0"/>
              </a:spcBef>
              <a:spcAft>
                <a:spcPts val="0"/>
              </a:spcAft>
              <a:buClr>
                <a:srgbClr val="1B193E"/>
              </a:buClr>
              <a:buSzPts val="2000"/>
              <a:buNone/>
            </a:pPr>
            <a:endParaRPr lang="zu-ZA" dirty="0"/>
          </a:p>
          <a:p>
            <a:pPr marL="0" lvl="0" indent="0" algn="just" rtl="0">
              <a:lnSpc>
                <a:spcPct val="90000"/>
              </a:lnSpc>
              <a:spcBef>
                <a:spcPts val="0"/>
              </a:spcBef>
              <a:spcAft>
                <a:spcPts val="0"/>
              </a:spcAft>
              <a:buClr>
                <a:srgbClr val="1B193E"/>
              </a:buClr>
              <a:buSzPts val="2000"/>
              <a:buNone/>
            </a:pPr>
            <a:endParaRPr lang="zu-ZA" dirty="0"/>
          </a:p>
          <a:p>
            <a:pPr marL="0" lvl="0" indent="0" algn="just" rtl="0">
              <a:lnSpc>
                <a:spcPct val="90000"/>
              </a:lnSpc>
              <a:spcBef>
                <a:spcPts val="0"/>
              </a:spcBef>
              <a:spcAft>
                <a:spcPts val="0"/>
              </a:spcAft>
              <a:buClr>
                <a:srgbClr val="1B193E"/>
              </a:buClr>
              <a:buSzPts val="2000"/>
              <a:buNone/>
            </a:pPr>
            <a:endParaRPr lang="zu-ZA" dirty="0"/>
          </a:p>
          <a:p>
            <a:pPr marL="0" lvl="0" indent="0" algn="just" rtl="0">
              <a:lnSpc>
                <a:spcPct val="90000"/>
              </a:lnSpc>
              <a:spcBef>
                <a:spcPts val="0"/>
              </a:spcBef>
              <a:spcAft>
                <a:spcPts val="0"/>
              </a:spcAft>
              <a:buClr>
                <a:srgbClr val="1B193E"/>
              </a:buClr>
              <a:buSzPts val="2000"/>
              <a:buNone/>
            </a:pPr>
            <a:endParaRPr lang="zu-ZA" dirty="0"/>
          </a:p>
          <a:p>
            <a:pPr marL="0" lvl="0" indent="0" algn="just" rtl="0">
              <a:lnSpc>
                <a:spcPct val="90000"/>
              </a:lnSpc>
              <a:spcBef>
                <a:spcPts val="0"/>
              </a:spcBef>
              <a:spcAft>
                <a:spcPts val="0"/>
              </a:spcAft>
              <a:buClr>
                <a:srgbClr val="1B193E"/>
              </a:buClr>
              <a:buSzPts val="2000"/>
              <a:buNone/>
            </a:pPr>
            <a:endParaRPr lang="zu-ZA" dirty="0"/>
          </a:p>
          <a:p>
            <a:pPr marL="0" lvl="0" indent="0" algn="just" rtl="0">
              <a:lnSpc>
                <a:spcPct val="90000"/>
              </a:lnSpc>
              <a:spcBef>
                <a:spcPts val="0"/>
              </a:spcBef>
              <a:spcAft>
                <a:spcPts val="0"/>
              </a:spcAft>
              <a:buClr>
                <a:srgbClr val="1B193E"/>
              </a:buClr>
              <a:buSzPts val="2000"/>
              <a:buNone/>
            </a:pPr>
            <a:endParaRPr lang="zu-ZA" dirty="0"/>
          </a:p>
          <a:p>
            <a:pPr marL="0" lvl="0" indent="0" algn="just" rtl="0">
              <a:lnSpc>
                <a:spcPct val="90000"/>
              </a:lnSpc>
              <a:spcBef>
                <a:spcPts val="0"/>
              </a:spcBef>
              <a:spcAft>
                <a:spcPts val="0"/>
              </a:spcAft>
              <a:buClr>
                <a:srgbClr val="1B193E"/>
              </a:buClr>
              <a:buSzPts val="2000"/>
              <a:buNone/>
            </a:pPr>
            <a:endParaRPr lang="zu-ZA" dirty="0"/>
          </a:p>
          <a:p>
            <a:pPr marL="0" lvl="0" indent="0" algn="just" rtl="0">
              <a:lnSpc>
                <a:spcPct val="90000"/>
              </a:lnSpc>
              <a:spcBef>
                <a:spcPts val="0"/>
              </a:spcBef>
              <a:spcAft>
                <a:spcPts val="0"/>
              </a:spcAft>
              <a:buClr>
                <a:srgbClr val="1B193E"/>
              </a:buClr>
              <a:buSzPts val="2000"/>
              <a:buNone/>
            </a:pPr>
            <a:endParaRPr lang="zu-ZA" dirty="0"/>
          </a:p>
          <a:p>
            <a:pPr marL="0" lvl="0" indent="0" algn="just" rtl="0">
              <a:lnSpc>
                <a:spcPct val="90000"/>
              </a:lnSpc>
              <a:spcBef>
                <a:spcPts val="0"/>
              </a:spcBef>
              <a:spcAft>
                <a:spcPts val="0"/>
              </a:spcAft>
              <a:buClr>
                <a:srgbClr val="1B193E"/>
              </a:buClr>
              <a:buSzPts val="2000"/>
              <a:buNone/>
            </a:pPr>
            <a:endParaRPr dirty="0"/>
          </a:p>
        </p:txBody>
      </p:sp>
      <p:sp>
        <p:nvSpPr>
          <p:cNvPr id="193" name="Google Shape;193;p12"/>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lvl="0" indent="-457200" algn="l" rtl="0">
              <a:lnSpc>
                <a:spcPct val="90000"/>
              </a:lnSpc>
              <a:spcBef>
                <a:spcPts val="0"/>
              </a:spcBef>
              <a:spcAft>
                <a:spcPts val="0"/>
              </a:spcAft>
              <a:buClr>
                <a:srgbClr val="1B193E"/>
              </a:buClr>
              <a:buSzPts val="2400"/>
              <a:buAutoNum type="arabicPeriod"/>
            </a:pPr>
            <a:r>
              <a:rPr lang="en-US" sz="2400" dirty="0" err="1"/>
              <a:t>Uvod</a:t>
            </a:r>
            <a:r>
              <a:rPr lang="en-US" sz="2400" dirty="0"/>
              <a:t> v </a:t>
            </a:r>
            <a:r>
              <a:rPr lang="en-US" sz="2400" dirty="0" err="1"/>
              <a:t>oblikovalsko</a:t>
            </a:r>
            <a:r>
              <a:rPr lang="en-US" sz="2400" dirty="0"/>
              <a:t> </a:t>
            </a:r>
            <a:r>
              <a:rPr lang="en-US" sz="2400" dirty="0" err="1"/>
              <a:t>razmišljanje</a:t>
            </a:r>
            <a:endParaRPr lang="en-US" sz="2400" dirty="0"/>
          </a:p>
          <a:p>
            <a:pPr marL="0" lvl="0" indent="0" algn="l" rtl="0">
              <a:lnSpc>
                <a:spcPct val="90000"/>
              </a:lnSpc>
              <a:spcBef>
                <a:spcPts val="0"/>
              </a:spcBef>
              <a:spcAft>
                <a:spcPts val="0"/>
              </a:spcAft>
              <a:buClr>
                <a:srgbClr val="1B193E"/>
              </a:buClr>
              <a:buSzPts val="2400"/>
            </a:pPr>
            <a:r>
              <a:rPr lang="el-GR" sz="2400" b="0" dirty="0"/>
              <a:t>1.1 </a:t>
            </a:r>
            <a:r>
              <a:rPr lang="en-US" sz="2400" b="0" dirty="0" err="1"/>
              <a:t>Proces</a:t>
            </a:r>
            <a:r>
              <a:rPr lang="en-US" sz="2400" b="0" dirty="0"/>
              <a:t> </a:t>
            </a:r>
            <a:r>
              <a:rPr lang="en-US" sz="2400" b="0" dirty="0" err="1"/>
              <a:t>oblikovalskega</a:t>
            </a:r>
            <a:r>
              <a:rPr lang="en-US" sz="2400" b="0" dirty="0"/>
              <a:t> </a:t>
            </a:r>
            <a:r>
              <a:rPr lang="en-US" sz="2400" b="0" dirty="0" err="1"/>
              <a:t>razmišljanja</a:t>
            </a:r>
            <a:endParaRPr dirty="0"/>
          </a:p>
        </p:txBody>
      </p:sp>
      <p:pic>
        <p:nvPicPr>
          <p:cNvPr id="194" name="Google Shape;194;p12"/>
          <p:cNvPicPr preferRelativeResize="0"/>
          <p:nvPr/>
        </p:nvPicPr>
        <p:blipFill>
          <a:blip r:embed="rId3">
            <a:alphaModFix/>
          </a:blip>
          <a:stretch>
            <a:fillRect/>
          </a:stretch>
        </p:blipFill>
        <p:spPr>
          <a:xfrm>
            <a:off x="2103125" y="2200277"/>
            <a:ext cx="1895475" cy="245745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13"/>
          <p:cNvSpPr txBox="1">
            <a:spLocks noGrp="1"/>
          </p:cNvSpPr>
          <p:nvPr>
            <p:ph type="body" idx="2"/>
          </p:nvPr>
        </p:nvSpPr>
        <p:spPr>
          <a:xfrm>
            <a:off x="469842" y="1512524"/>
            <a:ext cx="5440504" cy="823912"/>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2400"/>
              <a:buNone/>
            </a:pPr>
            <a:r>
              <a:rPr lang="it-IT" i="0" dirty="0" err="1">
                <a:solidFill>
                  <a:srgbClr val="0D0D0D"/>
                </a:solidFill>
                <a:effectLst/>
                <a:latin typeface="Söhne"/>
              </a:rPr>
              <a:t>Stopnja</a:t>
            </a:r>
            <a:r>
              <a:rPr lang="it-IT" i="0" dirty="0">
                <a:solidFill>
                  <a:srgbClr val="0D0D0D"/>
                </a:solidFill>
                <a:effectLst/>
                <a:latin typeface="Söhne"/>
              </a:rPr>
              <a:t> 5: </a:t>
            </a:r>
            <a:r>
              <a:rPr lang="it-IT" i="0" dirty="0" err="1">
                <a:solidFill>
                  <a:srgbClr val="0D0D0D"/>
                </a:solidFill>
                <a:effectLst/>
                <a:latin typeface="+mn-lt"/>
              </a:rPr>
              <a:t>Testiranje</a:t>
            </a:r>
            <a:r>
              <a:rPr lang="it-IT" i="0" dirty="0">
                <a:solidFill>
                  <a:srgbClr val="0D0D0D"/>
                </a:solidFill>
                <a:effectLst/>
                <a:latin typeface="+mn-lt"/>
              </a:rPr>
              <a:t> in </a:t>
            </a:r>
            <a:r>
              <a:rPr lang="it-IT" i="0" dirty="0" err="1">
                <a:solidFill>
                  <a:srgbClr val="0D0D0D"/>
                </a:solidFill>
                <a:effectLst/>
                <a:latin typeface="+mn-lt"/>
              </a:rPr>
              <a:t>povratne</a:t>
            </a:r>
            <a:r>
              <a:rPr lang="it-IT" i="0" dirty="0">
                <a:solidFill>
                  <a:srgbClr val="0D0D0D"/>
                </a:solidFill>
                <a:effectLst/>
                <a:latin typeface="+mn-lt"/>
              </a:rPr>
              <a:t> </a:t>
            </a:r>
            <a:r>
              <a:rPr lang="it-IT" i="0" dirty="0" err="1">
                <a:solidFill>
                  <a:srgbClr val="0D0D0D"/>
                </a:solidFill>
                <a:effectLst/>
                <a:latin typeface="+mn-lt"/>
              </a:rPr>
              <a:t>informacije</a:t>
            </a:r>
            <a:endParaRPr dirty="0">
              <a:latin typeface="+mn-lt"/>
            </a:endParaRPr>
          </a:p>
        </p:txBody>
      </p:sp>
      <p:sp>
        <p:nvSpPr>
          <p:cNvPr id="200" name="Google Shape;200;p13"/>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2400"/>
              <a:buNone/>
            </a:pPr>
            <a:r>
              <a:rPr lang="el-GR" sz="2400" dirty="0"/>
              <a:t>1. </a:t>
            </a:r>
            <a:r>
              <a:rPr lang="en-US" sz="2400" dirty="0" err="1"/>
              <a:t>Uvod</a:t>
            </a:r>
            <a:r>
              <a:rPr lang="en-US" sz="2400" dirty="0"/>
              <a:t> v </a:t>
            </a:r>
            <a:r>
              <a:rPr lang="en-US" sz="2400" dirty="0" err="1"/>
              <a:t>oblikovalsko</a:t>
            </a:r>
            <a:r>
              <a:rPr lang="en-US" sz="2400" dirty="0"/>
              <a:t> </a:t>
            </a:r>
            <a:r>
              <a:rPr lang="en-US" sz="2400" dirty="0" err="1"/>
              <a:t>razmišljanje</a:t>
            </a:r>
            <a:endParaRPr sz="2400" dirty="0"/>
          </a:p>
          <a:p>
            <a:pPr marL="0" lvl="0" indent="0" algn="l" rtl="0">
              <a:lnSpc>
                <a:spcPct val="90000"/>
              </a:lnSpc>
              <a:spcBef>
                <a:spcPts val="1000"/>
              </a:spcBef>
              <a:spcAft>
                <a:spcPts val="0"/>
              </a:spcAft>
              <a:buClr>
                <a:srgbClr val="1B193E"/>
              </a:buClr>
              <a:buSzPts val="2400"/>
              <a:buNone/>
            </a:pPr>
            <a:r>
              <a:rPr lang="el-GR" sz="2400" b="0" dirty="0"/>
              <a:t>1.1 </a:t>
            </a:r>
            <a:r>
              <a:rPr lang="en-US" sz="2400" b="0" dirty="0" err="1"/>
              <a:t>Proces</a:t>
            </a:r>
            <a:r>
              <a:rPr lang="en-US" sz="2400" b="0" dirty="0"/>
              <a:t> </a:t>
            </a:r>
            <a:r>
              <a:rPr lang="en-US" sz="2400" b="0" dirty="0" err="1"/>
              <a:t>oblikovalskega</a:t>
            </a:r>
            <a:r>
              <a:rPr lang="en-US" sz="2400" b="0" dirty="0"/>
              <a:t> </a:t>
            </a:r>
            <a:r>
              <a:rPr lang="en-US" sz="2400" b="0" dirty="0" err="1"/>
              <a:t>razmišljanja</a:t>
            </a:r>
            <a:endParaRPr dirty="0"/>
          </a:p>
        </p:txBody>
      </p:sp>
      <p:pic>
        <p:nvPicPr>
          <p:cNvPr id="201" name="Google Shape;201;p13"/>
          <p:cNvPicPr preferRelativeResize="0"/>
          <p:nvPr/>
        </p:nvPicPr>
        <p:blipFill>
          <a:blip r:embed="rId3">
            <a:alphaModFix/>
          </a:blip>
          <a:stretch>
            <a:fillRect/>
          </a:stretch>
        </p:blipFill>
        <p:spPr>
          <a:xfrm>
            <a:off x="8516396" y="2157415"/>
            <a:ext cx="1981200" cy="2543175"/>
          </a:xfrm>
          <a:prstGeom prst="rect">
            <a:avLst/>
          </a:prstGeom>
          <a:noFill/>
          <a:ln>
            <a:noFill/>
          </a:ln>
        </p:spPr>
      </p:pic>
      <p:sp>
        <p:nvSpPr>
          <p:cNvPr id="202" name="Google Shape;202;p13"/>
          <p:cNvSpPr txBox="1">
            <a:spLocks noGrp="1"/>
          </p:cNvSpPr>
          <p:nvPr>
            <p:ph type="body" idx="4"/>
          </p:nvPr>
        </p:nvSpPr>
        <p:spPr>
          <a:xfrm>
            <a:off x="469842" y="2505905"/>
            <a:ext cx="5440504" cy="3317814"/>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rgbClr val="1B193E"/>
              </a:buClr>
              <a:buSzPts val="2000"/>
              <a:buNone/>
            </a:pPr>
            <a:r>
              <a:rPr lang="zu-ZA" b="0" i="0" dirty="0">
                <a:solidFill>
                  <a:srgbClr val="0D0D0D"/>
                </a:solidFill>
                <a:effectLst/>
                <a:latin typeface="Calibri" panose="020F0502020204030204" pitchFamily="34" charset="0"/>
                <a:ea typeface="Calibri" panose="020F0502020204030204" pitchFamily="34" charset="0"/>
                <a:cs typeface="Calibri" panose="020F0502020204030204" pitchFamily="34" charset="0"/>
              </a:rPr>
              <a:t>Preizkušanje uporabnikov in zbiranje povratnih informacij sta pomembna sestavna dela procesa oblikovalskega razmišljanja. Udeleženci se naučijo zbirati vpoglede od končnih uporabnikov in jih uporabiti za izboljšanje in iteriranje svojih prototipov in konceptov. Ta stopnja poudarja pomembnost preverjanja v resničnem svetu, zagotavljajoč, da rešitve ne samo izpolnjujejo predvidene potrebe, temveč tudi odmevajo pri uporabnikih na praktični ravni.</a:t>
            </a:r>
            <a:endParaRPr dirty="0">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p14"/>
          <p:cNvSpPr txBox="1">
            <a:spLocks noGrp="1"/>
          </p:cNvSpPr>
          <p:nvPr>
            <p:ph type="body" idx="1"/>
          </p:nvPr>
        </p:nvSpPr>
        <p:spPr>
          <a:xfrm>
            <a:off x="7868313" y="1786359"/>
            <a:ext cx="3133899" cy="941340"/>
          </a:xfrm>
          <a:prstGeom prst="rect">
            <a:avLst/>
          </a:prstGeom>
          <a:solidFill>
            <a:srgbClr val="1B193E"/>
          </a:solidFill>
          <a:ln>
            <a:noFill/>
          </a:ln>
        </p:spPr>
        <p:txBody>
          <a:bodyPr spcFirstLastPara="1" wrap="square" lIns="91425" tIns="45700" rIns="91425" bIns="45700" anchor="b" anchorCtr="0">
            <a:noAutofit/>
          </a:bodyPr>
          <a:lstStyle/>
          <a:p>
            <a:pPr marL="0" lvl="0" indent="0" algn="r" rtl="0">
              <a:lnSpc>
                <a:spcPct val="90000"/>
              </a:lnSpc>
              <a:spcBef>
                <a:spcPts val="0"/>
              </a:spcBef>
              <a:spcAft>
                <a:spcPts val="0"/>
              </a:spcAft>
              <a:buClr>
                <a:srgbClr val="F5F5F5"/>
              </a:buClr>
              <a:buSzPts val="2200"/>
              <a:buNone/>
            </a:pPr>
            <a:r>
              <a:rPr lang="el-GR" dirty="0"/>
              <a:t>1. </a:t>
            </a:r>
            <a:r>
              <a:rPr lang="en-US" dirty="0" err="1"/>
              <a:t>Uvod</a:t>
            </a:r>
            <a:r>
              <a:rPr lang="en-US" dirty="0"/>
              <a:t> v </a:t>
            </a:r>
            <a:r>
              <a:rPr lang="en-US" dirty="0" err="1"/>
              <a:t>oblikovalsko</a:t>
            </a:r>
            <a:r>
              <a:rPr lang="en-US" dirty="0"/>
              <a:t> </a:t>
            </a:r>
            <a:r>
              <a:rPr lang="en-US" dirty="0" err="1"/>
              <a:t>razmišljanje</a:t>
            </a:r>
            <a:endParaRPr dirty="0"/>
          </a:p>
        </p:txBody>
      </p:sp>
      <p:sp>
        <p:nvSpPr>
          <p:cNvPr id="208" name="Google Shape;208;p14"/>
          <p:cNvSpPr txBox="1">
            <a:spLocks noGrp="1"/>
          </p:cNvSpPr>
          <p:nvPr>
            <p:ph type="body" idx="2"/>
          </p:nvPr>
        </p:nvSpPr>
        <p:spPr>
          <a:xfrm>
            <a:off x="7867608" y="2917826"/>
            <a:ext cx="3135313" cy="2568575"/>
          </a:xfrm>
          <a:prstGeom prst="rect">
            <a:avLst/>
          </a:prstGeom>
          <a:noFill/>
          <a:ln>
            <a:noFill/>
          </a:ln>
        </p:spPr>
        <p:txBody>
          <a:bodyPr spcFirstLastPara="1" wrap="square" lIns="91425" tIns="45700" rIns="91425" bIns="45700" anchor="t" anchorCtr="0">
            <a:noAutofit/>
          </a:bodyPr>
          <a:lstStyle/>
          <a:p>
            <a:pPr marL="0" lvl="0" indent="0" algn="r" rtl="0">
              <a:lnSpc>
                <a:spcPct val="90000"/>
              </a:lnSpc>
              <a:spcBef>
                <a:spcPts val="0"/>
              </a:spcBef>
              <a:spcAft>
                <a:spcPts val="0"/>
              </a:spcAft>
              <a:buClr>
                <a:srgbClr val="F5F5F5"/>
              </a:buClr>
              <a:buSzPts val="2000"/>
              <a:buNone/>
            </a:pPr>
            <a:r>
              <a:rPr lang="el-GR" dirty="0"/>
              <a:t>1.2 </a:t>
            </a:r>
            <a:r>
              <a:rPr lang="en-US" dirty="0" err="1"/>
              <a:t>Proces</a:t>
            </a:r>
            <a:r>
              <a:rPr lang="en-US" dirty="0"/>
              <a:t> </a:t>
            </a:r>
            <a:r>
              <a:rPr lang="en-US" dirty="0" err="1"/>
              <a:t>oblikovalskega</a:t>
            </a:r>
            <a:r>
              <a:rPr lang="en-US" dirty="0"/>
              <a:t> </a:t>
            </a:r>
            <a:r>
              <a:rPr lang="en-US" dirty="0" err="1"/>
              <a:t>razmišljanja</a:t>
            </a:r>
            <a:endParaRPr dirty="0"/>
          </a:p>
        </p:txBody>
      </p:sp>
      <p:sp>
        <p:nvSpPr>
          <p:cNvPr id="209" name="Google Shape;209;p14"/>
          <p:cNvSpPr txBox="1">
            <a:spLocks noGrp="1"/>
          </p:cNvSpPr>
          <p:nvPr>
            <p:ph type="body" idx="3"/>
          </p:nvPr>
        </p:nvSpPr>
        <p:spPr>
          <a:xfrm>
            <a:off x="916846" y="457201"/>
            <a:ext cx="6172200" cy="5403850"/>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1000"/>
              </a:spcBef>
              <a:spcAft>
                <a:spcPts val="0"/>
              </a:spcAft>
              <a:buClr>
                <a:srgbClr val="1B193E"/>
              </a:buClr>
              <a:buSzPts val="2000"/>
              <a:buNone/>
            </a:pPr>
            <a:endParaRPr lang="zu-ZA" sz="2000" dirty="0"/>
          </a:p>
          <a:p>
            <a:pPr marL="0" lvl="0" indent="0" algn="just" rtl="0">
              <a:lnSpc>
                <a:spcPct val="90000"/>
              </a:lnSpc>
              <a:spcBef>
                <a:spcPts val="1000"/>
              </a:spcBef>
              <a:spcAft>
                <a:spcPts val="0"/>
              </a:spcAft>
              <a:buClr>
                <a:srgbClr val="1B193E"/>
              </a:buClr>
              <a:buSzPts val="2000"/>
              <a:buNone/>
            </a:pPr>
            <a:r>
              <a:rPr lang="zu-ZA" sz="2000" b="1" dirty="0"/>
              <a:t>Iterativna narava oblikovalskega razmišljanja:</a:t>
            </a:r>
            <a:endParaRPr sz="2000" b="1" dirty="0"/>
          </a:p>
          <a:p>
            <a:pPr marL="0" lvl="0" indent="0" algn="just" rtl="0">
              <a:lnSpc>
                <a:spcPct val="90000"/>
              </a:lnSpc>
              <a:spcBef>
                <a:spcPts val="1000"/>
              </a:spcBef>
              <a:spcAft>
                <a:spcPts val="0"/>
              </a:spcAft>
              <a:buClr>
                <a:srgbClr val="1B193E"/>
              </a:buClr>
              <a:buSzPts val="1600"/>
              <a:buNone/>
            </a:pPr>
            <a:r>
              <a:rPr lang="zu-ZA" sz="1800" dirty="0"/>
              <a:t>Oblikovalsko razmišljanje ni linearen proces, temveč iterativen. Udeleženci razumejo, da je ponovno obiskovanje in preoblikovanje stopenj ne le sprejemljivo, temveč pogosto potrebno. Ko se pojavljajo nove uvide, iterativna narava oblikovalskega razmišljanja omogoča nenehno izboljševanje in prilagajanje. Ta prilagodljivost zagotavlja, da je končna rešitev rezultat dinamičnega in odzivnega oblikovalskega procesa.</a:t>
            </a:r>
          </a:p>
          <a:p>
            <a:pPr marL="0" lvl="0" indent="0" algn="just" rtl="0">
              <a:lnSpc>
                <a:spcPct val="90000"/>
              </a:lnSpc>
              <a:spcBef>
                <a:spcPts val="1000"/>
              </a:spcBef>
              <a:spcAft>
                <a:spcPts val="0"/>
              </a:spcAft>
              <a:buClr>
                <a:srgbClr val="1B193E"/>
              </a:buClr>
              <a:buSzPts val="1600"/>
              <a:buNone/>
            </a:pPr>
            <a:r>
              <a:rPr lang="zu-ZA" sz="1800" dirty="0"/>
              <a:t>Ko se udeleženci premikajo skozi stopnje procesa oblikovalskega razmišljanja, doživijo preoblikovalno potovanje, ki spodbuja kreativnost, empatijo in inovacije, usmerjene k uporabnikom.</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15"/>
          <p:cNvSpPr txBox="1">
            <a:spLocks noGrp="1"/>
          </p:cNvSpPr>
          <p:nvPr>
            <p:ph type="body" idx="1"/>
          </p:nvPr>
        </p:nvSpPr>
        <p:spPr>
          <a:xfrm>
            <a:off x="1238955" y="1786358"/>
            <a:ext cx="3133899" cy="94134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F5F5F5"/>
              </a:buClr>
              <a:buSzPts val="2200"/>
              <a:buNone/>
            </a:pPr>
            <a:r>
              <a:rPr lang="el-GR" dirty="0"/>
              <a:t>1. </a:t>
            </a:r>
            <a:r>
              <a:rPr lang="en-US" sz="2000" dirty="0" err="1"/>
              <a:t>Uvod</a:t>
            </a:r>
            <a:r>
              <a:rPr lang="en-US" sz="2000" dirty="0"/>
              <a:t> v </a:t>
            </a:r>
            <a:r>
              <a:rPr lang="en-US" sz="2000" dirty="0" err="1"/>
              <a:t>oblikovalsko</a:t>
            </a:r>
            <a:r>
              <a:rPr lang="en-US" sz="2000" dirty="0"/>
              <a:t> </a:t>
            </a:r>
            <a:r>
              <a:rPr lang="en-US" sz="2000" dirty="0" err="1"/>
              <a:t>razmišljanje</a:t>
            </a:r>
            <a:endParaRPr dirty="0"/>
          </a:p>
        </p:txBody>
      </p:sp>
      <p:sp>
        <p:nvSpPr>
          <p:cNvPr id="215" name="Google Shape;215;p15"/>
          <p:cNvSpPr txBox="1">
            <a:spLocks noGrp="1"/>
          </p:cNvSpPr>
          <p:nvPr>
            <p:ph type="body" idx="2"/>
          </p:nvPr>
        </p:nvSpPr>
        <p:spPr>
          <a:xfrm>
            <a:off x="1238250" y="2917825"/>
            <a:ext cx="3135313" cy="256857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F5F5F5"/>
              </a:buClr>
              <a:buSzPts val="2000"/>
              <a:buNone/>
            </a:pPr>
            <a:r>
              <a:rPr lang="el-GR" dirty="0"/>
              <a:t>1.3</a:t>
            </a:r>
            <a:r>
              <a:rPr lang="zu-ZA" dirty="0"/>
              <a:t> </a:t>
            </a:r>
            <a:br>
              <a:rPr lang="zu-ZA" dirty="0"/>
            </a:br>
            <a:r>
              <a:rPr lang="zu-ZA" b="0" i="0" dirty="0">
                <a:solidFill>
                  <a:schemeClr val="bg1"/>
                </a:solidFill>
                <a:effectLst/>
                <a:latin typeface="+mn-lt"/>
              </a:rPr>
              <a:t>Opredeljevanje izzivov in prepoznavanje priložnosti</a:t>
            </a:r>
            <a:endParaRPr dirty="0">
              <a:solidFill>
                <a:schemeClr val="bg1"/>
              </a:solidFill>
              <a:latin typeface="+mn-lt"/>
            </a:endParaRPr>
          </a:p>
        </p:txBody>
      </p:sp>
      <p:sp>
        <p:nvSpPr>
          <p:cNvPr id="216" name="Google Shape;216;p15"/>
          <p:cNvSpPr txBox="1">
            <a:spLocks noGrp="1"/>
          </p:cNvSpPr>
          <p:nvPr>
            <p:ph type="body" idx="3"/>
          </p:nvPr>
        </p:nvSpPr>
        <p:spPr>
          <a:xfrm>
            <a:off x="4963886" y="457201"/>
            <a:ext cx="6979298" cy="5403850"/>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rgbClr val="1B193E"/>
              </a:buClr>
              <a:buSzPts val="1600"/>
              <a:buNone/>
            </a:pPr>
            <a:endParaRPr lang="zu-ZA" sz="1600" dirty="0"/>
          </a:p>
          <a:p>
            <a:pPr marL="0" lvl="0" indent="0" algn="just" rtl="0">
              <a:lnSpc>
                <a:spcPct val="90000"/>
              </a:lnSpc>
              <a:spcBef>
                <a:spcPts val="0"/>
              </a:spcBef>
              <a:spcAft>
                <a:spcPts val="0"/>
              </a:spcAft>
              <a:buClr>
                <a:srgbClr val="1B193E"/>
              </a:buClr>
              <a:buSzPts val="1600"/>
              <a:buNone/>
            </a:pPr>
            <a:r>
              <a:rPr lang="zu-ZA" sz="1600" b="1" dirty="0"/>
              <a:t>Ključni začetni koraki oblikovalskega razmišljanja vključujejo učinkovito postavljanje problemov in prepoznavanje priložnosti za inovacije.</a:t>
            </a:r>
          </a:p>
          <a:p>
            <a:pPr marL="0" lvl="0" indent="0" algn="just" rtl="0">
              <a:lnSpc>
                <a:spcPct val="90000"/>
              </a:lnSpc>
              <a:spcBef>
                <a:spcPts val="0"/>
              </a:spcBef>
              <a:spcAft>
                <a:spcPts val="0"/>
              </a:spcAft>
              <a:buClr>
                <a:srgbClr val="1B193E"/>
              </a:buClr>
              <a:buSzPts val="1600"/>
              <a:buNone/>
            </a:pPr>
            <a:endParaRPr lang="zu-ZA" sz="1600" dirty="0"/>
          </a:p>
          <a:p>
            <a:pPr marL="0" lvl="0" indent="0" algn="just" rtl="0">
              <a:lnSpc>
                <a:spcPct val="90000"/>
              </a:lnSpc>
              <a:spcBef>
                <a:spcPts val="0"/>
              </a:spcBef>
              <a:spcAft>
                <a:spcPts val="0"/>
              </a:spcAft>
              <a:buClr>
                <a:srgbClr val="1B193E"/>
              </a:buClr>
              <a:buSzPts val="1600"/>
              <a:buNone/>
            </a:pPr>
            <a:r>
              <a:rPr lang="zu-ZA" sz="1600" dirty="0"/>
              <a:t>Učinkovito postavljanje problemov: Uspeh vsakega oblikovalskega prizadevanja temelji na jasnosti problema, ki se rešuje. Oblikovalski misleci razumejo pomen oblikovanja problematičnih izjav, ki delujejo kot svetilniki, usmerjajoč kreativni proces. Dobro postavljena problematična izjava je jasna, specifična in tesno povezana z potrebami in izkušnjami končnih uporabnikov. Služi kot temelj, na katerem se gradijo inovativne rešitve. S poudarkom na učinkovitem postavljanju problemov je postavljen temelj za potovanje oblikovalskega razmišljanja, ki je namensko usmerjeno in neposredno naslavlja izzive, s katerimi se soočajo uporabniki.</a:t>
            </a:r>
          </a:p>
          <a:p>
            <a:pPr marL="0" lvl="0" indent="0" algn="just" rtl="0">
              <a:lnSpc>
                <a:spcPct val="90000"/>
              </a:lnSpc>
              <a:spcBef>
                <a:spcPts val="0"/>
              </a:spcBef>
              <a:spcAft>
                <a:spcPts val="0"/>
              </a:spcAft>
              <a:buClr>
                <a:srgbClr val="1B193E"/>
              </a:buClr>
              <a:buSzPts val="1600"/>
              <a:buNone/>
            </a:pPr>
            <a:endParaRPr lang="zu-ZA" sz="1600" dirty="0"/>
          </a:p>
          <a:p>
            <a:pPr marL="0" lvl="0" indent="0" algn="just" rtl="0">
              <a:lnSpc>
                <a:spcPct val="90000"/>
              </a:lnSpc>
              <a:spcBef>
                <a:spcPts val="0"/>
              </a:spcBef>
              <a:spcAft>
                <a:spcPts val="0"/>
              </a:spcAft>
              <a:buClr>
                <a:srgbClr val="1B193E"/>
              </a:buClr>
              <a:buSzPts val="1600"/>
              <a:buNone/>
            </a:pPr>
            <a:r>
              <a:rPr lang="zu-ZA" sz="1600" dirty="0"/>
              <a:t>Empatija in usmerjenost k uporabniku: Empatija je srčni utrip oblikovalskega razmišljanja. Da bi ustvarili rešitve, ki resnično odzvanjajo pri končnih uporabnikih, se udeleženci poglobijo v umetnost razumevanja njihovih perspektiv. Uporabniški intervjuji, ankete in opazovanja postanejo orodja za gojenje te empatične povezave. S hojo v čevljih uporabnikov oblikovalski misleci pridobijo globoke uvide v njihove izzive, preference in ambicije. To empatično razumevanje je katalizator za uporabniško osredotočene rešitve, ki presegajo izpolnjevanje funkcionalnih zahtev, da naslavljajo resnične potrebe ljudi, ki jim služijo.</a:t>
            </a:r>
          </a:p>
          <a:p>
            <a:pPr marL="0" lvl="0" indent="0" algn="just" rtl="0">
              <a:lnSpc>
                <a:spcPct val="90000"/>
              </a:lnSpc>
              <a:spcBef>
                <a:spcPts val="0"/>
              </a:spcBef>
              <a:spcAft>
                <a:spcPts val="0"/>
              </a:spcAft>
              <a:buClr>
                <a:srgbClr val="1B193E"/>
              </a:buClr>
              <a:buSzPts val="1600"/>
              <a:buNone/>
            </a:pPr>
            <a:endParaRPr lang="zu-ZA" sz="1600" dirty="0"/>
          </a:p>
          <a:p>
            <a:pPr marL="0" lvl="0" indent="0" algn="just" rtl="0">
              <a:lnSpc>
                <a:spcPct val="90000"/>
              </a:lnSpc>
              <a:spcBef>
                <a:spcPts val="0"/>
              </a:spcBef>
              <a:spcAft>
                <a:spcPts val="0"/>
              </a:spcAft>
              <a:buClr>
                <a:srgbClr val="1B193E"/>
              </a:buClr>
              <a:buSzPts val="1600"/>
              <a:buNone/>
            </a:pPr>
            <a:endParaRPr lang="zu-ZA" sz="1600" dirty="0"/>
          </a:p>
          <a:p>
            <a:pPr marL="0" lvl="0" indent="0" algn="just" rtl="0">
              <a:lnSpc>
                <a:spcPct val="90000"/>
              </a:lnSpc>
              <a:spcBef>
                <a:spcPts val="0"/>
              </a:spcBef>
              <a:spcAft>
                <a:spcPts val="0"/>
              </a:spcAft>
              <a:buClr>
                <a:srgbClr val="1B193E"/>
              </a:buClr>
              <a:buSzPts val="1600"/>
              <a:buNone/>
            </a:pPr>
            <a:endParaRPr lang="zu-ZA" sz="1600" dirty="0"/>
          </a:p>
          <a:p>
            <a:pPr marL="0" lvl="0" indent="0" algn="just" rtl="0">
              <a:lnSpc>
                <a:spcPct val="90000"/>
              </a:lnSpc>
              <a:spcBef>
                <a:spcPts val="0"/>
              </a:spcBef>
              <a:spcAft>
                <a:spcPts val="0"/>
              </a:spcAft>
              <a:buClr>
                <a:srgbClr val="1B193E"/>
              </a:buClr>
              <a:buSzPts val="1600"/>
              <a:buNone/>
            </a:pPr>
            <a:endParaRPr lang="zu-ZA" sz="1600" dirty="0"/>
          </a:p>
          <a:p>
            <a:pPr marL="0" lvl="0" indent="0" algn="just" rtl="0">
              <a:lnSpc>
                <a:spcPct val="90000"/>
              </a:lnSpc>
              <a:spcBef>
                <a:spcPts val="0"/>
              </a:spcBef>
              <a:spcAft>
                <a:spcPts val="0"/>
              </a:spcAft>
              <a:buClr>
                <a:srgbClr val="1B193E"/>
              </a:buClr>
              <a:buSzPts val="1600"/>
              <a:buNone/>
            </a:pPr>
            <a:endParaRPr lang="zu-ZA" sz="1600" dirty="0"/>
          </a:p>
          <a:p>
            <a:pPr marL="0" lvl="0" indent="0" algn="just" rtl="0">
              <a:lnSpc>
                <a:spcPct val="90000"/>
              </a:lnSpc>
              <a:spcBef>
                <a:spcPts val="0"/>
              </a:spcBef>
              <a:spcAft>
                <a:spcPts val="0"/>
              </a:spcAft>
              <a:buClr>
                <a:srgbClr val="1B193E"/>
              </a:buClr>
              <a:buSzPts val="1600"/>
              <a:buNone/>
            </a:pPr>
            <a:endParaRPr lang="zu-ZA" sz="1600" dirty="0"/>
          </a:p>
          <a:p>
            <a:pPr marL="0" lvl="0" indent="0" algn="just" rtl="0">
              <a:lnSpc>
                <a:spcPct val="90000"/>
              </a:lnSpc>
              <a:spcBef>
                <a:spcPts val="0"/>
              </a:spcBef>
              <a:spcAft>
                <a:spcPts val="0"/>
              </a:spcAft>
              <a:buClr>
                <a:srgbClr val="1B193E"/>
              </a:buClr>
              <a:buSzPts val="1600"/>
              <a:buNone/>
            </a:pPr>
            <a:endParaRPr sz="1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p16"/>
          <p:cNvSpPr txBox="1">
            <a:spLocks noGrp="1"/>
          </p:cNvSpPr>
          <p:nvPr>
            <p:ph type="body" idx="1"/>
          </p:nvPr>
        </p:nvSpPr>
        <p:spPr>
          <a:xfrm>
            <a:off x="1238955" y="1786358"/>
            <a:ext cx="3133899" cy="94134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F5F5F5"/>
              </a:buClr>
              <a:buSzPts val="2200"/>
              <a:buNone/>
            </a:pPr>
            <a:r>
              <a:rPr lang="el-GR" dirty="0"/>
              <a:t>1. </a:t>
            </a:r>
            <a:r>
              <a:rPr lang="en-US" sz="2000" dirty="0" err="1"/>
              <a:t>Uvod</a:t>
            </a:r>
            <a:r>
              <a:rPr lang="en-US" sz="2000" dirty="0"/>
              <a:t> v </a:t>
            </a:r>
            <a:r>
              <a:rPr lang="en-US" sz="2000" dirty="0" err="1"/>
              <a:t>oblikovalsko</a:t>
            </a:r>
            <a:r>
              <a:rPr lang="en-US" sz="2000" dirty="0"/>
              <a:t> </a:t>
            </a:r>
            <a:r>
              <a:rPr lang="en-US" sz="2000" dirty="0" err="1"/>
              <a:t>razmišljanje</a:t>
            </a:r>
            <a:endParaRPr dirty="0"/>
          </a:p>
        </p:txBody>
      </p:sp>
      <p:sp>
        <p:nvSpPr>
          <p:cNvPr id="222" name="Google Shape;222;p16"/>
          <p:cNvSpPr txBox="1">
            <a:spLocks noGrp="1"/>
          </p:cNvSpPr>
          <p:nvPr>
            <p:ph type="body" idx="2"/>
          </p:nvPr>
        </p:nvSpPr>
        <p:spPr>
          <a:xfrm>
            <a:off x="1238250" y="2917825"/>
            <a:ext cx="3135313" cy="256857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F5F5F5"/>
              </a:buClr>
              <a:buSzPts val="2000"/>
              <a:buNone/>
            </a:pPr>
            <a:r>
              <a:rPr lang="el-GR" dirty="0"/>
              <a:t>1.3</a:t>
            </a:r>
            <a:r>
              <a:rPr lang="zu-ZA" dirty="0"/>
              <a:t> </a:t>
            </a:r>
            <a:br>
              <a:rPr lang="zu-ZA" dirty="0"/>
            </a:br>
            <a:r>
              <a:rPr lang="zu-ZA" b="0" i="0" dirty="0">
                <a:solidFill>
                  <a:schemeClr val="bg1"/>
                </a:solidFill>
                <a:effectLst/>
                <a:latin typeface="+mn-lt"/>
              </a:rPr>
              <a:t>Opredeljevanje izzivov in prepoznavanje priložnosti</a:t>
            </a:r>
            <a:endParaRPr dirty="0">
              <a:solidFill>
                <a:schemeClr val="bg1"/>
              </a:solidFill>
              <a:latin typeface="+mn-lt"/>
            </a:endParaRPr>
          </a:p>
        </p:txBody>
      </p:sp>
      <p:sp>
        <p:nvSpPr>
          <p:cNvPr id="223" name="Google Shape;223;p16"/>
          <p:cNvSpPr txBox="1">
            <a:spLocks noGrp="1"/>
          </p:cNvSpPr>
          <p:nvPr>
            <p:ph type="body" idx="3"/>
          </p:nvPr>
        </p:nvSpPr>
        <p:spPr>
          <a:xfrm>
            <a:off x="4963886" y="457201"/>
            <a:ext cx="6979298" cy="5403850"/>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rgbClr val="1B193E"/>
              </a:buClr>
              <a:buSzPts val="1600"/>
              <a:buNone/>
            </a:pPr>
            <a:endParaRPr sz="1600" dirty="0"/>
          </a:p>
          <a:p>
            <a:pPr marL="0" lvl="0" indent="0" algn="just" rtl="0">
              <a:lnSpc>
                <a:spcPct val="90000"/>
              </a:lnSpc>
              <a:spcBef>
                <a:spcPts val="1000"/>
              </a:spcBef>
              <a:spcAft>
                <a:spcPts val="0"/>
              </a:spcAft>
              <a:buClr>
                <a:srgbClr val="1B193E"/>
              </a:buClr>
              <a:buSzPts val="1600"/>
              <a:buNone/>
            </a:pPr>
            <a:r>
              <a:rPr lang="zu-ZA" sz="1600" dirty="0"/>
              <a:t>3. Uporabniške osebe: Uporabniške osebe so utelešenje uporabniško osredotočenega razmišljanja. V tej fazi se udeleženci naučijo ustvarjati fiktivne predstavitve tipičnih uporabnikov, povezujejo demografske informacije, vedenja in cilje. Te osebe služijo kot arhetipi, ki zajemajo raznolike potrebe in preference ciljnega občinstva. S postavljanjem obraza in zgodbe uporabnikov, oblikovalski misleci humanizirajo oblikovalski proces, spodbujajo globlje povezovanje s ljudmi, ki jim želijo služiti. Uporabniške osebe postanejo kompasi, ki usmerjajo odločitve in zagotavljajo, da rešitve odmevajo pri predvidenem občinstvu.</a:t>
            </a:r>
          </a:p>
          <a:p>
            <a:pPr marL="0" lvl="0" indent="0" algn="just" rtl="0">
              <a:lnSpc>
                <a:spcPct val="90000"/>
              </a:lnSpc>
              <a:spcBef>
                <a:spcPts val="1000"/>
              </a:spcBef>
              <a:spcAft>
                <a:spcPts val="0"/>
              </a:spcAft>
              <a:buClr>
                <a:srgbClr val="1B193E"/>
              </a:buClr>
              <a:buSzPts val="1600"/>
              <a:buNone/>
            </a:pPr>
            <a:endParaRPr lang="zu-ZA" sz="1600" dirty="0"/>
          </a:p>
          <a:p>
            <a:pPr marL="0" lvl="0" indent="0" algn="just" rtl="0">
              <a:lnSpc>
                <a:spcPct val="90000"/>
              </a:lnSpc>
              <a:spcBef>
                <a:spcPts val="1000"/>
              </a:spcBef>
              <a:spcAft>
                <a:spcPts val="0"/>
              </a:spcAft>
              <a:buClr>
                <a:srgbClr val="1B193E"/>
              </a:buClr>
              <a:buSzPts val="1600"/>
              <a:buNone/>
            </a:pPr>
            <a:r>
              <a:rPr lang="zu-ZA" sz="1600" dirty="0"/>
              <a:t>4. Tehnike preoblikovanja problemov: Inovacija pogosto začne s postavljanjem pravih vprašanj. Udeleženci so vpeljani v tehnike preoblikovanja problemov, ki spodbujajo ustvarjalno razmišljanje. Vprašanja "Kako bi lahko" (HMW) spodbujajo udeležence, da raziskujejo možnosti, pri čemer izzive postavljajo kot priložnosti za inovacije. Sestanki za brainstorming sprožijo poplavo idej, uporaba oblikovalskih nalog pa doda strukturo ustvarjalnemu procesu. Z uporabo tehnik oblikovalski misleci presegajo običajno reševanje problemov, odklepajoč svet možnosti in tlakujoč pot za preoblikovalne rešitve.</a:t>
            </a:r>
          </a:p>
          <a:p>
            <a:pPr marL="0" lvl="0" indent="0" algn="just" rtl="0">
              <a:lnSpc>
                <a:spcPct val="90000"/>
              </a:lnSpc>
              <a:spcBef>
                <a:spcPts val="1000"/>
              </a:spcBef>
              <a:spcAft>
                <a:spcPts val="0"/>
              </a:spcAft>
              <a:buClr>
                <a:srgbClr val="1B193E"/>
              </a:buClr>
              <a:buSzPts val="1600"/>
              <a:buNone/>
            </a:pPr>
            <a:endParaRPr lang="zu-ZA" sz="1600" b="1" dirty="0"/>
          </a:p>
          <a:p>
            <a:pPr marL="0" lvl="0" indent="0" algn="just" rtl="0">
              <a:lnSpc>
                <a:spcPct val="90000"/>
              </a:lnSpc>
              <a:spcBef>
                <a:spcPts val="1000"/>
              </a:spcBef>
              <a:spcAft>
                <a:spcPts val="0"/>
              </a:spcAft>
              <a:buClr>
                <a:srgbClr val="1B193E"/>
              </a:buClr>
              <a:buSzPts val="1600"/>
              <a:buNone/>
            </a:pPr>
            <a:endParaRPr lang="zu-ZA" sz="1600" b="1" dirty="0"/>
          </a:p>
          <a:p>
            <a:pPr marL="0" lvl="0" indent="0" algn="just" rtl="0">
              <a:lnSpc>
                <a:spcPct val="90000"/>
              </a:lnSpc>
              <a:spcBef>
                <a:spcPts val="1000"/>
              </a:spcBef>
              <a:spcAft>
                <a:spcPts val="0"/>
              </a:spcAft>
              <a:buClr>
                <a:srgbClr val="1B193E"/>
              </a:buClr>
              <a:buSzPts val="1600"/>
              <a:buNone/>
            </a:pPr>
            <a:endParaRPr lang="zu-ZA" sz="1600" b="1" dirty="0"/>
          </a:p>
          <a:p>
            <a:pPr marL="0" lvl="0" indent="0" algn="just" rtl="0">
              <a:lnSpc>
                <a:spcPct val="90000"/>
              </a:lnSpc>
              <a:spcBef>
                <a:spcPts val="1000"/>
              </a:spcBef>
              <a:spcAft>
                <a:spcPts val="0"/>
              </a:spcAft>
              <a:buClr>
                <a:srgbClr val="1B193E"/>
              </a:buClr>
              <a:buSzPts val="1600"/>
              <a:buNone/>
            </a:pPr>
            <a:endParaRPr lang="zu-ZA" sz="1600" b="1" dirty="0"/>
          </a:p>
          <a:p>
            <a:pPr marL="0" lvl="0" indent="0" algn="just" rtl="0">
              <a:lnSpc>
                <a:spcPct val="90000"/>
              </a:lnSpc>
              <a:spcBef>
                <a:spcPts val="1000"/>
              </a:spcBef>
              <a:spcAft>
                <a:spcPts val="0"/>
              </a:spcAft>
              <a:buClr>
                <a:srgbClr val="1B193E"/>
              </a:buClr>
              <a:buSzPts val="1600"/>
              <a:buNone/>
            </a:pPr>
            <a:endParaRPr lang="zu-ZA" sz="1600" b="1" dirty="0"/>
          </a:p>
          <a:p>
            <a:pPr marL="0" lvl="0" indent="0" algn="just" rtl="0">
              <a:lnSpc>
                <a:spcPct val="90000"/>
              </a:lnSpc>
              <a:spcBef>
                <a:spcPts val="1000"/>
              </a:spcBef>
              <a:spcAft>
                <a:spcPts val="0"/>
              </a:spcAft>
              <a:buClr>
                <a:srgbClr val="1B193E"/>
              </a:buClr>
              <a:buSzPts val="1600"/>
              <a:buNone/>
            </a:pPr>
            <a:endParaRPr sz="1600" b="1" dirty="0"/>
          </a:p>
          <a:p>
            <a:pPr marL="0" lvl="0" indent="0" algn="just" rtl="0">
              <a:lnSpc>
                <a:spcPct val="90000"/>
              </a:lnSpc>
              <a:spcBef>
                <a:spcPts val="1000"/>
              </a:spcBef>
              <a:spcAft>
                <a:spcPts val="0"/>
              </a:spcAft>
              <a:buClr>
                <a:srgbClr val="1B193E"/>
              </a:buClr>
              <a:buSzPts val="1600"/>
              <a:buNone/>
            </a:pPr>
            <a:br>
              <a:rPr lang="el-GR" sz="1600" dirty="0"/>
            </a:br>
            <a:endParaRPr sz="1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Google Shape;228;p17"/>
          <p:cNvSpPr txBox="1">
            <a:spLocks noGrp="1"/>
          </p:cNvSpPr>
          <p:nvPr>
            <p:ph type="body" idx="1"/>
          </p:nvPr>
        </p:nvSpPr>
        <p:spPr>
          <a:xfrm>
            <a:off x="1238955" y="1786358"/>
            <a:ext cx="3133899" cy="94134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F5F5F5"/>
              </a:buClr>
              <a:buSzPts val="2200"/>
              <a:buNone/>
            </a:pPr>
            <a:r>
              <a:rPr lang="el-GR" dirty="0"/>
              <a:t>1. </a:t>
            </a:r>
            <a:r>
              <a:rPr lang="en-US" sz="2000" dirty="0" err="1"/>
              <a:t>Uvod</a:t>
            </a:r>
            <a:r>
              <a:rPr lang="en-US" sz="2000" dirty="0"/>
              <a:t> v </a:t>
            </a:r>
            <a:r>
              <a:rPr lang="en-US" sz="2000" dirty="0" err="1"/>
              <a:t>oblikovalsko</a:t>
            </a:r>
            <a:r>
              <a:rPr lang="en-US" sz="2000" dirty="0"/>
              <a:t> </a:t>
            </a:r>
            <a:r>
              <a:rPr lang="en-US" sz="2000" dirty="0" err="1"/>
              <a:t>razmišljanje</a:t>
            </a:r>
            <a:endParaRPr dirty="0"/>
          </a:p>
        </p:txBody>
      </p:sp>
      <p:sp>
        <p:nvSpPr>
          <p:cNvPr id="229" name="Google Shape;229;p17"/>
          <p:cNvSpPr txBox="1">
            <a:spLocks noGrp="1"/>
          </p:cNvSpPr>
          <p:nvPr>
            <p:ph type="body" idx="2"/>
          </p:nvPr>
        </p:nvSpPr>
        <p:spPr>
          <a:xfrm>
            <a:off x="1238250" y="2917825"/>
            <a:ext cx="3135313" cy="256857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F5F5F5"/>
              </a:buClr>
              <a:buSzPts val="2000"/>
              <a:buNone/>
            </a:pPr>
            <a:r>
              <a:rPr lang="el-GR" dirty="0"/>
              <a:t>1.3</a:t>
            </a:r>
            <a:r>
              <a:rPr lang="zu-ZA" dirty="0"/>
              <a:t> </a:t>
            </a:r>
            <a:br>
              <a:rPr lang="zu-ZA" dirty="0"/>
            </a:br>
            <a:r>
              <a:rPr lang="zu-ZA" b="0" i="0" dirty="0">
                <a:solidFill>
                  <a:schemeClr val="bg1"/>
                </a:solidFill>
                <a:effectLst/>
                <a:latin typeface="Arial" panose="020B0604020202020204" pitchFamily="34" charset="0"/>
                <a:cs typeface="Arial" panose="020B0604020202020204" pitchFamily="34" charset="0"/>
              </a:rPr>
              <a:t>Opredeljevanje izzivov in prepoznavanje priložnosti</a:t>
            </a:r>
            <a:endParaRPr dirty="0">
              <a:solidFill>
                <a:schemeClr val="bg1"/>
              </a:solidFill>
              <a:latin typeface="Arial" panose="020B0604020202020204" pitchFamily="34" charset="0"/>
              <a:cs typeface="Arial" panose="020B0604020202020204" pitchFamily="34" charset="0"/>
            </a:endParaRPr>
          </a:p>
        </p:txBody>
      </p:sp>
      <p:sp>
        <p:nvSpPr>
          <p:cNvPr id="230" name="Google Shape;230;p17"/>
          <p:cNvSpPr txBox="1">
            <a:spLocks noGrp="1"/>
          </p:cNvSpPr>
          <p:nvPr>
            <p:ph type="body" idx="3"/>
          </p:nvPr>
        </p:nvSpPr>
        <p:spPr>
          <a:xfrm>
            <a:off x="4963886" y="457201"/>
            <a:ext cx="6979298" cy="5403850"/>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rgbClr val="1B193E"/>
              </a:buClr>
              <a:buSzPts val="1600"/>
              <a:buNone/>
            </a:pPr>
            <a:endParaRPr sz="1600" dirty="0"/>
          </a:p>
          <a:p>
            <a:pPr marL="0" lvl="0" indent="0" algn="just" rtl="0">
              <a:lnSpc>
                <a:spcPct val="90000"/>
              </a:lnSpc>
              <a:spcBef>
                <a:spcPts val="1000"/>
              </a:spcBef>
              <a:spcAft>
                <a:spcPts val="0"/>
              </a:spcAft>
              <a:buClr>
                <a:srgbClr val="1B193E"/>
              </a:buClr>
              <a:buSzPts val="1600"/>
              <a:buNone/>
            </a:pPr>
            <a:endParaRPr sz="1600" dirty="0"/>
          </a:p>
          <a:p>
            <a:pPr marL="0" lvl="0" indent="0" algn="just" rtl="0">
              <a:lnSpc>
                <a:spcPct val="90000"/>
              </a:lnSpc>
              <a:spcBef>
                <a:spcPts val="1000"/>
              </a:spcBef>
              <a:spcAft>
                <a:spcPts val="0"/>
              </a:spcAft>
              <a:buClr>
                <a:srgbClr val="1B193E"/>
              </a:buClr>
              <a:buSzPts val="1600"/>
              <a:buNone/>
            </a:pPr>
            <a:r>
              <a:rPr lang="zu-ZA" sz="1600" dirty="0"/>
              <a:t>5. Prepoznavanje priložnosti: Oblikovalsko razmišljanje ni omejeno na odpravljanje težav; gre za proaktivno raziskovanje priložnosti za inovacije. Udeleženci se naučijo videti onkraj trenutnih izzivov in prepoznati nepotešene potrebe. Z sprejetjem miselnosti, ki aktivno išče priložnosti za izboljšave, postanejo oblikovalski misleci agenti pozitivnih sprememb. Ta proaktivni pristop zagotavlja, da ustvarjene rešitve ne rešujejo le obstoječih težav, ampak tudi prispevajo k prihodnosti, kjer se uporabniške izkušnje nenehno izboljšujejo.</a:t>
            </a:r>
          </a:p>
          <a:p>
            <a:pPr marL="0" lvl="0" indent="0" algn="just" rtl="0">
              <a:lnSpc>
                <a:spcPct val="90000"/>
              </a:lnSpc>
              <a:spcBef>
                <a:spcPts val="1000"/>
              </a:spcBef>
              <a:spcAft>
                <a:spcPts val="0"/>
              </a:spcAft>
              <a:buClr>
                <a:srgbClr val="1B193E"/>
              </a:buClr>
              <a:buSzPts val="1600"/>
              <a:buNone/>
            </a:pPr>
            <a:endParaRPr lang="zu-ZA" sz="1600" dirty="0"/>
          </a:p>
          <a:p>
            <a:pPr marL="0" lvl="0" indent="0" algn="just" rtl="0">
              <a:lnSpc>
                <a:spcPct val="90000"/>
              </a:lnSpc>
              <a:spcBef>
                <a:spcPts val="1000"/>
              </a:spcBef>
              <a:spcAft>
                <a:spcPts val="0"/>
              </a:spcAft>
              <a:buClr>
                <a:srgbClr val="1B193E"/>
              </a:buClr>
              <a:buSzPts val="1600"/>
              <a:buNone/>
            </a:pPr>
            <a:r>
              <a:rPr lang="zu-ZA" sz="1600" dirty="0"/>
              <a:t>6. Primeri iz resničnega sveta: Teorija oživi skozi primere iz resničnega sveta. Udeleženci raziskujejo študije primerov, kjer sta učinkovito postavljanje problemov in uporabniško osredotočeno razmišljanje vodila k oprijemljivim uspehom. Od oblikovanja izdelkov do družbene inovacije ti primeri ilustrirajo preoblikovalno moč oblikovalskega razmišljanja v praksi. Primeri iz resničnega sveta zagotavljajo navdih in služijo kot dokaz, da načela, raziskana v tem poglavju, niso le teoretični konstrukti, temveč močna orodja za ustvarjanje pomembnih in vplivnih rešitev v različnih kontekstih.</a:t>
            </a:r>
            <a:endParaRPr sz="1600" dirty="0"/>
          </a:p>
          <a:p>
            <a:pPr marL="0" lvl="0" indent="0" algn="just" rtl="0">
              <a:lnSpc>
                <a:spcPct val="90000"/>
              </a:lnSpc>
              <a:spcBef>
                <a:spcPts val="1000"/>
              </a:spcBef>
              <a:spcAft>
                <a:spcPts val="0"/>
              </a:spcAft>
              <a:buClr>
                <a:srgbClr val="1B193E"/>
              </a:buClr>
              <a:buSzPts val="1600"/>
              <a:buNone/>
            </a:pPr>
            <a:endParaRPr sz="1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p18"/>
          <p:cNvSpPr txBox="1">
            <a:spLocks noGrp="1"/>
          </p:cNvSpPr>
          <p:nvPr>
            <p:ph type="body" idx="1"/>
          </p:nvPr>
        </p:nvSpPr>
        <p:spPr>
          <a:xfrm>
            <a:off x="1238955" y="1786358"/>
            <a:ext cx="3133899" cy="94134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F5F5F5"/>
              </a:buClr>
              <a:buSzPts val="2200"/>
              <a:buNone/>
            </a:pPr>
            <a:r>
              <a:rPr lang="el-GR" dirty="0"/>
              <a:t>Unit 2:</a:t>
            </a:r>
            <a:r>
              <a:rPr lang="zu-ZA" b="0" i="0" dirty="0">
                <a:solidFill>
                  <a:srgbClr val="0D0D0D"/>
                </a:solidFill>
                <a:effectLst/>
                <a:latin typeface="Söhne"/>
              </a:rPr>
              <a:t> </a:t>
            </a:r>
            <a:r>
              <a:rPr lang="zu-ZA" b="0" dirty="0">
                <a:solidFill>
                  <a:schemeClr val="bg1"/>
                </a:solidFill>
                <a:latin typeface="+mn-lt"/>
              </a:rPr>
              <a:t>Oblikovanje idej</a:t>
            </a:r>
            <a:r>
              <a:rPr lang="zu-ZA" b="0" i="0" dirty="0">
                <a:solidFill>
                  <a:schemeClr val="bg1"/>
                </a:solidFill>
                <a:effectLst/>
                <a:latin typeface="+mn-lt"/>
              </a:rPr>
              <a:t> in izdelava prototipov</a:t>
            </a:r>
            <a:endParaRPr dirty="0">
              <a:solidFill>
                <a:schemeClr val="bg1"/>
              </a:solidFill>
              <a:latin typeface="+mn-lt"/>
            </a:endParaRPr>
          </a:p>
        </p:txBody>
      </p:sp>
      <p:sp>
        <p:nvSpPr>
          <p:cNvPr id="236" name="Google Shape;236;p18"/>
          <p:cNvSpPr txBox="1">
            <a:spLocks noGrp="1"/>
          </p:cNvSpPr>
          <p:nvPr>
            <p:ph type="body" idx="2"/>
          </p:nvPr>
        </p:nvSpPr>
        <p:spPr>
          <a:xfrm>
            <a:off x="1238250" y="2917825"/>
            <a:ext cx="3135313" cy="256857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F5F5F5"/>
              </a:buClr>
              <a:buSzPts val="2000"/>
              <a:buNone/>
            </a:pPr>
            <a:r>
              <a:rPr lang="el-GR" dirty="0"/>
              <a:t>2.1</a:t>
            </a:r>
            <a:r>
              <a:rPr lang="zu-ZA" dirty="0"/>
              <a:t>Tehnike oblikovanja idej</a:t>
            </a:r>
            <a:endParaRPr dirty="0"/>
          </a:p>
        </p:txBody>
      </p:sp>
      <p:sp>
        <p:nvSpPr>
          <p:cNvPr id="237" name="Google Shape;237;p18"/>
          <p:cNvSpPr txBox="1">
            <a:spLocks noGrp="1"/>
          </p:cNvSpPr>
          <p:nvPr>
            <p:ph type="body" idx="3"/>
          </p:nvPr>
        </p:nvSpPr>
        <p:spPr>
          <a:xfrm>
            <a:off x="4963886" y="457201"/>
            <a:ext cx="6979298" cy="5403850"/>
          </a:xfrm>
          <a:prstGeom prst="rect">
            <a:avLst/>
          </a:prstGeom>
          <a:noFill/>
          <a:ln>
            <a:noFill/>
          </a:ln>
        </p:spPr>
        <p:txBody>
          <a:bodyPr spcFirstLastPara="1" wrap="square" lIns="91425" tIns="45700" rIns="91425" bIns="45700" anchor="t" anchorCtr="0">
            <a:noAutofit/>
          </a:bodyPr>
          <a:lstStyle/>
          <a:p>
            <a:pPr algn="just"/>
            <a:br>
              <a:rPr lang="en-US" sz="1600" b="0" i="0" dirty="0">
                <a:solidFill>
                  <a:srgbClr val="0D0D0D"/>
                </a:solidFill>
                <a:effectLst/>
                <a:latin typeface="+mn-lt"/>
              </a:rPr>
            </a:br>
            <a:r>
              <a:rPr lang="en-US" sz="1600" b="0" i="0" dirty="0">
                <a:solidFill>
                  <a:srgbClr val="0D0D0D"/>
                </a:solidFill>
                <a:effectLst/>
                <a:latin typeface="+mn-lt"/>
              </a:rPr>
              <a:t>To </a:t>
            </a:r>
            <a:r>
              <a:rPr lang="en-US" sz="1600" b="0" i="0" dirty="0" err="1">
                <a:solidFill>
                  <a:srgbClr val="0D0D0D"/>
                </a:solidFill>
                <a:effectLst/>
                <a:latin typeface="+mn-lt"/>
              </a:rPr>
              <a:t>poglavje</a:t>
            </a:r>
            <a:r>
              <a:rPr lang="en-US" sz="1600" b="0" i="0" dirty="0">
                <a:solidFill>
                  <a:srgbClr val="0D0D0D"/>
                </a:solidFill>
                <a:effectLst/>
                <a:latin typeface="+mn-lt"/>
              </a:rPr>
              <a:t> je </a:t>
            </a:r>
            <a:r>
              <a:rPr lang="en-US" sz="1600" b="0" i="0" dirty="0" err="1">
                <a:solidFill>
                  <a:srgbClr val="0D0D0D"/>
                </a:solidFill>
                <a:effectLst/>
                <a:latin typeface="+mn-lt"/>
              </a:rPr>
              <a:t>osredotočeno</a:t>
            </a:r>
            <a:r>
              <a:rPr lang="en-US" sz="1600" b="0" i="0" dirty="0">
                <a:solidFill>
                  <a:srgbClr val="0D0D0D"/>
                </a:solidFill>
                <a:effectLst/>
                <a:latin typeface="+mn-lt"/>
              </a:rPr>
              <a:t> </a:t>
            </a:r>
            <a:r>
              <a:rPr lang="en-US" sz="1600" b="0" i="0" dirty="0" err="1">
                <a:solidFill>
                  <a:srgbClr val="0D0D0D"/>
                </a:solidFill>
                <a:effectLst/>
                <a:latin typeface="+mn-lt"/>
              </a:rPr>
              <a:t>na</a:t>
            </a:r>
            <a:r>
              <a:rPr lang="en-US" sz="1600" b="0" i="0" dirty="0">
                <a:solidFill>
                  <a:srgbClr val="0D0D0D"/>
                </a:solidFill>
                <a:effectLst/>
                <a:latin typeface="+mn-lt"/>
              </a:rPr>
              <a:t> </a:t>
            </a:r>
            <a:r>
              <a:rPr lang="en-US" sz="1600" b="0" i="0" dirty="0" err="1">
                <a:solidFill>
                  <a:srgbClr val="0D0D0D"/>
                </a:solidFill>
                <a:effectLst/>
                <a:latin typeface="+mn-lt"/>
              </a:rPr>
              <a:t>spodbujanje</a:t>
            </a:r>
            <a:r>
              <a:rPr lang="en-US" sz="1600" b="0" i="0" dirty="0">
                <a:solidFill>
                  <a:srgbClr val="0D0D0D"/>
                </a:solidFill>
                <a:effectLst/>
                <a:latin typeface="+mn-lt"/>
              </a:rPr>
              <a:t> </a:t>
            </a:r>
            <a:r>
              <a:rPr lang="en-US" sz="1600" b="0" i="0" dirty="0" err="1">
                <a:solidFill>
                  <a:srgbClr val="0D0D0D"/>
                </a:solidFill>
                <a:effectLst/>
                <a:latin typeface="+mn-lt"/>
              </a:rPr>
              <a:t>ustvarjalnosti</a:t>
            </a:r>
            <a:r>
              <a:rPr lang="en-US" sz="1600" b="0" i="0" dirty="0">
                <a:solidFill>
                  <a:srgbClr val="0D0D0D"/>
                </a:solidFill>
                <a:effectLst/>
                <a:latin typeface="+mn-lt"/>
              </a:rPr>
              <a:t> in </a:t>
            </a:r>
            <a:r>
              <a:rPr lang="en-US" sz="1600" b="0" i="0" dirty="0" err="1">
                <a:solidFill>
                  <a:srgbClr val="0D0D0D"/>
                </a:solidFill>
                <a:effectLst/>
                <a:latin typeface="+mn-lt"/>
              </a:rPr>
              <a:t>generiranje</a:t>
            </a:r>
            <a:r>
              <a:rPr lang="en-US" sz="1600" b="0" i="0" dirty="0">
                <a:solidFill>
                  <a:srgbClr val="0D0D0D"/>
                </a:solidFill>
                <a:effectLst/>
                <a:latin typeface="+mn-lt"/>
              </a:rPr>
              <a:t> </a:t>
            </a:r>
            <a:r>
              <a:rPr lang="en-US" sz="1600" b="0" i="0" dirty="0" err="1">
                <a:solidFill>
                  <a:srgbClr val="0D0D0D"/>
                </a:solidFill>
                <a:effectLst/>
                <a:latin typeface="+mn-lt"/>
              </a:rPr>
              <a:t>idej</a:t>
            </a:r>
            <a:r>
              <a:rPr lang="en-US" sz="1600" b="0" i="0" dirty="0">
                <a:solidFill>
                  <a:srgbClr val="0D0D0D"/>
                </a:solidFill>
                <a:effectLst/>
                <a:latin typeface="+mn-lt"/>
              </a:rPr>
              <a:t> s </a:t>
            </a:r>
            <a:r>
              <a:rPr lang="en-US" sz="1600" b="0" i="0" dirty="0" err="1">
                <a:solidFill>
                  <a:srgbClr val="0D0D0D"/>
                </a:solidFill>
                <a:effectLst/>
                <a:latin typeface="+mn-lt"/>
              </a:rPr>
              <a:t>pomočjo</a:t>
            </a:r>
            <a:r>
              <a:rPr lang="en-US" sz="1600" b="0" i="0" dirty="0">
                <a:solidFill>
                  <a:srgbClr val="0D0D0D"/>
                </a:solidFill>
                <a:effectLst/>
                <a:latin typeface="+mn-lt"/>
              </a:rPr>
              <a:t> </a:t>
            </a:r>
            <a:r>
              <a:rPr lang="en-US" sz="1600" b="0" i="0" dirty="0" err="1">
                <a:solidFill>
                  <a:srgbClr val="0D0D0D"/>
                </a:solidFill>
                <a:effectLst/>
                <a:latin typeface="+mn-lt"/>
              </a:rPr>
              <a:t>različnih</a:t>
            </a:r>
            <a:r>
              <a:rPr lang="en-US" sz="1600" b="0" i="0" dirty="0">
                <a:solidFill>
                  <a:srgbClr val="0D0D0D"/>
                </a:solidFill>
                <a:effectLst/>
                <a:latin typeface="+mn-lt"/>
              </a:rPr>
              <a:t> </a:t>
            </a:r>
            <a:r>
              <a:rPr lang="en-US" sz="1600" b="0" i="0" dirty="0" err="1">
                <a:solidFill>
                  <a:srgbClr val="0D0D0D"/>
                </a:solidFill>
                <a:effectLst/>
                <a:latin typeface="+mn-lt"/>
              </a:rPr>
              <a:t>tehnik</a:t>
            </a:r>
            <a:r>
              <a:rPr lang="en-US" sz="1600" b="0" i="0" dirty="0">
                <a:solidFill>
                  <a:srgbClr val="0D0D0D"/>
                </a:solidFill>
                <a:effectLst/>
                <a:latin typeface="+mn-lt"/>
              </a:rPr>
              <a:t> </a:t>
            </a:r>
            <a:r>
              <a:rPr lang="en-US" sz="1600" b="0" i="0" dirty="0" err="1">
                <a:solidFill>
                  <a:srgbClr val="0D0D0D"/>
                </a:solidFill>
                <a:effectLst/>
                <a:latin typeface="+mn-lt"/>
              </a:rPr>
              <a:t>ideiranja</a:t>
            </a:r>
            <a:r>
              <a:rPr lang="en-US" sz="1600" b="0" i="0" dirty="0">
                <a:solidFill>
                  <a:srgbClr val="0D0D0D"/>
                </a:solidFill>
                <a:effectLst/>
                <a:latin typeface="+mn-lt"/>
              </a:rPr>
              <a:t>. </a:t>
            </a:r>
            <a:r>
              <a:rPr lang="en-US" sz="1600" b="0" i="0" dirty="0" err="1">
                <a:solidFill>
                  <a:srgbClr val="0D0D0D"/>
                </a:solidFill>
                <a:effectLst/>
                <a:latin typeface="+mn-lt"/>
              </a:rPr>
              <a:t>Udeležence</a:t>
            </a:r>
            <a:r>
              <a:rPr lang="en-US" sz="1600" b="0" i="0" dirty="0">
                <a:solidFill>
                  <a:srgbClr val="0D0D0D"/>
                </a:solidFill>
                <a:effectLst/>
                <a:latin typeface="+mn-lt"/>
              </a:rPr>
              <a:t> </a:t>
            </a:r>
            <a:r>
              <a:rPr lang="en-US" sz="1600" b="0" i="0" dirty="0" err="1">
                <a:solidFill>
                  <a:srgbClr val="0D0D0D"/>
                </a:solidFill>
                <a:effectLst/>
                <a:latin typeface="+mn-lt"/>
              </a:rPr>
              <a:t>spodbuja</a:t>
            </a:r>
            <a:r>
              <a:rPr lang="en-US" sz="1600" b="0" i="0" dirty="0">
                <a:solidFill>
                  <a:srgbClr val="0D0D0D"/>
                </a:solidFill>
                <a:effectLst/>
                <a:latin typeface="+mn-lt"/>
              </a:rPr>
              <a:t> k </a:t>
            </a:r>
            <a:r>
              <a:rPr lang="en-US" sz="1600" b="0" i="0" dirty="0" err="1">
                <a:solidFill>
                  <a:srgbClr val="0D0D0D"/>
                </a:solidFill>
                <a:effectLst/>
                <a:latin typeface="+mn-lt"/>
              </a:rPr>
              <a:t>razmišljanju</a:t>
            </a:r>
            <a:r>
              <a:rPr lang="en-US" sz="1600" b="0" i="0" dirty="0">
                <a:solidFill>
                  <a:srgbClr val="0D0D0D"/>
                </a:solidFill>
                <a:effectLst/>
                <a:latin typeface="+mn-lt"/>
              </a:rPr>
              <a:t> </a:t>
            </a:r>
            <a:r>
              <a:rPr lang="en-US" sz="1600" b="0" i="0" dirty="0" err="1">
                <a:solidFill>
                  <a:srgbClr val="0D0D0D"/>
                </a:solidFill>
                <a:effectLst/>
                <a:latin typeface="+mn-lt"/>
              </a:rPr>
              <a:t>izven</a:t>
            </a:r>
            <a:r>
              <a:rPr lang="en-US" sz="1600" b="0" i="0" dirty="0">
                <a:solidFill>
                  <a:srgbClr val="0D0D0D"/>
                </a:solidFill>
                <a:effectLst/>
                <a:latin typeface="+mn-lt"/>
              </a:rPr>
              <a:t> </a:t>
            </a:r>
            <a:r>
              <a:rPr lang="en-US" sz="1600" b="0" i="0" dirty="0" err="1">
                <a:solidFill>
                  <a:srgbClr val="0D0D0D"/>
                </a:solidFill>
                <a:effectLst/>
                <a:latin typeface="+mn-lt"/>
              </a:rPr>
              <a:t>ustaljenih</a:t>
            </a:r>
            <a:r>
              <a:rPr lang="en-US" sz="1600" b="0" i="0" dirty="0">
                <a:solidFill>
                  <a:srgbClr val="0D0D0D"/>
                </a:solidFill>
                <a:effectLst/>
                <a:latin typeface="+mn-lt"/>
              </a:rPr>
              <a:t> </a:t>
            </a:r>
            <a:r>
              <a:rPr lang="en-US" sz="1600" b="0" i="0" dirty="0" err="1">
                <a:solidFill>
                  <a:srgbClr val="0D0D0D"/>
                </a:solidFill>
                <a:effectLst/>
                <a:latin typeface="+mn-lt"/>
              </a:rPr>
              <a:t>okvirjev</a:t>
            </a:r>
            <a:r>
              <a:rPr lang="en-US" sz="1600" b="0" i="0" dirty="0">
                <a:solidFill>
                  <a:srgbClr val="0D0D0D"/>
                </a:solidFill>
                <a:effectLst/>
                <a:latin typeface="+mn-lt"/>
              </a:rPr>
              <a:t> in k </a:t>
            </a:r>
            <a:r>
              <a:rPr lang="en-US" sz="1600" b="0" i="0" dirty="0" err="1">
                <a:solidFill>
                  <a:srgbClr val="0D0D0D"/>
                </a:solidFill>
                <a:effectLst/>
                <a:latin typeface="+mn-lt"/>
              </a:rPr>
              <a:t>generiranju</a:t>
            </a:r>
            <a:r>
              <a:rPr lang="en-US" sz="1600" b="0" i="0" dirty="0">
                <a:solidFill>
                  <a:srgbClr val="0D0D0D"/>
                </a:solidFill>
                <a:effectLst/>
                <a:latin typeface="+mn-lt"/>
              </a:rPr>
              <a:t> </a:t>
            </a:r>
            <a:r>
              <a:rPr lang="en-US" sz="1600" b="0" i="0" dirty="0" err="1">
                <a:solidFill>
                  <a:srgbClr val="0D0D0D"/>
                </a:solidFill>
                <a:effectLst/>
                <a:latin typeface="+mn-lt"/>
              </a:rPr>
              <a:t>inovativnih</a:t>
            </a:r>
            <a:r>
              <a:rPr lang="en-US" sz="1600" b="0" i="0" dirty="0">
                <a:solidFill>
                  <a:srgbClr val="0D0D0D"/>
                </a:solidFill>
                <a:effectLst/>
                <a:latin typeface="+mn-lt"/>
              </a:rPr>
              <a:t> </a:t>
            </a:r>
            <a:r>
              <a:rPr lang="en-US" sz="1600" b="0" i="0" dirty="0" err="1">
                <a:solidFill>
                  <a:srgbClr val="0D0D0D"/>
                </a:solidFill>
                <a:effectLst/>
                <a:latin typeface="+mn-lt"/>
              </a:rPr>
              <a:t>rešitev</a:t>
            </a:r>
            <a:r>
              <a:rPr lang="en-US" sz="1600" b="0" i="0" dirty="0">
                <a:solidFill>
                  <a:srgbClr val="0D0D0D"/>
                </a:solidFill>
                <a:effectLst/>
                <a:latin typeface="+mn-lt"/>
              </a:rPr>
              <a:t>.</a:t>
            </a:r>
          </a:p>
          <a:p>
            <a:pPr algn="just"/>
            <a:r>
              <a:rPr lang="en-US" sz="1600" dirty="0" err="1">
                <a:solidFill>
                  <a:srgbClr val="0D0D0D"/>
                </a:solidFill>
                <a:latin typeface="+mn-lt"/>
              </a:rPr>
              <a:t>Tehnike</a:t>
            </a:r>
            <a:r>
              <a:rPr lang="en-US" sz="1600" dirty="0">
                <a:solidFill>
                  <a:srgbClr val="0D0D0D"/>
                </a:solidFill>
                <a:latin typeface="+mn-lt"/>
              </a:rPr>
              <a:t> </a:t>
            </a:r>
            <a:r>
              <a:rPr lang="en-US" sz="1600" dirty="0" err="1">
                <a:solidFill>
                  <a:srgbClr val="0D0D0D"/>
                </a:solidFill>
                <a:latin typeface="+mn-lt"/>
              </a:rPr>
              <a:t>oblikovanja</a:t>
            </a:r>
            <a:r>
              <a:rPr lang="en-US" sz="1600" dirty="0">
                <a:solidFill>
                  <a:srgbClr val="0D0D0D"/>
                </a:solidFill>
                <a:latin typeface="+mn-lt"/>
              </a:rPr>
              <a:t> </a:t>
            </a:r>
            <a:r>
              <a:rPr lang="en-US" sz="1600" dirty="0" err="1">
                <a:solidFill>
                  <a:srgbClr val="0D0D0D"/>
                </a:solidFill>
                <a:latin typeface="+mn-lt"/>
              </a:rPr>
              <a:t>idej</a:t>
            </a:r>
            <a:r>
              <a:rPr lang="en-US" sz="1600" b="0" i="0" dirty="0">
                <a:solidFill>
                  <a:srgbClr val="0D0D0D"/>
                </a:solidFill>
                <a:effectLst/>
                <a:latin typeface="+mn-lt"/>
              </a:rPr>
              <a:t> je </a:t>
            </a:r>
            <a:r>
              <a:rPr lang="en-US" sz="1600" b="0" i="0" dirty="0" err="1">
                <a:solidFill>
                  <a:srgbClr val="0D0D0D"/>
                </a:solidFill>
                <a:effectLst/>
                <a:latin typeface="+mn-lt"/>
              </a:rPr>
              <a:t>srčni</a:t>
            </a:r>
            <a:r>
              <a:rPr lang="en-US" sz="1600" b="0" i="0" dirty="0">
                <a:solidFill>
                  <a:srgbClr val="0D0D0D"/>
                </a:solidFill>
                <a:effectLst/>
                <a:latin typeface="+mn-lt"/>
              </a:rPr>
              <a:t> </a:t>
            </a:r>
            <a:r>
              <a:rPr lang="en-US" sz="1600" b="0" i="0" dirty="0" err="1">
                <a:solidFill>
                  <a:srgbClr val="0D0D0D"/>
                </a:solidFill>
                <a:effectLst/>
                <a:latin typeface="+mn-lt"/>
              </a:rPr>
              <a:t>utrip</a:t>
            </a:r>
            <a:r>
              <a:rPr lang="en-US" sz="1600" b="0" i="0" dirty="0">
                <a:solidFill>
                  <a:srgbClr val="0D0D0D"/>
                </a:solidFill>
                <a:effectLst/>
                <a:latin typeface="+mn-lt"/>
              </a:rPr>
              <a:t> </a:t>
            </a:r>
            <a:r>
              <a:rPr lang="en-US" sz="1600" b="0" i="0" dirty="0" err="1">
                <a:solidFill>
                  <a:srgbClr val="0D0D0D"/>
                </a:solidFill>
                <a:effectLst/>
                <a:latin typeface="+mn-lt"/>
              </a:rPr>
              <a:t>ustvarjalnosti</a:t>
            </a:r>
            <a:r>
              <a:rPr lang="en-US" sz="1600" b="0" i="0" dirty="0">
                <a:solidFill>
                  <a:srgbClr val="0D0D0D"/>
                </a:solidFill>
                <a:effectLst/>
                <a:latin typeface="+mn-lt"/>
              </a:rPr>
              <a:t> v </a:t>
            </a:r>
            <a:r>
              <a:rPr lang="en-US" sz="1600" b="0" i="0" dirty="0" err="1">
                <a:solidFill>
                  <a:srgbClr val="0D0D0D"/>
                </a:solidFill>
                <a:effectLst/>
                <a:latin typeface="+mn-lt"/>
              </a:rPr>
              <a:t>procesu</a:t>
            </a:r>
            <a:r>
              <a:rPr lang="en-US" sz="1600" dirty="0">
                <a:solidFill>
                  <a:srgbClr val="0D0D0D"/>
                </a:solidFill>
                <a:latin typeface="+mn-lt"/>
              </a:rPr>
              <a:t> </a:t>
            </a:r>
            <a:r>
              <a:rPr lang="en-US" sz="1600" b="0" i="0" dirty="0" err="1">
                <a:solidFill>
                  <a:srgbClr val="0D0D0D"/>
                </a:solidFill>
                <a:effectLst/>
                <a:latin typeface="+mn-lt"/>
              </a:rPr>
              <a:t>oblikovalskega</a:t>
            </a:r>
            <a:r>
              <a:rPr lang="en-US" sz="1600" b="0" i="0" dirty="0">
                <a:solidFill>
                  <a:srgbClr val="0D0D0D"/>
                </a:solidFill>
                <a:effectLst/>
                <a:latin typeface="+mn-lt"/>
              </a:rPr>
              <a:t> </a:t>
            </a:r>
            <a:r>
              <a:rPr lang="en-US" sz="1600" b="0" i="0" dirty="0" err="1">
                <a:solidFill>
                  <a:srgbClr val="0D0D0D"/>
                </a:solidFill>
                <a:effectLst/>
                <a:latin typeface="+mn-lt"/>
              </a:rPr>
              <a:t>razmišljanja</a:t>
            </a:r>
            <a:r>
              <a:rPr lang="en-US" sz="1600" b="0" i="0" dirty="0">
                <a:solidFill>
                  <a:srgbClr val="0D0D0D"/>
                </a:solidFill>
                <a:effectLst/>
                <a:latin typeface="+mn-lt"/>
              </a:rPr>
              <a:t>. To je </a:t>
            </a:r>
            <a:r>
              <a:rPr lang="en-US" sz="1600" b="0" i="0" dirty="0" err="1">
                <a:solidFill>
                  <a:srgbClr val="0D0D0D"/>
                </a:solidFill>
                <a:effectLst/>
                <a:latin typeface="+mn-lt"/>
              </a:rPr>
              <a:t>faza</a:t>
            </a:r>
            <a:r>
              <a:rPr lang="en-US" sz="1600" b="0" i="0" dirty="0">
                <a:solidFill>
                  <a:srgbClr val="0D0D0D"/>
                </a:solidFill>
                <a:effectLst/>
                <a:latin typeface="+mn-lt"/>
              </a:rPr>
              <a:t>, </a:t>
            </a:r>
            <a:r>
              <a:rPr lang="en-US" sz="1600" b="0" i="0" dirty="0" err="1">
                <a:solidFill>
                  <a:srgbClr val="0D0D0D"/>
                </a:solidFill>
                <a:effectLst/>
                <a:latin typeface="+mn-lt"/>
              </a:rPr>
              <a:t>kjer</a:t>
            </a:r>
            <a:r>
              <a:rPr lang="en-US" sz="1600" b="0" i="0" dirty="0">
                <a:solidFill>
                  <a:srgbClr val="0D0D0D"/>
                </a:solidFill>
                <a:effectLst/>
                <a:latin typeface="+mn-lt"/>
              </a:rPr>
              <a:t> se </a:t>
            </a:r>
            <a:r>
              <a:rPr lang="en-US" sz="1600" b="0" i="0" dirty="0" err="1">
                <a:solidFill>
                  <a:srgbClr val="0D0D0D"/>
                </a:solidFill>
                <a:effectLst/>
                <a:latin typeface="+mn-lt"/>
              </a:rPr>
              <a:t>vrata</a:t>
            </a:r>
            <a:r>
              <a:rPr lang="en-US" sz="1600" b="0" i="0" dirty="0">
                <a:solidFill>
                  <a:srgbClr val="0D0D0D"/>
                </a:solidFill>
                <a:effectLst/>
                <a:latin typeface="+mn-lt"/>
              </a:rPr>
              <a:t> </a:t>
            </a:r>
            <a:r>
              <a:rPr lang="en-US" sz="1600" b="0" i="0" dirty="0" err="1">
                <a:solidFill>
                  <a:srgbClr val="0D0D0D"/>
                </a:solidFill>
                <a:effectLst/>
                <a:latin typeface="+mn-lt"/>
              </a:rPr>
              <a:t>domišljije</a:t>
            </a:r>
            <a:r>
              <a:rPr lang="en-US" sz="1600" b="0" i="0" dirty="0">
                <a:solidFill>
                  <a:srgbClr val="0D0D0D"/>
                </a:solidFill>
                <a:effectLst/>
                <a:latin typeface="+mn-lt"/>
              </a:rPr>
              <a:t> </a:t>
            </a:r>
            <a:r>
              <a:rPr lang="en-US" sz="1600" b="0" i="0" dirty="0" err="1">
                <a:solidFill>
                  <a:srgbClr val="0D0D0D"/>
                </a:solidFill>
                <a:effectLst/>
                <a:latin typeface="+mn-lt"/>
              </a:rPr>
              <a:t>odprejo</a:t>
            </a:r>
            <a:r>
              <a:rPr lang="en-US" sz="1600" b="0" i="0" dirty="0">
                <a:solidFill>
                  <a:srgbClr val="0D0D0D"/>
                </a:solidFill>
                <a:effectLst/>
                <a:latin typeface="+mn-lt"/>
              </a:rPr>
              <a:t> in </a:t>
            </a:r>
            <a:r>
              <a:rPr lang="en-US" sz="1600" b="0" i="0" dirty="0" err="1">
                <a:solidFill>
                  <a:srgbClr val="0D0D0D"/>
                </a:solidFill>
                <a:effectLst/>
                <a:latin typeface="+mn-lt"/>
              </a:rPr>
              <a:t>omogočajo</a:t>
            </a:r>
            <a:r>
              <a:rPr lang="en-US" sz="1600" b="0" i="0" dirty="0">
                <a:solidFill>
                  <a:srgbClr val="0D0D0D"/>
                </a:solidFill>
                <a:effectLst/>
                <a:latin typeface="+mn-lt"/>
              </a:rPr>
              <a:t> </a:t>
            </a:r>
            <a:r>
              <a:rPr lang="en-US" sz="1600" b="0" i="0" dirty="0" err="1">
                <a:solidFill>
                  <a:srgbClr val="0D0D0D"/>
                </a:solidFill>
                <a:effectLst/>
                <a:latin typeface="+mn-lt"/>
              </a:rPr>
              <a:t>generiranje</a:t>
            </a:r>
            <a:r>
              <a:rPr lang="en-US" sz="1600" b="0" i="0" dirty="0">
                <a:solidFill>
                  <a:srgbClr val="0D0D0D"/>
                </a:solidFill>
                <a:effectLst/>
                <a:latin typeface="+mn-lt"/>
              </a:rPr>
              <a:t> </a:t>
            </a:r>
            <a:r>
              <a:rPr lang="en-US" sz="1600" b="0" i="0" dirty="0" err="1">
                <a:solidFill>
                  <a:srgbClr val="0D0D0D"/>
                </a:solidFill>
                <a:effectLst/>
                <a:latin typeface="+mn-lt"/>
              </a:rPr>
              <a:t>širokega</a:t>
            </a:r>
            <a:r>
              <a:rPr lang="en-US" sz="1600" b="0" i="0" dirty="0">
                <a:solidFill>
                  <a:srgbClr val="0D0D0D"/>
                </a:solidFill>
                <a:effectLst/>
                <a:latin typeface="+mn-lt"/>
              </a:rPr>
              <a:t> </a:t>
            </a:r>
            <a:r>
              <a:rPr lang="en-US" sz="1600" b="0" i="0" dirty="0" err="1">
                <a:solidFill>
                  <a:srgbClr val="0D0D0D"/>
                </a:solidFill>
                <a:effectLst/>
                <a:latin typeface="+mn-lt"/>
              </a:rPr>
              <a:t>spektra</a:t>
            </a:r>
            <a:r>
              <a:rPr lang="en-US" sz="1600" b="0" i="0" dirty="0">
                <a:solidFill>
                  <a:srgbClr val="0D0D0D"/>
                </a:solidFill>
                <a:effectLst/>
                <a:latin typeface="+mn-lt"/>
              </a:rPr>
              <a:t> </a:t>
            </a:r>
            <a:r>
              <a:rPr lang="en-US" sz="1600" b="0" i="0" dirty="0" err="1">
                <a:solidFill>
                  <a:srgbClr val="0D0D0D"/>
                </a:solidFill>
                <a:effectLst/>
                <a:latin typeface="+mn-lt"/>
              </a:rPr>
              <a:t>idej</a:t>
            </a:r>
            <a:r>
              <a:rPr lang="en-US" sz="1600" b="0" i="0" dirty="0">
                <a:solidFill>
                  <a:srgbClr val="0D0D0D"/>
                </a:solidFill>
                <a:effectLst/>
                <a:latin typeface="+mn-lt"/>
              </a:rPr>
              <a:t>. </a:t>
            </a:r>
            <a:r>
              <a:rPr lang="en-US" sz="1600" b="0" i="0" dirty="0" err="1">
                <a:solidFill>
                  <a:srgbClr val="0D0D0D"/>
                </a:solidFill>
                <a:effectLst/>
                <a:latin typeface="+mn-lt"/>
              </a:rPr>
              <a:t>Udeleženci</a:t>
            </a:r>
            <a:r>
              <a:rPr lang="en-US" sz="1600" b="0" i="0" dirty="0">
                <a:solidFill>
                  <a:srgbClr val="0D0D0D"/>
                </a:solidFill>
                <a:effectLst/>
                <a:latin typeface="+mn-lt"/>
              </a:rPr>
              <a:t> </a:t>
            </a:r>
            <a:r>
              <a:rPr lang="en-US" sz="1600" b="0" i="0" dirty="0" err="1">
                <a:solidFill>
                  <a:srgbClr val="0D0D0D"/>
                </a:solidFill>
                <a:effectLst/>
                <a:latin typeface="+mn-lt"/>
              </a:rPr>
              <a:t>bodo</a:t>
            </a:r>
            <a:r>
              <a:rPr lang="en-US" sz="1600" b="0" i="0" dirty="0">
                <a:solidFill>
                  <a:srgbClr val="0D0D0D"/>
                </a:solidFill>
                <a:effectLst/>
                <a:latin typeface="+mn-lt"/>
              </a:rPr>
              <a:t> </a:t>
            </a:r>
            <a:r>
              <a:rPr lang="en-US" sz="1600" b="0" i="0" dirty="0" err="1">
                <a:solidFill>
                  <a:srgbClr val="0D0D0D"/>
                </a:solidFill>
                <a:effectLst/>
                <a:latin typeface="+mn-lt"/>
              </a:rPr>
              <a:t>razumeli</a:t>
            </a:r>
            <a:r>
              <a:rPr lang="en-US" sz="1600" b="0" i="0" dirty="0">
                <a:solidFill>
                  <a:srgbClr val="0D0D0D"/>
                </a:solidFill>
                <a:effectLst/>
                <a:latin typeface="+mn-lt"/>
              </a:rPr>
              <a:t> </a:t>
            </a:r>
            <a:r>
              <a:rPr lang="en-US" sz="1600" b="0" i="0" dirty="0" err="1">
                <a:solidFill>
                  <a:srgbClr val="0D0D0D"/>
                </a:solidFill>
                <a:effectLst/>
                <a:latin typeface="+mn-lt"/>
              </a:rPr>
              <a:t>pomen</a:t>
            </a:r>
            <a:r>
              <a:rPr lang="en-US" sz="1600" b="0" i="0" dirty="0">
                <a:solidFill>
                  <a:srgbClr val="0D0D0D"/>
                </a:solidFill>
                <a:effectLst/>
                <a:latin typeface="+mn-lt"/>
              </a:rPr>
              <a:t> </a:t>
            </a:r>
            <a:r>
              <a:rPr lang="en-US" sz="1600" b="0" i="0" dirty="0" err="1">
                <a:solidFill>
                  <a:srgbClr val="0D0D0D"/>
                </a:solidFill>
                <a:effectLst/>
                <a:latin typeface="+mn-lt"/>
              </a:rPr>
              <a:t>ideiranja</a:t>
            </a:r>
            <a:r>
              <a:rPr lang="en-US" sz="1600" b="0" i="0" dirty="0">
                <a:solidFill>
                  <a:srgbClr val="0D0D0D"/>
                </a:solidFill>
                <a:effectLst/>
                <a:latin typeface="+mn-lt"/>
              </a:rPr>
              <a:t> </a:t>
            </a:r>
            <a:r>
              <a:rPr lang="en-US" sz="1600" b="0" i="0" dirty="0" err="1">
                <a:solidFill>
                  <a:srgbClr val="0D0D0D"/>
                </a:solidFill>
                <a:effectLst/>
                <a:latin typeface="+mn-lt"/>
              </a:rPr>
              <a:t>kot</a:t>
            </a:r>
            <a:r>
              <a:rPr lang="en-US" sz="1600" b="0" i="0" dirty="0">
                <a:solidFill>
                  <a:srgbClr val="0D0D0D"/>
                </a:solidFill>
                <a:effectLst/>
                <a:latin typeface="+mn-lt"/>
              </a:rPr>
              <a:t> </a:t>
            </a:r>
            <a:r>
              <a:rPr lang="en-US" sz="1600" b="0" i="0" dirty="0" err="1">
                <a:solidFill>
                  <a:srgbClr val="0D0D0D"/>
                </a:solidFill>
                <a:effectLst/>
                <a:latin typeface="+mn-lt"/>
              </a:rPr>
              <a:t>ključnega</a:t>
            </a:r>
            <a:r>
              <a:rPr lang="en-US" sz="1600" b="0" i="0" dirty="0">
                <a:solidFill>
                  <a:srgbClr val="0D0D0D"/>
                </a:solidFill>
                <a:effectLst/>
                <a:latin typeface="+mn-lt"/>
              </a:rPr>
              <a:t> </a:t>
            </a:r>
            <a:r>
              <a:rPr lang="en-US" sz="1600" b="0" i="0" dirty="0" err="1">
                <a:solidFill>
                  <a:srgbClr val="0D0D0D"/>
                </a:solidFill>
                <a:effectLst/>
                <a:latin typeface="+mn-lt"/>
              </a:rPr>
              <a:t>koraka</a:t>
            </a:r>
            <a:r>
              <a:rPr lang="en-US" sz="1600" b="0" i="0" dirty="0">
                <a:solidFill>
                  <a:srgbClr val="0D0D0D"/>
                </a:solidFill>
                <a:effectLst/>
                <a:latin typeface="+mn-lt"/>
              </a:rPr>
              <a:t> v </a:t>
            </a:r>
            <a:r>
              <a:rPr lang="en-US" sz="1600" b="0" i="0" dirty="0" err="1">
                <a:solidFill>
                  <a:srgbClr val="0D0D0D"/>
                </a:solidFill>
                <a:effectLst/>
                <a:latin typeface="+mn-lt"/>
              </a:rPr>
              <a:t>oblikovalskem</a:t>
            </a:r>
            <a:r>
              <a:rPr lang="en-US" sz="1600" b="0" i="0" dirty="0">
                <a:solidFill>
                  <a:srgbClr val="0D0D0D"/>
                </a:solidFill>
                <a:effectLst/>
                <a:latin typeface="+mn-lt"/>
              </a:rPr>
              <a:t> </a:t>
            </a:r>
            <a:r>
              <a:rPr lang="en-US" sz="1600" b="0" i="0" dirty="0" err="1">
                <a:solidFill>
                  <a:srgbClr val="0D0D0D"/>
                </a:solidFill>
                <a:effectLst/>
                <a:latin typeface="+mn-lt"/>
              </a:rPr>
              <a:t>razmišljanju</a:t>
            </a:r>
            <a:r>
              <a:rPr lang="en-US" sz="1600" b="0" i="0" dirty="0">
                <a:solidFill>
                  <a:srgbClr val="0D0D0D"/>
                </a:solidFill>
                <a:effectLst/>
                <a:latin typeface="+mn-lt"/>
              </a:rPr>
              <a:t>. Ta </a:t>
            </a:r>
            <a:r>
              <a:rPr lang="en-US" sz="1600" b="0" i="0" dirty="0" err="1">
                <a:solidFill>
                  <a:srgbClr val="0D0D0D"/>
                </a:solidFill>
                <a:effectLst/>
                <a:latin typeface="+mn-lt"/>
              </a:rPr>
              <a:t>ustvarjalni</a:t>
            </a:r>
            <a:r>
              <a:rPr lang="en-US" sz="1600" b="0" i="0" dirty="0">
                <a:solidFill>
                  <a:srgbClr val="0D0D0D"/>
                </a:solidFill>
                <a:effectLst/>
                <a:latin typeface="+mn-lt"/>
              </a:rPr>
              <a:t> </a:t>
            </a:r>
            <a:r>
              <a:rPr lang="en-US" sz="1600" b="0" i="0" dirty="0" err="1">
                <a:solidFill>
                  <a:srgbClr val="0D0D0D"/>
                </a:solidFill>
                <a:effectLst/>
                <a:latin typeface="+mn-lt"/>
              </a:rPr>
              <a:t>proces</a:t>
            </a:r>
            <a:r>
              <a:rPr lang="en-US" sz="1600" b="0" i="0" dirty="0">
                <a:solidFill>
                  <a:srgbClr val="0D0D0D"/>
                </a:solidFill>
                <a:effectLst/>
                <a:latin typeface="+mn-lt"/>
              </a:rPr>
              <a:t> </a:t>
            </a:r>
            <a:r>
              <a:rPr lang="en-US" sz="1600" b="0" i="0" dirty="0" err="1">
                <a:solidFill>
                  <a:srgbClr val="0D0D0D"/>
                </a:solidFill>
                <a:effectLst/>
                <a:latin typeface="+mn-lt"/>
              </a:rPr>
              <a:t>postavlja</a:t>
            </a:r>
            <a:r>
              <a:rPr lang="en-US" sz="1600" b="0" i="0" dirty="0">
                <a:solidFill>
                  <a:srgbClr val="0D0D0D"/>
                </a:solidFill>
                <a:effectLst/>
                <a:latin typeface="+mn-lt"/>
              </a:rPr>
              <a:t> </a:t>
            </a:r>
            <a:r>
              <a:rPr lang="en-US" sz="1600" b="0" i="0" dirty="0" err="1">
                <a:solidFill>
                  <a:srgbClr val="0D0D0D"/>
                </a:solidFill>
                <a:effectLst/>
                <a:latin typeface="+mn-lt"/>
              </a:rPr>
              <a:t>temelje</a:t>
            </a:r>
            <a:r>
              <a:rPr lang="en-US" sz="1600" b="0" i="0" dirty="0">
                <a:solidFill>
                  <a:srgbClr val="0D0D0D"/>
                </a:solidFill>
                <a:effectLst/>
                <a:latin typeface="+mn-lt"/>
              </a:rPr>
              <a:t> </a:t>
            </a:r>
            <a:r>
              <a:rPr lang="en-US" sz="1600" b="0" i="0" dirty="0" err="1">
                <a:solidFill>
                  <a:srgbClr val="0D0D0D"/>
                </a:solidFill>
                <a:effectLst/>
                <a:latin typeface="+mn-lt"/>
              </a:rPr>
              <a:t>inovativnim</a:t>
            </a:r>
            <a:r>
              <a:rPr lang="en-US" sz="1600" b="0" i="0" dirty="0">
                <a:solidFill>
                  <a:srgbClr val="0D0D0D"/>
                </a:solidFill>
                <a:effectLst/>
                <a:latin typeface="+mn-lt"/>
              </a:rPr>
              <a:t> </a:t>
            </a:r>
            <a:r>
              <a:rPr lang="en-US" sz="1600" b="0" i="0" dirty="0" err="1">
                <a:solidFill>
                  <a:srgbClr val="0D0D0D"/>
                </a:solidFill>
                <a:effectLst/>
                <a:latin typeface="+mn-lt"/>
              </a:rPr>
              <a:t>rešitvam</a:t>
            </a:r>
            <a:r>
              <a:rPr lang="en-US" sz="1600" b="0" i="0" dirty="0">
                <a:solidFill>
                  <a:srgbClr val="0D0D0D"/>
                </a:solidFill>
                <a:effectLst/>
                <a:latin typeface="+mn-lt"/>
              </a:rPr>
              <a:t>, </a:t>
            </a:r>
            <a:r>
              <a:rPr lang="en-US" sz="1600" b="0" i="0" dirty="0" err="1">
                <a:solidFill>
                  <a:srgbClr val="0D0D0D"/>
                </a:solidFill>
                <a:effectLst/>
                <a:latin typeface="+mn-lt"/>
              </a:rPr>
              <a:t>saj</a:t>
            </a:r>
            <a:r>
              <a:rPr lang="en-US" sz="1600" b="0" i="0" dirty="0">
                <a:solidFill>
                  <a:srgbClr val="0D0D0D"/>
                </a:solidFill>
                <a:effectLst/>
                <a:latin typeface="+mn-lt"/>
              </a:rPr>
              <a:t> </a:t>
            </a:r>
            <a:r>
              <a:rPr lang="en-US" sz="1600" b="0" i="0" dirty="0" err="1">
                <a:solidFill>
                  <a:srgbClr val="0D0D0D"/>
                </a:solidFill>
                <a:effectLst/>
                <a:latin typeface="+mn-lt"/>
              </a:rPr>
              <a:t>spodbuja</a:t>
            </a:r>
            <a:r>
              <a:rPr lang="en-US" sz="1600" b="0" i="0" dirty="0">
                <a:solidFill>
                  <a:srgbClr val="0D0D0D"/>
                </a:solidFill>
                <a:effectLst/>
                <a:latin typeface="+mn-lt"/>
              </a:rPr>
              <a:t> </a:t>
            </a:r>
            <a:r>
              <a:rPr lang="en-US" sz="1600" b="0" i="0" dirty="0" err="1">
                <a:solidFill>
                  <a:srgbClr val="0D0D0D"/>
                </a:solidFill>
                <a:effectLst/>
                <a:latin typeface="+mn-lt"/>
              </a:rPr>
              <a:t>udeležence</a:t>
            </a:r>
            <a:r>
              <a:rPr lang="en-US" sz="1600" b="0" i="0" dirty="0">
                <a:solidFill>
                  <a:srgbClr val="0D0D0D"/>
                </a:solidFill>
                <a:effectLst/>
                <a:latin typeface="+mn-lt"/>
              </a:rPr>
              <a:t>, da </a:t>
            </a:r>
            <a:r>
              <a:rPr lang="en-US" sz="1600" b="0" i="0" dirty="0" err="1">
                <a:solidFill>
                  <a:srgbClr val="0D0D0D"/>
                </a:solidFill>
                <a:effectLst/>
                <a:latin typeface="+mn-lt"/>
              </a:rPr>
              <a:t>raziskujejo</a:t>
            </a:r>
            <a:r>
              <a:rPr lang="en-US" sz="1600" b="0" i="0" dirty="0">
                <a:solidFill>
                  <a:srgbClr val="0D0D0D"/>
                </a:solidFill>
                <a:effectLst/>
                <a:latin typeface="+mn-lt"/>
              </a:rPr>
              <a:t>, </a:t>
            </a:r>
            <a:r>
              <a:rPr lang="en-US" sz="1600" b="0" i="0" dirty="0" err="1">
                <a:solidFill>
                  <a:srgbClr val="0D0D0D"/>
                </a:solidFill>
                <a:effectLst/>
                <a:latin typeface="+mn-lt"/>
              </a:rPr>
              <a:t>eksperimentirajo</a:t>
            </a:r>
            <a:r>
              <a:rPr lang="en-US" sz="1600" b="0" i="0" dirty="0">
                <a:solidFill>
                  <a:srgbClr val="0D0D0D"/>
                </a:solidFill>
                <a:effectLst/>
                <a:latin typeface="+mn-lt"/>
              </a:rPr>
              <a:t> in </a:t>
            </a:r>
            <a:r>
              <a:rPr lang="en-US" sz="1600" b="0" i="0" dirty="0" err="1">
                <a:solidFill>
                  <a:srgbClr val="0D0D0D"/>
                </a:solidFill>
                <a:effectLst/>
                <a:latin typeface="+mn-lt"/>
              </a:rPr>
              <a:t>razmišljajo</a:t>
            </a:r>
            <a:r>
              <a:rPr lang="en-US" sz="1600" b="0" i="0" dirty="0">
                <a:solidFill>
                  <a:srgbClr val="0D0D0D"/>
                </a:solidFill>
                <a:effectLst/>
                <a:latin typeface="+mn-lt"/>
              </a:rPr>
              <a:t> </a:t>
            </a:r>
            <a:r>
              <a:rPr lang="en-US" sz="1600" b="0" i="0" dirty="0" err="1">
                <a:solidFill>
                  <a:srgbClr val="0D0D0D"/>
                </a:solidFill>
                <a:effectLst/>
                <a:latin typeface="+mn-lt"/>
              </a:rPr>
              <a:t>izven</a:t>
            </a:r>
            <a:r>
              <a:rPr lang="en-US" sz="1600" b="0" i="0" dirty="0">
                <a:solidFill>
                  <a:srgbClr val="0D0D0D"/>
                </a:solidFill>
                <a:effectLst/>
                <a:latin typeface="+mn-lt"/>
              </a:rPr>
              <a:t> </a:t>
            </a:r>
            <a:r>
              <a:rPr lang="en-US" sz="1600" b="0" i="0" dirty="0" err="1">
                <a:solidFill>
                  <a:srgbClr val="0D0D0D"/>
                </a:solidFill>
                <a:effectLst/>
                <a:latin typeface="+mn-lt"/>
              </a:rPr>
              <a:t>ustaljenih</a:t>
            </a:r>
            <a:r>
              <a:rPr lang="en-US" sz="1600" b="0" i="0" dirty="0">
                <a:solidFill>
                  <a:srgbClr val="0D0D0D"/>
                </a:solidFill>
                <a:effectLst/>
                <a:latin typeface="+mn-lt"/>
              </a:rPr>
              <a:t> </a:t>
            </a:r>
            <a:r>
              <a:rPr lang="en-US" sz="1600" b="0" i="0" dirty="0" err="1">
                <a:solidFill>
                  <a:srgbClr val="0D0D0D"/>
                </a:solidFill>
                <a:effectLst/>
                <a:latin typeface="+mn-lt"/>
              </a:rPr>
              <a:t>okvirov</a:t>
            </a:r>
            <a:r>
              <a:rPr lang="en-US" sz="1600" b="0" i="0" dirty="0">
                <a:solidFill>
                  <a:srgbClr val="0D0D0D"/>
                </a:solidFill>
                <a:effectLst/>
                <a:latin typeface="+mn-lt"/>
              </a:rPr>
              <a:t>.</a:t>
            </a:r>
            <a:endParaRPr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Google Shape;242;p19"/>
          <p:cNvSpPr txBox="1">
            <a:spLocks noGrp="1"/>
          </p:cNvSpPr>
          <p:nvPr>
            <p:ph type="body" idx="2"/>
          </p:nvPr>
        </p:nvSpPr>
        <p:spPr>
          <a:xfrm>
            <a:off x="469842" y="1512524"/>
            <a:ext cx="5440504" cy="823912"/>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2400"/>
              <a:buNone/>
            </a:pPr>
            <a:r>
              <a:rPr lang="el-GR" dirty="0"/>
              <a:t>Brainstorming:</a:t>
            </a:r>
            <a:endParaRPr dirty="0"/>
          </a:p>
        </p:txBody>
      </p:sp>
      <p:sp>
        <p:nvSpPr>
          <p:cNvPr id="243" name="Google Shape;243;p19"/>
          <p:cNvSpPr txBox="1">
            <a:spLocks noGrp="1"/>
          </p:cNvSpPr>
          <p:nvPr>
            <p:ph type="body" idx="3"/>
          </p:nvPr>
        </p:nvSpPr>
        <p:spPr>
          <a:xfrm>
            <a:off x="6280023" y="1509411"/>
            <a:ext cx="5440504" cy="823912"/>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2400"/>
              <a:buNone/>
            </a:pPr>
            <a:r>
              <a:rPr lang="zu-ZA" dirty="0"/>
              <a:t>Mind mapping </a:t>
            </a:r>
            <a:r>
              <a:rPr lang="el-GR" dirty="0"/>
              <a:t>:</a:t>
            </a:r>
            <a:endParaRPr dirty="0"/>
          </a:p>
        </p:txBody>
      </p:sp>
      <p:sp>
        <p:nvSpPr>
          <p:cNvPr id="244" name="Google Shape;244;p19"/>
          <p:cNvSpPr txBox="1">
            <a:spLocks noGrp="1"/>
          </p:cNvSpPr>
          <p:nvPr>
            <p:ph type="body" idx="4"/>
          </p:nvPr>
        </p:nvSpPr>
        <p:spPr>
          <a:xfrm>
            <a:off x="469842" y="2505905"/>
            <a:ext cx="5440504" cy="3317814"/>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rgbClr val="1B193E"/>
              </a:buClr>
              <a:buSzPts val="2000"/>
              <a:buNone/>
            </a:pPr>
            <a:endParaRPr lang="zu-ZA" dirty="0"/>
          </a:p>
          <a:p>
            <a:pPr marL="0" lvl="0" indent="0" algn="just" rtl="0">
              <a:lnSpc>
                <a:spcPct val="90000"/>
              </a:lnSpc>
              <a:spcBef>
                <a:spcPts val="0"/>
              </a:spcBef>
              <a:spcAft>
                <a:spcPts val="0"/>
              </a:spcAft>
              <a:buClr>
                <a:srgbClr val="1B193E"/>
              </a:buClr>
              <a:buSzPts val="2000"/>
              <a:buNone/>
            </a:pPr>
            <a:r>
              <a:rPr lang="zu-ZA" dirty="0"/>
              <a:t>Z uvajanjem brainstorminga kot močne skupinske dejavnosti se udeleženci naučijo, kako odkleniti kolektivno ustvarjalnost ekipe. Pravila brainstorminga, kot je odložitev sodbe in prednostno obravnavanje količine pred kakovostjo na začetku, ustvarjajo okolje, kjer ideje prosto tečejo. Udeleženci odkrijejo, kako ta strukturirana, a osvobajajoča tehnika spodbuja kulturo odprtega izražanja, omogoča pojav raznolikih in inovativnih idej.</a:t>
            </a:r>
          </a:p>
          <a:p>
            <a:pPr marL="0" lvl="0" indent="0" algn="just" rtl="0">
              <a:lnSpc>
                <a:spcPct val="90000"/>
              </a:lnSpc>
              <a:spcBef>
                <a:spcPts val="0"/>
              </a:spcBef>
              <a:spcAft>
                <a:spcPts val="0"/>
              </a:spcAft>
              <a:buClr>
                <a:srgbClr val="1B193E"/>
              </a:buClr>
              <a:buSzPts val="2000"/>
              <a:buNone/>
            </a:pPr>
            <a:endParaRPr lang="zu-ZA" dirty="0"/>
          </a:p>
          <a:p>
            <a:pPr marL="0" lvl="0" indent="0" algn="just" rtl="0">
              <a:lnSpc>
                <a:spcPct val="90000"/>
              </a:lnSpc>
              <a:spcBef>
                <a:spcPts val="0"/>
              </a:spcBef>
              <a:spcAft>
                <a:spcPts val="0"/>
              </a:spcAft>
              <a:buClr>
                <a:srgbClr val="1B193E"/>
              </a:buClr>
              <a:buSzPts val="2000"/>
              <a:buNone/>
            </a:pPr>
            <a:endParaRPr lang="zu-ZA" dirty="0"/>
          </a:p>
          <a:p>
            <a:pPr marL="0" lvl="0" indent="0" algn="just" rtl="0">
              <a:lnSpc>
                <a:spcPct val="90000"/>
              </a:lnSpc>
              <a:spcBef>
                <a:spcPts val="0"/>
              </a:spcBef>
              <a:spcAft>
                <a:spcPts val="0"/>
              </a:spcAft>
              <a:buClr>
                <a:srgbClr val="1B193E"/>
              </a:buClr>
              <a:buSzPts val="2000"/>
              <a:buNone/>
            </a:pPr>
            <a:endParaRPr lang="zu-ZA" dirty="0"/>
          </a:p>
          <a:p>
            <a:pPr marL="0" lvl="0" indent="0" algn="just" rtl="0">
              <a:lnSpc>
                <a:spcPct val="90000"/>
              </a:lnSpc>
              <a:spcBef>
                <a:spcPts val="0"/>
              </a:spcBef>
              <a:spcAft>
                <a:spcPts val="0"/>
              </a:spcAft>
              <a:buClr>
                <a:srgbClr val="1B193E"/>
              </a:buClr>
              <a:buSzPts val="2000"/>
              <a:buNone/>
            </a:pPr>
            <a:endParaRPr lang="zu-ZA" dirty="0"/>
          </a:p>
          <a:p>
            <a:pPr marL="0" lvl="0" indent="0" algn="just" rtl="0">
              <a:lnSpc>
                <a:spcPct val="90000"/>
              </a:lnSpc>
              <a:spcBef>
                <a:spcPts val="0"/>
              </a:spcBef>
              <a:spcAft>
                <a:spcPts val="0"/>
              </a:spcAft>
              <a:buClr>
                <a:srgbClr val="1B193E"/>
              </a:buClr>
              <a:buSzPts val="2000"/>
              <a:buNone/>
            </a:pPr>
            <a:endParaRPr lang="zu-ZA" dirty="0"/>
          </a:p>
          <a:p>
            <a:pPr marL="0" lvl="0" indent="0" algn="just" rtl="0">
              <a:lnSpc>
                <a:spcPct val="90000"/>
              </a:lnSpc>
              <a:spcBef>
                <a:spcPts val="0"/>
              </a:spcBef>
              <a:spcAft>
                <a:spcPts val="0"/>
              </a:spcAft>
              <a:buClr>
                <a:srgbClr val="1B193E"/>
              </a:buClr>
              <a:buSzPts val="2000"/>
              <a:buNone/>
            </a:pPr>
            <a:endParaRPr dirty="0"/>
          </a:p>
        </p:txBody>
      </p:sp>
      <p:sp>
        <p:nvSpPr>
          <p:cNvPr id="245" name="Google Shape;245;p19"/>
          <p:cNvSpPr txBox="1">
            <a:spLocks noGrp="1"/>
          </p:cNvSpPr>
          <p:nvPr>
            <p:ph type="body" idx="5"/>
          </p:nvPr>
        </p:nvSpPr>
        <p:spPr>
          <a:xfrm>
            <a:off x="6280023" y="2505905"/>
            <a:ext cx="5440504" cy="3317814"/>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B193E"/>
              </a:buClr>
              <a:buSzPts val="2000"/>
              <a:buNone/>
            </a:pPr>
            <a:r>
              <a:rPr lang="el-GR" dirty="0"/>
              <a:t>Mind mapping</a:t>
            </a:r>
            <a:r>
              <a:rPr lang="en-US" dirty="0"/>
              <a:t>  je </a:t>
            </a:r>
            <a:r>
              <a:rPr lang="en-US" dirty="0" err="1"/>
              <a:t>vizualna</a:t>
            </a:r>
            <a:r>
              <a:rPr lang="en-US" dirty="0"/>
              <a:t> </a:t>
            </a:r>
            <a:r>
              <a:rPr lang="en-US" dirty="0" err="1"/>
              <a:t>tehnika</a:t>
            </a:r>
            <a:r>
              <a:rPr lang="en-US" dirty="0"/>
              <a:t>, ki </a:t>
            </a:r>
            <a:r>
              <a:rPr lang="en-US" dirty="0" err="1"/>
              <a:t>udeležencem</a:t>
            </a:r>
            <a:r>
              <a:rPr lang="en-US" dirty="0"/>
              <a:t> </a:t>
            </a:r>
            <a:r>
              <a:rPr lang="en-US" dirty="0" err="1"/>
              <a:t>omogoča</a:t>
            </a:r>
            <a:r>
              <a:rPr lang="en-US" dirty="0"/>
              <a:t> </a:t>
            </a:r>
            <a:r>
              <a:rPr lang="en-US" dirty="0" err="1"/>
              <a:t>organiziranje</a:t>
            </a:r>
            <a:r>
              <a:rPr lang="en-US" dirty="0"/>
              <a:t> in </a:t>
            </a:r>
            <a:r>
              <a:rPr lang="en-US" dirty="0" err="1"/>
              <a:t>raziskovanje</a:t>
            </a:r>
            <a:r>
              <a:rPr lang="en-US" dirty="0"/>
              <a:t> </a:t>
            </a:r>
            <a:r>
              <a:rPr lang="en-US" dirty="0" err="1"/>
              <a:t>svojih</a:t>
            </a:r>
            <a:r>
              <a:rPr lang="en-US" dirty="0"/>
              <a:t> </a:t>
            </a:r>
            <a:r>
              <a:rPr lang="en-US" dirty="0" err="1"/>
              <a:t>misli</a:t>
            </a:r>
            <a:r>
              <a:rPr lang="en-US" dirty="0"/>
              <a:t> v ne-</a:t>
            </a:r>
            <a:r>
              <a:rPr lang="en-US" dirty="0" err="1"/>
              <a:t>linearnem</a:t>
            </a:r>
            <a:r>
              <a:rPr lang="en-US" dirty="0"/>
              <a:t> </a:t>
            </a:r>
            <a:r>
              <a:rPr lang="en-US" dirty="0" err="1"/>
              <a:t>formatu</a:t>
            </a:r>
            <a:r>
              <a:rPr lang="en-US" dirty="0"/>
              <a:t>. </a:t>
            </a:r>
            <a:r>
              <a:rPr lang="en-US" dirty="0" err="1"/>
              <a:t>Udeleženci</a:t>
            </a:r>
            <a:r>
              <a:rPr lang="en-US" dirty="0"/>
              <a:t> </a:t>
            </a:r>
            <a:r>
              <a:rPr lang="en-US" dirty="0" err="1"/>
              <a:t>bodo</a:t>
            </a:r>
            <a:r>
              <a:rPr lang="en-US" dirty="0"/>
              <a:t> </a:t>
            </a:r>
            <a:r>
              <a:rPr lang="en-US" dirty="0" err="1"/>
              <a:t>razumeli</a:t>
            </a:r>
            <a:r>
              <a:rPr lang="en-US" dirty="0"/>
              <a:t>, </a:t>
            </a:r>
            <a:r>
              <a:rPr lang="en-US" dirty="0" err="1"/>
              <a:t>kako</a:t>
            </a:r>
            <a:r>
              <a:rPr lang="en-US" dirty="0"/>
              <a:t> mind </a:t>
            </a:r>
            <a:r>
              <a:rPr lang="en-US" dirty="0" err="1"/>
              <a:t>mape</a:t>
            </a:r>
            <a:r>
              <a:rPr lang="en-US" dirty="0"/>
              <a:t> </a:t>
            </a:r>
            <a:r>
              <a:rPr lang="en-US" dirty="0" err="1"/>
              <a:t>služijo</a:t>
            </a:r>
            <a:r>
              <a:rPr lang="en-US" dirty="0"/>
              <a:t> </a:t>
            </a:r>
            <a:r>
              <a:rPr lang="en-US" dirty="0" err="1"/>
              <a:t>kot</a:t>
            </a:r>
            <a:r>
              <a:rPr lang="en-US" dirty="0"/>
              <a:t> </a:t>
            </a:r>
            <a:r>
              <a:rPr lang="en-US" dirty="0" err="1"/>
              <a:t>dinamična</a:t>
            </a:r>
            <a:r>
              <a:rPr lang="en-US" dirty="0"/>
              <a:t> </a:t>
            </a:r>
            <a:r>
              <a:rPr lang="en-US" dirty="0" err="1"/>
              <a:t>orodja</a:t>
            </a:r>
            <a:r>
              <a:rPr lang="en-US" dirty="0"/>
              <a:t> za </a:t>
            </a:r>
            <a:r>
              <a:rPr lang="en-US" dirty="0" err="1"/>
              <a:t>odkrivanje</a:t>
            </a:r>
            <a:r>
              <a:rPr lang="en-US" dirty="0"/>
              <a:t> </a:t>
            </a:r>
            <a:r>
              <a:rPr lang="en-US" dirty="0" err="1"/>
              <a:t>odnosov</a:t>
            </a:r>
            <a:r>
              <a:rPr lang="en-US" dirty="0"/>
              <a:t> med </a:t>
            </a:r>
            <a:r>
              <a:rPr lang="en-US" dirty="0" err="1"/>
              <a:t>koncepti</a:t>
            </a:r>
            <a:r>
              <a:rPr lang="en-US" dirty="0"/>
              <a:t>, </a:t>
            </a:r>
            <a:r>
              <a:rPr lang="en-US" dirty="0" err="1"/>
              <a:t>razkrivanje</a:t>
            </a:r>
            <a:r>
              <a:rPr lang="en-US" dirty="0"/>
              <a:t> </a:t>
            </a:r>
            <a:r>
              <a:rPr lang="en-US" dirty="0" err="1"/>
              <a:t>skritih</a:t>
            </a:r>
            <a:r>
              <a:rPr lang="en-US" dirty="0"/>
              <a:t> </a:t>
            </a:r>
            <a:r>
              <a:rPr lang="en-US" dirty="0" err="1"/>
              <a:t>povezav</a:t>
            </a:r>
            <a:r>
              <a:rPr lang="en-US" dirty="0"/>
              <a:t> in </a:t>
            </a:r>
            <a:r>
              <a:rPr lang="en-US" dirty="0" err="1"/>
              <a:t>spodbujanje</a:t>
            </a:r>
            <a:r>
              <a:rPr lang="en-US" dirty="0"/>
              <a:t> </a:t>
            </a:r>
            <a:r>
              <a:rPr lang="en-US" dirty="0" err="1"/>
              <a:t>ustvarjalnega</a:t>
            </a:r>
            <a:r>
              <a:rPr lang="en-US" dirty="0"/>
              <a:t> </a:t>
            </a:r>
            <a:r>
              <a:rPr lang="en-US" dirty="0" err="1"/>
              <a:t>razmišljanja</a:t>
            </a:r>
            <a:r>
              <a:rPr lang="en-US" dirty="0"/>
              <a:t>. Z </a:t>
            </a:r>
            <a:r>
              <a:rPr lang="en-US" dirty="0" err="1"/>
              <a:t>vizualnim</a:t>
            </a:r>
            <a:r>
              <a:rPr lang="en-US" dirty="0"/>
              <a:t> </a:t>
            </a:r>
            <a:r>
              <a:rPr lang="en-US" dirty="0" err="1"/>
              <a:t>mapiranjem</a:t>
            </a:r>
            <a:r>
              <a:rPr lang="en-US" dirty="0"/>
              <a:t> </a:t>
            </a:r>
            <a:r>
              <a:rPr lang="en-US" dirty="0" err="1"/>
              <a:t>idej</a:t>
            </a:r>
            <a:r>
              <a:rPr lang="en-US" dirty="0"/>
              <a:t> </a:t>
            </a:r>
            <a:r>
              <a:rPr lang="en-US" dirty="0" err="1"/>
              <a:t>oblikovalski</a:t>
            </a:r>
            <a:r>
              <a:rPr lang="en-US" dirty="0"/>
              <a:t> </a:t>
            </a:r>
            <a:r>
              <a:rPr lang="en-US" dirty="0" err="1"/>
              <a:t>misleci</a:t>
            </a:r>
            <a:r>
              <a:rPr lang="en-US" dirty="0"/>
              <a:t> </a:t>
            </a:r>
            <a:r>
              <a:rPr lang="en-US" dirty="0" err="1"/>
              <a:t>pridobijo</a:t>
            </a:r>
            <a:r>
              <a:rPr lang="en-US" dirty="0"/>
              <a:t> </a:t>
            </a:r>
            <a:r>
              <a:rPr lang="en-US" dirty="0" err="1"/>
              <a:t>celosten</a:t>
            </a:r>
            <a:r>
              <a:rPr lang="en-US" dirty="0"/>
              <a:t> </a:t>
            </a:r>
            <a:r>
              <a:rPr lang="en-US" dirty="0" err="1"/>
              <a:t>pogled</a:t>
            </a:r>
            <a:r>
              <a:rPr lang="en-US" dirty="0"/>
              <a:t> </a:t>
            </a:r>
            <a:r>
              <a:rPr lang="en-US" dirty="0" err="1"/>
              <a:t>na</a:t>
            </a:r>
            <a:r>
              <a:rPr lang="en-US" dirty="0"/>
              <a:t> </a:t>
            </a:r>
            <a:r>
              <a:rPr lang="en-US" dirty="0" err="1"/>
              <a:t>potencialne</a:t>
            </a:r>
            <a:r>
              <a:rPr lang="en-US" dirty="0"/>
              <a:t> </a:t>
            </a:r>
            <a:r>
              <a:rPr lang="en-US" dirty="0" err="1"/>
              <a:t>rešitve</a:t>
            </a:r>
            <a:r>
              <a:rPr lang="en-US" dirty="0"/>
              <a:t> in </a:t>
            </a:r>
            <a:r>
              <a:rPr lang="en-US" dirty="0" err="1"/>
              <a:t>njihove</a:t>
            </a:r>
            <a:r>
              <a:rPr lang="en-US" dirty="0"/>
              <a:t> </a:t>
            </a:r>
            <a:r>
              <a:rPr lang="en-US" dirty="0" err="1"/>
              <a:t>povezave</a:t>
            </a:r>
            <a:r>
              <a:rPr lang="en-US" dirty="0"/>
              <a:t>.</a:t>
            </a:r>
          </a:p>
          <a:p>
            <a:pPr marL="0" lvl="0" indent="0" algn="l" rtl="0">
              <a:lnSpc>
                <a:spcPct val="90000"/>
              </a:lnSpc>
              <a:spcBef>
                <a:spcPts val="0"/>
              </a:spcBef>
              <a:spcAft>
                <a:spcPts val="0"/>
              </a:spcAft>
              <a:buClr>
                <a:srgbClr val="1B193E"/>
              </a:buClr>
              <a:buSzPts val="2000"/>
              <a:buNone/>
            </a:pPr>
            <a:endParaRPr lang="en-US" dirty="0"/>
          </a:p>
          <a:p>
            <a:pPr marL="0" lvl="0" indent="0" algn="l" rtl="0">
              <a:lnSpc>
                <a:spcPct val="90000"/>
              </a:lnSpc>
              <a:spcBef>
                <a:spcPts val="0"/>
              </a:spcBef>
              <a:spcAft>
                <a:spcPts val="0"/>
              </a:spcAft>
              <a:buClr>
                <a:srgbClr val="1B193E"/>
              </a:buClr>
              <a:buSzPts val="2000"/>
              <a:buNone/>
            </a:pPr>
            <a:endParaRPr lang="en-US" dirty="0"/>
          </a:p>
          <a:p>
            <a:pPr marL="0" lvl="0" indent="0" algn="l" rtl="0">
              <a:lnSpc>
                <a:spcPct val="90000"/>
              </a:lnSpc>
              <a:spcBef>
                <a:spcPts val="0"/>
              </a:spcBef>
              <a:spcAft>
                <a:spcPts val="0"/>
              </a:spcAft>
              <a:buClr>
                <a:srgbClr val="1B193E"/>
              </a:buClr>
              <a:buSzPts val="2000"/>
              <a:buNone/>
            </a:pPr>
            <a:endParaRPr lang="en-US" dirty="0"/>
          </a:p>
          <a:p>
            <a:pPr marL="0" lvl="0" indent="0" algn="l" rtl="0">
              <a:lnSpc>
                <a:spcPct val="90000"/>
              </a:lnSpc>
              <a:spcBef>
                <a:spcPts val="0"/>
              </a:spcBef>
              <a:spcAft>
                <a:spcPts val="0"/>
              </a:spcAft>
              <a:buClr>
                <a:srgbClr val="1B193E"/>
              </a:buClr>
              <a:buSzPts val="2000"/>
              <a:buNone/>
            </a:pPr>
            <a:endParaRPr lang="en-US" dirty="0"/>
          </a:p>
          <a:p>
            <a:pPr marL="0" lvl="0" indent="0" algn="l" rtl="0">
              <a:lnSpc>
                <a:spcPct val="90000"/>
              </a:lnSpc>
              <a:spcBef>
                <a:spcPts val="0"/>
              </a:spcBef>
              <a:spcAft>
                <a:spcPts val="0"/>
              </a:spcAft>
              <a:buClr>
                <a:srgbClr val="1B193E"/>
              </a:buClr>
              <a:buSzPts val="2000"/>
              <a:buNone/>
            </a:pPr>
            <a:endParaRPr lang="en-US" dirty="0"/>
          </a:p>
          <a:p>
            <a:pPr marL="0" lvl="0" indent="0" algn="l" rtl="0">
              <a:lnSpc>
                <a:spcPct val="90000"/>
              </a:lnSpc>
              <a:spcBef>
                <a:spcPts val="0"/>
              </a:spcBef>
              <a:spcAft>
                <a:spcPts val="0"/>
              </a:spcAft>
              <a:buClr>
                <a:srgbClr val="1B193E"/>
              </a:buClr>
              <a:buSzPts val="2000"/>
              <a:buNone/>
            </a:pPr>
            <a:endParaRPr lang="en-US" dirty="0"/>
          </a:p>
          <a:p>
            <a:pPr marL="0" lvl="0" indent="0" algn="l" rtl="0">
              <a:lnSpc>
                <a:spcPct val="90000"/>
              </a:lnSpc>
              <a:spcBef>
                <a:spcPts val="0"/>
              </a:spcBef>
              <a:spcAft>
                <a:spcPts val="0"/>
              </a:spcAft>
              <a:buClr>
                <a:srgbClr val="1B193E"/>
              </a:buClr>
              <a:buSzPts val="2000"/>
              <a:buNone/>
            </a:pPr>
            <a:endParaRPr dirty="0"/>
          </a:p>
        </p:txBody>
      </p:sp>
      <p:sp>
        <p:nvSpPr>
          <p:cNvPr id="246" name="Google Shape;246;p19"/>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2400"/>
              <a:buNone/>
            </a:pPr>
            <a:r>
              <a:rPr lang="el-GR" sz="2400" dirty="0"/>
              <a:t>2. </a:t>
            </a:r>
            <a:r>
              <a:rPr lang="zu-ZA" sz="2400" dirty="0"/>
              <a:t>Oblikovanje idej in izdelava prototipov</a:t>
            </a:r>
            <a:br>
              <a:rPr lang="el-GR" sz="2400" dirty="0"/>
            </a:br>
            <a:r>
              <a:rPr lang="el-GR" sz="2400" b="0" dirty="0"/>
              <a:t>2.1 </a:t>
            </a:r>
            <a:endParaRPr sz="2400" b="0" dirty="0"/>
          </a:p>
        </p:txBody>
      </p:sp>
      <p:sp>
        <p:nvSpPr>
          <p:cNvPr id="2" name="Rectangle 1">
            <a:extLst>
              <a:ext uri="{FF2B5EF4-FFF2-40B4-BE49-F238E27FC236}">
                <a16:creationId xmlns:a16="http://schemas.microsoft.com/office/drawing/2014/main" id="{C2B2D6A8-E3C5-E89D-5497-2FF73900F296}"/>
              </a:ext>
            </a:extLst>
          </p:cNvPr>
          <p:cNvSpPr>
            <a:spLocks noChangeArrowheads="1"/>
          </p:cNvSpPr>
          <p:nvPr/>
        </p:nvSpPr>
        <p:spPr bwMode="auto">
          <a:xfrm>
            <a:off x="905435" y="599026"/>
            <a:ext cx="2646878"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SI" altLang="en-SI" sz="1800" b="0" i="0" u="none" strike="noStrike" cap="none" normalizeH="0" baseline="0" dirty="0">
                <a:ln>
                  <a:noFill/>
                </a:ln>
                <a:solidFill>
                  <a:schemeClr val="tx1"/>
                </a:solidFill>
                <a:effectLst/>
                <a:latin typeface="Arial" panose="020B0604020202020204" pitchFamily="34" charset="0"/>
              </a:rPr>
            </a:br>
            <a:r>
              <a:rPr kumimoji="0" lang="en-SI" altLang="en-SI" sz="1800" b="0" i="0" u="none" strike="noStrike" cap="none" normalizeH="0" baseline="0" dirty="0" err="1">
                <a:ln>
                  <a:noFill/>
                </a:ln>
                <a:solidFill>
                  <a:schemeClr val="tx1"/>
                </a:solidFill>
                <a:effectLst/>
                <a:latin typeface="Arial" panose="020B0604020202020204" pitchFamily="34" charset="0"/>
              </a:rPr>
              <a:t>Tehnike</a:t>
            </a:r>
            <a:r>
              <a:rPr kumimoji="0" lang="en-SI" altLang="en-SI" sz="1800" b="0" i="0" u="none" strike="noStrike" cap="none" normalizeH="0" baseline="0" dirty="0">
                <a:ln>
                  <a:noFill/>
                </a:ln>
                <a:solidFill>
                  <a:schemeClr val="tx1"/>
                </a:solidFill>
                <a:effectLst/>
                <a:latin typeface="Arial" panose="020B0604020202020204" pitchFamily="34" charset="0"/>
              </a:rPr>
              <a:t> </a:t>
            </a:r>
            <a:r>
              <a:rPr kumimoji="0" lang="en-US" altLang="en-SI" sz="1800" b="0" i="0" u="none" strike="noStrike" cap="none" normalizeH="0" baseline="0" dirty="0" err="1">
                <a:ln>
                  <a:noFill/>
                </a:ln>
                <a:solidFill>
                  <a:schemeClr val="tx1"/>
                </a:solidFill>
                <a:effectLst/>
                <a:latin typeface="Arial" panose="020B0604020202020204" pitchFamily="34" charset="0"/>
              </a:rPr>
              <a:t>oblikovanja</a:t>
            </a:r>
            <a:r>
              <a:rPr kumimoji="0" lang="en-US" altLang="en-SI" sz="1800" b="0" i="0" u="none" strike="noStrike" cap="none" normalizeH="0" baseline="0" dirty="0">
                <a:ln>
                  <a:noFill/>
                </a:ln>
                <a:solidFill>
                  <a:schemeClr val="tx1"/>
                </a:solidFill>
                <a:effectLst/>
                <a:latin typeface="Arial" panose="020B0604020202020204" pitchFamily="34" charset="0"/>
              </a:rPr>
              <a:t> </a:t>
            </a:r>
            <a:r>
              <a:rPr kumimoji="0" lang="en-SI" altLang="en-SI" sz="1800" b="0" i="0" u="none" strike="noStrike" cap="none" normalizeH="0" baseline="0" dirty="0">
                <a:ln>
                  <a:noFill/>
                </a:ln>
                <a:solidFill>
                  <a:schemeClr val="tx1"/>
                </a:solidFill>
                <a:effectLst/>
                <a:latin typeface="Arial" panose="020B0604020202020204" pitchFamily="34" charset="0"/>
              </a:rPr>
              <a:t>ide</a:t>
            </a:r>
            <a:r>
              <a:rPr kumimoji="0" lang="en-US" altLang="en-SI" sz="1800" b="0" i="0" u="none" strike="noStrike" cap="none" normalizeH="0" baseline="0" dirty="0">
                <a:ln>
                  <a:noFill/>
                </a:ln>
                <a:solidFill>
                  <a:schemeClr val="tx1"/>
                </a:solidFill>
                <a:effectLst/>
                <a:latin typeface="Arial" panose="020B0604020202020204" pitchFamily="34" charset="0"/>
              </a:rPr>
              <a:t>j</a:t>
            </a:r>
            <a:endParaRPr kumimoji="0" lang="en-SI" altLang="en-SI"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SI" altLang="en-SI" sz="1800" b="0" i="0" u="none" strike="noStrike" cap="none" normalizeH="0" baseline="0" dirty="0">
                <a:ln>
                  <a:noFill/>
                </a:ln>
                <a:solidFill>
                  <a:srgbClr val="000000"/>
                </a:solidFill>
                <a:effectLst/>
                <a:latin typeface="Söhne"/>
              </a:rPr>
            </a:br>
            <a:endParaRPr kumimoji="0" lang="en-SI" altLang="en-SI"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2"/>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3000"/>
              <a:buNone/>
            </a:pPr>
            <a:r>
              <a:rPr lang="en-US" dirty="0" err="1"/>
              <a:t>Kazalo</a:t>
            </a:r>
            <a:endParaRPr dirty="0"/>
          </a:p>
        </p:txBody>
      </p:sp>
      <p:sp>
        <p:nvSpPr>
          <p:cNvPr id="105" name="Google Shape;105;p2"/>
          <p:cNvSpPr/>
          <p:nvPr/>
        </p:nvSpPr>
        <p:spPr>
          <a:xfrm>
            <a:off x="542494" y="2151561"/>
            <a:ext cx="252000" cy="252000"/>
          </a:xfrm>
          <a:prstGeom prst="ellipse">
            <a:avLst/>
          </a:prstGeom>
          <a:solidFill>
            <a:srgbClr val="F6AA07"/>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6" name="Google Shape;106;p2"/>
          <p:cNvSpPr/>
          <p:nvPr/>
        </p:nvSpPr>
        <p:spPr>
          <a:xfrm>
            <a:off x="542494" y="3303000"/>
            <a:ext cx="252000" cy="252000"/>
          </a:xfrm>
          <a:prstGeom prst="ellipse">
            <a:avLst/>
          </a:prstGeom>
          <a:solidFill>
            <a:srgbClr val="F6AA07"/>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7" name="Google Shape;107;p2"/>
          <p:cNvSpPr/>
          <p:nvPr/>
        </p:nvSpPr>
        <p:spPr>
          <a:xfrm>
            <a:off x="542494" y="4454439"/>
            <a:ext cx="252000" cy="252000"/>
          </a:xfrm>
          <a:prstGeom prst="ellipse">
            <a:avLst/>
          </a:prstGeom>
          <a:solidFill>
            <a:srgbClr val="F6AA07"/>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8" name="Google Shape;108;p2"/>
          <p:cNvSpPr txBox="1"/>
          <p:nvPr/>
        </p:nvSpPr>
        <p:spPr>
          <a:xfrm>
            <a:off x="1013012" y="4053705"/>
            <a:ext cx="7170273" cy="82453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1B193E"/>
              </a:buClr>
              <a:buSzPts val="2400"/>
              <a:buFont typeface="Arial"/>
              <a:buNone/>
            </a:pPr>
            <a:endParaRPr lang="zu-ZA" sz="2400" b="1" i="0" u="none" strike="noStrike" cap="none" dirty="0">
              <a:solidFill>
                <a:srgbClr val="1B193E"/>
              </a:solidFill>
              <a:latin typeface="Calibri"/>
              <a:ea typeface="Calibri"/>
              <a:cs typeface="Calibri"/>
              <a:sym typeface="Calibri"/>
            </a:endParaRPr>
          </a:p>
          <a:p>
            <a:pPr marL="0" marR="0" lvl="0" indent="0" algn="l" rtl="0">
              <a:lnSpc>
                <a:spcPct val="90000"/>
              </a:lnSpc>
              <a:spcBef>
                <a:spcPts val="0"/>
              </a:spcBef>
              <a:spcAft>
                <a:spcPts val="0"/>
              </a:spcAft>
              <a:buClr>
                <a:srgbClr val="1B193E"/>
              </a:buClr>
              <a:buSzPts val="2400"/>
              <a:buFont typeface="Arial"/>
              <a:buNone/>
            </a:pPr>
            <a:r>
              <a:rPr lang="zu-ZA" sz="2400" b="1" i="0" u="none" strike="noStrike" cap="none" dirty="0">
                <a:solidFill>
                  <a:srgbClr val="1B193E"/>
                </a:solidFill>
                <a:latin typeface="Arial" panose="020B0604020202020204" pitchFamily="34" charset="0"/>
                <a:ea typeface="Calibri"/>
                <a:cs typeface="Arial" panose="020B0604020202020204" pitchFamily="34" charset="0"/>
                <a:sym typeface="Calibri"/>
              </a:rPr>
              <a:t>Poglavje 3. </a:t>
            </a:r>
            <a:r>
              <a:rPr lang="zu-ZA" sz="1600" i="0" u="none" strike="noStrike" cap="none" dirty="0">
                <a:solidFill>
                  <a:srgbClr val="1B193E"/>
                </a:solidFill>
                <a:latin typeface="Arial" panose="020B0604020202020204" pitchFamily="34" charset="0"/>
                <a:ea typeface="Calibri"/>
                <a:cs typeface="Arial" panose="020B0604020202020204" pitchFamily="34" charset="0"/>
                <a:sym typeface="Calibri"/>
              </a:rPr>
              <a:t>Izvedba in vpliv </a:t>
            </a:r>
          </a:p>
          <a:p>
            <a:pPr marL="0" marR="0" lvl="0" indent="0" algn="l" rtl="0">
              <a:lnSpc>
                <a:spcPct val="90000"/>
              </a:lnSpc>
              <a:spcBef>
                <a:spcPts val="0"/>
              </a:spcBef>
              <a:spcAft>
                <a:spcPts val="0"/>
              </a:spcAft>
              <a:buClr>
                <a:srgbClr val="1B193E"/>
              </a:buClr>
              <a:buSzPts val="2400"/>
              <a:buFont typeface="Arial"/>
              <a:buNone/>
            </a:pPr>
            <a:r>
              <a:rPr lang="zu-ZA" sz="1600" dirty="0">
                <a:solidFill>
                  <a:srgbClr val="1B193E"/>
                </a:solidFill>
                <a:latin typeface="Arial" panose="020B0604020202020204" pitchFamily="34" charset="0"/>
                <a:ea typeface="Calibri"/>
                <a:cs typeface="Arial" panose="020B0604020202020204" pitchFamily="34" charset="0"/>
                <a:sym typeface="Calibri"/>
              </a:rPr>
              <a:t>Razdelek</a:t>
            </a:r>
            <a:r>
              <a:rPr lang="zu-ZA" sz="1600" i="0" u="none" strike="noStrike" cap="none" dirty="0">
                <a:solidFill>
                  <a:srgbClr val="1B193E"/>
                </a:solidFill>
                <a:latin typeface="Arial" panose="020B0604020202020204" pitchFamily="34" charset="0"/>
                <a:ea typeface="Calibri"/>
                <a:cs typeface="Arial" panose="020B0604020202020204" pitchFamily="34" charset="0"/>
                <a:sym typeface="Calibri"/>
              </a:rPr>
              <a:t> 3.1. Načrtovanje za izvedbo</a:t>
            </a:r>
          </a:p>
          <a:p>
            <a:pPr marL="0" marR="0" lvl="0" indent="0" algn="l" rtl="0">
              <a:lnSpc>
                <a:spcPct val="90000"/>
              </a:lnSpc>
              <a:spcBef>
                <a:spcPts val="0"/>
              </a:spcBef>
              <a:spcAft>
                <a:spcPts val="0"/>
              </a:spcAft>
              <a:buClr>
                <a:srgbClr val="1B193E"/>
              </a:buClr>
              <a:buSzPts val="2400"/>
              <a:buFont typeface="Arial"/>
              <a:buNone/>
            </a:pPr>
            <a:r>
              <a:rPr lang="zu-ZA" sz="1600" dirty="0">
                <a:solidFill>
                  <a:srgbClr val="1B193E"/>
                </a:solidFill>
                <a:latin typeface="Arial" panose="020B0604020202020204" pitchFamily="34" charset="0"/>
                <a:ea typeface="Calibri"/>
                <a:cs typeface="Arial" panose="020B0604020202020204" pitchFamily="34" charset="0"/>
                <a:sym typeface="Calibri"/>
              </a:rPr>
              <a:t>Razdelek</a:t>
            </a:r>
            <a:r>
              <a:rPr lang="zu-ZA" sz="1600" i="0" u="none" strike="noStrike" cap="none" dirty="0">
                <a:solidFill>
                  <a:srgbClr val="1B193E"/>
                </a:solidFill>
                <a:latin typeface="Arial" panose="020B0604020202020204" pitchFamily="34" charset="0"/>
                <a:ea typeface="Calibri"/>
                <a:cs typeface="Arial" panose="020B0604020202020204" pitchFamily="34" charset="0"/>
                <a:sym typeface="Calibri"/>
              </a:rPr>
              <a:t> 3.2. Design Thinking in poslovna inovacija</a:t>
            </a:r>
          </a:p>
          <a:p>
            <a:pPr marL="0" marR="0" lvl="0" indent="0" algn="l" rtl="0">
              <a:lnSpc>
                <a:spcPct val="90000"/>
              </a:lnSpc>
              <a:spcBef>
                <a:spcPts val="0"/>
              </a:spcBef>
              <a:spcAft>
                <a:spcPts val="0"/>
              </a:spcAft>
              <a:buClr>
                <a:srgbClr val="1B193E"/>
              </a:buClr>
              <a:buSzPts val="2400"/>
              <a:buFont typeface="Arial"/>
              <a:buNone/>
            </a:pPr>
            <a:r>
              <a:rPr lang="zu-ZA" sz="1600" dirty="0">
                <a:solidFill>
                  <a:srgbClr val="1B193E"/>
                </a:solidFill>
                <a:latin typeface="Arial" panose="020B0604020202020204" pitchFamily="34" charset="0"/>
                <a:ea typeface="Calibri"/>
                <a:cs typeface="Arial" panose="020B0604020202020204" pitchFamily="34" charset="0"/>
                <a:sym typeface="Calibri"/>
              </a:rPr>
              <a:t>Razdelek</a:t>
            </a:r>
            <a:r>
              <a:rPr lang="zu-ZA" sz="1600" i="0" u="none" strike="noStrike" cap="none" dirty="0">
                <a:solidFill>
                  <a:srgbClr val="1B193E"/>
                </a:solidFill>
                <a:latin typeface="Arial" panose="020B0604020202020204" pitchFamily="34" charset="0"/>
                <a:ea typeface="Calibri"/>
                <a:cs typeface="Arial" panose="020B0604020202020204" pitchFamily="34" charset="0"/>
                <a:sym typeface="Calibri"/>
              </a:rPr>
              <a:t> 3.3. Merjenje in vrednotenje vpliva oblikovanja</a:t>
            </a:r>
          </a:p>
          <a:p>
            <a:pPr marL="0" marR="0" lvl="0" indent="0" algn="l" rtl="0">
              <a:lnSpc>
                <a:spcPct val="90000"/>
              </a:lnSpc>
              <a:spcBef>
                <a:spcPts val="0"/>
              </a:spcBef>
              <a:spcAft>
                <a:spcPts val="0"/>
              </a:spcAft>
              <a:buClr>
                <a:srgbClr val="1B193E"/>
              </a:buClr>
              <a:buSzPts val="2400"/>
              <a:buFont typeface="Arial"/>
              <a:buNone/>
            </a:pPr>
            <a:endParaRPr lang="zu-ZA" sz="2400" b="1" i="0" u="none" strike="noStrike" cap="none" dirty="0">
              <a:solidFill>
                <a:srgbClr val="1B193E"/>
              </a:solidFill>
              <a:latin typeface="Calibri"/>
              <a:ea typeface="Calibri"/>
              <a:cs typeface="Calibri"/>
              <a:sym typeface="Calibri"/>
            </a:endParaRPr>
          </a:p>
          <a:p>
            <a:pPr marL="0" marR="0" lvl="0" indent="0" algn="l" rtl="0">
              <a:lnSpc>
                <a:spcPct val="90000"/>
              </a:lnSpc>
              <a:spcBef>
                <a:spcPts val="0"/>
              </a:spcBef>
              <a:spcAft>
                <a:spcPts val="0"/>
              </a:spcAft>
              <a:buClr>
                <a:srgbClr val="1B193E"/>
              </a:buClr>
              <a:buSzPts val="2400"/>
              <a:buFont typeface="Arial"/>
              <a:buNone/>
            </a:pPr>
            <a:endParaRPr lang="zu-ZA" sz="2400" b="1" i="0" u="none" strike="noStrike" cap="none" dirty="0">
              <a:solidFill>
                <a:srgbClr val="1B193E"/>
              </a:solidFill>
              <a:latin typeface="Calibri"/>
              <a:ea typeface="Calibri"/>
              <a:cs typeface="Calibri"/>
              <a:sym typeface="Calibri"/>
            </a:endParaRPr>
          </a:p>
          <a:p>
            <a:pPr marL="0" marR="0" lvl="0" indent="0" algn="l" rtl="0">
              <a:lnSpc>
                <a:spcPct val="90000"/>
              </a:lnSpc>
              <a:spcBef>
                <a:spcPts val="0"/>
              </a:spcBef>
              <a:spcAft>
                <a:spcPts val="0"/>
              </a:spcAft>
              <a:buClr>
                <a:srgbClr val="1B193E"/>
              </a:buClr>
              <a:buSzPts val="2400"/>
              <a:buFont typeface="Arial"/>
              <a:buNone/>
            </a:pPr>
            <a:endParaRPr lang="zu-ZA" sz="2400" b="1" i="0" u="none" strike="noStrike" cap="none" dirty="0">
              <a:solidFill>
                <a:srgbClr val="1B193E"/>
              </a:solidFill>
              <a:latin typeface="Calibri"/>
              <a:ea typeface="Calibri"/>
              <a:cs typeface="Calibri"/>
              <a:sym typeface="Calibri"/>
            </a:endParaRPr>
          </a:p>
          <a:p>
            <a:pPr marL="0" marR="0" lvl="0" indent="0" algn="l" rtl="0">
              <a:lnSpc>
                <a:spcPct val="90000"/>
              </a:lnSpc>
              <a:spcBef>
                <a:spcPts val="0"/>
              </a:spcBef>
              <a:spcAft>
                <a:spcPts val="0"/>
              </a:spcAft>
              <a:buClr>
                <a:srgbClr val="1B193E"/>
              </a:buClr>
              <a:buSzPts val="2400"/>
              <a:buFont typeface="Arial"/>
              <a:buNone/>
            </a:pPr>
            <a:endParaRPr lang="zu-ZA" sz="2400" b="1" i="0" u="none" strike="noStrike" cap="none" dirty="0">
              <a:solidFill>
                <a:srgbClr val="1B193E"/>
              </a:solidFill>
              <a:latin typeface="Calibri"/>
              <a:ea typeface="Calibri"/>
              <a:cs typeface="Calibri"/>
              <a:sym typeface="Calibri"/>
            </a:endParaRPr>
          </a:p>
          <a:p>
            <a:pPr marL="0" marR="0" lvl="0" indent="0" algn="l" rtl="0">
              <a:lnSpc>
                <a:spcPct val="90000"/>
              </a:lnSpc>
              <a:spcBef>
                <a:spcPts val="0"/>
              </a:spcBef>
              <a:spcAft>
                <a:spcPts val="0"/>
              </a:spcAft>
              <a:buClr>
                <a:srgbClr val="1B193E"/>
              </a:buClr>
              <a:buSzPts val="2400"/>
              <a:buFont typeface="Arial"/>
              <a:buNone/>
            </a:pPr>
            <a:endParaRPr lang="zu-ZA" sz="2400" b="1" i="0" u="none" strike="noStrike" cap="none" dirty="0">
              <a:solidFill>
                <a:srgbClr val="1B193E"/>
              </a:solidFill>
              <a:latin typeface="Calibri"/>
              <a:ea typeface="Calibri"/>
              <a:cs typeface="Calibri"/>
              <a:sym typeface="Calibri"/>
            </a:endParaRPr>
          </a:p>
        </p:txBody>
      </p:sp>
      <p:pic>
        <p:nvPicPr>
          <p:cNvPr id="109" name="Google Shape;109;p2" descr="Imagen que contiene lego, juguete, hombre&#10;&#10;Descripción generada automáticamente"/>
          <p:cNvPicPr preferRelativeResize="0"/>
          <p:nvPr/>
        </p:nvPicPr>
        <p:blipFill rotWithShape="1">
          <a:blip r:embed="rId3">
            <a:alphaModFix/>
          </a:blip>
          <a:srcRect l="9945" r="9413"/>
          <a:stretch/>
        </p:blipFill>
        <p:spPr>
          <a:xfrm>
            <a:off x="7321363" y="1919453"/>
            <a:ext cx="4328143" cy="3019094"/>
          </a:xfrm>
          <a:prstGeom prst="rect">
            <a:avLst/>
          </a:prstGeom>
          <a:noFill/>
          <a:ln>
            <a:noFill/>
          </a:ln>
        </p:spPr>
      </p:pic>
      <p:sp>
        <p:nvSpPr>
          <p:cNvPr id="110" name="Google Shape;110;p2"/>
          <p:cNvSpPr txBox="1"/>
          <p:nvPr/>
        </p:nvSpPr>
        <p:spPr>
          <a:xfrm>
            <a:off x="994943" y="3227524"/>
            <a:ext cx="7170273" cy="82453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1B193E"/>
              </a:buClr>
              <a:buSzPts val="2400"/>
              <a:buFont typeface="Arial"/>
              <a:buNone/>
            </a:pPr>
            <a:r>
              <a:rPr lang="en-US" sz="2400" b="1" dirty="0" err="1">
                <a:solidFill>
                  <a:srgbClr val="1B193E"/>
                </a:solidFill>
                <a:latin typeface="+mj-lt"/>
                <a:ea typeface="Calibri"/>
                <a:cs typeface="Calibri"/>
                <a:sym typeface="Calibri"/>
              </a:rPr>
              <a:t>Poglavje</a:t>
            </a:r>
            <a:r>
              <a:rPr lang="el-GR" sz="2400" b="1" i="0" u="none" strike="noStrike" cap="none" dirty="0">
                <a:solidFill>
                  <a:srgbClr val="1B193E"/>
                </a:solidFill>
                <a:latin typeface="+mj-lt"/>
                <a:ea typeface="Calibri"/>
                <a:cs typeface="Calibri"/>
                <a:sym typeface="Calibri"/>
              </a:rPr>
              <a:t> 2. </a:t>
            </a:r>
            <a:r>
              <a:rPr lang="zu-ZA" sz="1600" b="0" i="0" dirty="0">
                <a:solidFill>
                  <a:srgbClr val="0D0D0D"/>
                </a:solidFill>
                <a:effectLst/>
                <a:latin typeface="+mj-lt"/>
              </a:rPr>
              <a:t>Ideacija in izdelava prototipov </a:t>
            </a:r>
          </a:p>
          <a:p>
            <a:pPr marL="0" marR="0" lvl="0" indent="0" algn="l" rtl="0">
              <a:lnSpc>
                <a:spcPct val="90000"/>
              </a:lnSpc>
              <a:spcBef>
                <a:spcPts val="0"/>
              </a:spcBef>
              <a:spcAft>
                <a:spcPts val="0"/>
              </a:spcAft>
              <a:buClr>
                <a:srgbClr val="1B193E"/>
              </a:buClr>
              <a:buSzPts val="2400"/>
              <a:buFont typeface="Arial"/>
              <a:buNone/>
            </a:pPr>
            <a:r>
              <a:rPr lang="zu-ZA" sz="1600" dirty="0">
                <a:solidFill>
                  <a:srgbClr val="0D0D0D"/>
                </a:solidFill>
                <a:latin typeface="+mj-lt"/>
              </a:rPr>
              <a:t>Razdelek</a:t>
            </a:r>
            <a:r>
              <a:rPr lang="zu-ZA" sz="1600" b="0" i="0" dirty="0">
                <a:solidFill>
                  <a:srgbClr val="0D0D0D"/>
                </a:solidFill>
                <a:effectLst/>
                <a:latin typeface="+mj-lt"/>
              </a:rPr>
              <a:t> 2.1. Tehnike ideacije </a:t>
            </a:r>
          </a:p>
          <a:p>
            <a:pPr marL="0" marR="0" lvl="0" indent="0" algn="l" rtl="0">
              <a:lnSpc>
                <a:spcPct val="90000"/>
              </a:lnSpc>
              <a:spcBef>
                <a:spcPts val="0"/>
              </a:spcBef>
              <a:spcAft>
                <a:spcPts val="0"/>
              </a:spcAft>
              <a:buClr>
                <a:srgbClr val="1B193E"/>
              </a:buClr>
              <a:buSzPts val="2400"/>
              <a:buFont typeface="Arial"/>
              <a:buNone/>
            </a:pPr>
            <a:r>
              <a:rPr lang="zu-ZA" sz="1600" dirty="0">
                <a:solidFill>
                  <a:srgbClr val="0D0D0D"/>
                </a:solidFill>
                <a:latin typeface="+mj-lt"/>
              </a:rPr>
              <a:t>Razdelek</a:t>
            </a:r>
            <a:r>
              <a:rPr lang="zu-ZA" sz="1600" b="0" i="0" dirty="0">
                <a:solidFill>
                  <a:srgbClr val="0D0D0D"/>
                </a:solidFill>
                <a:effectLst/>
                <a:latin typeface="+mj-lt"/>
              </a:rPr>
              <a:t> 2.2. Razvoj konceptov </a:t>
            </a:r>
          </a:p>
          <a:p>
            <a:pPr marL="0" marR="0" lvl="0" indent="0" algn="l" rtl="0">
              <a:lnSpc>
                <a:spcPct val="90000"/>
              </a:lnSpc>
              <a:spcBef>
                <a:spcPts val="0"/>
              </a:spcBef>
              <a:spcAft>
                <a:spcPts val="0"/>
              </a:spcAft>
              <a:buClr>
                <a:srgbClr val="1B193E"/>
              </a:buClr>
              <a:buSzPts val="2400"/>
              <a:buFont typeface="Arial"/>
              <a:buNone/>
            </a:pPr>
            <a:r>
              <a:rPr lang="zu-ZA" sz="1600" dirty="0">
                <a:solidFill>
                  <a:srgbClr val="0D0D0D"/>
                </a:solidFill>
                <a:latin typeface="+mj-lt"/>
              </a:rPr>
              <a:t>Razdelek</a:t>
            </a:r>
            <a:r>
              <a:rPr lang="zu-ZA" sz="1600" b="0" i="0" dirty="0">
                <a:solidFill>
                  <a:srgbClr val="0D0D0D"/>
                </a:solidFill>
                <a:effectLst/>
                <a:latin typeface="+mj-lt"/>
              </a:rPr>
              <a:t> 2.3. Izdelava prototipov in testiranje</a:t>
            </a:r>
            <a:endParaRPr sz="1600" b="0" i="0" u="none" strike="noStrike" cap="none" dirty="0">
              <a:solidFill>
                <a:srgbClr val="1B193E"/>
              </a:solidFill>
              <a:latin typeface="+mj-lt"/>
              <a:ea typeface="Calibri"/>
              <a:cs typeface="Calibri"/>
              <a:sym typeface="Calibri"/>
            </a:endParaRPr>
          </a:p>
        </p:txBody>
      </p:sp>
      <p:sp>
        <p:nvSpPr>
          <p:cNvPr id="111" name="Google Shape;111;p2"/>
          <p:cNvSpPr txBox="1"/>
          <p:nvPr/>
        </p:nvSpPr>
        <p:spPr>
          <a:xfrm>
            <a:off x="1013012" y="2073743"/>
            <a:ext cx="7170273" cy="82453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1B193E"/>
              </a:buClr>
              <a:buSzPts val="2400"/>
              <a:buFont typeface="Arial"/>
              <a:buNone/>
            </a:pPr>
            <a:r>
              <a:rPr lang="en-US" sz="2400" b="1" dirty="0" err="1">
                <a:solidFill>
                  <a:srgbClr val="1B193E"/>
                </a:solidFill>
                <a:latin typeface="+mj-lt"/>
                <a:ea typeface="Calibri"/>
                <a:cs typeface="Calibri"/>
                <a:sym typeface="Calibri"/>
              </a:rPr>
              <a:t>Poglavje</a:t>
            </a:r>
            <a:r>
              <a:rPr lang="en-US" sz="2400" b="1" i="0" u="none" strike="noStrike" cap="none" dirty="0">
                <a:solidFill>
                  <a:srgbClr val="1B193E"/>
                </a:solidFill>
                <a:latin typeface="+mj-lt"/>
                <a:ea typeface="Calibri"/>
                <a:cs typeface="Calibri"/>
                <a:sym typeface="Calibri"/>
              </a:rPr>
              <a:t> 1.</a:t>
            </a:r>
            <a:r>
              <a:rPr lang="zu-ZA" sz="1800" b="0" i="0" dirty="0">
                <a:solidFill>
                  <a:srgbClr val="0D0D0D"/>
                </a:solidFill>
                <a:effectLst/>
                <a:latin typeface="+mj-lt"/>
              </a:rPr>
              <a:t> </a:t>
            </a:r>
            <a:r>
              <a:rPr lang="zu-ZA" sz="1600" b="0" i="0" dirty="0">
                <a:solidFill>
                  <a:srgbClr val="0D0D0D"/>
                </a:solidFill>
                <a:effectLst/>
                <a:latin typeface="+mj-lt"/>
              </a:rPr>
              <a:t>Uvod v oblikovalsko razmišljanje </a:t>
            </a:r>
          </a:p>
          <a:p>
            <a:pPr marL="0" marR="0" lvl="0" indent="0" algn="l" rtl="0">
              <a:lnSpc>
                <a:spcPct val="90000"/>
              </a:lnSpc>
              <a:spcBef>
                <a:spcPts val="0"/>
              </a:spcBef>
              <a:spcAft>
                <a:spcPts val="0"/>
              </a:spcAft>
              <a:buClr>
                <a:srgbClr val="1B193E"/>
              </a:buClr>
              <a:buSzPts val="2400"/>
              <a:buFont typeface="Arial"/>
              <a:buNone/>
            </a:pPr>
            <a:r>
              <a:rPr lang="zu-ZA" sz="1600" dirty="0">
                <a:solidFill>
                  <a:srgbClr val="0D0D0D"/>
                </a:solidFill>
                <a:latin typeface="+mj-lt"/>
              </a:rPr>
              <a:t>Razdelek</a:t>
            </a:r>
            <a:r>
              <a:rPr lang="zu-ZA" sz="1600" b="0" i="0" dirty="0">
                <a:solidFill>
                  <a:srgbClr val="0D0D0D"/>
                </a:solidFill>
                <a:effectLst/>
                <a:latin typeface="+mj-lt"/>
              </a:rPr>
              <a:t> 1.1. Kaj je oblikovalsko razmišljanje? </a:t>
            </a:r>
          </a:p>
          <a:p>
            <a:pPr marL="0" marR="0" lvl="0" indent="0" algn="l" rtl="0">
              <a:lnSpc>
                <a:spcPct val="90000"/>
              </a:lnSpc>
              <a:spcBef>
                <a:spcPts val="0"/>
              </a:spcBef>
              <a:spcAft>
                <a:spcPts val="0"/>
              </a:spcAft>
              <a:buClr>
                <a:srgbClr val="1B193E"/>
              </a:buClr>
              <a:buSzPts val="2400"/>
              <a:buFont typeface="Arial"/>
              <a:buNone/>
            </a:pPr>
            <a:r>
              <a:rPr lang="zu-ZA" sz="1600" dirty="0">
                <a:solidFill>
                  <a:srgbClr val="0D0D0D"/>
                </a:solidFill>
                <a:latin typeface="+mj-lt"/>
              </a:rPr>
              <a:t>Razdelek</a:t>
            </a:r>
            <a:r>
              <a:rPr lang="zu-ZA" sz="1600" b="0" i="0" dirty="0">
                <a:solidFill>
                  <a:srgbClr val="0D0D0D"/>
                </a:solidFill>
                <a:effectLst/>
                <a:latin typeface="+mj-lt"/>
              </a:rPr>
              <a:t> 1.2. Proces oblikovalskega razmišljanja </a:t>
            </a:r>
          </a:p>
          <a:p>
            <a:pPr marL="0" marR="0" lvl="0" indent="0" algn="l" rtl="0">
              <a:lnSpc>
                <a:spcPct val="90000"/>
              </a:lnSpc>
              <a:spcBef>
                <a:spcPts val="0"/>
              </a:spcBef>
              <a:spcAft>
                <a:spcPts val="0"/>
              </a:spcAft>
              <a:buClr>
                <a:srgbClr val="1B193E"/>
              </a:buClr>
              <a:buSzPts val="2400"/>
              <a:buFont typeface="Arial"/>
              <a:buNone/>
            </a:pPr>
            <a:r>
              <a:rPr lang="zu-ZA" sz="1600" dirty="0">
                <a:solidFill>
                  <a:srgbClr val="0D0D0D"/>
                </a:solidFill>
                <a:latin typeface="+mj-lt"/>
              </a:rPr>
              <a:t>Razdelek</a:t>
            </a:r>
            <a:r>
              <a:rPr lang="zu-ZA" sz="1600" b="0" i="0" dirty="0">
                <a:solidFill>
                  <a:srgbClr val="0D0D0D"/>
                </a:solidFill>
                <a:effectLst/>
                <a:latin typeface="+mj-lt"/>
              </a:rPr>
              <a:t> 1.3. Opredelitev izzivov in prepoznavanje priložnosti</a:t>
            </a:r>
            <a:br>
              <a:rPr lang="en-US" sz="2000" b="0" i="0" u="none" strike="noStrike" cap="none" dirty="0">
                <a:solidFill>
                  <a:srgbClr val="1B193E"/>
                </a:solidFill>
                <a:latin typeface="+mj-lt"/>
                <a:ea typeface="Calibri"/>
                <a:cs typeface="Calibri"/>
                <a:sym typeface="Calibri"/>
              </a:rPr>
            </a:br>
            <a:endParaRPr lang="en-US" sz="1400" b="0" i="0" u="none" strike="noStrike" cap="none" dirty="0">
              <a:solidFill>
                <a:srgbClr val="1B193E"/>
              </a:solidFill>
              <a:latin typeface="+mj-lt"/>
              <a:ea typeface="Calibri"/>
              <a:cs typeface="Calibri"/>
              <a:sym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Google Shape;251;p20"/>
          <p:cNvSpPr txBox="1">
            <a:spLocks noGrp="1"/>
          </p:cNvSpPr>
          <p:nvPr>
            <p:ph type="body" idx="2"/>
          </p:nvPr>
        </p:nvSpPr>
        <p:spPr>
          <a:xfrm>
            <a:off x="469842" y="1512524"/>
            <a:ext cx="5440504" cy="823912"/>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2400"/>
              <a:buNone/>
            </a:pPr>
            <a:r>
              <a:rPr lang="en-US" dirty="0" err="1"/>
              <a:t>Metoda</a:t>
            </a:r>
            <a:r>
              <a:rPr lang="en-US" dirty="0"/>
              <a:t> </a:t>
            </a:r>
            <a:r>
              <a:rPr lang="el-GR" dirty="0"/>
              <a:t>SCAMPER:</a:t>
            </a:r>
            <a:endParaRPr dirty="0"/>
          </a:p>
        </p:txBody>
      </p:sp>
      <p:sp>
        <p:nvSpPr>
          <p:cNvPr id="252" name="Google Shape;252;p20"/>
          <p:cNvSpPr txBox="1">
            <a:spLocks noGrp="1"/>
          </p:cNvSpPr>
          <p:nvPr>
            <p:ph type="body" idx="3"/>
          </p:nvPr>
        </p:nvSpPr>
        <p:spPr>
          <a:xfrm>
            <a:off x="6280023" y="1509411"/>
            <a:ext cx="5440504" cy="823912"/>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2400"/>
              <a:buNone/>
            </a:pPr>
            <a:r>
              <a:rPr lang="el-GR"/>
              <a:t>Storyboarding:</a:t>
            </a:r>
            <a:endParaRPr/>
          </a:p>
        </p:txBody>
      </p:sp>
      <p:sp>
        <p:nvSpPr>
          <p:cNvPr id="253" name="Google Shape;253;p20"/>
          <p:cNvSpPr txBox="1">
            <a:spLocks noGrp="1"/>
          </p:cNvSpPr>
          <p:nvPr>
            <p:ph type="body" idx="4"/>
          </p:nvPr>
        </p:nvSpPr>
        <p:spPr>
          <a:xfrm>
            <a:off x="469842" y="2505905"/>
            <a:ext cx="5440504" cy="3317814"/>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rgbClr val="1B193E"/>
              </a:buClr>
              <a:buSzPts val="2000"/>
              <a:buNone/>
            </a:pPr>
            <a:r>
              <a:rPr lang="zu-ZA" dirty="0"/>
              <a:t>Metoda SCAMPER predstavlja strukturiran pristop k ustvarjalnemu reševanju problemov. Udeleženci se bodo poglobili v vsak element akronima - Substitute (zamenjava), Combine (združitev), Adapt (prilagoditev), Modify (sprememba), Put to another use (uporaba za drug namen), Eliminate (odstranitev) in Reverse (obrat) - ter se naučili, kako jih uporabiti za ustvarjanje inovativnih idej. Ta metoda spodbuja ustvarjalnost, saj udeležence spodbuja, da se izzive lotijo iz različnih perspektiv, odpirajo vrata nekonvencionalnim in inventivnim rešitvam.</a:t>
            </a:r>
            <a:endParaRPr dirty="0"/>
          </a:p>
        </p:txBody>
      </p:sp>
      <p:sp>
        <p:nvSpPr>
          <p:cNvPr id="254" name="Google Shape;254;p20"/>
          <p:cNvSpPr txBox="1">
            <a:spLocks noGrp="1"/>
          </p:cNvSpPr>
          <p:nvPr>
            <p:ph type="body" idx="5"/>
          </p:nvPr>
        </p:nvSpPr>
        <p:spPr>
          <a:xfrm>
            <a:off x="6280023" y="2505905"/>
            <a:ext cx="5440504" cy="3317814"/>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B193E"/>
              </a:buClr>
              <a:buSzPts val="2000"/>
              <a:buNone/>
            </a:pPr>
            <a:r>
              <a:rPr lang="zu-ZA" dirty="0"/>
              <a:t>Storyboards ponujajo pripovedni pristop k vizualizaciji idej in konceptov. Udeleženci bodo raziskali, kako ta tehnika pomaga razumeti uporabniške izkušnje in scenarije s pomočjo ustvarjanja vizualne zgodbe. Z prevajanjem idej v pripovedni format lahko oblikovalci misli prepoznajo morebitne izzive in priložnosti, kar vodi do bolj empatičnih in uporabniško osredotočenih rešitev.</a:t>
            </a:r>
            <a:endParaRPr dirty="0"/>
          </a:p>
        </p:txBody>
      </p:sp>
      <p:sp>
        <p:nvSpPr>
          <p:cNvPr id="255" name="Google Shape;255;p20"/>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2400"/>
              <a:buNone/>
            </a:pPr>
            <a:r>
              <a:rPr lang="el-GR" sz="2400" dirty="0"/>
              <a:t>2. </a:t>
            </a:r>
            <a:r>
              <a:rPr lang="en-US" sz="2400" dirty="0" err="1"/>
              <a:t>Oblikovanje</a:t>
            </a:r>
            <a:r>
              <a:rPr lang="en-US" sz="2400" dirty="0"/>
              <a:t> </a:t>
            </a:r>
            <a:r>
              <a:rPr lang="en-US" sz="2400" dirty="0" err="1"/>
              <a:t>idej</a:t>
            </a:r>
            <a:r>
              <a:rPr lang="el-GR" sz="2400" dirty="0"/>
              <a:t> </a:t>
            </a:r>
            <a:r>
              <a:rPr lang="en-US" sz="2400" dirty="0"/>
              <a:t>in </a:t>
            </a:r>
            <a:r>
              <a:rPr lang="en-US" sz="2400" dirty="0" err="1"/>
              <a:t>izdelava</a:t>
            </a:r>
            <a:r>
              <a:rPr lang="en-US" sz="2400" dirty="0"/>
              <a:t> </a:t>
            </a:r>
            <a:r>
              <a:rPr lang="en-US" sz="2400" dirty="0" err="1"/>
              <a:t>prototipov</a:t>
            </a:r>
            <a:br>
              <a:rPr lang="el-GR" sz="2400" dirty="0"/>
            </a:br>
            <a:r>
              <a:rPr lang="el-GR" sz="2400" b="0" dirty="0"/>
              <a:t>2.1 </a:t>
            </a:r>
            <a:r>
              <a:rPr lang="en-US" sz="2400" b="0" dirty="0" err="1"/>
              <a:t>Tehnike</a:t>
            </a:r>
            <a:r>
              <a:rPr lang="en-US" sz="2400" b="0" dirty="0"/>
              <a:t> </a:t>
            </a:r>
            <a:r>
              <a:rPr lang="en-US" sz="2400" b="0" dirty="0" err="1"/>
              <a:t>oblikovanja</a:t>
            </a:r>
            <a:r>
              <a:rPr lang="en-US" sz="2400" b="0" dirty="0"/>
              <a:t> </a:t>
            </a:r>
            <a:r>
              <a:rPr lang="en-US" sz="2400" b="0" dirty="0" err="1"/>
              <a:t>idej</a:t>
            </a:r>
            <a:endParaRPr sz="2400" b="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0" name="Google Shape;260;p21"/>
          <p:cNvSpPr txBox="1">
            <a:spLocks noGrp="1"/>
          </p:cNvSpPr>
          <p:nvPr>
            <p:ph type="body" idx="2"/>
          </p:nvPr>
        </p:nvSpPr>
        <p:spPr>
          <a:xfrm>
            <a:off x="469842" y="1512524"/>
            <a:ext cx="5440504" cy="823912"/>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2400"/>
              <a:buNone/>
            </a:pPr>
            <a:r>
              <a:rPr lang="zu-ZA" dirty="0"/>
              <a:t>Sodelovalno oblikovanje idej:</a:t>
            </a:r>
            <a:endParaRPr dirty="0"/>
          </a:p>
        </p:txBody>
      </p:sp>
      <p:sp>
        <p:nvSpPr>
          <p:cNvPr id="261" name="Google Shape;261;p21"/>
          <p:cNvSpPr txBox="1">
            <a:spLocks noGrp="1"/>
          </p:cNvSpPr>
          <p:nvPr>
            <p:ph type="body" idx="3"/>
          </p:nvPr>
        </p:nvSpPr>
        <p:spPr>
          <a:xfrm>
            <a:off x="6280023" y="1509411"/>
            <a:ext cx="5440504" cy="823912"/>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2400"/>
              <a:buNone/>
            </a:pPr>
            <a:endParaRPr lang="zu-ZA" dirty="0"/>
          </a:p>
          <a:p>
            <a:pPr marL="0" lvl="0" indent="0" algn="l" rtl="0">
              <a:lnSpc>
                <a:spcPct val="90000"/>
              </a:lnSpc>
              <a:spcBef>
                <a:spcPts val="0"/>
              </a:spcBef>
              <a:spcAft>
                <a:spcPts val="0"/>
              </a:spcAft>
              <a:buClr>
                <a:srgbClr val="1B193E"/>
              </a:buClr>
              <a:buSzPts val="2400"/>
              <a:buNone/>
            </a:pPr>
            <a:r>
              <a:rPr lang="zu-ZA" dirty="0"/>
              <a:t>Kreativne omejitve:</a:t>
            </a:r>
            <a:endParaRPr dirty="0"/>
          </a:p>
        </p:txBody>
      </p:sp>
      <p:sp>
        <p:nvSpPr>
          <p:cNvPr id="262" name="Google Shape;262;p21"/>
          <p:cNvSpPr txBox="1">
            <a:spLocks noGrp="1"/>
          </p:cNvSpPr>
          <p:nvPr>
            <p:ph type="body" idx="4"/>
          </p:nvPr>
        </p:nvSpPr>
        <p:spPr>
          <a:xfrm>
            <a:off x="469842" y="2505905"/>
            <a:ext cx="5440504" cy="3317814"/>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rgbClr val="1B193E"/>
              </a:buClr>
              <a:buSzPts val="2000"/>
              <a:buNone/>
            </a:pPr>
            <a:r>
              <a:rPr lang="zu-ZA" dirty="0"/>
              <a:t>Poudarjanje koristi sodelovalnega oblikovanja idej udeležencem omogoča, da spoznajo, kako združevanje različnih perspektiv in strokovnosti krepi ustvarjalnost. Poudarjajo se čezfunkcijske ekipe kot sredstvo za obogatitev sej oblikovanja idej, kar zagotavlja širok spekter idej, ki izhajajo iz različnih disciplin in stališč. Ta sodelovalni pristop povečuje potencial za inovativne in večplastne rešitve.</a:t>
            </a:r>
            <a:endParaRPr dirty="0"/>
          </a:p>
        </p:txBody>
      </p:sp>
      <p:sp>
        <p:nvSpPr>
          <p:cNvPr id="263" name="Google Shape;263;p21"/>
          <p:cNvSpPr txBox="1">
            <a:spLocks noGrp="1"/>
          </p:cNvSpPr>
          <p:nvPr>
            <p:ph type="body" idx="5"/>
          </p:nvPr>
        </p:nvSpPr>
        <p:spPr>
          <a:xfrm>
            <a:off x="6280023" y="2505905"/>
            <a:ext cx="5440504" cy="3317814"/>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rgbClr val="1B193E"/>
              </a:buClr>
              <a:buSzPts val="2000"/>
              <a:buNone/>
            </a:pPr>
            <a:r>
              <a:rPr lang="zu-ZA" dirty="0"/>
              <a:t>Koncept uporabe kreativnih omejitev je raziskan kot metoda za spodbujanje inovativnega razmišljanja. Udeleženci odkrivajo, kako lahko omejitve delujejo kot katalizatorji za ustvarjalnost, jih spodbujajo k razmišljanju zunaj običajnih meja. Omejitve so preoblikovane kot priložnosti, ki navdihujejo oblikovalske mislece, da razvijejo edinstvene in inventivne rešitve znotraj določenih parametrov.</a:t>
            </a:r>
            <a:endParaRPr dirty="0"/>
          </a:p>
        </p:txBody>
      </p:sp>
      <p:sp>
        <p:nvSpPr>
          <p:cNvPr id="264" name="Google Shape;264;p21"/>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2400"/>
              <a:buNone/>
            </a:pPr>
            <a:r>
              <a:rPr lang="el-GR" sz="2400" dirty="0"/>
              <a:t>2. </a:t>
            </a:r>
            <a:r>
              <a:rPr lang="zu-ZA" sz="2400" dirty="0"/>
              <a:t>Oblikovanje idej in izdelava prototipov</a:t>
            </a:r>
            <a:br>
              <a:rPr lang="el-GR" sz="2400" dirty="0"/>
            </a:br>
            <a:r>
              <a:rPr lang="el-GR" sz="2400" b="0" dirty="0"/>
              <a:t>2.1 </a:t>
            </a:r>
            <a:r>
              <a:rPr lang="zu-ZA" sz="1800" b="0" i="0" dirty="0">
                <a:solidFill>
                  <a:srgbClr val="0D0D0D"/>
                </a:solidFill>
                <a:effectLst/>
                <a:latin typeface="+mn-lt"/>
              </a:rPr>
              <a:t>Tehnike ideiranja</a:t>
            </a:r>
            <a:endParaRPr sz="2400" b="0" dirty="0">
              <a:latin typeface="+mn-lt"/>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sp>
        <p:nvSpPr>
          <p:cNvPr id="269" name="Google Shape;269;p22"/>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2400"/>
              <a:buNone/>
            </a:pPr>
            <a:r>
              <a:rPr lang="el-GR" sz="2400" dirty="0"/>
              <a:t>2. </a:t>
            </a:r>
            <a:r>
              <a:rPr lang="zu-ZA" sz="2400" dirty="0"/>
              <a:t>Oblikovanje idej in izdelava prototipov</a:t>
            </a:r>
            <a:endParaRPr sz="2400" dirty="0"/>
          </a:p>
          <a:p>
            <a:pPr marL="0" lvl="0" indent="0" algn="l" rtl="0">
              <a:lnSpc>
                <a:spcPct val="90000"/>
              </a:lnSpc>
              <a:spcBef>
                <a:spcPts val="1000"/>
              </a:spcBef>
              <a:spcAft>
                <a:spcPts val="0"/>
              </a:spcAft>
              <a:buClr>
                <a:srgbClr val="1B193E"/>
              </a:buClr>
              <a:buSzPts val="2400"/>
              <a:buNone/>
            </a:pPr>
            <a:r>
              <a:rPr lang="el-GR" sz="2400" b="0" dirty="0"/>
              <a:t>2.2 Concept Development</a:t>
            </a:r>
            <a:endParaRPr sz="2400" b="0" dirty="0"/>
          </a:p>
        </p:txBody>
      </p:sp>
      <p:sp>
        <p:nvSpPr>
          <p:cNvPr id="270" name="Google Shape;270;p22"/>
          <p:cNvSpPr/>
          <p:nvPr/>
        </p:nvSpPr>
        <p:spPr>
          <a:xfrm>
            <a:off x="0" y="0"/>
            <a:ext cx="48768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rgbClr val="000000"/>
              </a:buClr>
              <a:buSzPts val="1800"/>
              <a:buFont typeface="Inter"/>
              <a:buNone/>
            </a:pPr>
            <a:br>
              <a:rPr lang="el-GR" sz="1800" b="0" i="0" u="none" strike="noStrike" cap="none">
                <a:solidFill>
                  <a:srgbClr val="000000"/>
                </a:solidFill>
                <a:latin typeface="Inter"/>
                <a:ea typeface="Inter"/>
                <a:cs typeface="Inter"/>
                <a:sym typeface="Inter"/>
              </a:rPr>
            </a:br>
            <a:endParaRPr sz="1800" b="0" i="0" u="none" strike="noStrike" cap="none">
              <a:solidFill>
                <a:schemeClr val="dk1"/>
              </a:solidFill>
              <a:latin typeface="Arial"/>
              <a:ea typeface="Arial"/>
              <a:cs typeface="Arial"/>
              <a:sym typeface="Arial"/>
            </a:endParaRPr>
          </a:p>
        </p:txBody>
      </p:sp>
      <p:sp>
        <p:nvSpPr>
          <p:cNvPr id="271" name="Google Shape;271;p22"/>
          <p:cNvSpPr/>
          <p:nvPr/>
        </p:nvSpPr>
        <p:spPr>
          <a:xfrm>
            <a:off x="152400" y="152400"/>
            <a:ext cx="48768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rgbClr val="000000"/>
              </a:buClr>
              <a:buSzPts val="1800"/>
              <a:buFont typeface="Inter"/>
              <a:buNone/>
            </a:pPr>
            <a:br>
              <a:rPr lang="el-GR" sz="1800" b="0" i="0" u="none" strike="noStrike" cap="none">
                <a:solidFill>
                  <a:srgbClr val="000000"/>
                </a:solidFill>
                <a:latin typeface="Inter"/>
                <a:ea typeface="Inter"/>
                <a:cs typeface="Inter"/>
                <a:sym typeface="Inter"/>
              </a:rPr>
            </a:br>
            <a:endParaRPr sz="1800" b="0" i="0" u="none" strike="noStrike" cap="none">
              <a:solidFill>
                <a:schemeClr val="dk1"/>
              </a:solidFill>
              <a:latin typeface="Arial"/>
              <a:ea typeface="Arial"/>
              <a:cs typeface="Arial"/>
              <a:sym typeface="Arial"/>
            </a:endParaRPr>
          </a:p>
        </p:txBody>
      </p:sp>
      <p:sp>
        <p:nvSpPr>
          <p:cNvPr id="272" name="Google Shape;272;p22"/>
          <p:cNvSpPr/>
          <p:nvPr/>
        </p:nvSpPr>
        <p:spPr>
          <a:xfrm>
            <a:off x="330926" y="1287703"/>
            <a:ext cx="11538858" cy="6063158"/>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1200" dirty="0" err="1">
                <a:solidFill>
                  <a:schemeClr val="dk1"/>
                </a:solidFill>
                <a:latin typeface="Calibri"/>
                <a:ea typeface="Calibri"/>
                <a:cs typeface="Calibri"/>
                <a:sym typeface="Calibri"/>
              </a:rPr>
              <a:t>Razvoj</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koncepta</a:t>
            </a:r>
            <a:r>
              <a:rPr lang="en-US" sz="1200" dirty="0">
                <a:solidFill>
                  <a:schemeClr val="dk1"/>
                </a:solidFill>
                <a:latin typeface="Calibri"/>
                <a:ea typeface="Calibri"/>
                <a:cs typeface="Calibri"/>
                <a:sym typeface="Calibri"/>
              </a:rPr>
              <a:t> je </a:t>
            </a:r>
            <a:r>
              <a:rPr lang="en-US" sz="1200" dirty="0" err="1">
                <a:solidFill>
                  <a:schemeClr val="dk1"/>
                </a:solidFill>
                <a:latin typeface="Calibri"/>
                <a:ea typeface="Calibri"/>
                <a:cs typeface="Calibri"/>
                <a:sym typeface="Calibri"/>
              </a:rPr>
              <a:t>faza</a:t>
            </a:r>
            <a:r>
              <a:rPr lang="en-US" sz="1200" dirty="0">
                <a:solidFill>
                  <a:schemeClr val="dk1"/>
                </a:solidFill>
                <a:latin typeface="Calibri"/>
                <a:ea typeface="Calibri"/>
                <a:cs typeface="Calibri"/>
                <a:sym typeface="Calibri"/>
              </a:rPr>
              <a:t> v </a:t>
            </a:r>
            <a:r>
              <a:rPr lang="en-US" sz="1200" dirty="0" err="1">
                <a:solidFill>
                  <a:schemeClr val="dk1"/>
                </a:solidFill>
                <a:latin typeface="Calibri"/>
                <a:ea typeface="Calibri"/>
                <a:cs typeface="Calibri"/>
                <a:sym typeface="Calibri"/>
              </a:rPr>
              <a:t>procesu</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oblikovanja</a:t>
            </a:r>
            <a:r>
              <a:rPr lang="en-US" sz="1200" dirty="0">
                <a:solidFill>
                  <a:schemeClr val="dk1"/>
                </a:solidFill>
                <a:latin typeface="Calibri"/>
                <a:ea typeface="Calibri"/>
                <a:cs typeface="Calibri"/>
                <a:sym typeface="Calibri"/>
              </a:rPr>
              <a:t>, ki </a:t>
            </a:r>
            <a:r>
              <a:rPr lang="en-US" sz="1200" dirty="0" err="1">
                <a:solidFill>
                  <a:schemeClr val="dk1"/>
                </a:solidFill>
                <a:latin typeface="Calibri"/>
                <a:ea typeface="Calibri"/>
                <a:cs typeface="Calibri"/>
                <a:sym typeface="Calibri"/>
              </a:rPr>
              <a:t>vključuje</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prečiščevanje</a:t>
            </a:r>
            <a:r>
              <a:rPr lang="en-US" sz="1200" dirty="0">
                <a:solidFill>
                  <a:schemeClr val="dk1"/>
                </a:solidFill>
                <a:latin typeface="Calibri"/>
                <a:ea typeface="Calibri"/>
                <a:cs typeface="Calibri"/>
                <a:sym typeface="Calibri"/>
              </a:rPr>
              <a:t> in </a:t>
            </a:r>
            <a:r>
              <a:rPr lang="en-US" sz="1200" dirty="0" err="1">
                <a:solidFill>
                  <a:schemeClr val="dk1"/>
                </a:solidFill>
                <a:latin typeface="Calibri"/>
                <a:ea typeface="Calibri"/>
                <a:cs typeface="Calibri"/>
                <a:sym typeface="Calibri"/>
              </a:rPr>
              <a:t>strukturiranje</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ustvarjalnih</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idej</a:t>
            </a:r>
            <a:r>
              <a:rPr lang="en-US" sz="1200" dirty="0">
                <a:solidFill>
                  <a:schemeClr val="dk1"/>
                </a:solidFill>
                <a:latin typeface="Calibri"/>
                <a:ea typeface="Calibri"/>
                <a:cs typeface="Calibri"/>
                <a:sym typeface="Calibri"/>
              </a:rPr>
              <a:t> v </a:t>
            </a:r>
            <a:r>
              <a:rPr lang="en-US" sz="1200" dirty="0" err="1">
                <a:solidFill>
                  <a:schemeClr val="dk1"/>
                </a:solidFill>
                <a:latin typeface="Calibri"/>
                <a:ea typeface="Calibri"/>
                <a:cs typeface="Calibri"/>
                <a:sym typeface="Calibri"/>
              </a:rPr>
              <a:t>izvedljive</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koncepte</a:t>
            </a:r>
            <a:r>
              <a:rPr lang="en-US" sz="1200" dirty="0">
                <a:solidFill>
                  <a:schemeClr val="dk1"/>
                </a:solidFill>
                <a:latin typeface="Calibri"/>
                <a:ea typeface="Calibri"/>
                <a:cs typeface="Calibri"/>
                <a:sym typeface="Calibri"/>
              </a:rPr>
              <a:t> in </a:t>
            </a:r>
            <a:r>
              <a:rPr lang="en-US" sz="1200" dirty="0" err="1">
                <a:solidFill>
                  <a:schemeClr val="dk1"/>
                </a:solidFill>
                <a:latin typeface="Calibri"/>
                <a:ea typeface="Calibri"/>
                <a:cs typeface="Calibri"/>
                <a:sym typeface="Calibri"/>
              </a:rPr>
              <a:t>rešitve</a:t>
            </a:r>
            <a:r>
              <a:rPr lang="en-US" sz="1200" dirty="0">
                <a:solidFill>
                  <a:schemeClr val="dk1"/>
                </a:solidFill>
                <a:latin typeface="Calibri"/>
                <a:ea typeface="Calibri"/>
                <a:cs typeface="Calibri"/>
                <a:sym typeface="Calibri"/>
              </a:rPr>
              <a:t>. Ta </a:t>
            </a:r>
            <a:r>
              <a:rPr lang="en-US" sz="1200" dirty="0" err="1">
                <a:solidFill>
                  <a:schemeClr val="dk1"/>
                </a:solidFill>
                <a:latin typeface="Calibri"/>
                <a:ea typeface="Calibri"/>
                <a:cs typeface="Calibri"/>
                <a:sym typeface="Calibri"/>
              </a:rPr>
              <a:t>faza</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sledi</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fazi</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ideacije</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kjer</a:t>
            </a:r>
            <a:r>
              <a:rPr lang="en-US" sz="1200" dirty="0">
                <a:solidFill>
                  <a:schemeClr val="dk1"/>
                </a:solidFill>
                <a:latin typeface="Calibri"/>
                <a:ea typeface="Calibri"/>
                <a:cs typeface="Calibri"/>
                <a:sym typeface="Calibri"/>
              </a:rPr>
              <a:t> se </a:t>
            </a:r>
            <a:r>
              <a:rPr lang="en-US" sz="1200" dirty="0" err="1">
                <a:solidFill>
                  <a:schemeClr val="dk1"/>
                </a:solidFill>
                <a:latin typeface="Calibri"/>
                <a:ea typeface="Calibri"/>
                <a:cs typeface="Calibri"/>
                <a:sym typeface="Calibri"/>
              </a:rPr>
              <a:t>ustvari</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širok</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nabor</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idej</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Cilj</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razvoja</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koncepta</a:t>
            </a:r>
            <a:r>
              <a:rPr lang="en-US" sz="1200" dirty="0">
                <a:solidFill>
                  <a:schemeClr val="dk1"/>
                </a:solidFill>
                <a:latin typeface="Calibri"/>
                <a:ea typeface="Calibri"/>
                <a:cs typeface="Calibri"/>
                <a:sym typeface="Calibri"/>
              </a:rPr>
              <a:t> je </a:t>
            </a:r>
            <a:r>
              <a:rPr lang="en-US" sz="1200" dirty="0" err="1">
                <a:solidFill>
                  <a:schemeClr val="dk1"/>
                </a:solidFill>
                <a:latin typeface="Calibri"/>
                <a:ea typeface="Calibri"/>
                <a:cs typeface="Calibri"/>
                <a:sym typeface="Calibri"/>
              </a:rPr>
              <a:t>preoblikovati</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te</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surove</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ustvarjalne</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koncepte</a:t>
            </a:r>
            <a:r>
              <a:rPr lang="en-US" sz="1200" dirty="0">
                <a:solidFill>
                  <a:schemeClr val="dk1"/>
                </a:solidFill>
                <a:latin typeface="Calibri"/>
                <a:ea typeface="Calibri"/>
                <a:cs typeface="Calibri"/>
                <a:sym typeface="Calibri"/>
              </a:rPr>
              <a:t> v </a:t>
            </a:r>
            <a:r>
              <a:rPr lang="en-US" sz="1200" dirty="0" err="1">
                <a:solidFill>
                  <a:schemeClr val="dk1"/>
                </a:solidFill>
                <a:latin typeface="Calibri"/>
                <a:ea typeface="Calibri"/>
                <a:cs typeface="Calibri"/>
                <a:sym typeface="Calibri"/>
              </a:rPr>
              <a:t>bolj</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oprijemljive</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jasno</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določene</a:t>
            </a:r>
            <a:r>
              <a:rPr lang="en-US" sz="1200" dirty="0">
                <a:solidFill>
                  <a:schemeClr val="dk1"/>
                </a:solidFill>
                <a:latin typeface="Calibri"/>
                <a:ea typeface="Calibri"/>
                <a:cs typeface="Calibri"/>
                <a:sym typeface="Calibri"/>
              </a:rPr>
              <a:t> in </a:t>
            </a:r>
            <a:r>
              <a:rPr lang="en-US" sz="1200" dirty="0" err="1">
                <a:solidFill>
                  <a:schemeClr val="dk1"/>
                </a:solidFill>
                <a:latin typeface="Calibri"/>
                <a:ea typeface="Calibri"/>
                <a:cs typeface="Calibri"/>
                <a:sym typeface="Calibri"/>
              </a:rPr>
              <a:t>uporabniku</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osredotočene</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rešitve</a:t>
            </a:r>
            <a:r>
              <a:rPr lang="en-US" sz="1200" dirty="0">
                <a:solidFill>
                  <a:schemeClr val="dk1"/>
                </a:solidFill>
                <a:latin typeface="Calibri"/>
                <a:ea typeface="Calibri"/>
                <a:cs typeface="Calibri"/>
                <a:sym typeface="Calibri"/>
              </a:rPr>
              <a:t>.</a:t>
            </a:r>
          </a:p>
          <a:p>
            <a:pPr marL="0" marR="0" lvl="0" indent="0" algn="just" rtl="0">
              <a:spcBef>
                <a:spcPts val="0"/>
              </a:spcBef>
              <a:spcAft>
                <a:spcPts val="0"/>
              </a:spcAft>
              <a:buNone/>
            </a:pPr>
            <a:endParaRPr lang="en-US" sz="1200" dirty="0">
              <a:solidFill>
                <a:schemeClr val="dk1"/>
              </a:solidFill>
              <a:latin typeface="Calibri"/>
              <a:ea typeface="Calibri"/>
              <a:cs typeface="Calibri"/>
              <a:sym typeface="Calibri"/>
            </a:endParaRPr>
          </a:p>
          <a:p>
            <a:pPr marL="0" marR="0" lvl="0" indent="0" algn="just" rtl="0">
              <a:spcBef>
                <a:spcPts val="0"/>
              </a:spcBef>
              <a:spcAft>
                <a:spcPts val="0"/>
              </a:spcAft>
              <a:buNone/>
            </a:pPr>
            <a:r>
              <a:rPr lang="en-US" sz="1200" dirty="0" err="1">
                <a:solidFill>
                  <a:schemeClr val="dk1"/>
                </a:solidFill>
                <a:latin typeface="Calibri"/>
                <a:ea typeface="Calibri"/>
                <a:cs typeface="Calibri"/>
                <a:sym typeface="Calibri"/>
              </a:rPr>
              <a:t>Prečiščevanje</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idej</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Koncepte</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pregledamo</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izberemo</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najobetavnejše</a:t>
            </a:r>
            <a:r>
              <a:rPr lang="en-US" sz="1200" dirty="0">
                <a:solidFill>
                  <a:schemeClr val="dk1"/>
                </a:solidFill>
                <a:latin typeface="Calibri"/>
                <a:ea typeface="Calibri"/>
                <a:cs typeface="Calibri"/>
                <a:sym typeface="Calibri"/>
              </a:rPr>
              <a:t> in </a:t>
            </a:r>
            <a:r>
              <a:rPr lang="en-US" sz="1200" dirty="0" err="1">
                <a:solidFill>
                  <a:schemeClr val="dk1"/>
                </a:solidFill>
                <a:latin typeface="Calibri"/>
                <a:ea typeface="Calibri"/>
                <a:cs typeface="Calibri"/>
                <a:sym typeface="Calibri"/>
              </a:rPr>
              <a:t>najbolj</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inovativne</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ideje</a:t>
            </a:r>
            <a:r>
              <a:rPr lang="en-US" sz="1200" dirty="0">
                <a:solidFill>
                  <a:schemeClr val="dk1"/>
                </a:solidFill>
                <a:latin typeface="Calibri"/>
                <a:ea typeface="Calibri"/>
                <a:cs typeface="Calibri"/>
                <a:sym typeface="Calibri"/>
              </a:rPr>
              <a:t> za </a:t>
            </a:r>
            <a:r>
              <a:rPr lang="en-US" sz="1200" dirty="0" err="1">
                <a:solidFill>
                  <a:schemeClr val="dk1"/>
                </a:solidFill>
                <a:latin typeface="Calibri"/>
                <a:ea typeface="Calibri"/>
                <a:cs typeface="Calibri"/>
                <a:sym typeface="Calibri"/>
              </a:rPr>
              <a:t>nadaljnji</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razvoj</a:t>
            </a:r>
            <a:r>
              <a:rPr lang="en-US" sz="1200" dirty="0">
                <a:solidFill>
                  <a:schemeClr val="dk1"/>
                </a:solidFill>
                <a:latin typeface="Calibri"/>
                <a:ea typeface="Calibri"/>
                <a:cs typeface="Calibri"/>
                <a:sym typeface="Calibri"/>
              </a:rPr>
              <a:t>. To </a:t>
            </a:r>
            <a:r>
              <a:rPr lang="en-US" sz="1200" dirty="0" err="1">
                <a:solidFill>
                  <a:schemeClr val="dk1"/>
                </a:solidFill>
                <a:latin typeface="Calibri"/>
                <a:ea typeface="Calibri"/>
                <a:cs typeface="Calibri"/>
                <a:sym typeface="Calibri"/>
              </a:rPr>
              <a:t>vključuje</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upoštevanje</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praktičnosti</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izvedljivosti</a:t>
            </a:r>
            <a:r>
              <a:rPr lang="en-US" sz="1200" dirty="0">
                <a:solidFill>
                  <a:schemeClr val="dk1"/>
                </a:solidFill>
                <a:latin typeface="Calibri"/>
                <a:ea typeface="Calibri"/>
                <a:cs typeface="Calibri"/>
                <a:sym typeface="Calibri"/>
              </a:rPr>
              <a:t> in </a:t>
            </a:r>
            <a:r>
              <a:rPr lang="en-US" sz="1200" dirty="0" err="1">
                <a:solidFill>
                  <a:schemeClr val="dk1"/>
                </a:solidFill>
                <a:latin typeface="Calibri"/>
                <a:ea typeface="Calibri"/>
                <a:cs typeface="Calibri"/>
                <a:sym typeface="Calibri"/>
              </a:rPr>
              <a:t>usklajenosti</a:t>
            </a:r>
            <a:r>
              <a:rPr lang="en-US" sz="1200" dirty="0">
                <a:solidFill>
                  <a:schemeClr val="dk1"/>
                </a:solidFill>
                <a:latin typeface="Calibri"/>
                <a:ea typeface="Calibri"/>
                <a:cs typeface="Calibri"/>
                <a:sym typeface="Calibri"/>
              </a:rPr>
              <a:t> s </a:t>
            </a:r>
            <a:r>
              <a:rPr lang="en-US" sz="1200" dirty="0" err="1">
                <a:solidFill>
                  <a:schemeClr val="dk1"/>
                </a:solidFill>
                <a:latin typeface="Calibri"/>
                <a:ea typeface="Calibri"/>
                <a:cs typeface="Calibri"/>
                <a:sym typeface="Calibri"/>
              </a:rPr>
              <a:t>cilji</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projekta</a:t>
            </a:r>
            <a:r>
              <a:rPr lang="en-US" sz="1200" dirty="0">
                <a:solidFill>
                  <a:schemeClr val="dk1"/>
                </a:solidFill>
                <a:latin typeface="Calibri"/>
                <a:ea typeface="Calibri"/>
                <a:cs typeface="Calibri"/>
                <a:sym typeface="Calibri"/>
              </a:rPr>
              <a:t>.</a:t>
            </a:r>
          </a:p>
          <a:p>
            <a:pPr marL="0" marR="0" lvl="0" indent="0" algn="just" rtl="0">
              <a:spcBef>
                <a:spcPts val="0"/>
              </a:spcBef>
              <a:spcAft>
                <a:spcPts val="0"/>
              </a:spcAft>
              <a:buNone/>
            </a:pPr>
            <a:endParaRPr lang="en-US" sz="1200" dirty="0">
              <a:solidFill>
                <a:schemeClr val="dk1"/>
              </a:solidFill>
              <a:latin typeface="Calibri"/>
              <a:ea typeface="Calibri"/>
              <a:cs typeface="Calibri"/>
              <a:sym typeface="Calibri"/>
            </a:endParaRPr>
          </a:p>
          <a:p>
            <a:pPr marL="0" marR="0" lvl="0" indent="0" algn="just" rtl="0">
              <a:spcBef>
                <a:spcPts val="0"/>
              </a:spcBef>
              <a:spcAft>
                <a:spcPts val="0"/>
              </a:spcAft>
              <a:buNone/>
            </a:pPr>
            <a:r>
              <a:rPr lang="en-US" sz="1200" dirty="0" err="1">
                <a:solidFill>
                  <a:schemeClr val="dk1"/>
                </a:solidFill>
                <a:latin typeface="Calibri"/>
                <a:ea typeface="Calibri"/>
                <a:cs typeface="Calibri"/>
                <a:sym typeface="Calibri"/>
              </a:rPr>
              <a:t>Strukturiranje</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rešitev</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Koncepte</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organiziramo</a:t>
            </a:r>
            <a:r>
              <a:rPr lang="en-US" sz="1200" dirty="0">
                <a:solidFill>
                  <a:schemeClr val="dk1"/>
                </a:solidFill>
                <a:latin typeface="Calibri"/>
                <a:ea typeface="Calibri"/>
                <a:cs typeface="Calibri"/>
                <a:sym typeface="Calibri"/>
              </a:rPr>
              <a:t> in </a:t>
            </a:r>
            <a:r>
              <a:rPr lang="en-US" sz="1200" dirty="0" err="1">
                <a:solidFill>
                  <a:schemeClr val="dk1"/>
                </a:solidFill>
                <a:latin typeface="Calibri"/>
                <a:ea typeface="Calibri"/>
                <a:cs typeface="Calibri"/>
                <a:sym typeface="Calibri"/>
              </a:rPr>
              <a:t>strukturiramo</a:t>
            </a:r>
            <a:r>
              <a:rPr lang="en-US" sz="1200" dirty="0">
                <a:solidFill>
                  <a:schemeClr val="dk1"/>
                </a:solidFill>
                <a:latin typeface="Calibri"/>
                <a:ea typeface="Calibri"/>
                <a:cs typeface="Calibri"/>
                <a:sym typeface="Calibri"/>
              </a:rPr>
              <a:t>, da se </a:t>
            </a:r>
            <a:r>
              <a:rPr lang="en-US" sz="1200" dirty="0" err="1">
                <a:solidFill>
                  <a:schemeClr val="dk1"/>
                </a:solidFill>
                <a:latin typeface="Calibri"/>
                <a:ea typeface="Calibri"/>
                <a:cs typeface="Calibri"/>
                <a:sym typeface="Calibri"/>
              </a:rPr>
              <a:t>lotimo</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določenih</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težav</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ali</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izzivov</a:t>
            </a:r>
            <a:r>
              <a:rPr lang="en-US" sz="1200" dirty="0">
                <a:solidFill>
                  <a:schemeClr val="dk1"/>
                </a:solidFill>
                <a:latin typeface="Calibri"/>
                <a:ea typeface="Calibri"/>
                <a:cs typeface="Calibri"/>
                <a:sym typeface="Calibri"/>
              </a:rPr>
              <a:t>. Ta </a:t>
            </a:r>
            <a:r>
              <a:rPr lang="en-US" sz="1200" dirty="0" err="1">
                <a:solidFill>
                  <a:schemeClr val="dk1"/>
                </a:solidFill>
                <a:latin typeface="Calibri"/>
                <a:ea typeface="Calibri"/>
                <a:cs typeface="Calibri"/>
                <a:sym typeface="Calibri"/>
              </a:rPr>
              <a:t>faza</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lahko</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vključuje</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ustvarjanje</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podrobnih</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osnutkov</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okvirov</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ali</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vizualnih</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predstavitev</a:t>
            </a:r>
            <a:r>
              <a:rPr lang="en-US" sz="1200" dirty="0">
                <a:solidFill>
                  <a:schemeClr val="dk1"/>
                </a:solidFill>
                <a:latin typeface="Calibri"/>
                <a:ea typeface="Calibri"/>
                <a:cs typeface="Calibri"/>
                <a:sym typeface="Calibri"/>
              </a:rPr>
              <a:t>, ki </a:t>
            </a:r>
            <a:r>
              <a:rPr lang="en-US" sz="1200" dirty="0" err="1">
                <a:solidFill>
                  <a:schemeClr val="dk1"/>
                </a:solidFill>
                <a:latin typeface="Calibri"/>
                <a:ea typeface="Calibri"/>
                <a:cs typeface="Calibri"/>
                <a:sym typeface="Calibri"/>
              </a:rPr>
              <a:t>prikazujejo</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kako</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bo</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rešitev</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delovala</a:t>
            </a:r>
            <a:r>
              <a:rPr lang="en-US" sz="1200" dirty="0">
                <a:solidFill>
                  <a:schemeClr val="dk1"/>
                </a:solidFill>
                <a:latin typeface="Calibri"/>
                <a:ea typeface="Calibri"/>
                <a:cs typeface="Calibri"/>
                <a:sym typeface="Calibri"/>
              </a:rPr>
              <a:t> v </a:t>
            </a:r>
            <a:r>
              <a:rPr lang="en-US" sz="1200" dirty="0" err="1">
                <a:solidFill>
                  <a:schemeClr val="dk1"/>
                </a:solidFill>
                <a:latin typeface="Calibri"/>
                <a:ea typeface="Calibri"/>
                <a:cs typeface="Calibri"/>
                <a:sym typeface="Calibri"/>
              </a:rPr>
              <a:t>praksi</a:t>
            </a:r>
            <a:r>
              <a:rPr lang="en-US" sz="1200" dirty="0">
                <a:solidFill>
                  <a:schemeClr val="dk1"/>
                </a:solidFill>
                <a:latin typeface="Calibri"/>
                <a:ea typeface="Calibri"/>
                <a:cs typeface="Calibri"/>
                <a:sym typeface="Calibri"/>
              </a:rPr>
              <a:t>.</a:t>
            </a:r>
          </a:p>
          <a:p>
            <a:pPr marL="0" marR="0" lvl="0" indent="0" algn="just" rtl="0">
              <a:spcBef>
                <a:spcPts val="0"/>
              </a:spcBef>
              <a:spcAft>
                <a:spcPts val="0"/>
              </a:spcAft>
              <a:buNone/>
            </a:pPr>
            <a:endParaRPr lang="en-US" sz="1200" dirty="0">
              <a:solidFill>
                <a:schemeClr val="dk1"/>
              </a:solidFill>
              <a:latin typeface="Calibri"/>
              <a:ea typeface="Calibri"/>
              <a:cs typeface="Calibri"/>
              <a:sym typeface="Calibri"/>
            </a:endParaRPr>
          </a:p>
          <a:p>
            <a:pPr marL="0" marR="0" lvl="0" indent="0" algn="just" rtl="0">
              <a:spcBef>
                <a:spcPts val="0"/>
              </a:spcBef>
              <a:spcAft>
                <a:spcPts val="0"/>
              </a:spcAft>
              <a:buNone/>
            </a:pPr>
            <a:r>
              <a:rPr lang="en-US" sz="1200" dirty="0" err="1">
                <a:solidFill>
                  <a:schemeClr val="dk1"/>
                </a:solidFill>
                <a:latin typeface="Calibri"/>
                <a:ea typeface="Calibri"/>
                <a:cs typeface="Calibri"/>
                <a:sym typeface="Calibri"/>
              </a:rPr>
              <a:t>Upoštevanje</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potreb</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uporabnikov</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Razvojni</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proces</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močno</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poudarja</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razumevanje</a:t>
            </a:r>
            <a:r>
              <a:rPr lang="en-US" sz="1200" dirty="0">
                <a:solidFill>
                  <a:schemeClr val="dk1"/>
                </a:solidFill>
                <a:latin typeface="Calibri"/>
                <a:ea typeface="Calibri"/>
                <a:cs typeface="Calibri"/>
                <a:sym typeface="Calibri"/>
              </a:rPr>
              <a:t> in </a:t>
            </a:r>
            <a:r>
              <a:rPr lang="en-US" sz="1200" dirty="0" err="1">
                <a:solidFill>
                  <a:schemeClr val="dk1"/>
                </a:solidFill>
                <a:latin typeface="Calibri"/>
                <a:ea typeface="Calibri"/>
                <a:cs typeface="Calibri"/>
                <a:sym typeface="Calibri"/>
              </a:rPr>
              <a:t>naslavljanje</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potreb</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končnih</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uporabnikov</a:t>
            </a:r>
            <a:r>
              <a:rPr lang="en-US" sz="1200" dirty="0">
                <a:solidFill>
                  <a:schemeClr val="dk1"/>
                </a:solidFill>
                <a:latin typeface="Calibri"/>
                <a:ea typeface="Calibri"/>
                <a:cs typeface="Calibri"/>
                <a:sym typeface="Calibri"/>
              </a:rPr>
              <a:t>. To </a:t>
            </a:r>
            <a:r>
              <a:rPr lang="en-US" sz="1200" dirty="0" err="1">
                <a:solidFill>
                  <a:schemeClr val="dk1"/>
                </a:solidFill>
                <a:latin typeface="Calibri"/>
                <a:ea typeface="Calibri"/>
                <a:cs typeface="Calibri"/>
                <a:sym typeface="Calibri"/>
              </a:rPr>
              <a:t>vključuje</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ponoven</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pregled</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uporabniških</a:t>
            </a:r>
            <a:r>
              <a:rPr lang="en-US" sz="1200" dirty="0">
                <a:solidFill>
                  <a:schemeClr val="dk1"/>
                </a:solidFill>
                <a:latin typeface="Calibri"/>
                <a:ea typeface="Calibri"/>
                <a:cs typeface="Calibri"/>
                <a:sym typeface="Calibri"/>
              </a:rPr>
              <a:t> person, </a:t>
            </a:r>
            <a:r>
              <a:rPr lang="en-US" sz="1200" dirty="0" err="1">
                <a:solidFill>
                  <a:schemeClr val="dk1"/>
                </a:solidFill>
                <a:latin typeface="Calibri"/>
                <a:ea typeface="Calibri"/>
                <a:cs typeface="Calibri"/>
                <a:sym typeface="Calibri"/>
              </a:rPr>
              <a:t>uporabniških</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poti</a:t>
            </a:r>
            <a:r>
              <a:rPr lang="en-US" sz="1200" dirty="0">
                <a:solidFill>
                  <a:schemeClr val="dk1"/>
                </a:solidFill>
                <a:latin typeface="Calibri"/>
                <a:ea typeface="Calibri"/>
                <a:cs typeface="Calibri"/>
                <a:sym typeface="Calibri"/>
              </a:rPr>
              <a:t> in </a:t>
            </a:r>
            <a:r>
              <a:rPr lang="en-US" sz="1200" dirty="0" err="1">
                <a:solidFill>
                  <a:schemeClr val="dk1"/>
                </a:solidFill>
                <a:latin typeface="Calibri"/>
                <a:ea typeface="Calibri"/>
                <a:cs typeface="Calibri"/>
                <a:sym typeface="Calibri"/>
              </a:rPr>
              <a:t>uporabniških</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scenarijev</a:t>
            </a:r>
            <a:r>
              <a:rPr lang="en-US" sz="1200" dirty="0">
                <a:solidFill>
                  <a:schemeClr val="dk1"/>
                </a:solidFill>
                <a:latin typeface="Calibri"/>
                <a:ea typeface="Calibri"/>
                <a:cs typeface="Calibri"/>
                <a:sym typeface="Calibri"/>
              </a:rPr>
              <a:t>, da se </a:t>
            </a:r>
            <a:r>
              <a:rPr lang="en-US" sz="1200" dirty="0" err="1">
                <a:solidFill>
                  <a:schemeClr val="dk1"/>
                </a:solidFill>
                <a:latin typeface="Calibri"/>
                <a:ea typeface="Calibri"/>
                <a:cs typeface="Calibri"/>
                <a:sym typeface="Calibri"/>
              </a:rPr>
              <a:t>zagotovi</a:t>
            </a:r>
            <a:r>
              <a:rPr lang="en-US" sz="1200" dirty="0">
                <a:solidFill>
                  <a:schemeClr val="dk1"/>
                </a:solidFill>
                <a:latin typeface="Calibri"/>
                <a:ea typeface="Calibri"/>
                <a:cs typeface="Calibri"/>
                <a:sym typeface="Calibri"/>
              </a:rPr>
              <a:t>, da so </a:t>
            </a:r>
            <a:r>
              <a:rPr lang="en-US" sz="1200" dirty="0" err="1">
                <a:solidFill>
                  <a:schemeClr val="dk1"/>
                </a:solidFill>
                <a:latin typeface="Calibri"/>
                <a:ea typeface="Calibri"/>
                <a:cs typeface="Calibri"/>
                <a:sym typeface="Calibri"/>
              </a:rPr>
              <a:t>razviti</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koncepti</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usmerjeni</a:t>
            </a:r>
            <a:r>
              <a:rPr lang="en-US" sz="1200" dirty="0">
                <a:solidFill>
                  <a:schemeClr val="dk1"/>
                </a:solidFill>
                <a:latin typeface="Calibri"/>
                <a:ea typeface="Calibri"/>
                <a:cs typeface="Calibri"/>
                <a:sym typeface="Calibri"/>
              </a:rPr>
              <a:t> k </a:t>
            </a:r>
            <a:r>
              <a:rPr lang="en-US" sz="1200" dirty="0" err="1">
                <a:solidFill>
                  <a:schemeClr val="dk1"/>
                </a:solidFill>
                <a:latin typeface="Calibri"/>
                <a:ea typeface="Calibri"/>
                <a:cs typeface="Calibri"/>
                <a:sym typeface="Calibri"/>
              </a:rPr>
              <a:t>uporabniku</a:t>
            </a:r>
            <a:r>
              <a:rPr lang="en-US" sz="1200" dirty="0">
                <a:solidFill>
                  <a:schemeClr val="dk1"/>
                </a:solidFill>
                <a:latin typeface="Calibri"/>
                <a:ea typeface="Calibri"/>
                <a:cs typeface="Calibri"/>
                <a:sym typeface="Calibri"/>
              </a:rPr>
              <a:t>.</a:t>
            </a:r>
          </a:p>
          <a:p>
            <a:pPr marL="0" marR="0" lvl="0" indent="0" algn="just" rtl="0">
              <a:spcBef>
                <a:spcPts val="0"/>
              </a:spcBef>
              <a:spcAft>
                <a:spcPts val="0"/>
              </a:spcAft>
              <a:buNone/>
            </a:pPr>
            <a:endParaRPr lang="en-US" sz="1200" dirty="0">
              <a:solidFill>
                <a:schemeClr val="dk1"/>
              </a:solidFill>
              <a:latin typeface="Calibri"/>
              <a:ea typeface="Calibri"/>
              <a:cs typeface="Calibri"/>
              <a:sym typeface="Calibri"/>
            </a:endParaRPr>
          </a:p>
          <a:p>
            <a:pPr marL="0" marR="0" lvl="0" indent="0" algn="just" rtl="0">
              <a:spcBef>
                <a:spcPts val="0"/>
              </a:spcBef>
              <a:spcAft>
                <a:spcPts val="0"/>
              </a:spcAft>
              <a:buNone/>
            </a:pPr>
            <a:r>
              <a:rPr lang="en-US" sz="1200" dirty="0" err="1">
                <a:solidFill>
                  <a:schemeClr val="dk1"/>
                </a:solidFill>
                <a:latin typeface="Calibri"/>
                <a:ea typeface="Calibri"/>
                <a:cs typeface="Calibri"/>
                <a:sym typeface="Calibri"/>
              </a:rPr>
              <a:t>Ustvarjanje</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oblikovalskih</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nalog</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Oblikovalske</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naloge</a:t>
            </a:r>
            <a:r>
              <a:rPr lang="en-US" sz="1200" dirty="0">
                <a:solidFill>
                  <a:schemeClr val="dk1"/>
                </a:solidFill>
                <a:latin typeface="Calibri"/>
                <a:ea typeface="Calibri"/>
                <a:cs typeface="Calibri"/>
                <a:sym typeface="Calibri"/>
              </a:rPr>
              <a:t> se </a:t>
            </a:r>
            <a:r>
              <a:rPr lang="en-US" sz="1200" dirty="0" err="1">
                <a:solidFill>
                  <a:schemeClr val="dk1"/>
                </a:solidFill>
                <a:latin typeface="Calibri"/>
                <a:ea typeface="Calibri"/>
                <a:cs typeface="Calibri"/>
                <a:sym typeface="Calibri"/>
              </a:rPr>
              <a:t>ustvarijo</a:t>
            </a:r>
            <a:r>
              <a:rPr lang="en-US" sz="1200" dirty="0">
                <a:solidFill>
                  <a:schemeClr val="dk1"/>
                </a:solidFill>
                <a:latin typeface="Calibri"/>
                <a:ea typeface="Calibri"/>
                <a:cs typeface="Calibri"/>
                <a:sym typeface="Calibri"/>
              </a:rPr>
              <a:t>, da </a:t>
            </a:r>
            <a:r>
              <a:rPr lang="en-US" sz="1200" dirty="0" err="1">
                <a:solidFill>
                  <a:schemeClr val="dk1"/>
                </a:solidFill>
                <a:latin typeface="Calibri"/>
                <a:ea typeface="Calibri"/>
                <a:cs typeface="Calibri"/>
                <a:sym typeface="Calibri"/>
              </a:rPr>
              <a:t>zagotovijo</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jasen</a:t>
            </a:r>
            <a:r>
              <a:rPr lang="en-US" sz="1200" dirty="0">
                <a:solidFill>
                  <a:schemeClr val="dk1"/>
                </a:solidFill>
                <a:latin typeface="Calibri"/>
                <a:ea typeface="Calibri"/>
                <a:cs typeface="Calibri"/>
                <a:sym typeface="Calibri"/>
              </a:rPr>
              <a:t> in </a:t>
            </a:r>
            <a:r>
              <a:rPr lang="en-US" sz="1200" dirty="0" err="1">
                <a:solidFill>
                  <a:schemeClr val="dk1"/>
                </a:solidFill>
                <a:latin typeface="Calibri"/>
                <a:ea typeface="Calibri"/>
                <a:cs typeface="Calibri"/>
                <a:sym typeface="Calibri"/>
              </a:rPr>
              <a:t>jedrnat</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opis</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problema</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ciljne</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skupine</a:t>
            </a:r>
            <a:r>
              <a:rPr lang="en-US" sz="1200" dirty="0">
                <a:solidFill>
                  <a:schemeClr val="dk1"/>
                </a:solidFill>
                <a:latin typeface="Calibri"/>
                <a:ea typeface="Calibri"/>
                <a:cs typeface="Calibri"/>
                <a:sym typeface="Calibri"/>
              </a:rPr>
              <a:t> in </a:t>
            </a:r>
            <a:r>
              <a:rPr lang="en-US" sz="1200" dirty="0" err="1">
                <a:solidFill>
                  <a:schemeClr val="dk1"/>
                </a:solidFill>
                <a:latin typeface="Calibri"/>
                <a:ea typeface="Calibri"/>
                <a:cs typeface="Calibri"/>
                <a:sym typeface="Calibri"/>
              </a:rPr>
              <a:t>predlagane</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rešitve</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Te</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naloge</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delujejo</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kot</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usmerjevalni</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dokumenti</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skozi</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fazo</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razvoja</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koncepta</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zagotavljajoč</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enotno</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vizijo</a:t>
            </a:r>
            <a:r>
              <a:rPr lang="en-US" sz="1200" dirty="0">
                <a:solidFill>
                  <a:schemeClr val="dk1"/>
                </a:solidFill>
                <a:latin typeface="Calibri"/>
                <a:ea typeface="Calibri"/>
                <a:cs typeface="Calibri"/>
                <a:sym typeface="Calibri"/>
              </a:rPr>
              <a:t> in </a:t>
            </a:r>
            <a:r>
              <a:rPr lang="en-US" sz="1200" dirty="0" err="1">
                <a:solidFill>
                  <a:schemeClr val="dk1"/>
                </a:solidFill>
                <a:latin typeface="Calibri"/>
                <a:ea typeface="Calibri"/>
                <a:cs typeface="Calibri"/>
                <a:sym typeface="Calibri"/>
              </a:rPr>
              <a:t>razumevanje</a:t>
            </a:r>
            <a:r>
              <a:rPr lang="en-US" sz="1200" dirty="0">
                <a:solidFill>
                  <a:schemeClr val="dk1"/>
                </a:solidFill>
                <a:latin typeface="Calibri"/>
                <a:ea typeface="Calibri"/>
                <a:cs typeface="Calibri"/>
                <a:sym typeface="Calibri"/>
              </a:rPr>
              <a:t> med </a:t>
            </a:r>
            <a:r>
              <a:rPr lang="en-US" sz="1200" dirty="0" err="1">
                <a:solidFill>
                  <a:schemeClr val="dk1"/>
                </a:solidFill>
                <a:latin typeface="Calibri"/>
                <a:ea typeface="Calibri"/>
                <a:cs typeface="Calibri"/>
                <a:sym typeface="Calibri"/>
              </a:rPr>
              <a:t>člani</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ekipe</a:t>
            </a:r>
            <a:r>
              <a:rPr lang="en-US" sz="1200" dirty="0">
                <a:solidFill>
                  <a:schemeClr val="dk1"/>
                </a:solidFill>
                <a:latin typeface="Calibri"/>
                <a:ea typeface="Calibri"/>
                <a:cs typeface="Calibri"/>
                <a:sym typeface="Calibri"/>
              </a:rPr>
              <a:t>.</a:t>
            </a:r>
          </a:p>
          <a:p>
            <a:pPr marL="0" marR="0" lvl="0" indent="0" algn="just" rtl="0">
              <a:spcBef>
                <a:spcPts val="0"/>
              </a:spcBef>
              <a:spcAft>
                <a:spcPts val="0"/>
              </a:spcAft>
              <a:buNone/>
            </a:pPr>
            <a:endParaRPr lang="en-US" sz="1200" dirty="0">
              <a:solidFill>
                <a:schemeClr val="dk1"/>
              </a:solidFill>
              <a:latin typeface="Calibri"/>
              <a:ea typeface="Calibri"/>
              <a:cs typeface="Calibri"/>
              <a:sym typeface="Calibri"/>
            </a:endParaRPr>
          </a:p>
          <a:p>
            <a:pPr marL="0" marR="0" lvl="0" indent="0" algn="just" rtl="0">
              <a:spcBef>
                <a:spcPts val="0"/>
              </a:spcBef>
              <a:spcAft>
                <a:spcPts val="0"/>
              </a:spcAft>
              <a:buNone/>
            </a:pPr>
            <a:r>
              <a:rPr lang="en-US" sz="1200" dirty="0" err="1">
                <a:solidFill>
                  <a:schemeClr val="dk1"/>
                </a:solidFill>
                <a:latin typeface="Calibri"/>
                <a:ea typeface="Calibri"/>
                <a:cs typeface="Calibri"/>
                <a:sym typeface="Calibri"/>
              </a:rPr>
              <a:t>Prioritizacija</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konceptov</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Koncepte</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ocenimo</a:t>
            </a:r>
            <a:r>
              <a:rPr lang="en-US" sz="1200" dirty="0">
                <a:solidFill>
                  <a:schemeClr val="dk1"/>
                </a:solidFill>
                <a:latin typeface="Calibri"/>
                <a:ea typeface="Calibri"/>
                <a:cs typeface="Calibri"/>
                <a:sym typeface="Calibri"/>
              </a:rPr>
              <a:t> in </a:t>
            </a:r>
            <a:r>
              <a:rPr lang="en-US" sz="1200" dirty="0" err="1">
                <a:solidFill>
                  <a:schemeClr val="dk1"/>
                </a:solidFill>
                <a:latin typeface="Calibri"/>
                <a:ea typeface="Calibri"/>
                <a:cs typeface="Calibri"/>
                <a:sym typeface="Calibri"/>
              </a:rPr>
              <a:t>prioriziramo</a:t>
            </a:r>
            <a:r>
              <a:rPr lang="en-US" sz="1200" dirty="0">
                <a:solidFill>
                  <a:schemeClr val="dk1"/>
                </a:solidFill>
                <a:latin typeface="Calibri"/>
                <a:ea typeface="Calibri"/>
                <a:cs typeface="Calibri"/>
                <a:sym typeface="Calibri"/>
              </a:rPr>
              <a:t> glede </a:t>
            </a:r>
            <a:r>
              <a:rPr lang="en-US" sz="1200" dirty="0" err="1">
                <a:solidFill>
                  <a:schemeClr val="dk1"/>
                </a:solidFill>
                <a:latin typeface="Calibri"/>
                <a:ea typeface="Calibri"/>
                <a:cs typeface="Calibri"/>
                <a:sym typeface="Calibri"/>
              </a:rPr>
              <a:t>na</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merila</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kot</a:t>
            </a:r>
            <a:r>
              <a:rPr lang="en-US" sz="1200" dirty="0">
                <a:solidFill>
                  <a:schemeClr val="dk1"/>
                </a:solidFill>
                <a:latin typeface="Calibri"/>
                <a:ea typeface="Calibri"/>
                <a:cs typeface="Calibri"/>
                <a:sym typeface="Calibri"/>
              </a:rPr>
              <a:t> so </a:t>
            </a:r>
            <a:r>
              <a:rPr lang="en-US" sz="1200" dirty="0" err="1">
                <a:solidFill>
                  <a:schemeClr val="dk1"/>
                </a:solidFill>
                <a:latin typeface="Calibri"/>
                <a:ea typeface="Calibri"/>
                <a:cs typeface="Calibri"/>
                <a:sym typeface="Calibri"/>
              </a:rPr>
              <a:t>izvedljivost</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zaželenost</a:t>
            </a:r>
            <a:r>
              <a:rPr lang="en-US" sz="1200" dirty="0">
                <a:solidFill>
                  <a:schemeClr val="dk1"/>
                </a:solidFill>
                <a:latin typeface="Calibri"/>
                <a:ea typeface="Calibri"/>
                <a:cs typeface="Calibri"/>
                <a:sym typeface="Calibri"/>
              </a:rPr>
              <a:t> in </a:t>
            </a:r>
            <a:r>
              <a:rPr lang="en-US" sz="1200" dirty="0" err="1">
                <a:solidFill>
                  <a:schemeClr val="dk1"/>
                </a:solidFill>
                <a:latin typeface="Calibri"/>
                <a:ea typeface="Calibri"/>
                <a:cs typeface="Calibri"/>
                <a:sym typeface="Calibri"/>
              </a:rPr>
              <a:t>izvedljivost</a:t>
            </a:r>
            <a:r>
              <a:rPr lang="en-US" sz="1200" dirty="0">
                <a:solidFill>
                  <a:schemeClr val="dk1"/>
                </a:solidFill>
                <a:latin typeface="Calibri"/>
                <a:ea typeface="Calibri"/>
                <a:cs typeface="Calibri"/>
                <a:sym typeface="Calibri"/>
              </a:rPr>
              <a:t>. Ta </a:t>
            </a:r>
            <a:r>
              <a:rPr lang="en-US" sz="1200" dirty="0" err="1">
                <a:solidFill>
                  <a:schemeClr val="dk1"/>
                </a:solidFill>
                <a:latin typeface="Calibri"/>
                <a:ea typeface="Calibri"/>
                <a:cs typeface="Calibri"/>
                <a:sym typeface="Calibri"/>
              </a:rPr>
              <a:t>korak</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pomaga</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pri</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izbiri</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konceptov</a:t>
            </a:r>
            <a:r>
              <a:rPr lang="en-US" sz="1200" dirty="0">
                <a:solidFill>
                  <a:schemeClr val="dk1"/>
                </a:solidFill>
                <a:latin typeface="Calibri"/>
                <a:ea typeface="Calibri"/>
                <a:cs typeface="Calibri"/>
                <a:sym typeface="Calibri"/>
              </a:rPr>
              <a:t>, ki </a:t>
            </a:r>
            <a:r>
              <a:rPr lang="en-US" sz="1200" dirty="0" err="1">
                <a:solidFill>
                  <a:schemeClr val="dk1"/>
                </a:solidFill>
                <a:latin typeface="Calibri"/>
                <a:ea typeface="Calibri"/>
                <a:cs typeface="Calibri"/>
                <a:sym typeface="Calibri"/>
              </a:rPr>
              <a:t>niso</a:t>
            </a:r>
            <a:r>
              <a:rPr lang="en-US" sz="1200" dirty="0">
                <a:solidFill>
                  <a:schemeClr val="dk1"/>
                </a:solidFill>
                <a:latin typeface="Calibri"/>
                <a:ea typeface="Calibri"/>
                <a:cs typeface="Calibri"/>
                <a:sym typeface="Calibri"/>
              </a:rPr>
              <a:t> le </a:t>
            </a:r>
            <a:r>
              <a:rPr lang="en-US" sz="1200" dirty="0" err="1">
                <a:solidFill>
                  <a:schemeClr val="dk1"/>
                </a:solidFill>
                <a:latin typeface="Calibri"/>
                <a:ea typeface="Calibri"/>
                <a:cs typeface="Calibri"/>
                <a:sym typeface="Calibri"/>
              </a:rPr>
              <a:t>inovativni</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ampak</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tudi</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praktični</a:t>
            </a:r>
            <a:r>
              <a:rPr lang="en-US" sz="1200" dirty="0">
                <a:solidFill>
                  <a:schemeClr val="dk1"/>
                </a:solidFill>
                <a:latin typeface="Calibri"/>
                <a:ea typeface="Calibri"/>
                <a:cs typeface="Calibri"/>
                <a:sym typeface="Calibri"/>
              </a:rPr>
              <a:t> in </a:t>
            </a:r>
            <a:r>
              <a:rPr lang="en-US" sz="1200" dirty="0" err="1">
                <a:solidFill>
                  <a:schemeClr val="dk1"/>
                </a:solidFill>
                <a:latin typeface="Calibri"/>
                <a:ea typeface="Calibri"/>
                <a:cs typeface="Calibri"/>
                <a:sym typeface="Calibri"/>
              </a:rPr>
              <a:t>dosegljivi</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znotraj</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danih</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omejitev</a:t>
            </a:r>
            <a:r>
              <a:rPr lang="en-US" sz="1200" dirty="0">
                <a:solidFill>
                  <a:schemeClr val="dk1"/>
                </a:solidFill>
                <a:latin typeface="Calibri"/>
                <a:ea typeface="Calibri"/>
                <a:cs typeface="Calibri"/>
                <a:sym typeface="Calibri"/>
              </a:rPr>
              <a:t>.</a:t>
            </a:r>
          </a:p>
          <a:p>
            <a:pPr marL="0" marR="0" lvl="0" indent="0" algn="just" rtl="0">
              <a:spcBef>
                <a:spcPts val="0"/>
              </a:spcBef>
              <a:spcAft>
                <a:spcPts val="0"/>
              </a:spcAft>
              <a:buNone/>
            </a:pPr>
            <a:endParaRPr lang="en-US" sz="1200" dirty="0">
              <a:solidFill>
                <a:schemeClr val="dk1"/>
              </a:solidFill>
              <a:latin typeface="Calibri"/>
              <a:ea typeface="Calibri"/>
              <a:cs typeface="Calibri"/>
              <a:sym typeface="Calibri"/>
            </a:endParaRPr>
          </a:p>
          <a:p>
            <a:pPr marL="0" marR="0" lvl="0" indent="0" algn="just" rtl="0">
              <a:spcBef>
                <a:spcPts val="0"/>
              </a:spcBef>
              <a:spcAft>
                <a:spcPts val="0"/>
              </a:spcAft>
              <a:buNone/>
            </a:pPr>
            <a:r>
              <a:rPr lang="en-US" sz="1200" dirty="0" err="1">
                <a:solidFill>
                  <a:schemeClr val="dk1"/>
                </a:solidFill>
                <a:latin typeface="Calibri"/>
                <a:ea typeface="Calibri"/>
                <a:cs typeface="Calibri"/>
                <a:sym typeface="Calibri"/>
              </a:rPr>
              <a:t>Usklajenost</a:t>
            </a:r>
            <a:r>
              <a:rPr lang="en-US" sz="1200" dirty="0">
                <a:solidFill>
                  <a:schemeClr val="dk1"/>
                </a:solidFill>
                <a:latin typeface="Calibri"/>
                <a:ea typeface="Calibri"/>
                <a:cs typeface="Calibri"/>
                <a:sym typeface="Calibri"/>
              </a:rPr>
              <a:t> s </a:t>
            </a:r>
            <a:r>
              <a:rPr lang="en-US" sz="1200" dirty="0" err="1">
                <a:solidFill>
                  <a:schemeClr val="dk1"/>
                </a:solidFill>
                <a:latin typeface="Calibri"/>
                <a:ea typeface="Calibri"/>
                <a:cs typeface="Calibri"/>
                <a:sym typeface="Calibri"/>
              </a:rPr>
              <a:t>prototipiranjem</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Upošteva</a:t>
            </a:r>
            <a:r>
              <a:rPr lang="en-US" sz="1200" dirty="0">
                <a:solidFill>
                  <a:schemeClr val="dk1"/>
                </a:solidFill>
                <a:latin typeface="Calibri"/>
                <a:ea typeface="Calibri"/>
                <a:cs typeface="Calibri"/>
                <a:sym typeface="Calibri"/>
              </a:rPr>
              <a:t> se, </a:t>
            </a:r>
            <a:r>
              <a:rPr lang="en-US" sz="1200" dirty="0" err="1">
                <a:solidFill>
                  <a:schemeClr val="dk1"/>
                </a:solidFill>
                <a:latin typeface="Calibri"/>
                <a:ea typeface="Calibri"/>
                <a:cs typeface="Calibri"/>
                <a:sym typeface="Calibri"/>
              </a:rPr>
              <a:t>kako</a:t>
            </a:r>
            <a:r>
              <a:rPr lang="en-US" sz="1200" dirty="0">
                <a:solidFill>
                  <a:schemeClr val="dk1"/>
                </a:solidFill>
                <a:latin typeface="Calibri"/>
                <a:ea typeface="Calibri"/>
                <a:cs typeface="Calibri"/>
                <a:sym typeface="Calibri"/>
              </a:rPr>
              <a:t> se </a:t>
            </a:r>
            <a:r>
              <a:rPr lang="en-US" sz="1200" dirty="0" err="1">
                <a:solidFill>
                  <a:schemeClr val="dk1"/>
                </a:solidFill>
                <a:latin typeface="Calibri"/>
                <a:ea typeface="Calibri"/>
                <a:cs typeface="Calibri"/>
                <a:sym typeface="Calibri"/>
              </a:rPr>
              <a:t>bodo</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koncepti</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prenesli</a:t>
            </a:r>
            <a:r>
              <a:rPr lang="en-US" sz="1200" dirty="0">
                <a:solidFill>
                  <a:schemeClr val="dk1"/>
                </a:solidFill>
                <a:latin typeface="Calibri"/>
                <a:ea typeface="Calibri"/>
                <a:cs typeface="Calibri"/>
                <a:sym typeface="Calibri"/>
              </a:rPr>
              <a:t> v </a:t>
            </a:r>
            <a:r>
              <a:rPr lang="en-US" sz="1200" dirty="0" err="1">
                <a:solidFill>
                  <a:schemeClr val="dk1"/>
                </a:solidFill>
                <a:latin typeface="Calibri"/>
                <a:ea typeface="Calibri"/>
                <a:cs typeface="Calibri"/>
                <a:sym typeface="Calibri"/>
              </a:rPr>
              <a:t>oprijemljive</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prototipe</a:t>
            </a:r>
            <a:r>
              <a:rPr lang="en-US" sz="1200" dirty="0">
                <a:solidFill>
                  <a:schemeClr val="dk1"/>
                </a:solidFill>
                <a:latin typeface="Calibri"/>
                <a:ea typeface="Calibri"/>
                <a:cs typeface="Calibri"/>
                <a:sym typeface="Calibri"/>
              </a:rPr>
              <a:t> med </a:t>
            </a:r>
            <a:r>
              <a:rPr lang="en-US" sz="1200" dirty="0" err="1">
                <a:solidFill>
                  <a:schemeClr val="dk1"/>
                </a:solidFill>
                <a:latin typeface="Calibri"/>
                <a:ea typeface="Calibri"/>
                <a:cs typeface="Calibri"/>
                <a:sym typeface="Calibri"/>
              </a:rPr>
              <a:t>fazo</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prototipiranja</a:t>
            </a:r>
            <a:r>
              <a:rPr lang="en-US" sz="1200" dirty="0">
                <a:solidFill>
                  <a:schemeClr val="dk1"/>
                </a:solidFill>
                <a:latin typeface="Calibri"/>
                <a:ea typeface="Calibri"/>
                <a:cs typeface="Calibri"/>
                <a:sym typeface="Calibri"/>
              </a:rPr>
              <a:t>. Ta </a:t>
            </a:r>
            <a:r>
              <a:rPr lang="en-US" sz="1200" dirty="0" err="1">
                <a:solidFill>
                  <a:schemeClr val="dk1"/>
                </a:solidFill>
                <a:latin typeface="Calibri"/>
                <a:ea typeface="Calibri"/>
                <a:cs typeface="Calibri"/>
                <a:sym typeface="Calibri"/>
              </a:rPr>
              <a:t>usklajenost</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zagotavlja</a:t>
            </a:r>
            <a:r>
              <a:rPr lang="en-US" sz="1200" dirty="0">
                <a:solidFill>
                  <a:schemeClr val="dk1"/>
                </a:solidFill>
                <a:latin typeface="Calibri"/>
                <a:ea typeface="Calibri"/>
                <a:cs typeface="Calibri"/>
                <a:sym typeface="Calibri"/>
              </a:rPr>
              <a:t>, da se </a:t>
            </a:r>
            <a:r>
              <a:rPr lang="en-US" sz="1200" dirty="0" err="1">
                <a:solidFill>
                  <a:schemeClr val="dk1"/>
                </a:solidFill>
                <a:latin typeface="Calibri"/>
                <a:ea typeface="Calibri"/>
                <a:cs typeface="Calibri"/>
                <a:sym typeface="Calibri"/>
              </a:rPr>
              <a:t>zamisel</a:t>
            </a:r>
            <a:r>
              <a:rPr lang="en-US" sz="1200" dirty="0">
                <a:solidFill>
                  <a:schemeClr val="dk1"/>
                </a:solidFill>
                <a:latin typeface="Calibri"/>
                <a:ea typeface="Calibri"/>
                <a:cs typeface="Calibri"/>
                <a:sym typeface="Calibri"/>
              </a:rPr>
              <a:t> o </a:t>
            </a:r>
            <a:r>
              <a:rPr lang="en-US" sz="1200" dirty="0" err="1">
                <a:solidFill>
                  <a:schemeClr val="dk1"/>
                </a:solidFill>
                <a:latin typeface="Calibri"/>
                <a:ea typeface="Calibri"/>
                <a:cs typeface="Calibri"/>
                <a:sym typeface="Calibri"/>
              </a:rPr>
              <a:t>rešitvi</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natančno</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prevede</a:t>
            </a:r>
            <a:r>
              <a:rPr lang="en-US" sz="1200" dirty="0">
                <a:solidFill>
                  <a:schemeClr val="dk1"/>
                </a:solidFill>
                <a:latin typeface="Calibri"/>
                <a:ea typeface="Calibri"/>
                <a:cs typeface="Calibri"/>
                <a:sym typeface="Calibri"/>
              </a:rPr>
              <a:t> v </a:t>
            </a:r>
            <a:r>
              <a:rPr lang="en-US" sz="1200" dirty="0" err="1">
                <a:solidFill>
                  <a:schemeClr val="dk1"/>
                </a:solidFill>
                <a:latin typeface="Calibri"/>
                <a:ea typeface="Calibri"/>
                <a:cs typeface="Calibri"/>
                <a:sym typeface="Calibri"/>
              </a:rPr>
              <a:t>fizično</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ali</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digitalno</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obliko</a:t>
            </a:r>
            <a:r>
              <a:rPr lang="en-US" sz="1200" dirty="0">
                <a:solidFill>
                  <a:schemeClr val="dk1"/>
                </a:solidFill>
                <a:latin typeface="Calibri"/>
                <a:ea typeface="Calibri"/>
                <a:cs typeface="Calibri"/>
                <a:sym typeface="Calibri"/>
              </a:rPr>
              <a:t>, ki jo je </a:t>
            </a:r>
            <a:r>
              <a:rPr lang="en-US" sz="1200" dirty="0" err="1">
                <a:solidFill>
                  <a:schemeClr val="dk1"/>
                </a:solidFill>
                <a:latin typeface="Calibri"/>
                <a:ea typeface="Calibri"/>
                <a:cs typeface="Calibri"/>
                <a:sym typeface="Calibri"/>
              </a:rPr>
              <a:t>mogoče</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testirati</a:t>
            </a:r>
            <a:r>
              <a:rPr lang="en-US" sz="1200" dirty="0">
                <a:solidFill>
                  <a:schemeClr val="dk1"/>
                </a:solidFill>
                <a:latin typeface="Calibri"/>
                <a:ea typeface="Calibri"/>
                <a:cs typeface="Calibri"/>
                <a:sym typeface="Calibri"/>
              </a:rPr>
              <a:t> in </a:t>
            </a:r>
            <a:r>
              <a:rPr lang="en-US" sz="1200" dirty="0" err="1">
                <a:solidFill>
                  <a:schemeClr val="dk1"/>
                </a:solidFill>
                <a:latin typeface="Calibri"/>
                <a:ea typeface="Calibri"/>
                <a:cs typeface="Calibri"/>
                <a:sym typeface="Calibri"/>
              </a:rPr>
              <a:t>prečistiti</a:t>
            </a:r>
            <a:r>
              <a:rPr lang="en-US" sz="1200" dirty="0">
                <a:solidFill>
                  <a:schemeClr val="dk1"/>
                </a:solidFill>
                <a:latin typeface="Calibri"/>
                <a:ea typeface="Calibri"/>
                <a:cs typeface="Calibri"/>
                <a:sym typeface="Calibri"/>
              </a:rPr>
              <a:t>.</a:t>
            </a:r>
          </a:p>
          <a:p>
            <a:pPr marL="0" marR="0" lvl="0" indent="0" algn="just" rtl="0">
              <a:spcBef>
                <a:spcPts val="0"/>
              </a:spcBef>
              <a:spcAft>
                <a:spcPts val="0"/>
              </a:spcAft>
              <a:buNone/>
            </a:pPr>
            <a:endParaRPr lang="en-US" sz="1200" dirty="0">
              <a:solidFill>
                <a:schemeClr val="dk1"/>
              </a:solidFill>
              <a:latin typeface="Calibri"/>
              <a:ea typeface="Calibri"/>
              <a:cs typeface="Calibri"/>
              <a:sym typeface="Calibri"/>
            </a:endParaRPr>
          </a:p>
          <a:p>
            <a:pPr marL="0" marR="0" lvl="0" indent="0" algn="just" rtl="0">
              <a:spcBef>
                <a:spcPts val="0"/>
              </a:spcBef>
              <a:spcAft>
                <a:spcPts val="0"/>
              </a:spcAft>
              <a:buNone/>
            </a:pPr>
            <a:r>
              <a:rPr lang="en-US" sz="1200" dirty="0" err="1">
                <a:solidFill>
                  <a:schemeClr val="dk1"/>
                </a:solidFill>
                <a:latin typeface="Calibri"/>
                <a:ea typeface="Calibri"/>
                <a:cs typeface="Calibri"/>
                <a:sym typeface="Calibri"/>
              </a:rPr>
              <a:t>Iteracija</a:t>
            </a:r>
            <a:r>
              <a:rPr lang="en-US" sz="1200" dirty="0">
                <a:solidFill>
                  <a:schemeClr val="dk1"/>
                </a:solidFill>
                <a:latin typeface="Calibri"/>
                <a:ea typeface="Calibri"/>
                <a:cs typeface="Calibri"/>
                <a:sym typeface="Calibri"/>
              </a:rPr>
              <a:t> in </a:t>
            </a:r>
            <a:r>
              <a:rPr lang="en-US" sz="1200" dirty="0" err="1">
                <a:solidFill>
                  <a:schemeClr val="dk1"/>
                </a:solidFill>
                <a:latin typeface="Calibri"/>
                <a:ea typeface="Calibri"/>
                <a:cs typeface="Calibri"/>
                <a:sym typeface="Calibri"/>
              </a:rPr>
              <a:t>prečiščevanje</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Proces</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razvoja</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koncepta</a:t>
            </a:r>
            <a:r>
              <a:rPr lang="en-US" sz="1200" dirty="0">
                <a:solidFill>
                  <a:schemeClr val="dk1"/>
                </a:solidFill>
                <a:latin typeface="Calibri"/>
                <a:ea typeface="Calibri"/>
                <a:cs typeface="Calibri"/>
                <a:sym typeface="Calibri"/>
              </a:rPr>
              <a:t> je </a:t>
            </a:r>
            <a:r>
              <a:rPr lang="en-US" sz="1200" dirty="0" err="1">
                <a:solidFill>
                  <a:schemeClr val="dk1"/>
                </a:solidFill>
                <a:latin typeface="Calibri"/>
                <a:ea typeface="Calibri"/>
                <a:cs typeface="Calibri"/>
                <a:sym typeface="Calibri"/>
              </a:rPr>
              <a:t>iterativen</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kar</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pomeni</a:t>
            </a:r>
            <a:r>
              <a:rPr lang="en-US" sz="1200" dirty="0">
                <a:solidFill>
                  <a:schemeClr val="dk1"/>
                </a:solidFill>
                <a:latin typeface="Calibri"/>
                <a:ea typeface="Calibri"/>
                <a:cs typeface="Calibri"/>
                <a:sym typeface="Calibri"/>
              </a:rPr>
              <a:t>, da se </a:t>
            </a:r>
            <a:r>
              <a:rPr lang="en-US" sz="1200" dirty="0" err="1">
                <a:solidFill>
                  <a:schemeClr val="dk1"/>
                </a:solidFill>
                <a:latin typeface="Calibri"/>
                <a:ea typeface="Calibri"/>
                <a:cs typeface="Calibri"/>
                <a:sym typeface="Calibri"/>
              </a:rPr>
              <a:t>koncepti</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lahko</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razvijajo</a:t>
            </a:r>
            <a:r>
              <a:rPr lang="en-US" sz="1200" dirty="0">
                <a:solidFill>
                  <a:schemeClr val="dk1"/>
                </a:solidFill>
                <a:latin typeface="Calibri"/>
                <a:ea typeface="Calibri"/>
                <a:cs typeface="Calibri"/>
                <a:sym typeface="Calibri"/>
              </a:rPr>
              <a:t> in </a:t>
            </a:r>
            <a:r>
              <a:rPr lang="en-US" sz="1200" dirty="0" err="1">
                <a:solidFill>
                  <a:schemeClr val="dk1"/>
                </a:solidFill>
                <a:latin typeface="Calibri"/>
                <a:ea typeface="Calibri"/>
                <a:cs typeface="Calibri"/>
                <a:sym typeface="Calibri"/>
              </a:rPr>
              <a:t>spreminjajo</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na</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podlagi</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povratnih</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informacij</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testiranja</a:t>
            </a:r>
            <a:r>
              <a:rPr lang="en-US" sz="1200" dirty="0">
                <a:solidFill>
                  <a:schemeClr val="dk1"/>
                </a:solidFill>
                <a:latin typeface="Calibri"/>
                <a:ea typeface="Calibri"/>
                <a:cs typeface="Calibri"/>
                <a:sym typeface="Calibri"/>
              </a:rPr>
              <a:t> in </a:t>
            </a:r>
            <a:r>
              <a:rPr lang="en-US" sz="1200" dirty="0" err="1">
                <a:solidFill>
                  <a:schemeClr val="dk1"/>
                </a:solidFill>
                <a:latin typeface="Calibri"/>
                <a:ea typeface="Calibri"/>
                <a:cs typeface="Calibri"/>
                <a:sym typeface="Calibri"/>
              </a:rPr>
              <a:t>dodatnih</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vpogledov</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pridobljenih</a:t>
            </a:r>
            <a:r>
              <a:rPr lang="en-US" sz="1200" dirty="0">
                <a:solidFill>
                  <a:schemeClr val="dk1"/>
                </a:solidFill>
                <a:latin typeface="Calibri"/>
                <a:ea typeface="Calibri"/>
                <a:cs typeface="Calibri"/>
                <a:sym typeface="Calibri"/>
              </a:rPr>
              <a:t> od </a:t>
            </a:r>
            <a:r>
              <a:rPr lang="en-US" sz="1200" dirty="0" err="1">
                <a:solidFill>
                  <a:schemeClr val="dk1"/>
                </a:solidFill>
                <a:latin typeface="Calibri"/>
                <a:ea typeface="Calibri"/>
                <a:cs typeface="Calibri"/>
                <a:sym typeface="Calibri"/>
              </a:rPr>
              <a:t>deležnikov</a:t>
            </a:r>
            <a:r>
              <a:rPr lang="en-US" sz="1200" dirty="0">
                <a:solidFill>
                  <a:schemeClr val="dk1"/>
                </a:solidFill>
                <a:latin typeface="Calibri"/>
                <a:ea typeface="Calibri"/>
                <a:cs typeface="Calibri"/>
                <a:sym typeface="Calibri"/>
              </a:rPr>
              <a:t> in </a:t>
            </a:r>
            <a:r>
              <a:rPr lang="en-US" sz="1200" dirty="0" err="1">
                <a:solidFill>
                  <a:schemeClr val="dk1"/>
                </a:solidFill>
                <a:latin typeface="Calibri"/>
                <a:ea typeface="Calibri"/>
                <a:cs typeface="Calibri"/>
                <a:sym typeface="Calibri"/>
              </a:rPr>
              <a:t>končnih</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uporabnikov</a:t>
            </a:r>
            <a:r>
              <a:rPr lang="en-US" sz="1200" dirty="0">
                <a:solidFill>
                  <a:schemeClr val="dk1"/>
                </a:solidFill>
                <a:latin typeface="Calibri"/>
                <a:ea typeface="Calibri"/>
                <a:cs typeface="Calibri"/>
                <a:sym typeface="Calibri"/>
              </a:rPr>
              <a:t>. Ta </a:t>
            </a:r>
            <a:r>
              <a:rPr lang="en-US" sz="1200" dirty="0" err="1">
                <a:solidFill>
                  <a:schemeClr val="dk1"/>
                </a:solidFill>
                <a:latin typeface="Calibri"/>
                <a:ea typeface="Calibri"/>
                <a:cs typeface="Calibri"/>
                <a:sym typeface="Calibri"/>
              </a:rPr>
              <a:t>prilagodljivost</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omogoča</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nenehno</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izboljševanje</a:t>
            </a:r>
            <a:r>
              <a:rPr lang="en-US" sz="1200" dirty="0">
                <a:solidFill>
                  <a:schemeClr val="dk1"/>
                </a:solidFill>
                <a:latin typeface="Calibri"/>
                <a:ea typeface="Calibri"/>
                <a:cs typeface="Calibri"/>
                <a:sym typeface="Calibri"/>
              </a:rPr>
              <a:t> in </a:t>
            </a:r>
            <a:r>
              <a:rPr lang="en-US" sz="1200" dirty="0" err="1">
                <a:solidFill>
                  <a:schemeClr val="dk1"/>
                </a:solidFill>
                <a:latin typeface="Calibri"/>
                <a:ea typeface="Calibri"/>
                <a:cs typeface="Calibri"/>
                <a:sym typeface="Calibri"/>
              </a:rPr>
              <a:t>optimizacijo</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predlaganih</a:t>
            </a:r>
            <a:r>
              <a:rPr lang="en-US" sz="1200" dirty="0">
                <a:solidFill>
                  <a:schemeClr val="dk1"/>
                </a:solidFill>
                <a:latin typeface="Calibri"/>
                <a:ea typeface="Calibri"/>
                <a:cs typeface="Calibri"/>
                <a:sym typeface="Calibri"/>
              </a:rPr>
              <a:t> </a:t>
            </a:r>
            <a:r>
              <a:rPr lang="en-US" sz="1200" dirty="0" err="1">
                <a:solidFill>
                  <a:schemeClr val="dk1"/>
                </a:solidFill>
                <a:latin typeface="Calibri"/>
                <a:ea typeface="Calibri"/>
                <a:cs typeface="Calibri"/>
                <a:sym typeface="Calibri"/>
              </a:rPr>
              <a:t>rešitev</a:t>
            </a:r>
            <a:r>
              <a:rPr lang="en-US" sz="1200" dirty="0">
                <a:solidFill>
                  <a:schemeClr val="dk1"/>
                </a:solidFill>
                <a:latin typeface="Calibri"/>
                <a:ea typeface="Calibri"/>
                <a:cs typeface="Calibri"/>
                <a:sym typeface="Calibri"/>
              </a:rPr>
              <a:t>.</a:t>
            </a:r>
          </a:p>
          <a:p>
            <a:pPr marL="0" marR="0" lvl="0" indent="0" algn="just" rtl="0">
              <a:spcBef>
                <a:spcPts val="0"/>
              </a:spcBef>
              <a:spcAft>
                <a:spcPts val="0"/>
              </a:spcAft>
              <a:buNone/>
            </a:pPr>
            <a:endParaRPr lang="en-US" sz="1600" dirty="0">
              <a:solidFill>
                <a:schemeClr val="dk1"/>
              </a:solidFill>
              <a:latin typeface="Calibri"/>
              <a:ea typeface="Calibri"/>
              <a:cs typeface="Calibri"/>
              <a:sym typeface="Calibri"/>
            </a:endParaRPr>
          </a:p>
          <a:p>
            <a:pPr marL="0" marR="0" lvl="0" indent="0" algn="just" rtl="0">
              <a:spcBef>
                <a:spcPts val="0"/>
              </a:spcBef>
              <a:spcAft>
                <a:spcPts val="0"/>
              </a:spcAft>
              <a:buNone/>
            </a:pPr>
            <a:endParaRPr lang="en-US" sz="1600" dirty="0">
              <a:solidFill>
                <a:schemeClr val="dk1"/>
              </a:solidFill>
              <a:latin typeface="Calibri"/>
              <a:ea typeface="Calibri"/>
              <a:cs typeface="Calibri"/>
              <a:sym typeface="Calibri"/>
            </a:endParaRPr>
          </a:p>
          <a:p>
            <a:pPr marL="0" marR="0" lvl="0" indent="0" algn="just" rtl="0">
              <a:spcBef>
                <a:spcPts val="0"/>
              </a:spcBef>
              <a:spcAft>
                <a:spcPts val="0"/>
              </a:spcAft>
              <a:buNone/>
            </a:pPr>
            <a:endParaRPr lang="en-US" sz="1600" dirty="0">
              <a:solidFill>
                <a:schemeClr val="dk1"/>
              </a:solidFill>
              <a:latin typeface="Calibri"/>
              <a:ea typeface="Calibri"/>
              <a:cs typeface="Calibri"/>
              <a:sym typeface="Calibri"/>
            </a:endParaRPr>
          </a:p>
          <a:p>
            <a:pPr marL="0" marR="0" lvl="0" indent="0" algn="just" rtl="0">
              <a:spcBef>
                <a:spcPts val="0"/>
              </a:spcBef>
              <a:spcAft>
                <a:spcPts val="0"/>
              </a:spcAft>
              <a:buNone/>
            </a:pPr>
            <a:endParaRPr lang="en-US" sz="1600" dirty="0">
              <a:solidFill>
                <a:schemeClr val="dk1"/>
              </a:solidFill>
              <a:latin typeface="Calibri"/>
              <a:ea typeface="Calibri"/>
              <a:cs typeface="Calibri"/>
              <a:sym typeface="Calibri"/>
            </a:endParaRPr>
          </a:p>
          <a:p>
            <a:pPr marL="0" marR="0" lvl="0" indent="0" algn="just" rtl="0">
              <a:spcBef>
                <a:spcPts val="0"/>
              </a:spcBef>
              <a:spcAft>
                <a:spcPts val="0"/>
              </a:spcAft>
              <a:buNone/>
            </a:pPr>
            <a:endParaRPr lang="en-US" sz="1600" dirty="0">
              <a:solidFill>
                <a:schemeClr val="dk1"/>
              </a:solidFill>
              <a:latin typeface="Calibri"/>
              <a:ea typeface="Calibri"/>
              <a:cs typeface="Calibri"/>
              <a:sym typeface="Calibri"/>
            </a:endParaRPr>
          </a:p>
          <a:p>
            <a:pPr marL="0" marR="0" lvl="0" indent="0" algn="just" rtl="0">
              <a:spcBef>
                <a:spcPts val="0"/>
              </a:spcBef>
              <a:spcAft>
                <a:spcPts val="0"/>
              </a:spcAft>
              <a:buNone/>
            </a:pPr>
            <a:endParaRPr lang="en-US" sz="1600" dirty="0">
              <a:solidFill>
                <a:schemeClr val="dk1"/>
              </a:solidFill>
              <a:latin typeface="Calibri"/>
              <a:ea typeface="Calibri"/>
              <a:cs typeface="Calibri"/>
              <a:sym typeface="Calibri"/>
            </a:endParaRPr>
          </a:p>
          <a:p>
            <a:pPr marL="0" marR="0" lvl="0" indent="0" algn="just" rtl="0">
              <a:spcBef>
                <a:spcPts val="0"/>
              </a:spcBef>
              <a:spcAft>
                <a:spcPts val="0"/>
              </a:spcAft>
              <a:buNone/>
            </a:pPr>
            <a:endParaRPr lang="en-US" sz="1600" dirty="0">
              <a:solidFill>
                <a:schemeClr val="dk1"/>
              </a:solidFill>
              <a:latin typeface="Calibri"/>
              <a:ea typeface="Calibri"/>
              <a:cs typeface="Calibri"/>
              <a:sym typeface="Calibri"/>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23"/>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2400"/>
              <a:buNone/>
            </a:pPr>
            <a:r>
              <a:rPr lang="el-GR" sz="2400" dirty="0"/>
              <a:t>2. </a:t>
            </a:r>
            <a:r>
              <a:rPr lang="en-US" sz="2400" dirty="0" err="1"/>
              <a:t>Oblikovanje</a:t>
            </a:r>
            <a:r>
              <a:rPr lang="en-US" sz="2400" dirty="0"/>
              <a:t> </a:t>
            </a:r>
            <a:r>
              <a:rPr lang="en-US" sz="2400" dirty="0" err="1"/>
              <a:t>idej</a:t>
            </a:r>
            <a:r>
              <a:rPr lang="en-US" sz="2400" dirty="0"/>
              <a:t> in </a:t>
            </a:r>
            <a:r>
              <a:rPr lang="en-US" sz="2400" dirty="0" err="1"/>
              <a:t>izdelava</a:t>
            </a:r>
            <a:r>
              <a:rPr lang="en-US" sz="2400" dirty="0"/>
              <a:t> </a:t>
            </a:r>
            <a:r>
              <a:rPr lang="en-US" sz="2400" dirty="0" err="1"/>
              <a:t>prototipov</a:t>
            </a:r>
            <a:endParaRPr sz="2400" dirty="0"/>
          </a:p>
          <a:p>
            <a:pPr marL="0" lvl="0" indent="0" algn="l" rtl="0">
              <a:lnSpc>
                <a:spcPct val="90000"/>
              </a:lnSpc>
              <a:spcBef>
                <a:spcPts val="1000"/>
              </a:spcBef>
              <a:spcAft>
                <a:spcPts val="0"/>
              </a:spcAft>
              <a:buClr>
                <a:srgbClr val="1B193E"/>
              </a:buClr>
              <a:buSzPts val="2400"/>
              <a:buNone/>
            </a:pPr>
            <a:r>
              <a:rPr lang="el-GR" sz="2400" b="0" dirty="0"/>
              <a:t>2.2 </a:t>
            </a:r>
            <a:r>
              <a:rPr lang="en-US" sz="2400" b="0" dirty="0" err="1"/>
              <a:t>Razvoj</a:t>
            </a:r>
            <a:r>
              <a:rPr lang="en-US" sz="2400" b="0" dirty="0"/>
              <a:t> </a:t>
            </a:r>
            <a:r>
              <a:rPr lang="en-US" sz="2400" b="0" dirty="0" err="1"/>
              <a:t>koncepta</a:t>
            </a:r>
            <a:endParaRPr sz="2400" b="0" dirty="0"/>
          </a:p>
        </p:txBody>
      </p:sp>
      <p:sp>
        <p:nvSpPr>
          <p:cNvPr id="278" name="Google Shape;278;p23"/>
          <p:cNvSpPr/>
          <p:nvPr/>
        </p:nvSpPr>
        <p:spPr>
          <a:xfrm>
            <a:off x="0" y="0"/>
            <a:ext cx="48768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rgbClr val="000000"/>
              </a:buClr>
              <a:buSzPts val="1800"/>
              <a:buFont typeface="Inter"/>
              <a:buNone/>
            </a:pPr>
            <a:br>
              <a:rPr lang="el-GR" sz="1800" b="0" i="0" u="none" strike="noStrike" cap="none">
                <a:solidFill>
                  <a:srgbClr val="000000"/>
                </a:solidFill>
                <a:latin typeface="Inter"/>
                <a:ea typeface="Inter"/>
                <a:cs typeface="Inter"/>
                <a:sym typeface="Inter"/>
              </a:rPr>
            </a:br>
            <a:endParaRPr sz="1800" b="0" i="0" u="none" strike="noStrike" cap="none">
              <a:solidFill>
                <a:schemeClr val="dk1"/>
              </a:solidFill>
              <a:latin typeface="Arial"/>
              <a:ea typeface="Arial"/>
              <a:cs typeface="Arial"/>
              <a:sym typeface="Arial"/>
            </a:endParaRPr>
          </a:p>
        </p:txBody>
      </p:sp>
      <p:sp>
        <p:nvSpPr>
          <p:cNvPr id="279" name="Google Shape;279;p23"/>
          <p:cNvSpPr/>
          <p:nvPr/>
        </p:nvSpPr>
        <p:spPr>
          <a:xfrm>
            <a:off x="152400" y="152400"/>
            <a:ext cx="48768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rgbClr val="000000"/>
              </a:buClr>
              <a:buSzPts val="1800"/>
              <a:buFont typeface="Inter"/>
              <a:buNone/>
            </a:pPr>
            <a:br>
              <a:rPr lang="el-GR" sz="1800" b="0" i="0" u="none" strike="noStrike" cap="none">
                <a:solidFill>
                  <a:srgbClr val="000000"/>
                </a:solidFill>
                <a:latin typeface="Inter"/>
                <a:ea typeface="Inter"/>
                <a:cs typeface="Inter"/>
                <a:sym typeface="Inter"/>
              </a:rPr>
            </a:br>
            <a:endParaRPr sz="1800" b="0" i="0" u="none" strike="noStrike" cap="none">
              <a:solidFill>
                <a:schemeClr val="dk1"/>
              </a:solidFill>
              <a:latin typeface="Arial"/>
              <a:ea typeface="Arial"/>
              <a:cs typeface="Arial"/>
              <a:sym typeface="Arial"/>
            </a:endParaRPr>
          </a:p>
        </p:txBody>
      </p:sp>
      <p:sp>
        <p:nvSpPr>
          <p:cNvPr id="280" name="Google Shape;280;p23"/>
          <p:cNvSpPr/>
          <p:nvPr/>
        </p:nvSpPr>
        <p:spPr>
          <a:xfrm>
            <a:off x="152400" y="1572471"/>
            <a:ext cx="11386457" cy="4085693"/>
          </a:xfrm>
          <a:prstGeom prst="rect">
            <a:avLst/>
          </a:prstGeom>
          <a:noFill/>
          <a:ln>
            <a:noFill/>
          </a:ln>
        </p:spPr>
        <p:txBody>
          <a:bodyPr spcFirstLastPara="1" wrap="square" lIns="91425" tIns="45700" rIns="91425" bIns="45700" anchor="ctr" anchorCtr="0">
            <a:spAutoFit/>
          </a:bodyPr>
          <a:lstStyle/>
          <a:p>
            <a:pPr marL="0" marR="0" lvl="0" indent="0" rtl="0">
              <a:lnSpc>
                <a:spcPct val="100000"/>
              </a:lnSpc>
              <a:spcBef>
                <a:spcPts val="0"/>
              </a:spcBef>
              <a:spcAft>
                <a:spcPts val="0"/>
              </a:spcAft>
              <a:buClr>
                <a:schemeClr val="dk1"/>
              </a:buClr>
              <a:buSzPts val="1000"/>
              <a:buFont typeface="Arial"/>
              <a:buNone/>
            </a:pPr>
            <a:r>
              <a:rPr lang="zu-ZA" sz="1050" b="0" i="0" u="none" strike="noStrike" cap="none" dirty="0">
                <a:solidFill>
                  <a:schemeClr val="dk1"/>
                </a:solidFill>
                <a:latin typeface="Arial"/>
                <a:ea typeface="Arial"/>
                <a:cs typeface="Arial"/>
                <a:sym typeface="Arial"/>
              </a:rPr>
              <a:t>Razvoj koncepta je faza, ki sledi fazi oblikovanja idej, kjer se ideje izpopolnijo in strukturirajo v izvedljive koncepte in rešitve. Deluje kot ključni most med ustvarjalnim generiranjem idej in nadaljnjo fazo izdelave prototipov.</a:t>
            </a:r>
          </a:p>
          <a:p>
            <a:pPr marL="0" marR="0" lvl="0" indent="0" rtl="0">
              <a:lnSpc>
                <a:spcPct val="100000"/>
              </a:lnSpc>
              <a:spcBef>
                <a:spcPts val="0"/>
              </a:spcBef>
              <a:spcAft>
                <a:spcPts val="0"/>
              </a:spcAft>
              <a:buClr>
                <a:schemeClr val="dk1"/>
              </a:buClr>
              <a:buSzPts val="1000"/>
              <a:buFont typeface="Arial"/>
              <a:buNone/>
            </a:pPr>
            <a:endParaRPr lang="zu-ZA" sz="1050" b="0" i="0" u="none" strike="noStrike" cap="none" dirty="0">
              <a:solidFill>
                <a:schemeClr val="dk1"/>
              </a:solidFill>
              <a:latin typeface="Arial"/>
              <a:ea typeface="Arial"/>
              <a:cs typeface="Arial"/>
              <a:sym typeface="Arial"/>
            </a:endParaRPr>
          </a:p>
          <a:p>
            <a:pPr marL="0" marR="0" lvl="0" indent="0" rtl="0">
              <a:lnSpc>
                <a:spcPct val="100000"/>
              </a:lnSpc>
              <a:spcBef>
                <a:spcPts val="0"/>
              </a:spcBef>
              <a:spcAft>
                <a:spcPts val="0"/>
              </a:spcAft>
              <a:buClr>
                <a:schemeClr val="dk1"/>
              </a:buClr>
              <a:buSzPts val="1000"/>
              <a:buFont typeface="Arial"/>
              <a:buNone/>
            </a:pPr>
            <a:r>
              <a:rPr lang="zu-ZA" sz="1050" b="0" i="0" u="none" strike="noStrike" cap="none" dirty="0">
                <a:solidFill>
                  <a:schemeClr val="dk1"/>
                </a:solidFill>
                <a:latin typeface="Arial"/>
                <a:ea typeface="Arial"/>
                <a:cs typeface="Arial"/>
                <a:sym typeface="Arial"/>
              </a:rPr>
              <a:t>Uporabniške osebe in potrebe: Uporabniške osebe in njihove potrebe tvorijo temelj za razvoj konceptov, osredotočenih na uporabnika. Z razumevanjem ciljne publike in njihovih zahtev se lahko koncepti prilagodijo za reševanje resničnih izzivov in resoniranje z namenjenimi uporabniki.</a:t>
            </a:r>
          </a:p>
          <a:p>
            <a:pPr marL="0" marR="0" lvl="0" indent="0" rtl="0">
              <a:lnSpc>
                <a:spcPct val="100000"/>
              </a:lnSpc>
              <a:spcBef>
                <a:spcPts val="0"/>
              </a:spcBef>
              <a:spcAft>
                <a:spcPts val="0"/>
              </a:spcAft>
              <a:buClr>
                <a:schemeClr val="dk1"/>
              </a:buClr>
              <a:buSzPts val="1000"/>
              <a:buFont typeface="Arial"/>
              <a:buNone/>
            </a:pPr>
            <a:endParaRPr lang="zu-ZA" sz="1050" b="0" i="0" u="none" strike="noStrike" cap="none" dirty="0">
              <a:solidFill>
                <a:schemeClr val="dk1"/>
              </a:solidFill>
              <a:latin typeface="Arial"/>
              <a:ea typeface="Arial"/>
              <a:cs typeface="Arial"/>
              <a:sym typeface="Arial"/>
            </a:endParaRPr>
          </a:p>
          <a:p>
            <a:pPr marL="0" marR="0" lvl="0" indent="0" rtl="0">
              <a:lnSpc>
                <a:spcPct val="100000"/>
              </a:lnSpc>
              <a:spcBef>
                <a:spcPts val="0"/>
              </a:spcBef>
              <a:spcAft>
                <a:spcPts val="0"/>
              </a:spcAft>
              <a:buClr>
                <a:schemeClr val="dk1"/>
              </a:buClr>
              <a:buSzPts val="1000"/>
              <a:buFont typeface="Arial"/>
              <a:buNone/>
            </a:pPr>
            <a:r>
              <a:rPr lang="zu-ZA" sz="1050" b="0" i="0" u="none" strike="noStrike" cap="none" dirty="0">
                <a:solidFill>
                  <a:schemeClr val="dk1"/>
                </a:solidFill>
                <a:latin typeface="Arial"/>
                <a:ea typeface="Arial"/>
                <a:cs typeface="Arial"/>
                <a:sym typeface="Arial"/>
              </a:rPr>
              <a:t>Pripovedovanje zgodb in scenariji uporabnikov: Pripovedovanje zgodb in uporabniški scenariji prispevajo k vizualizaciji, kako bodo koncepti naslavljali potrebe in izzive končnih uporabnikov. Storyboardi ponujajo vizualno upodobitev uporabnikovega potovanja, ki ponuja vpogled v praktično uporabo konceptov.</a:t>
            </a:r>
          </a:p>
          <a:p>
            <a:pPr marL="0" marR="0" lvl="0" indent="0" rtl="0">
              <a:lnSpc>
                <a:spcPct val="100000"/>
              </a:lnSpc>
              <a:spcBef>
                <a:spcPts val="0"/>
              </a:spcBef>
              <a:spcAft>
                <a:spcPts val="0"/>
              </a:spcAft>
              <a:buClr>
                <a:schemeClr val="dk1"/>
              </a:buClr>
              <a:buSzPts val="1000"/>
              <a:buFont typeface="Arial"/>
              <a:buNone/>
            </a:pPr>
            <a:endParaRPr lang="zu-ZA" sz="1050" b="0" i="0" u="none" strike="noStrike" cap="none" dirty="0">
              <a:solidFill>
                <a:schemeClr val="dk1"/>
              </a:solidFill>
              <a:latin typeface="Arial"/>
              <a:ea typeface="Arial"/>
              <a:cs typeface="Arial"/>
              <a:sym typeface="Arial"/>
            </a:endParaRPr>
          </a:p>
          <a:p>
            <a:pPr marL="0" marR="0" lvl="0" indent="0" rtl="0">
              <a:lnSpc>
                <a:spcPct val="100000"/>
              </a:lnSpc>
              <a:spcBef>
                <a:spcPts val="0"/>
              </a:spcBef>
              <a:spcAft>
                <a:spcPts val="0"/>
              </a:spcAft>
              <a:buClr>
                <a:schemeClr val="dk1"/>
              </a:buClr>
              <a:buSzPts val="1000"/>
              <a:buFont typeface="Arial"/>
              <a:buNone/>
            </a:pPr>
            <a:r>
              <a:rPr lang="zu-ZA" sz="1050" b="0" i="0" u="none" strike="noStrike" cap="none" dirty="0">
                <a:solidFill>
                  <a:schemeClr val="dk1"/>
                </a:solidFill>
                <a:latin typeface="Arial"/>
                <a:ea typeface="Arial"/>
                <a:cs typeface="Arial"/>
                <a:sym typeface="Arial"/>
              </a:rPr>
              <a:t>Oblikovalski briefi: Oblikovalski briefi nudijo strukturiran oris problema, ciljne publike in predlagane rešitve. Oblikovanje učinkovitih oblikovalskih briefov vodi fazo razvoja koncepta, zagotavljajoč jasno in jedrnato pot za ekipo.</a:t>
            </a:r>
          </a:p>
          <a:p>
            <a:pPr marL="0" marR="0" lvl="0" indent="0" rtl="0">
              <a:lnSpc>
                <a:spcPct val="100000"/>
              </a:lnSpc>
              <a:spcBef>
                <a:spcPts val="0"/>
              </a:spcBef>
              <a:spcAft>
                <a:spcPts val="0"/>
              </a:spcAft>
              <a:buClr>
                <a:schemeClr val="dk1"/>
              </a:buClr>
              <a:buSzPts val="1000"/>
              <a:buFont typeface="Arial"/>
              <a:buNone/>
            </a:pPr>
            <a:endParaRPr lang="zu-ZA" sz="1050" b="0" i="0" u="none" strike="noStrike" cap="none" dirty="0">
              <a:solidFill>
                <a:schemeClr val="dk1"/>
              </a:solidFill>
              <a:latin typeface="Arial"/>
              <a:ea typeface="Arial"/>
              <a:cs typeface="Arial"/>
              <a:sym typeface="Arial"/>
            </a:endParaRPr>
          </a:p>
          <a:p>
            <a:pPr marL="0" marR="0" lvl="0" indent="0" rtl="0">
              <a:lnSpc>
                <a:spcPct val="100000"/>
              </a:lnSpc>
              <a:spcBef>
                <a:spcPts val="0"/>
              </a:spcBef>
              <a:spcAft>
                <a:spcPts val="0"/>
              </a:spcAft>
              <a:buClr>
                <a:schemeClr val="dk1"/>
              </a:buClr>
              <a:buSzPts val="1000"/>
              <a:buFont typeface="Arial"/>
              <a:buNone/>
            </a:pPr>
            <a:r>
              <a:rPr lang="zu-ZA" sz="1050" b="0" i="0" u="none" strike="noStrike" cap="none" dirty="0">
                <a:solidFill>
                  <a:schemeClr val="dk1"/>
                </a:solidFill>
                <a:latin typeface="Arial"/>
                <a:ea typeface="Arial"/>
                <a:cs typeface="Arial"/>
                <a:sym typeface="Arial"/>
              </a:rPr>
              <a:t>Prioriteta in izvedljivost: Prioriteta temelji na kriterijih izvedljivosti, zaželenosti in izvedljivosti. Ocenjevanje izvedljivosti izvajanja vsakega koncepta znotraj organizacijskih virov in omejitev zagotavlja, da izbrani koncepti za nadaljnji razvoj sovpadajo s praktično resničnostjo.</a:t>
            </a:r>
          </a:p>
          <a:p>
            <a:pPr marL="0" marR="0" lvl="0" indent="0" rtl="0">
              <a:lnSpc>
                <a:spcPct val="100000"/>
              </a:lnSpc>
              <a:spcBef>
                <a:spcPts val="0"/>
              </a:spcBef>
              <a:spcAft>
                <a:spcPts val="0"/>
              </a:spcAft>
              <a:buClr>
                <a:schemeClr val="dk1"/>
              </a:buClr>
              <a:buSzPts val="1000"/>
              <a:buFont typeface="Arial"/>
              <a:buNone/>
            </a:pPr>
            <a:endParaRPr lang="zu-ZA" sz="1050" b="0" i="0" u="none" strike="noStrike" cap="none" dirty="0">
              <a:solidFill>
                <a:schemeClr val="dk1"/>
              </a:solidFill>
              <a:latin typeface="Arial"/>
              <a:ea typeface="Arial"/>
              <a:cs typeface="Arial"/>
              <a:sym typeface="Arial"/>
            </a:endParaRPr>
          </a:p>
          <a:p>
            <a:pPr marL="0" marR="0" lvl="0" indent="0" rtl="0">
              <a:lnSpc>
                <a:spcPct val="100000"/>
              </a:lnSpc>
              <a:spcBef>
                <a:spcPts val="0"/>
              </a:spcBef>
              <a:spcAft>
                <a:spcPts val="0"/>
              </a:spcAft>
              <a:buClr>
                <a:schemeClr val="dk1"/>
              </a:buClr>
              <a:buSzPts val="1000"/>
              <a:buFont typeface="Arial"/>
              <a:buNone/>
            </a:pPr>
            <a:r>
              <a:rPr lang="zu-ZA" sz="1050" b="0" i="0" u="none" strike="noStrike" cap="none" dirty="0">
                <a:solidFill>
                  <a:schemeClr val="dk1"/>
                </a:solidFill>
                <a:latin typeface="Arial"/>
                <a:ea typeface="Arial"/>
                <a:cs typeface="Arial"/>
                <a:sym typeface="Arial"/>
              </a:rPr>
              <a:t>Premisleki o prototipiranju: Pomembno je razmisliti o tem, kako bodo koncepti prešli v oprijemljive prototipe. Usklajevanje konceptov s prihajajočo fazo prototipiranja zagotavlja, da bo predstavljena rešitev zvesto prevedena v oprijemljivo, uporabniško preizkušeno obliko.</a:t>
            </a:r>
          </a:p>
          <a:p>
            <a:pPr marL="0" marR="0" lvl="0" indent="0" rtl="0">
              <a:lnSpc>
                <a:spcPct val="100000"/>
              </a:lnSpc>
              <a:spcBef>
                <a:spcPts val="0"/>
              </a:spcBef>
              <a:spcAft>
                <a:spcPts val="0"/>
              </a:spcAft>
              <a:buClr>
                <a:schemeClr val="dk1"/>
              </a:buClr>
              <a:buSzPts val="1000"/>
              <a:buFont typeface="Arial"/>
              <a:buNone/>
            </a:pPr>
            <a:endParaRPr lang="zu-ZA" sz="1050" b="0" i="0" u="none" strike="noStrike" cap="none" dirty="0">
              <a:solidFill>
                <a:schemeClr val="dk1"/>
              </a:solidFill>
              <a:latin typeface="Arial"/>
              <a:ea typeface="Arial"/>
              <a:cs typeface="Arial"/>
              <a:sym typeface="Arial"/>
            </a:endParaRPr>
          </a:p>
          <a:p>
            <a:pPr marL="0" marR="0" lvl="0" indent="0" rtl="0">
              <a:lnSpc>
                <a:spcPct val="100000"/>
              </a:lnSpc>
              <a:spcBef>
                <a:spcPts val="0"/>
              </a:spcBef>
              <a:spcAft>
                <a:spcPts val="0"/>
              </a:spcAft>
              <a:buClr>
                <a:schemeClr val="dk1"/>
              </a:buClr>
              <a:buSzPts val="1000"/>
              <a:buFont typeface="Arial"/>
              <a:buNone/>
            </a:pPr>
            <a:r>
              <a:rPr lang="zu-ZA" sz="1050" b="0" i="0" u="none" strike="noStrike" cap="none" dirty="0">
                <a:solidFill>
                  <a:schemeClr val="dk1"/>
                </a:solidFill>
                <a:latin typeface="Arial"/>
                <a:ea typeface="Arial"/>
                <a:cs typeface="Arial"/>
                <a:sym typeface="Arial"/>
              </a:rPr>
              <a:t>Iterativno izpopolnjevanje: Razvoj koncepta je po naravi iterativen. Koncepti se razvijajo skozi povratne informacije in preizkušanje, kar omogoča stalno izpopolnjevanje. Prilagodljivost za iteracije na podlagi spoznanj končnih uporabnikov zagotavlja nenehno optimizacijo za uporabniško zadovoljstvo in učinkovitost.</a:t>
            </a:r>
          </a:p>
          <a:p>
            <a:pPr marL="0" marR="0" lvl="0" indent="0" rtl="0">
              <a:lnSpc>
                <a:spcPct val="100000"/>
              </a:lnSpc>
              <a:spcBef>
                <a:spcPts val="0"/>
              </a:spcBef>
              <a:spcAft>
                <a:spcPts val="0"/>
              </a:spcAft>
              <a:buClr>
                <a:schemeClr val="dk1"/>
              </a:buClr>
              <a:buSzPts val="1000"/>
              <a:buFont typeface="Arial"/>
              <a:buNone/>
            </a:pPr>
            <a:endParaRPr lang="zu-ZA" sz="1050" b="0" i="0" u="none" strike="noStrike" cap="none" dirty="0">
              <a:solidFill>
                <a:schemeClr val="dk1"/>
              </a:solidFill>
              <a:latin typeface="Arial"/>
              <a:ea typeface="Arial"/>
              <a:cs typeface="Arial"/>
              <a:sym typeface="Arial"/>
            </a:endParaRPr>
          </a:p>
          <a:p>
            <a:pPr marL="0" marR="0" lvl="0" indent="0" rtl="0">
              <a:lnSpc>
                <a:spcPct val="100000"/>
              </a:lnSpc>
              <a:spcBef>
                <a:spcPts val="0"/>
              </a:spcBef>
              <a:spcAft>
                <a:spcPts val="0"/>
              </a:spcAft>
              <a:buClr>
                <a:schemeClr val="dk1"/>
              </a:buClr>
              <a:buSzPts val="1000"/>
              <a:buFont typeface="Arial"/>
              <a:buNone/>
            </a:pPr>
            <a:r>
              <a:rPr lang="zu-ZA" sz="1050" b="0" i="0" u="none" strike="noStrike" cap="none" dirty="0">
                <a:solidFill>
                  <a:schemeClr val="dk1"/>
                </a:solidFill>
                <a:latin typeface="Arial"/>
                <a:ea typeface="Arial"/>
                <a:cs typeface="Arial"/>
                <a:sym typeface="Arial"/>
              </a:rPr>
              <a:t>Praktična uporaba: Sektion zaključi s praktičnimi vajami in študijami primerov. Ustvarjanje osnovnih konceptov, storyboardov in oblikovalskih briefov za izbrane ideje omogoča praktično uporabo načel razvoja koncepta, pripravo na naslednje faze procesa oblikovanja razmišljanja.</a:t>
            </a:r>
            <a:br>
              <a:rPr lang="el-GR" sz="1000" b="0" i="0" u="none" strike="noStrike" cap="none" dirty="0">
                <a:solidFill>
                  <a:schemeClr val="dk1"/>
                </a:solidFill>
                <a:latin typeface="Arial"/>
                <a:ea typeface="Arial"/>
                <a:cs typeface="Arial"/>
                <a:sym typeface="Arial"/>
              </a:rPr>
            </a:br>
            <a:endParaRPr sz="1800" b="0" i="0" u="none" strike="noStrike" cap="none" dirty="0">
              <a:solidFill>
                <a:schemeClr val="dk1"/>
              </a:solidFill>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sp>
        <p:nvSpPr>
          <p:cNvPr id="285" name="Google Shape;285;p24"/>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2400"/>
              <a:buNone/>
            </a:pPr>
            <a:r>
              <a:rPr lang="el-GR" sz="2400" dirty="0"/>
              <a:t>2. </a:t>
            </a:r>
            <a:r>
              <a:rPr lang="en-US" sz="2400" dirty="0" err="1"/>
              <a:t>Oblikovanje</a:t>
            </a:r>
            <a:r>
              <a:rPr lang="en-US" sz="2400" dirty="0"/>
              <a:t> </a:t>
            </a:r>
            <a:r>
              <a:rPr lang="en-US" sz="2400" dirty="0" err="1"/>
              <a:t>idej</a:t>
            </a:r>
            <a:r>
              <a:rPr lang="en-US" sz="2400" dirty="0"/>
              <a:t> in </a:t>
            </a:r>
            <a:r>
              <a:rPr lang="en-US" sz="2400" dirty="0" err="1"/>
              <a:t>izdelava</a:t>
            </a:r>
            <a:r>
              <a:rPr lang="en-US" sz="2400" dirty="0"/>
              <a:t> </a:t>
            </a:r>
            <a:r>
              <a:rPr lang="en-US" sz="2400" dirty="0" err="1"/>
              <a:t>prototipov</a:t>
            </a:r>
            <a:endParaRPr sz="2400" dirty="0"/>
          </a:p>
          <a:p>
            <a:pPr marL="0" lvl="0" indent="0" algn="l" rtl="0">
              <a:lnSpc>
                <a:spcPct val="90000"/>
              </a:lnSpc>
              <a:spcBef>
                <a:spcPts val="1000"/>
              </a:spcBef>
              <a:spcAft>
                <a:spcPts val="0"/>
              </a:spcAft>
              <a:buClr>
                <a:srgbClr val="1B193E"/>
              </a:buClr>
              <a:buSzPts val="2400"/>
              <a:buNone/>
            </a:pPr>
            <a:r>
              <a:rPr lang="el-GR" sz="2400" b="0" dirty="0"/>
              <a:t>2.3 </a:t>
            </a:r>
            <a:r>
              <a:rPr lang="zu-ZA" sz="2400" b="0" dirty="0"/>
              <a:t>Izdelava prototipov in testiranje</a:t>
            </a:r>
            <a:endParaRPr sz="2400" b="0" dirty="0"/>
          </a:p>
        </p:txBody>
      </p:sp>
      <p:sp>
        <p:nvSpPr>
          <p:cNvPr id="286" name="Google Shape;286;p24"/>
          <p:cNvSpPr/>
          <p:nvPr/>
        </p:nvSpPr>
        <p:spPr>
          <a:xfrm>
            <a:off x="0" y="0"/>
            <a:ext cx="48768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rgbClr val="000000"/>
              </a:buClr>
              <a:buSzPts val="1800"/>
              <a:buFont typeface="Inter"/>
              <a:buNone/>
            </a:pPr>
            <a:br>
              <a:rPr lang="el-GR" sz="1800" b="0" i="0" u="none" strike="noStrike" cap="none">
                <a:solidFill>
                  <a:srgbClr val="000000"/>
                </a:solidFill>
                <a:latin typeface="Inter"/>
                <a:ea typeface="Inter"/>
                <a:cs typeface="Inter"/>
                <a:sym typeface="Inter"/>
              </a:rPr>
            </a:br>
            <a:endParaRPr sz="1800" b="0" i="0" u="none" strike="noStrike" cap="none">
              <a:solidFill>
                <a:schemeClr val="dk1"/>
              </a:solidFill>
              <a:latin typeface="Arial"/>
              <a:ea typeface="Arial"/>
              <a:cs typeface="Arial"/>
              <a:sym typeface="Arial"/>
            </a:endParaRPr>
          </a:p>
        </p:txBody>
      </p:sp>
      <p:sp>
        <p:nvSpPr>
          <p:cNvPr id="287" name="Google Shape;287;p24"/>
          <p:cNvSpPr/>
          <p:nvPr/>
        </p:nvSpPr>
        <p:spPr>
          <a:xfrm>
            <a:off x="152400" y="152400"/>
            <a:ext cx="48768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rgbClr val="000000"/>
              </a:buClr>
              <a:buSzPts val="1800"/>
              <a:buFont typeface="Inter"/>
              <a:buNone/>
            </a:pPr>
            <a:br>
              <a:rPr lang="el-GR" sz="1800" b="0" i="0" u="none" strike="noStrike" cap="none">
                <a:solidFill>
                  <a:srgbClr val="000000"/>
                </a:solidFill>
                <a:latin typeface="Inter"/>
                <a:ea typeface="Inter"/>
                <a:cs typeface="Inter"/>
                <a:sym typeface="Inter"/>
              </a:rPr>
            </a:br>
            <a:endParaRPr sz="1800" b="0" i="0" u="none" strike="noStrike" cap="none">
              <a:solidFill>
                <a:schemeClr val="dk1"/>
              </a:solidFill>
              <a:latin typeface="Arial"/>
              <a:ea typeface="Arial"/>
              <a:cs typeface="Arial"/>
              <a:sym typeface="Arial"/>
            </a:endParaRPr>
          </a:p>
        </p:txBody>
      </p:sp>
      <p:sp>
        <p:nvSpPr>
          <p:cNvPr id="288" name="Google Shape;288;p24"/>
          <p:cNvSpPr/>
          <p:nvPr/>
        </p:nvSpPr>
        <p:spPr>
          <a:xfrm>
            <a:off x="272911" y="1369971"/>
            <a:ext cx="11327674" cy="4247276"/>
          </a:xfrm>
          <a:prstGeom prst="rect">
            <a:avLst/>
          </a:prstGeom>
          <a:noFill/>
          <a:ln>
            <a:noFill/>
          </a:ln>
        </p:spPr>
        <p:txBody>
          <a:bodyPr spcFirstLastPara="1" wrap="square" lIns="91425" tIns="45700" rIns="91425" bIns="45700" anchor="ctr" anchorCtr="0">
            <a:spAutoFit/>
          </a:bodyPr>
          <a:lstStyle/>
          <a:p>
            <a:pPr marL="0" marR="0" lvl="0" indent="0" algn="just" rtl="0">
              <a:lnSpc>
                <a:spcPct val="100000"/>
              </a:lnSpc>
              <a:spcBef>
                <a:spcPts val="0"/>
              </a:spcBef>
              <a:spcAft>
                <a:spcPts val="0"/>
              </a:spcAft>
              <a:buClr>
                <a:schemeClr val="dk1"/>
              </a:buClr>
              <a:buSzPts val="1000"/>
              <a:buFont typeface="Arial"/>
              <a:buNone/>
            </a:pPr>
            <a:br>
              <a:rPr lang="el-GR" sz="900" b="0" i="0" u="none" strike="noStrike" cap="none" dirty="0">
                <a:solidFill>
                  <a:schemeClr val="dk1"/>
                </a:solidFill>
                <a:latin typeface="Arial"/>
                <a:ea typeface="Arial"/>
                <a:cs typeface="Arial"/>
                <a:sym typeface="Arial"/>
              </a:rPr>
            </a:br>
            <a:r>
              <a:rPr lang="zu-ZA" sz="900" b="0" i="0" u="none" strike="noStrike" cap="none" dirty="0">
                <a:solidFill>
                  <a:schemeClr val="dk1"/>
                </a:solidFill>
                <a:latin typeface="Arial"/>
                <a:ea typeface="Arial"/>
                <a:cs typeface="Arial"/>
                <a:sym typeface="Arial"/>
              </a:rPr>
              <a:t>Uvod v Izdelavo Prototipov: Izdelava prototipov je praktična uresničitev konceptov, ustvarjanje oprijemljivih predstavitev za vizualno ali funkcionalno testiranje idej. Omogoča oblikovalcem, da presežejo abstraktne koncepte in ideje oživijo v oprijemljivi obliki. Pomembno je omeniti, da se prototipi lahko razlikujejo po zvestobi, od nizko-zvestih skic do visoko-zvestih modelov, odvisno od stopnje razvoja in specifičnih ciljev testiranja.</a:t>
            </a:r>
          </a:p>
          <a:p>
            <a:pPr marL="0" marR="0" lvl="0" indent="0" algn="just" rtl="0">
              <a:lnSpc>
                <a:spcPct val="100000"/>
              </a:lnSpc>
              <a:spcBef>
                <a:spcPts val="0"/>
              </a:spcBef>
              <a:spcAft>
                <a:spcPts val="0"/>
              </a:spcAft>
              <a:buClr>
                <a:schemeClr val="dk1"/>
              </a:buClr>
              <a:buSzPts val="1000"/>
              <a:buFont typeface="Arial"/>
              <a:buNone/>
            </a:pPr>
            <a:endParaRPr lang="zu-ZA" sz="900" b="0" i="0" u="none" strike="noStrike" cap="none" dirty="0">
              <a:solidFill>
                <a:schemeClr val="dk1"/>
              </a:solidFill>
              <a:latin typeface="Arial"/>
              <a:ea typeface="Arial"/>
              <a:cs typeface="Arial"/>
              <a:sym typeface="Arial"/>
            </a:endParaRPr>
          </a:p>
          <a:p>
            <a:pPr marL="0" marR="0" lvl="0" indent="0" algn="just" rtl="0">
              <a:lnSpc>
                <a:spcPct val="100000"/>
              </a:lnSpc>
              <a:spcBef>
                <a:spcPts val="0"/>
              </a:spcBef>
              <a:spcAft>
                <a:spcPts val="0"/>
              </a:spcAft>
              <a:buClr>
                <a:schemeClr val="dk1"/>
              </a:buClr>
              <a:buSzPts val="1000"/>
              <a:buFont typeface="Arial"/>
              <a:buNone/>
            </a:pPr>
            <a:r>
              <a:rPr lang="zu-ZA" sz="900" b="0" i="0" u="none" strike="noStrike" cap="none" dirty="0">
                <a:solidFill>
                  <a:schemeClr val="dk1"/>
                </a:solidFill>
                <a:latin typeface="Arial"/>
                <a:ea typeface="Arial"/>
                <a:cs typeface="Arial"/>
                <a:sym typeface="Arial"/>
              </a:rPr>
              <a:t>Vrste Prototipov: Pri raziskovanju različnih vrst prototipov se udeleženci srečajo s papirnatimi prototipi, žičnimi modeli, maketami in funkcionalnimi prototipi. Vsaka vrsta ima svoje prednosti in primerne uporabne primere. Na primer, nizko-zvesti prototipi, kot so papirnate skice, so hitri in stroškovno učinkoviti za zgodnje faze oblikovanja idej, medtem ko visoko-zvesti prototipi zagotavljajo bolj realistično predstavitev končnega izdelka.</a:t>
            </a:r>
          </a:p>
          <a:p>
            <a:pPr marL="0" marR="0" lvl="0" indent="0" algn="just" rtl="0">
              <a:lnSpc>
                <a:spcPct val="100000"/>
              </a:lnSpc>
              <a:spcBef>
                <a:spcPts val="0"/>
              </a:spcBef>
              <a:spcAft>
                <a:spcPts val="0"/>
              </a:spcAft>
              <a:buClr>
                <a:schemeClr val="dk1"/>
              </a:buClr>
              <a:buSzPts val="1000"/>
              <a:buFont typeface="Arial"/>
              <a:buNone/>
            </a:pPr>
            <a:endParaRPr lang="zu-ZA" sz="900" b="0" i="0" u="none" strike="noStrike" cap="none" dirty="0">
              <a:solidFill>
                <a:schemeClr val="dk1"/>
              </a:solidFill>
              <a:latin typeface="Arial"/>
              <a:ea typeface="Arial"/>
              <a:cs typeface="Arial"/>
              <a:sym typeface="Arial"/>
            </a:endParaRPr>
          </a:p>
          <a:p>
            <a:pPr marL="0" marR="0" lvl="0" indent="0" algn="just" rtl="0">
              <a:lnSpc>
                <a:spcPct val="100000"/>
              </a:lnSpc>
              <a:spcBef>
                <a:spcPts val="0"/>
              </a:spcBef>
              <a:spcAft>
                <a:spcPts val="0"/>
              </a:spcAft>
              <a:buClr>
                <a:schemeClr val="dk1"/>
              </a:buClr>
              <a:buSzPts val="1000"/>
              <a:buFont typeface="Arial"/>
              <a:buNone/>
            </a:pPr>
            <a:r>
              <a:rPr lang="zu-ZA" sz="900" b="0" i="0" u="none" strike="noStrike" cap="none" dirty="0">
                <a:solidFill>
                  <a:schemeClr val="dk1"/>
                </a:solidFill>
                <a:latin typeface="Arial"/>
                <a:ea typeface="Arial"/>
                <a:cs typeface="Arial"/>
                <a:sym typeface="Arial"/>
              </a:rPr>
              <a:t>Orodja in Programska Oprema za Izdelavo Prototipov: S predstavitvijo orodij in programske opreme za izdelavo prototipov, kot so Adobe XD, Sketch in Figma, se udeleženci naučijo, kako učinkovito ustvariti digitalne prototipe. Ta orodja izboljšujejo sodelovanje, poenostavljajo postopek oblikovanja in olajšujejo ustvarjanje interaktivnih in dinamičnih prototipov.</a:t>
            </a:r>
          </a:p>
          <a:p>
            <a:pPr marL="0" marR="0" lvl="0" indent="0" algn="just" rtl="0">
              <a:lnSpc>
                <a:spcPct val="100000"/>
              </a:lnSpc>
              <a:spcBef>
                <a:spcPts val="0"/>
              </a:spcBef>
              <a:spcAft>
                <a:spcPts val="0"/>
              </a:spcAft>
              <a:buClr>
                <a:schemeClr val="dk1"/>
              </a:buClr>
              <a:buSzPts val="1000"/>
              <a:buFont typeface="Arial"/>
              <a:buNone/>
            </a:pPr>
            <a:endParaRPr lang="zu-ZA" sz="900" b="0" i="0" u="none" strike="noStrike" cap="none" dirty="0">
              <a:solidFill>
                <a:schemeClr val="dk1"/>
              </a:solidFill>
              <a:latin typeface="Arial"/>
              <a:ea typeface="Arial"/>
              <a:cs typeface="Arial"/>
              <a:sym typeface="Arial"/>
            </a:endParaRPr>
          </a:p>
          <a:p>
            <a:pPr marL="0" marR="0" lvl="0" indent="0" algn="just" rtl="0">
              <a:lnSpc>
                <a:spcPct val="100000"/>
              </a:lnSpc>
              <a:spcBef>
                <a:spcPts val="0"/>
              </a:spcBef>
              <a:spcAft>
                <a:spcPts val="0"/>
              </a:spcAft>
              <a:buClr>
                <a:schemeClr val="dk1"/>
              </a:buClr>
              <a:buSzPts val="1000"/>
              <a:buFont typeface="Arial"/>
              <a:buNone/>
            </a:pPr>
            <a:r>
              <a:rPr lang="zu-ZA" sz="900" b="0" i="0" u="none" strike="noStrike" cap="none" dirty="0">
                <a:solidFill>
                  <a:schemeClr val="dk1"/>
                </a:solidFill>
                <a:latin typeface="Arial"/>
                <a:ea typeface="Arial"/>
                <a:cs typeface="Arial"/>
                <a:sym typeface="Arial"/>
              </a:rPr>
              <a:t>Testiranje z Uporabniki in Povratne Informacije: Poudarjamo pomen vključevanja končnih uporabnikov v proces testiranja, pri čemer udeleženci razumejo, da je testiranje z uporabniki ključen korak pri preverjanju učinkovitosti oblikovanja. Testiranje z uporabniki pomaga prepoznati težave z uporabnostjo, zbrati dragocene povratne informacije in zagotoviti, da končni izdelek ustreza pričakovanjem in potrebam uporabnikov.</a:t>
            </a:r>
          </a:p>
          <a:p>
            <a:pPr marL="0" marR="0" lvl="0" indent="0" algn="just" rtl="0">
              <a:lnSpc>
                <a:spcPct val="100000"/>
              </a:lnSpc>
              <a:spcBef>
                <a:spcPts val="0"/>
              </a:spcBef>
              <a:spcAft>
                <a:spcPts val="0"/>
              </a:spcAft>
              <a:buClr>
                <a:schemeClr val="dk1"/>
              </a:buClr>
              <a:buSzPts val="1000"/>
              <a:buFont typeface="Arial"/>
              <a:buNone/>
            </a:pPr>
            <a:endParaRPr lang="zu-ZA" sz="900" b="0" i="0" u="none" strike="noStrike" cap="none" dirty="0">
              <a:solidFill>
                <a:schemeClr val="dk1"/>
              </a:solidFill>
              <a:latin typeface="Arial"/>
              <a:ea typeface="Arial"/>
              <a:cs typeface="Arial"/>
              <a:sym typeface="Arial"/>
            </a:endParaRPr>
          </a:p>
          <a:p>
            <a:pPr marL="0" marR="0" lvl="0" indent="0" algn="just" rtl="0">
              <a:lnSpc>
                <a:spcPct val="100000"/>
              </a:lnSpc>
              <a:spcBef>
                <a:spcPts val="0"/>
              </a:spcBef>
              <a:spcAft>
                <a:spcPts val="0"/>
              </a:spcAft>
              <a:buClr>
                <a:schemeClr val="dk1"/>
              </a:buClr>
              <a:buSzPts val="1000"/>
              <a:buFont typeface="Arial"/>
              <a:buNone/>
            </a:pPr>
            <a:r>
              <a:rPr lang="zu-ZA" sz="900" b="0" i="0" u="none" strike="noStrike" cap="none" dirty="0">
                <a:solidFill>
                  <a:schemeClr val="dk1"/>
                </a:solidFill>
                <a:latin typeface="Arial"/>
                <a:ea typeface="Arial"/>
                <a:cs typeface="Arial"/>
                <a:sym typeface="Arial"/>
              </a:rPr>
              <a:t>Oblikovanje Testnih Scenarijev: Udeleženci se naučijo, kako oblikovati testne scenarije in naloge za testiranje z uporabniki. Strukturiranje sej testiranja z dobro opredeljenimi scenariji omogoča zbiranje specifičnih vpogledov, zagotavljanje osredotočenega testiranja in pridobivanje pomembnih povratnih informacij.</a:t>
            </a:r>
          </a:p>
          <a:p>
            <a:pPr marL="0" marR="0" lvl="0" indent="0" algn="just" rtl="0">
              <a:lnSpc>
                <a:spcPct val="100000"/>
              </a:lnSpc>
              <a:spcBef>
                <a:spcPts val="0"/>
              </a:spcBef>
              <a:spcAft>
                <a:spcPts val="0"/>
              </a:spcAft>
              <a:buClr>
                <a:schemeClr val="dk1"/>
              </a:buClr>
              <a:buSzPts val="1000"/>
              <a:buFont typeface="Arial"/>
              <a:buNone/>
            </a:pPr>
            <a:endParaRPr lang="zu-ZA" sz="900" b="0" i="0" u="none" strike="noStrike" cap="none" dirty="0">
              <a:solidFill>
                <a:schemeClr val="dk1"/>
              </a:solidFill>
              <a:latin typeface="Arial"/>
              <a:ea typeface="Arial"/>
              <a:cs typeface="Arial"/>
              <a:sym typeface="Arial"/>
            </a:endParaRPr>
          </a:p>
          <a:p>
            <a:pPr marL="0" marR="0" lvl="0" indent="0" algn="just" rtl="0">
              <a:lnSpc>
                <a:spcPct val="100000"/>
              </a:lnSpc>
              <a:spcBef>
                <a:spcPts val="0"/>
              </a:spcBef>
              <a:spcAft>
                <a:spcPts val="0"/>
              </a:spcAft>
              <a:buClr>
                <a:schemeClr val="dk1"/>
              </a:buClr>
              <a:buSzPts val="1000"/>
              <a:buFont typeface="Arial"/>
              <a:buNone/>
            </a:pPr>
            <a:r>
              <a:rPr lang="zu-ZA" sz="900" b="0" i="0" u="none" strike="noStrike" cap="none" dirty="0">
                <a:solidFill>
                  <a:schemeClr val="dk1"/>
                </a:solidFill>
                <a:latin typeface="Arial"/>
                <a:ea typeface="Arial"/>
                <a:cs typeface="Arial"/>
                <a:sym typeface="Arial"/>
              </a:rPr>
              <a:t>Iterativna Izdelava Prototipov: Poudarjamo iterativno naravo procesa izdelave prototipov, pri čemer udeleženci razumejo, da se prototipi izboljšujejo na podlagi povratnih informacij uporabnikov. Iterativno izdelovanje prototipov omogoča stalne izboljšave oblikovanja, zagotavlja, da vsaka iteracija prinaša rešitev bliže izpolnjevanju zahtev in pričakovanj uporabnikov.</a:t>
            </a:r>
          </a:p>
          <a:p>
            <a:pPr marL="0" marR="0" lvl="0" indent="0" algn="just" rtl="0">
              <a:lnSpc>
                <a:spcPct val="100000"/>
              </a:lnSpc>
              <a:spcBef>
                <a:spcPts val="0"/>
              </a:spcBef>
              <a:spcAft>
                <a:spcPts val="0"/>
              </a:spcAft>
              <a:buClr>
                <a:schemeClr val="dk1"/>
              </a:buClr>
              <a:buSzPts val="1000"/>
              <a:buFont typeface="Arial"/>
              <a:buNone/>
            </a:pPr>
            <a:endParaRPr lang="zu-ZA" sz="900" b="0" i="0" u="none" strike="noStrike" cap="none" dirty="0">
              <a:solidFill>
                <a:schemeClr val="dk1"/>
              </a:solidFill>
              <a:latin typeface="Arial"/>
              <a:ea typeface="Arial"/>
              <a:cs typeface="Arial"/>
              <a:sym typeface="Arial"/>
            </a:endParaRPr>
          </a:p>
          <a:p>
            <a:pPr marL="0" marR="0" lvl="0" indent="0" algn="just" rtl="0">
              <a:lnSpc>
                <a:spcPct val="100000"/>
              </a:lnSpc>
              <a:spcBef>
                <a:spcPts val="0"/>
              </a:spcBef>
              <a:spcAft>
                <a:spcPts val="0"/>
              </a:spcAft>
              <a:buClr>
                <a:schemeClr val="dk1"/>
              </a:buClr>
              <a:buSzPts val="1000"/>
              <a:buFont typeface="Arial"/>
              <a:buNone/>
            </a:pPr>
            <a:r>
              <a:rPr lang="zu-ZA" sz="900" b="0" i="0" u="none" strike="noStrike" cap="none" dirty="0">
                <a:solidFill>
                  <a:schemeClr val="dk1"/>
                </a:solidFill>
                <a:latin typeface="Arial"/>
                <a:ea typeface="Arial"/>
                <a:cs typeface="Arial"/>
                <a:sym typeface="Arial"/>
              </a:rPr>
              <a:t>Načela Uporabnosti: S predstavitvijo temeljnih načel uporabnosti, kot so preprostost, doslednost in povratne informacije, udeleženci prejmejo spominek o osnovnih elementih, ki prispevajo k pozitivni uporabniški izkušnji. Razmišljanje o teh načelih med izdelavo prototipov zagotavlja, da je končni izdelek ne le funkcionalen, ampak tudi uporabniku prijazen in intuitiven.</a:t>
            </a:r>
          </a:p>
          <a:p>
            <a:pPr marL="0" marR="0" lvl="0" indent="0" algn="just" rtl="0">
              <a:lnSpc>
                <a:spcPct val="100000"/>
              </a:lnSpc>
              <a:spcBef>
                <a:spcPts val="0"/>
              </a:spcBef>
              <a:spcAft>
                <a:spcPts val="0"/>
              </a:spcAft>
              <a:buClr>
                <a:schemeClr val="dk1"/>
              </a:buClr>
              <a:buSzPts val="1000"/>
              <a:buFont typeface="Arial"/>
              <a:buNone/>
            </a:pPr>
            <a:endParaRPr lang="zu-ZA" sz="900" b="0" i="0" u="none" strike="noStrike" cap="none" dirty="0">
              <a:solidFill>
                <a:schemeClr val="dk1"/>
              </a:solidFill>
              <a:latin typeface="Arial"/>
              <a:ea typeface="Arial"/>
              <a:cs typeface="Arial"/>
              <a:sym typeface="Arial"/>
            </a:endParaRPr>
          </a:p>
          <a:p>
            <a:pPr marL="0" marR="0" lvl="0" indent="0" algn="just" rtl="0">
              <a:lnSpc>
                <a:spcPct val="100000"/>
              </a:lnSpc>
              <a:spcBef>
                <a:spcPts val="0"/>
              </a:spcBef>
              <a:spcAft>
                <a:spcPts val="0"/>
              </a:spcAft>
              <a:buClr>
                <a:schemeClr val="dk1"/>
              </a:buClr>
              <a:buSzPts val="1000"/>
              <a:buFont typeface="Arial"/>
              <a:buNone/>
            </a:pPr>
            <a:r>
              <a:rPr lang="zu-ZA" sz="900" b="0" i="0" u="none" strike="noStrike" cap="none" dirty="0">
                <a:solidFill>
                  <a:schemeClr val="dk1"/>
                </a:solidFill>
                <a:latin typeface="Arial"/>
                <a:ea typeface="Arial"/>
                <a:cs typeface="Arial"/>
                <a:sym typeface="Arial"/>
              </a:rPr>
              <a:t>Zbiranje in Analiza Povratnih Informacij: Udeleženci se naučijo, kako zbirati povratne informacije uporabnikov, dokumentirati opažanja in analizirati rezultate sej testiranja z uporabniki. Razpravljamo o tehnikah sintetiziranja in prioriziranja povratnih informacij, ki oblikovalcem omogočajo izločanje uporabnih vpogledov, ki vodijo v nadaljnje iteracije.</a:t>
            </a:r>
          </a:p>
          <a:p>
            <a:pPr marL="0" marR="0" lvl="0" indent="0" algn="just" rtl="0">
              <a:lnSpc>
                <a:spcPct val="100000"/>
              </a:lnSpc>
              <a:spcBef>
                <a:spcPts val="0"/>
              </a:spcBef>
              <a:spcAft>
                <a:spcPts val="0"/>
              </a:spcAft>
              <a:buClr>
                <a:schemeClr val="dk1"/>
              </a:buClr>
              <a:buSzPts val="1000"/>
              <a:buFont typeface="Arial"/>
              <a:buNone/>
            </a:pPr>
            <a:endParaRPr lang="zu-ZA" sz="900" b="0" i="0" u="none" strike="noStrike" cap="none" dirty="0">
              <a:solidFill>
                <a:schemeClr val="dk1"/>
              </a:solidFill>
              <a:latin typeface="Arial"/>
              <a:ea typeface="Arial"/>
              <a:cs typeface="Arial"/>
              <a:sym typeface="Arial"/>
            </a:endParaRPr>
          </a:p>
          <a:p>
            <a:pPr marL="0" marR="0" lvl="0" indent="0" algn="just" rtl="0">
              <a:lnSpc>
                <a:spcPct val="100000"/>
              </a:lnSpc>
              <a:spcBef>
                <a:spcPts val="0"/>
              </a:spcBef>
              <a:spcAft>
                <a:spcPts val="0"/>
              </a:spcAft>
              <a:buClr>
                <a:schemeClr val="dk1"/>
              </a:buClr>
              <a:buSzPts val="1000"/>
              <a:buFont typeface="Arial"/>
              <a:buNone/>
            </a:pPr>
            <a:r>
              <a:rPr lang="zu-ZA" sz="900" b="0" i="0" u="none" strike="noStrike" cap="none" dirty="0">
                <a:solidFill>
                  <a:schemeClr val="dk1"/>
                </a:solidFill>
                <a:latin typeface="Arial"/>
                <a:ea typeface="Arial"/>
                <a:cs typeface="Arial"/>
                <a:sym typeface="Arial"/>
              </a:rPr>
              <a:t>Izpopolnjevanje in Iteracija: Poudarjamo pomen uporabe povratnih informacij uporabnikov za izboljšave, pri čemer udeležence spodbujamo k iteraciji in izboljšanju njihovih oblikovanj na podlagi rezultatov testiranja. Proces izpopolnjevanja in iteracije zagotavlja, da je končna rešitev dobro prilagojena potrebam in preferencam uporabnikov.</a:t>
            </a:r>
          </a:p>
          <a:p>
            <a:pPr marL="0" marR="0" lvl="0" indent="0" algn="just" rtl="0">
              <a:lnSpc>
                <a:spcPct val="100000"/>
              </a:lnSpc>
              <a:spcBef>
                <a:spcPts val="0"/>
              </a:spcBef>
              <a:spcAft>
                <a:spcPts val="0"/>
              </a:spcAft>
              <a:buClr>
                <a:schemeClr val="dk1"/>
              </a:buClr>
              <a:buSzPts val="1000"/>
              <a:buFont typeface="Arial"/>
              <a:buNone/>
            </a:pPr>
            <a:endParaRPr lang="zu-ZA" sz="900" b="0" i="0" u="none" strike="noStrike" cap="none" dirty="0">
              <a:solidFill>
                <a:schemeClr val="dk1"/>
              </a:solidFill>
              <a:latin typeface="Arial"/>
              <a:ea typeface="Arial"/>
              <a:cs typeface="Arial"/>
              <a:sym typeface="Arial"/>
            </a:endParaRPr>
          </a:p>
          <a:p>
            <a:pPr marL="0" marR="0" lvl="0" indent="0" algn="just" rtl="0">
              <a:lnSpc>
                <a:spcPct val="100000"/>
              </a:lnSpc>
              <a:spcBef>
                <a:spcPts val="0"/>
              </a:spcBef>
              <a:spcAft>
                <a:spcPts val="0"/>
              </a:spcAft>
              <a:buClr>
                <a:schemeClr val="dk1"/>
              </a:buClr>
              <a:buSzPts val="1000"/>
              <a:buFont typeface="Arial"/>
              <a:buNone/>
            </a:pPr>
            <a:r>
              <a:rPr lang="zu-ZA" sz="900" b="0" i="0" u="none" strike="noStrike" cap="none" dirty="0">
                <a:solidFill>
                  <a:schemeClr val="dk1"/>
                </a:solidFill>
                <a:latin typeface="Arial"/>
                <a:ea typeface="Arial"/>
                <a:cs typeface="Arial"/>
                <a:sym typeface="Arial"/>
              </a:rPr>
              <a:t>Praktične Vaje v Izdelavi Prototipov: S pomočjo praktičnih vaj se udeleženci vključijo v ustvarjanje prototipov in izvajanje testiranja z uporabniki. Te vaje lahko vključujejo izdelavo nizko-zvestih papirnatih prototipov ali digitalnih prototipov z uporabo programske opreme za izdelavo prototipov. Praktična uporaba omogoča udeležencem uporabo teoretičnega znanja, krepijo njihove sposobnosti izdelave prototipov in testiranja.</a:t>
            </a:r>
            <a:endParaRPr sz="1600" b="0" i="0" u="none" strike="noStrike" cap="none" dirty="0">
              <a:solidFill>
                <a:schemeClr val="dk1"/>
              </a:solidFill>
              <a:latin typeface="Arial"/>
              <a:ea typeface="Arial"/>
              <a:cs typeface="Arial"/>
              <a:sym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92"/>
        <p:cNvGrpSpPr/>
        <p:nvPr/>
      </p:nvGrpSpPr>
      <p:grpSpPr>
        <a:xfrm>
          <a:off x="0" y="0"/>
          <a:ext cx="0" cy="0"/>
          <a:chOff x="0" y="0"/>
          <a:chExt cx="0" cy="0"/>
        </a:xfrm>
      </p:grpSpPr>
      <p:sp>
        <p:nvSpPr>
          <p:cNvPr id="293" name="Google Shape;293;p25"/>
          <p:cNvSpPr txBox="1">
            <a:spLocks noGrp="1"/>
          </p:cNvSpPr>
          <p:nvPr>
            <p:ph type="body" idx="1"/>
          </p:nvPr>
        </p:nvSpPr>
        <p:spPr>
          <a:xfrm>
            <a:off x="1238955" y="1786358"/>
            <a:ext cx="3133899" cy="94134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F5F5F5"/>
              </a:buClr>
              <a:buSzPts val="2200"/>
              <a:buNone/>
            </a:pPr>
            <a:r>
              <a:rPr lang="el-GR" dirty="0"/>
              <a:t>3. </a:t>
            </a:r>
            <a:endParaRPr lang="zu-ZA" dirty="0"/>
          </a:p>
          <a:p>
            <a:pPr marL="0" lvl="0" indent="0" algn="l" rtl="0">
              <a:lnSpc>
                <a:spcPct val="90000"/>
              </a:lnSpc>
              <a:spcBef>
                <a:spcPts val="0"/>
              </a:spcBef>
              <a:spcAft>
                <a:spcPts val="0"/>
              </a:spcAft>
              <a:buClr>
                <a:srgbClr val="F5F5F5"/>
              </a:buClr>
              <a:buSzPts val="2200"/>
              <a:buNone/>
            </a:pPr>
            <a:r>
              <a:rPr lang="zu-ZA" dirty="0"/>
              <a:t>Izvajanje in povratne informacije</a:t>
            </a:r>
            <a:endParaRPr dirty="0"/>
          </a:p>
        </p:txBody>
      </p:sp>
      <p:sp>
        <p:nvSpPr>
          <p:cNvPr id="294" name="Google Shape;294;p25"/>
          <p:cNvSpPr txBox="1">
            <a:spLocks noGrp="1"/>
          </p:cNvSpPr>
          <p:nvPr>
            <p:ph type="body" idx="2"/>
          </p:nvPr>
        </p:nvSpPr>
        <p:spPr>
          <a:xfrm>
            <a:off x="1238250" y="2917825"/>
            <a:ext cx="3135313" cy="256857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F5F5F5"/>
              </a:buClr>
              <a:buSzPts val="2000"/>
              <a:buNone/>
            </a:pPr>
            <a:r>
              <a:rPr lang="el-GR" dirty="0"/>
              <a:t>3.1</a:t>
            </a:r>
            <a:endParaRPr lang="zu-ZA" dirty="0"/>
          </a:p>
          <a:p>
            <a:pPr marL="0" lvl="0" indent="0" algn="l" rtl="0">
              <a:lnSpc>
                <a:spcPct val="90000"/>
              </a:lnSpc>
              <a:spcBef>
                <a:spcPts val="0"/>
              </a:spcBef>
              <a:spcAft>
                <a:spcPts val="0"/>
              </a:spcAft>
              <a:buClr>
                <a:srgbClr val="F5F5F5"/>
              </a:buClr>
              <a:buSzPts val="2000"/>
              <a:buNone/>
            </a:pPr>
            <a:r>
              <a:rPr lang="zu-ZA" dirty="0"/>
              <a:t>Oblikovanje za izvedbo</a:t>
            </a:r>
          </a:p>
          <a:p>
            <a:pPr marL="0" lvl="0" indent="0" algn="l" rtl="0">
              <a:lnSpc>
                <a:spcPct val="90000"/>
              </a:lnSpc>
              <a:spcBef>
                <a:spcPts val="0"/>
              </a:spcBef>
              <a:spcAft>
                <a:spcPts val="0"/>
              </a:spcAft>
              <a:buClr>
                <a:srgbClr val="F5F5F5"/>
              </a:buClr>
              <a:buSzPts val="2000"/>
              <a:buNone/>
            </a:pPr>
            <a:endParaRPr lang="zu-ZA" dirty="0"/>
          </a:p>
          <a:p>
            <a:pPr marL="0" lvl="0" indent="0" algn="l" rtl="0">
              <a:lnSpc>
                <a:spcPct val="90000"/>
              </a:lnSpc>
              <a:spcBef>
                <a:spcPts val="0"/>
              </a:spcBef>
              <a:spcAft>
                <a:spcPts val="0"/>
              </a:spcAft>
              <a:buClr>
                <a:srgbClr val="F5F5F5"/>
              </a:buClr>
              <a:buSzPts val="2000"/>
              <a:buNone/>
            </a:pPr>
            <a:endParaRPr lang="zu-ZA" dirty="0"/>
          </a:p>
          <a:p>
            <a:pPr marL="0" lvl="0" indent="0" algn="l" rtl="0">
              <a:lnSpc>
                <a:spcPct val="90000"/>
              </a:lnSpc>
              <a:spcBef>
                <a:spcPts val="0"/>
              </a:spcBef>
              <a:spcAft>
                <a:spcPts val="0"/>
              </a:spcAft>
              <a:buClr>
                <a:srgbClr val="F5F5F5"/>
              </a:buClr>
              <a:buSzPts val="2000"/>
              <a:buNone/>
            </a:pPr>
            <a:endParaRPr lang="zu-ZA" dirty="0"/>
          </a:p>
          <a:p>
            <a:pPr marL="0" lvl="0" indent="0" algn="l" rtl="0">
              <a:lnSpc>
                <a:spcPct val="90000"/>
              </a:lnSpc>
              <a:spcBef>
                <a:spcPts val="0"/>
              </a:spcBef>
              <a:spcAft>
                <a:spcPts val="0"/>
              </a:spcAft>
              <a:buClr>
                <a:srgbClr val="F5F5F5"/>
              </a:buClr>
              <a:buSzPts val="2000"/>
              <a:buNone/>
            </a:pPr>
            <a:endParaRPr lang="zu-ZA" dirty="0"/>
          </a:p>
          <a:p>
            <a:pPr marL="0" lvl="0" indent="0" algn="l" rtl="0">
              <a:lnSpc>
                <a:spcPct val="90000"/>
              </a:lnSpc>
              <a:spcBef>
                <a:spcPts val="0"/>
              </a:spcBef>
              <a:spcAft>
                <a:spcPts val="0"/>
              </a:spcAft>
              <a:buClr>
                <a:srgbClr val="F5F5F5"/>
              </a:buClr>
              <a:buSzPts val="2000"/>
              <a:buNone/>
            </a:pPr>
            <a:endParaRPr lang="zu-ZA" dirty="0"/>
          </a:p>
          <a:p>
            <a:pPr marL="0" lvl="0" indent="0" algn="l" rtl="0">
              <a:lnSpc>
                <a:spcPct val="90000"/>
              </a:lnSpc>
              <a:spcBef>
                <a:spcPts val="0"/>
              </a:spcBef>
              <a:spcAft>
                <a:spcPts val="0"/>
              </a:spcAft>
              <a:buClr>
                <a:srgbClr val="F5F5F5"/>
              </a:buClr>
              <a:buSzPts val="2000"/>
              <a:buNone/>
            </a:pPr>
            <a:endParaRPr dirty="0"/>
          </a:p>
        </p:txBody>
      </p:sp>
      <p:sp>
        <p:nvSpPr>
          <p:cNvPr id="295" name="Google Shape;295;p25"/>
          <p:cNvSpPr txBox="1">
            <a:spLocks noGrp="1"/>
          </p:cNvSpPr>
          <p:nvPr>
            <p:ph type="body" idx="3"/>
          </p:nvPr>
        </p:nvSpPr>
        <p:spPr>
          <a:xfrm>
            <a:off x="4963886" y="457201"/>
            <a:ext cx="6979298" cy="5403850"/>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1000"/>
              </a:spcBef>
              <a:spcAft>
                <a:spcPts val="0"/>
              </a:spcAft>
              <a:buClr>
                <a:srgbClr val="1B193E"/>
              </a:buClr>
              <a:buSzPts val="2400"/>
              <a:buNone/>
            </a:pPr>
            <a:r>
              <a:rPr lang="zu-ZA" sz="1800" dirty="0"/>
              <a:t>Oblikovanje za izvedbo je faza, ki sledi oblikovanju idej in razvoju konceptov ter se osredotoča na preoblikovanje inovativnih idej v izvedljive načrte. Povezuje vrzel med ustvarjalnimi fazami oblikovanja razmišljanja in praktičnimi koraki, potrebnimi za uresničitev rešitev.</a:t>
            </a:r>
          </a:p>
          <a:p>
            <a:pPr marL="0" lvl="0" indent="0" algn="just" rtl="0">
              <a:lnSpc>
                <a:spcPct val="90000"/>
              </a:lnSpc>
              <a:spcBef>
                <a:spcPts val="1000"/>
              </a:spcBef>
              <a:spcAft>
                <a:spcPts val="0"/>
              </a:spcAft>
              <a:buClr>
                <a:srgbClr val="1B193E"/>
              </a:buClr>
              <a:buSzPts val="2400"/>
              <a:buNone/>
            </a:pPr>
            <a:r>
              <a:rPr lang="zu-ZA" sz="1800" dirty="0"/>
              <a:t>Usklajevanje z organizacijskimi cilji: Poudarek je na usklajevanju, kjer je izpostavljena pomembnost zagotavljanja, da se rešitve oblikovanja razmišljanja uskladijo z širšimi cilji in nalogami organizacije. Ta strateška uskladitev zagotavlja, da pobude pomembno prispevajo k usmeritvi in viziji organizacije.</a:t>
            </a:r>
          </a:p>
          <a:p>
            <a:pPr marL="0" lvl="0" indent="0" algn="just" rtl="0">
              <a:lnSpc>
                <a:spcPct val="90000"/>
              </a:lnSpc>
              <a:spcBef>
                <a:spcPts val="1000"/>
              </a:spcBef>
              <a:spcAft>
                <a:spcPts val="0"/>
              </a:spcAft>
              <a:buClr>
                <a:srgbClr val="1B193E"/>
              </a:buClr>
              <a:buSzPts val="2400"/>
              <a:buNone/>
            </a:pPr>
            <a:r>
              <a:rPr lang="zu-ZA" sz="1800" dirty="0"/>
              <a:t>Razporejanje virov: Pri razpravi o razporejanju virov je osredotočenost na učinkovito upravljanje časa, proračuna in osebja za podporo izvajanju rešitev oblikovanja razmišljanja. Raziskujejo se strategije za optimizacijo in izkoriščanje virov, da se zagotovi učinkovita in uspešna izvedba.</a:t>
            </a:r>
          </a:p>
          <a:p>
            <a:pPr marL="0" lvl="0" indent="0" algn="just" rtl="0">
              <a:lnSpc>
                <a:spcPct val="90000"/>
              </a:lnSpc>
              <a:spcBef>
                <a:spcPts val="1000"/>
              </a:spcBef>
              <a:spcAft>
                <a:spcPts val="0"/>
              </a:spcAft>
              <a:buClr>
                <a:srgbClr val="1B193E"/>
              </a:buClr>
              <a:buSzPts val="2400"/>
              <a:buNone/>
            </a:pPr>
            <a:r>
              <a:rPr lang="zu-ZA" sz="1800" dirty="0"/>
              <a:t>Načrtovanje projekta: S predstavitvijo načrtovanja projekta so poudarjene bistvene naloge določanja obsega projekta, vzpostavljanja časovnic in določanja ključnih mejnikov. Ustvarjanje celovitega načrta projekta postane ključno, saj opredeli korake, potrebne za uspešno izvedbo rešitev oblikovanja razmišljanja.</a:t>
            </a:r>
            <a:endParaRPr sz="1800" dirty="0"/>
          </a:p>
          <a:p>
            <a:pPr marL="0" lvl="0" indent="0" algn="just" rtl="0">
              <a:lnSpc>
                <a:spcPct val="90000"/>
              </a:lnSpc>
              <a:spcBef>
                <a:spcPts val="1000"/>
              </a:spcBef>
              <a:spcAft>
                <a:spcPts val="0"/>
              </a:spcAft>
              <a:buClr>
                <a:srgbClr val="1B193E"/>
              </a:buClr>
              <a:buSzPts val="1600"/>
              <a:buNone/>
            </a:pPr>
            <a:endParaRPr sz="1600" dirty="0"/>
          </a:p>
          <a:p>
            <a:pPr marL="0" lvl="0" indent="0" algn="just" rtl="0">
              <a:lnSpc>
                <a:spcPct val="90000"/>
              </a:lnSpc>
              <a:spcBef>
                <a:spcPts val="1000"/>
              </a:spcBef>
              <a:spcAft>
                <a:spcPts val="0"/>
              </a:spcAft>
              <a:buClr>
                <a:srgbClr val="1B193E"/>
              </a:buClr>
              <a:buSzPts val="1600"/>
              <a:buNone/>
            </a:pPr>
            <a:endParaRPr sz="16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99"/>
        <p:cNvGrpSpPr/>
        <p:nvPr/>
      </p:nvGrpSpPr>
      <p:grpSpPr>
        <a:xfrm>
          <a:off x="0" y="0"/>
          <a:ext cx="0" cy="0"/>
          <a:chOff x="0" y="0"/>
          <a:chExt cx="0" cy="0"/>
        </a:xfrm>
      </p:grpSpPr>
      <p:sp>
        <p:nvSpPr>
          <p:cNvPr id="300" name="Google Shape;300;p26"/>
          <p:cNvSpPr txBox="1">
            <a:spLocks noGrp="1"/>
          </p:cNvSpPr>
          <p:nvPr>
            <p:ph type="body" idx="1"/>
          </p:nvPr>
        </p:nvSpPr>
        <p:spPr>
          <a:xfrm>
            <a:off x="1238955" y="1786358"/>
            <a:ext cx="3133899" cy="94134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F5F5F5"/>
              </a:buClr>
              <a:buSzPts val="2200"/>
              <a:buNone/>
            </a:pPr>
            <a:r>
              <a:rPr lang="el-GR" dirty="0"/>
              <a:t>3. </a:t>
            </a:r>
            <a:endParaRPr lang="zu-ZA" dirty="0"/>
          </a:p>
          <a:p>
            <a:pPr marL="0" lvl="0" indent="0" algn="l" rtl="0">
              <a:lnSpc>
                <a:spcPct val="90000"/>
              </a:lnSpc>
              <a:spcBef>
                <a:spcPts val="0"/>
              </a:spcBef>
              <a:spcAft>
                <a:spcPts val="0"/>
              </a:spcAft>
              <a:buClr>
                <a:srgbClr val="F5F5F5"/>
              </a:buClr>
              <a:buSzPts val="2200"/>
              <a:buNone/>
            </a:pPr>
            <a:r>
              <a:rPr lang="zu-ZA" dirty="0"/>
              <a:t>Izvajanje in povratne informacije</a:t>
            </a:r>
            <a:endParaRPr dirty="0"/>
          </a:p>
        </p:txBody>
      </p:sp>
      <p:sp>
        <p:nvSpPr>
          <p:cNvPr id="301" name="Google Shape;301;p26"/>
          <p:cNvSpPr txBox="1">
            <a:spLocks noGrp="1"/>
          </p:cNvSpPr>
          <p:nvPr>
            <p:ph type="body" idx="2"/>
          </p:nvPr>
        </p:nvSpPr>
        <p:spPr>
          <a:xfrm>
            <a:off x="1238250" y="2917825"/>
            <a:ext cx="3135313" cy="256857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F5F5F5"/>
              </a:buClr>
              <a:buSzPts val="2000"/>
              <a:buNone/>
            </a:pPr>
            <a:r>
              <a:rPr lang="el-GR" dirty="0"/>
              <a:t>3.1</a:t>
            </a:r>
            <a:endParaRPr lang="zu-ZA" dirty="0"/>
          </a:p>
          <a:p>
            <a:pPr marL="0" lvl="0" indent="0" algn="l" rtl="0">
              <a:lnSpc>
                <a:spcPct val="90000"/>
              </a:lnSpc>
              <a:spcBef>
                <a:spcPts val="0"/>
              </a:spcBef>
              <a:spcAft>
                <a:spcPts val="0"/>
              </a:spcAft>
              <a:buClr>
                <a:srgbClr val="F5F5F5"/>
              </a:buClr>
              <a:buSzPts val="2000"/>
              <a:buNone/>
            </a:pPr>
            <a:r>
              <a:rPr lang="zu-ZA" dirty="0"/>
              <a:t>Oblikovanje za izvedbo</a:t>
            </a:r>
            <a:endParaRPr dirty="0"/>
          </a:p>
        </p:txBody>
      </p:sp>
      <p:sp>
        <p:nvSpPr>
          <p:cNvPr id="302" name="Google Shape;302;p26"/>
          <p:cNvSpPr txBox="1">
            <a:spLocks noGrp="1"/>
          </p:cNvSpPr>
          <p:nvPr>
            <p:ph type="body" idx="3"/>
          </p:nvPr>
        </p:nvSpPr>
        <p:spPr>
          <a:xfrm>
            <a:off x="4963886" y="457201"/>
            <a:ext cx="6979298" cy="5403850"/>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1000"/>
              </a:spcBef>
              <a:spcAft>
                <a:spcPts val="0"/>
              </a:spcAft>
              <a:buClr>
                <a:srgbClr val="1B193E"/>
              </a:buClr>
              <a:buSzPts val="2400"/>
              <a:buNone/>
            </a:pPr>
            <a:r>
              <a:rPr lang="zu-ZA" sz="1600" dirty="0"/>
              <a:t>Čezfunkcijsko sodelovanje: Poudarja se sodelovanje in izpostavlja pomembnost čezfunkcijskega sodelovanja med fazo izvedbe. Sodelovanje med različnimi oddelki in deležniki je ključno za celostni pristop, ki zagotavlja, da se rešitve oblikovanja razmišljanja učinkovito uresničijo.</a:t>
            </a:r>
          </a:p>
          <a:p>
            <a:pPr marL="0" lvl="0" indent="0" algn="just" rtl="0">
              <a:lnSpc>
                <a:spcPct val="90000"/>
              </a:lnSpc>
              <a:spcBef>
                <a:spcPts val="1000"/>
              </a:spcBef>
              <a:spcAft>
                <a:spcPts val="0"/>
              </a:spcAft>
              <a:buClr>
                <a:srgbClr val="1B193E"/>
              </a:buClr>
              <a:buSzPts val="2400"/>
              <a:buNone/>
            </a:pPr>
            <a:endParaRPr lang="zu-ZA" sz="1600" dirty="0"/>
          </a:p>
          <a:p>
            <a:pPr marL="0" lvl="0" indent="0" algn="just" rtl="0">
              <a:lnSpc>
                <a:spcPct val="90000"/>
              </a:lnSpc>
              <a:spcBef>
                <a:spcPts val="1000"/>
              </a:spcBef>
              <a:spcAft>
                <a:spcPts val="0"/>
              </a:spcAft>
              <a:buClr>
                <a:srgbClr val="1B193E"/>
              </a:buClr>
              <a:buSzPts val="2400"/>
              <a:buNone/>
            </a:pPr>
            <a:r>
              <a:rPr lang="zu-ZA" sz="1600" dirty="0"/>
              <a:t>Upravljanje sprememb: Obravnavajo se izzivi organizacijskih sprememb in razpravljajo o strategijah za upravljanje s proti uporom ter zagotavljanje gladkega prehoda med izvajanjem inovativnih rešitev. Upravljanje sprememb postane ključen vidik uspešne vgradnje oblikovanja razmišljanja v organizacijske procese.</a:t>
            </a:r>
          </a:p>
          <a:p>
            <a:pPr marL="0" lvl="0" indent="0" algn="just" rtl="0">
              <a:lnSpc>
                <a:spcPct val="90000"/>
              </a:lnSpc>
              <a:spcBef>
                <a:spcPts val="1000"/>
              </a:spcBef>
              <a:spcAft>
                <a:spcPts val="0"/>
              </a:spcAft>
              <a:buClr>
                <a:srgbClr val="1B193E"/>
              </a:buClr>
              <a:buSzPts val="2400"/>
              <a:buNone/>
            </a:pPr>
            <a:endParaRPr lang="zu-ZA" sz="1600" dirty="0"/>
          </a:p>
          <a:p>
            <a:pPr marL="0" lvl="0" indent="0" algn="just" rtl="0">
              <a:lnSpc>
                <a:spcPct val="90000"/>
              </a:lnSpc>
              <a:spcBef>
                <a:spcPts val="1000"/>
              </a:spcBef>
              <a:spcAft>
                <a:spcPts val="0"/>
              </a:spcAft>
              <a:buClr>
                <a:srgbClr val="1B193E"/>
              </a:buClr>
              <a:buSzPts val="2400"/>
              <a:buNone/>
            </a:pPr>
            <a:r>
              <a:rPr lang="zu-ZA" sz="1600" dirty="0"/>
              <a:t>Ocenjevanje tveganj: Obrazloži se pomen ocenjevanja tveganj, pri čemer je poudarek na prepoznavanju morebitnih izzivov ali ovir pri izvajanju. Raziskujejo se strategije za zmanjšanje tveganj in načrtovanje za primer nenadnih dogodkov, kar zagotavlja proaktivni pristop k izzivom.</a:t>
            </a:r>
          </a:p>
          <a:p>
            <a:pPr marL="0" lvl="0" indent="0" algn="just" rtl="0">
              <a:lnSpc>
                <a:spcPct val="90000"/>
              </a:lnSpc>
              <a:spcBef>
                <a:spcPts val="1000"/>
              </a:spcBef>
              <a:spcAft>
                <a:spcPts val="0"/>
              </a:spcAft>
              <a:buClr>
                <a:srgbClr val="1B193E"/>
              </a:buClr>
              <a:buSzPts val="2400"/>
              <a:buNone/>
            </a:pPr>
            <a:endParaRPr lang="zu-ZA" sz="1600" dirty="0"/>
          </a:p>
          <a:p>
            <a:pPr marL="0" lvl="0" indent="0" algn="just" rtl="0">
              <a:lnSpc>
                <a:spcPct val="90000"/>
              </a:lnSpc>
              <a:spcBef>
                <a:spcPts val="1000"/>
              </a:spcBef>
              <a:spcAft>
                <a:spcPts val="0"/>
              </a:spcAft>
              <a:buClr>
                <a:srgbClr val="1B193E"/>
              </a:buClr>
              <a:buSzPts val="2400"/>
              <a:buNone/>
            </a:pPr>
            <a:r>
              <a:rPr lang="zu-ZA" sz="1600" dirty="0"/>
              <a:t>Spremljanje in evalvacija: Pri obravnavi stalnega spremljanja in evalvacije je poudarjena potreba po opredelitvi ključnih kazalnikov uspeha (KPI-jev) in evalvacijskih metrik. To zagotavlja kontinuirano merjenje napredka in uspeha med izvajanjem pobud oblikovanja razmišljanja.</a:t>
            </a:r>
            <a:endParaRPr sz="1600" dirty="0"/>
          </a:p>
          <a:p>
            <a:pPr marL="0" lvl="0" indent="0" algn="just" rtl="0">
              <a:lnSpc>
                <a:spcPct val="90000"/>
              </a:lnSpc>
              <a:spcBef>
                <a:spcPts val="1000"/>
              </a:spcBef>
              <a:spcAft>
                <a:spcPts val="0"/>
              </a:spcAft>
              <a:buClr>
                <a:srgbClr val="1B193E"/>
              </a:buClr>
              <a:buSzPts val="1600"/>
              <a:buNone/>
            </a:pPr>
            <a:endParaRPr sz="1600" dirty="0"/>
          </a:p>
          <a:p>
            <a:pPr marL="0" lvl="0" indent="0" algn="just" rtl="0">
              <a:lnSpc>
                <a:spcPct val="90000"/>
              </a:lnSpc>
              <a:spcBef>
                <a:spcPts val="1000"/>
              </a:spcBef>
              <a:spcAft>
                <a:spcPts val="0"/>
              </a:spcAft>
              <a:buClr>
                <a:srgbClr val="1B193E"/>
              </a:buClr>
              <a:buSzPts val="1600"/>
              <a:buNone/>
            </a:pPr>
            <a:endParaRPr sz="16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06"/>
        <p:cNvGrpSpPr/>
        <p:nvPr/>
      </p:nvGrpSpPr>
      <p:grpSpPr>
        <a:xfrm>
          <a:off x="0" y="0"/>
          <a:ext cx="0" cy="0"/>
          <a:chOff x="0" y="0"/>
          <a:chExt cx="0" cy="0"/>
        </a:xfrm>
      </p:grpSpPr>
      <p:sp>
        <p:nvSpPr>
          <p:cNvPr id="307" name="Google Shape;307;p27"/>
          <p:cNvSpPr txBox="1">
            <a:spLocks noGrp="1"/>
          </p:cNvSpPr>
          <p:nvPr>
            <p:ph type="body" idx="1"/>
          </p:nvPr>
        </p:nvSpPr>
        <p:spPr>
          <a:xfrm>
            <a:off x="1238955" y="1786358"/>
            <a:ext cx="3133899" cy="94134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F5F5F5"/>
              </a:buClr>
              <a:buSzPts val="2200"/>
              <a:buNone/>
            </a:pPr>
            <a:r>
              <a:rPr lang="el-GR" dirty="0"/>
              <a:t>3. </a:t>
            </a:r>
            <a:r>
              <a:rPr lang="zu-ZA" dirty="0"/>
              <a:t>Izvajanje in povratne informacije</a:t>
            </a:r>
            <a:endParaRPr dirty="0"/>
          </a:p>
        </p:txBody>
      </p:sp>
      <p:sp>
        <p:nvSpPr>
          <p:cNvPr id="308" name="Google Shape;308;p27"/>
          <p:cNvSpPr txBox="1">
            <a:spLocks noGrp="1"/>
          </p:cNvSpPr>
          <p:nvPr>
            <p:ph type="body" idx="2"/>
          </p:nvPr>
        </p:nvSpPr>
        <p:spPr>
          <a:xfrm>
            <a:off x="1238250" y="2917825"/>
            <a:ext cx="3135313" cy="256857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F5F5F5"/>
              </a:buClr>
              <a:buSzPts val="2000"/>
              <a:buNone/>
            </a:pPr>
            <a:r>
              <a:rPr lang="el-GR" dirty="0"/>
              <a:t>3.1</a:t>
            </a:r>
            <a:endParaRPr lang="zu-ZA" dirty="0"/>
          </a:p>
          <a:p>
            <a:pPr marL="0" lvl="0" indent="0" algn="l" rtl="0">
              <a:lnSpc>
                <a:spcPct val="90000"/>
              </a:lnSpc>
              <a:spcBef>
                <a:spcPts val="0"/>
              </a:spcBef>
              <a:spcAft>
                <a:spcPts val="0"/>
              </a:spcAft>
              <a:buClr>
                <a:srgbClr val="F5F5F5"/>
              </a:buClr>
              <a:buSzPts val="2000"/>
              <a:buNone/>
            </a:pPr>
            <a:r>
              <a:rPr lang="zu-ZA" dirty="0"/>
              <a:t>Oblikovanje za izvajanje</a:t>
            </a:r>
            <a:endParaRPr dirty="0"/>
          </a:p>
        </p:txBody>
      </p:sp>
      <p:sp>
        <p:nvSpPr>
          <p:cNvPr id="309" name="Google Shape;309;p27"/>
          <p:cNvSpPr txBox="1">
            <a:spLocks noGrp="1"/>
          </p:cNvSpPr>
          <p:nvPr>
            <p:ph type="body" idx="3"/>
          </p:nvPr>
        </p:nvSpPr>
        <p:spPr>
          <a:xfrm>
            <a:off x="5007684" y="486656"/>
            <a:ext cx="6979298" cy="5403850"/>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1000"/>
              </a:spcBef>
              <a:spcAft>
                <a:spcPts val="0"/>
              </a:spcAft>
              <a:buClr>
                <a:srgbClr val="1B193E"/>
              </a:buClr>
              <a:buSzPts val="1600"/>
              <a:buNone/>
            </a:pPr>
            <a:r>
              <a:rPr lang="zu-ZA" sz="1600" dirty="0"/>
              <a:t>Komunikacija in Poročanje: Poudarek je na pomenu jasne komunikacije, pri čemer se osredotočamo na vzdrževanje učinkovitih komunikacijskih kanalov skozi celotno fazo izvajanja. Ustvarjanje rednih poročil o napredku in obveščanje deležnikov zagotavlja preglednost in angažiranost deležnikov.</a:t>
            </a:r>
          </a:p>
          <a:p>
            <a:pPr marL="0" lvl="0" indent="0" algn="just" rtl="0">
              <a:lnSpc>
                <a:spcPct val="90000"/>
              </a:lnSpc>
              <a:spcBef>
                <a:spcPts val="1000"/>
              </a:spcBef>
              <a:spcAft>
                <a:spcPts val="0"/>
              </a:spcAft>
              <a:buClr>
                <a:srgbClr val="1B193E"/>
              </a:buClr>
              <a:buSzPts val="1600"/>
              <a:buNone/>
            </a:pPr>
            <a:endParaRPr lang="zu-ZA" sz="1600" dirty="0"/>
          </a:p>
          <a:p>
            <a:pPr marL="0" lvl="0" indent="0" algn="just" rtl="0">
              <a:lnSpc>
                <a:spcPct val="90000"/>
              </a:lnSpc>
              <a:spcBef>
                <a:spcPts val="1000"/>
              </a:spcBef>
              <a:spcAft>
                <a:spcPts val="0"/>
              </a:spcAft>
              <a:buClr>
                <a:srgbClr val="1B193E"/>
              </a:buClr>
              <a:buSzPts val="1600"/>
              <a:buNone/>
            </a:pPr>
            <a:r>
              <a:rPr lang="zu-ZA" sz="1600" dirty="0"/>
              <a:t>Dokumentacija in Prenos Znanja: Poudarek je na dokumentaciji, kjer je izpostavljena pomembnost zajemanja procesa izvajanja, naučenih lekcij in najboljših praks. Olajšanje prenosa znanja v organizaciji zagotavlja, da se vpogledi, pridobljeni med fazo izvajanja, delijo in ohranijo.</a:t>
            </a:r>
          </a:p>
          <a:p>
            <a:pPr marL="0" lvl="0" indent="0" algn="just" rtl="0">
              <a:lnSpc>
                <a:spcPct val="90000"/>
              </a:lnSpc>
              <a:spcBef>
                <a:spcPts val="1000"/>
              </a:spcBef>
              <a:spcAft>
                <a:spcPts val="0"/>
              </a:spcAft>
              <a:buClr>
                <a:srgbClr val="1B193E"/>
              </a:buClr>
              <a:buSzPts val="1600"/>
              <a:buNone/>
            </a:pPr>
            <a:endParaRPr lang="zu-ZA" sz="1600" dirty="0"/>
          </a:p>
          <a:p>
            <a:pPr marL="0" lvl="0" indent="0" algn="just" rtl="0">
              <a:lnSpc>
                <a:spcPct val="90000"/>
              </a:lnSpc>
              <a:spcBef>
                <a:spcPts val="1000"/>
              </a:spcBef>
              <a:spcAft>
                <a:spcPts val="0"/>
              </a:spcAft>
              <a:buClr>
                <a:srgbClr val="1B193E"/>
              </a:buClr>
              <a:buSzPts val="1600"/>
              <a:buNone/>
            </a:pPr>
            <a:r>
              <a:rPr lang="zu-ZA" sz="1600" dirty="0"/>
              <a:t>Praktična Uporaba: Vključevanje študij primerov in praktičnih vaj poudarja razvoj načrtov za izvajanje rešitev oblikovanja razmišljanja, ki so relevantne za organizacije. Praktična uporaba omogoča uporabo teoretičnega znanja, kar zagotavlja pripravljenost za navigacijo skozi kompleksnosti izvajanja inovativnih rešitev.</a:t>
            </a:r>
            <a:endParaRPr sz="16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13"/>
        <p:cNvGrpSpPr/>
        <p:nvPr/>
      </p:nvGrpSpPr>
      <p:grpSpPr>
        <a:xfrm>
          <a:off x="0" y="0"/>
          <a:ext cx="0" cy="0"/>
          <a:chOff x="0" y="0"/>
          <a:chExt cx="0" cy="0"/>
        </a:xfrm>
      </p:grpSpPr>
      <p:sp>
        <p:nvSpPr>
          <p:cNvPr id="314" name="Google Shape;314;p28"/>
          <p:cNvSpPr txBox="1">
            <a:spLocks noGrp="1"/>
          </p:cNvSpPr>
          <p:nvPr>
            <p:ph type="body" idx="4"/>
          </p:nvPr>
        </p:nvSpPr>
        <p:spPr>
          <a:xfrm>
            <a:off x="471472" y="1417334"/>
            <a:ext cx="5440504" cy="4167678"/>
          </a:xfrm>
          <a:prstGeom prst="rect">
            <a:avLst/>
          </a:prstGeom>
          <a:noFill/>
          <a:ln>
            <a:noFill/>
          </a:ln>
        </p:spPr>
        <p:txBody>
          <a:bodyPr spcFirstLastPara="1" wrap="square" lIns="91425" tIns="45700" rIns="91425" bIns="45700" anchor="t" anchorCtr="0">
            <a:noAutofit/>
          </a:bodyPr>
          <a:lstStyle/>
          <a:p>
            <a:pPr marL="0" lvl="0" indent="0" rtl="0">
              <a:lnSpc>
                <a:spcPct val="90000"/>
              </a:lnSpc>
              <a:spcBef>
                <a:spcPts val="1000"/>
              </a:spcBef>
              <a:spcAft>
                <a:spcPts val="0"/>
              </a:spcAft>
              <a:buClr>
                <a:srgbClr val="1B193E"/>
              </a:buClr>
              <a:buSzPts val="2000"/>
              <a:buNone/>
            </a:pPr>
            <a:r>
              <a:rPr lang="zu-ZA" sz="1600" dirty="0"/>
              <a:t>Pomen Merjenja:</a:t>
            </a:r>
          </a:p>
          <a:p>
            <a:pPr marL="0" lvl="0" indent="0" rtl="0">
              <a:lnSpc>
                <a:spcPct val="90000"/>
              </a:lnSpc>
              <a:spcBef>
                <a:spcPts val="1000"/>
              </a:spcBef>
              <a:spcAft>
                <a:spcPts val="0"/>
              </a:spcAft>
              <a:buClr>
                <a:srgbClr val="1B193E"/>
              </a:buClr>
              <a:buSzPts val="2000"/>
              <a:buNone/>
            </a:pPr>
            <a:r>
              <a:rPr lang="zu-ZA" sz="1600" dirty="0"/>
              <a:t>Poudarite kritičen pomen merjenja vpliva pobud oblikovanja razmišljanja, da zagotovite usklajenost z organizacijskimi cilji in upravičite naložbe v oblikovalski proces.</a:t>
            </a:r>
          </a:p>
          <a:p>
            <a:pPr marL="0" lvl="0" indent="0" rtl="0">
              <a:lnSpc>
                <a:spcPct val="90000"/>
              </a:lnSpc>
              <a:spcBef>
                <a:spcPts val="1000"/>
              </a:spcBef>
              <a:spcAft>
                <a:spcPts val="0"/>
              </a:spcAft>
              <a:buClr>
                <a:srgbClr val="1B193E"/>
              </a:buClr>
              <a:buSzPts val="2000"/>
              <a:buNone/>
            </a:pPr>
            <a:r>
              <a:rPr lang="zu-ZA" sz="1600" dirty="0"/>
              <a:t>Opredelitev Ključnih Kazalnikov Uspeha (KPI-jev):</a:t>
            </a:r>
          </a:p>
          <a:p>
            <a:pPr marL="0" lvl="0" indent="0" rtl="0">
              <a:lnSpc>
                <a:spcPct val="90000"/>
              </a:lnSpc>
              <a:spcBef>
                <a:spcPts val="1000"/>
              </a:spcBef>
              <a:spcAft>
                <a:spcPts val="0"/>
              </a:spcAft>
              <a:buClr>
                <a:srgbClr val="1B193E"/>
              </a:buClr>
              <a:buSzPts val="2000"/>
              <a:buNone/>
            </a:pPr>
            <a:r>
              <a:rPr lang="zu-ZA" sz="1600" dirty="0"/>
              <a:t>Razložite postopek prepoznavanja in opredeljevanja specifičnih KPI-jev, ki so ključni za merjenje uspeha projektov oblikovanja razmišljanja, in vzpostavitev jasnih, merljivih ciljev, usklajenih s cilji projekta.</a:t>
            </a:r>
          </a:p>
          <a:p>
            <a:pPr marL="0" lvl="0" indent="0" rtl="0">
              <a:lnSpc>
                <a:spcPct val="90000"/>
              </a:lnSpc>
              <a:spcBef>
                <a:spcPts val="1000"/>
              </a:spcBef>
              <a:spcAft>
                <a:spcPts val="0"/>
              </a:spcAft>
              <a:buClr>
                <a:srgbClr val="1B193E"/>
              </a:buClr>
              <a:buSzPts val="2000"/>
              <a:buNone/>
            </a:pPr>
            <a:r>
              <a:rPr lang="zu-ZA" sz="1600" dirty="0"/>
              <a:t>Zbiranje in Analiza Podatkov:</a:t>
            </a:r>
          </a:p>
          <a:p>
            <a:pPr marL="0" lvl="0" indent="0" rtl="0">
              <a:lnSpc>
                <a:spcPct val="90000"/>
              </a:lnSpc>
              <a:spcBef>
                <a:spcPts val="1000"/>
              </a:spcBef>
              <a:spcAft>
                <a:spcPts val="0"/>
              </a:spcAft>
              <a:buClr>
                <a:srgbClr val="1B193E"/>
              </a:buClr>
              <a:buSzPts val="2000"/>
              <a:buNone/>
            </a:pPr>
            <a:r>
              <a:rPr lang="zu-ZA" sz="1600" dirty="0"/>
              <a:t>Razpravljajte o različnih metodah in orodjih za zbiranje relevantnih podatkov za sledenje opredeljenim KPI-jem ter raziskovanje tehnik analize podatkov za pridobivanje vpogledov v uspešnost in celotno učinkovitost pobud oblikovanja razmišljanja.</a:t>
            </a:r>
            <a:endParaRPr sz="1600" dirty="0"/>
          </a:p>
        </p:txBody>
      </p:sp>
      <p:sp>
        <p:nvSpPr>
          <p:cNvPr id="315" name="Google Shape;315;p28"/>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2400"/>
              <a:buNone/>
            </a:pPr>
            <a:r>
              <a:rPr lang="el-GR" sz="2400" dirty="0"/>
              <a:t>3. </a:t>
            </a:r>
            <a:r>
              <a:rPr lang="zu-ZA" sz="2400" dirty="0"/>
              <a:t>Izvajanje in povratne informacije</a:t>
            </a:r>
            <a:endParaRPr sz="2400" dirty="0"/>
          </a:p>
          <a:p>
            <a:pPr marL="0" lvl="0" indent="0" algn="l" rtl="0">
              <a:lnSpc>
                <a:spcPct val="90000"/>
              </a:lnSpc>
              <a:spcBef>
                <a:spcPts val="1000"/>
              </a:spcBef>
              <a:spcAft>
                <a:spcPts val="0"/>
              </a:spcAft>
              <a:buClr>
                <a:srgbClr val="1B193E"/>
              </a:buClr>
              <a:buSzPts val="2400"/>
              <a:buNone/>
            </a:pPr>
            <a:r>
              <a:rPr lang="el-GR" sz="2400" b="0" dirty="0"/>
              <a:t>3.2 </a:t>
            </a:r>
            <a:endParaRPr sz="2400" b="0" dirty="0"/>
          </a:p>
        </p:txBody>
      </p:sp>
      <p:sp>
        <p:nvSpPr>
          <p:cNvPr id="316" name="Google Shape;316;p28"/>
          <p:cNvSpPr/>
          <p:nvPr/>
        </p:nvSpPr>
        <p:spPr>
          <a:xfrm>
            <a:off x="5911976" y="1399334"/>
            <a:ext cx="6096000" cy="338514"/>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1600" b="1" dirty="0">
                <a:solidFill>
                  <a:schemeClr val="dk1"/>
                </a:solidFill>
                <a:latin typeface="Arial"/>
                <a:ea typeface="Arial"/>
                <a:cs typeface="Arial"/>
                <a:sym typeface="Arial"/>
              </a:rPr>
              <a:t>  </a:t>
            </a:r>
            <a:endParaRPr lang="en-US" sz="1800" b="0" i="0" dirty="0">
              <a:solidFill>
                <a:schemeClr val="dk1"/>
              </a:solidFill>
              <a:latin typeface="Arial"/>
              <a:ea typeface="Arial"/>
              <a:cs typeface="Arial"/>
              <a:sym typeface="Arial"/>
            </a:endParaRPr>
          </a:p>
        </p:txBody>
      </p:sp>
      <p:sp>
        <p:nvSpPr>
          <p:cNvPr id="2" name="Rectangle 1">
            <a:extLst>
              <a:ext uri="{FF2B5EF4-FFF2-40B4-BE49-F238E27FC236}">
                <a16:creationId xmlns:a16="http://schemas.microsoft.com/office/drawing/2014/main" id="{B70BFD8A-1422-E5FB-793B-104AF61831AF}"/>
              </a:ext>
            </a:extLst>
          </p:cNvPr>
          <p:cNvSpPr>
            <a:spLocks noChangeArrowheads="1"/>
          </p:cNvSpPr>
          <p:nvPr/>
        </p:nvSpPr>
        <p:spPr bwMode="auto">
          <a:xfrm>
            <a:off x="994624" y="1110856"/>
            <a:ext cx="4394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SI" altLang="en-SI" sz="1800" b="0" i="0" u="none" strike="noStrike" cap="none" normalizeH="0" baseline="0" dirty="0" err="1">
                <a:ln>
                  <a:noFill/>
                </a:ln>
                <a:solidFill>
                  <a:schemeClr val="tx1"/>
                </a:solidFill>
                <a:effectLst/>
                <a:latin typeface="Arial" panose="020B0604020202020204" pitchFamily="34" charset="0"/>
              </a:rPr>
              <a:t>Merjenje</a:t>
            </a:r>
            <a:r>
              <a:rPr kumimoji="0" lang="en-SI" altLang="en-SI" sz="1800" b="0" i="0" u="none" strike="noStrike" cap="none" normalizeH="0" baseline="0" dirty="0">
                <a:ln>
                  <a:noFill/>
                </a:ln>
                <a:solidFill>
                  <a:schemeClr val="tx1"/>
                </a:solidFill>
                <a:effectLst/>
                <a:latin typeface="Arial" panose="020B0604020202020204" pitchFamily="34" charset="0"/>
              </a:rPr>
              <a:t> in </a:t>
            </a:r>
            <a:r>
              <a:rPr kumimoji="0" lang="en-SI" altLang="en-SI" sz="1800" b="0" i="0" u="none" strike="noStrike" cap="none" normalizeH="0" baseline="0" dirty="0" err="1">
                <a:ln>
                  <a:noFill/>
                </a:ln>
                <a:solidFill>
                  <a:schemeClr val="tx1"/>
                </a:solidFill>
                <a:effectLst/>
                <a:latin typeface="Arial" panose="020B0604020202020204" pitchFamily="34" charset="0"/>
              </a:rPr>
              <a:t>ocenjevanje</a:t>
            </a:r>
            <a:r>
              <a:rPr kumimoji="0" lang="en-SI" altLang="en-SI" sz="1800" b="0" i="0" u="none" strike="noStrike" cap="none" normalizeH="0" baseline="0" dirty="0">
                <a:ln>
                  <a:noFill/>
                </a:ln>
                <a:solidFill>
                  <a:schemeClr val="tx1"/>
                </a:solidFill>
                <a:effectLst/>
                <a:latin typeface="Arial" panose="020B0604020202020204" pitchFamily="34" charset="0"/>
              </a:rPr>
              <a:t> </a:t>
            </a:r>
            <a:r>
              <a:rPr kumimoji="0" lang="en-SI" altLang="en-SI" sz="1800" b="0" i="0" u="none" strike="noStrike" cap="none" normalizeH="0" baseline="0" dirty="0" err="1">
                <a:ln>
                  <a:noFill/>
                </a:ln>
                <a:solidFill>
                  <a:schemeClr val="tx1"/>
                </a:solidFill>
                <a:effectLst/>
                <a:latin typeface="Arial" panose="020B0604020202020204" pitchFamily="34" charset="0"/>
              </a:rPr>
              <a:t>vpliva</a:t>
            </a:r>
            <a:r>
              <a:rPr kumimoji="0" lang="en-SI" altLang="en-SI" sz="1800" b="0" i="0" u="none" strike="noStrike" cap="none" normalizeH="0" baseline="0" dirty="0">
                <a:ln>
                  <a:noFill/>
                </a:ln>
                <a:solidFill>
                  <a:schemeClr val="tx1"/>
                </a:solidFill>
                <a:effectLst/>
                <a:latin typeface="Arial" panose="020B0604020202020204" pitchFamily="34" charset="0"/>
              </a:rPr>
              <a:t> </a:t>
            </a:r>
            <a:r>
              <a:rPr kumimoji="0" lang="en-SI" altLang="en-SI" sz="1800" b="0" i="0" u="none" strike="noStrike" cap="none" normalizeH="0" baseline="0" dirty="0" err="1">
                <a:ln>
                  <a:noFill/>
                </a:ln>
                <a:solidFill>
                  <a:schemeClr val="tx1"/>
                </a:solidFill>
                <a:effectLst/>
                <a:latin typeface="Arial" panose="020B0604020202020204" pitchFamily="34" charset="0"/>
              </a:rPr>
              <a:t>oblikovanja</a:t>
            </a:r>
            <a:endParaRPr kumimoji="0" lang="en-SI" altLang="en-SI"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SI" altLang="en-SI" sz="1800" b="0" i="0" u="none" strike="noStrike" cap="none" normalizeH="0" baseline="0" dirty="0">
                <a:ln>
                  <a:noFill/>
                </a:ln>
                <a:solidFill>
                  <a:srgbClr val="000000"/>
                </a:solidFill>
                <a:effectLst/>
                <a:latin typeface="Söhne"/>
              </a:rPr>
            </a:br>
            <a:endParaRPr kumimoji="0" lang="en-SI" altLang="en-SI" sz="1800" b="0" i="0" u="none" strike="noStrike" cap="none" normalizeH="0" baseline="0" dirty="0">
              <a:ln>
                <a:noFill/>
              </a:ln>
              <a:solidFill>
                <a:schemeClr val="tx1"/>
              </a:solidFill>
              <a:effectLst/>
              <a:latin typeface="Arial" panose="020B0604020202020204" pitchFamily="34" charset="0"/>
            </a:endParaRPr>
          </a:p>
        </p:txBody>
      </p:sp>
      <p:sp>
        <p:nvSpPr>
          <p:cNvPr id="4" name="PoljeZBesedilom 3">
            <a:extLst>
              <a:ext uri="{FF2B5EF4-FFF2-40B4-BE49-F238E27FC236}">
                <a16:creationId xmlns:a16="http://schemas.microsoft.com/office/drawing/2014/main" id="{1B552DB1-4A78-D28F-13F3-EBAE2AA635B0}"/>
              </a:ext>
            </a:extLst>
          </p:cNvPr>
          <p:cNvSpPr txBox="1"/>
          <p:nvPr/>
        </p:nvSpPr>
        <p:spPr>
          <a:xfrm>
            <a:off x="5911976" y="1504535"/>
            <a:ext cx="6096000" cy="4832092"/>
          </a:xfrm>
          <a:prstGeom prst="rect">
            <a:avLst/>
          </a:prstGeom>
          <a:noFill/>
        </p:spPr>
        <p:txBody>
          <a:bodyPr wrap="square">
            <a:spAutoFit/>
          </a:bodyPr>
          <a:lstStyle/>
          <a:p>
            <a:r>
              <a:rPr lang="zu-ZA" dirty="0"/>
              <a:t>Kvalitativna Ocenjevanje:</a:t>
            </a:r>
          </a:p>
          <a:p>
            <a:r>
              <a:rPr lang="zu-ZA" dirty="0"/>
              <a:t>Poudarite vrednost metod kvalitativnega ocenjevanja pri razumevanju vpliva rešitev oblikovanja razmišljanja na uporabniške izkušnje, ki zajema uporabniške povratne informacije, ankete o zadovoljstvu in kvalitativne podatke.</a:t>
            </a:r>
          </a:p>
          <a:p>
            <a:endParaRPr lang="zu-ZA" dirty="0"/>
          </a:p>
          <a:p>
            <a:r>
              <a:rPr lang="zu-ZA" dirty="0"/>
              <a:t>Kvantitativne Metrike:</a:t>
            </a:r>
          </a:p>
          <a:p>
            <a:r>
              <a:rPr lang="zu-ZA" dirty="0"/>
              <a:t>Predstavite različne kvantitativne metrike za merjenje vpliva oblikovanja razmišljanja, vključno z merjenjem povezanim z ustvarjanjem prihodkov, prihranki stroškov, izboljšavami učinkovitosti in povečanim angažmajem strank.</a:t>
            </a:r>
          </a:p>
          <a:p>
            <a:endParaRPr lang="zu-ZA" dirty="0"/>
          </a:p>
          <a:p>
            <a:r>
              <a:rPr lang="zu-ZA" dirty="0"/>
              <a:t>Benchmarking:</a:t>
            </a:r>
          </a:p>
          <a:p>
            <a:r>
              <a:rPr lang="zu-ZA" dirty="0"/>
              <a:t>Pojasnite koncept benchmarkinga in njegovo vlogo pri ocenjevanju uspešnosti pobud oblikovanja razmišljanja. To vključuje primerjavo projektov z industrijskimi standardi ali konkurenti za oceno relativne uspešnosti.</a:t>
            </a:r>
          </a:p>
          <a:p>
            <a:endParaRPr lang="zu-ZA" dirty="0"/>
          </a:p>
          <a:p>
            <a:endParaRPr lang="zu-ZA" dirty="0"/>
          </a:p>
          <a:p>
            <a:endParaRPr lang="zu-ZA" dirty="0"/>
          </a:p>
          <a:p>
            <a:endParaRPr lang="zu-ZA" dirty="0"/>
          </a:p>
          <a:p>
            <a:endParaRPr lang="zu-ZA"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20"/>
        <p:cNvGrpSpPr/>
        <p:nvPr/>
      </p:nvGrpSpPr>
      <p:grpSpPr>
        <a:xfrm>
          <a:off x="0" y="0"/>
          <a:ext cx="0" cy="0"/>
          <a:chOff x="0" y="0"/>
          <a:chExt cx="0" cy="0"/>
        </a:xfrm>
      </p:grpSpPr>
      <p:sp>
        <p:nvSpPr>
          <p:cNvPr id="321" name="Google Shape;321;p29"/>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3000"/>
              <a:buNone/>
            </a:pPr>
            <a:r>
              <a:rPr lang="en-US" dirty="0" err="1"/>
              <a:t>Povzetek</a:t>
            </a:r>
            <a:endParaRPr dirty="0"/>
          </a:p>
        </p:txBody>
      </p:sp>
      <p:sp>
        <p:nvSpPr>
          <p:cNvPr id="322" name="Google Shape;322;p29"/>
          <p:cNvSpPr txBox="1">
            <a:spLocks noGrp="1"/>
          </p:cNvSpPr>
          <p:nvPr>
            <p:ph type="body" idx="2"/>
          </p:nvPr>
        </p:nvSpPr>
        <p:spPr>
          <a:xfrm>
            <a:off x="625354" y="1489261"/>
            <a:ext cx="4211594" cy="1785976"/>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rgbClr val="1B193E"/>
              </a:buClr>
              <a:buSzPts val="1200"/>
              <a:buNone/>
            </a:pPr>
            <a:endParaRPr lang="zu-ZA" sz="1200" dirty="0"/>
          </a:p>
          <a:p>
            <a:pPr marL="0" lvl="0" indent="0" algn="just" rtl="0">
              <a:lnSpc>
                <a:spcPct val="90000"/>
              </a:lnSpc>
              <a:spcBef>
                <a:spcPts val="0"/>
              </a:spcBef>
              <a:spcAft>
                <a:spcPts val="0"/>
              </a:spcAft>
              <a:buClr>
                <a:srgbClr val="1B193E"/>
              </a:buClr>
              <a:buSzPts val="1200"/>
              <a:buNone/>
            </a:pPr>
            <a:r>
              <a:rPr lang="zu-ZA" sz="1200" dirty="0"/>
              <a:t>Oblikovalsko razmišljanje je človeku osredotočen, ustvarjalni pristop k reševanju problemov, ki poudarja empatijo, iteracijo in celostno postavitev problemov. Razvilo se je preko svojih oblikovalskih začetkov in našlo aplikacije v različnih področjih, kot so posel, izobraževanje in zdravstvo. Osnovna načela vključujejo globoko osredotočenost na razumevanje in sočutje do uporabnikov, iterativni proces in celostni pristop k postavljanju problemov. Njegova vsestranskost in učinkovitost sta očitni skozi uspešne aplikacije na različnih področjih industrije.</a:t>
            </a:r>
            <a:endParaRPr sz="1200" dirty="0"/>
          </a:p>
        </p:txBody>
      </p:sp>
      <p:pic>
        <p:nvPicPr>
          <p:cNvPr id="323" name="Google Shape;323;p29" descr="Una caricatura de una persona&#10;&#10;Descripción generada automáticamente con confianza baja"/>
          <p:cNvPicPr preferRelativeResize="0"/>
          <p:nvPr/>
        </p:nvPicPr>
        <p:blipFill rotWithShape="1">
          <a:blip r:embed="rId3">
            <a:alphaModFix/>
          </a:blip>
          <a:srcRect l="18428" r="18948"/>
          <a:stretch/>
        </p:blipFill>
        <p:spPr>
          <a:xfrm>
            <a:off x="4836948" y="2434466"/>
            <a:ext cx="2815985" cy="2529475"/>
          </a:xfrm>
          <a:prstGeom prst="rect">
            <a:avLst/>
          </a:prstGeom>
          <a:noFill/>
          <a:ln>
            <a:noFill/>
          </a:ln>
        </p:spPr>
      </p:pic>
      <p:sp>
        <p:nvSpPr>
          <p:cNvPr id="324" name="Google Shape;324;p29"/>
          <p:cNvSpPr txBox="1"/>
          <p:nvPr/>
        </p:nvSpPr>
        <p:spPr>
          <a:xfrm>
            <a:off x="657088" y="3299782"/>
            <a:ext cx="4211594" cy="1579441"/>
          </a:xfrm>
          <a:prstGeom prst="rect">
            <a:avLst/>
          </a:prstGeom>
          <a:noFill/>
          <a:ln>
            <a:noFill/>
          </a:ln>
        </p:spPr>
        <p:txBody>
          <a:bodyPr spcFirstLastPara="1" wrap="square" lIns="91425" tIns="45700" rIns="91425" bIns="45700" anchor="t" anchorCtr="0">
            <a:noAutofit/>
          </a:bodyPr>
          <a:lstStyle/>
          <a:p>
            <a:pPr marL="0" marR="0" lvl="0" indent="0" algn="just" rtl="0">
              <a:lnSpc>
                <a:spcPct val="90000"/>
              </a:lnSpc>
              <a:spcBef>
                <a:spcPts val="0"/>
              </a:spcBef>
              <a:spcAft>
                <a:spcPts val="0"/>
              </a:spcAft>
              <a:buClr>
                <a:srgbClr val="1B193E"/>
              </a:buClr>
              <a:buSzPts val="1200"/>
              <a:buFont typeface="Arial"/>
              <a:buNone/>
            </a:pPr>
            <a:endParaRPr lang="zu-ZA" sz="1200" dirty="0">
              <a:solidFill>
                <a:srgbClr val="1B193E"/>
              </a:solidFill>
              <a:latin typeface="Calibri"/>
              <a:ea typeface="Calibri"/>
              <a:cs typeface="Calibri"/>
              <a:sym typeface="Calibri"/>
            </a:endParaRPr>
          </a:p>
          <a:p>
            <a:pPr marL="0" marR="0" lvl="0" indent="0" algn="just" rtl="0">
              <a:lnSpc>
                <a:spcPct val="90000"/>
              </a:lnSpc>
              <a:spcBef>
                <a:spcPts val="0"/>
              </a:spcBef>
              <a:spcAft>
                <a:spcPts val="0"/>
              </a:spcAft>
              <a:buClr>
                <a:srgbClr val="1B193E"/>
              </a:buClr>
              <a:buSzPts val="1200"/>
              <a:buFont typeface="Arial"/>
              <a:buNone/>
            </a:pPr>
            <a:r>
              <a:rPr lang="zu-ZA" sz="1200" dirty="0">
                <a:solidFill>
                  <a:srgbClr val="1B193E"/>
                </a:solidFill>
                <a:latin typeface="Calibri"/>
                <a:ea typeface="Calibri"/>
                <a:cs typeface="Calibri"/>
                <a:sym typeface="Calibri"/>
              </a:rPr>
              <a:t>Faza idej je poudarjena zaradi svojega pomena kot ustvarjalni proces pri generiranju širokega spektra idej. Tehnike, kot so brainstorming, SCAMPER in storyboarding, so predstavljene za spodbujanje ustvarjalnega razmišljanja. Tečaj poudarja strukturiran razvoj konceptov in iterativno prototipiranje, pri čemer se poudarja pomembnost pretvarjanja idej v oprijemljive rešitve. Poleg tega je poudarek na načelih uporabnosti in praktičnem testiranju zagotavlja razvoj uporabnikom prijaznih in učinkovitih rešitev.</a:t>
            </a:r>
            <a:endParaRPr sz="1200" dirty="0">
              <a:solidFill>
                <a:srgbClr val="1B193E"/>
              </a:solidFill>
              <a:latin typeface="Calibri"/>
              <a:ea typeface="Calibri"/>
              <a:cs typeface="Calibri"/>
              <a:sym typeface="Calibri"/>
            </a:endParaRPr>
          </a:p>
        </p:txBody>
      </p:sp>
      <p:sp>
        <p:nvSpPr>
          <p:cNvPr id="325" name="Google Shape;325;p29"/>
          <p:cNvSpPr txBox="1"/>
          <p:nvPr/>
        </p:nvSpPr>
        <p:spPr>
          <a:xfrm>
            <a:off x="7794305" y="1586405"/>
            <a:ext cx="3434702" cy="2084999"/>
          </a:xfrm>
          <a:prstGeom prst="rect">
            <a:avLst/>
          </a:prstGeom>
          <a:noFill/>
          <a:ln>
            <a:noFill/>
          </a:ln>
        </p:spPr>
        <p:txBody>
          <a:bodyPr spcFirstLastPara="1" wrap="square" lIns="91425" tIns="45700" rIns="91425" bIns="45700" anchor="t" anchorCtr="0">
            <a:noAutofit/>
          </a:bodyPr>
          <a:lstStyle/>
          <a:p>
            <a:pPr marL="0" marR="0" lvl="0" indent="0" algn="just" rtl="0">
              <a:lnSpc>
                <a:spcPct val="90000"/>
              </a:lnSpc>
              <a:spcBef>
                <a:spcPts val="0"/>
              </a:spcBef>
              <a:spcAft>
                <a:spcPts val="0"/>
              </a:spcAft>
              <a:buClr>
                <a:srgbClr val="1B193E"/>
              </a:buClr>
              <a:buSzPts val="1200"/>
              <a:buFont typeface="Arial"/>
              <a:buNone/>
            </a:pPr>
            <a:endParaRPr lang="zu-ZA" sz="1200" dirty="0">
              <a:solidFill>
                <a:srgbClr val="1B193E"/>
              </a:solidFill>
              <a:latin typeface="Calibri"/>
              <a:ea typeface="Calibri"/>
              <a:cs typeface="Calibri"/>
              <a:sym typeface="Calibri"/>
            </a:endParaRPr>
          </a:p>
          <a:p>
            <a:pPr marL="0" marR="0" lvl="0" indent="0" algn="just" rtl="0">
              <a:lnSpc>
                <a:spcPct val="90000"/>
              </a:lnSpc>
              <a:spcBef>
                <a:spcPts val="0"/>
              </a:spcBef>
              <a:spcAft>
                <a:spcPts val="0"/>
              </a:spcAft>
              <a:buClr>
                <a:srgbClr val="1B193E"/>
              </a:buClr>
              <a:buSzPts val="1200"/>
              <a:buFont typeface="Arial"/>
              <a:buNone/>
            </a:pPr>
            <a:r>
              <a:rPr lang="zu-ZA" sz="1200" dirty="0">
                <a:solidFill>
                  <a:srgbClr val="1B193E"/>
                </a:solidFill>
                <a:latin typeface="Calibri"/>
                <a:ea typeface="Calibri"/>
                <a:cs typeface="Calibri"/>
                <a:sym typeface="Calibri"/>
              </a:rPr>
              <a:t>Tečaj predstavi fazo "Oblikovanje za izvedbo", poudarjajoč prehod od ideje do izvedljivih načrtov. Čezfunkcijsko sodelovanje in ekipno delo sta poudarjena kot ključna elementa v tej fazi. Neprekinjeno spremljanje, ocenjevanje tveganja in evalvacija so izpostavljeni za zagotovitev uspešne izvedbe rešitev oblikovanja razmišljanja. Poudarja se pomembnost merjenja, ki vključuje opredelitev KPI-jev, kvalitativne/kvantitativne metode ocenjevanja ter praktično uporabo za oceno vpliva in uspeha pobud.</a:t>
            </a:r>
          </a:p>
          <a:p>
            <a:pPr marL="0" marR="0" lvl="0" indent="0" algn="just" rtl="0">
              <a:lnSpc>
                <a:spcPct val="90000"/>
              </a:lnSpc>
              <a:spcBef>
                <a:spcPts val="0"/>
              </a:spcBef>
              <a:spcAft>
                <a:spcPts val="0"/>
              </a:spcAft>
              <a:buClr>
                <a:srgbClr val="1B193E"/>
              </a:buClr>
              <a:buSzPts val="1200"/>
              <a:buFont typeface="Arial"/>
              <a:buNone/>
            </a:pPr>
            <a:endParaRPr lang="zu-ZA" sz="1200" dirty="0">
              <a:solidFill>
                <a:srgbClr val="1B193E"/>
              </a:solidFill>
              <a:latin typeface="Calibri"/>
              <a:ea typeface="Calibri"/>
              <a:cs typeface="Calibri"/>
              <a:sym typeface="Calibri"/>
            </a:endParaRPr>
          </a:p>
          <a:p>
            <a:pPr marL="0" marR="0" lvl="0" indent="0" algn="just" rtl="0">
              <a:lnSpc>
                <a:spcPct val="90000"/>
              </a:lnSpc>
              <a:spcBef>
                <a:spcPts val="0"/>
              </a:spcBef>
              <a:spcAft>
                <a:spcPts val="0"/>
              </a:spcAft>
              <a:buClr>
                <a:srgbClr val="1B193E"/>
              </a:buClr>
              <a:buSzPts val="1200"/>
              <a:buFont typeface="Arial"/>
              <a:buNone/>
            </a:pPr>
            <a:endParaRPr lang="zu-ZA" sz="1200" dirty="0">
              <a:solidFill>
                <a:srgbClr val="1B193E"/>
              </a:solidFill>
              <a:latin typeface="Calibri"/>
              <a:ea typeface="Calibri"/>
              <a:cs typeface="Calibri"/>
              <a:sym typeface="Calibri"/>
            </a:endParaRPr>
          </a:p>
          <a:p>
            <a:pPr marL="0" marR="0" lvl="0" indent="0" algn="just" rtl="0">
              <a:lnSpc>
                <a:spcPct val="90000"/>
              </a:lnSpc>
              <a:spcBef>
                <a:spcPts val="0"/>
              </a:spcBef>
              <a:spcAft>
                <a:spcPts val="0"/>
              </a:spcAft>
              <a:buClr>
                <a:srgbClr val="1B193E"/>
              </a:buClr>
              <a:buSzPts val="1200"/>
              <a:buFont typeface="Arial"/>
              <a:buNone/>
            </a:pPr>
            <a:endParaRPr lang="zu-ZA" sz="1200" dirty="0">
              <a:solidFill>
                <a:srgbClr val="1B193E"/>
              </a:solidFill>
              <a:latin typeface="Calibri"/>
              <a:ea typeface="Calibri"/>
              <a:cs typeface="Calibri"/>
              <a:sym typeface="Calibri"/>
            </a:endParaRPr>
          </a:p>
          <a:p>
            <a:pPr marL="0" marR="0" lvl="0" indent="0" algn="just" rtl="0">
              <a:lnSpc>
                <a:spcPct val="90000"/>
              </a:lnSpc>
              <a:spcBef>
                <a:spcPts val="0"/>
              </a:spcBef>
              <a:spcAft>
                <a:spcPts val="0"/>
              </a:spcAft>
              <a:buClr>
                <a:srgbClr val="1B193E"/>
              </a:buClr>
              <a:buSzPts val="1200"/>
              <a:buFont typeface="Arial"/>
              <a:buNone/>
            </a:pPr>
            <a:endParaRPr lang="zu-ZA" sz="1200" dirty="0">
              <a:solidFill>
                <a:srgbClr val="1B193E"/>
              </a:solidFill>
              <a:latin typeface="Calibri"/>
              <a:ea typeface="Calibri"/>
              <a:cs typeface="Calibri"/>
              <a:sym typeface="Calibri"/>
            </a:endParaRPr>
          </a:p>
          <a:p>
            <a:pPr marL="0" marR="0" lvl="0" indent="0" algn="just" rtl="0">
              <a:lnSpc>
                <a:spcPct val="90000"/>
              </a:lnSpc>
              <a:spcBef>
                <a:spcPts val="0"/>
              </a:spcBef>
              <a:spcAft>
                <a:spcPts val="0"/>
              </a:spcAft>
              <a:buClr>
                <a:srgbClr val="1B193E"/>
              </a:buClr>
              <a:buSzPts val="1200"/>
              <a:buFont typeface="Arial"/>
              <a:buNone/>
            </a:pPr>
            <a:endParaRPr lang="zu-ZA" sz="1200" dirty="0">
              <a:solidFill>
                <a:srgbClr val="1B193E"/>
              </a:solidFill>
              <a:latin typeface="Calibri"/>
              <a:ea typeface="Calibri"/>
              <a:cs typeface="Calibri"/>
              <a:sym typeface="Calibri"/>
            </a:endParaRPr>
          </a:p>
        </p:txBody>
      </p:sp>
      <p:sp>
        <p:nvSpPr>
          <p:cNvPr id="326" name="Google Shape;326;p29"/>
          <p:cNvSpPr txBox="1"/>
          <p:nvPr/>
        </p:nvSpPr>
        <p:spPr>
          <a:xfrm>
            <a:off x="8434766" y="4223935"/>
            <a:ext cx="3434702" cy="1079732"/>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1B193E"/>
              </a:buClr>
              <a:buSzPts val="2000"/>
              <a:buFont typeface="Arial"/>
              <a:buNone/>
            </a:pPr>
            <a:endParaRPr sz="2000">
              <a:solidFill>
                <a:srgbClr val="1B193E"/>
              </a:solidFill>
              <a:latin typeface="Calibri"/>
              <a:ea typeface="Calibri"/>
              <a:cs typeface="Calibri"/>
              <a:sym typeface="Calibri"/>
            </a:endParaRPr>
          </a:p>
        </p:txBody>
      </p:sp>
      <p:sp>
        <p:nvSpPr>
          <p:cNvPr id="327" name="Google Shape;327;p29"/>
          <p:cNvSpPr/>
          <p:nvPr/>
        </p:nvSpPr>
        <p:spPr>
          <a:xfrm>
            <a:off x="7508933" y="1679374"/>
            <a:ext cx="144000" cy="144000"/>
          </a:xfrm>
          <a:prstGeom prst="ellipse">
            <a:avLst/>
          </a:prstGeom>
          <a:solidFill>
            <a:srgbClr val="0AD99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28" name="Google Shape;328;p29"/>
          <p:cNvSpPr/>
          <p:nvPr/>
        </p:nvSpPr>
        <p:spPr>
          <a:xfrm>
            <a:off x="7650305" y="3821143"/>
            <a:ext cx="144000" cy="144000"/>
          </a:xfrm>
          <a:prstGeom prst="ellipse">
            <a:avLst/>
          </a:prstGeom>
          <a:solidFill>
            <a:srgbClr val="0AD99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29" name="Google Shape;329;p29"/>
          <p:cNvSpPr/>
          <p:nvPr/>
        </p:nvSpPr>
        <p:spPr>
          <a:xfrm>
            <a:off x="471472" y="1660870"/>
            <a:ext cx="144000" cy="144000"/>
          </a:xfrm>
          <a:prstGeom prst="ellipse">
            <a:avLst/>
          </a:prstGeom>
          <a:solidFill>
            <a:srgbClr val="0AD99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30" name="Google Shape;330;p29"/>
          <p:cNvSpPr/>
          <p:nvPr/>
        </p:nvSpPr>
        <p:spPr>
          <a:xfrm>
            <a:off x="471472" y="3527405"/>
            <a:ext cx="144000" cy="144000"/>
          </a:xfrm>
          <a:prstGeom prst="ellipse">
            <a:avLst/>
          </a:prstGeom>
          <a:solidFill>
            <a:srgbClr val="0AD99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32" name="Google Shape;332;p29"/>
          <p:cNvSpPr/>
          <p:nvPr/>
        </p:nvSpPr>
        <p:spPr>
          <a:xfrm>
            <a:off x="8600535" y="4351885"/>
            <a:ext cx="48768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rgbClr val="000000"/>
              </a:buClr>
              <a:buSzPts val="1800"/>
              <a:buFont typeface="Inter"/>
              <a:buNone/>
            </a:pPr>
            <a:br>
              <a:rPr lang="el-GR" sz="1800" b="0" i="0" u="none" strike="noStrike" cap="none">
                <a:solidFill>
                  <a:srgbClr val="000000"/>
                </a:solidFill>
                <a:latin typeface="Inter"/>
                <a:ea typeface="Inter"/>
                <a:cs typeface="Inter"/>
                <a:sym typeface="Inter"/>
              </a:rPr>
            </a:br>
            <a:endParaRPr sz="1800" b="0" i="0" u="none" strike="noStrike" cap="none">
              <a:solidFill>
                <a:schemeClr val="dk1"/>
              </a:solidFill>
              <a:latin typeface="Arial"/>
              <a:ea typeface="Arial"/>
              <a:cs typeface="Arial"/>
              <a:sym typeface="Arial"/>
            </a:endParaRPr>
          </a:p>
        </p:txBody>
      </p:sp>
      <p:sp>
        <p:nvSpPr>
          <p:cNvPr id="3" name="PoljeZBesedilom 2">
            <a:extLst>
              <a:ext uri="{FF2B5EF4-FFF2-40B4-BE49-F238E27FC236}">
                <a16:creationId xmlns:a16="http://schemas.microsoft.com/office/drawing/2014/main" id="{97C8693A-1BC8-3EB9-BC15-C2DFBC1B8E1C}"/>
              </a:ext>
            </a:extLst>
          </p:cNvPr>
          <p:cNvSpPr txBox="1"/>
          <p:nvPr/>
        </p:nvSpPr>
        <p:spPr>
          <a:xfrm>
            <a:off x="7794305" y="3527405"/>
            <a:ext cx="3740607" cy="2523768"/>
          </a:xfrm>
          <a:prstGeom prst="rect">
            <a:avLst/>
          </a:prstGeom>
          <a:noFill/>
        </p:spPr>
        <p:txBody>
          <a:bodyPr wrap="square">
            <a:spAutoFit/>
          </a:bodyPr>
          <a:lstStyle/>
          <a:p>
            <a:endParaRPr lang="zu-ZA" dirty="0"/>
          </a:p>
          <a:p>
            <a:r>
              <a:rPr lang="zu-ZA" sz="1200" dirty="0">
                <a:latin typeface="Calibri" panose="020F0502020204030204" pitchFamily="34" charset="0"/>
                <a:ea typeface="Calibri" panose="020F0502020204030204" pitchFamily="34" charset="0"/>
                <a:cs typeface="Calibri" panose="020F0502020204030204" pitchFamily="34" charset="0"/>
              </a:rPr>
              <a:t>Tečaj poudarja ključni vidik merjenja vpliva pobud oblikovanja razmišljanja za usklajenost z organizacijskimi cilji in utemeljitev prizadevanj. Obravnava identifikacijo in opredelitev ključnih kazalnikov uspeha (KPI-jev) kot bistvene metrike za merjenje uspeha projekta. Udeleženci se seznanijo z različnimi metodami in orodji za učinkovito zbiranje in analizo podatkov, da dobijo vpoglede v uspešnost in učinkovitost pobud. Dodatne teme vključujejo primerjanje s standardi industrije, vzpostavitev povratnih zank, poročanje rezultatov ter praktično uporabo KPI-jev za oceno in izboljšanje vpliva projektov oblikovanja razmišljanja.</a:t>
            </a:r>
            <a:endParaRPr lang="en-SI" sz="1200" dirty="0">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3"/>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3000"/>
              <a:buNone/>
            </a:pPr>
            <a:r>
              <a:rPr lang="en-US" dirty="0" err="1"/>
              <a:t>Učni</a:t>
            </a:r>
            <a:r>
              <a:rPr lang="en-US" dirty="0"/>
              <a:t> </a:t>
            </a:r>
            <a:r>
              <a:rPr lang="en-US" dirty="0" err="1"/>
              <a:t>cilji</a:t>
            </a:r>
            <a:endParaRPr dirty="0"/>
          </a:p>
        </p:txBody>
      </p:sp>
      <p:sp>
        <p:nvSpPr>
          <p:cNvPr id="117" name="Google Shape;117;p3"/>
          <p:cNvSpPr/>
          <p:nvPr/>
        </p:nvSpPr>
        <p:spPr>
          <a:xfrm>
            <a:off x="345472" y="1914464"/>
            <a:ext cx="252000" cy="252000"/>
          </a:xfrm>
          <a:prstGeom prst="ellipse">
            <a:avLst/>
          </a:prstGeom>
          <a:solidFill>
            <a:srgbClr val="0AD99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18" name="Google Shape;118;p3"/>
          <p:cNvSpPr txBox="1"/>
          <p:nvPr/>
        </p:nvSpPr>
        <p:spPr>
          <a:xfrm>
            <a:off x="749310" y="1854057"/>
            <a:ext cx="7170273" cy="930592"/>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1B193E"/>
              </a:buClr>
              <a:buSzPts val="1600"/>
              <a:buFont typeface="Arial"/>
              <a:buNone/>
            </a:pPr>
            <a:r>
              <a:rPr lang="zu-ZA" b="0" i="0" dirty="0">
                <a:solidFill>
                  <a:srgbClr val="0D0D0D"/>
                </a:solidFill>
                <a:effectLst/>
                <a:latin typeface="+mj-lt"/>
              </a:rPr>
              <a:t>Načrtovanje za izvedbo: Udeleženci se bodo naučili načrtovati in oblikovati učinkovite strategije izvedbe za integracijo načel oblikovanja razmišljanja v svoje operacije MSP-jev. Sposobni bodo razviti izvedljive načrte za uresničitev inovativnih idej.</a:t>
            </a:r>
            <a:endParaRPr sz="1100" b="0" i="0" u="none" strike="noStrike" cap="none" dirty="0">
              <a:solidFill>
                <a:srgbClr val="1B193E"/>
              </a:solidFill>
              <a:latin typeface="+mj-lt"/>
              <a:ea typeface="Calibri"/>
              <a:cs typeface="Calibri"/>
              <a:sym typeface="Calibri"/>
            </a:endParaRPr>
          </a:p>
        </p:txBody>
      </p:sp>
      <p:sp>
        <p:nvSpPr>
          <p:cNvPr id="119" name="Google Shape;119;p3"/>
          <p:cNvSpPr/>
          <p:nvPr/>
        </p:nvSpPr>
        <p:spPr>
          <a:xfrm>
            <a:off x="345472" y="3048968"/>
            <a:ext cx="252000" cy="252000"/>
          </a:xfrm>
          <a:prstGeom prst="ellipse">
            <a:avLst/>
          </a:prstGeom>
          <a:solidFill>
            <a:srgbClr val="0AD99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0" name="Google Shape;120;p3"/>
          <p:cNvSpPr/>
          <p:nvPr/>
        </p:nvSpPr>
        <p:spPr>
          <a:xfrm>
            <a:off x="345472" y="4183472"/>
            <a:ext cx="252000" cy="252000"/>
          </a:xfrm>
          <a:prstGeom prst="ellipse">
            <a:avLst/>
          </a:prstGeom>
          <a:solidFill>
            <a:srgbClr val="0AD99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1" name="Google Shape;121;p3"/>
          <p:cNvSpPr txBox="1"/>
          <p:nvPr/>
        </p:nvSpPr>
        <p:spPr>
          <a:xfrm>
            <a:off x="749307" y="2658295"/>
            <a:ext cx="7170273" cy="82453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1B193E"/>
              </a:buClr>
              <a:buSzPts val="1600"/>
              <a:buFont typeface="Arial"/>
              <a:buNone/>
            </a:pPr>
            <a:br>
              <a:rPr lang="zu-ZA" sz="2000" dirty="0"/>
            </a:br>
            <a:r>
              <a:rPr lang="zu-ZA" b="0" i="0" dirty="0">
                <a:solidFill>
                  <a:srgbClr val="0D0D0D"/>
                </a:solidFill>
                <a:effectLst/>
                <a:latin typeface="+mj-lt"/>
              </a:rPr>
              <a:t>Poslovna inovacija: Ta modul si prizadeva vcepiti globoko razumevanje, kako lahko oblikovalsko razmišljanje pospeši poslovno inovativnost. Udeleženci bodo prepoznali priložnosti za inovacije v svojih organizacijah in raziskali načine izkoriščanja oblikovalskega razmišljanja za spodbujanje rasti in konkurenčne prednosti.</a:t>
            </a:r>
            <a:endParaRPr sz="1600" b="0" i="0" u="none" strike="noStrike" cap="none" dirty="0">
              <a:solidFill>
                <a:srgbClr val="1B193E"/>
              </a:solidFill>
              <a:latin typeface="+mj-lt"/>
              <a:ea typeface="Calibri"/>
              <a:cs typeface="Calibri"/>
              <a:sym typeface="Calibri"/>
            </a:endParaRPr>
          </a:p>
        </p:txBody>
      </p:sp>
      <p:sp>
        <p:nvSpPr>
          <p:cNvPr id="122" name="Google Shape;122;p3"/>
          <p:cNvSpPr txBox="1"/>
          <p:nvPr/>
        </p:nvSpPr>
        <p:spPr>
          <a:xfrm>
            <a:off x="749294" y="3757854"/>
            <a:ext cx="7170273" cy="1032808"/>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1B193E"/>
              </a:buClr>
              <a:buSzPts val="1600"/>
              <a:buFont typeface="Arial"/>
              <a:buNone/>
            </a:pPr>
            <a:br>
              <a:rPr lang="zu-ZA" sz="2000" dirty="0"/>
            </a:br>
            <a:r>
              <a:rPr lang="zu-ZA" b="0" i="0" dirty="0">
                <a:solidFill>
                  <a:srgbClr val="0D0D0D"/>
                </a:solidFill>
                <a:effectLst/>
                <a:latin typeface="+mn-lt"/>
              </a:rPr>
              <a:t>Merjenje in ocenjevanje vpliva oblikovanja: Udeleženci bodo pridobili veščine za merjenje in ocenjevanje vpliva oblikovalskega razmišljanja na svoje podjetje. To vključuje ocenjevanje učinkovitosti implementiranih rešitev in določanje njihovega donosa na investicijo, kar omogoča odločanje na podlagi podatkov.</a:t>
            </a:r>
            <a:endParaRPr sz="1600" b="0" i="0" u="none" strike="noStrike" cap="none" dirty="0">
              <a:solidFill>
                <a:srgbClr val="1B193E"/>
              </a:solidFill>
              <a:latin typeface="+mn-lt"/>
              <a:ea typeface="Calibri"/>
              <a:cs typeface="Calibri"/>
              <a:sym typeface="Calibri"/>
            </a:endParaRPr>
          </a:p>
        </p:txBody>
      </p:sp>
      <p:sp>
        <p:nvSpPr>
          <p:cNvPr id="123" name="Google Shape;123;p3"/>
          <p:cNvSpPr txBox="1"/>
          <p:nvPr/>
        </p:nvSpPr>
        <p:spPr>
          <a:xfrm>
            <a:off x="471472" y="1127339"/>
            <a:ext cx="7170273" cy="482671"/>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1B193E"/>
              </a:buClr>
              <a:buSzPts val="2400"/>
              <a:buFont typeface="Arial"/>
              <a:buNone/>
            </a:pPr>
            <a:br>
              <a:rPr lang="pl-PL" sz="2000" dirty="0"/>
            </a:br>
            <a:r>
              <a:rPr lang="pl-PL" sz="2000" b="0" i="0" dirty="0">
                <a:solidFill>
                  <a:srgbClr val="0D0D0D"/>
                </a:solidFill>
                <a:effectLst/>
                <a:latin typeface="+mj-lt"/>
              </a:rPr>
              <a:t>Na koncu tega modula boste sposobni:</a:t>
            </a:r>
            <a:endParaRPr sz="2000" dirty="0">
              <a:latin typeface="+mj-lt"/>
            </a:endParaRPr>
          </a:p>
        </p:txBody>
      </p:sp>
      <p:pic>
        <p:nvPicPr>
          <p:cNvPr id="124" name="Google Shape;124;p3" descr="Imagen que contiene lego, juguete, computadora&#10;&#10;Descripción generada automáticamente"/>
          <p:cNvPicPr preferRelativeResize="0"/>
          <p:nvPr/>
        </p:nvPicPr>
        <p:blipFill rotWithShape="1">
          <a:blip r:embed="rId3">
            <a:alphaModFix/>
          </a:blip>
          <a:srcRect l="11731" r="14514"/>
          <a:stretch/>
        </p:blipFill>
        <p:spPr>
          <a:xfrm>
            <a:off x="7919583" y="2240837"/>
            <a:ext cx="3612510" cy="2755144"/>
          </a:xfrm>
          <a:prstGeom prst="rect">
            <a:avLst/>
          </a:prstGeom>
          <a:noFill/>
          <a:ln>
            <a:noFill/>
          </a:ln>
        </p:spPr>
      </p:pic>
      <p:sp>
        <p:nvSpPr>
          <p:cNvPr id="125" name="Google Shape;125;p3"/>
          <p:cNvSpPr/>
          <p:nvPr/>
        </p:nvSpPr>
        <p:spPr>
          <a:xfrm>
            <a:off x="345472" y="5191976"/>
            <a:ext cx="252000" cy="252000"/>
          </a:xfrm>
          <a:prstGeom prst="ellipse">
            <a:avLst/>
          </a:prstGeom>
          <a:solidFill>
            <a:srgbClr val="0AD99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6" name="Google Shape;126;p3"/>
          <p:cNvSpPr/>
          <p:nvPr/>
        </p:nvSpPr>
        <p:spPr>
          <a:xfrm>
            <a:off x="749302" y="4790662"/>
            <a:ext cx="7170273" cy="126184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br>
              <a:rPr lang="zu-ZA" sz="2000" dirty="0"/>
            </a:br>
            <a:r>
              <a:rPr lang="zu-ZA" b="0" i="0" dirty="0">
                <a:solidFill>
                  <a:srgbClr val="0D0D0D"/>
                </a:solidFill>
                <a:effectLst/>
                <a:latin typeface="+mj-lt"/>
              </a:rPr>
              <a:t>Oblikovalsko razmišljanje v praksi: Praktična uporaba je ključno osredotočena, z resničnimi primeri študij in vajami, ki ilustrirajo uporabo oblikovalskega razmišljanja v različnih poslovnih scenarijih. Udeleženci bodo pridobili praktične izkušnje pri implementaciji metodologij oblikovalskega razmišljanja v svojih MSP.</a:t>
            </a:r>
            <a:endParaRPr sz="1600" dirty="0">
              <a:solidFill>
                <a:schemeClr val="dk1"/>
              </a:solidFill>
              <a:latin typeface="+mj-lt"/>
              <a:ea typeface="Calibri"/>
              <a:cs typeface="Calibri"/>
              <a:sym typeface="Calibri"/>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36"/>
        <p:cNvGrpSpPr/>
        <p:nvPr/>
      </p:nvGrpSpPr>
      <p:grpSpPr>
        <a:xfrm>
          <a:off x="0" y="0"/>
          <a:ext cx="0" cy="0"/>
          <a:chOff x="0" y="0"/>
          <a:chExt cx="0" cy="0"/>
        </a:xfrm>
      </p:grpSpPr>
      <p:sp>
        <p:nvSpPr>
          <p:cNvPr id="337" name="Google Shape;337;p30"/>
          <p:cNvSpPr txBox="1">
            <a:spLocks noGrp="1"/>
          </p:cNvSpPr>
          <p:nvPr>
            <p:ph type="body" idx="1"/>
          </p:nvPr>
        </p:nvSpPr>
        <p:spPr>
          <a:xfrm>
            <a:off x="876650" y="3922330"/>
            <a:ext cx="4908939"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3000"/>
              <a:buNone/>
            </a:pPr>
            <a:r>
              <a:rPr lang="en-US" dirty="0" err="1"/>
              <a:t>Hvala</a:t>
            </a:r>
            <a:r>
              <a:rPr lang="el-GR" dirty="0"/>
              <a:t>!</a:t>
            </a:r>
            <a:endParaRPr dirty="0"/>
          </a:p>
        </p:txBody>
      </p:sp>
      <p:sp>
        <p:nvSpPr>
          <p:cNvPr id="338" name="Google Shape;338;p30"/>
          <p:cNvSpPr txBox="1">
            <a:spLocks noGrp="1"/>
          </p:cNvSpPr>
          <p:nvPr>
            <p:ph type="body" idx="2"/>
          </p:nvPr>
        </p:nvSpPr>
        <p:spPr>
          <a:xfrm>
            <a:off x="876652" y="4810675"/>
            <a:ext cx="4908939" cy="55538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B193E"/>
              </a:buClr>
              <a:buSzPts val="2000"/>
              <a:buNone/>
            </a:pPr>
            <a:r>
              <a:rPr lang="en-US" dirty="0" err="1"/>
              <a:t>Nadaljujte</a:t>
            </a:r>
            <a:r>
              <a:rPr lang="en-US" dirty="0"/>
              <a:t> z </a:t>
            </a:r>
            <a:r>
              <a:rPr lang="en-US" dirty="0" err="1"/>
              <a:t>učenjem</a:t>
            </a:r>
            <a:r>
              <a:rPr lang="el-GR" dirty="0"/>
              <a:t> </a:t>
            </a:r>
            <a:r>
              <a:rPr lang="el-GR" u="sng" dirty="0">
                <a:solidFill>
                  <a:schemeClr val="hlink"/>
                </a:solidFill>
                <a:hlinkClick r:id="rId3"/>
              </a:rPr>
              <a:t>www.digital-dream-lab.eu</a:t>
            </a:r>
            <a:r>
              <a:rPr lang="el-GR" dirty="0"/>
              <a:t> </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4"/>
          <p:cNvSpPr txBox="1">
            <a:spLocks noGrp="1"/>
          </p:cNvSpPr>
          <p:nvPr>
            <p:ph type="body" idx="1"/>
          </p:nvPr>
        </p:nvSpPr>
        <p:spPr>
          <a:xfrm>
            <a:off x="340660" y="455046"/>
            <a:ext cx="7676662" cy="680778"/>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2400"/>
              <a:buNone/>
            </a:pPr>
            <a:r>
              <a:rPr lang="el-GR" sz="2400" dirty="0"/>
              <a:t>1. </a:t>
            </a:r>
            <a:r>
              <a:rPr lang="en-US" sz="2400" dirty="0" err="1"/>
              <a:t>Kaj</a:t>
            </a:r>
            <a:r>
              <a:rPr lang="en-US" sz="2400" dirty="0"/>
              <a:t> je </a:t>
            </a:r>
            <a:r>
              <a:rPr lang="en-US" sz="2400" dirty="0" err="1"/>
              <a:t>Oblikovalsko</a:t>
            </a:r>
            <a:r>
              <a:rPr lang="en-US" sz="2400" dirty="0"/>
              <a:t> </a:t>
            </a:r>
            <a:r>
              <a:rPr lang="en-US" sz="2400" dirty="0" err="1"/>
              <a:t>razmišljanje</a:t>
            </a:r>
            <a:r>
              <a:rPr lang="en-US" sz="2400" dirty="0"/>
              <a:t> </a:t>
            </a:r>
          </a:p>
        </p:txBody>
      </p:sp>
      <p:sp>
        <p:nvSpPr>
          <p:cNvPr id="132" name="Google Shape;132;p4"/>
          <p:cNvSpPr txBox="1">
            <a:spLocks noGrp="1"/>
          </p:cNvSpPr>
          <p:nvPr>
            <p:ph type="body" idx="2"/>
          </p:nvPr>
        </p:nvSpPr>
        <p:spPr>
          <a:xfrm>
            <a:off x="340660" y="1478667"/>
            <a:ext cx="11379867" cy="4491827"/>
          </a:xfrm>
          <a:prstGeom prst="rect">
            <a:avLst/>
          </a:prstGeom>
          <a:noFill/>
          <a:ln>
            <a:noFill/>
          </a:ln>
        </p:spPr>
        <p:txBody>
          <a:bodyPr spcFirstLastPara="1" wrap="square" lIns="91425" tIns="45700" rIns="91425" bIns="45700" anchor="t" anchorCtr="0">
            <a:noAutofit/>
          </a:bodyPr>
          <a:lstStyle/>
          <a:p>
            <a:pPr algn="l"/>
            <a:r>
              <a:rPr lang="zu-ZA" sz="1600" b="0" i="0" dirty="0">
                <a:solidFill>
                  <a:srgbClr val="0D0D0D"/>
                </a:solidFill>
                <a:effectLst/>
                <a:latin typeface="+mj-lt"/>
              </a:rPr>
              <a:t>Uvod v oblikovalsko razmišljanje: Človeku osredotočen pristop k ustvarjalnemu reševanju problemov</a:t>
            </a:r>
          </a:p>
          <a:p>
            <a:pPr algn="l"/>
            <a:r>
              <a:rPr lang="zu-ZA" sz="1600" b="0" i="0" dirty="0">
                <a:solidFill>
                  <a:srgbClr val="0D0D0D"/>
                </a:solidFill>
                <a:effectLst/>
                <a:latin typeface="+mj-lt"/>
              </a:rPr>
              <a:t>Oblikovalsko razmišljanje je dinamičen in človeku osredotočen pristop k reševanju problemov, ki postavlja ljudi v središče oblikovalskega procesa. Gre za več kot le metodologijo; gre za miselnost, ki daje prednost sočutju, sodelovanju in iteraciji pri reševanju kompleksnih problemov ter ustvarjanju inovativnih rešitev. V jedru gre za razumevanje potreb in izkušenj končnih uporabnikov. Začne se s sočutjem do njih, pridobivanjem globokih vpogledov v njihove izzive ter razvijanjem temeljnega razumevanja konteksta, v katerem delujejo. To sočutno razumevanje služi kot temelj celotnega oblikovalskega procesa. Sodelovanje je še en ključni steber oblikovalskega razmišljanja. Prepoznava, da različni pogledi vodijo do bogatejših rešitev. Oblikovalsko razmišljanje spodbuja meddisciplinarne ekipe, da sodelujejo, pri čemer prinašajo raznoliko strokovnost, veščine in poglede. Z vzpodbujanjem sodelovalnega okolja zagotavlja, da so ustvarjene rešitve celovite in upoštevajo več vidikov. Iterativna narava ga ločuje od tradicionalnih pristopov k reševanju problemov. Namesto da bi sledili linearni poti, oblikovalsko razmišljanje vključuje cikel prototipiranja, testiranja in dodelave idej. Ta stalna dodelava temelji na povratnih informacijah, ki jih prejmemo od končnih uporabnikov, kar omogoča nenehno izboljševanje in prilagajanje. V bistvu oblikovalsko razmišljanje ni omejeno na oblikovalce ali ustvarjalne strokovnjake; gre za miselnost, ki se lahko uporablja v različnih disciplinah. Ali rešujete poslovne izzive, razvijate izdelke ali izboljšujete storitve, oblikovalsko razmišljanje ponuja strukturiran, vendar prilagodljiv okvir, ki spodbuja ustvarjalno reševanje problemov in inovacije. Ko se poglobimo v načela in faze oblikovalskega razmišljanja, postane moč in vsestranskost tega pristopa vedno bolj očitna.</a:t>
            </a:r>
          </a:p>
          <a:p>
            <a:pPr marL="0" lvl="0" indent="0" algn="l" rtl="0">
              <a:lnSpc>
                <a:spcPct val="90000"/>
              </a:lnSpc>
              <a:spcBef>
                <a:spcPts val="0"/>
              </a:spcBef>
              <a:spcAft>
                <a:spcPts val="0"/>
              </a:spcAft>
              <a:buClr>
                <a:srgbClr val="1B193E"/>
              </a:buClr>
              <a:buSzPts val="1600"/>
              <a:buNone/>
            </a:pPr>
            <a:endParaRPr dirty="0"/>
          </a:p>
        </p:txBody>
      </p:sp>
      <p:sp>
        <p:nvSpPr>
          <p:cNvPr id="3" name="Rectangle 2">
            <a:extLst>
              <a:ext uri="{FF2B5EF4-FFF2-40B4-BE49-F238E27FC236}">
                <a16:creationId xmlns:a16="http://schemas.microsoft.com/office/drawing/2014/main" id="{7A1BCE54-54DC-0192-4FE8-9E84AE9D7B23}"/>
              </a:ext>
            </a:extLst>
          </p:cNvPr>
          <p:cNvSpPr>
            <a:spLocks noChangeArrowheads="1"/>
          </p:cNvSpPr>
          <p:nvPr/>
        </p:nvSpPr>
        <p:spPr bwMode="auto">
          <a:xfrm>
            <a:off x="655429" y="260240"/>
            <a:ext cx="4149653"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SI" altLang="en-SI" sz="1800" b="0" i="0" u="none" strike="noStrike" cap="none" normalizeH="0" baseline="0" dirty="0" err="1">
                <a:ln>
                  <a:noFill/>
                </a:ln>
                <a:solidFill>
                  <a:schemeClr val="tx1"/>
                </a:solidFill>
                <a:effectLst/>
                <a:latin typeface="Arial" panose="020B0604020202020204" pitchFamily="34" charset="0"/>
              </a:rPr>
              <a:t>Uvod</a:t>
            </a:r>
            <a:r>
              <a:rPr kumimoji="0" lang="en-SI" altLang="en-SI" sz="1800" b="0" i="0" u="none" strike="noStrike" cap="none" normalizeH="0" baseline="0" dirty="0">
                <a:ln>
                  <a:noFill/>
                </a:ln>
                <a:solidFill>
                  <a:schemeClr val="tx1"/>
                </a:solidFill>
                <a:effectLst/>
                <a:latin typeface="Arial" panose="020B0604020202020204" pitchFamily="34" charset="0"/>
              </a:rPr>
              <a:t> v </a:t>
            </a:r>
            <a:r>
              <a:rPr kumimoji="0" lang="en-SI" altLang="en-SI" sz="1800" b="0" i="0" u="none" strike="noStrike" cap="none" normalizeH="0" baseline="0" dirty="0" err="1">
                <a:ln>
                  <a:noFill/>
                </a:ln>
                <a:solidFill>
                  <a:schemeClr val="tx1"/>
                </a:solidFill>
                <a:effectLst/>
                <a:latin typeface="Arial" panose="020B0604020202020204" pitchFamily="34" charset="0"/>
              </a:rPr>
              <a:t>oblikovalsko</a:t>
            </a:r>
            <a:r>
              <a:rPr kumimoji="0" lang="en-SI" altLang="en-SI" sz="1800" b="0" i="0" u="none" strike="noStrike" cap="none" normalizeH="0" baseline="0" dirty="0">
                <a:ln>
                  <a:noFill/>
                </a:ln>
                <a:solidFill>
                  <a:schemeClr val="tx1"/>
                </a:solidFill>
                <a:effectLst/>
                <a:latin typeface="Arial" panose="020B0604020202020204" pitchFamily="34" charset="0"/>
              </a:rPr>
              <a:t> </a:t>
            </a:r>
            <a:r>
              <a:rPr kumimoji="0" lang="en-SI" altLang="en-SI" sz="1800" b="0" i="0" u="none" strike="noStrike" cap="none" normalizeH="0" baseline="0" dirty="0" err="1">
                <a:ln>
                  <a:noFill/>
                </a:ln>
                <a:solidFill>
                  <a:schemeClr val="tx1"/>
                </a:solidFill>
                <a:effectLst/>
                <a:latin typeface="Arial" panose="020B0604020202020204" pitchFamily="34" charset="0"/>
              </a:rPr>
              <a:t>razmišljanje</a:t>
            </a:r>
            <a:endParaRPr kumimoji="0" lang="en-US" altLang="en-SI"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SI" sz="1800" b="1" dirty="0"/>
          </a:p>
          <a:p>
            <a:pPr marL="0" marR="0" lvl="0" indent="0" algn="l" defTabSz="914400" rtl="0" eaLnBrk="0" fontAlgn="base" latinLnBrk="0" hangingPunct="0">
              <a:lnSpc>
                <a:spcPct val="100000"/>
              </a:lnSpc>
              <a:spcBef>
                <a:spcPct val="0"/>
              </a:spcBef>
              <a:spcAft>
                <a:spcPct val="0"/>
              </a:spcAft>
              <a:buClrTx/>
              <a:buSzTx/>
              <a:buFontTx/>
              <a:buNone/>
              <a:tabLst/>
            </a:pPr>
            <a:endParaRPr kumimoji="0" lang="en-SI" altLang="en-SI"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5"/>
          <p:cNvSpPr txBox="1">
            <a:spLocks noGrp="1"/>
          </p:cNvSpPr>
          <p:nvPr>
            <p:ph type="body" idx="2"/>
          </p:nvPr>
        </p:nvSpPr>
        <p:spPr>
          <a:xfrm>
            <a:off x="200537" y="1431828"/>
            <a:ext cx="5556795" cy="4376385"/>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rgbClr val="1B193E"/>
              </a:buClr>
              <a:buSzPts val="1800"/>
              <a:buNone/>
            </a:pPr>
            <a:r>
              <a:rPr lang="zu-ZA" sz="1800" dirty="0"/>
              <a:t>Oblikovalsko razmišljanje sega v sredino 20. stoletja, predvsem na področje oblikovanja. Izraz je postal pomemben v 60. in 70. letih, ko so teoretiki in praktiki oblikovanja, kot sta Herbert A. Simon in Robert McKim, raziskovali načine za izboljšanje ustvarjalnosti in reševanja problemov. Vendar pa je bilo sodelovanje med oblikovalsko firmo IDEO in Univerzo Stanford v 90. letih tisto, ki je oblikovalsko razmišljanje pripeljalo v glavno zavest.</a:t>
            </a:r>
          </a:p>
          <a:p>
            <a:pPr marL="0" lvl="0" indent="0" algn="just" rtl="0">
              <a:lnSpc>
                <a:spcPct val="90000"/>
              </a:lnSpc>
              <a:spcBef>
                <a:spcPts val="0"/>
              </a:spcBef>
              <a:spcAft>
                <a:spcPts val="0"/>
              </a:spcAft>
              <a:buClr>
                <a:srgbClr val="1B193E"/>
              </a:buClr>
              <a:buSzPts val="1800"/>
              <a:buNone/>
            </a:pPr>
            <a:endParaRPr lang="zu-ZA" sz="1800" dirty="0"/>
          </a:p>
          <a:p>
            <a:pPr marL="0" lvl="0" indent="0" algn="just" rtl="0">
              <a:lnSpc>
                <a:spcPct val="90000"/>
              </a:lnSpc>
              <a:spcBef>
                <a:spcPts val="0"/>
              </a:spcBef>
              <a:spcAft>
                <a:spcPts val="0"/>
              </a:spcAft>
              <a:buClr>
                <a:srgbClr val="1B193E"/>
              </a:buClr>
              <a:buSzPts val="1800"/>
              <a:buNone/>
            </a:pPr>
            <a:r>
              <a:rPr lang="zu-ZA" sz="1800" dirty="0"/>
              <a:t>Oblikovalsko razmišljanje se je razširilo izven svojih oblikovalsko osredotočenih začetkov, našlo pa je aplikacije v različnih področjih. Sprva so ga sprejeli poslovni in tehnološki sektorji, ki so iskali inovativne rešitve. Sčasoma se je njegov vpliv razširil na področje izobraževanja, zdravstva, vlade in še naprej. Ta razvoj odraža vedno večje priznanje učinkovitosti tega pristopa pri reševanju kompleksnih izzivov na različnih področjih.</a:t>
            </a:r>
          </a:p>
          <a:p>
            <a:pPr marL="0" lvl="0" indent="0" algn="just" rtl="0">
              <a:lnSpc>
                <a:spcPct val="90000"/>
              </a:lnSpc>
              <a:spcBef>
                <a:spcPts val="0"/>
              </a:spcBef>
              <a:spcAft>
                <a:spcPts val="0"/>
              </a:spcAft>
              <a:buClr>
                <a:srgbClr val="1B193E"/>
              </a:buClr>
              <a:buSzPts val="1800"/>
              <a:buNone/>
            </a:pPr>
            <a:endParaRPr lang="zu-ZA" sz="1800" dirty="0"/>
          </a:p>
          <a:p>
            <a:pPr marL="0" lvl="0" indent="0" algn="just" rtl="0">
              <a:lnSpc>
                <a:spcPct val="90000"/>
              </a:lnSpc>
              <a:spcBef>
                <a:spcPts val="0"/>
              </a:spcBef>
              <a:spcAft>
                <a:spcPts val="0"/>
              </a:spcAft>
              <a:buClr>
                <a:srgbClr val="1B193E"/>
              </a:buClr>
              <a:buSzPts val="1800"/>
              <a:buNone/>
            </a:pPr>
            <a:endParaRPr lang="zu-ZA" sz="1800" dirty="0"/>
          </a:p>
          <a:p>
            <a:pPr marL="0" lvl="0" indent="0" algn="just" rtl="0">
              <a:lnSpc>
                <a:spcPct val="90000"/>
              </a:lnSpc>
              <a:spcBef>
                <a:spcPts val="0"/>
              </a:spcBef>
              <a:spcAft>
                <a:spcPts val="0"/>
              </a:spcAft>
              <a:buClr>
                <a:srgbClr val="1B193E"/>
              </a:buClr>
              <a:buSzPts val="1800"/>
              <a:buNone/>
            </a:pPr>
            <a:endParaRPr lang="zu-ZA" sz="1800" dirty="0"/>
          </a:p>
          <a:p>
            <a:pPr marL="0" lvl="0" indent="0" algn="just" rtl="0">
              <a:lnSpc>
                <a:spcPct val="90000"/>
              </a:lnSpc>
              <a:spcBef>
                <a:spcPts val="0"/>
              </a:spcBef>
              <a:spcAft>
                <a:spcPts val="0"/>
              </a:spcAft>
              <a:buClr>
                <a:srgbClr val="1B193E"/>
              </a:buClr>
              <a:buSzPts val="1800"/>
              <a:buNone/>
            </a:pPr>
            <a:endParaRPr lang="zu-ZA" dirty="0"/>
          </a:p>
          <a:p>
            <a:pPr marL="0" lvl="0" indent="0" algn="just" rtl="0">
              <a:lnSpc>
                <a:spcPct val="90000"/>
              </a:lnSpc>
              <a:spcBef>
                <a:spcPts val="0"/>
              </a:spcBef>
              <a:spcAft>
                <a:spcPts val="0"/>
              </a:spcAft>
              <a:buClr>
                <a:srgbClr val="1B193E"/>
              </a:buClr>
              <a:buSzPts val="1800"/>
              <a:buNone/>
            </a:pPr>
            <a:endParaRPr lang="zu-ZA" dirty="0"/>
          </a:p>
          <a:p>
            <a:pPr marL="0" lvl="0" indent="0" algn="just" rtl="0">
              <a:lnSpc>
                <a:spcPct val="90000"/>
              </a:lnSpc>
              <a:spcBef>
                <a:spcPts val="0"/>
              </a:spcBef>
              <a:spcAft>
                <a:spcPts val="0"/>
              </a:spcAft>
              <a:buClr>
                <a:srgbClr val="1B193E"/>
              </a:buClr>
              <a:buSzPts val="1800"/>
              <a:buNone/>
            </a:pPr>
            <a:endParaRPr dirty="0"/>
          </a:p>
        </p:txBody>
      </p:sp>
      <p:sp>
        <p:nvSpPr>
          <p:cNvPr id="138" name="Google Shape;138;p5"/>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2400"/>
              <a:buNone/>
            </a:pPr>
            <a:r>
              <a:rPr lang="el-GR" sz="2400" dirty="0"/>
              <a:t>1. </a:t>
            </a:r>
            <a:r>
              <a:rPr lang="zu-ZA" sz="2400" dirty="0"/>
              <a:t>Uvod v oblikovalsko razmišljanje</a:t>
            </a:r>
          </a:p>
          <a:p>
            <a:pPr marL="0" lvl="0" indent="0" algn="l" rtl="0">
              <a:lnSpc>
                <a:spcPct val="90000"/>
              </a:lnSpc>
              <a:spcBef>
                <a:spcPts val="0"/>
              </a:spcBef>
              <a:spcAft>
                <a:spcPts val="0"/>
              </a:spcAft>
              <a:buClr>
                <a:srgbClr val="1B193E"/>
              </a:buClr>
              <a:buSzPts val="2400"/>
              <a:buNone/>
            </a:pPr>
            <a:r>
              <a:rPr lang="zu-ZA" sz="2400" dirty="0"/>
              <a:t>1.1 Kaj je oblikovalsko razmišljanje?</a:t>
            </a:r>
            <a:endParaRPr sz="2400" b="0" dirty="0"/>
          </a:p>
        </p:txBody>
      </p:sp>
      <p:sp>
        <p:nvSpPr>
          <p:cNvPr id="139" name="Google Shape;139;p5"/>
          <p:cNvSpPr txBox="1">
            <a:spLocks noGrp="1"/>
          </p:cNvSpPr>
          <p:nvPr>
            <p:ph type="body" idx="3"/>
          </p:nvPr>
        </p:nvSpPr>
        <p:spPr>
          <a:xfrm>
            <a:off x="5757332" y="1431828"/>
            <a:ext cx="6242756" cy="4195763"/>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rgbClr val="1B193E"/>
              </a:buClr>
              <a:buSzPts val="1800"/>
              <a:buNone/>
            </a:pPr>
            <a:r>
              <a:rPr lang="zu-ZA" sz="1600" dirty="0"/>
              <a:t>Oblikovalsko razmišljanje se loči od tradicionalnih metod reševanja problemov, še posebej analitičnih pristopov, zaradi svojega izrazitega poudarka na uporabniški usmerjenosti in eksperimentiranju.</a:t>
            </a:r>
          </a:p>
          <a:p>
            <a:pPr marL="0" lvl="0" indent="0" algn="just" rtl="0">
              <a:lnSpc>
                <a:spcPct val="90000"/>
              </a:lnSpc>
              <a:spcBef>
                <a:spcPts val="0"/>
              </a:spcBef>
              <a:spcAft>
                <a:spcPts val="0"/>
              </a:spcAft>
              <a:buClr>
                <a:srgbClr val="1B193E"/>
              </a:buClr>
              <a:buSzPts val="1800"/>
              <a:buNone/>
            </a:pPr>
            <a:r>
              <a:rPr lang="zu-ZA" sz="1600" dirty="0"/>
              <a:t>Uporabniško osredotočenost: Medtem ko se tradicionalno reševanje problemov pogosto začne z opredelitvijo problema iz tehničnega ali organizacijskega vidika, oblikovalsko razmišljanje postavlja uporabnika na prvo mesto. Začne se z empatijo do končnih uporabnikov, razumevanjem njihovih potreb, želja in težav. Ta človeku osredotočen pristop zagotavlja, da rešitve niso le tehnično ustrezne, ampak tudi resonirajo s ljudmi, ki jim želijo služiti.</a:t>
            </a:r>
          </a:p>
          <a:p>
            <a:pPr marL="0" lvl="0" indent="0" algn="just" rtl="0">
              <a:lnSpc>
                <a:spcPct val="90000"/>
              </a:lnSpc>
              <a:spcBef>
                <a:spcPts val="0"/>
              </a:spcBef>
              <a:spcAft>
                <a:spcPts val="0"/>
              </a:spcAft>
              <a:buClr>
                <a:srgbClr val="1B193E"/>
              </a:buClr>
              <a:buSzPts val="1800"/>
              <a:buNone/>
            </a:pPr>
            <a:r>
              <a:rPr lang="zu-ZA" sz="1600" dirty="0"/>
              <a:t>Eksperimentalna naravnanost: Za razliko od analitičnega reševanja problemov, ki pogosto sledi linearni in deduktivni poti, je oblikovalsko razmišljanje značilno z iterativnim in eksperimentalnim pristopom. Oblikovalci razmišljanja aktivno sprejemajo negotovost, spodbujajo hitro prototipiranje in testiranje. Ta iterativni cikel omogoča hitre prilagoditve na podlagi povratnih informacij uporabnikov, spodbuja pa nenehno izboljševanje vse skozi proces oblikovanja.</a:t>
            </a:r>
          </a:p>
          <a:p>
            <a:pPr marL="0" lvl="0" indent="0" algn="just" rtl="0">
              <a:lnSpc>
                <a:spcPct val="90000"/>
              </a:lnSpc>
              <a:spcBef>
                <a:spcPts val="0"/>
              </a:spcBef>
              <a:spcAft>
                <a:spcPts val="0"/>
              </a:spcAft>
              <a:buClr>
                <a:srgbClr val="1B193E"/>
              </a:buClr>
              <a:buSzPts val="1800"/>
              <a:buNone/>
            </a:pPr>
            <a:endParaRPr lang="zu-ZA" sz="1600" dirty="0"/>
          </a:p>
          <a:p>
            <a:pPr marL="0" lvl="0" indent="0" algn="just" rtl="0">
              <a:lnSpc>
                <a:spcPct val="90000"/>
              </a:lnSpc>
              <a:spcBef>
                <a:spcPts val="0"/>
              </a:spcBef>
              <a:spcAft>
                <a:spcPts val="0"/>
              </a:spcAft>
              <a:buClr>
                <a:srgbClr val="1B193E"/>
              </a:buClr>
              <a:buSzPts val="1800"/>
              <a:buNone/>
            </a:pPr>
            <a:endParaRPr lang="zu-ZA" dirty="0"/>
          </a:p>
          <a:p>
            <a:pPr marL="0" lvl="0" indent="0" algn="just" rtl="0">
              <a:lnSpc>
                <a:spcPct val="90000"/>
              </a:lnSpc>
              <a:spcBef>
                <a:spcPts val="0"/>
              </a:spcBef>
              <a:spcAft>
                <a:spcPts val="0"/>
              </a:spcAft>
              <a:buClr>
                <a:srgbClr val="1B193E"/>
              </a:buClr>
              <a:buSzPts val="1800"/>
              <a:buNone/>
            </a:pPr>
            <a:endParaRPr lang="zu-ZA" dirty="0"/>
          </a:p>
          <a:p>
            <a:pPr marL="0" lvl="0" indent="0" algn="just" rtl="0">
              <a:lnSpc>
                <a:spcPct val="90000"/>
              </a:lnSpc>
              <a:spcBef>
                <a:spcPts val="0"/>
              </a:spcBef>
              <a:spcAft>
                <a:spcPts val="0"/>
              </a:spcAft>
              <a:buClr>
                <a:srgbClr val="1B193E"/>
              </a:buClr>
              <a:buSzPts val="1800"/>
              <a:buNone/>
            </a:pPr>
            <a:endParaRPr lang="zu-ZA" dirty="0"/>
          </a:p>
          <a:p>
            <a:pPr marL="0" lvl="0" indent="0" algn="just" rtl="0">
              <a:lnSpc>
                <a:spcPct val="90000"/>
              </a:lnSpc>
              <a:spcBef>
                <a:spcPts val="0"/>
              </a:spcBef>
              <a:spcAft>
                <a:spcPts val="0"/>
              </a:spcAft>
              <a:buClr>
                <a:srgbClr val="1B193E"/>
              </a:buClr>
              <a:buSzPts val="1800"/>
              <a:buNone/>
            </a:pPr>
            <a:endParaRPr lang="zu-ZA" dirty="0"/>
          </a:p>
          <a:p>
            <a:pPr marL="0" lvl="0" indent="0" algn="just" rtl="0">
              <a:lnSpc>
                <a:spcPct val="90000"/>
              </a:lnSpc>
              <a:spcBef>
                <a:spcPts val="0"/>
              </a:spcBef>
              <a:spcAft>
                <a:spcPts val="0"/>
              </a:spcAft>
              <a:buClr>
                <a:srgbClr val="1B193E"/>
              </a:buClr>
              <a:buSzPts val="1800"/>
              <a:buNone/>
            </a:pPr>
            <a:endParaRPr lang="zu-ZA" dirty="0"/>
          </a:p>
          <a:p>
            <a:pPr marL="0" lvl="0" indent="0" algn="just" rtl="0">
              <a:lnSpc>
                <a:spcPct val="90000"/>
              </a:lnSpc>
              <a:spcBef>
                <a:spcPts val="0"/>
              </a:spcBef>
              <a:spcAft>
                <a:spcPts val="0"/>
              </a:spcAft>
              <a:buClr>
                <a:srgbClr val="1B193E"/>
              </a:buClr>
              <a:buSzPts val="1800"/>
              <a:buNone/>
            </a:pP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6"/>
          <p:cNvSpPr txBox="1">
            <a:spLocks noGrp="1"/>
          </p:cNvSpPr>
          <p:nvPr>
            <p:ph type="body" idx="1"/>
          </p:nvPr>
        </p:nvSpPr>
        <p:spPr>
          <a:xfrm>
            <a:off x="1238955" y="1786358"/>
            <a:ext cx="3133899" cy="94134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F5F5F5"/>
              </a:buClr>
              <a:buSzPts val="2200"/>
              <a:buNone/>
            </a:pPr>
            <a:r>
              <a:rPr lang="el-GR" dirty="0">
                <a:latin typeface="+mj-lt"/>
              </a:rPr>
              <a:t>1. </a:t>
            </a:r>
            <a:r>
              <a:rPr lang="zu-ZA" b="0" i="0" dirty="0">
                <a:solidFill>
                  <a:schemeClr val="bg1"/>
                </a:solidFill>
                <a:effectLst/>
                <a:latin typeface="+mj-lt"/>
              </a:rPr>
              <a:t>Uvod v oblikovalsko razmišljanje</a:t>
            </a:r>
            <a:endParaRPr dirty="0">
              <a:solidFill>
                <a:schemeClr val="bg1"/>
              </a:solidFill>
              <a:latin typeface="+mj-lt"/>
            </a:endParaRPr>
          </a:p>
        </p:txBody>
      </p:sp>
      <p:sp>
        <p:nvSpPr>
          <p:cNvPr id="145" name="Google Shape;145;p6"/>
          <p:cNvSpPr txBox="1">
            <a:spLocks noGrp="1"/>
          </p:cNvSpPr>
          <p:nvPr>
            <p:ph type="body" idx="2"/>
          </p:nvPr>
        </p:nvSpPr>
        <p:spPr>
          <a:xfrm>
            <a:off x="1238250" y="2917825"/>
            <a:ext cx="3135313" cy="256857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F5F5F5"/>
              </a:buClr>
              <a:buSzPts val="2000"/>
              <a:buNone/>
            </a:pPr>
            <a:br>
              <a:rPr lang="pl-PL" dirty="0">
                <a:solidFill>
                  <a:schemeClr val="bg1"/>
                </a:solidFill>
                <a:latin typeface="+mn-lt"/>
              </a:rPr>
            </a:br>
            <a:r>
              <a:rPr lang="pl-PL" b="0" i="0" dirty="0">
                <a:solidFill>
                  <a:schemeClr val="bg1"/>
                </a:solidFill>
                <a:effectLst/>
                <a:latin typeface="+mn-lt"/>
              </a:rPr>
              <a:t>1.1 Kaj je oblikovalsko razmišljanje?</a:t>
            </a:r>
            <a:endParaRPr dirty="0">
              <a:solidFill>
                <a:schemeClr val="bg1"/>
              </a:solidFill>
              <a:latin typeface="+mn-lt"/>
            </a:endParaRPr>
          </a:p>
        </p:txBody>
      </p:sp>
      <p:sp>
        <p:nvSpPr>
          <p:cNvPr id="146" name="Google Shape;146;p6"/>
          <p:cNvSpPr txBox="1">
            <a:spLocks noGrp="1"/>
          </p:cNvSpPr>
          <p:nvPr>
            <p:ph type="body" idx="3"/>
          </p:nvPr>
        </p:nvSpPr>
        <p:spPr>
          <a:xfrm>
            <a:off x="4963886" y="457201"/>
            <a:ext cx="6979298" cy="540385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1000"/>
              </a:spcBef>
              <a:spcAft>
                <a:spcPts val="0"/>
              </a:spcAft>
              <a:buClr>
                <a:srgbClr val="1B193E"/>
              </a:buClr>
              <a:buSzPts val="1600"/>
              <a:buNone/>
            </a:pPr>
            <a:r>
              <a:rPr lang="zu-ZA" sz="1400" b="1" dirty="0"/>
              <a:t>Faze oblikovalskega razmišljanja:</a:t>
            </a:r>
          </a:p>
          <a:p>
            <a:pPr marL="0" lvl="0" indent="0" algn="l" rtl="0">
              <a:lnSpc>
                <a:spcPct val="90000"/>
              </a:lnSpc>
              <a:spcBef>
                <a:spcPts val="1000"/>
              </a:spcBef>
              <a:spcAft>
                <a:spcPts val="0"/>
              </a:spcAft>
              <a:buClr>
                <a:srgbClr val="1B193E"/>
              </a:buClr>
              <a:buSzPts val="1600"/>
              <a:buNone/>
            </a:pPr>
            <a:r>
              <a:rPr lang="zu-ZA" sz="1400" dirty="0"/>
              <a:t>Oblikovalsko razmišljanje običajno poteka v nizu povezanih faz, ki zagotavljajo strukturiran okvir za reševanje problemov. Čeprav obstajajo variacije, se običajno sprejema model, ki vključuje naslednje faze:</a:t>
            </a:r>
          </a:p>
          <a:p>
            <a:pPr marL="0" lvl="0" indent="0" algn="l" rtl="0">
              <a:lnSpc>
                <a:spcPct val="90000"/>
              </a:lnSpc>
              <a:spcBef>
                <a:spcPts val="1000"/>
              </a:spcBef>
              <a:spcAft>
                <a:spcPts val="0"/>
              </a:spcAft>
              <a:buClr>
                <a:srgbClr val="1B193E"/>
              </a:buClr>
              <a:buSzPts val="1600"/>
              <a:buNone/>
            </a:pPr>
            <a:r>
              <a:rPr lang="zu-ZA" sz="1400" dirty="0"/>
              <a:t>Empatizirati: Ta faza vključuje razumevanje potreb uporabnikov in pridobivanje vpogledov v njihove izkušnje. Oblikovalci razmišljanja se vključujejo v dejavnosti, kot so intervjuji, opazovanja in ankete, da razvijejo globoko razumevanje perspektiv uporabnikov.</a:t>
            </a:r>
          </a:p>
          <a:p>
            <a:pPr marL="0" lvl="0" indent="0" algn="l" rtl="0">
              <a:lnSpc>
                <a:spcPct val="90000"/>
              </a:lnSpc>
              <a:spcBef>
                <a:spcPts val="1000"/>
              </a:spcBef>
              <a:spcAft>
                <a:spcPts val="0"/>
              </a:spcAft>
              <a:buClr>
                <a:srgbClr val="1B193E"/>
              </a:buClr>
              <a:buSzPts val="1600"/>
              <a:buNone/>
            </a:pPr>
            <a:r>
              <a:rPr lang="zu-ZA" sz="1400" dirty="0"/>
              <a:t>Opredeliti: Z empatijo kot temeljem je naslednji korak opredeliti osnovne težave in izzive, s katerimi se srečujejo uporabniki. Ta faza vključuje sintetiziranje zbranih informacij, da se identificirajo ključne težave, ki jih je treba nasloviti.</a:t>
            </a:r>
          </a:p>
          <a:p>
            <a:pPr marL="0" lvl="0" indent="0" algn="l" rtl="0">
              <a:lnSpc>
                <a:spcPct val="90000"/>
              </a:lnSpc>
              <a:spcBef>
                <a:spcPts val="1000"/>
              </a:spcBef>
              <a:spcAft>
                <a:spcPts val="0"/>
              </a:spcAft>
              <a:buClr>
                <a:srgbClr val="1B193E"/>
              </a:buClr>
              <a:buSzPts val="1600"/>
              <a:buNone/>
            </a:pPr>
            <a:r>
              <a:rPr lang="zu-ZA" sz="1400" dirty="0"/>
              <a:t>Idejno: Idejna faza je ustvarjalna faza brainstorminga, kjer oblikovalci razmišljanja ustvarjajo široko paleto idej. Poudarek je na količini in raznolikosti, spodbujanje divjih in nekonvencionalnih predlogov. Ta faza spodbuja razmišljanje onkraj konvencionalnih meja, da bi raziskovali inovativne rešitve.</a:t>
            </a:r>
          </a:p>
          <a:p>
            <a:pPr marL="0" lvl="0" indent="0" algn="l" rtl="0">
              <a:lnSpc>
                <a:spcPct val="90000"/>
              </a:lnSpc>
              <a:spcBef>
                <a:spcPts val="1000"/>
              </a:spcBef>
              <a:spcAft>
                <a:spcPts val="0"/>
              </a:spcAft>
              <a:buClr>
                <a:srgbClr val="1B193E"/>
              </a:buClr>
              <a:buSzPts val="1600"/>
              <a:buNone/>
            </a:pPr>
            <a:r>
              <a:rPr lang="zu-ZA" sz="1400" dirty="0"/>
              <a:t>V naslednjih fazah - Prototip, Test in Izvedba - oblikovalci razmišljanja nadaljujejo s piljenjem in preverjanjem svojih idej prek oprijemljivih prototipov in povratnih zank, in nazadnje prispevajo k rešitvi, ki ni le funkcionalna, ampak tudi globoko resonantna s končnimi uporabniki.</a:t>
            </a:r>
          </a:p>
          <a:p>
            <a:pPr marL="0" lvl="0" indent="0" algn="l" rtl="0">
              <a:lnSpc>
                <a:spcPct val="90000"/>
              </a:lnSpc>
              <a:spcBef>
                <a:spcPts val="1000"/>
              </a:spcBef>
              <a:spcAft>
                <a:spcPts val="0"/>
              </a:spcAft>
              <a:buClr>
                <a:srgbClr val="1B193E"/>
              </a:buClr>
              <a:buSzPts val="1600"/>
              <a:buNone/>
            </a:pPr>
            <a:r>
              <a:rPr lang="zu-ZA" sz="1400" dirty="0"/>
              <a:t>Oblikovalsko razmišljanje, s svojim poudarkom na empatiji, sodelovanju in iteraciji, ponuja celosten pristop k reševanju problemov, ki sega preko tradicionalnih metod. Ko se poglobimo v uporabo teh načel v realnih scenarijih, postane transformacijski vpliv oblikovalskega razmišljanja vse bolj očiten.</a:t>
            </a:r>
          </a:p>
          <a:p>
            <a:pPr marL="0" lvl="0" indent="0" algn="l" rtl="0">
              <a:lnSpc>
                <a:spcPct val="90000"/>
              </a:lnSpc>
              <a:spcBef>
                <a:spcPts val="1000"/>
              </a:spcBef>
              <a:spcAft>
                <a:spcPts val="0"/>
              </a:spcAft>
              <a:buClr>
                <a:srgbClr val="1B193E"/>
              </a:buClr>
              <a:buSzPts val="1600"/>
              <a:buNone/>
            </a:pPr>
            <a:endParaRPr lang="zu-ZA" sz="1600" dirty="0"/>
          </a:p>
          <a:p>
            <a:pPr marL="0" lvl="0" indent="0" algn="l" rtl="0">
              <a:lnSpc>
                <a:spcPct val="90000"/>
              </a:lnSpc>
              <a:spcBef>
                <a:spcPts val="1000"/>
              </a:spcBef>
              <a:spcAft>
                <a:spcPts val="0"/>
              </a:spcAft>
              <a:buClr>
                <a:srgbClr val="1B193E"/>
              </a:buClr>
              <a:buSzPts val="1600"/>
              <a:buNone/>
            </a:pPr>
            <a:endParaRPr lang="zu-ZA" sz="1600" dirty="0"/>
          </a:p>
          <a:p>
            <a:pPr marL="0" lvl="0" indent="0" algn="l" rtl="0">
              <a:lnSpc>
                <a:spcPct val="90000"/>
              </a:lnSpc>
              <a:spcBef>
                <a:spcPts val="1000"/>
              </a:spcBef>
              <a:spcAft>
                <a:spcPts val="0"/>
              </a:spcAft>
              <a:buClr>
                <a:srgbClr val="1B193E"/>
              </a:buClr>
              <a:buSzPts val="1600"/>
              <a:buNone/>
            </a:pPr>
            <a:endParaRPr lang="zu-ZA" sz="1600" dirty="0"/>
          </a:p>
          <a:p>
            <a:pPr marL="0" lvl="0" indent="0" algn="l" rtl="0">
              <a:lnSpc>
                <a:spcPct val="90000"/>
              </a:lnSpc>
              <a:spcBef>
                <a:spcPts val="1000"/>
              </a:spcBef>
              <a:spcAft>
                <a:spcPts val="0"/>
              </a:spcAft>
              <a:buClr>
                <a:srgbClr val="1B193E"/>
              </a:buClr>
              <a:buSzPts val="1600"/>
              <a:buNone/>
            </a:pPr>
            <a:endParaRPr lang="zu-ZA" sz="1600" dirty="0"/>
          </a:p>
          <a:p>
            <a:pPr marL="0" lvl="0" indent="0" algn="l" rtl="0">
              <a:lnSpc>
                <a:spcPct val="90000"/>
              </a:lnSpc>
              <a:spcBef>
                <a:spcPts val="1000"/>
              </a:spcBef>
              <a:spcAft>
                <a:spcPts val="0"/>
              </a:spcAft>
              <a:buClr>
                <a:srgbClr val="1B193E"/>
              </a:buClr>
              <a:buSzPts val="1600"/>
              <a:buNone/>
            </a:pPr>
            <a:endParaRPr lang="zu-ZA" sz="1600" dirty="0"/>
          </a:p>
          <a:p>
            <a:pPr marL="0" lvl="0" indent="0" algn="l" rtl="0">
              <a:lnSpc>
                <a:spcPct val="90000"/>
              </a:lnSpc>
              <a:spcBef>
                <a:spcPts val="1000"/>
              </a:spcBef>
              <a:spcAft>
                <a:spcPts val="0"/>
              </a:spcAft>
              <a:buClr>
                <a:srgbClr val="1B193E"/>
              </a:buClr>
              <a:buSzPts val="1600"/>
              <a:buNone/>
            </a:pPr>
            <a:endParaRPr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7"/>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2400"/>
              <a:buNone/>
            </a:pPr>
            <a:r>
              <a:rPr lang="el-GR" sz="2400" dirty="0"/>
              <a:t>1. </a:t>
            </a:r>
            <a:r>
              <a:rPr lang="en-US" sz="2400" dirty="0" err="1"/>
              <a:t>Uvod</a:t>
            </a:r>
            <a:r>
              <a:rPr lang="en-US" sz="2400" dirty="0"/>
              <a:t> v </a:t>
            </a:r>
            <a:r>
              <a:rPr lang="en-US" sz="2400" dirty="0" err="1"/>
              <a:t>oblikovalsko</a:t>
            </a:r>
            <a:r>
              <a:rPr lang="en-US" sz="2400" dirty="0"/>
              <a:t> </a:t>
            </a:r>
            <a:r>
              <a:rPr lang="en-US" sz="2400" dirty="0" err="1"/>
              <a:t>razmišljanje</a:t>
            </a:r>
            <a:endParaRPr lang="en-US" sz="2400" dirty="0"/>
          </a:p>
          <a:p>
            <a:pPr marL="0" lvl="0" indent="0" algn="l" rtl="0">
              <a:lnSpc>
                <a:spcPct val="90000"/>
              </a:lnSpc>
              <a:spcBef>
                <a:spcPts val="1000"/>
              </a:spcBef>
              <a:spcAft>
                <a:spcPts val="0"/>
              </a:spcAft>
              <a:buClr>
                <a:srgbClr val="1B193E"/>
              </a:buClr>
              <a:buSzPts val="2400"/>
              <a:buNone/>
            </a:pPr>
            <a:r>
              <a:rPr lang="en-US" sz="2400" b="0" dirty="0"/>
              <a:t>1.1 </a:t>
            </a:r>
            <a:r>
              <a:rPr lang="en-US" sz="2400" b="0" dirty="0" err="1"/>
              <a:t>Kaj</a:t>
            </a:r>
            <a:r>
              <a:rPr lang="en-US" sz="2400" b="0" dirty="0"/>
              <a:t> je </a:t>
            </a:r>
            <a:r>
              <a:rPr lang="en-US" sz="2400" b="0" dirty="0" err="1"/>
              <a:t>oblikovalsko</a:t>
            </a:r>
            <a:r>
              <a:rPr lang="en-US" sz="2400" b="0" dirty="0"/>
              <a:t> </a:t>
            </a:r>
            <a:r>
              <a:rPr lang="en-US" sz="2400" b="0" dirty="0" err="1"/>
              <a:t>razmišljanje</a:t>
            </a:r>
            <a:endParaRPr lang="en-US" dirty="0"/>
          </a:p>
        </p:txBody>
      </p:sp>
      <p:sp>
        <p:nvSpPr>
          <p:cNvPr id="152" name="Google Shape;152;p7"/>
          <p:cNvSpPr/>
          <p:nvPr/>
        </p:nvSpPr>
        <p:spPr>
          <a:xfrm>
            <a:off x="0" y="0"/>
            <a:ext cx="48768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rgbClr val="000000"/>
              </a:buClr>
              <a:buSzPts val="1800"/>
              <a:buFont typeface="Inter"/>
              <a:buNone/>
            </a:pPr>
            <a:br>
              <a:rPr lang="el-GR" sz="1800" b="0" i="0" u="none" strike="noStrike" cap="none">
                <a:solidFill>
                  <a:srgbClr val="000000"/>
                </a:solidFill>
                <a:latin typeface="Inter"/>
                <a:ea typeface="Inter"/>
                <a:cs typeface="Inter"/>
                <a:sym typeface="Inter"/>
              </a:rPr>
            </a:br>
            <a:endParaRPr sz="1800" b="0" i="0" u="none" strike="noStrike" cap="none">
              <a:solidFill>
                <a:schemeClr val="dk1"/>
              </a:solidFill>
              <a:latin typeface="Arial"/>
              <a:ea typeface="Arial"/>
              <a:cs typeface="Arial"/>
              <a:sym typeface="Arial"/>
            </a:endParaRPr>
          </a:p>
        </p:txBody>
      </p:sp>
      <p:sp>
        <p:nvSpPr>
          <p:cNvPr id="153" name="Google Shape;153;p7"/>
          <p:cNvSpPr/>
          <p:nvPr/>
        </p:nvSpPr>
        <p:spPr>
          <a:xfrm>
            <a:off x="440267" y="1266527"/>
            <a:ext cx="11402109" cy="6771599"/>
          </a:xfrm>
          <a:prstGeom prst="rect">
            <a:avLst/>
          </a:prstGeom>
          <a:noFill/>
          <a:ln>
            <a:noFill/>
          </a:ln>
        </p:spPr>
        <p:txBody>
          <a:bodyPr spcFirstLastPara="1" wrap="square" lIns="0" tIns="198375" rIns="0" bIns="198375" anchor="ctr" anchorCtr="0">
            <a:spAutoFit/>
          </a:bodyPr>
          <a:lstStyle/>
          <a:p>
            <a:pPr marL="0" marR="0" lvl="0" indent="0" algn="l" rtl="0">
              <a:lnSpc>
                <a:spcPct val="100000"/>
              </a:lnSpc>
              <a:spcBef>
                <a:spcPts val="0"/>
              </a:spcBef>
              <a:spcAft>
                <a:spcPts val="0"/>
              </a:spcAft>
              <a:buClr>
                <a:schemeClr val="dk1"/>
              </a:buClr>
              <a:buSzPts val="1800"/>
              <a:buFont typeface="Arial"/>
              <a:buNone/>
            </a:pPr>
            <a:r>
              <a:rPr lang="zu-ZA" sz="1800" b="1" i="0" u="none" strike="noStrike" cap="none" dirty="0">
                <a:solidFill>
                  <a:schemeClr val="dk1"/>
                </a:solidFill>
                <a:latin typeface="Arial"/>
                <a:ea typeface="Arial"/>
                <a:cs typeface="Arial"/>
                <a:sym typeface="Arial"/>
              </a:rPr>
              <a:t>Uporabe: Design Thinking je pokazal svojo vsestranskost in učinkovitost v različnih industrijah in sektorjih.</a:t>
            </a:r>
          </a:p>
          <a:p>
            <a:pPr marL="0" marR="0" lvl="0" indent="0" algn="l" rtl="0">
              <a:lnSpc>
                <a:spcPct val="100000"/>
              </a:lnSpc>
              <a:spcBef>
                <a:spcPts val="0"/>
              </a:spcBef>
              <a:spcAft>
                <a:spcPts val="0"/>
              </a:spcAft>
              <a:buClr>
                <a:schemeClr val="dk1"/>
              </a:buClr>
              <a:buSzPts val="1800"/>
              <a:buFont typeface="Arial"/>
              <a:buNone/>
            </a:pPr>
            <a:r>
              <a:rPr lang="zu-ZA" sz="1800" b="0" i="0" u="none" strike="noStrike" cap="none" dirty="0">
                <a:solidFill>
                  <a:schemeClr val="dk1"/>
                </a:solidFill>
                <a:latin typeface="Arial"/>
                <a:ea typeface="Arial"/>
                <a:cs typeface="Arial"/>
                <a:sym typeface="Arial"/>
              </a:rPr>
              <a:t>Poslovna in produktna inovacija: V poslovnem svetu so podjetja, kot sta Apple in IBM, uporabljala Design Thinking za poganjanje inovacij na področju izdelkov. Z razumevanjem potreb in želja strank so ta podjetja ustvarila izdelke, ki ne le izpolnjujejo funkcionalne zahteve, ampak tudi čustveno resonirajo s strankami.</a:t>
            </a:r>
          </a:p>
          <a:p>
            <a:pPr marL="0" marR="0" lvl="0" indent="0" algn="l" rtl="0">
              <a:lnSpc>
                <a:spcPct val="100000"/>
              </a:lnSpc>
              <a:spcBef>
                <a:spcPts val="0"/>
              </a:spcBef>
              <a:spcAft>
                <a:spcPts val="0"/>
              </a:spcAft>
              <a:buClr>
                <a:schemeClr val="dk1"/>
              </a:buClr>
              <a:buSzPts val="1800"/>
              <a:buFont typeface="Arial"/>
              <a:buNone/>
            </a:pPr>
            <a:r>
              <a:rPr lang="zu-ZA" sz="1800" b="0" i="0" u="none" strike="noStrike" cap="none" dirty="0">
                <a:solidFill>
                  <a:schemeClr val="dk1"/>
                </a:solidFill>
                <a:latin typeface="Arial"/>
                <a:ea typeface="Arial"/>
                <a:cs typeface="Arial"/>
                <a:sym typeface="Arial"/>
              </a:rPr>
              <a:t>Izobraževalno oblikovanje in učenje: Design Thinking je preoblikoval razvoj učnih načrtov in izkušnje učenja v izobraževanju. Izobraževalci uporabljajo ta pristop, da prilagodijo metode poučevanja potrebam študentov, kar spodbuja bolj privlačno in učinkovito učno okolje.</a:t>
            </a:r>
          </a:p>
          <a:p>
            <a:pPr marL="0" marR="0" lvl="0" indent="0" algn="l" rtl="0">
              <a:lnSpc>
                <a:spcPct val="100000"/>
              </a:lnSpc>
              <a:spcBef>
                <a:spcPts val="0"/>
              </a:spcBef>
              <a:spcAft>
                <a:spcPts val="0"/>
              </a:spcAft>
              <a:buClr>
                <a:schemeClr val="dk1"/>
              </a:buClr>
              <a:buSzPts val="1800"/>
              <a:buFont typeface="Arial"/>
              <a:buNone/>
            </a:pPr>
            <a:r>
              <a:rPr lang="zu-ZA" sz="1800" b="0" i="0" u="none" strike="noStrike" cap="none" dirty="0">
                <a:solidFill>
                  <a:schemeClr val="dk1"/>
                </a:solidFill>
                <a:latin typeface="Arial"/>
                <a:ea typeface="Arial"/>
                <a:cs typeface="Arial"/>
                <a:sym typeface="Arial"/>
              </a:rPr>
              <a:t>Rešitve v zdravstvu: V zdravstvu je bil Design Thinking ključen pri razvoju rešitev, osredotočenih na paciente. Od izboljšanja oblikovanja medicinskih pripomočkov do izboljšanja izkušnje pacientov v zdravstvenih ustanovah je Design Thinking prispeval k pozitivnim spremembam v industriji.</a:t>
            </a:r>
          </a:p>
          <a:p>
            <a:pPr marL="0" marR="0" lvl="0" indent="0" algn="l" rtl="0">
              <a:lnSpc>
                <a:spcPct val="100000"/>
              </a:lnSpc>
              <a:spcBef>
                <a:spcPts val="0"/>
              </a:spcBef>
              <a:spcAft>
                <a:spcPts val="0"/>
              </a:spcAft>
              <a:buClr>
                <a:schemeClr val="dk1"/>
              </a:buClr>
              <a:buSzPts val="1800"/>
              <a:buFont typeface="Arial"/>
              <a:buNone/>
            </a:pPr>
            <a:r>
              <a:rPr lang="zu-ZA" sz="1800" b="0" i="0" u="none" strike="noStrike" cap="none" dirty="0">
                <a:solidFill>
                  <a:schemeClr val="dk1"/>
                </a:solidFill>
                <a:latin typeface="Arial"/>
                <a:ea typeface="Arial"/>
                <a:cs typeface="Arial"/>
                <a:sym typeface="Arial"/>
              </a:rPr>
              <a:t>Vladna in socialna inovacija: Vlade in nevladne organizacije so sprejele Design Thinking za reševanje kompleksnih socialnih vprašanj. Z vključevanjem prizadetih skupnosti Design Thinking omogoča ustvarjanje bolj vključujočih in učinkovitih rešitev na področjih, kot so revščina, urbanistično načrtovanje in javne storitve.</a:t>
            </a:r>
          </a:p>
          <a:p>
            <a:pPr marL="0" marR="0" lvl="0" indent="0" algn="l" rtl="0">
              <a:lnSpc>
                <a:spcPct val="100000"/>
              </a:lnSpc>
              <a:spcBef>
                <a:spcPts val="0"/>
              </a:spcBef>
              <a:spcAft>
                <a:spcPts val="0"/>
              </a:spcAft>
              <a:buClr>
                <a:schemeClr val="dk1"/>
              </a:buClr>
              <a:buSzPts val="1800"/>
              <a:buFont typeface="Arial"/>
              <a:buNone/>
            </a:pPr>
            <a:r>
              <a:rPr lang="zu-ZA" sz="1800" b="0" i="0" u="none" strike="noStrike" cap="none" dirty="0">
                <a:solidFill>
                  <a:schemeClr val="dk1"/>
                </a:solidFill>
                <a:latin typeface="Arial"/>
                <a:ea typeface="Arial"/>
                <a:cs typeface="Arial"/>
                <a:sym typeface="Arial"/>
              </a:rPr>
              <a:t>Ko se poglobimo v načela in aplikacije Design Thinkinga, bodo udeleženci pridobili celovito razumevanje, kako ta pristop lahko deluje kot preoblikovalna sila pri reševanju problemov in inovacijah v različnih kontekstih.</a:t>
            </a:r>
          </a:p>
          <a:p>
            <a:pPr marL="0" marR="0" lvl="0" indent="0" algn="l" rtl="0">
              <a:lnSpc>
                <a:spcPct val="100000"/>
              </a:lnSpc>
              <a:spcBef>
                <a:spcPts val="0"/>
              </a:spcBef>
              <a:spcAft>
                <a:spcPts val="0"/>
              </a:spcAft>
              <a:buClr>
                <a:schemeClr val="dk1"/>
              </a:buClr>
              <a:buSzPts val="1800"/>
              <a:buFont typeface="Arial"/>
              <a:buNone/>
            </a:pPr>
            <a:endParaRPr lang="zu-ZA" sz="18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None/>
            </a:pPr>
            <a:endParaRPr lang="zu-ZA" sz="18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None/>
            </a:pPr>
            <a:endParaRPr lang="zu-ZA" sz="18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None/>
            </a:pPr>
            <a:endParaRPr lang="zu-ZA" sz="18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None/>
            </a:pPr>
            <a:endParaRPr lang="zu-ZA" sz="18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None/>
            </a:pPr>
            <a:endParaRPr lang="zu-ZA" sz="1800" b="0" i="0" u="none" strike="noStrike" cap="none" dirty="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800"/>
              <a:buFont typeface="Arial"/>
              <a:buNone/>
            </a:pPr>
            <a:endParaRPr sz="1800" b="0" i="0" u="none" strike="noStrike" cap="none" dirty="0">
              <a:solidFill>
                <a:schemeClr val="dk1"/>
              </a:solidFill>
              <a:latin typeface="Arial"/>
              <a:ea typeface="Arial"/>
              <a:cs typeface="Arial"/>
              <a:sym typeface="Arial"/>
            </a:endParaRPr>
          </a:p>
        </p:txBody>
      </p:sp>
      <p:sp>
        <p:nvSpPr>
          <p:cNvPr id="154" name="Google Shape;154;p7"/>
          <p:cNvSpPr/>
          <p:nvPr/>
        </p:nvSpPr>
        <p:spPr>
          <a:xfrm>
            <a:off x="152400" y="152400"/>
            <a:ext cx="4876800" cy="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rgbClr val="000000"/>
              </a:buClr>
              <a:buSzPts val="1800"/>
              <a:buFont typeface="Inter"/>
              <a:buNone/>
            </a:pPr>
            <a:br>
              <a:rPr lang="el-GR" sz="1800" b="0" i="0" u="none" strike="noStrike" cap="none">
                <a:solidFill>
                  <a:srgbClr val="000000"/>
                </a:solidFill>
                <a:latin typeface="Inter"/>
                <a:ea typeface="Inter"/>
                <a:cs typeface="Inter"/>
                <a:sym typeface="Inter"/>
              </a:rPr>
            </a:b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8"/>
          <p:cNvSpPr txBox="1">
            <a:spLocks noGrp="1"/>
          </p:cNvSpPr>
          <p:nvPr>
            <p:ph type="body" idx="1"/>
          </p:nvPr>
        </p:nvSpPr>
        <p:spPr>
          <a:xfrm>
            <a:off x="7868313" y="1786359"/>
            <a:ext cx="3133899" cy="941340"/>
          </a:xfrm>
          <a:prstGeom prst="rect">
            <a:avLst/>
          </a:prstGeom>
          <a:solidFill>
            <a:srgbClr val="1B193E"/>
          </a:solidFill>
          <a:ln>
            <a:noFill/>
          </a:ln>
        </p:spPr>
        <p:txBody>
          <a:bodyPr spcFirstLastPara="1" wrap="square" lIns="91425" tIns="45700" rIns="91425" bIns="45700" anchor="b" anchorCtr="0">
            <a:noAutofit/>
          </a:bodyPr>
          <a:lstStyle/>
          <a:p>
            <a:pPr marL="0" lvl="0" indent="0" algn="r" rtl="0">
              <a:lnSpc>
                <a:spcPct val="90000"/>
              </a:lnSpc>
              <a:spcBef>
                <a:spcPts val="0"/>
              </a:spcBef>
              <a:spcAft>
                <a:spcPts val="0"/>
              </a:spcAft>
              <a:buClr>
                <a:srgbClr val="F5F5F5"/>
              </a:buClr>
              <a:buSzPts val="2200"/>
              <a:buNone/>
            </a:pPr>
            <a:r>
              <a:rPr lang="el-GR" dirty="0"/>
              <a:t>1. </a:t>
            </a:r>
            <a:r>
              <a:rPr lang="zu-ZA" b="0" i="0" dirty="0">
                <a:solidFill>
                  <a:schemeClr val="bg1"/>
                </a:solidFill>
                <a:effectLst/>
                <a:latin typeface="+mj-lt"/>
              </a:rPr>
              <a:t>Uvod v oblikovalsko razmišljanje</a:t>
            </a:r>
            <a:endParaRPr dirty="0">
              <a:solidFill>
                <a:schemeClr val="bg1"/>
              </a:solidFill>
              <a:latin typeface="+mj-lt"/>
            </a:endParaRPr>
          </a:p>
        </p:txBody>
      </p:sp>
      <p:sp>
        <p:nvSpPr>
          <p:cNvPr id="160" name="Google Shape;160;p8"/>
          <p:cNvSpPr txBox="1">
            <a:spLocks noGrp="1"/>
          </p:cNvSpPr>
          <p:nvPr>
            <p:ph type="body" idx="2"/>
          </p:nvPr>
        </p:nvSpPr>
        <p:spPr>
          <a:xfrm>
            <a:off x="7867608" y="2917826"/>
            <a:ext cx="3135313" cy="2568575"/>
          </a:xfrm>
          <a:prstGeom prst="rect">
            <a:avLst/>
          </a:prstGeom>
          <a:noFill/>
          <a:ln>
            <a:noFill/>
          </a:ln>
        </p:spPr>
        <p:txBody>
          <a:bodyPr spcFirstLastPara="1" wrap="square" lIns="91425" tIns="45700" rIns="91425" bIns="45700" anchor="t" anchorCtr="0">
            <a:noAutofit/>
          </a:bodyPr>
          <a:lstStyle/>
          <a:p>
            <a:pPr marL="0" lvl="0" indent="0" algn="r" rtl="0">
              <a:lnSpc>
                <a:spcPct val="90000"/>
              </a:lnSpc>
              <a:spcBef>
                <a:spcPts val="0"/>
              </a:spcBef>
              <a:spcAft>
                <a:spcPts val="0"/>
              </a:spcAft>
              <a:buClr>
                <a:srgbClr val="F5F5F5"/>
              </a:buClr>
              <a:buSzPts val="2000"/>
              <a:buNone/>
            </a:pPr>
            <a:r>
              <a:rPr lang="el-GR" dirty="0"/>
              <a:t>1.2</a:t>
            </a:r>
            <a:r>
              <a:rPr lang="en-US" dirty="0"/>
              <a:t> </a:t>
            </a:r>
            <a:r>
              <a:rPr lang="zu-ZA" b="0" i="0" dirty="0">
                <a:solidFill>
                  <a:schemeClr val="bg1"/>
                </a:solidFill>
                <a:effectLst/>
                <a:latin typeface="+mn-lt"/>
              </a:rPr>
              <a:t>Proces oblikovalskega razmišljanja</a:t>
            </a:r>
            <a:endParaRPr dirty="0">
              <a:solidFill>
                <a:schemeClr val="bg1"/>
              </a:solidFill>
              <a:latin typeface="+mn-lt"/>
            </a:endParaRPr>
          </a:p>
        </p:txBody>
      </p:sp>
      <p:sp>
        <p:nvSpPr>
          <p:cNvPr id="161" name="Google Shape;161;p8"/>
          <p:cNvSpPr txBox="1">
            <a:spLocks noGrp="1"/>
          </p:cNvSpPr>
          <p:nvPr>
            <p:ph type="body" idx="3"/>
          </p:nvPr>
        </p:nvSpPr>
        <p:spPr>
          <a:xfrm>
            <a:off x="916846" y="457201"/>
            <a:ext cx="6172200" cy="5403850"/>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rgbClr val="1B193E"/>
              </a:buClr>
              <a:buSzPts val="1600"/>
              <a:buNone/>
            </a:pPr>
            <a:r>
              <a:rPr lang="zu-ZA" sz="1600" b="1" dirty="0"/>
              <a:t>Uvod v proces Design Thinkinga:</a:t>
            </a:r>
          </a:p>
          <a:p>
            <a:pPr marL="0" lvl="0" indent="0" algn="just" rtl="0">
              <a:lnSpc>
                <a:spcPct val="90000"/>
              </a:lnSpc>
              <a:spcBef>
                <a:spcPts val="0"/>
              </a:spcBef>
              <a:spcAft>
                <a:spcPts val="0"/>
              </a:spcAft>
              <a:buClr>
                <a:srgbClr val="1B193E"/>
              </a:buClr>
              <a:buSzPts val="1600"/>
              <a:buNone/>
            </a:pPr>
            <a:endParaRPr lang="zu-ZA" sz="1600" dirty="0"/>
          </a:p>
          <a:p>
            <a:pPr marL="0" lvl="0" indent="0" algn="just" rtl="0">
              <a:lnSpc>
                <a:spcPct val="90000"/>
              </a:lnSpc>
              <a:spcBef>
                <a:spcPts val="0"/>
              </a:spcBef>
              <a:spcAft>
                <a:spcPts val="0"/>
              </a:spcAft>
              <a:buClr>
                <a:srgbClr val="1B193E"/>
              </a:buClr>
              <a:buSzPts val="1600"/>
              <a:buNone/>
            </a:pPr>
            <a:r>
              <a:rPr lang="zu-ZA" sz="1600" dirty="0"/>
              <a:t>Proces Design Thinkinga je sistematičen in strukturiran pristop k reševanju problemov in inovacijam, ki pogosto vključuje več medsebojno povezanih stopenj. Gre za vsestranski okvir, ki posameznikom in skupinam omogoča kreativno potovanje, zagotavljajoč celostni in uporabniško osredotočen razvoj rešitev.</a:t>
            </a:r>
          </a:p>
          <a:p>
            <a:pPr marL="0" lvl="0" indent="0" algn="just" rtl="0">
              <a:lnSpc>
                <a:spcPct val="90000"/>
              </a:lnSpc>
              <a:spcBef>
                <a:spcPts val="0"/>
              </a:spcBef>
              <a:spcAft>
                <a:spcPts val="0"/>
              </a:spcAft>
              <a:buClr>
                <a:srgbClr val="1B193E"/>
              </a:buClr>
              <a:buSzPts val="1600"/>
              <a:buNone/>
            </a:pPr>
            <a:endParaRPr lang="zu-ZA" sz="1600" dirty="0"/>
          </a:p>
          <a:p>
            <a:pPr marL="0" lvl="0" indent="0" algn="just" rtl="0">
              <a:lnSpc>
                <a:spcPct val="90000"/>
              </a:lnSpc>
              <a:spcBef>
                <a:spcPts val="0"/>
              </a:spcBef>
              <a:spcAft>
                <a:spcPts val="0"/>
              </a:spcAft>
              <a:buClr>
                <a:srgbClr val="1B193E"/>
              </a:buClr>
              <a:buSzPts val="1600"/>
              <a:buNone/>
            </a:pPr>
            <a:endParaRPr lang="zu-ZA" sz="1600" dirty="0"/>
          </a:p>
          <a:p>
            <a:pPr marL="0" lvl="0" indent="0" algn="just" rtl="0">
              <a:lnSpc>
                <a:spcPct val="90000"/>
              </a:lnSpc>
              <a:spcBef>
                <a:spcPts val="0"/>
              </a:spcBef>
              <a:spcAft>
                <a:spcPts val="0"/>
              </a:spcAft>
              <a:buClr>
                <a:srgbClr val="1B193E"/>
              </a:buClr>
              <a:buSzPts val="1600"/>
              <a:buNone/>
            </a:pPr>
            <a:endParaRPr lang="zu-ZA" sz="1600" dirty="0"/>
          </a:p>
          <a:p>
            <a:pPr marL="0" lvl="0" indent="0" algn="just" rtl="0">
              <a:lnSpc>
                <a:spcPct val="90000"/>
              </a:lnSpc>
              <a:spcBef>
                <a:spcPts val="0"/>
              </a:spcBef>
              <a:spcAft>
                <a:spcPts val="0"/>
              </a:spcAft>
              <a:buClr>
                <a:srgbClr val="1B193E"/>
              </a:buClr>
              <a:buSzPts val="1600"/>
              <a:buNone/>
            </a:pPr>
            <a:endParaRPr lang="zu-ZA" sz="1600" dirty="0"/>
          </a:p>
          <a:p>
            <a:pPr marL="0" lvl="0" indent="0" algn="just" rtl="0">
              <a:lnSpc>
                <a:spcPct val="90000"/>
              </a:lnSpc>
              <a:spcBef>
                <a:spcPts val="0"/>
              </a:spcBef>
              <a:spcAft>
                <a:spcPts val="0"/>
              </a:spcAft>
              <a:buClr>
                <a:srgbClr val="1B193E"/>
              </a:buClr>
              <a:buSzPts val="1600"/>
              <a:buNone/>
            </a:pPr>
            <a:endParaRPr lang="zu-ZA" sz="1600" dirty="0"/>
          </a:p>
          <a:p>
            <a:pPr marL="0" lvl="0" indent="0" algn="just" rtl="0">
              <a:lnSpc>
                <a:spcPct val="90000"/>
              </a:lnSpc>
              <a:spcBef>
                <a:spcPts val="0"/>
              </a:spcBef>
              <a:spcAft>
                <a:spcPts val="0"/>
              </a:spcAft>
              <a:buClr>
                <a:srgbClr val="1B193E"/>
              </a:buClr>
              <a:buSzPts val="1600"/>
              <a:buNone/>
            </a:pPr>
            <a:endParaRPr sz="1600" dirty="0"/>
          </a:p>
        </p:txBody>
      </p:sp>
      <p:pic>
        <p:nvPicPr>
          <p:cNvPr id="162" name="Google Shape;162;p8"/>
          <p:cNvPicPr preferRelativeResize="0"/>
          <p:nvPr/>
        </p:nvPicPr>
        <p:blipFill>
          <a:blip r:embed="rId3">
            <a:alphaModFix/>
          </a:blip>
          <a:stretch>
            <a:fillRect/>
          </a:stretch>
        </p:blipFill>
        <p:spPr>
          <a:xfrm>
            <a:off x="792463" y="2727700"/>
            <a:ext cx="6420976" cy="22009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8" name="Google Shape;168;p9"/>
          <p:cNvSpPr txBox="1">
            <a:spLocks noGrp="1"/>
          </p:cNvSpPr>
          <p:nvPr>
            <p:ph type="body" idx="4"/>
          </p:nvPr>
        </p:nvSpPr>
        <p:spPr>
          <a:xfrm>
            <a:off x="469842" y="2505905"/>
            <a:ext cx="5440504" cy="3317814"/>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rgbClr val="1B193E"/>
              </a:buClr>
              <a:buSzPts val="2000"/>
              <a:buNone/>
            </a:pPr>
            <a:endParaRPr lang="zu-ZA" dirty="0"/>
          </a:p>
          <a:p>
            <a:pPr marL="0" lvl="0" indent="0" algn="just" rtl="0">
              <a:lnSpc>
                <a:spcPct val="90000"/>
              </a:lnSpc>
              <a:spcBef>
                <a:spcPts val="0"/>
              </a:spcBef>
              <a:spcAft>
                <a:spcPts val="0"/>
              </a:spcAft>
              <a:buClr>
                <a:srgbClr val="1B193E"/>
              </a:buClr>
              <a:buSzPts val="2000"/>
              <a:buNone/>
            </a:pPr>
            <a:r>
              <a:rPr lang="zu-ZA" dirty="0"/>
              <a:t>Razumevanje potreb, vedenja in motivacij končnih uporabnikov je temeljna stopnja oblikovanja razmišljanja. S potopitvijo v izkušnje uporabnikov udeleženci pridobijo dragocene vpoglede, ki služijo kot kompas skozi celoten proces oblikovanja. Ta stopnja vključuje izvajanje raziskav uporabnikov, intervjujev in opazovanj ter spodbuja globok občutek empatije do ciljne publike.</a:t>
            </a:r>
            <a:endParaRPr dirty="0"/>
          </a:p>
        </p:txBody>
      </p:sp>
      <p:sp>
        <p:nvSpPr>
          <p:cNvPr id="169" name="Google Shape;169;p9"/>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2400"/>
              <a:buNone/>
            </a:pPr>
            <a:r>
              <a:rPr lang="el-GR" sz="2400" dirty="0"/>
              <a:t>1. </a:t>
            </a:r>
            <a:r>
              <a:rPr lang="en-US" sz="2400" dirty="0" err="1"/>
              <a:t>Uvod</a:t>
            </a:r>
            <a:r>
              <a:rPr lang="en-US" sz="2400" dirty="0"/>
              <a:t> v </a:t>
            </a:r>
            <a:r>
              <a:rPr lang="en-US" sz="2400" dirty="0" err="1"/>
              <a:t>oblikovalsko</a:t>
            </a:r>
            <a:r>
              <a:rPr lang="en-US" sz="2400" dirty="0"/>
              <a:t> </a:t>
            </a:r>
            <a:r>
              <a:rPr lang="en-US" sz="2400" dirty="0" err="1"/>
              <a:t>razmišljanje</a:t>
            </a:r>
            <a:endParaRPr sz="2400" dirty="0"/>
          </a:p>
          <a:p>
            <a:pPr marL="0" lvl="0" indent="0" algn="l" rtl="0">
              <a:lnSpc>
                <a:spcPct val="90000"/>
              </a:lnSpc>
              <a:spcBef>
                <a:spcPts val="1000"/>
              </a:spcBef>
              <a:spcAft>
                <a:spcPts val="0"/>
              </a:spcAft>
              <a:buClr>
                <a:srgbClr val="1B193E"/>
              </a:buClr>
              <a:buSzPts val="2400"/>
              <a:buNone/>
            </a:pPr>
            <a:r>
              <a:rPr lang="el-GR" sz="2400" b="0" dirty="0"/>
              <a:t>1.1 </a:t>
            </a:r>
            <a:r>
              <a:rPr lang="en-US" sz="2400" b="0" dirty="0" err="1"/>
              <a:t>Oblikovalski</a:t>
            </a:r>
            <a:r>
              <a:rPr lang="en-US" sz="2400" b="0" dirty="0"/>
              <a:t> </a:t>
            </a:r>
            <a:r>
              <a:rPr lang="en-US" sz="2400" b="0" dirty="0" err="1"/>
              <a:t>proces</a:t>
            </a:r>
            <a:r>
              <a:rPr lang="en-US" sz="2400" b="0" dirty="0"/>
              <a:t> </a:t>
            </a:r>
            <a:r>
              <a:rPr lang="en-US" sz="2400" b="0" dirty="0" err="1"/>
              <a:t>razmišljanja</a:t>
            </a:r>
            <a:endParaRPr dirty="0"/>
          </a:p>
        </p:txBody>
      </p:sp>
      <p:pic>
        <p:nvPicPr>
          <p:cNvPr id="170" name="Google Shape;170;p9"/>
          <p:cNvPicPr preferRelativeResize="0"/>
          <p:nvPr/>
        </p:nvPicPr>
        <p:blipFill>
          <a:blip r:embed="rId3">
            <a:alphaModFix/>
          </a:blip>
          <a:stretch>
            <a:fillRect/>
          </a:stretch>
        </p:blipFill>
        <p:spPr>
          <a:xfrm>
            <a:off x="8600521" y="1735452"/>
            <a:ext cx="2171700" cy="2838450"/>
          </a:xfrm>
          <a:prstGeom prst="rect">
            <a:avLst/>
          </a:prstGeom>
          <a:noFill/>
          <a:ln>
            <a:noFill/>
          </a:ln>
        </p:spPr>
      </p:pic>
      <p:sp>
        <p:nvSpPr>
          <p:cNvPr id="2" name="Rectangle 1">
            <a:extLst>
              <a:ext uri="{FF2B5EF4-FFF2-40B4-BE49-F238E27FC236}">
                <a16:creationId xmlns:a16="http://schemas.microsoft.com/office/drawing/2014/main" id="{1CE04B4E-90CE-09B0-C1A0-E571842EA593}"/>
              </a:ext>
            </a:extLst>
          </p:cNvPr>
          <p:cNvSpPr>
            <a:spLocks noGrp="1" noChangeArrowheads="1"/>
          </p:cNvSpPr>
          <p:nvPr>
            <p:ph type="body" idx="2"/>
          </p:nvPr>
        </p:nvSpPr>
        <p:spPr bwMode="auto">
          <a:xfrm>
            <a:off x="469900" y="1324680"/>
            <a:ext cx="4916731"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SI" altLang="en-SI" sz="1800" b="0" i="0" u="none" strike="noStrike" cap="none" normalizeH="0" baseline="0" dirty="0">
                <a:ln>
                  <a:noFill/>
                </a:ln>
                <a:solidFill>
                  <a:schemeClr val="tx1"/>
                </a:solidFill>
                <a:effectLst/>
                <a:latin typeface="Arial" panose="020B0604020202020204" pitchFamily="34" charset="0"/>
              </a:rPr>
            </a:br>
            <a:r>
              <a:rPr kumimoji="0" lang="en-SI" altLang="en-SI" sz="1800" i="0" u="none" strike="noStrike" cap="none" normalizeH="0" baseline="0" dirty="0" err="1">
                <a:ln>
                  <a:noFill/>
                </a:ln>
                <a:solidFill>
                  <a:schemeClr val="tx1"/>
                </a:solidFill>
                <a:effectLst/>
                <a:latin typeface="Arial" panose="020B0604020202020204" pitchFamily="34" charset="0"/>
              </a:rPr>
              <a:t>Stopnja</a:t>
            </a:r>
            <a:r>
              <a:rPr kumimoji="0" lang="en-SI" altLang="en-SI" sz="1800" i="0" u="none" strike="noStrike" cap="none" normalizeH="0" baseline="0" dirty="0">
                <a:ln>
                  <a:noFill/>
                </a:ln>
                <a:solidFill>
                  <a:schemeClr val="tx1"/>
                </a:solidFill>
                <a:effectLst/>
                <a:latin typeface="Arial" panose="020B0604020202020204" pitchFamily="34" charset="0"/>
              </a:rPr>
              <a:t> 1: </a:t>
            </a:r>
            <a:r>
              <a:rPr kumimoji="0" lang="en-SI" altLang="en-SI" sz="1800" i="0" u="none" strike="noStrike" cap="none" normalizeH="0" baseline="0" dirty="0" err="1">
                <a:ln>
                  <a:noFill/>
                </a:ln>
                <a:solidFill>
                  <a:schemeClr val="tx1"/>
                </a:solidFill>
                <a:effectLst/>
                <a:latin typeface="Arial" panose="020B0604020202020204" pitchFamily="34" charset="0"/>
              </a:rPr>
              <a:t>Empatija</a:t>
            </a:r>
            <a:r>
              <a:rPr kumimoji="0" lang="en-SI" altLang="en-SI" sz="1800" i="0" u="none" strike="noStrike" cap="none" normalizeH="0" baseline="0" dirty="0">
                <a:ln>
                  <a:noFill/>
                </a:ln>
                <a:solidFill>
                  <a:schemeClr val="tx1"/>
                </a:solidFill>
                <a:effectLst/>
                <a:latin typeface="Arial" panose="020B0604020202020204" pitchFamily="34" charset="0"/>
              </a:rPr>
              <a:t> s </a:t>
            </a:r>
            <a:r>
              <a:rPr kumimoji="0" lang="en-SI" altLang="en-SI" sz="1800" i="0" u="none" strike="noStrike" cap="none" normalizeH="0" baseline="0" dirty="0" err="1">
                <a:ln>
                  <a:noFill/>
                </a:ln>
                <a:solidFill>
                  <a:schemeClr val="tx1"/>
                </a:solidFill>
                <a:effectLst/>
                <a:latin typeface="Arial" panose="020B0604020202020204" pitchFamily="34" charset="0"/>
              </a:rPr>
              <a:t>končnimi</a:t>
            </a:r>
            <a:r>
              <a:rPr kumimoji="0" lang="en-SI" altLang="en-SI" sz="1800" i="0" u="none" strike="noStrike" cap="none" normalizeH="0" baseline="0" dirty="0">
                <a:ln>
                  <a:noFill/>
                </a:ln>
                <a:solidFill>
                  <a:schemeClr val="tx1"/>
                </a:solidFill>
                <a:effectLst/>
                <a:latin typeface="Arial" panose="020B0604020202020204" pitchFamily="34" charset="0"/>
              </a:rPr>
              <a:t> </a:t>
            </a:r>
            <a:r>
              <a:rPr kumimoji="0" lang="en-SI" altLang="en-SI" sz="1800" i="0" u="none" strike="noStrike" cap="none" normalizeH="0" baseline="0" dirty="0" err="1">
                <a:ln>
                  <a:noFill/>
                </a:ln>
                <a:solidFill>
                  <a:schemeClr val="tx1"/>
                </a:solidFill>
                <a:effectLst/>
                <a:latin typeface="Arial" panose="020B0604020202020204" pitchFamily="34" charset="0"/>
              </a:rPr>
              <a:t>uporabniki</a:t>
            </a:r>
            <a:r>
              <a:rPr kumimoji="0" lang="en-SI" altLang="en-SI" sz="180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br>
              <a:rPr kumimoji="0" lang="en-SI" altLang="en-SI" sz="1800" b="0" i="0" u="none" strike="noStrike" cap="none" normalizeH="0" baseline="0" dirty="0">
                <a:ln>
                  <a:noFill/>
                </a:ln>
                <a:solidFill>
                  <a:srgbClr val="000000"/>
                </a:solidFill>
                <a:effectLst/>
                <a:latin typeface="Söhne"/>
              </a:rPr>
            </a:br>
            <a:endParaRPr kumimoji="0" lang="en-SI" altLang="en-SI"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theme/theme1.xml><?xml version="1.0" encoding="utf-8"?>
<a:theme xmlns:a="http://schemas.openxmlformats.org/drawingml/2006/main" name="DREAM corporate ppt">
  <a:themeElements>
    <a:clrScheme name="DREAM corporate colors">
      <a:dk1>
        <a:srgbClr val="1B193E"/>
      </a:dk1>
      <a:lt1>
        <a:srgbClr val="F5F5F5"/>
      </a:lt1>
      <a:dk2>
        <a:srgbClr val="1B193E"/>
      </a:dk2>
      <a:lt2>
        <a:srgbClr val="FFFFFF"/>
      </a:lt2>
      <a:accent1>
        <a:srgbClr val="0AD995"/>
      </a:accent1>
      <a:accent2>
        <a:srgbClr val="F6AA07"/>
      </a:accent2>
      <a:accent3>
        <a:srgbClr val="1B193E"/>
      </a:accent3>
      <a:accent4>
        <a:srgbClr val="0AD995"/>
      </a:accent4>
      <a:accent5>
        <a:srgbClr val="F6AA07"/>
      </a:accent5>
      <a:accent6>
        <a:srgbClr val="1B193E"/>
      </a:accent6>
      <a:hlink>
        <a:srgbClr val="F6AA07"/>
      </a:hlink>
      <a:folHlink>
        <a:srgbClr val="0AD99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8452</TotalTime>
  <Words>5235</Words>
  <Application>Microsoft Office PowerPoint</Application>
  <PresentationFormat>Širokozaslonsko</PresentationFormat>
  <Paragraphs>322</Paragraphs>
  <Slides>30</Slides>
  <Notes>30</Notes>
  <HiddenSlides>0</HiddenSlides>
  <MMClips>0</MMClips>
  <ScaleCrop>false</ScaleCrop>
  <HeadingPairs>
    <vt:vector size="6" baseType="variant">
      <vt:variant>
        <vt:lpstr>Uporabljene pisave</vt:lpstr>
      </vt:variant>
      <vt:variant>
        <vt:i4>4</vt:i4>
      </vt:variant>
      <vt:variant>
        <vt:lpstr>Tema</vt:lpstr>
      </vt:variant>
      <vt:variant>
        <vt:i4>1</vt:i4>
      </vt:variant>
      <vt:variant>
        <vt:lpstr>Naslovi diapozitivov</vt:lpstr>
      </vt:variant>
      <vt:variant>
        <vt:i4>30</vt:i4>
      </vt:variant>
    </vt:vector>
  </HeadingPairs>
  <TitlesOfParts>
    <vt:vector size="35" baseType="lpstr">
      <vt:lpstr>Calibri</vt:lpstr>
      <vt:lpstr>Söhne</vt:lpstr>
      <vt:lpstr>Inter</vt:lpstr>
      <vt:lpstr>Arial</vt:lpstr>
      <vt:lpstr>DREAM corporate ppt</vt:lpstr>
      <vt:lpstr> [Oblikovalsko razmišljanje]</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[Oblikovalsko razmišljanje]</dc:title>
  <dc:creator>Miriam Internet Web Solutions</dc:creator>
  <cp:lastModifiedBy>Nataša Orel</cp:lastModifiedBy>
  <cp:revision>7</cp:revision>
  <dcterms:created xsi:type="dcterms:W3CDTF">2022-12-22T12:08:40Z</dcterms:created>
  <dcterms:modified xsi:type="dcterms:W3CDTF">2024-03-25T09:53:40Z</dcterms:modified>
</cp:coreProperties>
</file>