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66" r:id="rId3"/>
    <p:sldId id="267" r:id="rId4"/>
    <p:sldId id="265" r:id="rId5"/>
    <p:sldId id="294" r:id="rId6"/>
    <p:sldId id="295" r:id="rId7"/>
    <p:sldId id="297" r:id="rId8"/>
    <p:sldId id="298"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8" r:id="rId27"/>
    <p:sldId id="319" r:id="rId28"/>
    <p:sldId id="320" r:id="rId29"/>
    <p:sldId id="321" r:id="rId30"/>
    <p:sldId id="322" r:id="rId31"/>
    <p:sldId id="271" r:id="rId32"/>
    <p:sldId id="25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D995"/>
    <a:srgbClr val="F6AA07"/>
    <a:srgbClr val="1B193E"/>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0" autoAdjust="0"/>
    <p:restoredTop sz="94675" autoAdjust="0"/>
  </p:normalViewPr>
  <p:slideViewPr>
    <p:cSldViewPr snapToGrid="0">
      <p:cViewPr varScale="1">
        <p:scale>
          <a:sx n="113" d="100"/>
          <a:sy n="113" d="100"/>
        </p:scale>
        <p:origin x="510"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21/02/2024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p:txBody>
          <a:bodyPr/>
          <a:lstStyle/>
          <a:p>
            <a:r>
              <a:rPr lang="en-GB" dirty="0" err="1"/>
              <a:t>Obvladovanje</a:t>
            </a:r>
            <a:r>
              <a:rPr lang="en-GB" dirty="0"/>
              <a:t> </a:t>
            </a:r>
            <a:r>
              <a:rPr lang="en-GB" dirty="0" err="1"/>
              <a:t>digitalnega</a:t>
            </a:r>
            <a:r>
              <a:rPr lang="en-GB" dirty="0"/>
              <a:t> </a:t>
            </a:r>
            <a:r>
              <a:rPr lang="en-GB" dirty="0" err="1"/>
              <a:t>trženja</a:t>
            </a:r>
            <a:r>
              <a:rPr lang="en-GB" dirty="0"/>
              <a:t>: </a:t>
            </a:r>
            <a:r>
              <a:rPr lang="en-GB" dirty="0" err="1"/>
              <a:t>Strategije</a:t>
            </a:r>
            <a:r>
              <a:rPr lang="en-GB" dirty="0"/>
              <a:t> za </a:t>
            </a:r>
            <a:r>
              <a:rPr lang="en-GB" dirty="0" err="1"/>
              <a:t>uspeh</a:t>
            </a:r>
            <a:r>
              <a:rPr lang="en-GB" dirty="0"/>
              <a:t> </a:t>
            </a:r>
            <a:r>
              <a:rPr lang="en-GB" dirty="0" err="1"/>
              <a:t>na</a:t>
            </a:r>
            <a:r>
              <a:rPr lang="en-GB" dirty="0"/>
              <a:t> </a:t>
            </a:r>
            <a:r>
              <a:rPr lang="en-GB" dirty="0" err="1"/>
              <a:t>spletu</a:t>
            </a:r>
            <a:r>
              <a:rPr lang="en-GB" dirty="0"/>
              <a:t>.</a:t>
            </a:r>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p:txBody>
          <a:bodyPr/>
          <a:lstStyle/>
          <a:p>
            <a:r>
              <a:rPr lang="es-ES"/>
              <a:t> </a:t>
            </a:r>
            <a:r>
              <a:rPr lang="es-ES" dirty="0"/>
              <a:t>Sud Concept</a:t>
            </a:r>
            <a:endParaRPr lang="en-GB" dirty="0"/>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Uvod</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v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digitalno</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trženje</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s-ES" sz="2000" dirty="0"/>
              <a:t>1.2 Opredelitev ključnih kanalov in strategij digitalnega 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ea typeface="Times New Roman" panose="02020603050405020304" pitchFamily="18" charset="0"/>
              </a:rPr>
              <a:t>1.2.1 </a:t>
            </a:r>
            <a:r>
              <a:rPr lang="en-US" sz="1800" b="1" dirty="0" err="1">
                <a:effectLst/>
                <a:ea typeface="Times New Roman" panose="02020603050405020304" pitchFamily="18" charset="0"/>
              </a:rPr>
              <a:t>Ključni</a:t>
            </a:r>
            <a:r>
              <a:rPr lang="en-US" sz="1800" b="1" dirty="0">
                <a:effectLst/>
                <a:ea typeface="Times New Roman" panose="02020603050405020304" pitchFamily="18" charset="0"/>
              </a:rPr>
              <a:t> </a:t>
            </a:r>
            <a:r>
              <a:rPr lang="en-US" sz="1800" b="1" dirty="0" err="1">
                <a:effectLst/>
                <a:ea typeface="Times New Roman" panose="02020603050405020304" pitchFamily="18" charset="0"/>
              </a:rPr>
              <a:t>kanali</a:t>
            </a:r>
            <a:r>
              <a:rPr lang="en-US" sz="1800" b="1" dirty="0">
                <a:effectLst/>
                <a:ea typeface="Times New Roman" panose="02020603050405020304" pitchFamily="18" charset="0"/>
              </a:rPr>
              <a:t> </a:t>
            </a:r>
            <a:r>
              <a:rPr lang="en-US" sz="1800" b="1" dirty="0" err="1">
                <a:effectLst/>
                <a:ea typeface="Times New Roman" panose="02020603050405020304" pitchFamily="18" charset="0"/>
              </a:rPr>
              <a:t>digitalnega</a:t>
            </a:r>
            <a:r>
              <a:rPr lang="en-US" sz="1800" b="1" dirty="0">
                <a:effectLst/>
                <a:ea typeface="Times New Roman" panose="02020603050405020304" pitchFamily="18" charset="0"/>
              </a:rPr>
              <a:t> </a:t>
            </a:r>
            <a:r>
              <a:rPr lang="en-US" sz="1800" b="1" dirty="0" err="1">
                <a:effectLst/>
                <a:ea typeface="Times New Roman" panose="02020603050405020304" pitchFamily="18" charset="0"/>
              </a:rPr>
              <a:t>trženja</a:t>
            </a:r>
            <a:br>
              <a:rPr lang="en-US" sz="1800" b="1" dirty="0">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err="1">
                <a:effectLst/>
                <a:ea typeface="Times New Roman" panose="02020603050405020304" pitchFamily="18" charset="0"/>
              </a:rPr>
              <a:t>Trženje</a:t>
            </a:r>
            <a:r>
              <a:rPr lang="en-GB" sz="1800" b="1" dirty="0">
                <a:effectLst/>
                <a:ea typeface="Times New Roman" panose="02020603050405020304" pitchFamily="18" charset="0"/>
              </a:rPr>
              <a:t> e-</a:t>
            </a:r>
            <a:r>
              <a:rPr lang="en-GB" sz="1800" b="1" dirty="0" err="1">
                <a:effectLst/>
                <a:ea typeface="Times New Roman" panose="02020603050405020304" pitchFamily="18" charset="0"/>
              </a:rPr>
              <a:t>pošte</a:t>
            </a:r>
            <a:r>
              <a:rPr lang="en-GB" sz="1800" b="1" dirty="0">
                <a:effectLst/>
                <a:ea typeface="Times New Roman" panose="02020603050405020304" pitchFamily="18" charset="0"/>
              </a:rPr>
              <a:t>: </a:t>
            </a:r>
            <a:r>
              <a:rPr lang="en-GB" sz="1800" dirty="0">
                <a:effectLst/>
                <a:ea typeface="Times New Roman" panose="02020603050405020304" pitchFamily="18" charset="0"/>
              </a:rPr>
              <a:t>e-</a:t>
            </a:r>
            <a:r>
              <a:rPr lang="en-GB" sz="1800" dirty="0" err="1">
                <a:effectLst/>
                <a:ea typeface="Times New Roman" panose="02020603050405020304" pitchFamily="18" charset="0"/>
              </a:rPr>
              <a:t>pošta</a:t>
            </a:r>
            <a:r>
              <a:rPr lang="en-GB" sz="1800" dirty="0">
                <a:effectLst/>
                <a:ea typeface="Times New Roman" panose="02020603050405020304" pitchFamily="18" charset="0"/>
              </a:rPr>
              <a:t> </a:t>
            </a:r>
            <a:r>
              <a:rPr lang="en-GB" sz="1800" dirty="0" err="1">
                <a:effectLst/>
                <a:ea typeface="Times New Roman" panose="02020603050405020304" pitchFamily="18" charset="0"/>
              </a:rPr>
              <a:t>ostaja</a:t>
            </a:r>
            <a:r>
              <a:rPr lang="en-GB" sz="1800" dirty="0">
                <a:effectLst/>
                <a:ea typeface="Times New Roman" panose="02020603050405020304" pitchFamily="18" charset="0"/>
              </a:rPr>
              <a:t> </a:t>
            </a:r>
            <a:r>
              <a:rPr lang="en-GB" sz="1800" dirty="0" err="1">
                <a:effectLst/>
                <a:ea typeface="Times New Roman" panose="02020603050405020304" pitchFamily="18" charset="0"/>
              </a:rPr>
              <a:t>močan</a:t>
            </a:r>
            <a:r>
              <a:rPr lang="en-GB" sz="1800" dirty="0">
                <a:effectLst/>
                <a:ea typeface="Times New Roman" panose="02020603050405020304" pitchFamily="18" charset="0"/>
              </a:rPr>
              <a:t> </a:t>
            </a:r>
            <a:r>
              <a:rPr lang="en-GB" sz="1800" dirty="0" err="1">
                <a:effectLst/>
                <a:ea typeface="Times New Roman" panose="02020603050405020304" pitchFamily="18" charset="0"/>
              </a:rPr>
              <a:t>kanal</a:t>
            </a:r>
            <a:r>
              <a:rPr lang="en-GB" sz="1800" dirty="0">
                <a:effectLst/>
                <a:ea typeface="Times New Roman" panose="02020603050405020304" pitchFamily="18" charset="0"/>
              </a:rPr>
              <a:t> za </a:t>
            </a:r>
            <a:r>
              <a:rPr lang="en-GB" sz="1800" dirty="0" err="1">
                <a:effectLst/>
                <a:ea typeface="Times New Roman" panose="02020603050405020304" pitchFamily="18" charset="0"/>
              </a:rPr>
              <a:t>doseganje</a:t>
            </a:r>
            <a:r>
              <a:rPr lang="en-GB" sz="1800" dirty="0">
                <a:effectLst/>
                <a:ea typeface="Times New Roman" panose="02020603050405020304" pitchFamily="18" charset="0"/>
              </a:rPr>
              <a:t> in </a:t>
            </a:r>
            <a:r>
              <a:rPr lang="en-GB" sz="1800" dirty="0" err="1">
                <a:effectLst/>
                <a:ea typeface="Times New Roman" panose="02020603050405020304" pitchFamily="18" charset="0"/>
              </a:rPr>
              <a:t>negovanje</a:t>
            </a:r>
            <a:r>
              <a:rPr lang="en-GB" sz="1800" dirty="0">
                <a:effectLst/>
                <a:ea typeface="Times New Roman" panose="02020603050405020304" pitchFamily="18" charset="0"/>
              </a:rPr>
              <a:t> </a:t>
            </a:r>
            <a:r>
              <a:rPr lang="en-GB" sz="1800" dirty="0" err="1">
                <a:effectLst/>
                <a:ea typeface="Times New Roman" panose="02020603050405020304" pitchFamily="18" charset="0"/>
              </a:rPr>
              <a:t>potencialnih</a:t>
            </a:r>
            <a:r>
              <a:rPr lang="en-GB" sz="1800" dirty="0">
                <a:effectLst/>
                <a:ea typeface="Times New Roman" panose="02020603050405020304" pitchFamily="18" charset="0"/>
              </a:rPr>
              <a:t> </a:t>
            </a:r>
            <a:r>
              <a:rPr lang="en-GB" sz="1800" dirty="0" err="1">
                <a:effectLst/>
                <a:ea typeface="Times New Roman" panose="02020603050405020304" pitchFamily="18" charset="0"/>
              </a:rPr>
              <a:t>strank</a:t>
            </a:r>
            <a:r>
              <a:rPr lang="en-GB" sz="1800" dirty="0">
                <a:effectLst/>
                <a:ea typeface="Times New Roman" panose="02020603050405020304" pitchFamily="18" charset="0"/>
              </a:rPr>
              <a:t>. MMSP </a:t>
            </a:r>
            <a:r>
              <a:rPr lang="en-GB" sz="1800" dirty="0" err="1">
                <a:effectLst/>
                <a:ea typeface="Times New Roman" panose="02020603050405020304" pitchFamily="18" charset="0"/>
              </a:rPr>
              <a:t>lahko</a:t>
            </a:r>
            <a:r>
              <a:rPr lang="en-GB" sz="1800" dirty="0">
                <a:effectLst/>
                <a:ea typeface="Times New Roman" panose="02020603050405020304" pitchFamily="18" charset="0"/>
              </a:rPr>
              <a:t> </a:t>
            </a:r>
            <a:r>
              <a:rPr lang="en-GB" sz="1800" dirty="0" err="1">
                <a:effectLst/>
                <a:ea typeface="Times New Roman" panose="02020603050405020304" pitchFamily="18" charset="0"/>
              </a:rPr>
              <a:t>uporabljajo</a:t>
            </a:r>
            <a:r>
              <a:rPr lang="en-GB" sz="1800" dirty="0">
                <a:effectLst/>
                <a:ea typeface="Times New Roman" panose="02020603050405020304" pitchFamily="18" charset="0"/>
              </a:rPr>
              <a:t> e-</a:t>
            </a:r>
            <a:r>
              <a:rPr lang="en-GB" sz="1800" dirty="0" err="1">
                <a:effectLst/>
                <a:ea typeface="Times New Roman" panose="02020603050405020304" pitchFamily="18" charset="0"/>
              </a:rPr>
              <a:t>poštno</a:t>
            </a:r>
            <a:r>
              <a:rPr lang="en-GB" sz="1800" dirty="0">
                <a:effectLst/>
                <a:ea typeface="Times New Roman" panose="02020603050405020304" pitchFamily="18" charset="0"/>
              </a:rPr>
              <a:t> </a:t>
            </a:r>
            <a:r>
              <a:rPr lang="en-GB" sz="1800" dirty="0" err="1">
                <a:effectLst/>
                <a:ea typeface="Times New Roman" panose="02020603050405020304" pitchFamily="18" charset="0"/>
              </a:rPr>
              <a:t>trženje</a:t>
            </a:r>
            <a:r>
              <a:rPr lang="en-GB" sz="1800" dirty="0">
                <a:effectLst/>
                <a:ea typeface="Times New Roman" panose="02020603050405020304" pitchFamily="18" charset="0"/>
              </a:rPr>
              <a:t> za </a:t>
            </a:r>
            <a:r>
              <a:rPr lang="en-GB" sz="1800" dirty="0" err="1">
                <a:effectLst/>
                <a:ea typeface="Times New Roman" panose="02020603050405020304" pitchFamily="18" charset="0"/>
              </a:rPr>
              <a:t>pošiljanje</a:t>
            </a:r>
            <a:r>
              <a:rPr lang="en-GB" sz="1800" dirty="0">
                <a:effectLst/>
                <a:ea typeface="Times New Roman" panose="02020603050405020304" pitchFamily="18" charset="0"/>
              </a:rPr>
              <a:t> </a:t>
            </a:r>
            <a:r>
              <a:rPr lang="en-GB" sz="1800" dirty="0" err="1">
                <a:effectLst/>
                <a:ea typeface="Times New Roman" panose="02020603050405020304" pitchFamily="18" charset="0"/>
              </a:rPr>
              <a:t>novic</a:t>
            </a:r>
            <a:r>
              <a:rPr lang="en-GB" sz="1800" dirty="0">
                <a:effectLst/>
                <a:ea typeface="Times New Roman" panose="02020603050405020304" pitchFamily="18" charset="0"/>
              </a:rPr>
              <a:t>, </a:t>
            </a:r>
            <a:r>
              <a:rPr lang="en-GB" sz="1800" dirty="0" err="1">
                <a:effectLst/>
                <a:ea typeface="Times New Roman" panose="02020603050405020304" pitchFamily="18" charset="0"/>
              </a:rPr>
              <a:t>posodobitev</a:t>
            </a:r>
            <a:r>
              <a:rPr lang="en-GB" sz="1800" dirty="0">
                <a:effectLst/>
                <a:ea typeface="Times New Roman" panose="02020603050405020304" pitchFamily="18" charset="0"/>
              </a:rPr>
              <a:t> </a:t>
            </a:r>
            <a:r>
              <a:rPr lang="en-GB" sz="1800" dirty="0" err="1">
                <a:effectLst/>
                <a:ea typeface="Times New Roman" panose="02020603050405020304" pitchFamily="18" charset="0"/>
              </a:rPr>
              <a:t>izdelkov</a:t>
            </a:r>
            <a:r>
              <a:rPr lang="en-GB" sz="1800" dirty="0">
                <a:effectLst/>
                <a:ea typeface="Times New Roman" panose="02020603050405020304" pitchFamily="18" charset="0"/>
              </a:rPr>
              <a:t>, </a:t>
            </a:r>
            <a:r>
              <a:rPr lang="en-GB" sz="1800" dirty="0" err="1">
                <a:effectLst/>
                <a:ea typeface="Times New Roman" panose="02020603050405020304" pitchFamily="18" charset="0"/>
              </a:rPr>
              <a:t>posebnih</a:t>
            </a:r>
            <a:r>
              <a:rPr lang="en-GB" sz="1800" dirty="0">
                <a:effectLst/>
                <a:ea typeface="Times New Roman" panose="02020603050405020304" pitchFamily="18" charset="0"/>
              </a:rPr>
              <a:t> </a:t>
            </a:r>
            <a:r>
              <a:rPr lang="en-GB" sz="1800" dirty="0" err="1">
                <a:effectLst/>
                <a:ea typeface="Times New Roman" panose="02020603050405020304" pitchFamily="18" charset="0"/>
              </a:rPr>
              <a:t>ponudb</a:t>
            </a:r>
            <a:r>
              <a:rPr lang="en-GB" sz="1800" dirty="0">
                <a:effectLst/>
                <a:ea typeface="Times New Roman" panose="02020603050405020304" pitchFamily="18" charset="0"/>
              </a:rPr>
              <a:t> in </a:t>
            </a:r>
            <a:r>
              <a:rPr lang="en-GB" sz="1800" dirty="0" err="1">
                <a:effectLst/>
                <a:ea typeface="Times New Roman" panose="02020603050405020304" pitchFamily="18" charset="0"/>
              </a:rPr>
              <a:t>prilagojenih</a:t>
            </a:r>
            <a:r>
              <a:rPr lang="en-GB" sz="1800" dirty="0">
                <a:effectLst/>
                <a:ea typeface="Times New Roman" panose="02020603050405020304" pitchFamily="18" charset="0"/>
              </a:rPr>
              <a:t> </a:t>
            </a:r>
            <a:r>
              <a:rPr lang="en-GB" sz="1800" dirty="0" err="1">
                <a:effectLst/>
                <a:ea typeface="Times New Roman" panose="02020603050405020304" pitchFamily="18" charset="0"/>
              </a:rPr>
              <a:t>sporočil</a:t>
            </a:r>
            <a:r>
              <a:rPr lang="en-GB" sz="1800" dirty="0">
                <a:effectLst/>
                <a:ea typeface="Times New Roman" panose="02020603050405020304" pitchFamily="18" charset="0"/>
              </a:rPr>
              <a:t> </a:t>
            </a:r>
            <a:r>
              <a:rPr lang="en-GB" sz="1800" dirty="0" err="1">
                <a:effectLst/>
                <a:ea typeface="Times New Roman" panose="02020603050405020304" pitchFamily="18" charset="0"/>
              </a:rPr>
              <a:t>svojim</a:t>
            </a:r>
            <a:r>
              <a:rPr lang="en-GB" sz="1800" dirty="0">
                <a:effectLst/>
                <a:ea typeface="Times New Roman" panose="02020603050405020304" pitchFamily="18" charset="0"/>
              </a:rPr>
              <a:t> </a:t>
            </a:r>
            <a:r>
              <a:rPr lang="en-GB" sz="1800" dirty="0" err="1">
                <a:effectLst/>
                <a:ea typeface="Times New Roman" panose="02020603050405020304" pitchFamily="18" charset="0"/>
              </a:rPr>
              <a:t>naročnikom</a:t>
            </a:r>
            <a:r>
              <a:rPr lang="en-GB" sz="1800" dirty="0">
                <a:effectLst/>
                <a:ea typeface="Times New Roman" panose="02020603050405020304" pitchFamily="18" charset="0"/>
              </a:rPr>
              <a:t>.</a:t>
            </a:r>
            <a:br>
              <a:rPr lang="en-GB" sz="1800" dirty="0">
                <a:effectLst/>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Affiliate Marketing</a:t>
            </a:r>
            <a:r>
              <a:rPr lang="en-GB" sz="1800" b="1" dirty="0">
                <a:ea typeface="Times New Roman" panose="02020603050405020304" pitchFamily="18" charset="0"/>
              </a:rPr>
              <a:t> - </a:t>
            </a:r>
            <a:r>
              <a:rPr lang="en-GB" sz="1800" b="1" dirty="0" err="1">
                <a:effectLst/>
                <a:ea typeface="Times New Roman" panose="02020603050405020304" pitchFamily="18" charset="0"/>
              </a:rPr>
              <a:t>Partnersko</a:t>
            </a:r>
            <a:r>
              <a:rPr lang="en-GB" sz="1800" b="1" dirty="0">
                <a:effectLst/>
                <a:ea typeface="Times New Roman" panose="02020603050405020304" pitchFamily="18" charset="0"/>
              </a:rPr>
              <a:t> </a:t>
            </a:r>
            <a:r>
              <a:rPr lang="en-GB" sz="1800" b="1" dirty="0" err="1">
                <a:effectLst/>
                <a:ea typeface="Times New Roman" panose="02020603050405020304" pitchFamily="18" charset="0"/>
              </a:rPr>
              <a:t>trženje</a:t>
            </a:r>
            <a:r>
              <a:rPr lang="en-GB" sz="1800" b="1" dirty="0">
                <a:effectLst/>
                <a:ea typeface="Times New Roman" panose="02020603050405020304" pitchFamily="18" charset="0"/>
              </a:rPr>
              <a:t>: </a:t>
            </a:r>
            <a:r>
              <a:rPr lang="en-GB" sz="1800" dirty="0">
                <a:effectLst/>
                <a:ea typeface="Times New Roman" panose="02020603050405020304" pitchFamily="18" charset="0"/>
              </a:rPr>
              <a:t>Ta </a:t>
            </a:r>
            <a:r>
              <a:rPr lang="en-GB" sz="1800" dirty="0" err="1">
                <a:effectLst/>
                <a:ea typeface="Times New Roman" panose="02020603050405020304" pitchFamily="18" charset="0"/>
              </a:rPr>
              <a:t>strategija</a:t>
            </a:r>
            <a:r>
              <a:rPr lang="en-GB" sz="1800" dirty="0">
                <a:effectLst/>
                <a:ea typeface="Times New Roman" panose="02020603050405020304" pitchFamily="18" charset="0"/>
              </a:rPr>
              <a:t> </a:t>
            </a:r>
            <a:r>
              <a:rPr lang="en-GB" sz="1800" dirty="0" err="1">
                <a:effectLst/>
                <a:ea typeface="Times New Roman" panose="02020603050405020304" pitchFamily="18" charset="0"/>
              </a:rPr>
              <a:t>vključuje</a:t>
            </a:r>
            <a:r>
              <a:rPr lang="en-GB" sz="1800" dirty="0">
                <a:effectLst/>
                <a:ea typeface="Times New Roman" panose="02020603050405020304" pitchFamily="18" charset="0"/>
              </a:rPr>
              <a:t> </a:t>
            </a:r>
            <a:r>
              <a:rPr lang="en-GB" sz="1800" dirty="0" err="1">
                <a:effectLst/>
                <a:ea typeface="Times New Roman" panose="02020603050405020304" pitchFamily="18" charset="0"/>
              </a:rPr>
              <a:t>sodelovanje</a:t>
            </a:r>
            <a:r>
              <a:rPr lang="en-GB" sz="1800" dirty="0">
                <a:effectLst/>
                <a:ea typeface="Times New Roman" panose="02020603050405020304" pitchFamily="18" charset="0"/>
              </a:rPr>
              <a:t> s </a:t>
            </a:r>
            <a:r>
              <a:rPr lang="en-GB" sz="1800" dirty="0" err="1">
                <a:effectLst/>
                <a:ea typeface="Times New Roman" panose="02020603050405020304" pitchFamily="18" charset="0"/>
              </a:rPr>
              <a:t>partnerji</a:t>
            </a:r>
            <a:r>
              <a:rPr lang="en-GB" sz="1800" dirty="0">
                <a:effectLst/>
                <a:ea typeface="Times New Roman" panose="02020603050405020304" pitchFamily="18" charset="0"/>
              </a:rPr>
              <a:t>, ki v </a:t>
            </a:r>
            <a:r>
              <a:rPr lang="en-GB" sz="1800" dirty="0" err="1">
                <a:effectLst/>
                <a:ea typeface="Times New Roman" panose="02020603050405020304" pitchFamily="18" charset="0"/>
              </a:rPr>
              <a:t>zameno</a:t>
            </a:r>
            <a:r>
              <a:rPr lang="en-GB" sz="1800" dirty="0">
                <a:effectLst/>
                <a:ea typeface="Times New Roman" panose="02020603050405020304" pitchFamily="18" charset="0"/>
              </a:rPr>
              <a:t> za </a:t>
            </a:r>
            <a:r>
              <a:rPr lang="en-GB" sz="1800" dirty="0" err="1">
                <a:effectLst/>
                <a:ea typeface="Times New Roman" panose="02020603050405020304" pitchFamily="18" charset="0"/>
              </a:rPr>
              <a:t>provizijo</a:t>
            </a:r>
            <a:r>
              <a:rPr lang="en-GB" sz="1800" dirty="0">
                <a:effectLst/>
                <a:ea typeface="Times New Roman" panose="02020603050405020304" pitchFamily="18" charset="0"/>
              </a:rPr>
              <a:t> </a:t>
            </a:r>
            <a:r>
              <a:rPr lang="en-GB" sz="1800" dirty="0" err="1">
                <a:effectLst/>
                <a:ea typeface="Times New Roman" panose="02020603050405020304" pitchFamily="18" charset="0"/>
              </a:rPr>
              <a:t>promovirajo</a:t>
            </a:r>
            <a:r>
              <a:rPr lang="en-GB" sz="1800" dirty="0">
                <a:effectLst/>
                <a:ea typeface="Times New Roman" panose="02020603050405020304" pitchFamily="18" charset="0"/>
              </a:rPr>
              <a:t> </a:t>
            </a:r>
            <a:r>
              <a:rPr lang="en-GB" sz="1800" dirty="0" err="1">
                <a:effectLst/>
                <a:ea typeface="Times New Roman" panose="02020603050405020304" pitchFamily="18" charset="0"/>
              </a:rPr>
              <a:t>vaše</a:t>
            </a:r>
            <a:r>
              <a:rPr lang="en-GB" sz="1800" dirty="0">
                <a:effectLst/>
                <a:ea typeface="Times New Roman" panose="02020603050405020304" pitchFamily="18" charset="0"/>
              </a:rPr>
              <a:t> </a:t>
            </a:r>
            <a:r>
              <a:rPr lang="en-GB" sz="1800" dirty="0" err="1">
                <a:effectLst/>
                <a:ea typeface="Times New Roman" panose="02020603050405020304" pitchFamily="18" charset="0"/>
              </a:rPr>
              <a:t>izdelke</a:t>
            </a:r>
            <a:r>
              <a:rPr lang="en-GB" sz="1800" dirty="0">
                <a:effectLst/>
                <a:ea typeface="Times New Roman" panose="02020603050405020304" pitchFamily="18" charset="0"/>
              </a:rPr>
              <a:t> </a:t>
            </a:r>
            <a:r>
              <a:rPr lang="en-GB" sz="1800" dirty="0" err="1">
                <a:effectLst/>
                <a:ea typeface="Times New Roman" panose="02020603050405020304" pitchFamily="18" charset="0"/>
              </a:rPr>
              <a:t>ali</a:t>
            </a:r>
            <a:r>
              <a:rPr lang="en-GB" sz="1800" dirty="0">
                <a:effectLst/>
                <a:ea typeface="Times New Roman" panose="02020603050405020304" pitchFamily="18" charset="0"/>
              </a:rPr>
              <a:t> </a:t>
            </a:r>
            <a:r>
              <a:rPr lang="en-GB" sz="1800" dirty="0" err="1">
                <a:effectLst/>
                <a:ea typeface="Times New Roman" panose="02020603050405020304" pitchFamily="18" charset="0"/>
              </a:rPr>
              <a:t>storitve</a:t>
            </a:r>
            <a:r>
              <a:rPr lang="en-GB" sz="1800" dirty="0">
                <a:effectLst/>
                <a:ea typeface="Times New Roman" panose="02020603050405020304" pitchFamily="18" charset="0"/>
              </a:rPr>
              <a:t>. To je </a:t>
            </a:r>
            <a:r>
              <a:rPr lang="en-GB" sz="1800" dirty="0" err="1">
                <a:effectLst/>
                <a:ea typeface="Times New Roman" panose="02020603050405020304" pitchFamily="18" charset="0"/>
              </a:rPr>
              <a:t>lahko</a:t>
            </a:r>
            <a:r>
              <a:rPr lang="en-GB" sz="1800" dirty="0">
                <a:effectLst/>
                <a:ea typeface="Times New Roman" panose="02020603050405020304" pitchFamily="18" charset="0"/>
              </a:rPr>
              <a:t> </a:t>
            </a:r>
            <a:r>
              <a:rPr lang="en-GB" sz="1800" dirty="0" err="1">
                <a:effectLst/>
                <a:ea typeface="Times New Roman" panose="02020603050405020304" pitchFamily="18" charset="0"/>
              </a:rPr>
              <a:t>stroškovno</a:t>
            </a:r>
            <a:r>
              <a:rPr lang="en-GB" sz="1800" dirty="0">
                <a:effectLst/>
                <a:ea typeface="Times New Roman" panose="02020603050405020304" pitchFamily="18" charset="0"/>
              </a:rPr>
              <a:t> </a:t>
            </a:r>
            <a:r>
              <a:rPr lang="en-GB" sz="1800" dirty="0" err="1">
                <a:effectLst/>
                <a:ea typeface="Times New Roman" panose="02020603050405020304" pitchFamily="18" charset="0"/>
              </a:rPr>
              <a:t>učinkovit</a:t>
            </a:r>
            <a:r>
              <a:rPr lang="en-GB" sz="1800" dirty="0">
                <a:effectLst/>
                <a:ea typeface="Times New Roman" panose="02020603050405020304" pitchFamily="18" charset="0"/>
              </a:rPr>
              <a:t> </a:t>
            </a:r>
            <a:r>
              <a:rPr lang="en-GB" sz="1800" dirty="0" err="1">
                <a:effectLst/>
                <a:ea typeface="Times New Roman" panose="02020603050405020304" pitchFamily="18" charset="0"/>
              </a:rPr>
              <a:t>način</a:t>
            </a:r>
            <a:r>
              <a:rPr lang="en-GB" sz="1800" dirty="0">
                <a:effectLst/>
                <a:ea typeface="Times New Roman" panose="02020603050405020304" pitchFamily="18" charset="0"/>
              </a:rPr>
              <a:t> za </a:t>
            </a:r>
            <a:r>
              <a:rPr lang="en-GB" sz="1800" dirty="0" err="1">
                <a:effectLst/>
                <a:ea typeface="Times New Roman" panose="02020603050405020304" pitchFamily="18" charset="0"/>
              </a:rPr>
              <a:t>razširitev</a:t>
            </a:r>
            <a:r>
              <a:rPr lang="en-GB" sz="1800" dirty="0">
                <a:effectLst/>
                <a:ea typeface="Times New Roman" panose="02020603050405020304" pitchFamily="18" charset="0"/>
              </a:rPr>
              <a:t> </a:t>
            </a:r>
            <a:r>
              <a:rPr lang="en-GB" sz="1800" dirty="0" err="1">
                <a:effectLst/>
                <a:ea typeface="Times New Roman" panose="02020603050405020304" pitchFamily="18" charset="0"/>
              </a:rPr>
              <a:t>dosega</a:t>
            </a:r>
            <a:r>
              <a:rPr lang="en-GB" sz="1800" dirty="0">
                <a:effectLst/>
                <a:ea typeface="Times New Roman" panose="02020603050405020304" pitchFamily="18" charset="0"/>
              </a:rPr>
              <a:t> in </a:t>
            </a:r>
            <a:r>
              <a:rPr lang="en-GB" sz="1800" dirty="0" err="1">
                <a:effectLst/>
                <a:ea typeface="Times New Roman" panose="02020603050405020304" pitchFamily="18" charset="0"/>
              </a:rPr>
              <a:t>povečanje</a:t>
            </a:r>
            <a:r>
              <a:rPr lang="en-GB" sz="1800" dirty="0">
                <a:effectLst/>
                <a:ea typeface="Times New Roman" panose="02020603050405020304" pitchFamily="18" charset="0"/>
              </a:rPr>
              <a:t> </a:t>
            </a:r>
            <a:r>
              <a:rPr lang="en-GB" sz="1800" dirty="0" err="1">
                <a:effectLst/>
                <a:ea typeface="Times New Roman" panose="02020603050405020304" pitchFamily="18" charset="0"/>
              </a:rPr>
              <a:t>prodaje</a:t>
            </a:r>
            <a:r>
              <a:rPr lang="en-GB" sz="1800" dirty="0">
                <a:effectLst/>
                <a:ea typeface="Times New Roman" panose="02020603050405020304" pitchFamily="18" charset="0"/>
              </a:rPr>
              <a:t>.</a:t>
            </a:r>
            <a:br>
              <a:rPr lang="en-GB" sz="1800" dirty="0">
                <a:effectLst/>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Trženje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z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vplivneži</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Sodelovanje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z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vplivneži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iz</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družbenih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medijev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ali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strokovnjaki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iz</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panoge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lahko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pomaga</a:t>
            </a:r>
            <a:r>
              <a:rPr lang="en-US" sz="1800" dirty="0">
                <a:effectLst/>
                <a:latin typeface="Calibri" panose="020F0502020204030204" pitchFamily="34" charset="0"/>
                <a:ea typeface="Times New Roman" panose="02020603050405020304" pitchFamily="18" charset="0"/>
                <a:cs typeface="Calibri" panose="020F0502020204030204" pitchFamily="34" charset="0"/>
              </a:rPr>
              <a:t> MSP, da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izkoristijo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njihovo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občinstvo</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pridobijo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verodostojnost</a:t>
            </a:r>
            <a:r>
              <a:rPr lang="en-US" sz="1800"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svoji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niši</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8903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Uvod</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v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digitalno</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trženje</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s-ES" sz="2000" dirty="0"/>
              <a:t>1.2 Opredelitev ključnih kanalov in strategij digitalnega 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GB" sz="1800" b="1" dirty="0">
                <a:effectLst/>
                <a:latin typeface="Calibri" panose="020F0502020204030204" pitchFamily="34" charset="0"/>
                <a:ea typeface="Times New Roman" panose="02020603050405020304" pitchFamily="18" charset="0"/>
              </a:rPr>
              <a:t>1.2.2 </a:t>
            </a:r>
            <a:r>
              <a:rPr lang="en-GB" sz="1800" b="1" dirty="0" err="1">
                <a:effectLst/>
                <a:latin typeface="Calibri" panose="020F0502020204030204" pitchFamily="34" charset="0"/>
                <a:ea typeface="Times New Roman" panose="02020603050405020304" pitchFamily="18" charset="0"/>
              </a:rPr>
              <a:t>Strategije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digitalnega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trženja</a:t>
            </a:r>
            <a:endParaRPr lang="fr-FR" sz="1800" dirty="0">
              <a:effectLst/>
              <a:latin typeface="Times New Roman" panose="02020603050405020304" pitchFamily="18" charset="0"/>
              <a:ea typeface="Times New Roman" panose="02020603050405020304" pitchFamily="18" charset="0"/>
            </a:endParaRPr>
          </a:p>
          <a:p>
            <a:r>
              <a:rPr lang="en-GB" sz="1800" dirty="0">
                <a:effectLst/>
                <a:ea typeface="Times New Roman" panose="02020603050405020304" pitchFamily="18" charset="0"/>
              </a:rPr>
              <a:t>Poleg </a:t>
            </a:r>
            <a:r>
              <a:rPr lang="en-GB" sz="1800" dirty="0" err="1">
                <a:effectLst/>
                <a:ea typeface="Times New Roman" panose="02020603050405020304" pitchFamily="18" charset="0"/>
              </a:rPr>
              <a:t>izbire</a:t>
            </a:r>
            <a:r>
              <a:rPr lang="en-GB" sz="1800" dirty="0">
                <a:effectLst/>
                <a:ea typeface="Times New Roman" panose="02020603050405020304" pitchFamily="18" charset="0"/>
              </a:rPr>
              <a:t> </a:t>
            </a:r>
            <a:r>
              <a:rPr lang="en-GB" sz="1800" dirty="0" err="1">
                <a:effectLst/>
                <a:ea typeface="Times New Roman" panose="02020603050405020304" pitchFamily="18" charset="0"/>
              </a:rPr>
              <a:t>pravih</a:t>
            </a:r>
            <a:r>
              <a:rPr lang="en-GB" sz="1800" dirty="0">
                <a:effectLst/>
                <a:ea typeface="Times New Roman" panose="02020603050405020304" pitchFamily="18" charset="0"/>
              </a:rPr>
              <a:t> </a:t>
            </a:r>
            <a:r>
              <a:rPr lang="en-GB" sz="1800" dirty="0" err="1">
                <a:effectLst/>
                <a:ea typeface="Times New Roman" panose="02020603050405020304" pitchFamily="18" charset="0"/>
              </a:rPr>
              <a:t>kanalov</a:t>
            </a:r>
            <a:r>
              <a:rPr lang="en-GB" sz="1800" dirty="0">
                <a:effectLst/>
                <a:ea typeface="Times New Roman" panose="02020603050405020304" pitchFamily="18" charset="0"/>
              </a:rPr>
              <a:t> </a:t>
            </a:r>
            <a:r>
              <a:rPr lang="en-GB" sz="1800" dirty="0" err="1">
                <a:effectLst/>
                <a:ea typeface="Times New Roman" panose="02020603050405020304" pitchFamily="18" charset="0"/>
              </a:rPr>
              <a:t>morajo</a:t>
            </a:r>
            <a:r>
              <a:rPr lang="en-GB" sz="1800" dirty="0">
                <a:effectLst/>
                <a:ea typeface="Times New Roman" panose="02020603050405020304" pitchFamily="18" charset="0"/>
              </a:rPr>
              <a:t> MSP </a:t>
            </a:r>
            <a:r>
              <a:rPr lang="en-GB" sz="1800" dirty="0" err="1">
                <a:effectLst/>
                <a:ea typeface="Times New Roman" panose="02020603050405020304" pitchFamily="18" charset="0"/>
              </a:rPr>
              <a:t>oblikovati</a:t>
            </a:r>
            <a:r>
              <a:rPr lang="en-GB" sz="1800" dirty="0">
                <a:effectLst/>
                <a:ea typeface="Times New Roman" panose="02020603050405020304" pitchFamily="18" charset="0"/>
              </a:rPr>
              <a:t> </a:t>
            </a:r>
            <a:r>
              <a:rPr lang="en-GB" sz="1800" dirty="0" err="1">
                <a:effectLst/>
                <a:ea typeface="Times New Roman" panose="02020603050405020304" pitchFamily="18" charset="0"/>
              </a:rPr>
              <a:t>učinkovite</a:t>
            </a:r>
            <a:r>
              <a:rPr lang="en-GB" sz="1800" dirty="0">
                <a:effectLst/>
                <a:ea typeface="Times New Roman" panose="02020603050405020304" pitchFamily="18" charset="0"/>
              </a:rPr>
              <a:t> </a:t>
            </a:r>
            <a:r>
              <a:rPr lang="en-GB" sz="1800" dirty="0" err="1">
                <a:effectLst/>
                <a:ea typeface="Times New Roman" panose="02020603050405020304" pitchFamily="18" charset="0"/>
              </a:rPr>
              <a:t>strategije</a:t>
            </a:r>
            <a:r>
              <a:rPr lang="en-GB" sz="1800" dirty="0">
                <a:effectLst/>
                <a:ea typeface="Times New Roman" panose="02020603050405020304" pitchFamily="18" charset="0"/>
              </a:rPr>
              <a:t> </a:t>
            </a:r>
            <a:r>
              <a:rPr lang="en-GB" sz="1800" dirty="0" err="1">
                <a:effectLst/>
                <a:ea typeface="Times New Roman" panose="02020603050405020304" pitchFamily="18" charset="0"/>
              </a:rPr>
              <a:t>digitalnega</a:t>
            </a:r>
            <a:r>
              <a:rPr lang="en-GB" sz="1800" dirty="0">
                <a:effectLst/>
                <a:ea typeface="Times New Roman" panose="02020603050405020304" pitchFamily="18" charset="0"/>
              </a:rPr>
              <a:t> </a:t>
            </a:r>
            <a:r>
              <a:rPr lang="en-GB" sz="1800" dirty="0" err="1">
                <a:effectLst/>
                <a:ea typeface="Times New Roman" panose="02020603050405020304" pitchFamily="18" charset="0"/>
              </a:rPr>
              <a:t>trženja</a:t>
            </a:r>
            <a:r>
              <a:rPr lang="en-GB" sz="1800" dirty="0">
                <a:effectLst/>
                <a:ea typeface="Times New Roman" panose="02020603050405020304" pitchFamily="18" charset="0"/>
              </a:rPr>
              <a:t>. </a:t>
            </a:r>
            <a:r>
              <a:rPr lang="en-GB" sz="1800" dirty="0" err="1">
                <a:effectLst/>
                <a:ea typeface="Times New Roman" panose="02020603050405020304" pitchFamily="18" charset="0"/>
              </a:rPr>
              <a:t>Izbira</a:t>
            </a:r>
            <a:r>
              <a:rPr lang="en-GB" sz="1800" dirty="0">
                <a:effectLst/>
                <a:ea typeface="Times New Roman" panose="02020603050405020304" pitchFamily="18" charset="0"/>
              </a:rPr>
              <a:t> </a:t>
            </a:r>
            <a:r>
              <a:rPr lang="en-GB" sz="1800" dirty="0" err="1">
                <a:effectLst/>
                <a:ea typeface="Times New Roman" panose="02020603050405020304" pitchFamily="18" charset="0"/>
              </a:rPr>
              <a:t>strategije</a:t>
            </a:r>
            <a:r>
              <a:rPr lang="en-GB" sz="1800" dirty="0">
                <a:effectLst/>
                <a:ea typeface="Times New Roman" panose="02020603050405020304" pitchFamily="18" charset="0"/>
              </a:rPr>
              <a:t> je </a:t>
            </a:r>
            <a:r>
              <a:rPr lang="en-GB" sz="1800" dirty="0" err="1">
                <a:effectLst/>
                <a:ea typeface="Times New Roman" panose="02020603050405020304" pitchFamily="18" charset="0"/>
              </a:rPr>
              <a:t>odvisna</a:t>
            </a:r>
            <a:r>
              <a:rPr lang="en-GB" sz="1800" dirty="0">
                <a:effectLst/>
                <a:ea typeface="Times New Roman" panose="02020603050405020304" pitchFamily="18" charset="0"/>
              </a:rPr>
              <a:t> od </a:t>
            </a:r>
            <a:r>
              <a:rPr lang="en-GB" sz="1800" dirty="0" err="1">
                <a:effectLst/>
                <a:ea typeface="Times New Roman" panose="02020603050405020304" pitchFamily="18" charset="0"/>
              </a:rPr>
              <a:t>poslovnih</a:t>
            </a:r>
            <a:r>
              <a:rPr lang="en-GB" sz="1800" dirty="0">
                <a:effectLst/>
                <a:ea typeface="Times New Roman" panose="02020603050405020304" pitchFamily="18" charset="0"/>
              </a:rPr>
              <a:t> </a:t>
            </a:r>
            <a:r>
              <a:rPr lang="en-GB" sz="1800" dirty="0" err="1">
                <a:effectLst/>
                <a:ea typeface="Times New Roman" panose="02020603050405020304" pitchFamily="18" charset="0"/>
              </a:rPr>
              <a:t>ciljev</a:t>
            </a:r>
            <a:r>
              <a:rPr lang="en-GB" sz="1800" dirty="0">
                <a:effectLst/>
                <a:ea typeface="Times New Roman" panose="02020603050405020304" pitchFamily="18" charset="0"/>
              </a:rPr>
              <a:t>, </a:t>
            </a:r>
            <a:r>
              <a:rPr lang="en-GB" sz="1800" dirty="0" err="1">
                <a:effectLst/>
                <a:ea typeface="Times New Roman" panose="02020603050405020304" pitchFamily="18" charset="0"/>
              </a:rPr>
              <a:t>ciljne</a:t>
            </a:r>
            <a:r>
              <a:rPr lang="en-GB" sz="1800" dirty="0">
                <a:effectLst/>
                <a:ea typeface="Times New Roman" panose="02020603050405020304" pitchFamily="18" charset="0"/>
              </a:rPr>
              <a:t> </a:t>
            </a:r>
            <a:r>
              <a:rPr lang="en-GB" sz="1800" dirty="0" err="1">
                <a:effectLst/>
                <a:ea typeface="Times New Roman" panose="02020603050405020304" pitchFamily="18" charset="0"/>
              </a:rPr>
              <a:t>skupine</a:t>
            </a:r>
            <a:r>
              <a:rPr lang="en-GB" sz="1800" dirty="0">
                <a:effectLst/>
                <a:ea typeface="Times New Roman" panose="02020603050405020304" pitchFamily="18" charset="0"/>
              </a:rPr>
              <a:t> in </a:t>
            </a:r>
            <a:r>
              <a:rPr lang="en-GB" sz="1800" dirty="0" err="1">
                <a:effectLst/>
                <a:ea typeface="Times New Roman" panose="02020603050405020304" pitchFamily="18" charset="0"/>
              </a:rPr>
              <a:t>razpoložljivih</a:t>
            </a:r>
            <a:r>
              <a:rPr lang="en-GB" sz="1800" dirty="0">
                <a:effectLst/>
                <a:ea typeface="Times New Roman" panose="02020603050405020304" pitchFamily="18" charset="0"/>
              </a:rPr>
              <a:t> </a:t>
            </a:r>
            <a:r>
              <a:rPr lang="en-GB" sz="1800" dirty="0" err="1">
                <a:effectLst/>
                <a:ea typeface="Times New Roman" panose="02020603050405020304" pitchFamily="18" charset="0"/>
              </a:rPr>
              <a:t>virov</a:t>
            </a:r>
            <a:r>
              <a:rPr lang="en-GB" sz="1800" dirty="0">
                <a:effectLst/>
                <a:ea typeface="Times New Roman" panose="02020603050405020304" pitchFamily="18" charset="0"/>
              </a:rPr>
              <a:t>. </a:t>
            </a:r>
            <a:r>
              <a:rPr lang="en-GB" sz="1800" dirty="0" err="1">
                <a:effectLst/>
                <a:ea typeface="Times New Roman" panose="02020603050405020304" pitchFamily="18" charset="0"/>
              </a:rPr>
              <a:t>Tukaj</a:t>
            </a:r>
            <a:r>
              <a:rPr lang="en-GB" sz="1800" dirty="0">
                <a:effectLst/>
                <a:ea typeface="Times New Roman" panose="02020603050405020304" pitchFamily="18" charset="0"/>
              </a:rPr>
              <a:t> je </a:t>
            </a:r>
            <a:r>
              <a:rPr lang="en-GB" sz="1800" dirty="0" err="1">
                <a:effectLst/>
                <a:ea typeface="Times New Roman" panose="02020603050405020304" pitchFamily="18" charset="0"/>
              </a:rPr>
              <a:t>nekaj</a:t>
            </a:r>
            <a:r>
              <a:rPr lang="en-GB" sz="1800" dirty="0">
                <a:effectLst/>
                <a:ea typeface="Times New Roman" panose="02020603050405020304" pitchFamily="18" charset="0"/>
              </a:rPr>
              <a:t> </a:t>
            </a:r>
            <a:r>
              <a:rPr lang="en-GB" sz="1800" dirty="0" err="1">
                <a:effectLst/>
                <a:ea typeface="Times New Roman" panose="02020603050405020304" pitchFamily="18" charset="0"/>
              </a:rPr>
              <a:t>ključnih</a:t>
            </a:r>
            <a:r>
              <a:rPr lang="en-GB" sz="1800" dirty="0">
                <a:effectLst/>
                <a:ea typeface="Times New Roman" panose="02020603050405020304" pitchFamily="18" charset="0"/>
              </a:rPr>
              <a:t> </a:t>
            </a:r>
            <a:r>
              <a:rPr lang="en-GB" sz="1800" dirty="0" err="1">
                <a:effectLst/>
                <a:ea typeface="Times New Roman" panose="02020603050405020304" pitchFamily="18" charset="0"/>
              </a:rPr>
              <a:t>strategij</a:t>
            </a:r>
            <a:r>
              <a:rPr lang="en-GB" sz="1800" dirty="0">
                <a:effectLst/>
                <a:ea typeface="Times New Roman" panose="02020603050405020304" pitchFamily="18" charset="0"/>
              </a:rPr>
              <a:t> </a:t>
            </a:r>
            <a:r>
              <a:rPr lang="en-GB" sz="1800" dirty="0" err="1">
                <a:effectLst/>
                <a:ea typeface="Times New Roman" panose="02020603050405020304" pitchFamily="18" charset="0"/>
              </a:rPr>
              <a:t>digitalnega</a:t>
            </a:r>
            <a:r>
              <a:rPr lang="en-GB" sz="1800" dirty="0">
                <a:effectLst/>
                <a:ea typeface="Times New Roman" panose="02020603050405020304" pitchFamily="18" charset="0"/>
              </a:rPr>
              <a:t> </a:t>
            </a:r>
            <a:r>
              <a:rPr lang="en-GB" sz="1800" dirty="0" err="1">
                <a:effectLst/>
                <a:ea typeface="Times New Roman" panose="02020603050405020304" pitchFamily="18" charset="0"/>
              </a:rPr>
              <a:t>trženja</a:t>
            </a:r>
            <a:r>
              <a:rPr lang="en-GB" sz="1800" dirty="0">
                <a:effectLst/>
                <a:ea typeface="Times New Roman" panose="02020603050405020304" pitchFamily="18" charset="0"/>
              </a:rPr>
              <a:t>:</a:t>
            </a:r>
          </a:p>
          <a:p>
            <a:r>
              <a:rPr lang="en-GB" sz="1800" b="1" dirty="0" err="1">
                <a:effectLst/>
                <a:ea typeface="Times New Roman" panose="02020603050405020304" pitchFamily="18" charset="0"/>
              </a:rPr>
              <a:t>Strategija</a:t>
            </a:r>
            <a:r>
              <a:rPr lang="en-GB" sz="1800" b="1" dirty="0">
                <a:effectLst/>
                <a:ea typeface="Times New Roman" panose="02020603050405020304" pitchFamily="18" charset="0"/>
              </a:rPr>
              <a:t> </a:t>
            </a:r>
            <a:r>
              <a:rPr lang="en-GB" sz="1800" b="1" dirty="0" err="1">
                <a:effectLst/>
                <a:ea typeface="Times New Roman" panose="02020603050405020304" pitchFamily="18" charset="0"/>
              </a:rPr>
              <a:t>vsebine</a:t>
            </a:r>
            <a:r>
              <a:rPr lang="en-GB" sz="1800" b="1" dirty="0">
                <a:effectLst/>
                <a:ea typeface="Times New Roman" panose="02020603050405020304" pitchFamily="18" charset="0"/>
              </a:rPr>
              <a:t> - Content Strategy: </a:t>
            </a:r>
            <a:r>
              <a:rPr lang="en-GB" sz="1800" dirty="0" err="1">
                <a:effectLst/>
                <a:ea typeface="Times New Roman" panose="02020603050405020304" pitchFamily="18" charset="0"/>
              </a:rPr>
              <a:t>Pripravite</a:t>
            </a:r>
            <a:r>
              <a:rPr lang="en-GB" sz="1800" dirty="0">
                <a:effectLst/>
                <a:ea typeface="Times New Roman" panose="02020603050405020304" pitchFamily="18" charset="0"/>
              </a:rPr>
              <a:t> </a:t>
            </a:r>
            <a:r>
              <a:rPr lang="en-GB" sz="1800" dirty="0" err="1">
                <a:effectLst/>
                <a:ea typeface="Times New Roman" panose="02020603050405020304" pitchFamily="18" charset="0"/>
              </a:rPr>
              <a:t>koledar</a:t>
            </a:r>
            <a:r>
              <a:rPr lang="en-GB" sz="1800" dirty="0">
                <a:effectLst/>
                <a:ea typeface="Times New Roman" panose="02020603050405020304" pitchFamily="18" charset="0"/>
              </a:rPr>
              <a:t> </a:t>
            </a:r>
            <a:r>
              <a:rPr lang="en-GB" sz="1800" dirty="0" err="1">
                <a:effectLst/>
                <a:ea typeface="Times New Roman" panose="02020603050405020304" pitchFamily="18" charset="0"/>
              </a:rPr>
              <a:t>vsebine</a:t>
            </a:r>
            <a:r>
              <a:rPr lang="en-GB" sz="1800" dirty="0">
                <a:effectLst/>
                <a:ea typeface="Times New Roman" panose="02020603050405020304" pitchFamily="18" charset="0"/>
              </a:rPr>
              <a:t>, v </a:t>
            </a:r>
            <a:r>
              <a:rPr lang="en-GB" sz="1800" dirty="0" err="1">
                <a:effectLst/>
                <a:ea typeface="Times New Roman" panose="02020603050405020304" pitchFamily="18" charset="0"/>
              </a:rPr>
              <a:t>katerem</a:t>
            </a:r>
            <a:r>
              <a:rPr lang="en-GB" sz="1800" dirty="0">
                <a:effectLst/>
                <a:ea typeface="Times New Roman" panose="02020603050405020304" pitchFamily="18" charset="0"/>
              </a:rPr>
              <a:t> </a:t>
            </a:r>
            <a:r>
              <a:rPr lang="en-GB" sz="1800" dirty="0" err="1">
                <a:effectLst/>
                <a:ea typeface="Times New Roman" panose="02020603050405020304" pitchFamily="18" charset="0"/>
              </a:rPr>
              <a:t>bo</a:t>
            </a:r>
            <a:r>
              <a:rPr lang="en-GB" sz="1800" dirty="0">
                <a:effectLst/>
                <a:ea typeface="Times New Roman" panose="02020603050405020304" pitchFamily="18" charset="0"/>
              </a:rPr>
              <a:t> </a:t>
            </a:r>
            <a:r>
              <a:rPr lang="en-GB" sz="1800" dirty="0" err="1">
                <a:effectLst/>
                <a:ea typeface="Times New Roman" panose="02020603050405020304" pitchFamily="18" charset="0"/>
              </a:rPr>
              <a:t>opisano</a:t>
            </a:r>
            <a:r>
              <a:rPr lang="en-GB" sz="1800" dirty="0">
                <a:effectLst/>
                <a:ea typeface="Times New Roman" panose="02020603050405020304" pitchFamily="18" charset="0"/>
              </a:rPr>
              <a:t>, </a:t>
            </a:r>
            <a:r>
              <a:rPr lang="en-GB" sz="1800" dirty="0" err="1">
                <a:effectLst/>
                <a:ea typeface="Times New Roman" panose="02020603050405020304" pitchFamily="18" charset="0"/>
              </a:rPr>
              <a:t>kakšna</a:t>
            </a:r>
            <a:r>
              <a:rPr lang="en-GB" sz="1800" dirty="0">
                <a:effectLst/>
                <a:ea typeface="Times New Roman" panose="02020603050405020304" pitchFamily="18" charset="0"/>
              </a:rPr>
              <a:t> </a:t>
            </a:r>
            <a:r>
              <a:rPr lang="en-GB" sz="1800" dirty="0" err="1">
                <a:effectLst/>
                <a:ea typeface="Times New Roman" panose="02020603050405020304" pitchFamily="18" charset="0"/>
              </a:rPr>
              <a:t>vsebina</a:t>
            </a:r>
            <a:r>
              <a:rPr lang="en-GB" sz="1800" dirty="0">
                <a:effectLst/>
                <a:ea typeface="Times New Roman" panose="02020603050405020304" pitchFamily="18" charset="0"/>
              </a:rPr>
              <a:t> </a:t>
            </a:r>
            <a:r>
              <a:rPr lang="en-GB" sz="1800" dirty="0" err="1">
                <a:effectLst/>
                <a:ea typeface="Times New Roman" panose="02020603050405020304" pitchFamily="18" charset="0"/>
              </a:rPr>
              <a:t>bo</a:t>
            </a:r>
            <a:r>
              <a:rPr lang="en-GB" sz="1800" dirty="0">
                <a:effectLst/>
                <a:ea typeface="Times New Roman" panose="02020603050405020304" pitchFamily="18" charset="0"/>
              </a:rPr>
              <a:t> </a:t>
            </a:r>
            <a:r>
              <a:rPr lang="en-GB" sz="1800" dirty="0" err="1">
                <a:effectLst/>
                <a:ea typeface="Times New Roman" panose="02020603050405020304" pitchFamily="18" charset="0"/>
              </a:rPr>
              <a:t>ustvarjena</a:t>
            </a:r>
            <a:r>
              <a:rPr lang="en-GB" sz="1800" dirty="0">
                <a:effectLst/>
                <a:ea typeface="Times New Roman" panose="02020603050405020304" pitchFamily="18" charset="0"/>
              </a:rPr>
              <a:t>, </a:t>
            </a:r>
            <a:r>
              <a:rPr lang="en-GB" sz="1800" dirty="0" err="1">
                <a:effectLst/>
                <a:ea typeface="Times New Roman" panose="02020603050405020304" pitchFamily="18" charset="0"/>
              </a:rPr>
              <a:t>kdaj</a:t>
            </a:r>
            <a:r>
              <a:rPr lang="en-GB" sz="1800" dirty="0">
                <a:effectLst/>
                <a:ea typeface="Times New Roman" panose="02020603050405020304" pitchFamily="18" charset="0"/>
              </a:rPr>
              <a:t> </a:t>
            </a:r>
            <a:r>
              <a:rPr lang="en-GB" sz="1800" dirty="0" err="1">
                <a:effectLst/>
                <a:ea typeface="Times New Roman" panose="02020603050405020304" pitchFamily="18" charset="0"/>
              </a:rPr>
              <a:t>bo</a:t>
            </a:r>
            <a:r>
              <a:rPr lang="en-GB" sz="1800" dirty="0">
                <a:effectLst/>
                <a:ea typeface="Times New Roman" panose="02020603050405020304" pitchFamily="18" charset="0"/>
              </a:rPr>
              <a:t> </a:t>
            </a:r>
            <a:r>
              <a:rPr lang="en-GB" sz="1800" dirty="0" err="1">
                <a:effectLst/>
                <a:ea typeface="Times New Roman" panose="02020603050405020304" pitchFamily="18" charset="0"/>
              </a:rPr>
              <a:t>objavljena</a:t>
            </a:r>
            <a:r>
              <a:rPr lang="en-GB" sz="1800" dirty="0">
                <a:effectLst/>
                <a:ea typeface="Times New Roman" panose="02020603050405020304" pitchFamily="18" charset="0"/>
              </a:rPr>
              <a:t> in </a:t>
            </a:r>
            <a:r>
              <a:rPr lang="en-GB" sz="1800" dirty="0" err="1">
                <a:effectLst/>
                <a:ea typeface="Times New Roman" panose="02020603050405020304" pitchFamily="18" charset="0"/>
              </a:rPr>
              <a:t>kdo</a:t>
            </a:r>
            <a:r>
              <a:rPr lang="en-GB" sz="1800" dirty="0">
                <a:effectLst/>
                <a:ea typeface="Times New Roman" panose="02020603050405020304" pitchFamily="18" charset="0"/>
              </a:rPr>
              <a:t> je </a:t>
            </a:r>
            <a:r>
              <a:rPr lang="en-GB" sz="1800" dirty="0" err="1">
                <a:effectLst/>
                <a:ea typeface="Times New Roman" panose="02020603050405020304" pitchFamily="18" charset="0"/>
              </a:rPr>
              <a:t>ciljna</a:t>
            </a:r>
            <a:r>
              <a:rPr lang="en-GB" sz="1800" dirty="0">
                <a:effectLst/>
                <a:ea typeface="Times New Roman" panose="02020603050405020304" pitchFamily="18" charset="0"/>
              </a:rPr>
              <a:t> </a:t>
            </a:r>
            <a:r>
              <a:rPr lang="en-GB" sz="1800" dirty="0" err="1">
                <a:effectLst/>
                <a:ea typeface="Times New Roman" panose="02020603050405020304" pitchFamily="18" charset="0"/>
              </a:rPr>
              <a:t>publika</a:t>
            </a:r>
            <a:r>
              <a:rPr lang="en-GB" sz="1800" dirty="0">
                <a:effectLst/>
                <a:ea typeface="Times New Roman" panose="02020603050405020304" pitchFamily="18" charset="0"/>
              </a:rPr>
              <a:t>. </a:t>
            </a:r>
            <a:r>
              <a:rPr lang="en-GB" sz="1800" dirty="0" err="1">
                <a:effectLst/>
                <a:ea typeface="Times New Roman" panose="02020603050405020304" pitchFamily="18" charset="0"/>
              </a:rPr>
              <a:t>Vsebina</a:t>
            </a:r>
            <a:r>
              <a:rPr lang="en-GB" sz="1800" dirty="0">
                <a:effectLst/>
                <a:ea typeface="Times New Roman" panose="02020603050405020304" pitchFamily="18" charset="0"/>
              </a:rPr>
              <a:t> mora </a:t>
            </a:r>
            <a:r>
              <a:rPr lang="en-GB" sz="1800" dirty="0" err="1">
                <a:effectLst/>
                <a:ea typeface="Times New Roman" panose="02020603050405020304" pitchFamily="18" charset="0"/>
              </a:rPr>
              <a:t>biti</a:t>
            </a:r>
            <a:r>
              <a:rPr lang="en-GB" sz="1800" dirty="0">
                <a:effectLst/>
                <a:ea typeface="Times New Roman" panose="02020603050405020304" pitchFamily="18" charset="0"/>
              </a:rPr>
              <a:t> </a:t>
            </a:r>
            <a:r>
              <a:rPr lang="en-GB" sz="1800" dirty="0" err="1">
                <a:effectLst/>
                <a:ea typeface="Times New Roman" panose="02020603050405020304" pitchFamily="18" charset="0"/>
              </a:rPr>
              <a:t>informativna</a:t>
            </a:r>
            <a:r>
              <a:rPr lang="en-GB" sz="1800" dirty="0">
                <a:effectLst/>
                <a:ea typeface="Times New Roman" panose="02020603050405020304" pitchFamily="18" charset="0"/>
              </a:rPr>
              <a:t>, </a:t>
            </a:r>
            <a:r>
              <a:rPr lang="en-GB" sz="1800" dirty="0" err="1">
                <a:effectLst/>
                <a:ea typeface="Times New Roman" panose="02020603050405020304" pitchFamily="18" charset="0"/>
              </a:rPr>
              <a:t>privlačna</a:t>
            </a:r>
            <a:r>
              <a:rPr lang="en-GB" sz="1800" dirty="0">
                <a:effectLst/>
                <a:ea typeface="Times New Roman" panose="02020603050405020304" pitchFamily="18" charset="0"/>
              </a:rPr>
              <a:t> </a:t>
            </a:r>
            <a:r>
              <a:rPr lang="en-GB" sz="1800" dirty="0" err="1">
                <a:effectLst/>
                <a:ea typeface="Times New Roman" panose="02020603050405020304" pitchFamily="18" charset="0"/>
              </a:rPr>
              <a:t>ter</a:t>
            </a:r>
            <a:r>
              <a:rPr lang="en-GB" sz="1800" dirty="0">
                <a:effectLst/>
                <a:ea typeface="Times New Roman" panose="02020603050405020304" pitchFamily="18" charset="0"/>
              </a:rPr>
              <a:t> </a:t>
            </a:r>
            <a:r>
              <a:rPr lang="en-GB" sz="1800" dirty="0" err="1">
                <a:effectLst/>
                <a:ea typeface="Times New Roman" panose="02020603050405020304" pitchFamily="18" charset="0"/>
              </a:rPr>
              <a:t>usklajena</a:t>
            </a:r>
            <a:r>
              <a:rPr lang="en-GB" sz="1800" dirty="0">
                <a:effectLst/>
                <a:ea typeface="Times New Roman" panose="02020603050405020304" pitchFamily="18" charset="0"/>
              </a:rPr>
              <a:t> z </a:t>
            </a:r>
            <a:r>
              <a:rPr lang="en-GB" sz="1800" dirty="0" err="1">
                <a:effectLst/>
                <a:ea typeface="Times New Roman" panose="02020603050405020304" pitchFamily="18" charset="0"/>
              </a:rPr>
              <a:t>interesi</a:t>
            </a:r>
            <a:r>
              <a:rPr lang="en-GB" sz="1800" dirty="0">
                <a:effectLst/>
                <a:ea typeface="Times New Roman" panose="02020603050405020304" pitchFamily="18" charset="0"/>
              </a:rPr>
              <a:t> </a:t>
            </a:r>
            <a:r>
              <a:rPr lang="en-GB" sz="1800" dirty="0" err="1">
                <a:effectLst/>
                <a:ea typeface="Times New Roman" panose="02020603050405020304" pitchFamily="18" charset="0"/>
              </a:rPr>
              <a:t>občinstva</a:t>
            </a:r>
            <a:r>
              <a:rPr lang="en-GB" sz="1800" dirty="0">
                <a:effectLst/>
                <a:ea typeface="Times New Roman" panose="02020603050405020304" pitchFamily="18" charset="0"/>
              </a:rPr>
              <a:t>.</a:t>
            </a:r>
          </a:p>
          <a:p>
            <a:r>
              <a:rPr lang="en-GB" sz="1800" b="1" dirty="0" err="1">
                <a:effectLst/>
                <a:ea typeface="Times New Roman" panose="02020603050405020304" pitchFamily="18" charset="0"/>
              </a:rPr>
              <a:t>Strategija</a:t>
            </a:r>
            <a:r>
              <a:rPr lang="en-GB" sz="1800" b="1" dirty="0">
                <a:effectLst/>
                <a:ea typeface="Times New Roman" panose="02020603050405020304" pitchFamily="18" charset="0"/>
              </a:rPr>
              <a:t> </a:t>
            </a:r>
            <a:r>
              <a:rPr lang="en-GB" sz="1800" b="1" dirty="0" err="1">
                <a:effectLst/>
                <a:ea typeface="Times New Roman" panose="02020603050405020304" pitchFamily="18" charset="0"/>
              </a:rPr>
              <a:t>družbenih</a:t>
            </a:r>
            <a:r>
              <a:rPr lang="en-GB" sz="1800" b="1" dirty="0">
                <a:effectLst/>
                <a:ea typeface="Times New Roman" panose="02020603050405020304" pitchFamily="18" charset="0"/>
              </a:rPr>
              <a:t> </a:t>
            </a:r>
            <a:r>
              <a:rPr lang="en-GB" sz="1800" b="1" dirty="0" err="1">
                <a:effectLst/>
                <a:ea typeface="Times New Roman" panose="02020603050405020304" pitchFamily="18" charset="0"/>
              </a:rPr>
              <a:t>medijev</a:t>
            </a:r>
            <a:r>
              <a:rPr lang="en-GB" sz="1800" b="1" dirty="0">
                <a:effectLst/>
                <a:ea typeface="Times New Roman" panose="02020603050405020304" pitchFamily="18" charset="0"/>
              </a:rPr>
              <a:t>: </a:t>
            </a:r>
            <a:r>
              <a:rPr lang="en-GB" sz="1800" dirty="0" err="1">
                <a:effectLst/>
                <a:ea typeface="Times New Roman" panose="02020603050405020304" pitchFamily="18" charset="0"/>
              </a:rPr>
              <a:t>Opredelite</a:t>
            </a:r>
            <a:r>
              <a:rPr lang="en-GB" sz="1800" dirty="0">
                <a:effectLst/>
                <a:ea typeface="Times New Roman" panose="02020603050405020304" pitchFamily="18" charset="0"/>
              </a:rPr>
              <a:t> </a:t>
            </a:r>
            <a:r>
              <a:rPr lang="en-GB" sz="1800" dirty="0" err="1">
                <a:effectLst/>
                <a:ea typeface="Times New Roman" panose="02020603050405020304" pitchFamily="18" charset="0"/>
              </a:rPr>
              <a:t>cilje</a:t>
            </a:r>
            <a:r>
              <a:rPr lang="en-GB" sz="1800" dirty="0">
                <a:effectLst/>
                <a:ea typeface="Times New Roman" panose="02020603050405020304" pitchFamily="18" charset="0"/>
              </a:rPr>
              <a:t> </a:t>
            </a:r>
            <a:r>
              <a:rPr lang="en-GB" sz="1800" dirty="0" err="1">
                <a:effectLst/>
                <a:ea typeface="Times New Roman" panose="02020603050405020304" pitchFamily="18" charset="0"/>
              </a:rPr>
              <a:t>družbenih</a:t>
            </a:r>
            <a:r>
              <a:rPr lang="en-GB" sz="1800" dirty="0">
                <a:effectLst/>
                <a:ea typeface="Times New Roman" panose="02020603050405020304" pitchFamily="18" charset="0"/>
              </a:rPr>
              <a:t> </a:t>
            </a:r>
            <a:r>
              <a:rPr lang="en-GB" sz="1800" dirty="0" err="1">
                <a:effectLst/>
                <a:ea typeface="Times New Roman" panose="02020603050405020304" pitchFamily="18" charset="0"/>
              </a:rPr>
              <a:t>medijev</a:t>
            </a:r>
            <a:r>
              <a:rPr lang="en-GB" sz="1800" dirty="0">
                <a:effectLst/>
                <a:ea typeface="Times New Roman" panose="02020603050405020304" pitchFamily="18" charset="0"/>
              </a:rPr>
              <a:t>, </a:t>
            </a:r>
            <a:r>
              <a:rPr lang="en-GB" sz="1800" dirty="0" err="1">
                <a:effectLst/>
                <a:ea typeface="Times New Roman" panose="02020603050405020304" pitchFamily="18" charset="0"/>
              </a:rPr>
              <a:t>izberite</a:t>
            </a:r>
            <a:r>
              <a:rPr lang="en-GB" sz="1800" dirty="0">
                <a:effectLst/>
                <a:ea typeface="Times New Roman" panose="02020603050405020304" pitchFamily="18" charset="0"/>
              </a:rPr>
              <a:t> </a:t>
            </a:r>
            <a:r>
              <a:rPr lang="en-GB" sz="1800" dirty="0" err="1">
                <a:effectLst/>
                <a:ea typeface="Times New Roman" panose="02020603050405020304" pitchFamily="18" charset="0"/>
              </a:rPr>
              <a:t>prave</a:t>
            </a:r>
            <a:r>
              <a:rPr lang="en-GB" sz="1800" dirty="0">
                <a:effectLst/>
                <a:ea typeface="Times New Roman" panose="02020603050405020304" pitchFamily="18" charset="0"/>
              </a:rPr>
              <a:t> </a:t>
            </a:r>
            <a:r>
              <a:rPr lang="en-GB" sz="1800" dirty="0" err="1">
                <a:effectLst/>
                <a:ea typeface="Times New Roman" panose="02020603050405020304" pitchFamily="18" charset="0"/>
              </a:rPr>
              <a:t>platforme</a:t>
            </a:r>
            <a:r>
              <a:rPr lang="en-GB" sz="1800" dirty="0">
                <a:effectLst/>
                <a:ea typeface="Times New Roman" panose="02020603050405020304" pitchFamily="18" charset="0"/>
              </a:rPr>
              <a:t> za </a:t>
            </a:r>
            <a:r>
              <a:rPr lang="en-GB" sz="1800" dirty="0" err="1">
                <a:effectLst/>
                <a:ea typeface="Times New Roman" panose="02020603050405020304" pitchFamily="18" charset="0"/>
              </a:rPr>
              <a:t>svoje</a:t>
            </a:r>
            <a:r>
              <a:rPr lang="en-GB" sz="1800" dirty="0">
                <a:effectLst/>
                <a:ea typeface="Times New Roman" panose="02020603050405020304" pitchFamily="18" charset="0"/>
              </a:rPr>
              <a:t> </a:t>
            </a:r>
            <a:r>
              <a:rPr lang="en-GB" sz="1800" dirty="0" err="1">
                <a:effectLst/>
                <a:ea typeface="Times New Roman" panose="02020603050405020304" pitchFamily="18" charset="0"/>
              </a:rPr>
              <a:t>občinstvo</a:t>
            </a:r>
            <a:r>
              <a:rPr lang="en-GB" sz="1800" dirty="0">
                <a:effectLst/>
                <a:ea typeface="Times New Roman" panose="02020603050405020304" pitchFamily="18" charset="0"/>
              </a:rPr>
              <a:t> in </a:t>
            </a:r>
            <a:r>
              <a:rPr lang="en-GB" sz="1800" dirty="0" err="1">
                <a:effectLst/>
                <a:ea typeface="Times New Roman" panose="02020603050405020304" pitchFamily="18" charset="0"/>
              </a:rPr>
              <a:t>oblikujte</a:t>
            </a:r>
            <a:r>
              <a:rPr lang="en-GB" sz="1800" dirty="0">
                <a:effectLst/>
                <a:ea typeface="Times New Roman" panose="02020603050405020304" pitchFamily="18" charset="0"/>
              </a:rPr>
              <a:t> </a:t>
            </a:r>
            <a:r>
              <a:rPr lang="en-GB" sz="1800" dirty="0" err="1">
                <a:effectLst/>
                <a:ea typeface="Times New Roman" panose="02020603050405020304" pitchFamily="18" charset="0"/>
              </a:rPr>
              <a:t>urnik</a:t>
            </a:r>
            <a:r>
              <a:rPr lang="en-GB" sz="1800" dirty="0">
                <a:effectLst/>
                <a:ea typeface="Times New Roman" panose="02020603050405020304" pitchFamily="18" charset="0"/>
              </a:rPr>
              <a:t> </a:t>
            </a:r>
            <a:r>
              <a:rPr lang="en-GB" sz="1800" dirty="0" err="1">
                <a:effectLst/>
                <a:ea typeface="Times New Roman" panose="02020603050405020304" pitchFamily="18" charset="0"/>
              </a:rPr>
              <a:t>objavljanja</a:t>
            </a:r>
            <a:r>
              <a:rPr lang="en-GB" sz="1800" dirty="0">
                <a:effectLst/>
                <a:ea typeface="Times New Roman" panose="02020603050405020304" pitchFamily="18" charset="0"/>
              </a:rPr>
              <a:t>. </a:t>
            </a:r>
            <a:r>
              <a:rPr lang="en-GB" sz="1800" dirty="0" err="1">
                <a:effectLst/>
                <a:ea typeface="Times New Roman" panose="02020603050405020304" pitchFamily="18" charset="0"/>
              </a:rPr>
              <a:t>Sodelujte</a:t>
            </a:r>
            <a:r>
              <a:rPr lang="en-GB" sz="1800" dirty="0">
                <a:effectLst/>
                <a:ea typeface="Times New Roman" panose="02020603050405020304" pitchFamily="18" charset="0"/>
              </a:rPr>
              <a:t> s </a:t>
            </a:r>
            <a:r>
              <a:rPr lang="en-GB" sz="1800" dirty="0" err="1">
                <a:effectLst/>
                <a:ea typeface="Times New Roman" panose="02020603050405020304" pitchFamily="18" charset="0"/>
              </a:rPr>
              <a:t>svojimi</a:t>
            </a:r>
            <a:r>
              <a:rPr lang="en-GB" sz="1800" dirty="0">
                <a:effectLst/>
                <a:ea typeface="Times New Roman" panose="02020603050405020304" pitchFamily="18" charset="0"/>
              </a:rPr>
              <a:t> </a:t>
            </a:r>
            <a:r>
              <a:rPr lang="en-GB" sz="1800" dirty="0" err="1">
                <a:effectLst/>
                <a:ea typeface="Times New Roman" panose="02020603050405020304" pitchFamily="18" charset="0"/>
              </a:rPr>
              <a:t>sledilci</a:t>
            </a:r>
            <a:r>
              <a:rPr lang="en-GB" sz="1800" dirty="0">
                <a:effectLst/>
                <a:ea typeface="Times New Roman" panose="02020603050405020304" pitchFamily="18" charset="0"/>
              </a:rPr>
              <a:t>, </a:t>
            </a:r>
            <a:r>
              <a:rPr lang="en-GB" sz="1800" dirty="0" err="1">
                <a:effectLst/>
                <a:ea typeface="Times New Roman" panose="02020603050405020304" pitchFamily="18" charset="0"/>
              </a:rPr>
              <a:t>odgovarjajte</a:t>
            </a:r>
            <a:r>
              <a:rPr lang="en-GB" sz="1800" dirty="0">
                <a:effectLst/>
                <a:ea typeface="Times New Roman" panose="02020603050405020304" pitchFamily="18" charset="0"/>
              </a:rPr>
              <a:t> </a:t>
            </a:r>
            <a:r>
              <a:rPr lang="en-GB" sz="1800" dirty="0" err="1">
                <a:effectLst/>
                <a:ea typeface="Times New Roman" panose="02020603050405020304" pitchFamily="18" charset="0"/>
              </a:rPr>
              <a:t>na</a:t>
            </a:r>
            <a:r>
              <a:rPr lang="en-GB" sz="1800" dirty="0">
                <a:effectLst/>
                <a:ea typeface="Times New Roman" panose="02020603050405020304" pitchFamily="18" charset="0"/>
              </a:rPr>
              <a:t> </a:t>
            </a:r>
            <a:r>
              <a:rPr lang="en-GB" sz="1800" dirty="0" err="1">
                <a:effectLst/>
                <a:ea typeface="Times New Roman" panose="02020603050405020304" pitchFamily="18" charset="0"/>
              </a:rPr>
              <a:t>komentarje</a:t>
            </a:r>
            <a:r>
              <a:rPr lang="en-GB" sz="1800" dirty="0">
                <a:effectLst/>
                <a:ea typeface="Times New Roman" panose="02020603050405020304" pitchFamily="18" charset="0"/>
              </a:rPr>
              <a:t> in </a:t>
            </a:r>
            <a:r>
              <a:rPr lang="en-GB" sz="1800" dirty="0" err="1">
                <a:effectLst/>
                <a:ea typeface="Times New Roman" panose="02020603050405020304" pitchFamily="18" charset="0"/>
              </a:rPr>
              <a:t>uporabite</a:t>
            </a:r>
            <a:r>
              <a:rPr lang="en-GB" sz="1800" dirty="0">
                <a:effectLst/>
                <a:ea typeface="Times New Roman" panose="02020603050405020304" pitchFamily="18" charset="0"/>
              </a:rPr>
              <a:t> </a:t>
            </a:r>
            <a:r>
              <a:rPr lang="en-GB" sz="1800" dirty="0" err="1">
                <a:effectLst/>
                <a:ea typeface="Times New Roman" panose="02020603050405020304" pitchFamily="18" charset="0"/>
              </a:rPr>
              <a:t>oglaševanje</a:t>
            </a:r>
            <a:r>
              <a:rPr lang="en-GB" sz="1800" dirty="0">
                <a:effectLst/>
                <a:ea typeface="Times New Roman" panose="02020603050405020304" pitchFamily="18" charset="0"/>
              </a:rPr>
              <a:t> v </a:t>
            </a:r>
            <a:r>
              <a:rPr lang="en-GB" sz="1800" dirty="0" err="1">
                <a:effectLst/>
                <a:ea typeface="Times New Roman" panose="02020603050405020304" pitchFamily="18" charset="0"/>
              </a:rPr>
              <a:t>družbenih</a:t>
            </a:r>
            <a:r>
              <a:rPr lang="en-GB" sz="1800" dirty="0">
                <a:effectLst/>
                <a:ea typeface="Times New Roman" panose="02020603050405020304" pitchFamily="18" charset="0"/>
              </a:rPr>
              <a:t> </a:t>
            </a:r>
            <a:r>
              <a:rPr lang="en-GB" sz="1800" dirty="0" err="1">
                <a:effectLst/>
                <a:ea typeface="Times New Roman" panose="02020603050405020304" pitchFamily="18" charset="0"/>
              </a:rPr>
              <a:t>medijih</a:t>
            </a:r>
            <a:r>
              <a:rPr lang="en-GB" sz="1800" dirty="0">
                <a:effectLst/>
                <a:ea typeface="Times New Roman" panose="02020603050405020304" pitchFamily="18" charset="0"/>
              </a:rPr>
              <a:t>, da </a:t>
            </a:r>
            <a:r>
              <a:rPr lang="en-GB" sz="1800" dirty="0" err="1">
                <a:effectLst/>
                <a:ea typeface="Times New Roman" panose="02020603050405020304" pitchFamily="18" charset="0"/>
              </a:rPr>
              <a:t>razširite</a:t>
            </a:r>
            <a:r>
              <a:rPr lang="en-GB" sz="1800" dirty="0">
                <a:effectLst/>
                <a:ea typeface="Times New Roman" panose="02020603050405020304" pitchFamily="18" charset="0"/>
              </a:rPr>
              <a:t> </a:t>
            </a:r>
            <a:r>
              <a:rPr lang="en-GB" sz="1800" dirty="0" err="1">
                <a:effectLst/>
                <a:ea typeface="Times New Roman" panose="02020603050405020304" pitchFamily="18" charset="0"/>
              </a:rPr>
              <a:t>svoj</a:t>
            </a:r>
            <a:r>
              <a:rPr lang="en-GB" sz="1800" dirty="0">
                <a:effectLst/>
                <a:ea typeface="Times New Roman" panose="02020603050405020304" pitchFamily="18" charset="0"/>
              </a:rPr>
              <a:t> </a:t>
            </a:r>
            <a:r>
              <a:rPr lang="en-GB" sz="1800" dirty="0" err="1">
                <a:effectLst/>
                <a:ea typeface="Times New Roman" panose="02020603050405020304" pitchFamily="18" charset="0"/>
              </a:rPr>
              <a:t>doseg</a:t>
            </a:r>
            <a:r>
              <a:rPr lang="en-GB" sz="1800" dirty="0">
                <a:effectLst/>
                <a:ea typeface="Times New Roman" panose="02020603050405020304" pitchFamily="18" charset="0"/>
              </a:rPr>
              <a:t>. </a:t>
            </a:r>
          </a:p>
          <a:p>
            <a:r>
              <a:rPr lang="en-US" sz="1800" b="1" dirty="0" err="1">
                <a:effectLst/>
                <a:latin typeface="Calibri" panose="020F0502020204030204" pitchFamily="34" charset="0"/>
                <a:ea typeface="Times New Roman" panose="02020603050405020304" pitchFamily="18" charset="0"/>
                <a:cs typeface="Calibri" panose="020F0502020204030204" pitchFamily="34" charset="0"/>
              </a:rPr>
              <a:t>Strategija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trženja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e-</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pošte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Segmentirajte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svoj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seznam</a:t>
            </a:r>
            <a:r>
              <a:rPr lang="en-US" sz="1800" dirty="0">
                <a:effectLst/>
                <a:latin typeface="Calibri" panose="020F0502020204030204" pitchFamily="34" charset="0"/>
                <a:ea typeface="Times New Roman" panose="02020603050405020304" pitchFamily="18" charset="0"/>
                <a:cs typeface="Calibri" panose="020F0502020204030204" pitchFamily="34" charset="0"/>
              </a:rPr>
              <a:t> e-</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poštnih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sporočil</a:t>
            </a:r>
            <a:r>
              <a:rPr lang="en-US" sz="1800" dirty="0">
                <a:effectLst/>
                <a:latin typeface="Calibri" panose="020F0502020204030204" pitchFamily="34" charset="0"/>
                <a:ea typeface="Times New Roman" panose="02020603050405020304" pitchFamily="18" charset="0"/>
                <a:cs typeface="Calibri" panose="020F0502020204030204" pitchFamily="34" charset="0"/>
              </a:rPr>
              <a:t> za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pošiljanje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prilagojenih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sporočil</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Oblikujte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prepričljive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vrstice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teme</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vsebino</a:t>
            </a:r>
            <a:r>
              <a:rPr lang="en-US" sz="1800" dirty="0">
                <a:effectLst/>
                <a:latin typeface="Calibri" panose="020F0502020204030204" pitchFamily="34" charset="0"/>
                <a:ea typeface="Times New Roman" panose="02020603050405020304" pitchFamily="18" charset="0"/>
                <a:cs typeface="Calibri" panose="020F0502020204030204" pitchFamily="34" charset="0"/>
              </a:rPr>
              <a:t>, ki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spodbuja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odpiranje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klike</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konverzije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Spremljajte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uspešnost</a:t>
            </a:r>
            <a:r>
              <a:rPr lang="en-US" sz="1800" dirty="0">
                <a:effectLst/>
                <a:latin typeface="Calibri" panose="020F0502020204030204" pitchFamily="34" charset="0"/>
                <a:ea typeface="Times New Roman" panose="02020603050405020304" pitchFamily="18" charset="0"/>
                <a:cs typeface="Calibri" panose="020F0502020204030204" pitchFamily="34" charset="0"/>
              </a:rPr>
              <a:t> e-</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poštnih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kampanj</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jih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sproti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izboljšujte</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320030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Uvod</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v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digitalno</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trženje</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s-ES" sz="2000" dirty="0"/>
              <a:t>1.2 Opredelitev ključnih kanalov in strategij digitalnega 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39"/>
            <a:ext cx="9169678" cy="4710089"/>
          </a:xfrm>
        </p:spPr>
        <p:txBody>
          <a:bodyPr/>
          <a:lstStyle/>
          <a:p>
            <a:pPr>
              <a:lnSpc>
                <a:spcPct val="107000"/>
              </a:lnSpc>
              <a:spcAft>
                <a:spcPts val="800"/>
              </a:spcAft>
              <a:buSzPts val="1000"/>
              <a:tabLst>
                <a:tab pos="457200" algn="l"/>
              </a:tabLst>
            </a:pPr>
            <a:r>
              <a:rPr lang="en-GB" sz="1800" b="1" dirty="0">
                <a:effectLst/>
                <a:latin typeface="Calibri" panose="020F0502020204030204" pitchFamily="34" charset="0"/>
                <a:ea typeface="Times New Roman" panose="02020603050405020304" pitchFamily="18" charset="0"/>
              </a:rPr>
              <a:t>1.2.2 </a:t>
            </a:r>
            <a:r>
              <a:rPr lang="en-GB" sz="1800" b="1" dirty="0" err="1">
                <a:effectLst/>
                <a:latin typeface="Calibri" panose="020F0502020204030204" pitchFamily="34" charset="0"/>
                <a:ea typeface="Times New Roman" panose="02020603050405020304" pitchFamily="18" charset="0"/>
              </a:rPr>
              <a:t>Strategije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digitalnega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trženja</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SEO </a:t>
            </a:r>
            <a:r>
              <a:rPr lang="en-GB" sz="1800" b="1" dirty="0" err="1">
                <a:effectLst/>
                <a:latin typeface="Calibri" panose="020F0502020204030204" pitchFamily="34" charset="0"/>
                <a:ea typeface="Times New Roman" panose="02020603050405020304" pitchFamily="18" charset="0"/>
              </a:rPr>
              <a:t>Strategija</a:t>
            </a:r>
            <a:r>
              <a:rPr lang="en-GB" sz="1800" b="1" dirty="0">
                <a:effectLst/>
                <a:latin typeface="Calibri" panose="020F0502020204030204" pitchFamily="34" charset="0"/>
                <a:ea typeface="Times New Roman" panose="02020603050405020304" pitchFamily="18" charset="0"/>
              </a:rPr>
              <a: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Raziščite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pomembne</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vaše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podjetje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optimizirajte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vsebino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strani</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zgradite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visokokakovostne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povratne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povezave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Redno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preverjajte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svoje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spletno</a:t>
            </a:r>
            <a:r>
              <a:rPr lang="en-GB" sz="1800" dirty="0">
                <a:effectLst/>
                <a:latin typeface="Calibri" panose="020F0502020204030204" pitchFamily="34" charset="0"/>
                <a:ea typeface="Times New Roman" panose="02020603050405020304" pitchFamily="18" charset="0"/>
              </a:rPr>
              <a:t> mesto za </a:t>
            </a:r>
            <a:r>
              <a:rPr lang="en-GB" sz="1800" dirty="0" err="1">
                <a:effectLst/>
                <a:latin typeface="Calibri" panose="020F0502020204030204" pitchFamily="34" charset="0"/>
                <a:ea typeface="Times New Roman" panose="02020603050405020304" pitchFamily="18" charset="0"/>
              </a:rPr>
              <a:t>izboljšave</a:t>
            </a:r>
            <a:r>
              <a:rPr lang="en-GB" sz="1800" dirty="0">
                <a:effectLst/>
                <a:latin typeface="Calibri" panose="020F0502020204030204" pitchFamily="34" charset="0"/>
                <a:ea typeface="Times New Roman" panose="02020603050405020304" pitchFamily="18" charset="0"/>
              </a:rPr>
              <a:t> SEO.</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Strategija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plačljivega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oglaševanja</a:t>
            </a:r>
            <a:r>
              <a:rPr lang="en-GB" sz="1800" b="1"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Postavite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jasne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cilje</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plačane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oglaševalske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kampanje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Strategija</a:t>
            </a:r>
            <a:r>
              <a:rPr lang="en-GB" sz="1800" dirty="0">
                <a:effectLst/>
                <a:latin typeface="Calibri" panose="020F0502020204030204" pitchFamily="34" charset="0"/>
                <a:ea typeface="Times New Roman" panose="02020603050405020304" pitchFamily="18" charset="0"/>
              </a:rPr>
              <a:t> mora </a:t>
            </a:r>
            <a:r>
              <a:rPr lang="en-GB" sz="1800" dirty="0" err="1">
                <a:effectLst/>
                <a:latin typeface="Calibri" panose="020F0502020204030204" pitchFamily="34" charset="0"/>
                <a:ea typeface="Times New Roman" panose="02020603050405020304" pitchFamily="18" charset="0"/>
              </a:rPr>
              <a:t>biti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usklajena</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vašimi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cilji</a:t>
            </a:r>
            <a:r>
              <a:rPr lang="en-GB" sz="1800" dirty="0">
                <a:effectLst/>
                <a:latin typeface="Calibri" panose="020F0502020204030204" pitchFamily="34" charset="0"/>
                <a:ea typeface="Times New Roman" panose="02020603050405020304" pitchFamily="18" charset="0"/>
              </a:rPr>
              <a:t>, ne glede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to, </a:t>
            </a:r>
            <a:r>
              <a:rPr lang="en-GB" sz="1800" dirty="0" err="1">
                <a:effectLst/>
                <a:latin typeface="Calibri" panose="020F0502020204030204" pitchFamily="34" charset="0"/>
                <a:ea typeface="Times New Roman" panose="02020603050405020304" pitchFamily="18" charset="0"/>
              </a:rPr>
              <a:t>ali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gre</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povečanje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prometa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mestu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pridobivanje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vodil</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ali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pospeševanje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prodaje</a:t>
            </a:r>
            <a:r>
              <a:rPr lang="en-GB" sz="1800" dirty="0">
                <a:effectLst/>
                <a:latin typeface="Calibri" panose="020F0502020204030204" pitchFamily="34" charset="0"/>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Analiza in </a:t>
            </a:r>
            <a:r>
              <a:rPr lang="en-GB" sz="1800" b="1" dirty="0" err="1">
                <a:effectLst/>
                <a:latin typeface="Calibri" panose="020F0502020204030204" pitchFamily="34" charset="0"/>
                <a:ea typeface="Times New Roman" panose="02020603050405020304" pitchFamily="18" charset="0"/>
              </a:rPr>
              <a:t>merjenje</a:t>
            </a:r>
            <a:r>
              <a:rPr lang="en-GB" sz="1800" b="1" dirty="0">
                <a:effectLst/>
                <a:latin typeface="Calibri" panose="020F0502020204030204" pitchFamily="34" charset="0"/>
                <a:ea typeface="Times New Roman" panose="02020603050405020304" pitchFamily="18" charset="0"/>
              </a:rPr>
              <a: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orodja</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sledenje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kot</a:t>
            </a:r>
            <a:r>
              <a:rPr lang="en-GB" sz="1800" dirty="0">
                <a:effectLst/>
                <a:latin typeface="Calibri" panose="020F0502020204030204" pitchFamily="34" charset="0"/>
                <a:ea typeface="Times New Roman" panose="02020603050405020304" pitchFamily="18" charset="0"/>
              </a:rPr>
              <a:t> je Google Analytics, in </a:t>
            </a:r>
            <a:r>
              <a:rPr lang="en-GB" sz="1800" dirty="0" err="1">
                <a:effectLst/>
                <a:latin typeface="Calibri" panose="020F0502020204030204" pitchFamily="34" charset="0"/>
                <a:ea typeface="Times New Roman" panose="02020603050405020304" pitchFamily="18" charset="0"/>
              </a:rPr>
              <a:t>spremljajte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uspešnost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svojih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prizadevanj</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digitalno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Analizirajte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podatke</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sprejemanje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informiranih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odločitev</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izpopolnjevanje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a:t>
            </a:r>
            <a:r>
              <a:rPr lang="en-GB" sz="1800" dirty="0">
                <a:effectLst/>
                <a:latin typeface="Calibri" panose="020F0502020204030204" pitchFamily="34" charset="0"/>
                <a:ea typeface="Times New Roman" panose="02020603050405020304" pitchFamily="18" charset="0"/>
              </a:rPr>
              <a:t>.</a:t>
            </a:r>
            <a:br>
              <a:rPr lang="en-GB" sz="1800"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a:tabLst>
                <a:tab pos="457200" algn="l"/>
              </a:tabLst>
            </a:pPr>
            <a:r>
              <a:rPr lang="en-US" sz="1800" dirty="0" err="1">
                <a:effectLst/>
                <a:latin typeface="Calibri" panose="020F0502020204030204" pitchFamily="34" charset="0"/>
                <a:ea typeface="Times New Roman" panose="02020603050405020304" pitchFamily="18" charset="0"/>
                <a:cs typeface="Calibri" panose="020F0502020204030204" pitchFamily="34" charset="0"/>
              </a:rPr>
              <a:t>Mikro</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mala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ter</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srednje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velika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podjetja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lahko</a:t>
            </a:r>
            <a:r>
              <a:rPr lang="en-US" sz="1800" dirty="0">
                <a:effectLst/>
                <a:latin typeface="Calibri" panose="020F0502020204030204" pitchFamily="34" charset="0"/>
                <a:ea typeface="Times New Roman" panose="02020603050405020304" pitchFamily="18" charset="0"/>
                <a:cs typeface="Calibri" panose="020F0502020204030204" pitchFamily="34" charset="0"/>
              </a:rPr>
              <a:t> 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prepoznavanjem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ključnih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kanalov</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strategij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trženja</a:t>
            </a:r>
            <a:r>
              <a:rPr lang="en-US" sz="1800" dirty="0">
                <a:effectLst/>
                <a:latin typeface="Calibri" panose="020F0502020204030204" pitchFamily="34" charset="0"/>
                <a:ea typeface="Times New Roman" panose="02020603050405020304" pitchFamily="18" charset="0"/>
                <a:cs typeface="Calibri" panose="020F0502020204030204" pitchFamily="34" charset="0"/>
              </a:rPr>
              <a:t>, ki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ustrezajo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njihovim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edinstvenim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potrebam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povečajo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svojo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prisotnost</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učinkovito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sodelujejo</a:t>
            </a:r>
            <a:r>
              <a:rPr lang="en-US" sz="1800" dirty="0">
                <a:effectLst/>
                <a:latin typeface="Calibri" panose="020F0502020204030204" pitchFamily="34" charset="0"/>
                <a:ea typeface="Times New Roman" panose="02020603050405020304" pitchFamily="18" charset="0"/>
                <a:cs typeface="Calibri" panose="020F0502020204030204" pitchFamily="34" charset="0"/>
              </a:rPr>
              <a:t> 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ciljnim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občinstvom</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dosežejo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svoje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poslovne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cilje</a:t>
            </a:r>
            <a:r>
              <a:rPr lang="en-US" sz="1800"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dobi</a:t>
            </a:r>
            <a:r>
              <a:rPr lang="en-US" sz="1800"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naslednjem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razdelku</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bomo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preučili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postopek</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izdelave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celovitega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načrta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trženja</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4250861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Oblikovanje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strategije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digitalnega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trženja</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Opredelitev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poslovnih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ciljne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skupine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latin typeface="Calibri" panose="020F0502020204030204" pitchFamily="34" charset="0"/>
                <a:ea typeface="Times New Roman" panose="02020603050405020304" pitchFamily="18" charset="0"/>
              </a:rPr>
              <a:t>2.1.1 </a:t>
            </a:r>
            <a:r>
              <a:rPr lang="en-US" sz="1800" b="1" dirty="0" err="1">
                <a:effectLst/>
                <a:latin typeface="Calibri" panose="020F0502020204030204" pitchFamily="34" charset="0"/>
                <a:ea typeface="Times New Roman" panose="02020603050405020304" pitchFamily="18" charset="0"/>
              </a:rPr>
              <a:t>Opredelitev</a:t>
            </a:r>
            <a:r>
              <a:rPr lang="en-US" sz="1800" b="1" dirty="0">
                <a:effectLst/>
                <a:latin typeface="Calibri" panose="020F0502020204030204" pitchFamily="34" charset="0"/>
                <a:ea typeface="Times New Roman" panose="02020603050405020304" pitchFamily="18" charset="0"/>
              </a:rPr>
              <a:t> in </a:t>
            </a:r>
            <a:r>
              <a:rPr lang="en-US" sz="1800" b="1" dirty="0" err="1">
                <a:effectLst/>
                <a:latin typeface="Calibri" panose="020F0502020204030204" pitchFamily="34" charset="0"/>
                <a:ea typeface="Times New Roman" panose="02020603050405020304" pitchFamily="18" charset="0"/>
              </a:rPr>
              <a:t>razvoj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digitalnega</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trženja</a:t>
            </a:r>
            <a:endParaRPr lang="fr-FR" sz="1800" dirty="0">
              <a:effectLst/>
              <a:latin typeface="Times New Roman" panose="02020603050405020304" pitchFamily="18" charset="0"/>
              <a:ea typeface="Times New Roman" panose="02020603050405020304" pitchFamily="18" charset="0"/>
            </a:endParaRPr>
          </a:p>
          <a:p>
            <a:r>
              <a:rPr lang="en-GB" sz="1800" dirty="0">
                <a:effectLst/>
                <a:ea typeface="Times New Roman" panose="02020603050405020304" pitchFamily="18" charset="0"/>
              </a:rPr>
              <a:t>Pred </a:t>
            </a:r>
            <a:r>
              <a:rPr lang="en-GB" sz="1800" dirty="0" err="1">
                <a:effectLst/>
                <a:ea typeface="Times New Roman" panose="02020603050405020304" pitchFamily="18" charset="0"/>
              </a:rPr>
              <a:t>začetkom</a:t>
            </a:r>
            <a:r>
              <a:rPr lang="en-GB" sz="1800" dirty="0">
                <a:effectLst/>
                <a:ea typeface="Times New Roman" panose="02020603050405020304" pitchFamily="18" charset="0"/>
              </a:rPr>
              <a:t> </a:t>
            </a:r>
            <a:r>
              <a:rPr lang="en-GB" sz="1800" dirty="0" err="1">
                <a:effectLst/>
                <a:ea typeface="Times New Roman" panose="02020603050405020304" pitchFamily="18" charset="0"/>
              </a:rPr>
              <a:t>vsake</a:t>
            </a:r>
            <a:r>
              <a:rPr lang="en-GB" sz="1800" dirty="0">
                <a:effectLst/>
                <a:ea typeface="Times New Roman" panose="02020603050405020304" pitchFamily="18" charset="0"/>
              </a:rPr>
              <a:t> </a:t>
            </a:r>
            <a:r>
              <a:rPr lang="en-GB" sz="1800" dirty="0" err="1">
                <a:effectLst/>
                <a:ea typeface="Times New Roman" panose="02020603050405020304" pitchFamily="18" charset="0"/>
              </a:rPr>
              <a:t>digitalne</a:t>
            </a:r>
            <a:r>
              <a:rPr lang="en-GB" sz="1800" dirty="0">
                <a:effectLst/>
                <a:ea typeface="Times New Roman" panose="02020603050405020304" pitchFamily="18" charset="0"/>
              </a:rPr>
              <a:t> </a:t>
            </a:r>
            <a:r>
              <a:rPr lang="en-GB" sz="1800" dirty="0" err="1">
                <a:effectLst/>
                <a:ea typeface="Times New Roman" panose="02020603050405020304" pitchFamily="18" charset="0"/>
              </a:rPr>
              <a:t>marketinške</a:t>
            </a:r>
            <a:r>
              <a:rPr lang="en-GB" sz="1800" dirty="0">
                <a:effectLst/>
                <a:ea typeface="Times New Roman" panose="02020603050405020304" pitchFamily="18" charset="0"/>
              </a:rPr>
              <a:t> </a:t>
            </a:r>
            <a:r>
              <a:rPr lang="en-GB" sz="1800" dirty="0" err="1">
                <a:effectLst/>
                <a:ea typeface="Times New Roman" panose="02020603050405020304" pitchFamily="18" charset="0"/>
              </a:rPr>
              <a:t>kampanje</a:t>
            </a:r>
            <a:r>
              <a:rPr lang="en-GB" sz="1800" dirty="0">
                <a:effectLst/>
                <a:ea typeface="Times New Roman" panose="02020603050405020304" pitchFamily="18" charset="0"/>
              </a:rPr>
              <a:t> je </a:t>
            </a:r>
            <a:r>
              <a:rPr lang="en-GB" sz="1800" dirty="0" err="1">
                <a:effectLst/>
                <a:ea typeface="Times New Roman" panose="02020603050405020304" pitchFamily="18" charset="0"/>
              </a:rPr>
              <a:t>treba</a:t>
            </a:r>
            <a:r>
              <a:rPr lang="en-GB" sz="1800" dirty="0">
                <a:effectLst/>
                <a:ea typeface="Times New Roman" panose="02020603050405020304" pitchFamily="18" charset="0"/>
              </a:rPr>
              <a:t> </a:t>
            </a:r>
            <a:r>
              <a:rPr lang="en-GB" sz="1800" dirty="0" err="1">
                <a:effectLst/>
                <a:ea typeface="Times New Roman" panose="02020603050405020304" pitchFamily="18" charset="0"/>
              </a:rPr>
              <a:t>določiti</a:t>
            </a:r>
            <a:r>
              <a:rPr lang="en-GB" sz="1800" dirty="0">
                <a:effectLst/>
                <a:ea typeface="Times New Roman" panose="02020603050405020304" pitchFamily="18" charset="0"/>
              </a:rPr>
              <a:t> </a:t>
            </a:r>
            <a:r>
              <a:rPr lang="en-GB" sz="1800" dirty="0" err="1">
                <a:effectLst/>
                <a:ea typeface="Times New Roman" panose="02020603050405020304" pitchFamily="18" charset="0"/>
              </a:rPr>
              <a:t>jasne</a:t>
            </a:r>
            <a:r>
              <a:rPr lang="en-GB" sz="1800" dirty="0">
                <a:effectLst/>
                <a:ea typeface="Times New Roman" panose="02020603050405020304" pitchFamily="18" charset="0"/>
              </a:rPr>
              <a:t> in </a:t>
            </a:r>
            <a:r>
              <a:rPr lang="en-GB" sz="1800" dirty="0" err="1">
                <a:effectLst/>
                <a:ea typeface="Times New Roman" panose="02020603050405020304" pitchFamily="18" charset="0"/>
              </a:rPr>
              <a:t>merljive</a:t>
            </a:r>
            <a:r>
              <a:rPr lang="en-GB" sz="1800" dirty="0">
                <a:effectLst/>
                <a:ea typeface="Times New Roman" panose="02020603050405020304" pitchFamily="18" charset="0"/>
              </a:rPr>
              <a:t> </a:t>
            </a:r>
            <a:r>
              <a:rPr lang="en-GB" sz="1800" dirty="0" err="1">
                <a:effectLst/>
                <a:ea typeface="Times New Roman" panose="02020603050405020304" pitchFamily="18" charset="0"/>
              </a:rPr>
              <a:t>poslovne</a:t>
            </a:r>
            <a:r>
              <a:rPr lang="en-GB" sz="1800" dirty="0">
                <a:effectLst/>
                <a:ea typeface="Times New Roman" panose="02020603050405020304" pitchFamily="18" charset="0"/>
              </a:rPr>
              <a:t> </a:t>
            </a:r>
            <a:r>
              <a:rPr lang="en-GB" sz="1800" dirty="0" err="1">
                <a:effectLst/>
                <a:ea typeface="Times New Roman" panose="02020603050405020304" pitchFamily="18" charset="0"/>
              </a:rPr>
              <a:t>cilje</a:t>
            </a:r>
            <a:r>
              <a:rPr lang="en-GB" sz="1800" dirty="0">
                <a:effectLst/>
                <a:ea typeface="Times New Roman" panose="02020603050405020304" pitchFamily="18" charset="0"/>
              </a:rPr>
              <a:t>. Ti </a:t>
            </a:r>
            <a:r>
              <a:rPr lang="en-GB" sz="1800" dirty="0" err="1">
                <a:effectLst/>
                <a:ea typeface="Times New Roman" panose="02020603050405020304" pitchFamily="18" charset="0"/>
              </a:rPr>
              <a:t>cilji</a:t>
            </a:r>
            <a:r>
              <a:rPr lang="en-GB" sz="1800" dirty="0">
                <a:effectLst/>
                <a:ea typeface="Times New Roman" panose="02020603050405020304" pitchFamily="18" charset="0"/>
              </a:rPr>
              <a:t> </a:t>
            </a:r>
            <a:r>
              <a:rPr lang="en-GB" sz="1800" dirty="0" err="1">
                <a:effectLst/>
                <a:ea typeface="Times New Roman" panose="02020603050405020304" pitchFamily="18" charset="0"/>
              </a:rPr>
              <a:t>vam</a:t>
            </a:r>
            <a:r>
              <a:rPr lang="en-GB" sz="1800" dirty="0">
                <a:effectLst/>
                <a:ea typeface="Times New Roman" panose="02020603050405020304" pitchFamily="18" charset="0"/>
              </a:rPr>
              <a:t> </a:t>
            </a:r>
            <a:r>
              <a:rPr lang="en-GB" sz="1800" dirty="0" err="1">
                <a:effectLst/>
                <a:ea typeface="Times New Roman" panose="02020603050405020304" pitchFamily="18" charset="0"/>
              </a:rPr>
              <a:t>bodo</a:t>
            </a:r>
            <a:r>
              <a:rPr lang="en-GB" sz="1800" dirty="0">
                <a:effectLst/>
                <a:ea typeface="Times New Roman" panose="02020603050405020304" pitchFamily="18" charset="0"/>
              </a:rPr>
              <a:t> </a:t>
            </a:r>
            <a:r>
              <a:rPr lang="en-GB" sz="1800" dirty="0" err="1">
                <a:effectLst/>
                <a:ea typeface="Times New Roman" panose="02020603050405020304" pitchFamily="18" charset="0"/>
              </a:rPr>
              <a:t>služili</a:t>
            </a:r>
            <a:r>
              <a:rPr lang="en-GB" sz="1800" dirty="0">
                <a:effectLst/>
                <a:ea typeface="Times New Roman" panose="02020603050405020304" pitchFamily="18" charset="0"/>
              </a:rPr>
              <a:t> </a:t>
            </a:r>
            <a:r>
              <a:rPr lang="en-GB" sz="1800" dirty="0" err="1">
                <a:effectLst/>
                <a:ea typeface="Times New Roman" panose="02020603050405020304" pitchFamily="18" charset="0"/>
              </a:rPr>
              <a:t>kot</a:t>
            </a:r>
            <a:r>
              <a:rPr lang="en-GB" sz="1800" dirty="0">
                <a:effectLst/>
                <a:ea typeface="Times New Roman" panose="02020603050405020304" pitchFamily="18" charset="0"/>
              </a:rPr>
              <a:t> </a:t>
            </a:r>
            <a:r>
              <a:rPr lang="en-GB" sz="1800" dirty="0" err="1">
                <a:effectLst/>
                <a:ea typeface="Times New Roman" panose="02020603050405020304" pitchFamily="18" charset="0"/>
              </a:rPr>
              <a:t>načrt</a:t>
            </a:r>
            <a:r>
              <a:rPr lang="en-GB" sz="1800" dirty="0">
                <a:effectLst/>
                <a:ea typeface="Times New Roman" panose="02020603050405020304" pitchFamily="18" charset="0"/>
              </a:rPr>
              <a:t> in </a:t>
            </a:r>
            <a:r>
              <a:rPr lang="en-GB" sz="1800" dirty="0" err="1">
                <a:effectLst/>
                <a:ea typeface="Times New Roman" panose="02020603050405020304" pitchFamily="18" charset="0"/>
              </a:rPr>
              <a:t>merila</a:t>
            </a:r>
            <a:r>
              <a:rPr lang="en-GB" sz="1800" dirty="0">
                <a:effectLst/>
                <a:ea typeface="Times New Roman" panose="02020603050405020304" pitchFamily="18" charset="0"/>
              </a:rPr>
              <a:t> za </a:t>
            </a:r>
            <a:r>
              <a:rPr lang="en-GB" sz="1800" dirty="0" err="1">
                <a:effectLst/>
                <a:ea typeface="Times New Roman" panose="02020603050405020304" pitchFamily="18" charset="0"/>
              </a:rPr>
              <a:t>uspeh</a:t>
            </a:r>
            <a:r>
              <a:rPr lang="en-GB" sz="1800" dirty="0">
                <a:effectLst/>
                <a:ea typeface="Times New Roman" panose="02020603050405020304" pitchFamily="18" charset="0"/>
              </a:rPr>
              <a:t>. Za </a:t>
            </a:r>
            <a:r>
              <a:rPr lang="en-GB" sz="1800" dirty="0" err="1">
                <a:effectLst/>
                <a:ea typeface="Times New Roman" panose="02020603050405020304" pitchFamily="18" charset="0"/>
              </a:rPr>
              <a:t>mikro</a:t>
            </a:r>
            <a:r>
              <a:rPr lang="en-GB" sz="1800" dirty="0">
                <a:effectLst/>
                <a:ea typeface="Times New Roman" panose="02020603050405020304" pitchFamily="18" charset="0"/>
              </a:rPr>
              <a:t> in mala </a:t>
            </a:r>
            <a:r>
              <a:rPr lang="en-GB" sz="1800" dirty="0" err="1">
                <a:effectLst/>
                <a:ea typeface="Times New Roman" panose="02020603050405020304" pitchFamily="18" charset="0"/>
              </a:rPr>
              <a:t>ter</a:t>
            </a:r>
            <a:r>
              <a:rPr lang="en-GB" sz="1800" dirty="0">
                <a:effectLst/>
                <a:ea typeface="Times New Roman" panose="02020603050405020304" pitchFamily="18" charset="0"/>
              </a:rPr>
              <a:t> </a:t>
            </a:r>
            <a:r>
              <a:rPr lang="en-GB" sz="1800" dirty="0" err="1">
                <a:effectLst/>
                <a:ea typeface="Times New Roman" panose="02020603050405020304" pitchFamily="18" charset="0"/>
              </a:rPr>
              <a:t>srednje</a:t>
            </a:r>
            <a:r>
              <a:rPr lang="en-GB" sz="1800" dirty="0">
                <a:effectLst/>
                <a:ea typeface="Times New Roman" panose="02020603050405020304" pitchFamily="18" charset="0"/>
              </a:rPr>
              <a:t> </a:t>
            </a:r>
            <a:r>
              <a:rPr lang="en-GB" sz="1800" dirty="0" err="1">
                <a:effectLst/>
                <a:ea typeface="Times New Roman" panose="02020603050405020304" pitchFamily="18" charset="0"/>
              </a:rPr>
              <a:t>velika</a:t>
            </a:r>
            <a:r>
              <a:rPr lang="en-GB" sz="1800" dirty="0">
                <a:effectLst/>
                <a:ea typeface="Times New Roman" panose="02020603050405020304" pitchFamily="18" charset="0"/>
              </a:rPr>
              <a:t> </a:t>
            </a:r>
            <a:r>
              <a:rPr lang="en-GB" sz="1800" dirty="0" err="1">
                <a:effectLst/>
                <a:ea typeface="Times New Roman" panose="02020603050405020304" pitchFamily="18" charset="0"/>
              </a:rPr>
              <a:t>podjetja</a:t>
            </a:r>
            <a:r>
              <a:rPr lang="en-GB" sz="1800" dirty="0">
                <a:effectLst/>
                <a:ea typeface="Times New Roman" panose="02020603050405020304" pitchFamily="18" charset="0"/>
              </a:rPr>
              <a:t> </a:t>
            </a:r>
            <a:r>
              <a:rPr lang="en-GB" sz="1800" dirty="0" err="1">
                <a:effectLst/>
                <a:ea typeface="Times New Roman" panose="02020603050405020304" pitchFamily="18" charset="0"/>
              </a:rPr>
              <a:t>lahko</a:t>
            </a:r>
            <a:r>
              <a:rPr lang="en-GB" sz="1800" dirty="0">
                <a:effectLst/>
                <a:ea typeface="Times New Roman" panose="02020603050405020304" pitchFamily="18" charset="0"/>
              </a:rPr>
              <a:t> </a:t>
            </a:r>
            <a:r>
              <a:rPr lang="en-GB" sz="1800" dirty="0" err="1">
                <a:effectLst/>
                <a:ea typeface="Times New Roman" panose="02020603050405020304" pitchFamily="18" charset="0"/>
              </a:rPr>
              <a:t>opredelitev</a:t>
            </a:r>
            <a:r>
              <a:rPr lang="en-GB" sz="1800" dirty="0">
                <a:effectLst/>
                <a:ea typeface="Times New Roman" panose="02020603050405020304" pitchFamily="18" charset="0"/>
              </a:rPr>
              <a:t> </a:t>
            </a:r>
            <a:r>
              <a:rPr lang="en-GB" sz="1800" dirty="0" err="1">
                <a:effectLst/>
                <a:ea typeface="Times New Roman" panose="02020603050405020304" pitchFamily="18" charset="0"/>
              </a:rPr>
              <a:t>ciljev</a:t>
            </a:r>
            <a:r>
              <a:rPr lang="en-GB" sz="1800" dirty="0">
                <a:effectLst/>
                <a:ea typeface="Times New Roman" panose="02020603050405020304" pitchFamily="18" charset="0"/>
              </a:rPr>
              <a:t> </a:t>
            </a:r>
            <a:r>
              <a:rPr lang="en-GB" sz="1800" dirty="0" err="1">
                <a:effectLst/>
                <a:ea typeface="Times New Roman" panose="02020603050405020304" pitchFamily="18" charset="0"/>
              </a:rPr>
              <a:t>pomaga</a:t>
            </a:r>
            <a:r>
              <a:rPr lang="en-GB" sz="1800" dirty="0">
                <a:effectLst/>
                <a:ea typeface="Times New Roman" panose="02020603050405020304" pitchFamily="18" charset="0"/>
              </a:rPr>
              <a:t> </a:t>
            </a:r>
            <a:r>
              <a:rPr lang="en-GB" sz="1800" dirty="0" err="1">
                <a:effectLst/>
                <a:ea typeface="Times New Roman" panose="02020603050405020304" pitchFamily="18" charset="0"/>
              </a:rPr>
              <a:t>uskladiti</a:t>
            </a:r>
            <a:r>
              <a:rPr lang="en-GB" sz="1800" dirty="0">
                <a:effectLst/>
                <a:ea typeface="Times New Roman" panose="02020603050405020304" pitchFamily="18" charset="0"/>
              </a:rPr>
              <a:t> </a:t>
            </a:r>
            <a:r>
              <a:rPr lang="en-GB" sz="1800" dirty="0" err="1">
                <a:effectLst/>
                <a:ea typeface="Times New Roman" panose="02020603050405020304" pitchFamily="18" charset="0"/>
              </a:rPr>
              <a:t>prizadevanja</a:t>
            </a:r>
            <a:r>
              <a:rPr lang="en-GB" sz="1800" dirty="0">
                <a:effectLst/>
                <a:ea typeface="Times New Roman" panose="02020603050405020304" pitchFamily="18" charset="0"/>
              </a:rPr>
              <a:t> za </a:t>
            </a:r>
            <a:r>
              <a:rPr lang="en-GB" sz="1800" dirty="0" err="1">
                <a:effectLst/>
                <a:ea typeface="Times New Roman" panose="02020603050405020304" pitchFamily="18" charset="0"/>
              </a:rPr>
              <a:t>digitalno</a:t>
            </a:r>
            <a:r>
              <a:rPr lang="en-GB" sz="1800" dirty="0">
                <a:effectLst/>
                <a:ea typeface="Times New Roman" panose="02020603050405020304" pitchFamily="18" charset="0"/>
              </a:rPr>
              <a:t> </a:t>
            </a:r>
            <a:r>
              <a:rPr lang="en-GB" sz="1800" dirty="0" err="1">
                <a:effectLst/>
                <a:ea typeface="Times New Roman" panose="02020603050405020304" pitchFamily="18" charset="0"/>
              </a:rPr>
              <a:t>trženje</a:t>
            </a:r>
            <a:r>
              <a:rPr lang="en-GB" sz="1800" dirty="0">
                <a:effectLst/>
                <a:ea typeface="Times New Roman" panose="02020603050405020304" pitchFamily="18" charset="0"/>
              </a:rPr>
              <a:t> s </a:t>
            </a:r>
            <a:r>
              <a:rPr lang="en-GB" sz="1800" dirty="0" err="1">
                <a:effectLst/>
                <a:ea typeface="Times New Roman" panose="02020603050405020304" pitchFamily="18" charset="0"/>
              </a:rPr>
              <a:t>širšimi</a:t>
            </a:r>
            <a:r>
              <a:rPr lang="en-GB" sz="1800" dirty="0">
                <a:effectLst/>
                <a:ea typeface="Times New Roman" panose="02020603050405020304" pitchFamily="18" charset="0"/>
              </a:rPr>
              <a:t> </a:t>
            </a:r>
            <a:r>
              <a:rPr lang="en-GB" sz="1800" dirty="0" err="1">
                <a:effectLst/>
                <a:ea typeface="Times New Roman" panose="02020603050405020304" pitchFamily="18" charset="0"/>
              </a:rPr>
              <a:t>poslovnimi</a:t>
            </a:r>
            <a:r>
              <a:rPr lang="en-GB" sz="1800" dirty="0">
                <a:effectLst/>
                <a:ea typeface="Times New Roman" panose="02020603050405020304" pitchFamily="18" charset="0"/>
              </a:rPr>
              <a:t> </a:t>
            </a:r>
            <a:r>
              <a:rPr lang="en-GB" sz="1800" dirty="0" err="1">
                <a:effectLst/>
                <a:ea typeface="Times New Roman" panose="02020603050405020304" pitchFamily="18" charset="0"/>
              </a:rPr>
              <a:t>cilji</a:t>
            </a:r>
            <a:r>
              <a:rPr lang="en-GB" sz="1800" dirty="0">
                <a:effectLst/>
                <a:ea typeface="Times New Roman" panose="02020603050405020304" pitchFamily="18" charset="0"/>
              </a:rPr>
              <a:t>. </a:t>
            </a:r>
            <a:r>
              <a:rPr lang="en-GB" sz="1800" dirty="0" err="1">
                <a:effectLst/>
                <a:ea typeface="Times New Roman" panose="02020603050405020304" pitchFamily="18" charset="0"/>
              </a:rPr>
              <a:t>Tukaj</a:t>
            </a:r>
            <a:r>
              <a:rPr lang="en-GB" sz="1800" dirty="0">
                <a:effectLst/>
                <a:ea typeface="Times New Roman" panose="02020603050405020304" pitchFamily="18" charset="0"/>
              </a:rPr>
              <a:t> je </a:t>
            </a:r>
            <a:r>
              <a:rPr lang="en-GB" sz="1800" dirty="0" err="1">
                <a:effectLst/>
                <a:ea typeface="Times New Roman" panose="02020603050405020304" pitchFamily="18" charset="0"/>
              </a:rPr>
              <a:t>nekaj</a:t>
            </a:r>
            <a:r>
              <a:rPr lang="en-GB" sz="1800" dirty="0">
                <a:effectLst/>
                <a:ea typeface="Times New Roman" panose="02020603050405020304" pitchFamily="18" charset="0"/>
              </a:rPr>
              <a:t> </a:t>
            </a:r>
            <a:r>
              <a:rPr lang="en-GB" sz="1800" dirty="0" err="1">
                <a:effectLst/>
                <a:ea typeface="Times New Roman" panose="02020603050405020304" pitchFamily="18" charset="0"/>
              </a:rPr>
              <a:t>najpogostejših</a:t>
            </a:r>
            <a:r>
              <a:rPr lang="en-GB" sz="1800" dirty="0">
                <a:effectLst/>
                <a:ea typeface="Times New Roman" panose="02020603050405020304" pitchFamily="18" charset="0"/>
              </a:rPr>
              <a:t> </a:t>
            </a:r>
            <a:r>
              <a:rPr lang="en-GB" sz="1800" dirty="0" err="1">
                <a:effectLst/>
                <a:ea typeface="Times New Roman" panose="02020603050405020304" pitchFamily="18" charset="0"/>
              </a:rPr>
              <a:t>poslovnih</a:t>
            </a:r>
            <a:r>
              <a:rPr lang="en-GB" sz="1800" dirty="0">
                <a:effectLst/>
                <a:ea typeface="Times New Roman" panose="02020603050405020304" pitchFamily="18" charset="0"/>
              </a:rPr>
              <a:t> </a:t>
            </a:r>
            <a:r>
              <a:rPr lang="en-GB" sz="1800" dirty="0" err="1">
                <a:effectLst/>
                <a:ea typeface="Times New Roman" panose="02020603050405020304" pitchFamily="18" charset="0"/>
              </a:rPr>
              <a:t>ciljev</a:t>
            </a:r>
            <a:r>
              <a:rPr lang="en-GB" sz="1800" dirty="0">
                <a:effectLst/>
                <a:ea typeface="Times New Roman" panose="02020603050405020304" pitchFamily="18" charset="0"/>
              </a:rPr>
              <a:t> v </a:t>
            </a:r>
            <a:r>
              <a:rPr lang="en-GB" sz="1800" dirty="0" err="1">
                <a:effectLst/>
                <a:ea typeface="Times New Roman" panose="02020603050405020304" pitchFamily="18" charset="0"/>
              </a:rPr>
              <a:t>kontekstu</a:t>
            </a:r>
            <a:r>
              <a:rPr lang="en-GB" sz="1800" dirty="0">
                <a:effectLst/>
                <a:ea typeface="Times New Roman" panose="02020603050405020304" pitchFamily="18" charset="0"/>
              </a:rPr>
              <a:t> </a:t>
            </a:r>
            <a:r>
              <a:rPr lang="en-GB" sz="1800" dirty="0" err="1">
                <a:effectLst/>
                <a:ea typeface="Times New Roman" panose="02020603050405020304" pitchFamily="18" charset="0"/>
              </a:rPr>
              <a:t>digitalnega</a:t>
            </a:r>
            <a:r>
              <a:rPr lang="en-GB" sz="1800" dirty="0">
                <a:effectLst/>
                <a:ea typeface="Times New Roman" panose="02020603050405020304" pitchFamily="18" charset="0"/>
              </a:rPr>
              <a:t> </a:t>
            </a:r>
            <a:r>
              <a:rPr lang="en-GB" sz="1800" dirty="0" err="1">
                <a:effectLst/>
                <a:ea typeface="Times New Roman" panose="02020603050405020304" pitchFamily="18" charset="0"/>
              </a:rPr>
              <a:t>trženja</a:t>
            </a:r>
            <a:r>
              <a:rPr lang="en-GB" sz="1800" dirty="0">
                <a:effectLst/>
                <a:ea typeface="Times New Roman" panose="02020603050405020304" pitchFamily="18" charset="0"/>
              </a:rPr>
              <a:t>:</a:t>
            </a:r>
          </a:p>
          <a:p>
            <a:pPr marL="285750" indent="-285750">
              <a:buFont typeface="Arial" panose="020B0604020202020204" pitchFamily="34" charset="0"/>
              <a:buChar char="•"/>
            </a:pPr>
            <a:r>
              <a:rPr lang="en-GB" sz="1800" b="1" dirty="0" err="1">
                <a:effectLst/>
                <a:ea typeface="Times New Roman" panose="02020603050405020304" pitchFamily="18" charset="0"/>
              </a:rPr>
              <a:t>Povečanje</a:t>
            </a:r>
            <a:r>
              <a:rPr lang="en-GB" sz="1800" b="1" dirty="0">
                <a:effectLst/>
                <a:ea typeface="Times New Roman" panose="02020603050405020304" pitchFamily="18" charset="0"/>
              </a:rPr>
              <a:t> </a:t>
            </a:r>
            <a:r>
              <a:rPr lang="en-GB" sz="1800" b="1" dirty="0" err="1">
                <a:effectLst/>
                <a:ea typeface="Times New Roman" panose="02020603050405020304" pitchFamily="18" charset="0"/>
              </a:rPr>
              <a:t>prodaje</a:t>
            </a:r>
            <a:r>
              <a:rPr lang="en-GB" sz="1800" b="1" dirty="0">
                <a:effectLst/>
                <a:ea typeface="Times New Roman" panose="02020603050405020304" pitchFamily="18" charset="0"/>
              </a:rPr>
              <a:t>: </a:t>
            </a:r>
            <a:r>
              <a:rPr lang="en-GB" sz="1800" dirty="0">
                <a:effectLst/>
                <a:ea typeface="Times New Roman" panose="02020603050405020304" pitchFamily="18" charset="0"/>
              </a:rPr>
              <a:t>To je </a:t>
            </a:r>
            <a:r>
              <a:rPr lang="en-GB" sz="1800" dirty="0" err="1">
                <a:effectLst/>
                <a:ea typeface="Times New Roman" panose="02020603050405020304" pitchFamily="18" charset="0"/>
              </a:rPr>
              <a:t>pogosto</a:t>
            </a:r>
            <a:r>
              <a:rPr lang="en-GB" sz="1800" dirty="0">
                <a:effectLst/>
                <a:ea typeface="Times New Roman" panose="02020603050405020304" pitchFamily="18" charset="0"/>
              </a:rPr>
              <a:t> </a:t>
            </a:r>
            <a:r>
              <a:rPr lang="en-GB" sz="1800" dirty="0" err="1">
                <a:effectLst/>
                <a:ea typeface="Times New Roman" panose="02020603050405020304" pitchFamily="18" charset="0"/>
              </a:rPr>
              <a:t>glavni</a:t>
            </a:r>
            <a:r>
              <a:rPr lang="en-GB" sz="1800" dirty="0">
                <a:effectLst/>
                <a:ea typeface="Times New Roman" panose="02020603050405020304" pitchFamily="18" charset="0"/>
              </a:rPr>
              <a:t> </a:t>
            </a:r>
            <a:r>
              <a:rPr lang="en-GB" sz="1800" dirty="0" err="1">
                <a:effectLst/>
                <a:ea typeface="Times New Roman" panose="02020603050405020304" pitchFamily="18" charset="0"/>
              </a:rPr>
              <a:t>cilj</a:t>
            </a:r>
            <a:r>
              <a:rPr lang="en-GB" sz="1800" dirty="0">
                <a:effectLst/>
                <a:ea typeface="Times New Roman" panose="02020603050405020304" pitchFamily="18" charset="0"/>
              </a:rPr>
              <a:t> </a:t>
            </a:r>
            <a:r>
              <a:rPr lang="en-GB" sz="1800" dirty="0" err="1">
                <a:effectLst/>
                <a:ea typeface="Times New Roman" panose="02020603050405020304" pitchFamily="18" charset="0"/>
              </a:rPr>
              <a:t>številnih</a:t>
            </a:r>
            <a:r>
              <a:rPr lang="en-GB" sz="1800" dirty="0">
                <a:effectLst/>
                <a:ea typeface="Times New Roman" panose="02020603050405020304" pitchFamily="18" charset="0"/>
              </a:rPr>
              <a:t> </a:t>
            </a:r>
            <a:r>
              <a:rPr lang="en-GB" sz="1800" dirty="0" err="1">
                <a:effectLst/>
                <a:ea typeface="Times New Roman" panose="02020603050405020304" pitchFamily="18" charset="0"/>
              </a:rPr>
              <a:t>podjetij</a:t>
            </a:r>
            <a:r>
              <a:rPr lang="en-GB" sz="1800" dirty="0">
                <a:effectLst/>
                <a:ea typeface="Times New Roman" panose="02020603050405020304" pitchFamily="18" charset="0"/>
              </a:rPr>
              <a:t>. </a:t>
            </a:r>
            <a:r>
              <a:rPr lang="en-GB" sz="1800" dirty="0" err="1">
                <a:effectLst/>
                <a:ea typeface="Times New Roman" panose="02020603050405020304" pitchFamily="18" charset="0"/>
              </a:rPr>
              <a:t>Morda</a:t>
            </a:r>
            <a:r>
              <a:rPr lang="en-GB" sz="1800" dirty="0">
                <a:effectLst/>
                <a:ea typeface="Times New Roman" panose="02020603050405020304" pitchFamily="18" charset="0"/>
              </a:rPr>
              <a:t> </a:t>
            </a:r>
            <a:r>
              <a:rPr lang="en-GB" sz="1800" dirty="0" err="1">
                <a:effectLst/>
                <a:ea typeface="Times New Roman" panose="02020603050405020304" pitchFamily="18" charset="0"/>
              </a:rPr>
              <a:t>želite</a:t>
            </a:r>
            <a:r>
              <a:rPr lang="en-GB" sz="1800" dirty="0">
                <a:effectLst/>
                <a:ea typeface="Times New Roman" panose="02020603050405020304" pitchFamily="18" charset="0"/>
              </a:rPr>
              <a:t> </a:t>
            </a:r>
            <a:r>
              <a:rPr lang="en-GB" sz="1800" dirty="0" err="1">
                <a:effectLst/>
                <a:ea typeface="Times New Roman" panose="02020603050405020304" pitchFamily="18" charset="0"/>
              </a:rPr>
              <a:t>povečati</a:t>
            </a:r>
            <a:r>
              <a:rPr lang="en-GB" sz="1800" dirty="0">
                <a:effectLst/>
                <a:ea typeface="Times New Roman" panose="02020603050405020304" pitchFamily="18" charset="0"/>
              </a:rPr>
              <a:t> </a:t>
            </a:r>
            <a:r>
              <a:rPr lang="en-GB" sz="1800" dirty="0" err="1">
                <a:effectLst/>
                <a:ea typeface="Times New Roman" panose="02020603050405020304" pitchFamily="18" charset="0"/>
              </a:rPr>
              <a:t>spletno</a:t>
            </a:r>
            <a:r>
              <a:rPr lang="en-GB" sz="1800" dirty="0">
                <a:effectLst/>
                <a:ea typeface="Times New Roman" panose="02020603050405020304" pitchFamily="18" charset="0"/>
              </a:rPr>
              <a:t> </a:t>
            </a:r>
            <a:r>
              <a:rPr lang="en-GB" sz="1800" dirty="0" err="1">
                <a:effectLst/>
                <a:ea typeface="Times New Roman" panose="02020603050405020304" pitchFamily="18" charset="0"/>
              </a:rPr>
              <a:t>prodajo</a:t>
            </a:r>
            <a:r>
              <a:rPr lang="en-GB" sz="1800" dirty="0">
                <a:effectLst/>
                <a:ea typeface="Times New Roman" panose="02020603050405020304" pitchFamily="18" charset="0"/>
              </a:rPr>
              <a:t> </a:t>
            </a:r>
            <a:r>
              <a:rPr lang="en-GB" sz="1800" dirty="0" err="1">
                <a:effectLst/>
                <a:ea typeface="Times New Roman" panose="02020603050405020304" pitchFamily="18" charset="0"/>
              </a:rPr>
              <a:t>ali</a:t>
            </a:r>
            <a:r>
              <a:rPr lang="en-GB" sz="1800" dirty="0">
                <a:effectLst/>
                <a:ea typeface="Times New Roman" panose="02020603050405020304" pitchFamily="18" charset="0"/>
              </a:rPr>
              <a:t> </a:t>
            </a:r>
            <a:r>
              <a:rPr lang="en-GB" sz="1800" dirty="0" err="1">
                <a:effectLst/>
                <a:ea typeface="Times New Roman" panose="02020603050405020304" pitchFamily="18" charset="0"/>
              </a:rPr>
              <a:t>prodajo</a:t>
            </a:r>
            <a:r>
              <a:rPr lang="en-GB" sz="1800" dirty="0">
                <a:effectLst/>
                <a:ea typeface="Times New Roman" panose="02020603050405020304" pitchFamily="18" charset="0"/>
              </a:rPr>
              <a:t> </a:t>
            </a:r>
            <a:r>
              <a:rPr lang="en-GB" sz="1800" dirty="0" err="1">
                <a:effectLst/>
                <a:ea typeface="Times New Roman" panose="02020603050405020304" pitchFamily="18" charset="0"/>
              </a:rPr>
              <a:t>brez</a:t>
            </a:r>
            <a:r>
              <a:rPr lang="en-GB" sz="1800" dirty="0">
                <a:effectLst/>
                <a:ea typeface="Times New Roman" panose="02020603050405020304" pitchFamily="18" charset="0"/>
              </a:rPr>
              <a:t> </a:t>
            </a:r>
            <a:r>
              <a:rPr lang="en-GB" sz="1800" dirty="0" err="1">
                <a:effectLst/>
                <a:ea typeface="Times New Roman" panose="02020603050405020304" pitchFamily="18" charset="0"/>
              </a:rPr>
              <a:t>povezave</a:t>
            </a:r>
            <a:r>
              <a:rPr lang="en-GB" sz="1800" dirty="0">
                <a:effectLst/>
                <a:ea typeface="Times New Roman" panose="02020603050405020304" pitchFamily="18" charset="0"/>
              </a:rPr>
              <a:t>, </a:t>
            </a:r>
            <a:r>
              <a:rPr lang="en-GB" sz="1800" dirty="0" err="1">
                <a:effectLst/>
                <a:ea typeface="Times New Roman" panose="02020603050405020304" pitchFamily="18" charset="0"/>
              </a:rPr>
              <a:t>povečati</a:t>
            </a:r>
            <a:r>
              <a:rPr lang="en-GB" sz="1800" dirty="0">
                <a:effectLst/>
                <a:ea typeface="Times New Roman" panose="02020603050405020304" pitchFamily="18" charset="0"/>
              </a:rPr>
              <a:t> </a:t>
            </a:r>
            <a:r>
              <a:rPr lang="en-GB" sz="1800" dirty="0" err="1">
                <a:effectLst/>
                <a:ea typeface="Times New Roman" panose="02020603050405020304" pitchFamily="18" charset="0"/>
              </a:rPr>
              <a:t>povprečno</a:t>
            </a:r>
            <a:r>
              <a:rPr lang="en-GB" sz="1800" dirty="0">
                <a:effectLst/>
                <a:ea typeface="Times New Roman" panose="02020603050405020304" pitchFamily="18" charset="0"/>
              </a:rPr>
              <a:t> </a:t>
            </a:r>
            <a:r>
              <a:rPr lang="en-GB" sz="1800" dirty="0" err="1">
                <a:effectLst/>
                <a:ea typeface="Times New Roman" panose="02020603050405020304" pitchFamily="18" charset="0"/>
              </a:rPr>
              <a:t>vrednost</a:t>
            </a:r>
            <a:r>
              <a:rPr lang="en-GB" sz="1800" dirty="0">
                <a:effectLst/>
                <a:ea typeface="Times New Roman" panose="02020603050405020304" pitchFamily="18" charset="0"/>
              </a:rPr>
              <a:t> </a:t>
            </a:r>
            <a:r>
              <a:rPr lang="en-GB" sz="1800" dirty="0" err="1">
                <a:effectLst/>
                <a:ea typeface="Times New Roman" panose="02020603050405020304" pitchFamily="18" charset="0"/>
              </a:rPr>
              <a:t>transakcije</a:t>
            </a:r>
            <a:r>
              <a:rPr lang="en-GB" sz="1800" dirty="0">
                <a:effectLst/>
                <a:ea typeface="Times New Roman" panose="02020603050405020304" pitchFamily="18" charset="0"/>
              </a:rPr>
              <a:t> </a:t>
            </a:r>
            <a:r>
              <a:rPr lang="en-GB" sz="1800" dirty="0" err="1">
                <a:effectLst/>
                <a:ea typeface="Times New Roman" panose="02020603050405020304" pitchFamily="18" charset="0"/>
              </a:rPr>
              <a:t>ali</a:t>
            </a:r>
            <a:r>
              <a:rPr lang="en-GB" sz="1800" dirty="0">
                <a:effectLst/>
                <a:ea typeface="Times New Roman" panose="02020603050405020304" pitchFamily="18" charset="0"/>
              </a:rPr>
              <a:t> </a:t>
            </a:r>
            <a:r>
              <a:rPr lang="en-GB" sz="1800" dirty="0" err="1">
                <a:effectLst/>
                <a:ea typeface="Times New Roman" panose="02020603050405020304" pitchFamily="18" charset="0"/>
              </a:rPr>
              <a:t>povečati</a:t>
            </a:r>
            <a:r>
              <a:rPr lang="en-GB" sz="1800" dirty="0">
                <a:effectLst/>
                <a:ea typeface="Times New Roman" panose="02020603050405020304" pitchFamily="18" charset="0"/>
              </a:rPr>
              <a:t> </a:t>
            </a:r>
            <a:r>
              <a:rPr lang="en-GB" sz="1800" dirty="0" err="1">
                <a:effectLst/>
                <a:ea typeface="Times New Roman" panose="02020603050405020304" pitchFamily="18" charset="0"/>
              </a:rPr>
              <a:t>zadržanje</a:t>
            </a:r>
            <a:r>
              <a:rPr lang="en-GB" sz="1800" dirty="0">
                <a:effectLst/>
                <a:ea typeface="Times New Roman" panose="02020603050405020304" pitchFamily="18" charset="0"/>
              </a:rPr>
              <a:t> </a:t>
            </a:r>
            <a:r>
              <a:rPr lang="en-GB" sz="1800" dirty="0" err="1">
                <a:effectLst/>
                <a:ea typeface="Times New Roman" panose="02020603050405020304" pitchFamily="18" charset="0"/>
              </a:rPr>
              <a:t>strank</a:t>
            </a:r>
            <a:r>
              <a:rPr lang="en-GB" sz="1800" dirty="0">
                <a:effectLst/>
                <a:ea typeface="Times New Roman" panose="02020603050405020304" pitchFamily="18" charset="0"/>
              </a:rPr>
              <a:t>.</a:t>
            </a:r>
          </a:p>
          <a:p>
            <a:pPr marL="285750" indent="-285750">
              <a:buFont typeface="Arial" panose="020B0604020202020204" pitchFamily="34" charset="0"/>
              <a:buChar char="•"/>
            </a:pPr>
            <a:r>
              <a:rPr lang="en-GB" sz="1800" b="1" dirty="0" err="1">
                <a:effectLst/>
                <a:ea typeface="Times New Roman" panose="02020603050405020304" pitchFamily="18" charset="0"/>
              </a:rPr>
              <a:t>Ustvarjanje</a:t>
            </a:r>
            <a:r>
              <a:rPr lang="en-GB" sz="1800" b="1" dirty="0">
                <a:effectLst/>
                <a:ea typeface="Times New Roman" panose="02020603050405020304" pitchFamily="18" charset="0"/>
              </a:rPr>
              <a:t> </a:t>
            </a:r>
            <a:r>
              <a:rPr lang="en-GB" sz="1800" b="1" dirty="0" err="1">
                <a:effectLst/>
                <a:ea typeface="Times New Roman" panose="02020603050405020304" pitchFamily="18" charset="0"/>
              </a:rPr>
              <a:t>vodil</a:t>
            </a:r>
            <a:r>
              <a:rPr lang="en-GB" sz="1800" b="1" dirty="0">
                <a:effectLst/>
                <a:ea typeface="Times New Roman" panose="02020603050405020304" pitchFamily="18" charset="0"/>
              </a:rPr>
              <a:t>: </a:t>
            </a:r>
            <a:r>
              <a:rPr lang="en-GB" sz="1800" dirty="0" err="1">
                <a:effectLst/>
                <a:ea typeface="Times New Roman" panose="02020603050405020304" pitchFamily="18" charset="0"/>
              </a:rPr>
              <a:t>Če</a:t>
            </a:r>
            <a:r>
              <a:rPr lang="en-GB" sz="1800" dirty="0">
                <a:effectLst/>
                <a:ea typeface="Times New Roman" panose="02020603050405020304" pitchFamily="18" charset="0"/>
              </a:rPr>
              <a:t> je </a:t>
            </a:r>
            <a:r>
              <a:rPr lang="en-GB" sz="1800" dirty="0" err="1">
                <a:effectLst/>
                <a:ea typeface="Times New Roman" panose="02020603050405020304" pitchFamily="18" charset="0"/>
              </a:rPr>
              <a:t>vaše</a:t>
            </a:r>
            <a:r>
              <a:rPr lang="en-GB" sz="1800" dirty="0">
                <a:effectLst/>
                <a:ea typeface="Times New Roman" panose="02020603050405020304" pitchFamily="18" charset="0"/>
              </a:rPr>
              <a:t> </a:t>
            </a:r>
            <a:r>
              <a:rPr lang="en-GB" sz="1800" dirty="0" err="1">
                <a:effectLst/>
                <a:ea typeface="Times New Roman" panose="02020603050405020304" pitchFamily="18" charset="0"/>
              </a:rPr>
              <a:t>podjetje</a:t>
            </a:r>
            <a:r>
              <a:rPr lang="en-GB" sz="1800" dirty="0">
                <a:effectLst/>
                <a:ea typeface="Times New Roman" panose="02020603050405020304" pitchFamily="18" charset="0"/>
              </a:rPr>
              <a:t> </a:t>
            </a:r>
            <a:r>
              <a:rPr lang="en-GB" sz="1800" dirty="0" err="1">
                <a:effectLst/>
                <a:ea typeface="Times New Roman" panose="02020603050405020304" pitchFamily="18" charset="0"/>
              </a:rPr>
              <a:t>odvisno</a:t>
            </a:r>
            <a:r>
              <a:rPr lang="en-GB" sz="1800" dirty="0">
                <a:effectLst/>
                <a:ea typeface="Times New Roman" panose="02020603050405020304" pitchFamily="18" charset="0"/>
              </a:rPr>
              <a:t> od </a:t>
            </a:r>
            <a:r>
              <a:rPr lang="en-GB" sz="1800" dirty="0" err="1">
                <a:effectLst/>
                <a:ea typeface="Times New Roman" panose="02020603050405020304" pitchFamily="18" charset="0"/>
              </a:rPr>
              <a:t>pridobivanja</a:t>
            </a:r>
            <a:r>
              <a:rPr lang="en-GB" sz="1800" dirty="0">
                <a:effectLst/>
                <a:ea typeface="Times New Roman" panose="02020603050405020304" pitchFamily="18" charset="0"/>
              </a:rPr>
              <a:t> </a:t>
            </a:r>
            <a:r>
              <a:rPr lang="en-GB" sz="1800" dirty="0" err="1">
                <a:effectLst/>
                <a:ea typeface="Times New Roman" panose="02020603050405020304" pitchFamily="18" charset="0"/>
              </a:rPr>
              <a:t>potencialnih</a:t>
            </a:r>
            <a:r>
              <a:rPr lang="en-GB" sz="1800" dirty="0">
                <a:effectLst/>
                <a:ea typeface="Times New Roman" panose="02020603050405020304" pitchFamily="18" charset="0"/>
              </a:rPr>
              <a:t> </a:t>
            </a:r>
            <a:r>
              <a:rPr lang="en-GB" sz="1800" dirty="0" err="1">
                <a:effectLst/>
                <a:ea typeface="Times New Roman" panose="02020603050405020304" pitchFamily="18" charset="0"/>
              </a:rPr>
              <a:t>strank</a:t>
            </a:r>
            <a:r>
              <a:rPr lang="en-GB" sz="1800" dirty="0">
                <a:effectLst/>
                <a:ea typeface="Times New Roman" panose="02020603050405020304" pitchFamily="18" charset="0"/>
              </a:rPr>
              <a:t>, je </a:t>
            </a:r>
            <a:r>
              <a:rPr lang="en-GB" sz="1800" dirty="0" err="1">
                <a:effectLst/>
                <a:ea typeface="Times New Roman" panose="02020603050405020304" pitchFamily="18" charset="0"/>
              </a:rPr>
              <a:t>ključnega</a:t>
            </a:r>
            <a:r>
              <a:rPr lang="en-GB" sz="1800" dirty="0">
                <a:effectLst/>
                <a:ea typeface="Times New Roman" panose="02020603050405020304" pitchFamily="18" charset="0"/>
              </a:rPr>
              <a:t> </a:t>
            </a:r>
            <a:r>
              <a:rPr lang="en-GB" sz="1800" dirty="0" err="1">
                <a:effectLst/>
                <a:ea typeface="Times New Roman" panose="02020603050405020304" pitchFamily="18" charset="0"/>
              </a:rPr>
              <a:t>pomena</a:t>
            </a:r>
            <a:r>
              <a:rPr lang="en-GB" sz="1800" dirty="0">
                <a:effectLst/>
                <a:ea typeface="Times New Roman" panose="02020603050405020304" pitchFamily="18" charset="0"/>
              </a:rPr>
              <a:t>, da </a:t>
            </a:r>
            <a:r>
              <a:rPr lang="en-GB" sz="1800" dirty="0" err="1">
                <a:effectLst/>
                <a:ea typeface="Times New Roman" panose="02020603050405020304" pitchFamily="18" charset="0"/>
              </a:rPr>
              <a:t>si</a:t>
            </a:r>
            <a:r>
              <a:rPr lang="en-GB" sz="1800" dirty="0">
                <a:effectLst/>
                <a:ea typeface="Times New Roman" panose="02020603050405020304" pitchFamily="18" charset="0"/>
              </a:rPr>
              <a:t> </a:t>
            </a:r>
            <a:r>
              <a:rPr lang="en-GB" sz="1800" dirty="0" err="1">
                <a:effectLst/>
                <a:ea typeface="Times New Roman" panose="02020603050405020304" pitchFamily="18" charset="0"/>
              </a:rPr>
              <a:t>zastavite</a:t>
            </a:r>
            <a:r>
              <a:rPr lang="en-GB" sz="1800" dirty="0">
                <a:effectLst/>
                <a:ea typeface="Times New Roman" panose="02020603050405020304" pitchFamily="18" charset="0"/>
              </a:rPr>
              <a:t> </a:t>
            </a:r>
            <a:r>
              <a:rPr lang="en-GB" sz="1800" dirty="0" err="1">
                <a:effectLst/>
                <a:ea typeface="Times New Roman" panose="02020603050405020304" pitchFamily="18" charset="0"/>
              </a:rPr>
              <a:t>cilje</a:t>
            </a:r>
            <a:r>
              <a:rPr lang="en-GB" sz="1800" dirty="0">
                <a:effectLst/>
                <a:ea typeface="Times New Roman" panose="02020603050405020304" pitchFamily="18" charset="0"/>
              </a:rPr>
              <a:t> za </a:t>
            </a:r>
            <a:r>
              <a:rPr lang="en-GB" sz="1800" dirty="0" err="1">
                <a:effectLst/>
                <a:ea typeface="Times New Roman" panose="02020603050405020304" pitchFamily="18" charset="0"/>
              </a:rPr>
              <a:t>pridobitev</a:t>
            </a:r>
            <a:r>
              <a:rPr lang="en-GB" sz="1800" dirty="0">
                <a:effectLst/>
                <a:ea typeface="Times New Roman" panose="02020603050405020304" pitchFamily="18" charset="0"/>
              </a:rPr>
              <a:t> </a:t>
            </a:r>
            <a:r>
              <a:rPr lang="en-GB" sz="1800" dirty="0" err="1">
                <a:effectLst/>
                <a:ea typeface="Times New Roman" panose="02020603050405020304" pitchFamily="18" charset="0"/>
              </a:rPr>
              <a:t>določenega</a:t>
            </a:r>
            <a:r>
              <a:rPr lang="en-GB" sz="1800" dirty="0">
                <a:effectLst/>
                <a:ea typeface="Times New Roman" panose="02020603050405020304" pitchFamily="18" charset="0"/>
              </a:rPr>
              <a:t> </a:t>
            </a:r>
            <a:r>
              <a:rPr lang="en-GB" sz="1800" dirty="0" err="1">
                <a:effectLst/>
                <a:ea typeface="Times New Roman" panose="02020603050405020304" pitchFamily="18" charset="0"/>
              </a:rPr>
              <a:t>števila</a:t>
            </a:r>
            <a:r>
              <a:rPr lang="en-GB" sz="1800" dirty="0">
                <a:effectLst/>
                <a:ea typeface="Times New Roman" panose="02020603050405020304" pitchFamily="18" charset="0"/>
              </a:rPr>
              <a:t> </a:t>
            </a:r>
            <a:r>
              <a:rPr lang="en-GB" sz="1800" dirty="0" err="1">
                <a:effectLst/>
                <a:ea typeface="Times New Roman" panose="02020603050405020304" pitchFamily="18" charset="0"/>
              </a:rPr>
              <a:t>visokokakovostnih</a:t>
            </a:r>
            <a:r>
              <a:rPr lang="en-GB" sz="1800" dirty="0">
                <a:effectLst/>
                <a:ea typeface="Times New Roman" panose="02020603050405020304" pitchFamily="18" charset="0"/>
              </a:rPr>
              <a:t> </a:t>
            </a:r>
            <a:r>
              <a:rPr lang="en-GB" sz="1800" dirty="0" err="1">
                <a:effectLst/>
                <a:ea typeface="Times New Roman" panose="02020603050405020304" pitchFamily="18" charset="0"/>
              </a:rPr>
              <a:t>potencialnih</a:t>
            </a:r>
            <a:r>
              <a:rPr lang="en-GB" sz="1800" dirty="0">
                <a:effectLst/>
                <a:ea typeface="Times New Roman" panose="02020603050405020304" pitchFamily="18" charset="0"/>
              </a:rPr>
              <a:t> </a:t>
            </a:r>
            <a:r>
              <a:rPr lang="en-GB" sz="1800" dirty="0" err="1">
                <a:effectLst/>
                <a:ea typeface="Times New Roman" panose="02020603050405020304" pitchFamily="18" charset="0"/>
              </a:rPr>
              <a:t>strank</a:t>
            </a:r>
            <a:r>
              <a:rPr lang="en-GB" sz="1800" dirty="0">
                <a:effectLst/>
                <a:ea typeface="Times New Roman" panose="02020603050405020304" pitchFamily="18" charset="0"/>
              </a:rPr>
              <a:t> </a:t>
            </a:r>
            <a:r>
              <a:rPr lang="en-GB" sz="1800" dirty="0" err="1">
                <a:effectLst/>
                <a:ea typeface="Times New Roman" panose="02020603050405020304" pitchFamily="18" charset="0"/>
              </a:rPr>
              <a:t>prek</a:t>
            </a:r>
            <a:r>
              <a:rPr lang="en-GB" sz="1800" dirty="0">
                <a:effectLst/>
                <a:ea typeface="Times New Roman" panose="02020603050405020304" pitchFamily="18" charset="0"/>
              </a:rPr>
              <a:t> </a:t>
            </a:r>
            <a:r>
              <a:rPr lang="en-GB" sz="1800" dirty="0" err="1">
                <a:effectLst/>
                <a:ea typeface="Times New Roman" panose="02020603050405020304" pitchFamily="18" charset="0"/>
              </a:rPr>
              <a:t>digitalnih</a:t>
            </a:r>
            <a:r>
              <a:rPr lang="en-GB" sz="1800" dirty="0">
                <a:effectLst/>
                <a:ea typeface="Times New Roman" panose="02020603050405020304" pitchFamily="18" charset="0"/>
              </a:rPr>
              <a:t> </a:t>
            </a:r>
            <a:r>
              <a:rPr lang="en-GB" sz="1800" dirty="0" err="1">
                <a:effectLst/>
                <a:ea typeface="Times New Roman" panose="02020603050405020304" pitchFamily="18" charset="0"/>
              </a:rPr>
              <a:t>kanalov</a:t>
            </a:r>
            <a:r>
              <a:rPr lang="en-GB" sz="1800" dirty="0">
                <a:effectLst/>
                <a:ea typeface="Times New Roman" panose="02020603050405020304" pitchFamily="18" charset="0"/>
              </a:rPr>
              <a:t>. </a:t>
            </a:r>
          </a:p>
          <a:p>
            <a:pPr marL="285750" indent="-285750">
              <a:buFont typeface="Arial" panose="020B0604020202020204" pitchFamily="34" charset="0"/>
              <a:buChar char="•"/>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Povečajte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promet</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spletni</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strani</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Če</a:t>
            </a:r>
            <a:r>
              <a:rPr lang="en-US" sz="1800" dirty="0">
                <a:effectLst/>
                <a:latin typeface="Calibri" panose="020F0502020204030204" pitchFamily="34" charset="0"/>
                <a:ea typeface="Times New Roman" panose="02020603050405020304" pitchFamily="18" charset="0"/>
                <a:cs typeface="Calibri" panose="020F0502020204030204" pitchFamily="34" charset="0"/>
              </a:rPr>
              <a:t>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vaša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stran</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ključni</a:t>
            </a:r>
            <a:r>
              <a:rPr lang="en-US" sz="1800" dirty="0">
                <a:effectLst/>
                <a:latin typeface="Calibri" panose="020F0502020204030204" pitchFamily="34" charset="0"/>
                <a:ea typeface="Times New Roman" panose="02020603050405020304" pitchFamily="18" charset="0"/>
                <a:cs typeface="Calibri" panose="020F0502020204030204" pitchFamily="34" charset="0"/>
              </a:rPr>
              <a:t> del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vašega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podjetja</a:t>
            </a:r>
            <a:r>
              <a:rPr lang="en-US" sz="1800" dirty="0">
                <a:effectLst/>
                <a:latin typeface="Calibri" panose="020F0502020204030204" pitchFamily="34" charset="0"/>
                <a:ea typeface="Times New Roman" panose="02020603050405020304" pitchFamily="18" charset="0"/>
                <a:cs typeface="Calibri" panose="020F0502020204030204" pitchFamily="34" charset="0"/>
              </a:rPr>
              <a:t>,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povečanje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prometa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spletni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strani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lahko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cilj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Pomembno</a:t>
            </a:r>
            <a:r>
              <a:rPr lang="en-US" sz="1800" dirty="0">
                <a:effectLst/>
                <a:latin typeface="Calibri" panose="020F0502020204030204" pitchFamily="34" charset="0"/>
                <a:ea typeface="Times New Roman" panose="02020603050405020304" pitchFamily="18" charset="0"/>
                <a:cs typeface="Calibri" panose="020F0502020204030204" pitchFamily="34" charset="0"/>
              </a:rPr>
              <a:t> je, da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določite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ali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usmerjeni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nove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ali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vračajoče</a:t>
            </a:r>
            <a:r>
              <a:rPr lang="en-US" sz="1800" dirty="0">
                <a:effectLst/>
                <a:latin typeface="Calibri" panose="020F0502020204030204" pitchFamily="34" charset="0"/>
                <a:ea typeface="Times New Roman" panose="02020603050405020304" pitchFamily="18" charset="0"/>
                <a:cs typeface="Calibri" panose="020F0502020204030204" pitchFamily="34" charset="0"/>
              </a:rPr>
              <a:t> se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obiskovalce</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594835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Oblikovanje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strategije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digitalnega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trženja</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Opredelitev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poslovnih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ciljne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skupine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latin typeface="Calibri" panose="020F0502020204030204" pitchFamily="34" charset="0"/>
                <a:ea typeface="Times New Roman" panose="02020603050405020304" pitchFamily="18" charset="0"/>
              </a:rPr>
              <a:t>2.1.1 </a:t>
            </a:r>
            <a:r>
              <a:rPr lang="en-US" sz="1800" b="1" dirty="0" err="1">
                <a:effectLst/>
                <a:latin typeface="Calibri" panose="020F0502020204030204" pitchFamily="34" charset="0"/>
                <a:ea typeface="Times New Roman" panose="02020603050405020304" pitchFamily="18" charset="0"/>
              </a:rPr>
              <a:t>Opredelitev</a:t>
            </a:r>
            <a:r>
              <a:rPr lang="en-US" sz="1800" b="1" dirty="0">
                <a:effectLst/>
                <a:latin typeface="Calibri" panose="020F0502020204030204" pitchFamily="34" charset="0"/>
                <a:ea typeface="Times New Roman" panose="02020603050405020304" pitchFamily="18" charset="0"/>
              </a:rPr>
              <a:t> in </a:t>
            </a:r>
            <a:r>
              <a:rPr lang="en-US" sz="1800" b="1" dirty="0" err="1">
                <a:effectLst/>
                <a:latin typeface="Calibri" panose="020F0502020204030204" pitchFamily="34" charset="0"/>
                <a:ea typeface="Times New Roman" panose="02020603050405020304" pitchFamily="18" charset="0"/>
              </a:rPr>
              <a:t>razvoj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digitalnega</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trženja</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err="1">
                <a:effectLst/>
                <a:ea typeface="Times New Roman" panose="02020603050405020304" pitchFamily="18" charset="0"/>
              </a:rPr>
              <a:t>Povečajte</a:t>
            </a:r>
            <a:r>
              <a:rPr lang="en-GB" sz="1800" b="1" dirty="0">
                <a:effectLst/>
                <a:ea typeface="Times New Roman" panose="02020603050405020304" pitchFamily="18" charset="0"/>
              </a:rPr>
              <a:t> </a:t>
            </a:r>
            <a:r>
              <a:rPr lang="en-GB" sz="1800" b="1" dirty="0" err="1">
                <a:effectLst/>
                <a:ea typeface="Times New Roman" panose="02020603050405020304" pitchFamily="18" charset="0"/>
              </a:rPr>
              <a:t>prepoznavnost</a:t>
            </a:r>
            <a:r>
              <a:rPr lang="en-GB" sz="1800" b="1" dirty="0">
                <a:effectLst/>
                <a:ea typeface="Times New Roman" panose="02020603050405020304" pitchFamily="18" charset="0"/>
              </a:rPr>
              <a:t> </a:t>
            </a:r>
            <a:r>
              <a:rPr lang="en-GB" sz="1800" b="1" dirty="0" err="1">
                <a:effectLst/>
                <a:ea typeface="Times New Roman" panose="02020603050405020304" pitchFamily="18" charset="0"/>
              </a:rPr>
              <a:t>blagovne</a:t>
            </a:r>
            <a:r>
              <a:rPr lang="en-GB" sz="1800" b="1" dirty="0">
                <a:effectLst/>
                <a:ea typeface="Times New Roman" panose="02020603050405020304" pitchFamily="18" charset="0"/>
              </a:rPr>
              <a:t> </a:t>
            </a:r>
            <a:r>
              <a:rPr lang="en-GB" sz="1800" b="1" dirty="0" err="1">
                <a:effectLst/>
                <a:ea typeface="Times New Roman" panose="02020603050405020304" pitchFamily="18" charset="0"/>
              </a:rPr>
              <a:t>znamke</a:t>
            </a:r>
            <a:r>
              <a:rPr lang="en-GB" sz="1800" b="1" dirty="0">
                <a:effectLst/>
                <a:ea typeface="Times New Roman" panose="02020603050405020304" pitchFamily="18" charset="0"/>
              </a:rPr>
              <a:t>: </a:t>
            </a:r>
            <a:r>
              <a:rPr lang="en-GB" sz="1800" dirty="0" err="1">
                <a:effectLst/>
                <a:ea typeface="Times New Roman" panose="02020603050405020304" pitchFamily="18" charset="0"/>
              </a:rPr>
              <a:t>Gradnja</a:t>
            </a:r>
            <a:r>
              <a:rPr lang="en-GB" sz="1800" dirty="0">
                <a:effectLst/>
                <a:ea typeface="Times New Roman" panose="02020603050405020304" pitchFamily="18" charset="0"/>
              </a:rPr>
              <a:t> </a:t>
            </a:r>
            <a:r>
              <a:rPr lang="en-GB" sz="1800" dirty="0" err="1">
                <a:effectLst/>
                <a:ea typeface="Times New Roman" panose="02020603050405020304" pitchFamily="18" charset="0"/>
              </a:rPr>
              <a:t>prepoznavnosti</a:t>
            </a:r>
            <a:r>
              <a:rPr lang="en-GB" sz="1800" dirty="0">
                <a:effectLst/>
                <a:ea typeface="Times New Roman" panose="02020603050405020304" pitchFamily="18" charset="0"/>
              </a:rPr>
              <a:t> </a:t>
            </a:r>
            <a:r>
              <a:rPr lang="en-GB" sz="1800" dirty="0" err="1">
                <a:effectLst/>
                <a:ea typeface="Times New Roman" panose="02020603050405020304" pitchFamily="18" charset="0"/>
              </a:rPr>
              <a:t>blagovne</a:t>
            </a:r>
            <a:r>
              <a:rPr lang="en-GB" sz="1800" dirty="0">
                <a:effectLst/>
                <a:ea typeface="Times New Roman" panose="02020603050405020304" pitchFamily="18" charset="0"/>
              </a:rPr>
              <a:t> </a:t>
            </a:r>
            <a:r>
              <a:rPr lang="en-GB" sz="1800" dirty="0" err="1">
                <a:effectLst/>
                <a:ea typeface="Times New Roman" panose="02020603050405020304" pitchFamily="18" charset="0"/>
              </a:rPr>
              <a:t>znamke</a:t>
            </a:r>
            <a:r>
              <a:rPr lang="en-GB" sz="1800" dirty="0">
                <a:effectLst/>
                <a:ea typeface="Times New Roman" panose="02020603050405020304" pitchFamily="18" charset="0"/>
              </a:rPr>
              <a:t> in </a:t>
            </a:r>
            <a:r>
              <a:rPr lang="en-GB" sz="1800" dirty="0" err="1">
                <a:effectLst/>
                <a:ea typeface="Times New Roman" panose="02020603050405020304" pitchFamily="18" charset="0"/>
              </a:rPr>
              <a:t>zaupanja</a:t>
            </a:r>
            <a:r>
              <a:rPr lang="en-GB" sz="1800" dirty="0">
                <a:effectLst/>
                <a:ea typeface="Times New Roman" panose="02020603050405020304" pitchFamily="18" charset="0"/>
              </a:rPr>
              <a:t> je </a:t>
            </a:r>
            <a:r>
              <a:rPr lang="en-GB" sz="1800" dirty="0" err="1">
                <a:effectLst/>
                <a:ea typeface="Times New Roman" panose="02020603050405020304" pitchFamily="18" charset="0"/>
              </a:rPr>
              <a:t>lahko</a:t>
            </a:r>
            <a:r>
              <a:rPr lang="en-GB" sz="1800" dirty="0">
                <a:effectLst/>
                <a:ea typeface="Times New Roman" panose="02020603050405020304" pitchFamily="18" charset="0"/>
              </a:rPr>
              <a:t> </a:t>
            </a:r>
            <a:r>
              <a:rPr lang="en-GB" sz="1800" dirty="0" err="1">
                <a:effectLst/>
                <a:ea typeface="Times New Roman" panose="02020603050405020304" pitchFamily="18" charset="0"/>
              </a:rPr>
              <a:t>dragocen</a:t>
            </a:r>
            <a:r>
              <a:rPr lang="en-GB" sz="1800" dirty="0">
                <a:effectLst/>
                <a:ea typeface="Times New Roman" panose="02020603050405020304" pitchFamily="18" charset="0"/>
              </a:rPr>
              <a:t> </a:t>
            </a:r>
            <a:r>
              <a:rPr lang="en-GB" sz="1800" dirty="0" err="1">
                <a:effectLst/>
                <a:ea typeface="Times New Roman" panose="02020603050405020304" pitchFamily="18" charset="0"/>
              </a:rPr>
              <a:t>cilj</a:t>
            </a:r>
            <a:r>
              <a:rPr lang="en-GB" sz="1800" dirty="0">
                <a:effectLst/>
                <a:ea typeface="Times New Roman" panose="02020603050405020304" pitchFamily="18" charset="0"/>
              </a:rPr>
              <a:t>, </a:t>
            </a:r>
            <a:r>
              <a:rPr lang="en-GB" sz="1800" dirty="0" err="1">
                <a:effectLst/>
                <a:ea typeface="Times New Roman" panose="02020603050405020304" pitchFamily="18" charset="0"/>
              </a:rPr>
              <a:t>zlasti</a:t>
            </a:r>
            <a:r>
              <a:rPr lang="en-GB" sz="1800" dirty="0">
                <a:effectLst/>
                <a:ea typeface="Times New Roman" panose="02020603050405020304" pitchFamily="18" charset="0"/>
              </a:rPr>
              <a:t> za </a:t>
            </a:r>
            <a:r>
              <a:rPr lang="en-GB" sz="1800" dirty="0" err="1">
                <a:effectLst/>
                <a:ea typeface="Times New Roman" panose="02020603050405020304" pitchFamily="18" charset="0"/>
              </a:rPr>
              <a:t>novejša</a:t>
            </a:r>
            <a:r>
              <a:rPr lang="en-GB" sz="1800" dirty="0">
                <a:effectLst/>
                <a:ea typeface="Times New Roman" panose="02020603050405020304" pitchFamily="18" charset="0"/>
              </a:rPr>
              <a:t> </a:t>
            </a:r>
            <a:r>
              <a:rPr lang="en-GB" sz="1800" dirty="0" err="1">
                <a:effectLst/>
                <a:ea typeface="Times New Roman" panose="02020603050405020304" pitchFamily="18" charset="0"/>
              </a:rPr>
              <a:t>podjetja</a:t>
            </a:r>
            <a:r>
              <a:rPr lang="en-GB" sz="1800" dirty="0">
                <a:effectLst/>
                <a:ea typeface="Times New Roman" panose="02020603050405020304" pitchFamily="18" charset="0"/>
              </a:rPr>
              <a:t> </a:t>
            </a:r>
            <a:r>
              <a:rPr lang="en-GB" sz="1800" dirty="0" err="1">
                <a:effectLst/>
                <a:ea typeface="Times New Roman" panose="02020603050405020304" pitchFamily="18" charset="0"/>
              </a:rPr>
              <a:t>ali</a:t>
            </a:r>
            <a:r>
              <a:rPr lang="en-GB" sz="1800" dirty="0">
                <a:effectLst/>
                <a:ea typeface="Times New Roman" panose="02020603050405020304" pitchFamily="18" charset="0"/>
              </a:rPr>
              <a:t> </a:t>
            </a:r>
            <a:r>
              <a:rPr lang="en-GB" sz="1800" dirty="0" err="1">
                <a:effectLst/>
                <a:ea typeface="Times New Roman" panose="02020603050405020304" pitchFamily="18" charset="0"/>
              </a:rPr>
              <a:t>podjetja</a:t>
            </a:r>
            <a:r>
              <a:rPr lang="en-GB" sz="1800" dirty="0">
                <a:effectLst/>
                <a:ea typeface="Times New Roman" panose="02020603050405020304" pitchFamily="18" charset="0"/>
              </a:rPr>
              <a:t>, ki </a:t>
            </a:r>
            <a:r>
              <a:rPr lang="en-GB" sz="1800" dirty="0" err="1">
                <a:effectLst/>
                <a:ea typeface="Times New Roman" panose="02020603050405020304" pitchFamily="18" charset="0"/>
              </a:rPr>
              <a:t>vstopajo</a:t>
            </a:r>
            <a:r>
              <a:rPr lang="en-GB" sz="1800" dirty="0">
                <a:effectLst/>
                <a:ea typeface="Times New Roman" panose="02020603050405020304" pitchFamily="18" charset="0"/>
              </a:rPr>
              <a:t> </a:t>
            </a:r>
            <a:r>
              <a:rPr lang="en-GB" sz="1800" dirty="0" err="1">
                <a:effectLst/>
                <a:ea typeface="Times New Roman" panose="02020603050405020304" pitchFamily="18" charset="0"/>
              </a:rPr>
              <a:t>na</a:t>
            </a:r>
            <a:r>
              <a:rPr lang="en-GB" sz="1800" dirty="0">
                <a:effectLst/>
                <a:ea typeface="Times New Roman" panose="02020603050405020304" pitchFamily="18" charset="0"/>
              </a:rPr>
              <a:t> </a:t>
            </a:r>
            <a:r>
              <a:rPr lang="en-GB" sz="1800" dirty="0" err="1">
                <a:effectLst/>
                <a:ea typeface="Times New Roman" panose="02020603050405020304" pitchFamily="18" charset="0"/>
              </a:rPr>
              <a:t>nove</a:t>
            </a:r>
            <a:r>
              <a:rPr lang="en-GB" sz="1800" dirty="0">
                <a:effectLst/>
                <a:ea typeface="Times New Roman" panose="02020603050405020304" pitchFamily="18" charset="0"/>
              </a:rPr>
              <a:t> </a:t>
            </a:r>
            <a:r>
              <a:rPr lang="en-GB" sz="1800" dirty="0" err="1">
                <a:effectLst/>
                <a:ea typeface="Times New Roman" panose="02020603050405020304" pitchFamily="18" charset="0"/>
              </a:rPr>
              <a:t>trge</a:t>
            </a:r>
            <a:r>
              <a:rPr lang="en-GB" sz="1800" dirty="0">
                <a:effectLst/>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err="1">
                <a:effectLst/>
                <a:ea typeface="Times New Roman" panose="02020603050405020304" pitchFamily="18" charset="0"/>
              </a:rPr>
              <a:t>Izboljšajte</a:t>
            </a:r>
            <a:r>
              <a:rPr lang="en-GB" sz="1800" b="1" dirty="0">
                <a:effectLst/>
                <a:ea typeface="Times New Roman" panose="02020603050405020304" pitchFamily="18" charset="0"/>
              </a:rPr>
              <a:t> </a:t>
            </a:r>
            <a:r>
              <a:rPr lang="en-GB" sz="1800" b="1" dirty="0" err="1">
                <a:effectLst/>
                <a:ea typeface="Times New Roman" panose="02020603050405020304" pitchFamily="18" charset="0"/>
              </a:rPr>
              <a:t>sodelovanje</a:t>
            </a:r>
            <a:r>
              <a:rPr lang="en-GB" sz="1800" b="1" dirty="0">
                <a:effectLst/>
                <a:ea typeface="Times New Roman" panose="02020603050405020304" pitchFamily="18" charset="0"/>
              </a:rPr>
              <a:t> s </a:t>
            </a:r>
            <a:r>
              <a:rPr lang="en-GB" sz="1800" b="1" dirty="0" err="1">
                <a:effectLst/>
                <a:ea typeface="Times New Roman" panose="02020603050405020304" pitchFamily="18" charset="0"/>
              </a:rPr>
              <a:t>strankami</a:t>
            </a:r>
            <a:r>
              <a:rPr lang="en-GB" sz="1800" b="1" dirty="0">
                <a:effectLst/>
                <a:ea typeface="Times New Roman" panose="02020603050405020304" pitchFamily="18" charset="0"/>
              </a:rPr>
              <a:t>:</a:t>
            </a:r>
            <a:r>
              <a:rPr lang="en-GB" sz="1800" dirty="0">
                <a:effectLst/>
                <a:ea typeface="Times New Roman" panose="02020603050405020304" pitchFamily="18" charset="0"/>
              </a:rPr>
              <a:t> </a:t>
            </a:r>
            <a:r>
              <a:rPr lang="en-GB" sz="1800" dirty="0" err="1">
                <a:effectLst/>
                <a:ea typeface="Times New Roman" panose="02020603050405020304" pitchFamily="18" charset="0"/>
              </a:rPr>
              <a:t>Povečanje</a:t>
            </a:r>
            <a:r>
              <a:rPr lang="en-GB" sz="1800" dirty="0">
                <a:effectLst/>
                <a:ea typeface="Times New Roman" panose="02020603050405020304" pitchFamily="18" charset="0"/>
              </a:rPr>
              <a:t> </a:t>
            </a:r>
            <a:r>
              <a:rPr lang="en-GB" sz="1800" dirty="0" err="1">
                <a:effectLst/>
                <a:ea typeface="Times New Roman" panose="02020603050405020304" pitchFamily="18" charset="0"/>
              </a:rPr>
              <a:t>kazalnikov</a:t>
            </a:r>
            <a:r>
              <a:rPr lang="en-GB" sz="1800" dirty="0">
                <a:effectLst/>
                <a:ea typeface="Times New Roman" panose="02020603050405020304" pitchFamily="18" charset="0"/>
              </a:rPr>
              <a:t> </a:t>
            </a:r>
            <a:r>
              <a:rPr lang="en-GB" sz="1800" dirty="0" err="1">
                <a:effectLst/>
                <a:ea typeface="Times New Roman" panose="02020603050405020304" pitchFamily="18" charset="0"/>
              </a:rPr>
              <a:t>vključenosti</a:t>
            </a:r>
            <a:r>
              <a:rPr lang="en-GB" sz="1800" dirty="0">
                <a:effectLst/>
                <a:ea typeface="Times New Roman" panose="02020603050405020304" pitchFamily="18" charset="0"/>
              </a:rPr>
              <a:t>, </a:t>
            </a:r>
            <a:r>
              <a:rPr lang="en-GB" sz="1800" dirty="0" err="1">
                <a:effectLst/>
                <a:ea typeface="Times New Roman" panose="02020603050405020304" pitchFamily="18" charset="0"/>
              </a:rPr>
              <a:t>kot</a:t>
            </a:r>
            <a:r>
              <a:rPr lang="en-GB" sz="1800" dirty="0">
                <a:effectLst/>
                <a:ea typeface="Times New Roman" panose="02020603050405020304" pitchFamily="18" charset="0"/>
              </a:rPr>
              <a:t> so </a:t>
            </a:r>
            <a:r>
              <a:rPr lang="en-GB" sz="1800" dirty="0" err="1">
                <a:effectLst/>
                <a:ea typeface="Times New Roman" panose="02020603050405020304" pitchFamily="18" charset="0"/>
              </a:rPr>
              <a:t>všečki</a:t>
            </a:r>
            <a:r>
              <a:rPr lang="en-GB" sz="1800" dirty="0">
                <a:effectLst/>
                <a:ea typeface="Times New Roman" panose="02020603050405020304" pitchFamily="18" charset="0"/>
              </a:rPr>
              <a:t>, </a:t>
            </a:r>
            <a:r>
              <a:rPr lang="en-GB" sz="1800" dirty="0" err="1">
                <a:effectLst/>
                <a:ea typeface="Times New Roman" panose="02020603050405020304" pitchFamily="18" charset="0"/>
              </a:rPr>
              <a:t>delitve</a:t>
            </a:r>
            <a:r>
              <a:rPr lang="en-GB" sz="1800" dirty="0">
                <a:effectLst/>
                <a:ea typeface="Times New Roman" panose="02020603050405020304" pitchFamily="18" charset="0"/>
              </a:rPr>
              <a:t>, </a:t>
            </a:r>
            <a:r>
              <a:rPr lang="en-GB" sz="1800" dirty="0" err="1">
                <a:effectLst/>
                <a:ea typeface="Times New Roman" panose="02020603050405020304" pitchFamily="18" charset="0"/>
              </a:rPr>
              <a:t>komentarji</a:t>
            </a:r>
            <a:r>
              <a:rPr lang="en-GB" sz="1800" dirty="0">
                <a:effectLst/>
                <a:ea typeface="Times New Roman" panose="02020603050405020304" pitchFamily="18" charset="0"/>
              </a:rPr>
              <a:t> in </a:t>
            </a:r>
            <a:r>
              <a:rPr lang="en-GB" sz="1800" dirty="0" err="1">
                <a:effectLst/>
                <a:ea typeface="Times New Roman" panose="02020603050405020304" pitchFamily="18" charset="0"/>
              </a:rPr>
              <a:t>sledilci</a:t>
            </a:r>
            <a:r>
              <a:rPr lang="en-GB" sz="1800" dirty="0">
                <a:effectLst/>
                <a:ea typeface="Times New Roman" panose="02020603050405020304" pitchFamily="18" charset="0"/>
              </a:rPr>
              <a:t> v </a:t>
            </a:r>
            <a:r>
              <a:rPr lang="en-GB" sz="1800" dirty="0" err="1">
                <a:effectLst/>
                <a:ea typeface="Times New Roman" panose="02020603050405020304" pitchFamily="18" charset="0"/>
              </a:rPr>
              <a:t>družbenih</a:t>
            </a:r>
            <a:r>
              <a:rPr lang="en-GB" sz="1800" dirty="0">
                <a:effectLst/>
                <a:ea typeface="Times New Roman" panose="02020603050405020304" pitchFamily="18" charset="0"/>
              </a:rPr>
              <a:t> </a:t>
            </a:r>
            <a:r>
              <a:rPr lang="en-GB" sz="1800" dirty="0" err="1">
                <a:effectLst/>
                <a:ea typeface="Times New Roman" panose="02020603050405020304" pitchFamily="18" charset="0"/>
              </a:rPr>
              <a:t>medijih</a:t>
            </a:r>
            <a:r>
              <a:rPr lang="en-GB" sz="1800" dirty="0">
                <a:effectLst/>
                <a:ea typeface="Times New Roman" panose="02020603050405020304" pitchFamily="18" charset="0"/>
              </a:rPr>
              <a:t>, je </a:t>
            </a:r>
            <a:r>
              <a:rPr lang="en-GB" sz="1800" dirty="0" err="1">
                <a:effectLst/>
                <a:ea typeface="Times New Roman" panose="02020603050405020304" pitchFamily="18" charset="0"/>
              </a:rPr>
              <a:t>lahko</a:t>
            </a:r>
            <a:r>
              <a:rPr lang="en-GB" sz="1800" dirty="0">
                <a:effectLst/>
                <a:ea typeface="Times New Roman" panose="02020603050405020304" pitchFamily="18" charset="0"/>
              </a:rPr>
              <a:t> </a:t>
            </a:r>
            <a:r>
              <a:rPr lang="en-GB" sz="1800" dirty="0" err="1">
                <a:effectLst/>
                <a:ea typeface="Times New Roman" panose="02020603050405020304" pitchFamily="18" charset="0"/>
              </a:rPr>
              <a:t>cilj</a:t>
            </a:r>
            <a:r>
              <a:rPr lang="en-GB" sz="1800" dirty="0">
                <a:effectLst/>
                <a:ea typeface="Times New Roman" panose="02020603050405020304" pitchFamily="18" charset="0"/>
              </a:rPr>
              <a:t>, </a:t>
            </a:r>
            <a:r>
              <a:rPr lang="en-GB" sz="1800" dirty="0" err="1">
                <a:effectLst/>
                <a:ea typeface="Times New Roman" panose="02020603050405020304" pitchFamily="18" charset="0"/>
              </a:rPr>
              <a:t>zlasti</a:t>
            </a:r>
            <a:r>
              <a:rPr lang="en-GB" sz="1800" dirty="0">
                <a:effectLst/>
                <a:ea typeface="Times New Roman" panose="02020603050405020304" pitchFamily="18" charset="0"/>
              </a:rPr>
              <a:t> za </a:t>
            </a:r>
            <a:r>
              <a:rPr lang="en-GB" sz="1800" dirty="0" err="1">
                <a:effectLst/>
                <a:ea typeface="Times New Roman" panose="02020603050405020304" pitchFamily="18" charset="0"/>
              </a:rPr>
              <a:t>podjetja</a:t>
            </a:r>
            <a:r>
              <a:rPr lang="en-GB" sz="1800" dirty="0">
                <a:effectLst/>
                <a:ea typeface="Times New Roman" panose="02020603050405020304" pitchFamily="18" charset="0"/>
              </a:rPr>
              <a:t> z </a:t>
            </a:r>
            <a:r>
              <a:rPr lang="en-GB" sz="1800" dirty="0" err="1">
                <a:effectLst/>
                <a:ea typeface="Times New Roman" panose="02020603050405020304" pitchFamily="18" charset="0"/>
              </a:rPr>
              <a:t>močnimi</a:t>
            </a:r>
            <a:r>
              <a:rPr lang="en-GB" sz="1800" dirty="0">
                <a:effectLst/>
                <a:ea typeface="Times New Roman" panose="02020603050405020304" pitchFamily="18" charset="0"/>
              </a:rPr>
              <a:t> </a:t>
            </a:r>
            <a:r>
              <a:rPr lang="en-GB" sz="1800" dirty="0" err="1">
                <a:effectLst/>
                <a:ea typeface="Times New Roman" panose="02020603050405020304" pitchFamily="18" charset="0"/>
              </a:rPr>
              <a:t>spletnimi</a:t>
            </a:r>
            <a:r>
              <a:rPr lang="en-GB" sz="1800" dirty="0">
                <a:effectLst/>
                <a:ea typeface="Times New Roman" panose="02020603050405020304" pitchFamily="18" charset="0"/>
              </a:rPr>
              <a:t> </a:t>
            </a:r>
            <a:r>
              <a:rPr lang="en-GB" sz="1800" dirty="0" err="1">
                <a:effectLst/>
                <a:ea typeface="Times New Roman" panose="02020603050405020304" pitchFamily="18" charset="0"/>
              </a:rPr>
              <a:t>skupnostmi</a:t>
            </a:r>
            <a:r>
              <a:rPr lang="en-GB" sz="1800" dirty="0">
                <a:effectLst/>
                <a:ea typeface="Times New Roman" panose="02020603050405020304" pitchFamily="18" charset="0"/>
              </a:rPr>
              <a:t>. </a:t>
            </a:r>
          </a:p>
          <a:p>
            <a:pPr marL="342900" lvl="0" indent="-342900">
              <a:buFont typeface="Arial" panose="020B0604020202020204" pitchFamily="34" charset="0"/>
              <a:buChar char="•"/>
              <a:tabLst>
                <a:tab pos="457200" algn="l"/>
              </a:tabLst>
            </a:pPr>
            <a:r>
              <a:rPr lang="en-GB" sz="1800" b="1" dirty="0" err="1">
                <a:effectLst/>
                <a:ea typeface="Times New Roman" panose="02020603050405020304" pitchFamily="18" charset="0"/>
              </a:rPr>
              <a:t>Razširite</a:t>
            </a:r>
            <a:r>
              <a:rPr lang="en-GB" sz="1800" b="1" dirty="0">
                <a:effectLst/>
                <a:ea typeface="Times New Roman" panose="02020603050405020304" pitchFamily="18" charset="0"/>
              </a:rPr>
              <a:t> </a:t>
            </a:r>
            <a:r>
              <a:rPr lang="en-GB" sz="1800" b="1" dirty="0" err="1">
                <a:effectLst/>
                <a:ea typeface="Times New Roman" panose="02020603050405020304" pitchFamily="18" charset="0"/>
              </a:rPr>
              <a:t>tržni</a:t>
            </a:r>
            <a:r>
              <a:rPr lang="en-GB" sz="1800" b="1" dirty="0">
                <a:effectLst/>
                <a:ea typeface="Times New Roman" panose="02020603050405020304" pitchFamily="18" charset="0"/>
              </a:rPr>
              <a:t> </a:t>
            </a:r>
            <a:r>
              <a:rPr lang="en-GB" sz="1800" b="1" dirty="0" err="1">
                <a:effectLst/>
                <a:ea typeface="Times New Roman" panose="02020603050405020304" pitchFamily="18" charset="0"/>
              </a:rPr>
              <a:t>doseg</a:t>
            </a:r>
            <a:r>
              <a:rPr lang="en-GB" sz="1800" b="1" dirty="0">
                <a:effectLst/>
                <a:ea typeface="Times New Roman" panose="02020603050405020304" pitchFamily="18" charset="0"/>
              </a:rPr>
              <a:t>: </a:t>
            </a:r>
            <a:r>
              <a:rPr lang="en-GB" sz="1800" dirty="0" err="1">
                <a:effectLst/>
                <a:ea typeface="Times New Roman" panose="02020603050405020304" pitchFamily="18" charset="0"/>
              </a:rPr>
              <a:t>Če</a:t>
            </a:r>
            <a:r>
              <a:rPr lang="en-GB" sz="1800" dirty="0">
                <a:effectLst/>
                <a:ea typeface="Times New Roman" panose="02020603050405020304" pitchFamily="18" charset="0"/>
              </a:rPr>
              <a:t> </a:t>
            </a:r>
            <a:r>
              <a:rPr lang="en-GB" sz="1800" dirty="0" err="1">
                <a:effectLst/>
                <a:ea typeface="Times New Roman" panose="02020603050405020304" pitchFamily="18" charset="0"/>
              </a:rPr>
              <a:t>želite</a:t>
            </a:r>
            <a:r>
              <a:rPr lang="en-GB" sz="1800" dirty="0">
                <a:effectLst/>
                <a:ea typeface="Times New Roman" panose="02020603050405020304" pitchFamily="18" charset="0"/>
              </a:rPr>
              <a:t> </a:t>
            </a:r>
            <a:r>
              <a:rPr lang="en-GB" sz="1800" dirty="0" err="1">
                <a:effectLst/>
                <a:ea typeface="Times New Roman" panose="02020603050405020304" pitchFamily="18" charset="0"/>
              </a:rPr>
              <a:t>vstopiti</a:t>
            </a:r>
            <a:r>
              <a:rPr lang="en-GB" sz="1800" dirty="0">
                <a:effectLst/>
                <a:ea typeface="Times New Roman" panose="02020603050405020304" pitchFamily="18" charset="0"/>
              </a:rPr>
              <a:t> </a:t>
            </a:r>
            <a:r>
              <a:rPr lang="en-GB" sz="1800" dirty="0" err="1">
                <a:effectLst/>
                <a:ea typeface="Times New Roman" panose="02020603050405020304" pitchFamily="18" charset="0"/>
              </a:rPr>
              <a:t>na</a:t>
            </a:r>
            <a:r>
              <a:rPr lang="en-GB" sz="1800" dirty="0">
                <a:effectLst/>
                <a:ea typeface="Times New Roman" panose="02020603050405020304" pitchFamily="18" charset="0"/>
              </a:rPr>
              <a:t> </a:t>
            </a:r>
            <a:r>
              <a:rPr lang="en-GB" sz="1800" dirty="0" err="1">
                <a:effectLst/>
                <a:ea typeface="Times New Roman" panose="02020603050405020304" pitchFamily="18" charset="0"/>
              </a:rPr>
              <a:t>nove</a:t>
            </a:r>
            <a:r>
              <a:rPr lang="en-GB" sz="1800" dirty="0">
                <a:effectLst/>
                <a:ea typeface="Times New Roman" panose="02020603050405020304" pitchFamily="18" charset="0"/>
              </a:rPr>
              <a:t> </a:t>
            </a:r>
            <a:r>
              <a:rPr lang="en-GB" sz="1800" dirty="0" err="1">
                <a:effectLst/>
                <a:ea typeface="Times New Roman" panose="02020603050405020304" pitchFamily="18" charset="0"/>
              </a:rPr>
              <a:t>geografske</a:t>
            </a:r>
            <a:r>
              <a:rPr lang="en-GB" sz="1800" dirty="0">
                <a:effectLst/>
                <a:ea typeface="Times New Roman" panose="02020603050405020304" pitchFamily="18" charset="0"/>
              </a:rPr>
              <a:t> </a:t>
            </a:r>
            <a:r>
              <a:rPr lang="en-GB" sz="1800" dirty="0" err="1">
                <a:effectLst/>
                <a:ea typeface="Times New Roman" panose="02020603050405020304" pitchFamily="18" charset="0"/>
              </a:rPr>
              <a:t>ali</a:t>
            </a:r>
            <a:r>
              <a:rPr lang="en-GB" sz="1800" dirty="0">
                <a:effectLst/>
                <a:ea typeface="Times New Roman" panose="02020603050405020304" pitchFamily="18" charset="0"/>
              </a:rPr>
              <a:t> </a:t>
            </a:r>
            <a:r>
              <a:rPr lang="en-GB" sz="1800" dirty="0" err="1">
                <a:effectLst/>
                <a:ea typeface="Times New Roman" panose="02020603050405020304" pitchFamily="18" charset="0"/>
              </a:rPr>
              <a:t>demografske</a:t>
            </a:r>
            <a:r>
              <a:rPr lang="en-GB" sz="1800" dirty="0">
                <a:effectLst/>
                <a:ea typeface="Times New Roman" panose="02020603050405020304" pitchFamily="18" charset="0"/>
              </a:rPr>
              <a:t> </a:t>
            </a:r>
            <a:r>
              <a:rPr lang="en-GB" sz="1800" dirty="0" err="1">
                <a:effectLst/>
                <a:ea typeface="Times New Roman" panose="02020603050405020304" pitchFamily="18" charset="0"/>
              </a:rPr>
              <a:t>trge</a:t>
            </a:r>
            <a:r>
              <a:rPr lang="en-GB" sz="1800" dirty="0">
                <a:effectLst/>
                <a:ea typeface="Times New Roman" panose="02020603050405020304" pitchFamily="18" charset="0"/>
              </a:rPr>
              <a:t>, je </a:t>
            </a:r>
            <a:r>
              <a:rPr lang="en-GB" sz="1800" dirty="0" err="1">
                <a:effectLst/>
                <a:ea typeface="Times New Roman" panose="02020603050405020304" pitchFamily="18" charset="0"/>
              </a:rPr>
              <a:t>širjenje</a:t>
            </a:r>
            <a:r>
              <a:rPr lang="en-GB" sz="1800" dirty="0">
                <a:effectLst/>
                <a:ea typeface="Times New Roman" panose="02020603050405020304" pitchFamily="18" charset="0"/>
              </a:rPr>
              <a:t> </a:t>
            </a:r>
            <a:r>
              <a:rPr lang="en-GB" sz="1800" dirty="0" err="1">
                <a:effectLst/>
                <a:ea typeface="Times New Roman" panose="02020603050405020304" pitchFamily="18" charset="0"/>
              </a:rPr>
              <a:t>tržnega</a:t>
            </a:r>
            <a:r>
              <a:rPr lang="en-GB" sz="1800" dirty="0">
                <a:effectLst/>
                <a:ea typeface="Times New Roman" panose="02020603050405020304" pitchFamily="18" charset="0"/>
              </a:rPr>
              <a:t> </a:t>
            </a:r>
            <a:r>
              <a:rPr lang="en-GB" sz="1800" dirty="0" err="1">
                <a:effectLst/>
                <a:ea typeface="Times New Roman" panose="02020603050405020304" pitchFamily="18" charset="0"/>
              </a:rPr>
              <a:t>dosega</a:t>
            </a:r>
            <a:r>
              <a:rPr lang="en-GB" sz="1800" dirty="0">
                <a:effectLst/>
                <a:ea typeface="Times New Roman" panose="02020603050405020304" pitchFamily="18" charset="0"/>
              </a:rPr>
              <a:t> </a:t>
            </a:r>
            <a:r>
              <a:rPr lang="en-GB" sz="1800" dirty="0" err="1">
                <a:effectLst/>
                <a:ea typeface="Times New Roman" panose="02020603050405020304" pitchFamily="18" charset="0"/>
              </a:rPr>
              <a:t>lahko</a:t>
            </a:r>
            <a:r>
              <a:rPr lang="en-GB" sz="1800" dirty="0">
                <a:effectLst/>
                <a:ea typeface="Times New Roman" panose="02020603050405020304" pitchFamily="18" charset="0"/>
              </a:rPr>
              <a:t> </a:t>
            </a:r>
            <a:r>
              <a:rPr lang="en-GB" sz="1800" dirty="0" err="1">
                <a:effectLst/>
                <a:ea typeface="Times New Roman" panose="02020603050405020304" pitchFamily="18" charset="0"/>
              </a:rPr>
              <a:t>strateški</a:t>
            </a:r>
            <a:r>
              <a:rPr lang="en-GB" sz="1800" dirty="0">
                <a:effectLst/>
                <a:ea typeface="Times New Roman" panose="02020603050405020304" pitchFamily="18" charset="0"/>
              </a:rPr>
              <a:t> </a:t>
            </a:r>
            <a:r>
              <a:rPr lang="en-GB" sz="1800" dirty="0" err="1">
                <a:effectLst/>
                <a:ea typeface="Times New Roman" panose="02020603050405020304" pitchFamily="18" charset="0"/>
              </a:rPr>
              <a:t>cilj</a:t>
            </a:r>
            <a:r>
              <a:rPr lang="en-GB" sz="1800" dirty="0">
                <a:effectLst/>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err="1">
                <a:effectLst/>
                <a:ea typeface="Times New Roman" panose="02020603050405020304" pitchFamily="18" charset="0"/>
              </a:rPr>
              <a:t>Zmanjšajte</a:t>
            </a:r>
            <a:r>
              <a:rPr lang="en-GB" sz="1800" b="1" dirty="0">
                <a:effectLst/>
                <a:ea typeface="Times New Roman" panose="02020603050405020304" pitchFamily="18" charset="0"/>
              </a:rPr>
              <a:t> </a:t>
            </a:r>
            <a:r>
              <a:rPr lang="en-GB" sz="1800" b="1" dirty="0" err="1">
                <a:effectLst/>
                <a:ea typeface="Times New Roman" panose="02020603050405020304" pitchFamily="18" charset="0"/>
              </a:rPr>
              <a:t>stroške</a:t>
            </a:r>
            <a:r>
              <a:rPr lang="en-GB" sz="1800" b="1" dirty="0">
                <a:effectLst/>
                <a:ea typeface="Times New Roman" panose="02020603050405020304" pitchFamily="18" charset="0"/>
              </a:rPr>
              <a:t> </a:t>
            </a:r>
            <a:r>
              <a:rPr lang="en-GB" sz="1800" b="1" dirty="0" err="1">
                <a:effectLst/>
                <a:ea typeface="Times New Roman" panose="02020603050405020304" pitchFamily="18" charset="0"/>
              </a:rPr>
              <a:t>trženja</a:t>
            </a:r>
            <a:r>
              <a:rPr lang="en-GB" sz="1800" b="1" dirty="0">
                <a:effectLst/>
                <a:ea typeface="Times New Roman" panose="02020603050405020304" pitchFamily="18" charset="0"/>
              </a:rPr>
              <a:t>:</a:t>
            </a:r>
            <a:r>
              <a:rPr lang="en-GB" sz="1800" dirty="0">
                <a:effectLst/>
                <a:ea typeface="Times New Roman" panose="02020603050405020304" pitchFamily="18" charset="0"/>
              </a:rPr>
              <a:t> </a:t>
            </a:r>
            <a:r>
              <a:rPr lang="en-GB" sz="1800" dirty="0" err="1">
                <a:effectLst/>
                <a:ea typeface="Times New Roman" panose="02020603050405020304" pitchFamily="18" charset="0"/>
              </a:rPr>
              <a:t>Učinkovita</a:t>
            </a:r>
            <a:r>
              <a:rPr lang="en-GB" sz="1800" dirty="0">
                <a:effectLst/>
                <a:ea typeface="Times New Roman" panose="02020603050405020304" pitchFamily="18" charset="0"/>
              </a:rPr>
              <a:t> </a:t>
            </a:r>
            <a:r>
              <a:rPr lang="en-GB" sz="1800" dirty="0" err="1">
                <a:effectLst/>
                <a:ea typeface="Times New Roman" panose="02020603050405020304" pitchFamily="18" charset="0"/>
              </a:rPr>
              <a:t>uporaba</a:t>
            </a:r>
            <a:r>
              <a:rPr lang="en-GB" sz="1800" dirty="0">
                <a:effectLst/>
                <a:ea typeface="Times New Roman" panose="02020603050405020304" pitchFamily="18" charset="0"/>
              </a:rPr>
              <a:t> </a:t>
            </a:r>
            <a:r>
              <a:rPr lang="en-GB" sz="1800" dirty="0" err="1">
                <a:effectLst/>
                <a:ea typeface="Times New Roman" panose="02020603050405020304" pitchFamily="18" charset="0"/>
              </a:rPr>
              <a:t>virov</a:t>
            </a:r>
            <a:r>
              <a:rPr lang="en-GB" sz="1800" dirty="0">
                <a:effectLst/>
                <a:ea typeface="Times New Roman" panose="02020603050405020304" pitchFamily="18" charset="0"/>
              </a:rPr>
              <a:t> </a:t>
            </a:r>
            <a:r>
              <a:rPr lang="en-GB" sz="1800" dirty="0" err="1">
                <a:effectLst/>
                <a:ea typeface="Times New Roman" panose="02020603050405020304" pitchFamily="18" charset="0"/>
              </a:rPr>
              <a:t>digitalnega</a:t>
            </a:r>
            <a:r>
              <a:rPr lang="en-GB" sz="1800" dirty="0">
                <a:effectLst/>
                <a:ea typeface="Times New Roman" panose="02020603050405020304" pitchFamily="18" charset="0"/>
              </a:rPr>
              <a:t> </a:t>
            </a:r>
            <a:r>
              <a:rPr lang="en-GB" sz="1800" dirty="0" err="1">
                <a:effectLst/>
                <a:ea typeface="Times New Roman" panose="02020603050405020304" pitchFamily="18" charset="0"/>
              </a:rPr>
              <a:t>trženja</a:t>
            </a:r>
            <a:r>
              <a:rPr lang="en-GB" sz="1800" dirty="0">
                <a:effectLst/>
                <a:ea typeface="Times New Roman" panose="02020603050405020304" pitchFamily="18" charset="0"/>
              </a:rPr>
              <a:t> in </a:t>
            </a:r>
            <a:r>
              <a:rPr lang="en-GB" sz="1800" dirty="0" err="1">
                <a:effectLst/>
                <a:ea typeface="Times New Roman" panose="02020603050405020304" pitchFamily="18" charset="0"/>
              </a:rPr>
              <a:t>znižanje</a:t>
            </a:r>
            <a:r>
              <a:rPr lang="en-GB" sz="1800" dirty="0">
                <a:effectLst/>
                <a:ea typeface="Times New Roman" panose="02020603050405020304" pitchFamily="18" charset="0"/>
              </a:rPr>
              <a:t> </a:t>
            </a:r>
            <a:r>
              <a:rPr lang="en-GB" sz="1800" dirty="0" err="1">
                <a:effectLst/>
                <a:ea typeface="Times New Roman" panose="02020603050405020304" pitchFamily="18" charset="0"/>
              </a:rPr>
              <a:t>stroškov</a:t>
            </a:r>
            <a:r>
              <a:rPr lang="en-GB" sz="1800" dirty="0">
                <a:effectLst/>
                <a:ea typeface="Times New Roman" panose="02020603050405020304" pitchFamily="18" charset="0"/>
              </a:rPr>
              <a:t> </a:t>
            </a:r>
            <a:r>
              <a:rPr lang="en-GB" sz="1800" dirty="0" err="1">
                <a:effectLst/>
                <a:ea typeface="Times New Roman" panose="02020603050405020304" pitchFamily="18" charset="0"/>
              </a:rPr>
              <a:t>na</a:t>
            </a:r>
            <a:r>
              <a:rPr lang="en-GB" sz="1800" dirty="0">
                <a:effectLst/>
                <a:ea typeface="Times New Roman" panose="02020603050405020304" pitchFamily="18" charset="0"/>
              </a:rPr>
              <a:t> </a:t>
            </a:r>
            <a:r>
              <a:rPr lang="en-GB" sz="1800" dirty="0" err="1">
                <a:effectLst/>
                <a:ea typeface="Times New Roman" panose="02020603050405020304" pitchFamily="18" charset="0"/>
              </a:rPr>
              <a:t>pridobitev</a:t>
            </a:r>
            <a:r>
              <a:rPr lang="en-GB" sz="1800" dirty="0">
                <a:effectLst/>
                <a:ea typeface="Times New Roman" panose="02020603050405020304" pitchFamily="18" charset="0"/>
              </a:rPr>
              <a:t> </a:t>
            </a:r>
            <a:r>
              <a:rPr lang="en-GB" sz="1800" dirty="0" err="1">
                <a:effectLst/>
                <a:ea typeface="Times New Roman" panose="02020603050405020304" pitchFamily="18" charset="0"/>
              </a:rPr>
              <a:t>ali</a:t>
            </a:r>
            <a:r>
              <a:rPr lang="en-GB" sz="1800" dirty="0">
                <a:effectLst/>
                <a:ea typeface="Times New Roman" panose="02020603050405020304" pitchFamily="18" charset="0"/>
              </a:rPr>
              <a:t> </a:t>
            </a:r>
            <a:r>
              <a:rPr lang="en-GB" sz="1800" dirty="0" err="1">
                <a:effectLst/>
                <a:ea typeface="Times New Roman" panose="02020603050405020304" pitchFamily="18" charset="0"/>
              </a:rPr>
              <a:t>stroškov</a:t>
            </a:r>
            <a:r>
              <a:rPr lang="en-GB" sz="1800" dirty="0">
                <a:effectLst/>
                <a:ea typeface="Times New Roman" panose="02020603050405020304" pitchFamily="18" charset="0"/>
              </a:rPr>
              <a:t> </a:t>
            </a:r>
            <a:r>
              <a:rPr lang="en-GB" sz="1800" dirty="0" err="1">
                <a:effectLst/>
                <a:ea typeface="Times New Roman" panose="02020603050405020304" pitchFamily="18" charset="0"/>
              </a:rPr>
              <a:t>na</a:t>
            </a:r>
            <a:r>
              <a:rPr lang="en-GB" sz="1800" dirty="0">
                <a:effectLst/>
                <a:ea typeface="Times New Roman" panose="02020603050405020304" pitchFamily="18" charset="0"/>
              </a:rPr>
              <a:t> </a:t>
            </a:r>
            <a:r>
              <a:rPr lang="en-GB" sz="1800" dirty="0" err="1">
                <a:effectLst/>
                <a:ea typeface="Times New Roman" panose="02020603050405020304" pitchFamily="18" charset="0"/>
              </a:rPr>
              <a:t>klik</a:t>
            </a:r>
            <a:r>
              <a:rPr lang="en-GB" sz="1800" dirty="0">
                <a:effectLst/>
                <a:ea typeface="Times New Roman" panose="02020603050405020304" pitchFamily="18" charset="0"/>
              </a:rPr>
              <a:t> je </a:t>
            </a:r>
            <a:r>
              <a:rPr lang="en-GB" sz="1800" dirty="0" err="1">
                <a:effectLst/>
                <a:ea typeface="Times New Roman" panose="02020603050405020304" pitchFamily="18" charset="0"/>
              </a:rPr>
              <a:t>lahko</a:t>
            </a:r>
            <a:r>
              <a:rPr lang="en-GB" sz="1800" dirty="0">
                <a:effectLst/>
                <a:ea typeface="Times New Roman" panose="02020603050405020304" pitchFamily="18" charset="0"/>
              </a:rPr>
              <a:t> </a:t>
            </a:r>
            <a:r>
              <a:rPr lang="en-GB" sz="1800" dirty="0" err="1">
                <a:effectLst/>
                <a:ea typeface="Times New Roman" panose="02020603050405020304" pitchFamily="18" charset="0"/>
              </a:rPr>
              <a:t>cilj</a:t>
            </a:r>
            <a:r>
              <a:rPr lang="en-GB" sz="1800" dirty="0">
                <a:effectLst/>
                <a:ea typeface="Times New Roman" panose="02020603050405020304" pitchFamily="18" charset="0"/>
              </a:rPr>
              <a:t> za </a:t>
            </a:r>
            <a:r>
              <a:rPr lang="en-GB" sz="1800" dirty="0" err="1">
                <a:effectLst/>
                <a:ea typeface="Times New Roman" panose="02020603050405020304" pitchFamily="18" charset="0"/>
              </a:rPr>
              <a:t>zmanjšanje</a:t>
            </a:r>
            <a:r>
              <a:rPr lang="en-GB" sz="1800" dirty="0">
                <a:effectLst/>
                <a:ea typeface="Times New Roman" panose="02020603050405020304" pitchFamily="18" charset="0"/>
              </a:rPr>
              <a:t> </a:t>
            </a:r>
            <a:r>
              <a:rPr lang="en-GB" sz="1800" dirty="0" err="1">
                <a:effectLst/>
                <a:ea typeface="Times New Roman" panose="02020603050405020304" pitchFamily="18" charset="0"/>
              </a:rPr>
              <a:t>stroškov</a:t>
            </a:r>
            <a:r>
              <a:rPr lang="en-GB" sz="1800" dirty="0">
                <a:effectLst/>
                <a:ea typeface="Times New Roman" panose="02020603050405020304" pitchFamily="18" charset="0"/>
              </a:rPr>
              <a:t>.</a:t>
            </a:r>
          </a:p>
          <a:p>
            <a:pPr marL="342900" lvl="0" indent="-342900">
              <a:buFont typeface="Arial" panose="020B0604020202020204" pitchFamily="34" charset="0"/>
              <a:buChar char="•"/>
              <a:tabLst>
                <a:tab pos="457200" algn="l"/>
              </a:tabLst>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Izboljšajte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zadrževanje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strank</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Cilj</a:t>
            </a:r>
            <a:r>
              <a:rPr lang="en-US" sz="1800" dirty="0">
                <a:effectLst/>
                <a:latin typeface="Calibri" panose="020F0502020204030204" pitchFamily="34" charset="0"/>
                <a:ea typeface="Times New Roman" panose="02020603050405020304" pitchFamily="18" charset="0"/>
                <a:cs typeface="Calibri" panose="020F0502020204030204" pitchFamily="34" charset="0"/>
              </a:rPr>
              <a:t>, ki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lahko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izboljša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dolgoročno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dobičkonosnost</a:t>
            </a:r>
            <a:r>
              <a:rPr lang="en-US" sz="1800" dirty="0">
                <a:effectLst/>
                <a:latin typeface="Calibri" panose="020F0502020204030204" pitchFamily="34" charset="0"/>
                <a:ea typeface="Times New Roman" panose="02020603050405020304" pitchFamily="18" charset="0"/>
                <a:cs typeface="Calibri" panose="020F0502020204030204" pitchFamily="34" charset="0"/>
              </a:rPr>
              <a:t>,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spodbujanje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zvestobe</a:t>
            </a:r>
            <a:r>
              <a:rPr lang="en-US" sz="1800" dirty="0">
                <a:effectLst/>
                <a:latin typeface="Calibri" panose="020F0502020204030204" pitchFamily="34" charset="0"/>
                <a:ea typeface="Times New Roman" panose="02020603050405020304" pitchFamily="18" charset="0"/>
                <a:cs typeface="Calibri" panose="020F0502020204030204" pitchFamily="34" charset="0"/>
              </a:rPr>
              <a:t> med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obstoječimi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strankami</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spodbujanje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ponovnega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poslovanja</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421334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Oblikovanje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strategije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digitalnega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trženja</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Opredelitev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poslovnih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ciljne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skupine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latin typeface="Calibri" panose="020F0502020204030204" pitchFamily="34" charset="0"/>
                <a:ea typeface="Times New Roman" panose="02020603050405020304" pitchFamily="18" charset="0"/>
              </a:rPr>
              <a:t>2.1.2 </a:t>
            </a:r>
            <a:r>
              <a:rPr lang="en-US" sz="1800" b="1" dirty="0" err="1">
                <a:effectLst/>
                <a:latin typeface="Calibri" panose="020F0502020204030204" pitchFamily="34" charset="0"/>
                <a:ea typeface="Times New Roman" panose="02020603050405020304" pitchFamily="18" charset="0"/>
              </a:rPr>
              <a:t>Opredelitev</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ciljne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skupine</a:t>
            </a:r>
            <a:endParaRPr lang="en-US" sz="1800" b="1" dirty="0">
              <a:effectLst/>
              <a:latin typeface="Calibri" panose="020F0502020204030204" pitchFamily="34" charset="0"/>
              <a:ea typeface="Times New Roman" panose="02020603050405020304" pitchFamily="18" charset="0"/>
            </a:endParaRPr>
          </a:p>
          <a:p>
            <a:r>
              <a:rPr lang="fr-FR" sz="1800" dirty="0">
                <a:effectLst/>
                <a:ea typeface="Times New Roman" panose="02020603050405020304" pitchFamily="18" charset="0"/>
              </a:rPr>
              <a:t>Ko ste opredelili svoje poslovne cilje, je naslednji korak opredelitev in razumevanje ciljne skupine. Poznavanje ciljne skupine je temeljnega pomena za oblikovanje uspešne strategije digitalnega trženja. MSP morajo razmisliti, kdo so njihove idealne stranke, kaj jih motivira in kako lahko zadovoljijo njihove potrebe. Tukaj je opisano, kako se tega lotiti:</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Segmentacija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trga</a:t>
            </a:r>
            <a:r>
              <a:rPr lang="en-GB" sz="1800" b="1" dirty="0">
                <a:effectLst/>
                <a:latin typeface="Calibri" panose="020F0502020204030204" pitchFamily="34" charset="0"/>
                <a:ea typeface="Times New Roman" panose="02020603050405020304" pitchFamily="18" charset="0"/>
              </a:rPr>
              <a: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Razdelite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svoje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občinstvo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segmente</a:t>
            </a:r>
            <a:r>
              <a:rPr lang="en-GB" sz="1800" dirty="0">
                <a:effectLst/>
                <a:latin typeface="Calibri" panose="020F0502020204030204" pitchFamily="34" charset="0"/>
                <a:ea typeface="Times New Roman" panose="02020603050405020304" pitchFamily="18" charset="0"/>
              </a:rPr>
              <a:t> glede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demografske</a:t>
            </a:r>
            <a:r>
              <a:rPr lang="en-GB" sz="1800" dirty="0">
                <a:effectLst/>
                <a:latin typeface="Calibri" panose="020F0502020204030204" pitchFamily="34" charset="0"/>
                <a:ea typeface="Times New Roman" panose="02020603050405020304" pitchFamily="18" charset="0"/>
              </a:rPr>
              <a:t> (starost, </a:t>
            </a:r>
            <a:r>
              <a:rPr lang="en-GB" sz="1800" dirty="0" err="1">
                <a:effectLst/>
                <a:latin typeface="Calibri" panose="020F0502020204030204" pitchFamily="34" charset="0"/>
                <a:ea typeface="Times New Roman" panose="02020603050405020304" pitchFamily="18" charset="0"/>
              </a:rPr>
              <a:t>spol</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lokacija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psihografske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interesi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vrednote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vedenjske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nakupne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navade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dejavnosti</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druge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pomembne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dejavnike</a:t>
            </a:r>
            <a:r>
              <a:rPr lang="en-GB" sz="1800" dirty="0">
                <a:effectLst/>
                <a:latin typeface="Calibri" panose="020F0502020204030204" pitchFamily="34" charset="0"/>
                <a:ea typeface="Times New Roman" panose="02020603050405020304" pitchFamily="18" charset="0"/>
              </a:rPr>
              <a:t>.</a:t>
            </a:r>
          </a:p>
          <a:p>
            <a:pPr marL="342900" lvl="0" indent="-342900">
              <a:buFont typeface="Arial" panose="020B0604020202020204" pitchFamily="34" charset="0"/>
              <a:buChar char="•"/>
              <a:tabLst>
                <a:tab pos="457200" algn="l"/>
              </a:tabLst>
            </a:pPr>
            <a:r>
              <a:rPr lang="en-US" sz="1800" b="1" dirty="0" err="1">
                <a:latin typeface="Calibri" panose="020F0502020204030204" pitchFamily="34" charset="0"/>
                <a:ea typeface="Times New Roman" panose="02020603050405020304" pitchFamily="18" charset="0"/>
                <a:cs typeface="Calibri" panose="020F0502020204030204" pitchFamily="34" charset="0"/>
              </a:rPr>
              <a:t>Opisi</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kupcev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Ustvarite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podrobne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opise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kupcev</a:t>
            </a:r>
            <a:r>
              <a:rPr lang="en-US" sz="1800" dirty="0">
                <a:effectLst/>
                <a:latin typeface="Calibri" panose="020F0502020204030204" pitchFamily="34" charset="0"/>
                <a:ea typeface="Times New Roman" panose="02020603050405020304" pitchFamily="18" charset="0"/>
                <a:cs typeface="Calibri" panose="020F0502020204030204" pitchFamily="34" charset="0"/>
              </a:rPr>
              <a:t>, ki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predstavljajo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vaše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idealne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stranke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osebe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vključujejo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podatke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kot</a:t>
            </a:r>
            <a:r>
              <a:rPr lang="en-US" sz="1800" dirty="0">
                <a:effectLst/>
                <a:latin typeface="Calibri" panose="020F0502020204030204" pitchFamily="34" charset="0"/>
                <a:ea typeface="Times New Roman" panose="02020603050405020304" pitchFamily="18" charset="0"/>
                <a:cs typeface="Calibri" panose="020F0502020204030204" pitchFamily="34" charset="0"/>
              </a:rPr>
              <a:t> so starost,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poklic</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bolečine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cilji</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želeni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komunikacijski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kanali</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524512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Oblikovanje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strategije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digitalnega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trženja</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Opredelitev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poslovnih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ciljne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skupine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ea typeface="Times New Roman" panose="02020603050405020304" pitchFamily="18" charset="0"/>
              </a:rPr>
              <a:t>2.1.2 </a:t>
            </a:r>
            <a:r>
              <a:rPr lang="en-US" sz="1800" b="1" dirty="0" err="1">
                <a:effectLst/>
                <a:ea typeface="Times New Roman" panose="02020603050405020304" pitchFamily="18" charset="0"/>
              </a:rPr>
              <a:t>Opredelitev</a:t>
            </a:r>
            <a:r>
              <a:rPr lang="en-US" sz="1800" b="1" dirty="0">
                <a:effectLst/>
                <a:ea typeface="Times New Roman" panose="02020603050405020304" pitchFamily="18" charset="0"/>
              </a:rPr>
              <a:t> </a:t>
            </a:r>
            <a:r>
              <a:rPr lang="en-US" sz="1800" b="1" dirty="0" err="1">
                <a:effectLst/>
                <a:ea typeface="Times New Roman" panose="02020603050405020304" pitchFamily="18" charset="0"/>
              </a:rPr>
              <a:t>ciljne</a:t>
            </a:r>
            <a:r>
              <a:rPr lang="en-US" sz="1800" b="1" dirty="0">
                <a:effectLst/>
                <a:ea typeface="Times New Roman" panose="02020603050405020304" pitchFamily="18" charset="0"/>
              </a:rPr>
              <a:t> </a:t>
            </a:r>
            <a:r>
              <a:rPr lang="en-US" sz="1800" b="1" dirty="0" err="1">
                <a:effectLst/>
                <a:ea typeface="Times New Roman" panose="02020603050405020304" pitchFamily="18" charset="0"/>
              </a:rPr>
              <a:t>skupine</a:t>
            </a:r>
            <a:endParaRPr lang="en-US" sz="1800" b="1"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err="1">
                <a:effectLst/>
                <a:ea typeface="Times New Roman" panose="02020603050405020304" pitchFamily="18" charset="0"/>
              </a:rPr>
              <a:t>Raziskovanje</a:t>
            </a:r>
            <a:r>
              <a:rPr lang="en-GB" sz="1800" b="1" dirty="0">
                <a:effectLst/>
                <a:ea typeface="Times New Roman" panose="02020603050405020304" pitchFamily="18" charset="0"/>
              </a:rPr>
              <a:t> </a:t>
            </a:r>
            <a:r>
              <a:rPr lang="en-GB" sz="1800" b="1" dirty="0" err="1">
                <a:effectLst/>
                <a:ea typeface="Times New Roman" panose="02020603050405020304" pitchFamily="18" charset="0"/>
              </a:rPr>
              <a:t>občinstva</a:t>
            </a:r>
            <a:r>
              <a:rPr lang="en-GB" sz="1800" b="1" dirty="0">
                <a:effectLst/>
                <a:ea typeface="Times New Roman" panose="02020603050405020304" pitchFamily="18" charset="0"/>
              </a:rPr>
              <a:t>: </a:t>
            </a:r>
            <a:r>
              <a:rPr lang="en-GB" sz="1800" dirty="0" err="1">
                <a:effectLst/>
                <a:ea typeface="Times New Roman" panose="02020603050405020304" pitchFamily="18" charset="0"/>
              </a:rPr>
              <a:t>Uporabite</a:t>
            </a:r>
            <a:r>
              <a:rPr lang="en-GB" sz="1800" dirty="0">
                <a:effectLst/>
                <a:ea typeface="Times New Roman" panose="02020603050405020304" pitchFamily="18" charset="0"/>
              </a:rPr>
              <a:t> </a:t>
            </a:r>
            <a:r>
              <a:rPr lang="en-GB" sz="1800" dirty="0" err="1">
                <a:effectLst/>
                <a:ea typeface="Times New Roman" panose="02020603050405020304" pitchFamily="18" charset="0"/>
              </a:rPr>
              <a:t>orodja</a:t>
            </a:r>
            <a:r>
              <a:rPr lang="en-GB" sz="1800" dirty="0">
                <a:effectLst/>
                <a:ea typeface="Times New Roman" panose="02020603050405020304" pitchFamily="18" charset="0"/>
              </a:rPr>
              <a:t> za </a:t>
            </a:r>
            <a:r>
              <a:rPr lang="en-GB" sz="1800" dirty="0" err="1">
                <a:effectLst/>
                <a:ea typeface="Times New Roman" panose="02020603050405020304" pitchFamily="18" charset="0"/>
              </a:rPr>
              <a:t>tržne</a:t>
            </a:r>
            <a:r>
              <a:rPr lang="en-GB" sz="1800" dirty="0">
                <a:effectLst/>
                <a:ea typeface="Times New Roman" panose="02020603050405020304" pitchFamily="18" charset="0"/>
              </a:rPr>
              <a:t> </a:t>
            </a:r>
            <a:r>
              <a:rPr lang="en-GB" sz="1800" dirty="0" err="1">
                <a:effectLst/>
                <a:ea typeface="Times New Roman" panose="02020603050405020304" pitchFamily="18" charset="0"/>
              </a:rPr>
              <a:t>raziskave</a:t>
            </a:r>
            <a:r>
              <a:rPr lang="en-GB" sz="1800" dirty="0">
                <a:effectLst/>
                <a:ea typeface="Times New Roman" panose="02020603050405020304" pitchFamily="18" charset="0"/>
              </a:rPr>
              <a:t> in </a:t>
            </a:r>
            <a:r>
              <a:rPr lang="en-GB" sz="1800" dirty="0" err="1">
                <a:effectLst/>
                <a:ea typeface="Times New Roman" panose="02020603050405020304" pitchFamily="18" charset="0"/>
              </a:rPr>
              <a:t>podatkovno</a:t>
            </a:r>
            <a:r>
              <a:rPr lang="en-GB" sz="1800" dirty="0">
                <a:effectLst/>
                <a:ea typeface="Times New Roman" panose="02020603050405020304" pitchFamily="18" charset="0"/>
              </a:rPr>
              <a:t> </a:t>
            </a:r>
            <a:r>
              <a:rPr lang="en-GB" sz="1800" dirty="0" err="1">
                <a:effectLst/>
                <a:ea typeface="Times New Roman" panose="02020603050405020304" pitchFamily="18" charset="0"/>
              </a:rPr>
              <a:t>analitiko</a:t>
            </a:r>
            <a:r>
              <a:rPr lang="en-GB" sz="1800" dirty="0">
                <a:effectLst/>
                <a:ea typeface="Times New Roman" panose="02020603050405020304" pitchFamily="18" charset="0"/>
              </a:rPr>
              <a:t>, da </a:t>
            </a:r>
            <a:r>
              <a:rPr lang="en-GB" sz="1800" dirty="0" err="1">
                <a:effectLst/>
                <a:ea typeface="Times New Roman" panose="02020603050405020304" pitchFamily="18" charset="0"/>
              </a:rPr>
              <a:t>pridobite</a:t>
            </a:r>
            <a:r>
              <a:rPr lang="en-GB" sz="1800" dirty="0">
                <a:effectLst/>
                <a:ea typeface="Times New Roman" panose="02020603050405020304" pitchFamily="18" charset="0"/>
              </a:rPr>
              <a:t> </a:t>
            </a:r>
            <a:r>
              <a:rPr lang="en-GB" sz="1800" dirty="0" err="1">
                <a:effectLst/>
                <a:ea typeface="Times New Roman" panose="02020603050405020304" pitchFamily="18" charset="0"/>
              </a:rPr>
              <a:t>vpogled</a:t>
            </a:r>
            <a:r>
              <a:rPr lang="en-GB" sz="1800" dirty="0">
                <a:effectLst/>
                <a:ea typeface="Times New Roman" panose="02020603050405020304" pitchFamily="18" charset="0"/>
              </a:rPr>
              <a:t> v </a:t>
            </a:r>
            <a:r>
              <a:rPr lang="en-GB" sz="1800" dirty="0" err="1">
                <a:effectLst/>
                <a:ea typeface="Times New Roman" panose="02020603050405020304" pitchFamily="18" charset="0"/>
              </a:rPr>
              <a:t>vedenje</a:t>
            </a:r>
            <a:r>
              <a:rPr lang="en-GB" sz="1800" dirty="0">
                <a:effectLst/>
                <a:ea typeface="Times New Roman" panose="02020603050405020304" pitchFamily="18" charset="0"/>
              </a:rPr>
              <a:t> </a:t>
            </a:r>
            <a:r>
              <a:rPr lang="en-GB" sz="1800" dirty="0" err="1">
                <a:effectLst/>
                <a:ea typeface="Times New Roman" panose="02020603050405020304" pitchFamily="18" charset="0"/>
              </a:rPr>
              <a:t>svojega</a:t>
            </a:r>
            <a:r>
              <a:rPr lang="en-GB" sz="1800" dirty="0">
                <a:effectLst/>
                <a:ea typeface="Times New Roman" panose="02020603050405020304" pitchFamily="18" charset="0"/>
              </a:rPr>
              <a:t> </a:t>
            </a:r>
            <a:r>
              <a:rPr lang="en-GB" sz="1800" dirty="0" err="1">
                <a:effectLst/>
                <a:ea typeface="Times New Roman" panose="02020603050405020304" pitchFamily="18" charset="0"/>
              </a:rPr>
              <a:t>občinstva</a:t>
            </a:r>
            <a:r>
              <a:rPr lang="en-GB" sz="1800" dirty="0">
                <a:effectLst/>
                <a:ea typeface="Times New Roman" panose="02020603050405020304" pitchFamily="18" charset="0"/>
              </a:rPr>
              <a:t>. </a:t>
            </a:r>
            <a:r>
              <a:rPr lang="en-GB" sz="1800" dirty="0" err="1">
                <a:effectLst/>
                <a:ea typeface="Times New Roman" panose="02020603050405020304" pitchFamily="18" charset="0"/>
              </a:rPr>
              <a:t>Spremljajte</a:t>
            </a:r>
            <a:r>
              <a:rPr lang="en-GB" sz="1800" dirty="0">
                <a:effectLst/>
                <a:ea typeface="Times New Roman" panose="02020603050405020304" pitchFamily="18" charset="0"/>
              </a:rPr>
              <a:t> </a:t>
            </a:r>
            <a:r>
              <a:rPr lang="en-GB" sz="1800" dirty="0" err="1">
                <a:effectLst/>
                <a:ea typeface="Times New Roman" panose="02020603050405020304" pitchFamily="18" charset="0"/>
              </a:rPr>
              <a:t>pogovore</a:t>
            </a:r>
            <a:r>
              <a:rPr lang="en-GB" sz="1800" dirty="0">
                <a:effectLst/>
                <a:ea typeface="Times New Roman" panose="02020603050405020304" pitchFamily="18" charset="0"/>
              </a:rPr>
              <a:t> v </a:t>
            </a:r>
            <a:r>
              <a:rPr lang="en-GB" sz="1800" dirty="0" err="1">
                <a:effectLst/>
                <a:ea typeface="Times New Roman" panose="02020603050405020304" pitchFamily="18" charset="0"/>
              </a:rPr>
              <a:t>družabnih</a:t>
            </a:r>
            <a:r>
              <a:rPr lang="en-GB" sz="1800" dirty="0">
                <a:effectLst/>
                <a:ea typeface="Times New Roman" panose="02020603050405020304" pitchFamily="18" charset="0"/>
              </a:rPr>
              <a:t> </a:t>
            </a:r>
            <a:r>
              <a:rPr lang="en-GB" sz="1800" dirty="0" err="1">
                <a:effectLst/>
                <a:ea typeface="Times New Roman" panose="02020603050405020304" pitchFamily="18" charset="0"/>
              </a:rPr>
              <a:t>medijih</a:t>
            </a:r>
            <a:r>
              <a:rPr lang="en-GB" sz="1800" dirty="0">
                <a:effectLst/>
                <a:ea typeface="Times New Roman" panose="02020603050405020304" pitchFamily="18" charset="0"/>
              </a:rPr>
              <a:t>, </a:t>
            </a:r>
            <a:r>
              <a:rPr lang="en-GB" sz="1800" dirty="0" err="1">
                <a:effectLst/>
                <a:ea typeface="Times New Roman" panose="02020603050405020304" pitchFamily="18" charset="0"/>
              </a:rPr>
              <a:t>izvajajte</a:t>
            </a:r>
            <a:r>
              <a:rPr lang="en-GB" sz="1800" dirty="0">
                <a:effectLst/>
                <a:ea typeface="Times New Roman" panose="02020603050405020304" pitchFamily="18" charset="0"/>
              </a:rPr>
              <a:t> </a:t>
            </a:r>
            <a:r>
              <a:rPr lang="en-GB" sz="1800" dirty="0" err="1">
                <a:effectLst/>
                <a:ea typeface="Times New Roman" panose="02020603050405020304" pitchFamily="18" charset="0"/>
              </a:rPr>
              <a:t>ankete</a:t>
            </a:r>
            <a:r>
              <a:rPr lang="en-GB" sz="1800" dirty="0">
                <a:effectLst/>
                <a:ea typeface="Times New Roman" panose="02020603050405020304" pitchFamily="18" charset="0"/>
              </a:rPr>
              <a:t> in </a:t>
            </a:r>
            <a:r>
              <a:rPr lang="en-GB" sz="1800" dirty="0" err="1">
                <a:effectLst/>
                <a:ea typeface="Times New Roman" panose="02020603050405020304" pitchFamily="18" charset="0"/>
              </a:rPr>
              <a:t>analizirajte</a:t>
            </a:r>
            <a:r>
              <a:rPr lang="en-GB" sz="1800" dirty="0">
                <a:effectLst/>
                <a:ea typeface="Times New Roman" panose="02020603050405020304" pitchFamily="18" charset="0"/>
              </a:rPr>
              <a:t> </a:t>
            </a:r>
            <a:r>
              <a:rPr lang="en-GB" sz="1800" dirty="0" err="1">
                <a:effectLst/>
                <a:ea typeface="Times New Roman" panose="02020603050405020304" pitchFamily="18" charset="0"/>
              </a:rPr>
              <a:t>promet</a:t>
            </a:r>
            <a:r>
              <a:rPr lang="en-GB" sz="1800" dirty="0">
                <a:effectLst/>
                <a:ea typeface="Times New Roman" panose="02020603050405020304" pitchFamily="18" charset="0"/>
              </a:rPr>
              <a:t> </a:t>
            </a:r>
            <a:r>
              <a:rPr lang="en-GB" sz="1800" dirty="0" err="1">
                <a:effectLst/>
                <a:ea typeface="Times New Roman" panose="02020603050405020304" pitchFamily="18" charset="0"/>
              </a:rPr>
              <a:t>na</a:t>
            </a:r>
            <a:r>
              <a:rPr lang="en-GB" sz="1800" dirty="0">
                <a:effectLst/>
                <a:ea typeface="Times New Roman" panose="02020603050405020304" pitchFamily="18" charset="0"/>
              </a:rPr>
              <a:t> </a:t>
            </a:r>
            <a:r>
              <a:rPr lang="en-GB" sz="1800" dirty="0" err="1">
                <a:effectLst/>
                <a:ea typeface="Times New Roman" panose="02020603050405020304" pitchFamily="18" charset="0"/>
              </a:rPr>
              <a:t>spletnem</a:t>
            </a:r>
            <a:r>
              <a:rPr lang="en-GB" sz="1800" dirty="0">
                <a:effectLst/>
                <a:ea typeface="Times New Roman" panose="02020603050405020304" pitchFamily="18" charset="0"/>
              </a:rPr>
              <a:t> </a:t>
            </a:r>
            <a:r>
              <a:rPr lang="en-GB" sz="1800" dirty="0" err="1">
                <a:effectLst/>
                <a:ea typeface="Times New Roman" panose="02020603050405020304" pitchFamily="18" charset="0"/>
              </a:rPr>
              <a:t>mestu</a:t>
            </a:r>
            <a:r>
              <a:rPr lang="en-GB" sz="1800" dirty="0">
                <a:effectLst/>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Analiza </a:t>
            </a:r>
            <a:r>
              <a:rPr lang="en-GB" sz="1800" b="1" dirty="0" err="1">
                <a:effectLst/>
                <a:ea typeface="Times New Roman" panose="02020603050405020304" pitchFamily="18" charset="0"/>
              </a:rPr>
              <a:t>konkurence</a:t>
            </a:r>
            <a:r>
              <a:rPr lang="en-GB" sz="1800" b="1" dirty="0">
                <a:effectLst/>
                <a:ea typeface="Times New Roman" panose="02020603050405020304" pitchFamily="18" charset="0"/>
              </a:rPr>
              <a:t>: </a:t>
            </a:r>
            <a:r>
              <a:rPr lang="en-GB" sz="1800" dirty="0" err="1">
                <a:effectLst/>
                <a:ea typeface="Times New Roman" panose="02020603050405020304" pitchFamily="18" charset="0"/>
              </a:rPr>
              <a:t>Preučite</a:t>
            </a:r>
            <a:r>
              <a:rPr lang="en-GB" sz="1800" dirty="0">
                <a:effectLst/>
                <a:ea typeface="Times New Roman" panose="02020603050405020304" pitchFamily="18" charset="0"/>
              </a:rPr>
              <a:t> </a:t>
            </a:r>
            <a:r>
              <a:rPr lang="en-GB" sz="1800" dirty="0" err="1">
                <a:effectLst/>
                <a:ea typeface="Times New Roman" panose="02020603050405020304" pitchFamily="18" charset="0"/>
              </a:rPr>
              <a:t>svoje</a:t>
            </a:r>
            <a:r>
              <a:rPr lang="en-GB" sz="1800" dirty="0">
                <a:effectLst/>
                <a:ea typeface="Times New Roman" panose="02020603050405020304" pitchFamily="18" charset="0"/>
              </a:rPr>
              <a:t> </a:t>
            </a:r>
            <a:r>
              <a:rPr lang="en-GB" sz="1800" dirty="0" err="1">
                <a:effectLst/>
                <a:ea typeface="Times New Roman" panose="02020603050405020304" pitchFamily="18" charset="0"/>
              </a:rPr>
              <a:t>konkurente</a:t>
            </a:r>
            <a:r>
              <a:rPr lang="en-GB" sz="1800" dirty="0">
                <a:effectLst/>
                <a:ea typeface="Times New Roman" panose="02020603050405020304" pitchFamily="18" charset="0"/>
              </a:rPr>
              <a:t> in </a:t>
            </a:r>
            <a:r>
              <a:rPr lang="en-GB" sz="1800" dirty="0" err="1">
                <a:effectLst/>
                <a:ea typeface="Times New Roman" panose="02020603050405020304" pitchFamily="18" charset="0"/>
              </a:rPr>
              <a:t>njihovo</a:t>
            </a:r>
            <a:r>
              <a:rPr lang="en-GB" sz="1800" dirty="0">
                <a:effectLst/>
                <a:ea typeface="Times New Roman" panose="02020603050405020304" pitchFamily="18" charset="0"/>
              </a:rPr>
              <a:t> </a:t>
            </a:r>
            <a:r>
              <a:rPr lang="en-GB" sz="1800" dirty="0" err="1">
                <a:effectLst/>
                <a:ea typeface="Times New Roman" panose="02020603050405020304" pitchFamily="18" charset="0"/>
              </a:rPr>
              <a:t>bazo</a:t>
            </a:r>
            <a:r>
              <a:rPr lang="en-GB" sz="1800" dirty="0">
                <a:effectLst/>
                <a:ea typeface="Times New Roman" panose="02020603050405020304" pitchFamily="18" charset="0"/>
              </a:rPr>
              <a:t> </a:t>
            </a:r>
            <a:r>
              <a:rPr lang="en-GB" sz="1800" dirty="0" err="1">
                <a:effectLst/>
                <a:ea typeface="Times New Roman" panose="02020603050405020304" pitchFamily="18" charset="0"/>
              </a:rPr>
              <a:t>strank</a:t>
            </a:r>
            <a:r>
              <a:rPr lang="en-GB" sz="1800" dirty="0">
                <a:effectLst/>
                <a:ea typeface="Times New Roman" panose="02020603050405020304" pitchFamily="18" charset="0"/>
              </a:rPr>
              <a:t>. </a:t>
            </a:r>
            <a:r>
              <a:rPr lang="en-GB" sz="1800" dirty="0" err="1">
                <a:effectLst/>
                <a:ea typeface="Times New Roman" panose="02020603050405020304" pitchFamily="18" charset="0"/>
              </a:rPr>
              <a:t>Ugotovite</a:t>
            </a:r>
            <a:r>
              <a:rPr lang="en-GB" sz="1800" dirty="0">
                <a:effectLst/>
                <a:ea typeface="Times New Roman" panose="02020603050405020304" pitchFamily="18" charset="0"/>
              </a:rPr>
              <a:t> </a:t>
            </a:r>
            <a:r>
              <a:rPr lang="en-GB" sz="1800" dirty="0" err="1">
                <a:effectLst/>
                <a:ea typeface="Times New Roman" panose="02020603050405020304" pitchFamily="18" charset="0"/>
              </a:rPr>
              <a:t>vrzeli</a:t>
            </a:r>
            <a:r>
              <a:rPr lang="en-GB" sz="1800" dirty="0">
                <a:effectLst/>
                <a:ea typeface="Times New Roman" panose="02020603050405020304" pitchFamily="18" charset="0"/>
              </a:rPr>
              <a:t> </a:t>
            </a:r>
            <a:r>
              <a:rPr lang="en-GB" sz="1800" dirty="0" err="1">
                <a:effectLst/>
                <a:ea typeface="Times New Roman" panose="02020603050405020304" pitchFamily="18" charset="0"/>
              </a:rPr>
              <a:t>na</a:t>
            </a:r>
            <a:r>
              <a:rPr lang="en-GB" sz="1800" dirty="0">
                <a:effectLst/>
                <a:ea typeface="Times New Roman" panose="02020603050405020304" pitchFamily="18" charset="0"/>
              </a:rPr>
              <a:t> </a:t>
            </a:r>
            <a:r>
              <a:rPr lang="en-GB" sz="1800" dirty="0" err="1">
                <a:effectLst/>
                <a:ea typeface="Times New Roman" panose="02020603050405020304" pitchFamily="18" charset="0"/>
              </a:rPr>
              <a:t>trgu</a:t>
            </a:r>
            <a:r>
              <a:rPr lang="en-GB" sz="1800" dirty="0">
                <a:effectLst/>
                <a:ea typeface="Times New Roman" panose="02020603050405020304" pitchFamily="18" charset="0"/>
              </a:rPr>
              <a:t> </a:t>
            </a:r>
            <a:r>
              <a:rPr lang="en-GB" sz="1800" dirty="0" err="1">
                <a:effectLst/>
                <a:ea typeface="Times New Roman" panose="02020603050405020304" pitchFamily="18" charset="0"/>
              </a:rPr>
              <a:t>ali</a:t>
            </a:r>
            <a:r>
              <a:rPr lang="en-GB" sz="1800" dirty="0">
                <a:effectLst/>
                <a:ea typeface="Times New Roman" panose="02020603050405020304" pitchFamily="18" charset="0"/>
              </a:rPr>
              <a:t> </a:t>
            </a:r>
            <a:r>
              <a:rPr lang="en-GB" sz="1800" dirty="0" err="1">
                <a:effectLst/>
                <a:ea typeface="Times New Roman" panose="02020603050405020304" pitchFamily="18" charset="0"/>
              </a:rPr>
              <a:t>priložnosti</a:t>
            </a:r>
            <a:r>
              <a:rPr lang="en-GB" sz="1800" dirty="0">
                <a:effectLst/>
                <a:ea typeface="Times New Roman" panose="02020603050405020304" pitchFamily="18" charset="0"/>
              </a:rPr>
              <a:t> za </a:t>
            </a:r>
            <a:r>
              <a:rPr lang="en-GB" sz="1800" dirty="0" err="1">
                <a:effectLst/>
                <a:ea typeface="Times New Roman" panose="02020603050405020304" pitchFamily="18" charset="0"/>
              </a:rPr>
              <a:t>oskrbo</a:t>
            </a:r>
            <a:r>
              <a:rPr lang="en-GB" sz="1800" dirty="0">
                <a:effectLst/>
                <a:ea typeface="Times New Roman" panose="02020603050405020304" pitchFamily="18" charset="0"/>
              </a:rPr>
              <a:t> </a:t>
            </a:r>
            <a:r>
              <a:rPr lang="en-GB" sz="1800" dirty="0" err="1">
                <a:effectLst/>
                <a:ea typeface="Times New Roman" panose="02020603050405020304" pitchFamily="18" charset="0"/>
              </a:rPr>
              <a:t>segmentov</a:t>
            </a:r>
            <a:r>
              <a:rPr lang="en-GB" sz="1800" dirty="0">
                <a:effectLst/>
                <a:ea typeface="Times New Roman" panose="02020603050405020304" pitchFamily="18" charset="0"/>
              </a:rPr>
              <a:t> </a:t>
            </a:r>
            <a:r>
              <a:rPr lang="en-GB" sz="1800" dirty="0" err="1">
                <a:effectLst/>
                <a:ea typeface="Times New Roman" panose="02020603050405020304" pitchFamily="18" charset="0"/>
              </a:rPr>
              <a:t>kupcev</a:t>
            </a:r>
            <a:r>
              <a:rPr lang="en-GB" sz="1800" dirty="0">
                <a:effectLst/>
                <a:ea typeface="Times New Roman" panose="02020603050405020304" pitchFamily="18" charset="0"/>
              </a:rPr>
              <a:t>, ki </a:t>
            </a:r>
            <a:r>
              <a:rPr lang="en-GB" sz="1800" dirty="0" err="1">
                <a:effectLst/>
                <a:ea typeface="Times New Roman" panose="02020603050405020304" pitchFamily="18" charset="0"/>
              </a:rPr>
              <a:t>niso</a:t>
            </a:r>
            <a:r>
              <a:rPr lang="en-GB" sz="1800" dirty="0">
                <a:effectLst/>
                <a:ea typeface="Times New Roman" panose="02020603050405020304" pitchFamily="18" charset="0"/>
              </a:rPr>
              <a:t> </a:t>
            </a:r>
            <a:r>
              <a:rPr lang="en-GB" sz="1800" dirty="0" err="1">
                <a:effectLst/>
                <a:ea typeface="Times New Roman" panose="02020603050405020304" pitchFamily="18" charset="0"/>
              </a:rPr>
              <a:t>dovolj</a:t>
            </a:r>
            <a:r>
              <a:rPr lang="en-GB" sz="1800" dirty="0">
                <a:effectLst/>
                <a:ea typeface="Times New Roman" panose="02020603050405020304" pitchFamily="18" charset="0"/>
              </a:rPr>
              <a:t> </a:t>
            </a:r>
            <a:r>
              <a:rPr lang="en-GB" sz="1800" dirty="0" err="1">
                <a:effectLst/>
                <a:ea typeface="Times New Roman" panose="02020603050405020304" pitchFamily="18" charset="0"/>
              </a:rPr>
              <a:t>zastopani</a:t>
            </a:r>
            <a:r>
              <a:rPr lang="en-GB" sz="1800" dirty="0">
                <a:effectLst/>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err="1">
                <a:effectLst/>
                <a:ea typeface="Times New Roman" panose="02020603050405020304" pitchFamily="18" charset="0"/>
              </a:rPr>
              <a:t>Predlog</a:t>
            </a:r>
            <a:r>
              <a:rPr lang="en-GB" sz="1800" b="1" dirty="0">
                <a:effectLst/>
                <a:ea typeface="Times New Roman" panose="02020603050405020304" pitchFamily="18" charset="0"/>
              </a:rPr>
              <a:t> </a:t>
            </a:r>
            <a:r>
              <a:rPr lang="en-GB" sz="1800" b="1" dirty="0" err="1">
                <a:effectLst/>
                <a:ea typeface="Times New Roman" panose="02020603050405020304" pitchFamily="18" charset="0"/>
              </a:rPr>
              <a:t>vrednosti</a:t>
            </a:r>
            <a:r>
              <a:rPr lang="en-GB" sz="1800" b="1" dirty="0">
                <a:effectLst/>
                <a:ea typeface="Times New Roman" panose="02020603050405020304" pitchFamily="18" charset="0"/>
              </a:rPr>
              <a:t>: </a:t>
            </a:r>
            <a:r>
              <a:rPr lang="en-GB" sz="1800" dirty="0" err="1">
                <a:effectLst/>
                <a:ea typeface="Times New Roman" panose="02020603050405020304" pitchFamily="18" charset="0"/>
              </a:rPr>
              <a:t>Razumite</a:t>
            </a:r>
            <a:r>
              <a:rPr lang="en-GB" sz="1800" dirty="0">
                <a:effectLst/>
                <a:ea typeface="Times New Roman" panose="02020603050405020304" pitchFamily="18" charset="0"/>
              </a:rPr>
              <a:t>, </a:t>
            </a:r>
            <a:r>
              <a:rPr lang="en-GB" sz="1800" dirty="0" err="1">
                <a:effectLst/>
                <a:ea typeface="Times New Roman" panose="02020603050405020304" pitchFamily="18" charset="0"/>
              </a:rPr>
              <a:t>kakšno</a:t>
            </a:r>
            <a:r>
              <a:rPr lang="en-GB" sz="1800" dirty="0">
                <a:effectLst/>
                <a:ea typeface="Times New Roman" panose="02020603050405020304" pitchFamily="18" charset="0"/>
              </a:rPr>
              <a:t> </a:t>
            </a:r>
            <a:r>
              <a:rPr lang="en-GB" sz="1800" dirty="0" err="1">
                <a:effectLst/>
                <a:ea typeface="Times New Roman" panose="02020603050405020304" pitchFamily="18" charset="0"/>
              </a:rPr>
              <a:t>vrednost</a:t>
            </a:r>
            <a:r>
              <a:rPr lang="en-GB" sz="1800" dirty="0">
                <a:effectLst/>
                <a:ea typeface="Times New Roman" panose="02020603050405020304" pitchFamily="18" charset="0"/>
              </a:rPr>
              <a:t> </a:t>
            </a:r>
            <a:r>
              <a:rPr lang="en-GB" sz="1800" dirty="0" err="1">
                <a:effectLst/>
                <a:ea typeface="Times New Roman" panose="02020603050405020304" pitchFamily="18" charset="0"/>
              </a:rPr>
              <a:t>ponujajo</a:t>
            </a:r>
            <a:r>
              <a:rPr lang="en-GB" sz="1800" dirty="0">
                <a:effectLst/>
                <a:ea typeface="Times New Roman" panose="02020603050405020304" pitchFamily="18" charset="0"/>
              </a:rPr>
              <a:t> </a:t>
            </a:r>
            <a:r>
              <a:rPr lang="en-GB" sz="1800" dirty="0" err="1">
                <a:effectLst/>
                <a:ea typeface="Times New Roman" panose="02020603050405020304" pitchFamily="18" charset="0"/>
              </a:rPr>
              <a:t>vaši</a:t>
            </a:r>
            <a:r>
              <a:rPr lang="en-GB" sz="1800" dirty="0">
                <a:effectLst/>
                <a:ea typeface="Times New Roman" panose="02020603050405020304" pitchFamily="18" charset="0"/>
              </a:rPr>
              <a:t> </a:t>
            </a:r>
            <a:r>
              <a:rPr lang="en-GB" sz="1800" dirty="0" err="1">
                <a:effectLst/>
                <a:ea typeface="Times New Roman" panose="02020603050405020304" pitchFamily="18" charset="0"/>
              </a:rPr>
              <a:t>izdelki</a:t>
            </a:r>
            <a:r>
              <a:rPr lang="en-GB" sz="1800" dirty="0">
                <a:effectLst/>
                <a:ea typeface="Times New Roman" panose="02020603050405020304" pitchFamily="18" charset="0"/>
              </a:rPr>
              <a:t> </a:t>
            </a:r>
            <a:r>
              <a:rPr lang="en-GB" sz="1800" dirty="0" err="1">
                <a:effectLst/>
                <a:ea typeface="Times New Roman" panose="02020603050405020304" pitchFamily="18" charset="0"/>
              </a:rPr>
              <a:t>ali</a:t>
            </a:r>
            <a:r>
              <a:rPr lang="en-GB" sz="1800" dirty="0">
                <a:effectLst/>
                <a:ea typeface="Times New Roman" panose="02020603050405020304" pitchFamily="18" charset="0"/>
              </a:rPr>
              <a:t> </a:t>
            </a:r>
            <a:r>
              <a:rPr lang="en-GB" sz="1800" dirty="0" err="1">
                <a:effectLst/>
                <a:ea typeface="Times New Roman" panose="02020603050405020304" pitchFamily="18" charset="0"/>
              </a:rPr>
              <a:t>storitve</a:t>
            </a:r>
            <a:r>
              <a:rPr lang="en-GB" sz="1800" dirty="0">
                <a:effectLst/>
                <a:ea typeface="Times New Roman" panose="02020603050405020304" pitchFamily="18" charset="0"/>
              </a:rPr>
              <a:t> </a:t>
            </a:r>
            <a:r>
              <a:rPr lang="en-GB" sz="1800" dirty="0" err="1">
                <a:effectLst/>
                <a:ea typeface="Times New Roman" panose="02020603050405020304" pitchFamily="18" charset="0"/>
              </a:rPr>
              <a:t>vaši</a:t>
            </a:r>
            <a:r>
              <a:rPr lang="en-GB" sz="1800" dirty="0">
                <a:effectLst/>
                <a:ea typeface="Times New Roman" panose="02020603050405020304" pitchFamily="18" charset="0"/>
              </a:rPr>
              <a:t> </a:t>
            </a:r>
            <a:r>
              <a:rPr lang="en-GB" sz="1800" dirty="0" err="1">
                <a:effectLst/>
                <a:ea typeface="Times New Roman" panose="02020603050405020304" pitchFamily="18" charset="0"/>
              </a:rPr>
              <a:t>publiki</a:t>
            </a:r>
            <a:r>
              <a:rPr lang="en-GB" sz="1800" dirty="0">
                <a:effectLst/>
                <a:ea typeface="Times New Roman" panose="02020603050405020304" pitchFamily="18" charset="0"/>
              </a:rPr>
              <a:t>. </a:t>
            </a:r>
            <a:r>
              <a:rPr lang="en-GB" sz="1800" dirty="0" err="1">
                <a:effectLst/>
                <a:ea typeface="Times New Roman" panose="02020603050405020304" pitchFamily="18" charset="0"/>
              </a:rPr>
              <a:t>Kako</a:t>
            </a:r>
            <a:r>
              <a:rPr lang="en-GB" sz="1800" dirty="0">
                <a:effectLst/>
                <a:ea typeface="Times New Roman" panose="02020603050405020304" pitchFamily="18" charset="0"/>
              </a:rPr>
              <a:t> </a:t>
            </a:r>
            <a:r>
              <a:rPr lang="en-GB" sz="1800" dirty="0" err="1">
                <a:effectLst/>
                <a:ea typeface="Times New Roman" panose="02020603050405020304" pitchFamily="18" charset="0"/>
              </a:rPr>
              <a:t>obravnavajo</a:t>
            </a:r>
            <a:r>
              <a:rPr lang="en-GB" sz="1800" dirty="0">
                <a:effectLst/>
                <a:ea typeface="Times New Roman" panose="02020603050405020304" pitchFamily="18" charset="0"/>
              </a:rPr>
              <a:t> </a:t>
            </a:r>
            <a:r>
              <a:rPr lang="en-GB" sz="1800" dirty="0" err="1">
                <a:effectLst/>
                <a:ea typeface="Times New Roman" panose="02020603050405020304" pitchFamily="18" charset="0"/>
              </a:rPr>
              <a:t>boleče</a:t>
            </a:r>
            <a:r>
              <a:rPr lang="en-GB" sz="1800" dirty="0">
                <a:effectLst/>
                <a:ea typeface="Times New Roman" panose="02020603050405020304" pitchFamily="18" charset="0"/>
              </a:rPr>
              <a:t> </a:t>
            </a:r>
            <a:r>
              <a:rPr lang="en-GB" sz="1800" dirty="0" err="1">
                <a:effectLst/>
                <a:ea typeface="Times New Roman" panose="02020603050405020304" pitchFamily="18" charset="0"/>
              </a:rPr>
              <a:t>točke</a:t>
            </a:r>
            <a:r>
              <a:rPr lang="en-GB" sz="1800" dirty="0">
                <a:effectLst/>
                <a:ea typeface="Times New Roman" panose="02020603050405020304" pitchFamily="18" charset="0"/>
              </a:rPr>
              <a:t> </a:t>
            </a:r>
            <a:r>
              <a:rPr lang="en-GB" sz="1800" dirty="0" err="1">
                <a:effectLst/>
                <a:ea typeface="Times New Roman" panose="02020603050405020304" pitchFamily="18" charset="0"/>
              </a:rPr>
              <a:t>vašega</a:t>
            </a:r>
            <a:r>
              <a:rPr lang="en-GB" sz="1800" dirty="0">
                <a:effectLst/>
                <a:ea typeface="Times New Roman" panose="02020603050405020304" pitchFamily="18" charset="0"/>
              </a:rPr>
              <a:t> </a:t>
            </a:r>
            <a:r>
              <a:rPr lang="en-GB" sz="1800" dirty="0" err="1">
                <a:effectLst/>
                <a:ea typeface="Times New Roman" panose="02020603050405020304" pitchFamily="18" charset="0"/>
              </a:rPr>
              <a:t>občinstva</a:t>
            </a:r>
            <a:r>
              <a:rPr lang="en-GB" sz="1800" dirty="0">
                <a:effectLst/>
                <a:ea typeface="Times New Roman" panose="02020603050405020304" pitchFamily="18" charset="0"/>
              </a:rPr>
              <a:t> </a:t>
            </a:r>
            <a:r>
              <a:rPr lang="en-GB" sz="1800" dirty="0" err="1">
                <a:effectLst/>
                <a:ea typeface="Times New Roman" panose="02020603050405020304" pitchFamily="18" charset="0"/>
              </a:rPr>
              <a:t>ali</a:t>
            </a:r>
            <a:r>
              <a:rPr lang="en-GB" sz="1800" dirty="0">
                <a:effectLst/>
                <a:ea typeface="Times New Roman" panose="02020603050405020304" pitchFamily="18" charset="0"/>
              </a:rPr>
              <a:t> </a:t>
            </a:r>
            <a:r>
              <a:rPr lang="en-GB" sz="1800" dirty="0" err="1">
                <a:effectLst/>
                <a:ea typeface="Times New Roman" panose="02020603050405020304" pitchFamily="18" charset="0"/>
              </a:rPr>
              <a:t>izpolnjujejo</a:t>
            </a:r>
            <a:r>
              <a:rPr lang="en-GB" sz="1800" dirty="0">
                <a:effectLst/>
                <a:ea typeface="Times New Roman" panose="02020603050405020304" pitchFamily="18" charset="0"/>
              </a:rPr>
              <a:t> </a:t>
            </a:r>
            <a:r>
              <a:rPr lang="en-GB" sz="1800" dirty="0" err="1">
                <a:effectLst/>
                <a:ea typeface="Times New Roman" panose="02020603050405020304" pitchFamily="18" charset="0"/>
              </a:rPr>
              <a:t>njihove</a:t>
            </a:r>
            <a:r>
              <a:rPr lang="en-GB" sz="1800" dirty="0">
                <a:effectLst/>
                <a:ea typeface="Times New Roman" panose="02020603050405020304" pitchFamily="18" charset="0"/>
              </a:rPr>
              <a:t> </a:t>
            </a:r>
            <a:r>
              <a:rPr lang="en-GB" sz="1800" dirty="0" err="1">
                <a:effectLst/>
                <a:ea typeface="Times New Roman" panose="02020603050405020304" pitchFamily="18" charset="0"/>
              </a:rPr>
              <a:t>želje</a:t>
            </a:r>
            <a:r>
              <a:rPr lang="en-GB" sz="1800" dirty="0">
                <a:effectLst/>
                <a:ea typeface="Times New Roman" panose="02020603050405020304" pitchFamily="18" charset="0"/>
              </a:rPr>
              <a:t>?</a:t>
            </a:r>
          </a:p>
          <a:p>
            <a:pPr lvl="0">
              <a:tabLst>
                <a:tab pos="457200" algn="l"/>
              </a:tabLst>
            </a:pPr>
            <a:br>
              <a:rPr lang="en-GB" sz="1800" dirty="0">
                <a:effectLst/>
                <a:ea typeface="Yu Mincho" panose="02020400000000000000" pitchFamily="18" charset="-128"/>
              </a:rPr>
            </a:br>
            <a:r>
              <a:rPr lang="en-GB" sz="1800" dirty="0">
                <a:effectLst/>
                <a:ea typeface="Yu Mincho" panose="02020400000000000000" pitchFamily="18" charset="-128"/>
              </a:rPr>
              <a:t>Z </a:t>
            </a:r>
            <a:r>
              <a:rPr lang="en-GB" sz="1800" dirty="0" err="1">
                <a:effectLst/>
                <a:ea typeface="Yu Mincho" panose="02020400000000000000" pitchFamily="18" charset="-128"/>
              </a:rPr>
              <a:t>jasno</a:t>
            </a:r>
            <a:r>
              <a:rPr lang="en-GB" sz="1800" dirty="0">
                <a:effectLst/>
                <a:ea typeface="Yu Mincho" panose="02020400000000000000" pitchFamily="18" charset="-128"/>
              </a:rPr>
              <a:t> </a:t>
            </a:r>
            <a:r>
              <a:rPr lang="en-GB" sz="1800" dirty="0" err="1">
                <a:effectLst/>
                <a:ea typeface="Yu Mincho" panose="02020400000000000000" pitchFamily="18" charset="-128"/>
              </a:rPr>
              <a:t>opredelitvijo</a:t>
            </a:r>
            <a:r>
              <a:rPr lang="en-GB" sz="1800" dirty="0">
                <a:effectLst/>
                <a:ea typeface="Yu Mincho" panose="02020400000000000000" pitchFamily="18" charset="-128"/>
              </a:rPr>
              <a:t> </a:t>
            </a:r>
            <a:r>
              <a:rPr lang="en-GB" sz="1800" dirty="0" err="1">
                <a:effectLst/>
                <a:ea typeface="Yu Mincho" panose="02020400000000000000" pitchFamily="18" charset="-128"/>
              </a:rPr>
              <a:t>poslovnih</a:t>
            </a:r>
            <a:r>
              <a:rPr lang="en-GB" sz="1800" dirty="0">
                <a:effectLst/>
                <a:ea typeface="Yu Mincho" panose="02020400000000000000" pitchFamily="18" charset="-128"/>
              </a:rPr>
              <a:t> </a:t>
            </a:r>
            <a:r>
              <a:rPr lang="en-GB" sz="1800" dirty="0" err="1">
                <a:effectLst/>
                <a:ea typeface="Yu Mincho" panose="02020400000000000000" pitchFamily="18" charset="-128"/>
              </a:rPr>
              <a:t>ciljev</a:t>
            </a:r>
            <a:r>
              <a:rPr lang="en-GB" sz="1800" dirty="0">
                <a:effectLst/>
                <a:ea typeface="Yu Mincho" panose="02020400000000000000" pitchFamily="18" charset="-128"/>
              </a:rPr>
              <a:t> in </a:t>
            </a:r>
            <a:r>
              <a:rPr lang="en-GB" sz="1800" dirty="0" err="1">
                <a:effectLst/>
                <a:ea typeface="Yu Mincho" panose="02020400000000000000" pitchFamily="18" charset="-128"/>
              </a:rPr>
              <a:t>poglobljenim</a:t>
            </a:r>
            <a:r>
              <a:rPr lang="en-GB" sz="1800" dirty="0">
                <a:effectLst/>
                <a:ea typeface="Yu Mincho" panose="02020400000000000000" pitchFamily="18" charset="-128"/>
              </a:rPr>
              <a:t> </a:t>
            </a:r>
            <a:r>
              <a:rPr lang="en-GB" sz="1800" dirty="0" err="1">
                <a:effectLst/>
                <a:ea typeface="Yu Mincho" panose="02020400000000000000" pitchFamily="18" charset="-128"/>
              </a:rPr>
              <a:t>razumevanjem</a:t>
            </a:r>
            <a:r>
              <a:rPr lang="en-GB" sz="1800" dirty="0">
                <a:effectLst/>
                <a:ea typeface="Yu Mincho" panose="02020400000000000000" pitchFamily="18" charset="-128"/>
              </a:rPr>
              <a:t> </a:t>
            </a:r>
            <a:r>
              <a:rPr lang="en-GB" sz="1800" dirty="0" err="1">
                <a:effectLst/>
                <a:ea typeface="Yu Mincho" panose="02020400000000000000" pitchFamily="18" charset="-128"/>
              </a:rPr>
              <a:t>ciljnega</a:t>
            </a:r>
            <a:r>
              <a:rPr lang="en-GB" sz="1800" dirty="0">
                <a:effectLst/>
                <a:ea typeface="Yu Mincho" panose="02020400000000000000" pitchFamily="18" charset="-128"/>
              </a:rPr>
              <a:t> </a:t>
            </a:r>
            <a:r>
              <a:rPr lang="en-GB" sz="1800" dirty="0" err="1">
                <a:effectLst/>
                <a:ea typeface="Yu Mincho" panose="02020400000000000000" pitchFamily="18" charset="-128"/>
              </a:rPr>
              <a:t>občinstva</a:t>
            </a:r>
            <a:r>
              <a:rPr lang="en-GB" sz="1800" dirty="0">
                <a:effectLst/>
                <a:ea typeface="Yu Mincho" panose="02020400000000000000" pitchFamily="18" charset="-128"/>
              </a:rPr>
              <a:t> </a:t>
            </a:r>
            <a:r>
              <a:rPr lang="en-GB" sz="1800" dirty="0" err="1">
                <a:effectLst/>
                <a:ea typeface="Yu Mincho" panose="02020400000000000000" pitchFamily="18" charset="-128"/>
              </a:rPr>
              <a:t>postavite</a:t>
            </a:r>
            <a:r>
              <a:rPr lang="en-GB" sz="1800" dirty="0">
                <a:effectLst/>
                <a:ea typeface="Yu Mincho" panose="02020400000000000000" pitchFamily="18" charset="-128"/>
              </a:rPr>
              <a:t> </a:t>
            </a:r>
            <a:r>
              <a:rPr lang="en-GB" sz="1800" dirty="0" err="1">
                <a:effectLst/>
                <a:ea typeface="Yu Mincho" panose="02020400000000000000" pitchFamily="18" charset="-128"/>
              </a:rPr>
              <a:t>trdne</a:t>
            </a:r>
            <a:r>
              <a:rPr lang="en-GB" sz="1800" dirty="0">
                <a:effectLst/>
                <a:ea typeface="Yu Mincho" panose="02020400000000000000" pitchFamily="18" charset="-128"/>
              </a:rPr>
              <a:t> </a:t>
            </a:r>
            <a:r>
              <a:rPr lang="en-GB" sz="1800" dirty="0" err="1">
                <a:effectLst/>
                <a:ea typeface="Yu Mincho" panose="02020400000000000000" pitchFamily="18" charset="-128"/>
              </a:rPr>
              <a:t>temelje</a:t>
            </a:r>
            <a:r>
              <a:rPr lang="en-GB" sz="1800" dirty="0">
                <a:effectLst/>
                <a:ea typeface="Yu Mincho" panose="02020400000000000000" pitchFamily="18" charset="-128"/>
              </a:rPr>
              <a:t> za </a:t>
            </a:r>
            <a:r>
              <a:rPr lang="en-GB" sz="1800" dirty="0" err="1">
                <a:effectLst/>
                <a:ea typeface="Yu Mincho" panose="02020400000000000000" pitchFamily="18" charset="-128"/>
              </a:rPr>
              <a:t>izgradnjo</a:t>
            </a:r>
            <a:r>
              <a:rPr lang="en-GB" sz="1800" dirty="0">
                <a:effectLst/>
                <a:ea typeface="Yu Mincho" panose="02020400000000000000" pitchFamily="18" charset="-128"/>
              </a:rPr>
              <a:t> </a:t>
            </a:r>
            <a:r>
              <a:rPr lang="en-GB" sz="1800" dirty="0" err="1">
                <a:effectLst/>
                <a:ea typeface="Yu Mincho" panose="02020400000000000000" pitchFamily="18" charset="-128"/>
              </a:rPr>
              <a:t>strategije</a:t>
            </a:r>
            <a:r>
              <a:rPr lang="en-GB" sz="1800" dirty="0">
                <a:effectLst/>
                <a:ea typeface="Yu Mincho" panose="02020400000000000000" pitchFamily="18" charset="-128"/>
              </a:rPr>
              <a:t> </a:t>
            </a:r>
            <a:r>
              <a:rPr lang="en-GB" sz="1800" dirty="0" err="1">
                <a:effectLst/>
                <a:ea typeface="Yu Mincho" panose="02020400000000000000" pitchFamily="18" charset="-128"/>
              </a:rPr>
              <a:t>digitalnega</a:t>
            </a:r>
            <a:r>
              <a:rPr lang="en-GB" sz="1800" dirty="0">
                <a:effectLst/>
                <a:ea typeface="Yu Mincho" panose="02020400000000000000" pitchFamily="18" charset="-128"/>
              </a:rPr>
              <a:t> </a:t>
            </a:r>
            <a:r>
              <a:rPr lang="en-GB" sz="1800" dirty="0" err="1">
                <a:effectLst/>
                <a:ea typeface="Yu Mincho" panose="02020400000000000000" pitchFamily="18" charset="-128"/>
              </a:rPr>
              <a:t>trženja</a:t>
            </a:r>
            <a:r>
              <a:rPr lang="en-GB" sz="1800" dirty="0">
                <a:effectLst/>
                <a:ea typeface="Yu Mincho" panose="02020400000000000000" pitchFamily="18" charset="-128"/>
              </a:rPr>
              <a:t>, ki </a:t>
            </a:r>
            <a:r>
              <a:rPr lang="en-GB" sz="1800" dirty="0" err="1">
                <a:effectLst/>
                <a:ea typeface="Yu Mincho" panose="02020400000000000000" pitchFamily="18" charset="-128"/>
              </a:rPr>
              <a:t>bo</a:t>
            </a:r>
            <a:r>
              <a:rPr lang="en-GB" sz="1800" dirty="0">
                <a:effectLst/>
                <a:ea typeface="Yu Mincho" panose="02020400000000000000" pitchFamily="18" charset="-128"/>
              </a:rPr>
              <a:t> </a:t>
            </a:r>
            <a:r>
              <a:rPr lang="en-GB" sz="1800" dirty="0" err="1">
                <a:effectLst/>
                <a:ea typeface="Yu Mincho" panose="02020400000000000000" pitchFamily="18" charset="-128"/>
              </a:rPr>
              <a:t>odmevala</a:t>
            </a:r>
            <a:r>
              <a:rPr lang="en-GB" sz="1800" dirty="0">
                <a:effectLst/>
                <a:ea typeface="Yu Mincho" panose="02020400000000000000" pitchFamily="18" charset="-128"/>
              </a:rPr>
              <a:t> med </a:t>
            </a:r>
            <a:r>
              <a:rPr lang="en-GB" sz="1800" dirty="0" err="1">
                <a:effectLst/>
                <a:ea typeface="Yu Mincho" panose="02020400000000000000" pitchFamily="18" charset="-128"/>
              </a:rPr>
              <a:t>vašimi</a:t>
            </a:r>
            <a:r>
              <a:rPr lang="en-GB" sz="1800" dirty="0">
                <a:effectLst/>
                <a:ea typeface="Yu Mincho" panose="02020400000000000000" pitchFamily="18" charset="-128"/>
              </a:rPr>
              <a:t> </a:t>
            </a:r>
            <a:r>
              <a:rPr lang="en-GB" sz="1800" dirty="0" err="1">
                <a:effectLst/>
                <a:ea typeface="Yu Mincho" panose="02020400000000000000" pitchFamily="18" charset="-128"/>
              </a:rPr>
              <a:t>strankami</a:t>
            </a:r>
            <a:r>
              <a:rPr lang="en-GB" sz="1800" dirty="0">
                <a:effectLst/>
                <a:ea typeface="Yu Mincho" panose="02020400000000000000" pitchFamily="18" charset="-128"/>
              </a:rPr>
              <a:t> in </a:t>
            </a:r>
            <a:r>
              <a:rPr lang="en-GB" sz="1800" dirty="0" err="1">
                <a:effectLst/>
                <a:ea typeface="Yu Mincho" panose="02020400000000000000" pitchFamily="18" charset="-128"/>
              </a:rPr>
              <a:t>vodila</a:t>
            </a:r>
            <a:r>
              <a:rPr lang="en-GB" sz="1800" dirty="0">
                <a:effectLst/>
                <a:ea typeface="Yu Mincho" panose="02020400000000000000" pitchFamily="18" charset="-128"/>
              </a:rPr>
              <a:t> </a:t>
            </a:r>
            <a:r>
              <a:rPr lang="en-GB" sz="1800" dirty="0" err="1">
                <a:effectLst/>
                <a:ea typeface="Yu Mincho" panose="02020400000000000000" pitchFamily="18" charset="-128"/>
              </a:rPr>
              <a:t>vaše</a:t>
            </a:r>
            <a:r>
              <a:rPr lang="en-GB" sz="1800" dirty="0">
                <a:effectLst/>
                <a:ea typeface="Yu Mincho" panose="02020400000000000000" pitchFamily="18" charset="-128"/>
              </a:rPr>
              <a:t> </a:t>
            </a:r>
            <a:r>
              <a:rPr lang="en-GB" sz="1800" dirty="0" err="1">
                <a:effectLst/>
                <a:ea typeface="Yu Mincho" panose="02020400000000000000" pitchFamily="18" charset="-128"/>
              </a:rPr>
              <a:t>podjetje</a:t>
            </a:r>
            <a:r>
              <a:rPr lang="en-GB" sz="1800" dirty="0">
                <a:effectLst/>
                <a:ea typeface="Yu Mincho" panose="02020400000000000000" pitchFamily="18" charset="-128"/>
              </a:rPr>
              <a:t> k </a:t>
            </a:r>
            <a:r>
              <a:rPr lang="en-GB" sz="1800" dirty="0" err="1">
                <a:effectLst/>
                <a:ea typeface="Yu Mincho" panose="02020400000000000000" pitchFamily="18" charset="-128"/>
              </a:rPr>
              <a:t>uspehu</a:t>
            </a:r>
            <a:r>
              <a:rPr lang="en-GB" sz="1800" dirty="0">
                <a:effectLst/>
                <a:ea typeface="Yu Mincho" panose="02020400000000000000" pitchFamily="18" charset="-128"/>
              </a:rPr>
              <a:t>. V </a:t>
            </a:r>
            <a:r>
              <a:rPr lang="en-GB" sz="1800" dirty="0" err="1">
                <a:effectLst/>
                <a:ea typeface="Yu Mincho" panose="02020400000000000000" pitchFamily="18" charset="-128"/>
              </a:rPr>
              <a:t>naslednjem</a:t>
            </a:r>
            <a:r>
              <a:rPr lang="en-GB" sz="1800" dirty="0">
                <a:effectLst/>
                <a:ea typeface="Yu Mincho" panose="02020400000000000000" pitchFamily="18" charset="-128"/>
              </a:rPr>
              <a:t> </a:t>
            </a:r>
            <a:r>
              <a:rPr lang="en-GB" sz="1800" dirty="0" err="1">
                <a:effectLst/>
                <a:ea typeface="Yu Mincho" panose="02020400000000000000" pitchFamily="18" charset="-128"/>
              </a:rPr>
              <a:t>razdelku</a:t>
            </a:r>
            <a:r>
              <a:rPr lang="en-GB" sz="1800" dirty="0">
                <a:effectLst/>
                <a:ea typeface="Yu Mincho" panose="02020400000000000000" pitchFamily="18" charset="-128"/>
              </a:rPr>
              <a:t> </a:t>
            </a:r>
            <a:r>
              <a:rPr lang="en-GB" sz="1800" dirty="0" err="1">
                <a:effectLst/>
                <a:ea typeface="Yu Mincho" panose="02020400000000000000" pitchFamily="18" charset="-128"/>
              </a:rPr>
              <a:t>bomo</a:t>
            </a:r>
            <a:r>
              <a:rPr lang="en-GB" sz="1800" dirty="0">
                <a:effectLst/>
                <a:ea typeface="Yu Mincho" panose="02020400000000000000" pitchFamily="18" charset="-128"/>
              </a:rPr>
              <a:t> </a:t>
            </a:r>
            <a:r>
              <a:rPr lang="en-GB" sz="1800" dirty="0" err="1">
                <a:effectLst/>
                <a:ea typeface="Yu Mincho" panose="02020400000000000000" pitchFamily="18" charset="-128"/>
              </a:rPr>
              <a:t>preučili</a:t>
            </a:r>
            <a:r>
              <a:rPr lang="en-GB" sz="1800" dirty="0">
                <a:effectLst/>
                <a:ea typeface="Yu Mincho" panose="02020400000000000000" pitchFamily="18" charset="-128"/>
              </a:rPr>
              <a:t> </a:t>
            </a:r>
            <a:r>
              <a:rPr lang="en-GB" sz="1800" dirty="0" err="1">
                <a:effectLst/>
                <a:ea typeface="Yu Mincho" panose="02020400000000000000" pitchFamily="18" charset="-128"/>
              </a:rPr>
              <a:t>pomen</a:t>
            </a:r>
            <a:r>
              <a:rPr lang="en-GB" sz="1800" dirty="0">
                <a:effectLst/>
                <a:ea typeface="Yu Mincho" panose="02020400000000000000" pitchFamily="18" charset="-128"/>
              </a:rPr>
              <a:t> </a:t>
            </a:r>
            <a:r>
              <a:rPr lang="en-GB" sz="1800" dirty="0" err="1">
                <a:effectLst/>
                <a:ea typeface="Yu Mincho" panose="02020400000000000000" pitchFamily="18" charset="-128"/>
              </a:rPr>
              <a:t>izvajanja</a:t>
            </a:r>
            <a:r>
              <a:rPr lang="en-GB" sz="1800" dirty="0">
                <a:effectLst/>
                <a:ea typeface="Yu Mincho" panose="02020400000000000000" pitchFamily="18" charset="-128"/>
              </a:rPr>
              <a:t> </a:t>
            </a:r>
            <a:r>
              <a:rPr lang="en-GB" sz="1800" dirty="0" err="1">
                <a:effectLst/>
                <a:ea typeface="Yu Mincho" panose="02020400000000000000" pitchFamily="18" charset="-128"/>
              </a:rPr>
              <a:t>tržnih</a:t>
            </a:r>
            <a:r>
              <a:rPr lang="en-GB" sz="1800" dirty="0">
                <a:effectLst/>
                <a:ea typeface="Yu Mincho" panose="02020400000000000000" pitchFamily="18" charset="-128"/>
              </a:rPr>
              <a:t> </a:t>
            </a:r>
            <a:r>
              <a:rPr lang="en-GB" sz="1800" dirty="0" err="1">
                <a:effectLst/>
                <a:ea typeface="Yu Mincho" panose="02020400000000000000" pitchFamily="18" charset="-128"/>
              </a:rPr>
              <a:t>raziskav</a:t>
            </a:r>
            <a:r>
              <a:rPr lang="en-GB" sz="1800" dirty="0">
                <a:effectLst/>
                <a:ea typeface="Yu Mincho" panose="02020400000000000000" pitchFamily="18" charset="-128"/>
              </a:rPr>
              <a:t> in </a:t>
            </a:r>
            <a:r>
              <a:rPr lang="en-GB" sz="1800" dirty="0" err="1">
                <a:effectLst/>
                <a:ea typeface="Yu Mincho" panose="02020400000000000000" pitchFamily="18" charset="-128"/>
              </a:rPr>
              <a:t>analize</a:t>
            </a:r>
            <a:r>
              <a:rPr lang="en-GB" sz="1800" dirty="0">
                <a:effectLst/>
                <a:ea typeface="Yu Mincho" panose="02020400000000000000" pitchFamily="18" charset="-128"/>
              </a:rPr>
              <a:t> </a:t>
            </a:r>
            <a:r>
              <a:rPr lang="en-GB" sz="1800" dirty="0" err="1">
                <a:effectLst/>
                <a:ea typeface="Yu Mincho" panose="02020400000000000000" pitchFamily="18" charset="-128"/>
              </a:rPr>
              <a:t>konkurence</a:t>
            </a:r>
            <a:r>
              <a:rPr lang="en-GB" sz="1800" dirty="0">
                <a:effectLst/>
                <a:ea typeface="Yu Mincho" panose="02020400000000000000" pitchFamily="18" charset="-128"/>
              </a:rPr>
              <a:t>.</a:t>
            </a:r>
            <a:br>
              <a:rPr lang="en-US" sz="1800" dirty="0">
                <a:effectLst/>
                <a:ea typeface="Times New Roman" panose="02020603050405020304" pitchFamily="18" charset="0"/>
                <a:cs typeface="Calibri" panose="020F0502020204030204" pitchFamily="34" charset="0"/>
              </a:rPr>
            </a:br>
            <a:endParaRPr lang="fr-FR" sz="1800" dirty="0">
              <a:effectLst/>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152894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Oblikovanje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strategije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digitalnega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trženja</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Razvoj</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celovitega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načrta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digitalnega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dirty="0">
                <a:effectLst/>
                <a:latin typeface="Calibri" panose="020F0502020204030204" pitchFamily="34" charset="0"/>
                <a:ea typeface="Times New Roman" panose="02020603050405020304" pitchFamily="18" charset="0"/>
              </a:rPr>
              <a:t>V </a:t>
            </a:r>
            <a:r>
              <a:rPr lang="en-GB" sz="1800" dirty="0" err="1">
                <a:effectLst/>
                <a:latin typeface="Calibri" panose="020F0502020204030204" pitchFamily="34" charset="0"/>
                <a:ea typeface="Times New Roman" panose="02020603050405020304" pitchFamily="18" charset="0"/>
              </a:rPr>
              <a:t>razdelku</a:t>
            </a:r>
            <a:r>
              <a:rPr lang="en-GB" sz="1800" dirty="0">
                <a:effectLst/>
                <a:latin typeface="Calibri" panose="020F0502020204030204" pitchFamily="34" charset="0"/>
                <a:ea typeface="Times New Roman" panose="02020603050405020304" pitchFamily="18" charset="0"/>
              </a:rPr>
              <a:t> 2.1 </a:t>
            </a:r>
            <a:r>
              <a:rPr lang="en-GB" sz="1800" dirty="0" err="1">
                <a:effectLst/>
                <a:latin typeface="Calibri" panose="020F0502020204030204" pitchFamily="34" charset="0"/>
                <a:ea typeface="Times New Roman" panose="02020603050405020304" pitchFamily="18" charset="0"/>
              </a:rPr>
              <a:t>smo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obravnavali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korake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opredelitve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poslovnih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ciljev</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določitve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skupine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Sedaj</a:t>
            </a:r>
            <a:r>
              <a:rPr lang="en-GB" sz="1800" dirty="0">
                <a:effectLst/>
                <a:latin typeface="Calibri" panose="020F0502020204030204" pitchFamily="34" charset="0"/>
                <a:ea typeface="Times New Roman" panose="02020603050405020304" pitchFamily="18" charset="0"/>
              </a:rPr>
              <a:t> se </a:t>
            </a:r>
            <a:r>
              <a:rPr lang="en-GB" sz="1800" dirty="0" err="1">
                <a:effectLst/>
                <a:latin typeface="Calibri" panose="020F0502020204030204" pitchFamily="34" charset="0"/>
                <a:ea typeface="Times New Roman" panose="02020603050405020304" pitchFamily="18" charset="0"/>
              </a:rPr>
              <a:t>bomo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lotili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osrednjega</a:t>
            </a:r>
            <a:r>
              <a:rPr lang="en-GB" sz="1800" dirty="0">
                <a:effectLst/>
                <a:latin typeface="Calibri" panose="020F0502020204030204" pitchFamily="34" charset="0"/>
                <a:ea typeface="Times New Roman" panose="02020603050405020304" pitchFamily="18" charset="0"/>
              </a:rPr>
              <a:t> dela </a:t>
            </a:r>
            <a:r>
              <a:rPr lang="en-GB" sz="1800" dirty="0" err="1">
                <a:effectLst/>
                <a:latin typeface="Calibri" panose="020F0502020204030204" pitchFamily="34" charset="0"/>
                <a:ea typeface="Times New Roman" panose="02020603050405020304" pitchFamily="18" charset="0"/>
              </a:rPr>
              <a:t>pri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oblikovanju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digitalnega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razvoja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celovitega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digitalnega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trženja</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tem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razdelku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združili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elemente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ustvarili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strukturiran</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izvedljiv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vaše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mikro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ali</a:t>
            </a:r>
            <a:r>
              <a:rPr lang="en-GB" sz="1800" dirty="0">
                <a:effectLst/>
                <a:latin typeface="Calibri" panose="020F0502020204030204" pitchFamily="34" charset="0"/>
                <a:ea typeface="Times New Roman" panose="02020603050405020304" pitchFamily="18" charset="0"/>
              </a:rPr>
              <a:t> MSP. </a:t>
            </a:r>
          </a:p>
          <a:p>
            <a:r>
              <a:rPr lang="en-GB" sz="1800" b="1" dirty="0">
                <a:effectLst/>
                <a:latin typeface="Calibri" panose="020F0502020204030204" pitchFamily="34" charset="0"/>
                <a:ea typeface="Times New Roman" panose="02020603050405020304" pitchFamily="18" charset="0"/>
              </a:rPr>
              <a:t>2.2.1 </a:t>
            </a:r>
            <a:r>
              <a:rPr lang="en-GB" sz="1800" b="1" dirty="0" err="1">
                <a:effectLst/>
                <a:latin typeface="Calibri" panose="020F0502020204030204" pitchFamily="34" charset="0"/>
                <a:ea typeface="Times New Roman" panose="02020603050405020304" pitchFamily="18" charset="0"/>
              </a:rPr>
              <a:t>Sestavni</a:t>
            </a:r>
            <a:r>
              <a:rPr lang="en-GB" sz="1800" b="1" dirty="0">
                <a:effectLst/>
                <a:latin typeface="Calibri" panose="020F0502020204030204" pitchFamily="34" charset="0"/>
                <a:ea typeface="Times New Roman" panose="02020603050405020304" pitchFamily="18" charset="0"/>
              </a:rPr>
              <a:t> deli </a:t>
            </a:r>
            <a:r>
              <a:rPr lang="en-GB" sz="1800" b="1" dirty="0" err="1">
                <a:effectLst/>
                <a:latin typeface="Calibri" panose="020F0502020204030204" pitchFamily="34" charset="0"/>
                <a:ea typeface="Times New Roman" panose="02020603050405020304" pitchFamily="18" charset="0"/>
              </a:rPr>
              <a:t>načrta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digitalnega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trženja</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Dobro </a:t>
            </a:r>
            <a:r>
              <a:rPr lang="en-GB" sz="1800" dirty="0" err="1">
                <a:effectLst/>
                <a:latin typeface="Calibri" panose="020F0502020204030204" pitchFamily="34" charset="0"/>
                <a:ea typeface="Times New Roman" panose="02020603050405020304" pitchFamily="18" charset="0"/>
              </a:rPr>
              <a:t>strukturiran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digitalnega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trženja</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vaš</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katerem</a:t>
            </a:r>
            <a:r>
              <a:rPr lang="en-GB" sz="1800" dirty="0">
                <a:effectLst/>
                <a:latin typeface="Calibri" panose="020F0502020204030204" pitchFamily="34" charset="0"/>
                <a:ea typeface="Times New Roman" panose="02020603050405020304" pitchFamily="18" charset="0"/>
              </a:rPr>
              <a:t> so </a:t>
            </a:r>
            <a:r>
              <a:rPr lang="en-GB" sz="1800" dirty="0" err="1">
                <a:effectLst/>
                <a:latin typeface="Calibri" panose="020F0502020204030204" pitchFamily="34" charset="0"/>
                <a:ea typeface="Times New Roman" panose="02020603050405020304" pitchFamily="18" charset="0"/>
              </a:rPr>
              <a:t>opisane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posebne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taktike</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uporabili</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doseganje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poslovnih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ciljev</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nadaljevanju</a:t>
            </a:r>
            <a:r>
              <a:rPr lang="en-GB" sz="1800" dirty="0">
                <a:effectLst/>
                <a:latin typeface="Calibri" panose="020F0502020204030204" pitchFamily="34" charset="0"/>
                <a:ea typeface="Times New Roman" panose="02020603050405020304" pitchFamily="18" charset="0"/>
              </a:rPr>
              <a:t> so </a:t>
            </a:r>
            <a:r>
              <a:rPr lang="en-GB" sz="1800" dirty="0" err="1">
                <a:effectLst/>
                <a:latin typeface="Calibri" panose="020F0502020204030204" pitchFamily="34" charset="0"/>
                <a:ea typeface="Times New Roman" panose="02020603050405020304" pitchFamily="18" charset="0"/>
              </a:rPr>
              <a:t>predstavljene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sestavine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celovitega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digitalnega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trženja</a:t>
            </a:r>
            <a:r>
              <a:rPr lang="en-GB" sz="1800" dirty="0">
                <a:effectLst/>
                <a:latin typeface="Calibri" panose="020F0502020204030204" pitchFamily="34" charset="0"/>
                <a:ea typeface="Times New Roman" panose="02020603050405020304" pitchFamily="18" charset="0"/>
              </a:rPr>
              <a:t>:</a:t>
            </a:r>
          </a:p>
          <a:p>
            <a:r>
              <a:rPr lang="en-GB" sz="1800" b="1" dirty="0" err="1">
                <a:effectLst/>
                <a:latin typeface="Calibri" panose="020F0502020204030204" pitchFamily="34" charset="0"/>
                <a:ea typeface="Times New Roman" panose="02020603050405020304" pitchFamily="18" charset="0"/>
              </a:rPr>
              <a:t>Povzetek</a:t>
            </a:r>
            <a:r>
              <a:rPr lang="en-GB" sz="1800" b="1"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V </a:t>
            </a:r>
            <a:r>
              <a:rPr lang="en-GB" sz="1800" dirty="0" err="1">
                <a:effectLst/>
                <a:latin typeface="Calibri" panose="020F0502020204030204" pitchFamily="34" charset="0"/>
                <a:ea typeface="Times New Roman" panose="02020603050405020304" pitchFamily="18" charset="0"/>
              </a:rPr>
              <a:t>tem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razdelku</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podan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pregled</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celotnega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Gre</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kratek</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povzetek</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poslovnih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občinstva</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ključnih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izvajali</a:t>
            </a:r>
            <a:r>
              <a:rPr lang="en-GB" sz="1800" dirty="0">
                <a:effectLst/>
                <a:latin typeface="Calibri" panose="020F0502020204030204" pitchFamily="34" charset="0"/>
                <a:ea typeface="Times New Roman" panose="02020603050405020304" pitchFamily="18" charset="0"/>
              </a:rPr>
              <a:t>.</a:t>
            </a:r>
          </a:p>
          <a:p>
            <a:r>
              <a:rPr lang="fr-FR" sz="1800" b="1" dirty="0">
                <a:effectLst/>
                <a:latin typeface="Calibri" panose="020F0502020204030204" pitchFamily="34" charset="0"/>
                <a:ea typeface="Yu Mincho" panose="02020400000000000000" pitchFamily="18" charset="-128"/>
                <a:cs typeface="Arial" panose="020B0604020202020204" pitchFamily="34" charset="0"/>
              </a:rPr>
              <a:t>Analiza stanja: </a:t>
            </a:r>
            <a:r>
              <a:rPr lang="fr-FR" sz="1800" dirty="0">
                <a:effectLst/>
                <a:latin typeface="Calibri" panose="020F0502020204030204" pitchFamily="34" charset="0"/>
                <a:ea typeface="Yu Mincho" panose="02020400000000000000" pitchFamily="18" charset="-128"/>
                <a:cs typeface="Arial" panose="020B0604020202020204" pitchFamily="34" charset="0"/>
              </a:rPr>
              <a:t>Začnite z analizo trenutnih prizadevanj za digitalno trženje in konkurenčnega okolja. Ugotovite prednosti, slabosti, priložnosti in nevarnosti (analiza SWOT), ki lahko vplivajo na vašo strategijo.</a:t>
            </a: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56077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Oblikovanje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strategije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digitalnega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trženja</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Razvoj</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celovitega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načrta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digitalnega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1" y="1403840"/>
            <a:ext cx="9291093" cy="4450113"/>
          </a:xfrm>
        </p:spPr>
        <p:txBody>
          <a:bodyPr/>
          <a:lstStyle/>
          <a:p>
            <a:r>
              <a:rPr lang="en-GB" sz="1800" b="1" dirty="0">
                <a:effectLst/>
                <a:latin typeface="Calibri" panose="020F0502020204030204" pitchFamily="34" charset="0"/>
                <a:ea typeface="Times New Roman" panose="02020603050405020304" pitchFamily="18" charset="0"/>
              </a:rPr>
              <a:t>2.2.1 </a:t>
            </a:r>
            <a:r>
              <a:rPr lang="en-GB" sz="1800" b="1" dirty="0" err="1">
                <a:effectLst/>
                <a:latin typeface="Calibri" panose="020F0502020204030204" pitchFamily="34" charset="0"/>
                <a:ea typeface="Times New Roman" panose="02020603050405020304" pitchFamily="18" charset="0"/>
              </a:rPr>
              <a:t>Sestavni</a:t>
            </a:r>
            <a:r>
              <a:rPr lang="en-GB" sz="1800" b="1" dirty="0">
                <a:effectLst/>
                <a:latin typeface="Calibri" panose="020F0502020204030204" pitchFamily="34" charset="0"/>
                <a:ea typeface="Times New Roman" panose="02020603050405020304" pitchFamily="18" charset="0"/>
              </a:rPr>
              <a:t> deli </a:t>
            </a:r>
            <a:r>
              <a:rPr lang="en-GB" sz="1800" b="1" dirty="0" err="1">
                <a:effectLst/>
                <a:latin typeface="Calibri" panose="020F0502020204030204" pitchFamily="34" charset="0"/>
                <a:ea typeface="Times New Roman" panose="02020603050405020304" pitchFamily="18" charset="0"/>
              </a:rPr>
              <a:t>načrta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digitalnega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trženja</a:t>
            </a:r>
            <a:endParaRPr lang="fr-FR" sz="1800" dirty="0">
              <a:effectLst/>
              <a:latin typeface="Times New Roman" panose="02020603050405020304" pitchFamily="18" charset="0"/>
              <a:ea typeface="Times New Roman" panose="02020603050405020304" pitchFamily="18" charset="0"/>
            </a:endParaRPr>
          </a:p>
          <a:p>
            <a:pPr marL="342900" lvl="0" indent="-342900">
              <a:tabLst>
                <a:tab pos="457200" algn="l"/>
              </a:tabLst>
            </a:pPr>
            <a:endParaRPr lang="en-GB" sz="1800" b="1"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Poslovni</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cilji</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Ponovite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specifične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merljive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dosegljive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relevantne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časovno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omejene</a:t>
            </a:r>
            <a:r>
              <a:rPr lang="en-GB" sz="1800" dirty="0">
                <a:effectLst/>
                <a:latin typeface="Calibri" panose="020F0502020204030204" pitchFamily="34" charset="0"/>
                <a:ea typeface="Times New Roman" panose="02020603050405020304" pitchFamily="18" charset="0"/>
              </a:rPr>
              <a:t> (SMART) </a:t>
            </a:r>
            <a:r>
              <a:rPr lang="en-GB" sz="1800" dirty="0" err="1">
                <a:effectLst/>
                <a:latin typeface="Calibri" panose="020F0502020204030204" pitchFamily="34" charset="0"/>
                <a:ea typeface="Times New Roman" panose="02020603050405020304" pitchFamily="18" charset="0"/>
              </a:rPr>
              <a:t>cilje</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določili</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razdelku</a:t>
            </a:r>
            <a:r>
              <a:rPr lang="en-GB" sz="1800" dirty="0">
                <a:effectLst/>
                <a:latin typeface="Calibri" panose="020F0502020204030204" pitchFamily="34" charset="0"/>
                <a:ea typeface="Times New Roman" panose="02020603050405020304" pitchFamily="18" charset="0"/>
              </a:rPr>
              <a:t> 2.1. </a:t>
            </a:r>
            <a:r>
              <a:rPr lang="en-GB" sz="1800" dirty="0" err="1">
                <a:effectLst/>
                <a:latin typeface="Calibri" panose="020F0502020204030204" pitchFamily="34" charset="0"/>
                <a:ea typeface="Times New Roman" panose="02020603050405020304" pitchFamily="18" charset="0"/>
              </a:rPr>
              <a:t>Jasno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navedite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kaj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želite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doseči</a:t>
            </a:r>
            <a:r>
              <a:rPr lang="en-GB" sz="1800" dirty="0">
                <a:effectLst/>
                <a:latin typeface="Calibri" panose="020F0502020204030204" pitchFamily="34" charset="0"/>
                <a:ea typeface="Times New Roman" panose="02020603050405020304" pitchFamily="18" charset="0"/>
              </a:rPr>
              <a:t>. </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Ciljno</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občinstvo</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Podrobno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opišite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svojo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skupino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vključno</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osebami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kupcev</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tržnimi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segmenti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Razumite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njihove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potrebe</a:t>
            </a:r>
            <a:r>
              <a:rPr lang="en-GB" sz="1800" dirty="0">
                <a:effectLst/>
                <a:latin typeface="Calibri" panose="020F0502020204030204" pitchFamily="34" charset="0"/>
                <a:ea typeface="Times New Roman" panose="02020603050405020304" pitchFamily="18" charset="0"/>
              </a:rPr>
              <a:t>, preference in </a:t>
            </a:r>
            <a:r>
              <a:rPr lang="en-GB" sz="1800" dirty="0" err="1">
                <a:effectLst/>
                <a:latin typeface="Calibri" panose="020F0502020204030204" pitchFamily="34" charset="0"/>
                <a:ea typeface="Times New Roman" panose="02020603050405020304" pitchFamily="18" charset="0"/>
              </a:rPr>
              <a:t>bolečine</a:t>
            </a:r>
            <a:r>
              <a:rPr lang="en-GB" sz="1800" dirty="0">
                <a:effectLst/>
                <a:latin typeface="Calibri" panose="020F0502020204030204" pitchFamily="34" charset="0"/>
                <a:ea typeface="Times New Roman" panose="02020603050405020304" pitchFamily="18" charset="0"/>
              </a:rPr>
              <a:t>. </a:t>
            </a: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Analiza </a:t>
            </a:r>
            <a:r>
              <a:rPr lang="en-GB" sz="1800" b="1" dirty="0" err="1">
                <a:effectLst/>
                <a:latin typeface="Calibri" panose="020F0502020204030204" pitchFamily="34" charset="0"/>
                <a:ea typeface="Times New Roman" panose="02020603050405020304" pitchFamily="18" charset="0"/>
              </a:rPr>
              <a:t>konkurence</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Zagotovite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vpogled</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strategije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digitalnega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konkurentov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Ugotovite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kaj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deluje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njih</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kje</a:t>
            </a:r>
            <a:r>
              <a:rPr lang="en-GB" sz="1800" dirty="0">
                <a:effectLst/>
                <a:latin typeface="Calibri" panose="020F0502020204030204" pitchFamily="34" charset="0"/>
                <a:ea typeface="Times New Roman" panose="02020603050405020304" pitchFamily="18" charset="0"/>
              </a:rPr>
              <a:t> so </a:t>
            </a:r>
            <a:r>
              <a:rPr lang="en-GB" sz="1800" dirty="0" err="1">
                <a:effectLst/>
                <a:latin typeface="Calibri" panose="020F0502020204030204" pitchFamily="34" charset="0"/>
                <a:ea typeface="Times New Roman" panose="02020603050405020304" pitchFamily="18" charset="0"/>
              </a:rPr>
              <a:t>priložnosti</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razlikovanje</a:t>
            </a:r>
            <a:r>
              <a:rPr lang="en-GB" sz="1800" dirty="0">
                <a:effectLst/>
                <a:latin typeface="Calibri" panose="020F0502020204030204" pitchFamily="34" charset="0"/>
                <a:ea typeface="Times New Roman" panose="02020603050405020304" pitchFamily="18" charset="0"/>
              </a:rPr>
              <a:t>. </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Strategije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digitalnega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trženja</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Predstavite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visoki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ravni</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uporabili</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dosego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svojih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ciljev</a:t>
            </a:r>
            <a:r>
              <a:rPr lang="en-GB" sz="1800" dirty="0">
                <a:effectLst/>
                <a:latin typeface="Calibri" panose="020F0502020204030204" pitchFamily="34" charset="0"/>
                <a:ea typeface="Times New Roman" panose="02020603050405020304" pitchFamily="18" charset="0"/>
              </a:rPr>
              <a:t>. To </a:t>
            </a:r>
            <a:r>
              <a:rPr lang="en-GB" sz="1800" dirty="0" err="1">
                <a:effectLst/>
                <a:latin typeface="Calibri" panose="020F0502020204030204" pitchFamily="34" charset="0"/>
                <a:ea typeface="Times New Roman" panose="02020603050405020304" pitchFamily="18" charset="0"/>
              </a:rPr>
              <a:t>lahko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vključuje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vsebinsko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trženje</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družabnih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trženje</a:t>
            </a:r>
            <a:r>
              <a:rPr lang="en-GB" sz="1800" dirty="0">
                <a:effectLst/>
                <a:latin typeface="Calibri" panose="020F0502020204030204" pitchFamily="34" charset="0"/>
                <a:ea typeface="Times New Roman" panose="02020603050405020304" pitchFamily="18" charset="0"/>
              </a:rPr>
              <a:t> e-</a:t>
            </a:r>
            <a:r>
              <a:rPr lang="en-GB" sz="1800" dirty="0" err="1">
                <a:effectLst/>
                <a:latin typeface="Calibri" panose="020F0502020204030204" pitchFamily="34" charset="0"/>
                <a:ea typeface="Times New Roman" panose="02020603050405020304" pitchFamily="18" charset="0"/>
              </a:rPr>
              <a:t>pošte</a:t>
            </a:r>
            <a:r>
              <a:rPr lang="en-GB" sz="1800" dirty="0">
                <a:effectLst/>
                <a:latin typeface="Calibri" panose="020F0502020204030204" pitchFamily="34" charset="0"/>
                <a:ea typeface="Times New Roman" panose="02020603050405020304" pitchFamily="18" charset="0"/>
              </a:rPr>
              <a:t>, SEO, </a:t>
            </a:r>
            <a:r>
              <a:rPr lang="en-GB" sz="1800" dirty="0" err="1">
                <a:effectLst/>
                <a:latin typeface="Calibri" panose="020F0502020204030204" pitchFamily="34" charset="0"/>
                <a:ea typeface="Times New Roman" panose="02020603050405020304" pitchFamily="18" charset="0"/>
              </a:rPr>
              <a:t>plačano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oglaševanje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drugo</a:t>
            </a:r>
            <a:r>
              <a:rPr lang="en-GB" sz="1800" dirty="0">
                <a:effectLst/>
                <a:latin typeface="Calibri" panose="020F0502020204030204" pitchFamily="34" charset="0"/>
                <a:ea typeface="Times New Roman" panose="02020603050405020304" pitchFamily="18" charset="0"/>
              </a:rPr>
              <a:t>. </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Taktike</a:t>
            </a:r>
            <a:r>
              <a:rPr lang="en-GB" sz="1800" b="1" dirty="0">
                <a:effectLst/>
                <a:latin typeface="Calibri" panose="020F0502020204030204" pitchFamily="34" charset="0"/>
                <a:ea typeface="Times New Roman" panose="02020603050405020304" pitchFamily="18" charset="0"/>
              </a:rPr>
              <a:t> in </a:t>
            </a:r>
            <a:r>
              <a:rPr lang="en-GB" sz="1800" b="1" dirty="0" err="1">
                <a:effectLst/>
                <a:latin typeface="Calibri" panose="020F0502020204030204" pitchFamily="34" charset="0"/>
                <a:ea typeface="Times New Roman" panose="02020603050405020304" pitchFamily="18" charset="0"/>
              </a:rPr>
              <a:t>kanali</a:t>
            </a:r>
            <a:r>
              <a:rPr lang="en-GB" sz="1800" b="1"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Za </a:t>
            </a:r>
            <a:r>
              <a:rPr lang="en-GB" sz="1800" dirty="0" err="1">
                <a:effectLst/>
                <a:latin typeface="Calibri" panose="020F0502020204030204" pitchFamily="34" charset="0"/>
                <a:ea typeface="Times New Roman" panose="02020603050405020304" pitchFamily="18" charset="0"/>
              </a:rPr>
              <a:t>vsako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navedite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taktike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digitalne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kanale</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uporabili</a:t>
            </a:r>
            <a:r>
              <a:rPr lang="en-GB" sz="1800" dirty="0">
                <a:effectLst/>
                <a:latin typeface="Calibri" panose="020F0502020204030204" pitchFamily="34" charset="0"/>
                <a:ea typeface="Times New Roman" panose="02020603050405020304" pitchFamily="18" charset="0"/>
              </a:rPr>
              <a:t>. Na primer, </a:t>
            </a:r>
            <a:r>
              <a:rPr lang="en-GB" sz="1800" dirty="0" err="1">
                <a:effectLst/>
                <a:latin typeface="Calibri" panose="020F0502020204030204" pitchFamily="34" charset="0"/>
                <a:ea typeface="Times New Roman" panose="02020603050405020304" pitchFamily="18" charset="0"/>
              </a:rPr>
              <a:t>če</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strategija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vsebinsko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navedite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vrste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vsebin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objave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blogu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videoposnetki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infografike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platforme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družbeni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mediji</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uporabili</a:t>
            </a:r>
            <a:r>
              <a:rPr lang="en-GB" sz="1800" dirty="0">
                <a:effectLst/>
                <a:latin typeface="Calibri" panose="020F0502020204030204" pitchFamily="34" charset="0"/>
                <a:ea typeface="Times New Roman" panose="02020603050405020304" pitchFamily="18" charset="0"/>
              </a:rPr>
              <a:t>.</a:t>
            </a:r>
          </a:p>
          <a:p>
            <a:pPr marL="342900" lvl="0" indent="-342900">
              <a:buFont typeface="Arial" panose="020B0604020202020204" pitchFamily="34" charset="0"/>
              <a:buChar char="•"/>
              <a:tabLst>
                <a:tab pos="457200" algn="l"/>
              </a:tabLst>
            </a:pPr>
            <a:endParaRPr lang="fr-FR"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70696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Oblikovanje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strategije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digitalnega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trženja</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Razvoj</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celovitega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načrta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digitalnega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2.2.1 </a:t>
            </a:r>
            <a:r>
              <a:rPr lang="en-GB" sz="1800" b="1" dirty="0" err="1">
                <a:effectLst/>
                <a:latin typeface="Calibri" panose="020F0502020204030204" pitchFamily="34" charset="0"/>
                <a:ea typeface="Times New Roman" panose="02020603050405020304" pitchFamily="18" charset="0"/>
              </a:rPr>
              <a:t>Sestavni</a:t>
            </a:r>
            <a:r>
              <a:rPr lang="en-GB" sz="1800" b="1" dirty="0">
                <a:effectLst/>
                <a:latin typeface="Calibri" panose="020F0502020204030204" pitchFamily="34" charset="0"/>
                <a:ea typeface="Times New Roman" panose="02020603050405020304" pitchFamily="18" charset="0"/>
              </a:rPr>
              <a:t> deli </a:t>
            </a:r>
            <a:r>
              <a:rPr lang="en-GB" sz="1800" b="1" dirty="0" err="1">
                <a:effectLst/>
                <a:latin typeface="Calibri" panose="020F0502020204030204" pitchFamily="34" charset="0"/>
                <a:ea typeface="Times New Roman" panose="02020603050405020304" pitchFamily="18" charset="0"/>
              </a:rPr>
              <a:t>načrta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digitalnega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trženja</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Proračun</a:t>
            </a:r>
            <a:r>
              <a:rPr lang="en-GB" sz="1800" b="1" dirty="0">
                <a:effectLst/>
                <a:latin typeface="Calibri" panose="020F0502020204030204" pitchFamily="34" charset="0"/>
                <a:ea typeface="Times New Roman" panose="02020603050405020304" pitchFamily="18" charset="0"/>
              </a:rPr>
              <a:t> in </a:t>
            </a:r>
            <a:r>
              <a:rPr lang="en-GB" sz="1800" b="1" dirty="0" err="1">
                <a:effectLst/>
                <a:latin typeface="Calibri" panose="020F0502020204030204" pitchFamily="34" charset="0"/>
                <a:ea typeface="Times New Roman" panose="02020603050405020304" pitchFamily="18" charset="0"/>
              </a:rPr>
              <a:t>sredstva</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Določite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proračun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potreben</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digitalno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Vključite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stroške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oglaševanja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programske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opreme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osebja</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drugih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virov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Prepričajte</a:t>
            </a:r>
            <a:r>
              <a:rPr lang="en-GB" sz="1800" dirty="0">
                <a:effectLst/>
                <a:latin typeface="Calibri" panose="020F0502020204030204" pitchFamily="34" charset="0"/>
                <a:ea typeface="Times New Roman" panose="02020603050405020304" pitchFamily="18" charset="0"/>
              </a:rPr>
              <a:t> se, da je </a:t>
            </a:r>
            <a:r>
              <a:rPr lang="en-GB" sz="1800" dirty="0" err="1">
                <a:effectLst/>
                <a:latin typeface="Calibri" panose="020F0502020204030204" pitchFamily="34" charset="0"/>
                <a:ea typeface="Times New Roman" panose="02020603050405020304" pitchFamily="18" charset="0"/>
              </a:rPr>
              <a:t>proračun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usklajen</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vašimi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cilji</a:t>
            </a:r>
            <a:r>
              <a:rPr lang="en-GB" sz="1800" dirty="0">
                <a:effectLst/>
                <a:latin typeface="Calibri" panose="020F0502020204030204" pitchFamily="34" charset="0"/>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Časovni</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okvir</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Ustvarite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časovni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določa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kdaj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bodo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izvedene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posamezne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taktike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kampanje</a:t>
            </a:r>
            <a:r>
              <a:rPr lang="en-GB" sz="1800" dirty="0">
                <a:effectLst/>
                <a:latin typeface="Calibri" panose="020F0502020204030204" pitchFamily="34" charset="0"/>
                <a:ea typeface="Times New Roman" panose="02020603050405020304" pitchFamily="18" charset="0"/>
              </a:rPr>
              <a:t>. S </a:t>
            </a:r>
            <a:r>
              <a:rPr lang="en-GB" sz="1800" dirty="0" err="1">
                <a:effectLst/>
                <a:latin typeface="Calibri" panose="020F0502020204030204" pitchFamily="34" charset="0"/>
                <a:ea typeface="Times New Roman" panose="02020603050405020304" pitchFamily="18" charset="0"/>
              </a:rPr>
              <a:t>tem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zagotovili</a:t>
            </a:r>
            <a:r>
              <a:rPr lang="en-GB" sz="1800" dirty="0">
                <a:effectLst/>
                <a:latin typeface="Calibri" panose="020F0502020204030204" pitchFamily="34" charset="0"/>
                <a:ea typeface="Times New Roman" panose="02020603050405020304" pitchFamily="18" charset="0"/>
              </a:rPr>
              <a:t>, da </a:t>
            </a:r>
            <a:r>
              <a:rPr lang="en-GB" sz="1800" dirty="0" err="1">
                <a:effectLst/>
                <a:latin typeface="Calibri" panose="020F0502020204030204" pitchFamily="34" charset="0"/>
                <a:ea typeface="Times New Roman" panose="02020603050405020304" pitchFamily="18" charset="0"/>
              </a:rPr>
              <a:t>bodo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prizadevanja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potekala</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dobrem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tempu</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bodo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usklajena</a:t>
            </a:r>
            <a:r>
              <a:rPr lang="en-GB" sz="1800" dirty="0">
                <a:effectLst/>
                <a:latin typeface="Calibri" panose="020F0502020204030204" pitchFamily="34" charset="0"/>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Ključni</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kazalniki</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uspešnosti</a:t>
            </a:r>
            <a:r>
              <a:rPr lang="en-GB" sz="1800" b="1" dirty="0">
                <a:effectLst/>
                <a:latin typeface="Calibri" panose="020F0502020204030204" pitchFamily="34" charset="0"/>
                <a:ea typeface="Times New Roman" panose="02020603050405020304" pitchFamily="18" charset="0"/>
              </a:rPr>
              <a:t> (KPI): </a:t>
            </a:r>
            <a:r>
              <a:rPr lang="en-GB" sz="1800" dirty="0" err="1">
                <a:effectLst/>
                <a:latin typeface="Calibri" panose="020F0502020204030204" pitchFamily="34" charset="0"/>
                <a:ea typeface="Times New Roman" panose="02020603050405020304" pitchFamily="18" charset="0"/>
              </a:rPr>
              <a:t>Opredelite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kazalnike</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boste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uporabili</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merjenje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uspeha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kazalniki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uspešnosti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lahko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vključujejo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promet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mestu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stopnjo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konverzije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stopnjo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klikov</a:t>
            </a:r>
            <a:r>
              <a:rPr lang="en-GB" sz="1800" dirty="0">
                <a:effectLst/>
                <a:latin typeface="Calibri" panose="020F0502020204030204" pitchFamily="34" charset="0"/>
                <a:ea typeface="Times New Roman" panose="02020603050405020304" pitchFamily="18" charset="0"/>
              </a:rPr>
              <a:t> (CTR), </a:t>
            </a:r>
            <a:r>
              <a:rPr lang="en-GB" sz="1800" dirty="0" err="1">
                <a:effectLst/>
                <a:latin typeface="Calibri" panose="020F0502020204030204" pitchFamily="34" charset="0"/>
                <a:ea typeface="Times New Roman" panose="02020603050405020304" pitchFamily="18" charset="0"/>
              </a:rPr>
              <a:t>donosnost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naložbe</a:t>
            </a:r>
            <a:r>
              <a:rPr lang="en-GB" sz="1800" dirty="0">
                <a:effectLst/>
                <a:latin typeface="Calibri" panose="020F0502020204030204" pitchFamily="34" charset="0"/>
                <a:ea typeface="Times New Roman" panose="02020603050405020304" pitchFamily="18" charset="0"/>
              </a:rPr>
              <a:t> (ROI) in </a:t>
            </a:r>
            <a:r>
              <a:rPr lang="en-GB" sz="1800" dirty="0" err="1">
                <a:effectLst/>
                <a:latin typeface="Calibri" panose="020F0502020204030204" pitchFamily="34" charset="0"/>
                <a:ea typeface="Times New Roman" panose="02020603050405020304" pitchFamily="18" charset="0"/>
              </a:rPr>
              <a:t>drugo</a:t>
            </a:r>
            <a:r>
              <a:rPr lang="en-GB" sz="1800" dirty="0">
                <a:effectLst/>
                <a:latin typeface="Calibri" panose="020F0502020204030204" pitchFamily="34" charset="0"/>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Spremljanje</a:t>
            </a:r>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b="1"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poročanje</a:t>
            </a:r>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Opišite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kako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boste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spremljali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svoja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prizadevanja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o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njih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poročali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Navedite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orodja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postopke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ki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jih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boste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uporabljali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spremljanje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napredka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prilagajanje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podlagi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podatkov</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42584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dirty="0"/>
              <a:t>Kazalo</a:t>
            </a:r>
            <a:endParaRPr lang="en-GB" dirty="0"/>
          </a:p>
        </p:txBody>
      </p:sp>
      <p:sp>
        <p:nvSpPr>
          <p:cNvPr id="13" name="Elipse 12">
            <a:extLst>
              <a:ext uri="{FF2B5EF4-FFF2-40B4-BE49-F238E27FC236}">
                <a16:creationId xmlns:a16="http://schemas.microsoft.com/office/drawing/2014/main" id="{2DA81C80-FC7D-0220-CF70-D4F0B7479F9C}"/>
              </a:ext>
            </a:extLst>
          </p:cNvPr>
          <p:cNvSpPr/>
          <p:nvPr/>
        </p:nvSpPr>
        <p:spPr>
          <a:xfrm>
            <a:off x="542494" y="2151561"/>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B4856BBC-5D8A-A31B-696E-4115769C93A8}"/>
              </a:ext>
            </a:extLst>
          </p:cNvPr>
          <p:cNvSpPr/>
          <p:nvPr/>
        </p:nvSpPr>
        <p:spPr>
          <a:xfrm>
            <a:off x="542494" y="3303000"/>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D53235DE-1AFB-4328-B1BA-29AEA5054E67}"/>
              </a:ext>
            </a:extLst>
          </p:cNvPr>
          <p:cNvSpPr/>
          <p:nvPr/>
        </p:nvSpPr>
        <p:spPr>
          <a:xfrm>
            <a:off x="542494" y="445443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Marcador de contenido 2">
            <a:extLst>
              <a:ext uri="{FF2B5EF4-FFF2-40B4-BE49-F238E27FC236}">
                <a16:creationId xmlns:a16="http://schemas.microsoft.com/office/drawing/2014/main" id="{D076112B-2609-EE1D-34D8-E2BCE9E11BFE}"/>
              </a:ext>
            </a:extLst>
          </p:cNvPr>
          <p:cNvSpPr txBox="1">
            <a:spLocks/>
          </p:cNvSpPr>
          <p:nvPr/>
        </p:nvSpPr>
        <p:spPr>
          <a:xfrm>
            <a:off x="1013011" y="4381305"/>
            <a:ext cx="7261413" cy="14009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dirty="0"/>
              <a:t>Poglavje 3. </a:t>
            </a:r>
            <a:r>
              <a:rPr lang="es-ES" sz="2400" dirty="0">
                <a:solidFill>
                  <a:srgbClr val="0AD995"/>
                </a:solidFill>
              </a:rPr>
              <a:t>Optimizacija spletne prisotnosti</a:t>
            </a:r>
            <a:b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br>
            <a:r>
              <a:rPr lang="en-GB" sz="1800" dirty="0" err="1">
                <a:latin typeface="Calibri" panose="020F0502020204030204" pitchFamily="34" charset="0"/>
                <a:ea typeface="Yu Mincho" panose="02020400000000000000" pitchFamily="18" charset="-128"/>
                <a:cs typeface="Arial" panose="020B0604020202020204" pitchFamily="34" charset="0"/>
              </a:rPr>
              <a:t>Razdelek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3.1.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Izvajanje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učinkovitih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tehnik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optimizacije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iskalnike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b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br>
            <a:r>
              <a:rPr lang="en-GB" sz="1800" dirty="0" err="1">
                <a:latin typeface="Calibri" panose="020F0502020204030204" pitchFamily="34" charset="0"/>
                <a:ea typeface="Yu Mincho" panose="02020400000000000000" pitchFamily="18" charset="-128"/>
                <a:cs typeface="Arial" panose="020B0604020202020204" pitchFamily="34" charset="0"/>
              </a:rPr>
              <a:t>Razdelek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3.2.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Uporaba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platform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družabnih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medijev</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gradnjo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blagovne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znamke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sodelovanje</a:t>
            </a:r>
            <a:endParaRPr lang="es-ES" sz="2400" dirty="0"/>
          </a:p>
        </p:txBody>
      </p:sp>
      <p:pic>
        <p:nvPicPr>
          <p:cNvPr id="5" name="Imagen 4" descr="Imagen que contiene lego, juguete, hombre&#10;&#10;Descripción generada automáticamente">
            <a:extLst>
              <a:ext uri="{FF2B5EF4-FFF2-40B4-BE49-F238E27FC236}">
                <a16:creationId xmlns:a16="http://schemas.microsoft.com/office/drawing/2014/main" id="{E994BF6D-8ED7-D4D0-E4C0-C4BAA243DB53}"/>
              </a:ext>
            </a:extLst>
          </p:cNvPr>
          <p:cNvPicPr>
            <a:picLocks noChangeAspect="1"/>
          </p:cNvPicPr>
          <p:nvPr/>
        </p:nvPicPr>
        <p:blipFill rotWithShape="1">
          <a:blip r:embed="rId2">
            <a:extLst>
              <a:ext uri="{28A0092B-C50C-407E-A947-70E740481C1C}">
                <a14:useLocalDpi xmlns:a14="http://schemas.microsoft.com/office/drawing/2010/main" val="0"/>
              </a:ext>
            </a:extLst>
          </a:blip>
          <a:srcRect l="9946" r="9414"/>
          <a:stretch/>
        </p:blipFill>
        <p:spPr>
          <a:xfrm>
            <a:off x="8183284" y="2107995"/>
            <a:ext cx="3787558" cy="2642009"/>
          </a:xfrm>
          <a:prstGeom prst="rect">
            <a:avLst/>
          </a:prstGeom>
        </p:spPr>
      </p:pic>
      <p:sp>
        <p:nvSpPr>
          <p:cNvPr id="6" name="Marcador de contenido 2">
            <a:extLst>
              <a:ext uri="{FF2B5EF4-FFF2-40B4-BE49-F238E27FC236}">
                <a16:creationId xmlns:a16="http://schemas.microsoft.com/office/drawing/2014/main" id="{0099C590-613D-734B-7CD3-4AA4C86B8601}"/>
              </a:ext>
            </a:extLst>
          </p:cNvPr>
          <p:cNvSpPr txBox="1">
            <a:spLocks/>
          </p:cNvSpPr>
          <p:nvPr/>
        </p:nvSpPr>
        <p:spPr>
          <a:xfrm>
            <a:off x="1013013" y="3227524"/>
            <a:ext cx="7170272" cy="89236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dirty="0"/>
              <a:t>Poglavje 2. </a:t>
            </a:r>
            <a:r>
              <a:rPr lang="es-ES" sz="2400" dirty="0">
                <a:solidFill>
                  <a:srgbClr val="0AD995"/>
                </a:solidFill>
              </a:rPr>
              <a:t>Oblikovanje strategije digitalnega trženja</a:t>
            </a:r>
            <a:b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br>
            <a:r>
              <a:rPr lang="en-GB" sz="1800" dirty="0" err="1">
                <a:latin typeface="Calibri" panose="020F0502020204030204" pitchFamily="34" charset="0"/>
                <a:ea typeface="Yu Mincho" panose="02020400000000000000" pitchFamily="18" charset="-128"/>
                <a:cs typeface="Arial" panose="020B0604020202020204" pitchFamily="34" charset="0"/>
              </a:rPr>
              <a:t>Razdelek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2.1.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Opredelitev</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poslovnih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ciljev</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ciljne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skupine</a:t>
            </a:r>
            <a:b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br>
            <a:r>
              <a:rPr lang="en-GB" sz="1800" dirty="0" err="1">
                <a:latin typeface="Calibri" panose="020F0502020204030204" pitchFamily="34" charset="0"/>
                <a:ea typeface="Yu Mincho" panose="02020400000000000000" pitchFamily="18" charset="-128"/>
                <a:cs typeface="Arial" panose="020B0604020202020204" pitchFamily="34" charset="0"/>
              </a:rPr>
              <a:t>Razdelek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2.2.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Razvoj</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celovitega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načrta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digitalnega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trženja</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1" y="2005911"/>
            <a:ext cx="8884023" cy="89236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s-ES" sz="2400" b="1" dirty="0"/>
              <a:t>Poglavje 1. </a:t>
            </a:r>
            <a:r>
              <a:rPr lang="en-GB" sz="2400" dirty="0" err="1">
                <a:solidFill>
                  <a:srgbClr val="0AD995"/>
                </a:solidFill>
                <a:latin typeface="Calibri" panose="020F0502020204030204" pitchFamily="34" charset="0"/>
                <a:ea typeface="Yu Mincho" panose="02020400000000000000" pitchFamily="18" charset="-128"/>
                <a:cs typeface="Arial" panose="020B0604020202020204" pitchFamily="34" charset="0"/>
              </a:rPr>
              <a:t>Uvod</a:t>
            </a:r>
            <a:r>
              <a:rPr lang="en-GB" sz="2400" dirty="0">
                <a:solidFill>
                  <a:srgbClr val="0AD995"/>
                </a:solidFill>
                <a:latin typeface="Calibri" panose="020F0502020204030204" pitchFamily="34" charset="0"/>
                <a:ea typeface="Yu Mincho" panose="02020400000000000000" pitchFamily="18" charset="-128"/>
                <a:cs typeface="Arial" panose="020B0604020202020204" pitchFamily="34" charset="0"/>
              </a:rPr>
              <a:t> v </a:t>
            </a:r>
            <a:r>
              <a:rPr lang="en-GB" sz="2400" dirty="0" err="1">
                <a:solidFill>
                  <a:srgbClr val="0AD995"/>
                </a:solidFill>
                <a:latin typeface="Calibri" panose="020F0502020204030204" pitchFamily="34" charset="0"/>
                <a:ea typeface="Yu Mincho" panose="02020400000000000000" pitchFamily="18" charset="-128"/>
                <a:cs typeface="Arial" panose="020B0604020202020204" pitchFamily="34" charset="0"/>
              </a:rPr>
              <a:t>digitalno</a:t>
            </a:r>
            <a:r>
              <a:rPr lang="en-GB" sz="24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400" dirty="0" err="1">
                <a:solidFill>
                  <a:srgbClr val="0AD995"/>
                </a:solidFill>
                <a:latin typeface="Calibri" panose="020F0502020204030204" pitchFamily="34" charset="0"/>
                <a:ea typeface="Yu Mincho" panose="02020400000000000000" pitchFamily="18" charset="-128"/>
                <a:cs typeface="Arial" panose="020B0604020202020204" pitchFamily="34" charset="0"/>
              </a:rPr>
              <a:t>trženje</a:t>
            </a:r>
            <a:endPar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pPr>
            <a:r>
              <a:rPr lang="en-GB" sz="1800" dirty="0" err="1">
                <a:latin typeface="Calibri" panose="020F0502020204030204" pitchFamily="34" charset="0"/>
                <a:ea typeface="Yu Mincho" panose="02020400000000000000" pitchFamily="18" charset="-128"/>
                <a:cs typeface="Arial" panose="020B0604020202020204" pitchFamily="34" charset="0"/>
              </a:rPr>
              <a:t>Razdelek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1.1.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Razumevanje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okolja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digitalnega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trženja</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pPr>
            <a:r>
              <a:rPr lang="en-GB" sz="1800" dirty="0" err="1">
                <a:latin typeface="Calibri" panose="020F0502020204030204" pitchFamily="34" charset="0"/>
                <a:ea typeface="Yu Mincho" panose="02020400000000000000" pitchFamily="18" charset="-128"/>
                <a:cs typeface="Arial" panose="020B0604020202020204" pitchFamily="34" charset="0"/>
              </a:rPr>
              <a:t>Razdelek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1.2.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Opredelitev</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ključnih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kanalov</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strategij</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digitalnega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trženja</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Oblikovanje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strategije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digitalnega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trženja</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Razvoj</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celovitega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načrta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digitalnega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US" sz="1800" b="1" dirty="0">
                <a:effectLst/>
                <a:latin typeface="Calibri" panose="020F0502020204030204" pitchFamily="34" charset="0"/>
                <a:ea typeface="Times New Roman" panose="02020603050405020304" pitchFamily="18" charset="0"/>
              </a:rPr>
              <a:t>2.2.2 </a:t>
            </a:r>
            <a:r>
              <a:rPr lang="en-US" sz="1800" b="1" dirty="0" err="1">
                <a:effectLst/>
                <a:latin typeface="Calibri" panose="020F0502020204030204" pitchFamily="34" charset="0"/>
                <a:ea typeface="Times New Roman" panose="02020603050405020304" pitchFamily="18" charset="0"/>
              </a:rPr>
              <a:t>Prilagajanje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načrta</a:t>
            </a:r>
            <a:r>
              <a:rPr lang="en-US" sz="1800" b="1" dirty="0">
                <a:effectLst/>
                <a:latin typeface="Calibri" panose="020F0502020204030204" pitchFamily="34" charset="0"/>
                <a:ea typeface="Times New Roman" panose="02020603050405020304" pitchFamily="18" charset="0"/>
              </a:rPr>
              <a:t> za mala in </a:t>
            </a:r>
            <a:r>
              <a:rPr lang="en-US" sz="1800" b="1" dirty="0" err="1">
                <a:effectLst/>
                <a:latin typeface="Calibri" panose="020F0502020204030204" pitchFamily="34" charset="0"/>
                <a:ea typeface="Times New Roman" panose="02020603050405020304" pitchFamily="18" charset="0"/>
              </a:rPr>
              <a:t>srednje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velika</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podjetja</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dirty="0" err="1">
                <a:effectLst/>
                <a:latin typeface="Calibri" panose="020F0502020204030204" pitchFamily="34" charset="0"/>
                <a:ea typeface="Times New Roman" panose="02020603050405020304" pitchFamily="18" charset="0"/>
              </a:rPr>
              <a:t>Pri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mikro</a:t>
            </a:r>
            <a:r>
              <a:rPr lang="en-GB" sz="1800" dirty="0">
                <a:effectLst/>
                <a:latin typeface="Calibri" panose="020F0502020204030204" pitchFamily="34" charset="0"/>
                <a:ea typeface="Times New Roman" panose="02020603050405020304" pitchFamily="18" charset="0"/>
              </a:rPr>
              <a:t> in MSP se je </a:t>
            </a:r>
            <a:r>
              <a:rPr lang="en-GB" sz="1800" dirty="0" err="1">
                <a:effectLst/>
                <a:latin typeface="Calibri" panose="020F0502020204030204" pitchFamily="34" charset="0"/>
                <a:ea typeface="Times New Roman" panose="02020603050405020304" pitchFamily="18" charset="0"/>
              </a:rPr>
              <a:t>treba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zavedati</a:t>
            </a:r>
            <a:r>
              <a:rPr lang="en-GB" sz="1800" dirty="0">
                <a:effectLst/>
                <a:latin typeface="Calibri" panose="020F0502020204030204" pitchFamily="34" charset="0"/>
                <a:ea typeface="Times New Roman" panose="02020603050405020304" pitchFamily="18" charset="0"/>
              </a:rPr>
              <a:t>, da so </a:t>
            </a:r>
            <a:r>
              <a:rPr lang="en-GB" sz="1800" dirty="0" err="1">
                <a:effectLst/>
                <a:latin typeface="Calibri" panose="020F0502020204030204" pitchFamily="34" charset="0"/>
                <a:ea typeface="Times New Roman" panose="02020603050405020304" pitchFamily="18" charset="0"/>
              </a:rPr>
              <a:t>viri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vključno</a:t>
            </a:r>
            <a:r>
              <a:rPr lang="en-GB" sz="1800" dirty="0">
                <a:effectLst/>
                <a:latin typeface="Calibri" panose="020F0502020204030204" pitchFamily="34" charset="0"/>
                <a:ea typeface="Times New Roman" panose="02020603050405020304" pitchFamily="18" charset="0"/>
              </a:rPr>
              <a:t> s </a:t>
            </a:r>
            <a:r>
              <a:rPr lang="en-GB" sz="1800" dirty="0" err="1">
                <a:effectLst/>
                <a:latin typeface="Calibri" panose="020F0502020204030204" pitchFamily="34" charset="0"/>
                <a:ea typeface="Times New Roman" panose="02020603050405020304" pitchFamily="18" charset="0"/>
              </a:rPr>
              <a:t>časom</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proračunom</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primerjavi</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večjimi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podjetji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morda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bolj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omejeni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Zato</a:t>
            </a:r>
            <a:r>
              <a:rPr lang="en-GB" sz="1800" dirty="0">
                <a:effectLst/>
                <a:latin typeface="Calibri" panose="020F0502020204030204" pitchFamily="34" charset="0"/>
                <a:ea typeface="Times New Roman" panose="02020603050405020304" pitchFamily="18" charset="0"/>
              </a:rPr>
              <a:t> mora </a:t>
            </a:r>
            <a:r>
              <a:rPr lang="en-GB" sz="1800" dirty="0" err="1">
                <a:effectLst/>
                <a:latin typeface="Calibri" panose="020F0502020204030204" pitchFamily="34" charset="0"/>
                <a:ea typeface="Times New Roman" panose="02020603050405020304" pitchFamily="18" charset="0"/>
              </a:rPr>
              <a:t>biti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digitalnega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trženja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praktičen</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osredotočen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strategije</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velikim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učinkom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prilagajanju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upoštevajte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naslednje</a:t>
            </a:r>
            <a:r>
              <a:rPr lang="en-GB" sz="1800" dirty="0">
                <a:effectLst/>
                <a:latin typeface="Calibri" panose="020F0502020204030204" pitchFamily="34" charset="0"/>
                <a:ea typeface="Times New Roman" panose="02020603050405020304" pitchFamily="18" charset="0"/>
              </a:rPr>
              <a:t>:</a:t>
            </a:r>
          </a:p>
          <a:p>
            <a:r>
              <a:rPr lang="en-GB" sz="1800" dirty="0" err="1">
                <a:effectLst/>
                <a:latin typeface="Calibri" panose="020F0502020204030204" pitchFamily="34" charset="0"/>
                <a:ea typeface="Times New Roman" panose="02020603050405020304" pitchFamily="18" charset="0"/>
              </a:rPr>
              <a:t>Določanje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prednostnih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nalog</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Osredotočite</a:t>
            </a:r>
            <a:r>
              <a:rPr lang="en-GB" sz="1800" dirty="0">
                <a:effectLst/>
                <a:latin typeface="Calibri" panose="020F0502020204030204" pitchFamily="34" charset="0"/>
                <a:ea typeface="Times New Roman" panose="02020603050405020304" pitchFamily="18" charset="0"/>
              </a:rPr>
              <a:t> se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taktike</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najbolj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ustrezajo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vašim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poslovnim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Bodite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selektivni</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dajte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prednost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tistim</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največjim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potencialnim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donosom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naložbe</a:t>
            </a:r>
            <a:r>
              <a:rPr lang="en-GB" sz="1800" dirty="0">
                <a:effectLst/>
                <a:latin typeface="Calibri" panose="020F0502020204030204" pitchFamily="34" charset="0"/>
                <a:ea typeface="Times New Roman" panose="02020603050405020304" pitchFamily="18" charset="0"/>
              </a:rPr>
              <a:t>.</a:t>
            </a:r>
          </a:p>
          <a:p>
            <a:r>
              <a:rPr lang="en-GB" sz="1800" b="1" dirty="0" err="1">
                <a:effectLst/>
                <a:latin typeface="Calibri" panose="020F0502020204030204" pitchFamily="34" charset="0"/>
                <a:ea typeface="Times New Roman" panose="02020603050405020304" pitchFamily="18" charset="0"/>
              </a:rPr>
              <a:t>Dodelitev</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sredstev</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Učinkovito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razporejajte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vire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Razmislite</a:t>
            </a:r>
            <a:r>
              <a:rPr lang="en-GB" sz="1800" dirty="0">
                <a:effectLst/>
                <a:latin typeface="Calibri" panose="020F0502020204030204" pitchFamily="34" charset="0"/>
                <a:ea typeface="Times New Roman" panose="02020603050405020304" pitchFamily="18" charset="0"/>
              </a:rPr>
              <a:t> o </a:t>
            </a:r>
            <a:r>
              <a:rPr lang="en-GB" sz="1800" dirty="0" err="1">
                <a:effectLst/>
                <a:latin typeface="Calibri" panose="020F0502020204030204" pitchFamily="34" charset="0"/>
                <a:ea typeface="Times New Roman" panose="02020603050405020304" pitchFamily="18" charset="0"/>
              </a:rPr>
              <a:t>oddajanju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določenih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nalog</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zunanje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izvajanje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če</a:t>
            </a:r>
            <a:r>
              <a:rPr lang="en-GB" sz="1800" dirty="0">
                <a:effectLst/>
                <a:latin typeface="Calibri" panose="020F0502020204030204" pitchFamily="34" charset="0"/>
                <a:ea typeface="Times New Roman" panose="02020603050405020304" pitchFamily="18" charset="0"/>
              </a:rPr>
              <a:t> je to </a:t>
            </a:r>
            <a:r>
              <a:rPr lang="en-GB" sz="1800" dirty="0" err="1">
                <a:effectLst/>
                <a:latin typeface="Calibri" panose="020F0502020204030204" pitchFamily="34" charset="0"/>
                <a:ea typeface="Times New Roman" panose="02020603050405020304" pitchFamily="18" charset="0"/>
              </a:rPr>
              <a:t>stroškovno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učinkovitejše</a:t>
            </a:r>
            <a:r>
              <a:rPr lang="en-GB" sz="1800" dirty="0">
                <a:effectLst/>
                <a:latin typeface="Calibri" panose="020F0502020204030204" pitchFamily="34" charset="0"/>
                <a:ea typeface="Times New Roman" panose="02020603050405020304" pitchFamily="18" charset="0"/>
              </a:rPr>
              <a:t> od </a:t>
            </a:r>
            <a:r>
              <a:rPr lang="en-GB" sz="1800" dirty="0" err="1">
                <a:effectLst/>
                <a:latin typeface="Calibri" panose="020F0502020204030204" pitchFamily="34" charset="0"/>
                <a:ea typeface="Times New Roman" panose="02020603050405020304" pitchFamily="18" charset="0"/>
              </a:rPr>
              <a:t>zaposlovanja</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podjetju</a:t>
            </a:r>
            <a:r>
              <a:rPr lang="en-GB" sz="1800" dirty="0">
                <a:effectLst/>
                <a:latin typeface="Calibri" panose="020F0502020204030204" pitchFamily="34" charset="0"/>
                <a:ea typeface="Times New Roman" panose="02020603050405020304" pitchFamily="18" charset="0"/>
              </a:rPr>
              <a:t>.</a:t>
            </a:r>
          </a:p>
          <a:p>
            <a:r>
              <a:rPr lang="en-GB" sz="1800" b="1" dirty="0" err="1">
                <a:effectLst/>
                <a:latin typeface="Calibri" panose="020F0502020204030204" pitchFamily="34" charset="0"/>
                <a:ea typeface="Times New Roman" panose="02020603050405020304" pitchFamily="18" charset="0"/>
              </a:rPr>
              <a:t>Prilagodljivost</a:t>
            </a:r>
            <a:r>
              <a:rPr lang="en-GB" sz="1800" b="1"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MMSP </a:t>
            </a:r>
            <a:r>
              <a:rPr lang="en-GB" sz="1800" dirty="0" err="1">
                <a:effectLst/>
                <a:latin typeface="Calibri" panose="020F0502020204030204" pitchFamily="34" charset="0"/>
                <a:ea typeface="Times New Roman" panose="02020603050405020304" pitchFamily="18" charset="0"/>
              </a:rPr>
              <a:t>imajo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pogosto</a:t>
            </a:r>
            <a:r>
              <a:rPr lang="en-GB" sz="1800" dirty="0">
                <a:effectLst/>
                <a:latin typeface="Calibri" panose="020F0502020204030204" pitchFamily="34" charset="0"/>
                <a:ea typeface="Times New Roman" panose="02020603050405020304" pitchFamily="18" charset="0"/>
              </a:rPr>
              <a:t> to </a:t>
            </a:r>
            <a:r>
              <a:rPr lang="en-GB" sz="1800" dirty="0" err="1">
                <a:effectLst/>
                <a:latin typeface="Calibri" panose="020F0502020204030204" pitchFamily="34" charset="0"/>
                <a:ea typeface="Times New Roman" panose="02020603050405020304" pitchFamily="18" charset="0"/>
              </a:rPr>
              <a:t>prednost</a:t>
            </a:r>
            <a:r>
              <a:rPr lang="en-GB" sz="1800" dirty="0">
                <a:effectLst/>
                <a:latin typeface="Calibri" panose="020F0502020204030204" pitchFamily="34" charset="0"/>
                <a:ea typeface="Times New Roman" panose="02020603050405020304" pitchFamily="18" charset="0"/>
              </a:rPr>
              <a:t>, da so </a:t>
            </a:r>
            <a:r>
              <a:rPr lang="en-GB" sz="1800" dirty="0" err="1">
                <a:effectLst/>
                <a:latin typeface="Calibri" panose="020F0502020204030204" pitchFamily="34" charset="0"/>
                <a:ea typeface="Times New Roman" panose="02020603050405020304" pitchFamily="18" charset="0"/>
              </a:rPr>
              <a:t>bolj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prilagodljiva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Bodite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pripravljeni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prilagoditi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svoj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načrt</a:t>
            </a:r>
            <a:r>
              <a:rPr lang="en-GB" sz="1800" dirty="0">
                <a:effectLst/>
                <a:latin typeface="Calibri" panose="020F0502020204030204" pitchFamily="34" charset="0"/>
                <a:ea typeface="Times New Roman" panose="02020603050405020304" pitchFamily="18" charset="0"/>
              </a:rPr>
              <a:t> glede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rezultate</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realnem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času</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spremembe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trgu</a:t>
            </a:r>
            <a:r>
              <a:rPr lang="en-GB" sz="1800" dirty="0">
                <a:effectLst/>
                <a:latin typeface="Calibri" panose="020F0502020204030204" pitchFamily="34" charset="0"/>
                <a:ea typeface="Times New Roman" panose="02020603050405020304" pitchFamily="18" charset="0"/>
              </a:rPr>
              <a:t>.</a:t>
            </a:r>
          </a:p>
          <a:p>
            <a:r>
              <a:rPr lang="en-GB" sz="1800" b="1"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Izobraževanje</a:t>
            </a:r>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Vlagajte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v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usposabljanje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izpopolnjevanje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svoje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ekipe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da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boste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zagotovili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da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ima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potrebno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znanje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digitalnega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učinkovito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izvajanje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načrta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64580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Optimizacija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spletne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prisotnosti</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Izvajanje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učinkovitih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tehnik</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optimizacije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iskalnike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530795"/>
          </a:xfrm>
        </p:spPr>
        <p:txBody>
          <a:bodyPr/>
          <a:lstStyle/>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V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digitalnem</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okolju</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je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močna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spletna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prisotnost</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ključnega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pomena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mikro</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in mala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ter</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srednje</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velika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podjetja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Da bi to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dosegli</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je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najpomembnejša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optimizacija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spletnih</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vsebin</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iskalnike</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V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tem</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poglavju</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se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bomo</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poglobili</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v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osnove</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optimizacije</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iskalnike</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(SEO) in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kako</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izvajati</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učinkovite</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tehnike</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izboljšanje</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vidnosti</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vašega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spletnega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mesta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na</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straneh</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z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rezultati</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iskalnikov</a:t>
            </a: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(SERP).</a:t>
            </a:r>
          </a:p>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3.1.1 </a:t>
            </a:r>
            <a:r>
              <a:rPr lang="pl-PL" sz="1800" b="1" dirty="0">
                <a:effectLst/>
                <a:latin typeface="Calibri" panose="020F0502020204030204" pitchFamily="34" charset="0"/>
                <a:ea typeface="Times New Roman" panose="02020603050405020304" pitchFamily="18" charset="0"/>
                <a:cs typeface="Calibri" panose="020F0502020204030204" pitchFamily="34" charset="0"/>
              </a:rPr>
              <a:t>Razumevanje optimizacije za iskalnike (SEO)</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r>
              <a:rPr lang="fr-FR" sz="1800" dirty="0">
                <a:effectLst/>
                <a:ea typeface="Times New Roman" panose="02020603050405020304" pitchFamily="18" charset="0"/>
              </a:rPr>
              <a:t>Preden se poglobite v posamezne tehnike SEO, je treba razumeti temeljna načela SEO:</a:t>
            </a:r>
          </a:p>
          <a:p>
            <a:pPr marL="342900" lvl="0" indent="-342900">
              <a:buSzPts val="1000"/>
              <a:buFont typeface="Symbol" panose="05050102010706020507" pitchFamily="18" charset="2"/>
              <a:buChar char=""/>
              <a:tabLst>
                <a:tab pos="457200" algn="l"/>
              </a:tabLst>
            </a:pPr>
            <a:r>
              <a:rPr lang="en-GB" sz="1800" b="1" dirty="0" err="1">
                <a:effectLst/>
                <a:latin typeface="Calibri" panose="020F0502020204030204" pitchFamily="34" charset="0"/>
                <a:ea typeface="Times New Roman" panose="02020603050405020304" pitchFamily="18" charset="0"/>
              </a:rPr>
              <a:t>Ključne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besede</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besede</a:t>
            </a:r>
            <a:r>
              <a:rPr lang="en-GB" sz="1800" dirty="0">
                <a:effectLst/>
                <a:latin typeface="Calibri" panose="020F0502020204030204" pitchFamily="34" charset="0"/>
                <a:ea typeface="Times New Roman" panose="02020603050405020304" pitchFamily="18" charset="0"/>
              </a:rPr>
              <a:t> so </a:t>
            </a:r>
            <a:r>
              <a:rPr lang="en-GB" sz="1800" dirty="0" err="1">
                <a:effectLst/>
                <a:latin typeface="Calibri" panose="020F0502020204030204" pitchFamily="34" charset="0"/>
                <a:ea typeface="Times New Roman" panose="02020603050405020304" pitchFamily="18" charset="0"/>
              </a:rPr>
              <a:t>besede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ali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zveze</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uporabniki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vpisujejo</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iskalnike</a:t>
            </a:r>
            <a:r>
              <a:rPr lang="en-GB" sz="1800" dirty="0">
                <a:effectLst/>
                <a:latin typeface="Calibri" panose="020F0502020204030204" pitchFamily="34" charset="0"/>
                <a:ea typeface="Times New Roman" panose="02020603050405020304" pitchFamily="18" charset="0"/>
              </a:rPr>
              <a:t>, da bi </a:t>
            </a:r>
            <a:r>
              <a:rPr lang="en-GB" sz="1800" dirty="0" err="1">
                <a:effectLst/>
                <a:latin typeface="Calibri" panose="020F0502020204030204" pitchFamily="34" charset="0"/>
                <a:ea typeface="Times New Roman" panose="02020603050405020304" pitchFamily="18" charset="0"/>
              </a:rPr>
              <a:t>našli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informacije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Učinkovito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raziskovanje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temelj</a:t>
            </a:r>
            <a:r>
              <a:rPr lang="en-GB" sz="1800" dirty="0">
                <a:effectLst/>
                <a:latin typeface="Calibri" panose="020F0502020204030204" pitchFamily="34" charset="0"/>
                <a:ea typeface="Times New Roman" panose="02020603050405020304" pitchFamily="18" charset="0"/>
              </a:rPr>
              <a:t> SEO. </a:t>
            </a:r>
            <a:r>
              <a:rPr lang="en-GB" sz="1800" dirty="0" err="1">
                <a:effectLst/>
                <a:latin typeface="Calibri" panose="020F0502020204030204" pitchFamily="34" charset="0"/>
                <a:ea typeface="Times New Roman" panose="02020603050405020304" pitchFamily="18" charset="0"/>
              </a:rPr>
              <a:t>Vključuje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opredelitev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a:t>
            </a:r>
            <a:r>
              <a:rPr lang="en-GB" sz="1800" dirty="0">
                <a:effectLst/>
                <a:latin typeface="Calibri" panose="020F0502020204030204" pitchFamily="34" charset="0"/>
                <a:ea typeface="Times New Roman" panose="02020603050405020304" pitchFamily="18" charset="0"/>
              </a:rPr>
              <a:t>, ki so </a:t>
            </a:r>
            <a:r>
              <a:rPr lang="en-GB" sz="1800" dirty="0" err="1">
                <a:effectLst/>
                <a:latin typeface="Calibri" panose="020F0502020204030204" pitchFamily="34" charset="0"/>
                <a:ea typeface="Times New Roman" panose="02020603050405020304" pitchFamily="18" charset="0"/>
              </a:rPr>
              <a:t>pomembne</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vaše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podjetje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ciljno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občinstvo</a:t>
            </a:r>
            <a:r>
              <a:rPr lang="en-GB" sz="1800" dirty="0">
                <a:effectLst/>
                <a:latin typeface="Calibri" panose="020F0502020204030204" pitchFamily="34" charset="0"/>
                <a:ea typeface="Times New Roman" panose="02020603050405020304" pitchFamily="18" charset="0"/>
              </a:rPr>
              <a:t>. </a:t>
            </a:r>
          </a:p>
          <a:p>
            <a:pPr marL="342900" lvl="0" indent="-342900">
              <a:buSzPts val="1000"/>
              <a:buFont typeface="Symbol" panose="05050102010706020507" pitchFamily="18" charset="2"/>
              <a:buChar char=""/>
              <a:tabLst>
                <a:tab pos="457200" algn="l"/>
              </a:tabLst>
            </a:pPr>
            <a:r>
              <a:rPr lang="en-GB" b="1" dirty="0"/>
              <a:t>SEO </a:t>
            </a:r>
            <a:r>
              <a:rPr lang="en-GB" b="1" dirty="0" err="1"/>
              <a:t>na</a:t>
            </a:r>
            <a:r>
              <a:rPr lang="en-GB" b="1" dirty="0"/>
              <a:t> </a:t>
            </a:r>
            <a:r>
              <a:rPr lang="en-GB" b="1" dirty="0" err="1"/>
              <a:t>strani</a:t>
            </a:r>
            <a:r>
              <a:rPr lang="en-GB" b="1" dirty="0"/>
              <a:t>: </a:t>
            </a:r>
            <a:r>
              <a:rPr lang="en-GB" dirty="0"/>
              <a:t>To </a:t>
            </a:r>
            <a:r>
              <a:rPr lang="en-GB" dirty="0" err="1"/>
              <a:t>vključuje</a:t>
            </a:r>
            <a:r>
              <a:rPr lang="en-GB" dirty="0"/>
              <a:t> </a:t>
            </a:r>
            <a:r>
              <a:rPr lang="en-GB" dirty="0" err="1"/>
              <a:t>optimizacijo</a:t>
            </a:r>
            <a:r>
              <a:rPr lang="en-GB" dirty="0"/>
              <a:t> </a:t>
            </a:r>
            <a:r>
              <a:rPr lang="en-GB" dirty="0" err="1"/>
              <a:t>posameznih</a:t>
            </a:r>
            <a:r>
              <a:rPr lang="en-GB" dirty="0"/>
              <a:t> </a:t>
            </a:r>
            <a:r>
              <a:rPr lang="en-GB" dirty="0" err="1"/>
              <a:t>spletnih</a:t>
            </a:r>
            <a:r>
              <a:rPr lang="en-GB" dirty="0"/>
              <a:t> </a:t>
            </a:r>
            <a:r>
              <a:rPr lang="en-GB" dirty="0" err="1"/>
              <a:t>strani</a:t>
            </a:r>
            <a:r>
              <a:rPr lang="en-GB" dirty="0"/>
              <a:t>, da se </a:t>
            </a:r>
            <a:r>
              <a:rPr lang="en-GB" dirty="0" err="1"/>
              <a:t>uvrstijo</a:t>
            </a:r>
            <a:r>
              <a:rPr lang="en-GB" dirty="0"/>
              <a:t> </a:t>
            </a:r>
            <a:r>
              <a:rPr lang="en-GB" dirty="0" err="1"/>
              <a:t>višje</a:t>
            </a:r>
            <a:r>
              <a:rPr lang="en-GB" dirty="0"/>
              <a:t> in </a:t>
            </a:r>
            <a:r>
              <a:rPr lang="en-GB" dirty="0" err="1"/>
              <a:t>pridobijo</a:t>
            </a:r>
            <a:r>
              <a:rPr lang="en-GB" dirty="0"/>
              <a:t> </a:t>
            </a:r>
            <a:r>
              <a:rPr lang="en-GB" dirty="0" err="1"/>
              <a:t>več</a:t>
            </a:r>
            <a:r>
              <a:rPr lang="en-GB" dirty="0"/>
              <a:t> </a:t>
            </a:r>
            <a:r>
              <a:rPr lang="en-GB" dirty="0" err="1"/>
              <a:t>relevantnega</a:t>
            </a:r>
            <a:r>
              <a:rPr lang="en-GB" dirty="0"/>
              <a:t> </a:t>
            </a:r>
            <a:r>
              <a:rPr lang="en-GB" dirty="0" err="1"/>
              <a:t>prometa</a:t>
            </a:r>
            <a:r>
              <a:rPr lang="en-GB" dirty="0"/>
              <a:t> v </a:t>
            </a:r>
            <a:r>
              <a:rPr lang="en-GB" dirty="0" err="1"/>
              <a:t>iskalnikih</a:t>
            </a:r>
            <a:r>
              <a:rPr lang="en-GB" dirty="0"/>
              <a:t>. </a:t>
            </a:r>
            <a:r>
              <a:rPr lang="en-GB" dirty="0" err="1"/>
              <a:t>Vključuje</a:t>
            </a:r>
            <a:r>
              <a:rPr lang="en-GB" dirty="0"/>
              <a:t> </a:t>
            </a:r>
            <a:r>
              <a:rPr lang="en-GB" dirty="0" err="1"/>
              <a:t>optimizacijo</a:t>
            </a:r>
            <a:r>
              <a:rPr lang="en-GB" dirty="0"/>
              <a:t> </a:t>
            </a:r>
            <a:r>
              <a:rPr lang="en-GB" dirty="0" err="1"/>
              <a:t>vsebine</a:t>
            </a:r>
            <a:r>
              <a:rPr lang="en-GB" dirty="0"/>
              <a:t>, meta </a:t>
            </a:r>
            <a:r>
              <a:rPr lang="en-GB" dirty="0" err="1"/>
              <a:t>oznak</a:t>
            </a:r>
            <a:r>
              <a:rPr lang="en-GB" dirty="0"/>
              <a:t>, </a:t>
            </a:r>
            <a:r>
              <a:rPr lang="en-GB" dirty="0" err="1"/>
              <a:t>naslovov</a:t>
            </a:r>
            <a:r>
              <a:rPr lang="en-GB" dirty="0"/>
              <a:t> in </a:t>
            </a:r>
            <a:r>
              <a:rPr lang="en-GB" dirty="0" err="1"/>
              <a:t>slik</a:t>
            </a:r>
            <a:r>
              <a:rPr lang="en-GB" dirty="0"/>
              <a:t>.</a:t>
            </a:r>
          </a:p>
        </p:txBody>
      </p:sp>
    </p:spTree>
    <p:extLst>
      <p:ext uri="{BB962C8B-B14F-4D97-AF65-F5344CB8AC3E}">
        <p14:creationId xmlns:p14="http://schemas.microsoft.com/office/powerpoint/2010/main" val="3114138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Optimizacija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spletne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prisotnosti</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Izvajanje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učinkovitih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tehnik</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optimizacije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iskalnike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3.1.1 </a:t>
            </a:r>
            <a:r>
              <a:rPr lang="pl-PL" sz="1800" b="1" dirty="0">
                <a:effectLst/>
                <a:latin typeface="Calibri" panose="020F0502020204030204" pitchFamily="34" charset="0"/>
                <a:ea typeface="Times New Roman" panose="02020603050405020304" pitchFamily="18" charset="0"/>
                <a:cs typeface="Calibri" panose="020F0502020204030204" pitchFamily="34" charset="0"/>
              </a:rPr>
              <a:t>Razumevanje optimizacije za iskalnike (SEO)</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Off-Page SEO: </a:t>
            </a:r>
            <a:r>
              <a:rPr lang="en-GB" sz="1800" dirty="0">
                <a:effectLst/>
                <a:latin typeface="Calibri" panose="020F0502020204030204" pitchFamily="34" charset="0"/>
                <a:ea typeface="Times New Roman" panose="02020603050405020304" pitchFamily="18" charset="0"/>
              </a:rPr>
              <a:t>SEO </a:t>
            </a:r>
            <a:r>
              <a:rPr lang="en-GB" sz="1800" dirty="0" err="1">
                <a:effectLst/>
                <a:latin typeface="Calibri" panose="020F0502020204030204" pitchFamily="34" charset="0"/>
                <a:ea typeface="Times New Roman" panose="02020603050405020304" pitchFamily="18" charset="0"/>
              </a:rPr>
              <a:t>zunaj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strani</a:t>
            </a:r>
            <a:r>
              <a:rPr lang="en-GB" sz="1800" dirty="0">
                <a:effectLst/>
                <a:latin typeface="Calibri" panose="020F0502020204030204" pitchFamily="34" charset="0"/>
                <a:ea typeface="Times New Roman" panose="02020603050405020304" pitchFamily="18" charset="0"/>
              </a:rPr>
              <a:t> se </a:t>
            </a:r>
            <a:r>
              <a:rPr lang="en-GB" sz="1800" dirty="0" err="1">
                <a:effectLst/>
                <a:latin typeface="Calibri" panose="020F0502020204030204" pitchFamily="34" charset="0"/>
                <a:ea typeface="Times New Roman" panose="02020603050405020304" pitchFamily="18" charset="0"/>
              </a:rPr>
              <a:t>nanaša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ukrepe</a:t>
            </a:r>
            <a:r>
              <a:rPr lang="en-GB" sz="1800" dirty="0">
                <a:effectLst/>
                <a:latin typeface="Calibri" panose="020F0502020204030204" pitchFamily="34" charset="0"/>
                <a:ea typeface="Times New Roman" panose="02020603050405020304" pitchFamily="18" charset="0"/>
              </a:rPr>
              <a:t>, ki se </a:t>
            </a:r>
            <a:r>
              <a:rPr lang="en-GB" sz="1800" dirty="0" err="1">
                <a:effectLst/>
                <a:latin typeface="Calibri" panose="020F0502020204030204" pitchFamily="34" charset="0"/>
                <a:ea typeface="Times New Roman" panose="02020603050405020304" pitchFamily="18" charset="0"/>
              </a:rPr>
              <a:t>izvajajo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zunaj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mesta</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vplivajo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uvrstitev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straneh</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rezultati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iskalnikov</a:t>
            </a:r>
            <a:r>
              <a:rPr lang="en-GB" sz="1800" dirty="0">
                <a:effectLst/>
                <a:latin typeface="Calibri" panose="020F0502020204030204" pitchFamily="34" charset="0"/>
                <a:ea typeface="Times New Roman" panose="02020603050405020304" pitchFamily="18" charset="0"/>
              </a:rPr>
              <a:t>. To </a:t>
            </a:r>
            <a:r>
              <a:rPr lang="en-GB" sz="1800" dirty="0" err="1">
                <a:effectLst/>
                <a:latin typeface="Calibri" panose="020F0502020204030204" pitchFamily="34" charset="0"/>
                <a:ea typeface="Times New Roman" panose="02020603050405020304" pitchFamily="18" charset="0"/>
              </a:rPr>
              <a:t>pogosto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vključuje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gradnjo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visokokakovostnih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povratnih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povezav</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uglednih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mest</a:t>
            </a:r>
            <a:r>
              <a:rPr lang="en-GB" sz="1800" dirty="0">
                <a:effectLst/>
                <a:latin typeface="Calibri" panose="020F0502020204030204" pitchFamily="34" charset="0"/>
                <a:ea typeface="Times New Roman" panose="02020603050405020304" pitchFamily="18" charset="0"/>
              </a:rPr>
              <a:t>. </a:t>
            </a:r>
          </a:p>
          <a:p>
            <a:pPr marL="342900" lvl="0" indent="-342900">
              <a:buSzPts val="1000"/>
              <a:buFont typeface="Symbol" panose="05050102010706020507" pitchFamily="18" charset="2"/>
              <a:buChar char=""/>
              <a:tabLst>
                <a:tab pos="457200" algn="l"/>
              </a:tabLst>
            </a:pPr>
            <a:r>
              <a:rPr lang="en-GB" sz="1800" b="1" dirty="0" err="1">
                <a:effectLst/>
                <a:latin typeface="Calibri" panose="020F0502020204030204" pitchFamily="34" charset="0"/>
                <a:ea typeface="Times New Roman" panose="02020603050405020304" pitchFamily="18" charset="0"/>
              </a:rPr>
              <a:t>Tehnični</a:t>
            </a:r>
            <a:r>
              <a:rPr lang="en-GB" sz="1800" b="1" dirty="0">
                <a:effectLst/>
                <a:latin typeface="Calibri" panose="020F0502020204030204" pitchFamily="34" charset="0"/>
                <a:ea typeface="Times New Roman" panose="02020603050405020304" pitchFamily="18" charset="0"/>
              </a:rPr>
              <a:t> SEO: </a:t>
            </a:r>
            <a:r>
              <a:rPr lang="en-GB" sz="1800" dirty="0">
                <a:effectLst/>
                <a:latin typeface="Calibri" panose="020F0502020204030204" pitchFamily="34" charset="0"/>
                <a:ea typeface="Times New Roman" panose="02020603050405020304" pitchFamily="18" charset="0"/>
              </a:rPr>
              <a:t>Ta </a:t>
            </a:r>
            <a:r>
              <a:rPr lang="en-GB" sz="1800" dirty="0" err="1">
                <a:effectLst/>
                <a:latin typeface="Calibri" panose="020F0502020204030204" pitchFamily="34" charset="0"/>
                <a:ea typeface="Times New Roman" panose="02020603050405020304" pitchFamily="18" charset="0"/>
              </a:rPr>
              <a:t>vidik</a:t>
            </a:r>
            <a:r>
              <a:rPr lang="en-GB" sz="1800" dirty="0">
                <a:effectLst/>
                <a:latin typeface="Calibri" panose="020F0502020204030204" pitchFamily="34" charset="0"/>
                <a:ea typeface="Times New Roman" panose="02020603050405020304" pitchFamily="18" charset="0"/>
              </a:rPr>
              <a:t> se </a:t>
            </a:r>
            <a:r>
              <a:rPr lang="en-GB" sz="1800" dirty="0" err="1">
                <a:effectLst/>
                <a:latin typeface="Calibri" panose="020F0502020204030204" pitchFamily="34" charset="0"/>
                <a:ea typeface="Times New Roman" panose="02020603050405020304" pitchFamily="18" charset="0"/>
              </a:rPr>
              <a:t>osredotoča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tehnične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elemente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mesta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kot</a:t>
            </a:r>
            <a:r>
              <a:rPr lang="en-GB" sz="1800" dirty="0">
                <a:effectLst/>
                <a:latin typeface="Calibri" panose="020F0502020204030204" pitchFamily="34" charset="0"/>
                <a:ea typeface="Times New Roman" panose="02020603050405020304" pitchFamily="18" charset="0"/>
              </a:rPr>
              <a:t> so </a:t>
            </a:r>
            <a:r>
              <a:rPr lang="en-GB" sz="1800" dirty="0" err="1">
                <a:effectLst/>
                <a:latin typeface="Calibri" panose="020F0502020204030204" pitchFamily="34" charset="0"/>
                <a:ea typeface="Times New Roman" panose="02020603050405020304" pitchFamily="18" charset="0"/>
              </a:rPr>
              <a:t>hitrost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mesta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prijaznost</a:t>
            </a:r>
            <a:r>
              <a:rPr lang="en-GB" sz="1800" dirty="0">
                <a:effectLst/>
                <a:latin typeface="Calibri" panose="020F0502020204030204" pitchFamily="34" charset="0"/>
                <a:ea typeface="Times New Roman" panose="02020603050405020304" pitchFamily="18" charset="0"/>
              </a:rPr>
              <a:t> do </a:t>
            </a:r>
            <a:r>
              <a:rPr lang="en-GB" sz="1800" dirty="0" err="1">
                <a:effectLst/>
                <a:latin typeface="Calibri" panose="020F0502020204030204" pitchFamily="34" charset="0"/>
                <a:ea typeface="Times New Roman" panose="02020603050405020304" pitchFamily="18" charset="0"/>
              </a:rPr>
              <a:t>mobilnih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naprav</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zagotavljanje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dostopa</a:t>
            </a:r>
            <a:r>
              <a:rPr lang="en-GB" sz="1800" dirty="0">
                <a:effectLst/>
                <a:latin typeface="Calibri" panose="020F0502020204030204" pitchFamily="34" charset="0"/>
                <a:ea typeface="Times New Roman" panose="02020603050405020304" pitchFamily="18" charset="0"/>
              </a:rPr>
              <a:t> do </a:t>
            </a:r>
            <a:r>
              <a:rPr lang="en-GB" sz="1800" dirty="0" err="1">
                <a:effectLst/>
                <a:latin typeface="Calibri" panose="020F0502020204030204" pitchFamily="34" charset="0"/>
                <a:ea typeface="Times New Roman" panose="02020603050405020304" pitchFamily="18" charset="0"/>
              </a:rPr>
              <a:t>vaše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vsebine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njenega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indeksiranja</a:t>
            </a:r>
            <a:r>
              <a:rPr lang="en-GB" sz="1800" dirty="0">
                <a:effectLst/>
                <a:latin typeface="Calibri" panose="020F0502020204030204" pitchFamily="34" charset="0"/>
                <a:ea typeface="Times New Roman" panose="02020603050405020304" pitchFamily="18" charset="0"/>
              </a:rPr>
              <a:t> s </a:t>
            </a:r>
            <a:r>
              <a:rPr lang="en-GB" sz="1800" dirty="0" err="1">
                <a:effectLst/>
                <a:latin typeface="Calibri" panose="020F0502020204030204" pitchFamily="34" charset="0"/>
                <a:ea typeface="Times New Roman" panose="02020603050405020304" pitchFamily="18" charset="0"/>
              </a:rPr>
              <a:t>strani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iskalnikov</a:t>
            </a:r>
            <a:r>
              <a:rPr lang="en-GB" sz="1800" dirty="0">
                <a:effectLst/>
                <a:latin typeface="Calibri" panose="020F0502020204030204" pitchFamily="34" charset="0"/>
                <a:ea typeface="Times New Roman" panose="02020603050405020304" pitchFamily="18" charset="0"/>
              </a:rPr>
              <a:t>. </a:t>
            </a:r>
          </a:p>
          <a:p>
            <a:pPr marL="342900" lvl="0" indent="-342900">
              <a:buSzPts val="1000"/>
              <a:buFont typeface="Symbol" panose="05050102010706020507" pitchFamily="18" charset="2"/>
              <a:buChar char=""/>
              <a:tabLst>
                <a:tab pos="457200" algn="l"/>
              </a:tabLst>
            </a:pPr>
            <a:r>
              <a:rPr lang="en-GB" sz="1800" b="1" dirty="0" err="1">
                <a:effectLst/>
                <a:latin typeface="Calibri" panose="020F0502020204030204" pitchFamily="34" charset="0"/>
                <a:ea typeface="Times New Roman" panose="02020603050405020304" pitchFamily="18" charset="0"/>
              </a:rPr>
              <a:t>Kakovost</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vsebine</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Kakovostna</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ustrezna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vsebina</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bistvo</a:t>
            </a:r>
            <a:r>
              <a:rPr lang="en-GB" sz="1800" dirty="0">
                <a:effectLst/>
                <a:latin typeface="Calibri" panose="020F0502020204030204" pitchFamily="34" charset="0"/>
                <a:ea typeface="Times New Roman" panose="02020603050405020304" pitchFamily="18" charset="0"/>
              </a:rPr>
              <a:t> SEO. </a:t>
            </a:r>
            <a:r>
              <a:rPr lang="en-GB" sz="1800" dirty="0" err="1">
                <a:effectLst/>
                <a:latin typeface="Calibri" panose="020F0502020204030204" pitchFamily="34" charset="0"/>
                <a:ea typeface="Times New Roman" panose="02020603050405020304" pitchFamily="18" charset="0"/>
              </a:rPr>
              <a:t>Cilj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iskalnikov</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uporabnikom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zagotoviti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dragocene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informacije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zato</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ustvarjanje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informativne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privlačne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vsebine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bistvenega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pomena</a:t>
            </a:r>
            <a:r>
              <a:rPr lang="en-GB" sz="1800" dirty="0">
                <a:effectLst/>
                <a:latin typeface="Calibri" panose="020F0502020204030204" pitchFamily="34" charset="0"/>
                <a:ea typeface="Times New Roman" panose="02020603050405020304" pitchFamily="18" charset="0"/>
              </a:rPr>
              <a:t>.</a:t>
            </a:r>
          </a:p>
          <a:p>
            <a:pPr marL="342900" lvl="0" indent="-342900">
              <a:buSzPts val="1000"/>
              <a:buFont typeface="Symbol" panose="05050102010706020507" pitchFamily="18" charset="2"/>
              <a:buChar char=""/>
              <a:tabLst>
                <a:tab pos="457200" algn="l"/>
              </a:tabLst>
            </a:pPr>
            <a:endParaRPr lang="en-GB" dirty="0"/>
          </a:p>
        </p:txBody>
      </p:sp>
    </p:spTree>
    <p:extLst>
      <p:ext uri="{BB962C8B-B14F-4D97-AF65-F5344CB8AC3E}">
        <p14:creationId xmlns:p14="http://schemas.microsoft.com/office/powerpoint/2010/main" val="2387402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Optimizacija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spletne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prisotnosti</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Izvajanje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učinkovitih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tehnik</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optimizacije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iskalnike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3.1.2 </a:t>
            </a:r>
            <a:r>
              <a:rPr lang="en-GB" sz="1800" b="1" dirty="0" err="1">
                <a:effectLst/>
                <a:latin typeface="Calibri" panose="020F0502020204030204" pitchFamily="34" charset="0"/>
                <a:ea typeface="Times New Roman" panose="02020603050405020304" pitchFamily="18" charset="0"/>
              </a:rPr>
              <a:t>Ključne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tehnike</a:t>
            </a:r>
            <a:r>
              <a:rPr lang="en-GB" sz="1800" b="1" dirty="0">
                <a:effectLst/>
                <a:latin typeface="Calibri" panose="020F0502020204030204" pitchFamily="34" charset="0"/>
                <a:ea typeface="Times New Roman" panose="02020603050405020304" pitchFamily="18" charset="0"/>
              </a:rPr>
              <a:t> SEO za mala in </a:t>
            </a:r>
            <a:r>
              <a:rPr lang="en-GB" sz="1800" b="1" dirty="0" err="1">
                <a:effectLst/>
                <a:latin typeface="Calibri" panose="020F0502020204030204" pitchFamily="34" charset="0"/>
                <a:ea typeface="Times New Roman" panose="02020603050405020304" pitchFamily="18" charset="0"/>
              </a:rPr>
              <a:t>srednje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velika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podjetja</a:t>
            </a:r>
            <a:endParaRPr lang="fr-FR" sz="1800" dirty="0">
              <a:effectLst/>
              <a:latin typeface="Times New Roman" panose="02020603050405020304" pitchFamily="18" charset="0"/>
              <a:ea typeface="Times New Roman" panose="02020603050405020304" pitchFamily="18" charset="0"/>
            </a:endParaRPr>
          </a:p>
          <a:p>
            <a:br>
              <a:rPr lang="en-GB" sz="1800" dirty="0">
                <a:effectLst/>
                <a:latin typeface="Calibri" panose="020F0502020204030204" pitchFamily="34" charset="0"/>
                <a:ea typeface="Times New Roman" panose="02020603050405020304" pitchFamily="18" charset="0"/>
              </a:rPr>
            </a:br>
            <a:r>
              <a:rPr lang="en-GB" sz="1800" dirty="0" err="1">
                <a:effectLst/>
                <a:latin typeface="Calibri" panose="020F0502020204030204" pitchFamily="34" charset="0"/>
                <a:ea typeface="Times New Roman" panose="02020603050405020304" pitchFamily="18" charset="0"/>
              </a:rPr>
              <a:t>Preučimo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nekaj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tehnik</a:t>
            </a:r>
            <a:r>
              <a:rPr lang="en-GB" sz="1800" dirty="0">
                <a:effectLst/>
                <a:latin typeface="Calibri" panose="020F0502020204030204" pitchFamily="34" charset="0"/>
                <a:ea typeface="Times New Roman" panose="02020603050405020304" pitchFamily="18" charset="0"/>
              </a:rPr>
              <a:t> SEO, ki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lahko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mikro</a:t>
            </a:r>
            <a:r>
              <a:rPr lang="en-GB" sz="1800" dirty="0">
                <a:effectLst/>
                <a:latin typeface="Calibri" panose="020F0502020204030204" pitchFamily="34" charset="0"/>
                <a:ea typeface="Times New Roman" panose="02020603050405020304" pitchFamily="18" charset="0"/>
              </a:rPr>
              <a:t> in mala </a:t>
            </a:r>
            <a:r>
              <a:rPr lang="en-GB" sz="1800" dirty="0" err="1">
                <a:effectLst/>
                <a:latin typeface="Calibri" panose="020F0502020204030204" pitchFamily="34" charset="0"/>
                <a:ea typeface="Times New Roman" panose="02020603050405020304" pitchFamily="18" charset="0"/>
              </a:rPr>
              <a:t>ter</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srednje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velika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podjetja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uporabijo</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izboljšanje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svoje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prisotnosti</a:t>
            </a:r>
            <a:r>
              <a:rPr lang="en-GB" sz="1800" dirty="0">
                <a:effectLst/>
                <a:latin typeface="Calibri" panose="020F0502020204030204" pitchFamily="34" charset="0"/>
                <a:ea typeface="Times New Roman" panose="02020603050405020304" pitchFamily="18" charset="0"/>
              </a:rPr>
              <a:t>:</a:t>
            </a:r>
          </a:p>
          <a:p>
            <a:r>
              <a:rPr lang="en-GB" sz="1800" b="1" dirty="0" err="1">
                <a:effectLst/>
                <a:latin typeface="Calibri" panose="020F0502020204030204" pitchFamily="34" charset="0"/>
                <a:ea typeface="Times New Roman" panose="02020603050405020304" pitchFamily="18" charset="0"/>
              </a:rPr>
              <a:t>Raziskovanje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ključnih</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besed</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Začnite</a:t>
            </a:r>
            <a:r>
              <a:rPr lang="en-GB" sz="1800" dirty="0">
                <a:effectLst/>
                <a:latin typeface="Calibri" panose="020F0502020204030204" pitchFamily="34" charset="0"/>
                <a:ea typeface="Times New Roman" panose="02020603050405020304" pitchFamily="18" charset="0"/>
              </a:rPr>
              <a:t> s </a:t>
            </a:r>
            <a:r>
              <a:rPr lang="en-GB" sz="1800" dirty="0" err="1">
                <a:effectLst/>
                <a:latin typeface="Calibri" panose="020F0502020204030204" pitchFamily="34" charset="0"/>
                <a:ea typeface="Times New Roman" panose="02020603050405020304" pitchFamily="18" charset="0"/>
              </a:rPr>
              <a:t>temeljito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raziskavo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a:t>
            </a:r>
            <a:r>
              <a:rPr lang="en-GB" sz="1800" dirty="0">
                <a:effectLst/>
                <a:latin typeface="Calibri" panose="020F0502020204030204" pitchFamily="34" charset="0"/>
                <a:ea typeface="Times New Roman" panose="02020603050405020304" pitchFamily="18" charset="0"/>
              </a:rPr>
              <a:t>, da </a:t>
            </a:r>
            <a:r>
              <a:rPr lang="en-GB" sz="1800" dirty="0" err="1">
                <a:effectLst/>
                <a:latin typeface="Calibri" panose="020F0502020204030204" pitchFamily="34" charset="0"/>
                <a:ea typeface="Times New Roman" panose="02020603050405020304" pitchFamily="18" charset="0"/>
              </a:rPr>
              <a:t>ugotovite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katere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fraze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uporabljajo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potencialne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iskanju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izdelkov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ali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storitev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kot</a:t>
            </a:r>
            <a:r>
              <a:rPr lang="en-GB" sz="1800" dirty="0">
                <a:effectLst/>
                <a:latin typeface="Calibri" panose="020F0502020204030204" pitchFamily="34" charset="0"/>
                <a:ea typeface="Times New Roman" panose="02020603050405020304" pitchFamily="18" charset="0"/>
              </a:rPr>
              <a:t> so </a:t>
            </a:r>
            <a:r>
              <a:rPr lang="en-GB" sz="1800" dirty="0" err="1">
                <a:effectLst/>
                <a:latin typeface="Calibri" panose="020F0502020204030204" pitchFamily="34" charset="0"/>
                <a:ea typeface="Times New Roman" panose="02020603050405020304" pitchFamily="18" charset="0"/>
              </a:rPr>
              <a:t>vaši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orodja</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raziskovanje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a:t>
            </a:r>
            <a:r>
              <a:rPr lang="en-GB" sz="1800" dirty="0">
                <a:effectLst/>
                <a:latin typeface="Calibri" panose="020F0502020204030204" pitchFamily="34" charset="0"/>
                <a:ea typeface="Times New Roman" panose="02020603050405020304" pitchFamily="18" charset="0"/>
              </a:rPr>
              <a:t>, da </a:t>
            </a:r>
            <a:r>
              <a:rPr lang="en-GB" sz="1800" dirty="0" err="1">
                <a:effectLst/>
                <a:latin typeface="Calibri" panose="020F0502020204030204" pitchFamily="34" charset="0"/>
                <a:ea typeface="Times New Roman" panose="02020603050405020304" pitchFamily="18" charset="0"/>
              </a:rPr>
              <a:t>odkrijete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ustrezne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besede</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zmernim</a:t>
            </a:r>
            <a:r>
              <a:rPr lang="en-GB" sz="1800" dirty="0">
                <a:effectLst/>
                <a:latin typeface="Calibri" panose="020F0502020204030204" pitchFamily="34" charset="0"/>
                <a:ea typeface="Times New Roman" panose="02020603050405020304" pitchFamily="18" charset="0"/>
              </a:rPr>
              <a:t> do </a:t>
            </a:r>
            <a:r>
              <a:rPr lang="en-GB" sz="1800" dirty="0" err="1">
                <a:effectLst/>
                <a:latin typeface="Calibri" panose="020F0502020204030204" pitchFamily="34" charset="0"/>
                <a:ea typeface="Times New Roman" panose="02020603050405020304" pitchFamily="18" charset="0"/>
              </a:rPr>
              <a:t>visokim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obsegom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iskanja</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nizko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konkurenco</a:t>
            </a:r>
            <a:r>
              <a:rPr lang="en-GB" sz="1800" dirty="0">
                <a:effectLst/>
                <a:latin typeface="Calibri" panose="020F0502020204030204" pitchFamily="34" charset="0"/>
                <a:ea typeface="Times New Roman" panose="02020603050405020304" pitchFamily="18" charset="0"/>
              </a:rPr>
              <a:t>.</a:t>
            </a:r>
          </a:p>
          <a:p>
            <a:r>
              <a:rPr lang="en-GB" sz="1800" b="1" dirty="0" err="1">
                <a:effectLst/>
                <a:latin typeface="Calibri" panose="020F0502020204030204" pitchFamily="34" charset="0"/>
                <a:ea typeface="Times New Roman" panose="02020603050405020304" pitchFamily="18" charset="0"/>
              </a:rPr>
              <a:t>Optimizacija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na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strani</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Optimizacija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mesta</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naravno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vključitvijo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naslove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naslove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vsebino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Prepričajte</a:t>
            </a:r>
            <a:r>
              <a:rPr lang="en-GB" sz="1800" dirty="0">
                <a:effectLst/>
                <a:latin typeface="Calibri" panose="020F0502020204030204" pitchFamily="34" charset="0"/>
                <a:ea typeface="Times New Roman" panose="02020603050405020304" pitchFamily="18" charset="0"/>
              </a:rPr>
              <a:t> se, da so meta </a:t>
            </a:r>
            <a:r>
              <a:rPr lang="en-GB" sz="1800" dirty="0" err="1">
                <a:effectLst/>
                <a:latin typeface="Calibri" panose="020F0502020204030204" pitchFamily="34" charset="0"/>
                <a:ea typeface="Times New Roman" panose="02020603050405020304" pitchFamily="18" charset="0"/>
              </a:rPr>
              <a:t>oznake</a:t>
            </a:r>
            <a:r>
              <a:rPr lang="en-GB" sz="1800" dirty="0">
                <a:effectLst/>
                <a:latin typeface="Calibri" panose="020F0502020204030204" pitchFamily="34" charset="0"/>
                <a:ea typeface="Times New Roman" panose="02020603050405020304" pitchFamily="18" charset="0"/>
              </a:rPr>
              <a:t> (meta </a:t>
            </a:r>
            <a:r>
              <a:rPr lang="en-GB" sz="1800" dirty="0" err="1">
                <a:effectLst/>
                <a:latin typeface="Calibri" panose="020F0502020204030204" pitchFamily="34" charset="0"/>
                <a:ea typeface="Times New Roman" panose="02020603050405020304" pitchFamily="18" charset="0"/>
              </a:rPr>
              <a:t>naslovi</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opisi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prepričljive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vključujejo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ključne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besede</a:t>
            </a:r>
            <a:r>
              <a:rPr lang="en-GB" sz="1800" dirty="0">
                <a:effectLst/>
                <a:latin typeface="Calibri" panose="020F0502020204030204" pitchFamily="34" charset="0"/>
                <a:ea typeface="Times New Roman" panose="02020603050405020304" pitchFamily="18" charset="0"/>
              </a:rPr>
              <a:t>.</a:t>
            </a:r>
          </a:p>
          <a:p>
            <a:r>
              <a:rPr lang="en-GB" sz="1800" b="1" dirty="0" err="1"/>
              <a:t>Visokokakovostna</a:t>
            </a:r>
            <a:r>
              <a:rPr lang="en-GB" sz="1800" b="1" dirty="0"/>
              <a:t> </a:t>
            </a:r>
            <a:r>
              <a:rPr lang="en-GB" sz="1800" b="1" dirty="0" err="1"/>
              <a:t>vsebina</a:t>
            </a:r>
            <a:r>
              <a:rPr lang="en-GB" sz="1800" b="1" dirty="0"/>
              <a:t>: </a:t>
            </a:r>
            <a:r>
              <a:rPr lang="en-GB" sz="1800" dirty="0" err="1"/>
              <a:t>Ustvarite</a:t>
            </a:r>
            <a:r>
              <a:rPr lang="en-GB" sz="1800" dirty="0"/>
              <a:t> </a:t>
            </a:r>
            <a:r>
              <a:rPr lang="en-GB" sz="1800" dirty="0" err="1"/>
              <a:t>dragoceno</a:t>
            </a:r>
            <a:r>
              <a:rPr lang="en-GB" sz="1800" dirty="0"/>
              <a:t> in </a:t>
            </a:r>
            <a:r>
              <a:rPr lang="en-GB" sz="1800" dirty="0" err="1"/>
              <a:t>informativno</a:t>
            </a:r>
            <a:r>
              <a:rPr lang="en-GB" sz="1800" dirty="0"/>
              <a:t> </a:t>
            </a:r>
            <a:r>
              <a:rPr lang="en-GB" sz="1800" dirty="0" err="1"/>
              <a:t>vsebino</a:t>
            </a:r>
            <a:r>
              <a:rPr lang="en-GB" sz="1800" dirty="0"/>
              <a:t>, ki </a:t>
            </a:r>
            <a:r>
              <a:rPr lang="en-GB" sz="1800" dirty="0" err="1"/>
              <a:t>odgovarja</a:t>
            </a:r>
            <a:r>
              <a:rPr lang="en-GB" sz="1800" dirty="0"/>
              <a:t> </a:t>
            </a:r>
            <a:r>
              <a:rPr lang="en-GB" sz="1800" dirty="0" err="1"/>
              <a:t>na</a:t>
            </a:r>
            <a:r>
              <a:rPr lang="en-GB" sz="1800" dirty="0"/>
              <a:t> </a:t>
            </a:r>
            <a:r>
              <a:rPr lang="en-GB" sz="1800" dirty="0" err="1"/>
              <a:t>potrebe</a:t>
            </a:r>
            <a:r>
              <a:rPr lang="en-GB" sz="1800" dirty="0"/>
              <a:t> in </a:t>
            </a:r>
            <a:r>
              <a:rPr lang="en-GB" sz="1800" dirty="0" err="1"/>
              <a:t>vprašanja</a:t>
            </a:r>
            <a:r>
              <a:rPr lang="en-GB" sz="1800" dirty="0"/>
              <a:t> </a:t>
            </a:r>
            <a:r>
              <a:rPr lang="en-GB" sz="1800" dirty="0" err="1"/>
              <a:t>vaše</a:t>
            </a:r>
            <a:r>
              <a:rPr lang="en-GB" sz="1800" dirty="0"/>
              <a:t> </a:t>
            </a:r>
            <a:r>
              <a:rPr lang="en-GB" sz="1800" dirty="0" err="1"/>
              <a:t>ciljne</a:t>
            </a:r>
            <a:r>
              <a:rPr lang="en-GB" sz="1800" dirty="0"/>
              <a:t> </a:t>
            </a:r>
            <a:r>
              <a:rPr lang="en-GB" sz="1800" dirty="0" err="1"/>
              <a:t>skupine</a:t>
            </a:r>
            <a:r>
              <a:rPr lang="en-GB" sz="1800" dirty="0"/>
              <a:t>. </a:t>
            </a:r>
            <a:r>
              <a:rPr lang="en-GB" sz="1800" dirty="0" err="1"/>
              <a:t>Vsebino</a:t>
            </a:r>
            <a:r>
              <a:rPr lang="en-GB" sz="1800" dirty="0"/>
              <a:t> </a:t>
            </a:r>
            <a:r>
              <a:rPr lang="en-GB" sz="1800" dirty="0" err="1"/>
              <a:t>redno</a:t>
            </a:r>
            <a:r>
              <a:rPr lang="en-GB" sz="1800" dirty="0"/>
              <a:t> </a:t>
            </a:r>
            <a:r>
              <a:rPr lang="en-GB" sz="1800" dirty="0" err="1"/>
              <a:t>posodabljajte</a:t>
            </a:r>
            <a:r>
              <a:rPr lang="en-GB" sz="1800" dirty="0"/>
              <a:t>, da </a:t>
            </a:r>
            <a:r>
              <a:rPr lang="en-GB" sz="1800" dirty="0" err="1"/>
              <a:t>bo</a:t>
            </a:r>
            <a:r>
              <a:rPr lang="en-GB" sz="1800" dirty="0"/>
              <a:t> </a:t>
            </a:r>
            <a:r>
              <a:rPr lang="en-GB" sz="1800" dirty="0" err="1"/>
              <a:t>sveža</a:t>
            </a:r>
            <a:r>
              <a:rPr lang="en-GB" sz="1800" dirty="0"/>
              <a:t> in </a:t>
            </a:r>
            <a:r>
              <a:rPr lang="en-GB" sz="1800" dirty="0" err="1"/>
              <a:t>relevantna</a:t>
            </a:r>
            <a:r>
              <a:rPr lang="en-GB" sz="1800" dirty="0"/>
              <a:t>.</a:t>
            </a:r>
          </a:p>
        </p:txBody>
      </p:sp>
    </p:spTree>
    <p:extLst>
      <p:ext uri="{BB962C8B-B14F-4D97-AF65-F5344CB8AC3E}">
        <p14:creationId xmlns:p14="http://schemas.microsoft.com/office/powerpoint/2010/main" val="985834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Optimizacija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spletne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prisotnosti</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Izvajanje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učinkovitih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tehnik</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optimizacije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iskalnike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3.1.2 </a:t>
            </a:r>
            <a:r>
              <a:rPr lang="en-GB" sz="1800" b="1" dirty="0" err="1">
                <a:effectLst/>
                <a:latin typeface="Calibri" panose="020F0502020204030204" pitchFamily="34" charset="0"/>
                <a:ea typeface="Times New Roman" panose="02020603050405020304" pitchFamily="18" charset="0"/>
              </a:rPr>
              <a:t>Ključne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tehnike</a:t>
            </a:r>
            <a:r>
              <a:rPr lang="en-GB" sz="1800" b="1" dirty="0">
                <a:effectLst/>
                <a:latin typeface="Calibri" panose="020F0502020204030204" pitchFamily="34" charset="0"/>
                <a:ea typeface="Times New Roman" panose="02020603050405020304" pitchFamily="18" charset="0"/>
              </a:rPr>
              <a:t> SEO za mala in </a:t>
            </a:r>
            <a:r>
              <a:rPr lang="en-GB" sz="1800" b="1" dirty="0" err="1">
                <a:effectLst/>
                <a:latin typeface="Calibri" panose="020F0502020204030204" pitchFamily="34" charset="0"/>
                <a:ea typeface="Times New Roman" panose="02020603050405020304" pitchFamily="18" charset="0"/>
              </a:rPr>
              <a:t>srednje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velika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podjetja</a:t>
            </a:r>
            <a:endParaRPr lang="en-GB" sz="1800" b="1" dirty="0">
              <a:effectLst/>
              <a:latin typeface="Calibri" panose="020F0502020204030204" pitchFamily="34" charset="0"/>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Optimizacija</a:t>
            </a:r>
            <a:r>
              <a:rPr lang="en-GB" sz="1800" b="1" dirty="0">
                <a:effectLst/>
                <a:latin typeface="Calibri" panose="020F0502020204030204" pitchFamily="34" charset="0"/>
                <a:ea typeface="Times New Roman" panose="02020603050405020304" pitchFamily="18" charset="0"/>
              </a:rPr>
              <a:t> za </a:t>
            </a:r>
            <a:r>
              <a:rPr lang="en-GB" sz="1800" b="1" dirty="0" err="1">
                <a:effectLst/>
                <a:latin typeface="Calibri" panose="020F0502020204030204" pitchFamily="34" charset="0"/>
                <a:ea typeface="Times New Roman" panose="02020603050405020304" pitchFamily="18" charset="0"/>
              </a:rPr>
              <a:t>mobilne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naprave</a:t>
            </a:r>
            <a:r>
              <a:rPr lang="en-GB" sz="1800" b="1" dirty="0">
                <a:effectLst/>
                <a:latin typeface="Calibri" panose="020F0502020204030204" pitchFamily="34" charset="0"/>
                <a:ea typeface="Times New Roman" panose="02020603050405020304" pitchFamily="18" charset="0"/>
              </a:rPr>
              <a: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Zaradi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pogostejše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mobilnih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naprav</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brskanje</a:t>
            </a:r>
            <a:r>
              <a:rPr lang="en-GB" sz="1800" dirty="0">
                <a:effectLst/>
                <a:latin typeface="Calibri" panose="020F0502020204030204" pitchFamily="34" charset="0"/>
                <a:ea typeface="Times New Roman" panose="02020603050405020304" pitchFamily="18" charset="0"/>
              </a:rPr>
              <a:t> po </a:t>
            </a:r>
            <a:r>
              <a:rPr lang="en-GB" sz="1800" dirty="0" err="1">
                <a:effectLst/>
                <a:latin typeface="Calibri" panose="020F0502020204030204" pitchFamily="34" charset="0"/>
                <a:ea typeface="Times New Roman" panose="02020603050405020304" pitchFamily="18" charset="0"/>
              </a:rPr>
              <a:t>spletu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poskrbite</a:t>
            </a:r>
            <a:r>
              <a:rPr lang="en-GB" sz="1800" dirty="0">
                <a:effectLst/>
                <a:latin typeface="Calibri" panose="020F0502020204030204" pitchFamily="34" charset="0"/>
                <a:ea typeface="Times New Roman" panose="02020603050405020304" pitchFamily="18" charset="0"/>
              </a:rPr>
              <a:t>, da </a:t>
            </a:r>
            <a:r>
              <a:rPr lang="en-GB" sz="1800" dirty="0" err="1">
                <a:effectLst/>
                <a:latin typeface="Calibri" panose="020F0502020204030204" pitchFamily="34" charset="0"/>
                <a:ea typeface="Times New Roman" panose="02020603050405020304" pitchFamily="18" charset="0"/>
              </a:rPr>
              <a:t>bo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prijazna</a:t>
            </a:r>
            <a:r>
              <a:rPr lang="en-GB" sz="1800" dirty="0">
                <a:effectLst/>
                <a:latin typeface="Calibri" panose="020F0502020204030204" pitchFamily="34" charset="0"/>
                <a:ea typeface="Times New Roman" panose="02020603050405020304" pitchFamily="18" charset="0"/>
              </a:rPr>
              <a:t> do </a:t>
            </a:r>
            <a:r>
              <a:rPr lang="en-GB" sz="1800" dirty="0" err="1">
                <a:effectLst/>
                <a:latin typeface="Calibri" panose="020F0502020204030204" pitchFamily="34" charset="0"/>
                <a:ea typeface="Times New Roman" panose="02020603050405020304" pitchFamily="18" charset="0"/>
              </a:rPr>
              <a:t>mobilnih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naprav</a:t>
            </a:r>
            <a:r>
              <a:rPr lang="en-GB" sz="1800" dirty="0">
                <a:effectLst/>
                <a:latin typeface="Calibri" panose="020F0502020204030204" pitchFamily="34" charset="0"/>
                <a:ea typeface="Times New Roman" panose="02020603050405020304" pitchFamily="18" charset="0"/>
              </a:rPr>
              <a:t>. Google </a:t>
            </a:r>
            <a:r>
              <a:rPr lang="en-GB" sz="1800" dirty="0" err="1">
                <a:effectLst/>
                <a:latin typeface="Calibri" panose="020F0502020204030204" pitchFamily="34" charset="0"/>
                <a:ea typeface="Times New Roman" panose="02020603050405020304" pitchFamily="18" charset="0"/>
              </a:rPr>
              <a:t>spletne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strani</a:t>
            </a:r>
            <a:r>
              <a:rPr lang="en-GB" sz="1800" dirty="0">
                <a:effectLst/>
                <a:latin typeface="Calibri" panose="020F0502020204030204" pitchFamily="34" charset="0"/>
                <a:ea typeface="Times New Roman" panose="02020603050405020304" pitchFamily="18" charset="0"/>
              </a:rPr>
              <a:t>, ki se </a:t>
            </a:r>
            <a:r>
              <a:rPr lang="en-GB" sz="1800" dirty="0" err="1">
                <a:effectLst/>
                <a:latin typeface="Calibri" panose="020F0502020204030204" pitchFamily="34" charset="0"/>
                <a:ea typeface="Times New Roman" panose="02020603050405020304" pitchFamily="18" charset="0"/>
              </a:rPr>
              <a:t>odzivajo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mobilne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naprave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nagrajuje</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višjimi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uvrstitvami</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iskalniku</a:t>
            </a:r>
            <a:r>
              <a:rPr lang="en-GB" sz="1800" dirty="0">
                <a:effectLst/>
                <a:latin typeface="Calibri" panose="020F0502020204030204" pitchFamily="34" charset="0"/>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Lokalni</a:t>
            </a:r>
            <a:r>
              <a:rPr lang="en-GB" sz="1800" b="1" dirty="0">
                <a:effectLst/>
                <a:latin typeface="Calibri" panose="020F0502020204030204" pitchFamily="34" charset="0"/>
                <a:ea typeface="Times New Roman" panose="02020603050405020304" pitchFamily="18" charset="0"/>
              </a:rPr>
              <a:t> SEO: </a:t>
            </a:r>
            <a:r>
              <a:rPr lang="en-GB" sz="1800" dirty="0" err="1">
                <a:effectLst/>
                <a:latin typeface="Calibri" panose="020F0502020204030204" pitchFamily="34" charset="0"/>
                <a:ea typeface="Times New Roman" panose="02020603050405020304" pitchFamily="18" charset="0"/>
              </a:rPr>
              <a:t>Če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imate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fizično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prodajalno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ali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oskrbujete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določeno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geografsko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območje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optimizirajte</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lokalni</a:t>
            </a:r>
            <a:r>
              <a:rPr lang="en-GB" sz="1800" dirty="0">
                <a:effectLst/>
                <a:latin typeface="Calibri" panose="020F0502020204030204" pitchFamily="34" charset="0"/>
                <a:ea typeface="Times New Roman" panose="02020603050405020304" pitchFamily="18" charset="0"/>
              </a:rPr>
              <a:t> SEO. To </a:t>
            </a:r>
            <a:r>
              <a:rPr lang="en-GB" sz="1800" dirty="0" err="1">
                <a:effectLst/>
                <a:latin typeface="Calibri" panose="020F0502020204030204" pitchFamily="34" charset="0"/>
                <a:ea typeface="Times New Roman" panose="02020603050405020304" pitchFamily="18" charset="0"/>
              </a:rPr>
              <a:t>vključuje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nastavitev</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optimizacijo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seznama</a:t>
            </a:r>
            <a:r>
              <a:rPr lang="en-GB" sz="1800" dirty="0">
                <a:effectLst/>
                <a:latin typeface="Calibri" panose="020F0502020204030204" pitchFamily="34" charset="0"/>
                <a:ea typeface="Times New Roman" panose="02020603050405020304" pitchFamily="18" charset="0"/>
              </a:rPr>
              <a:t> Google My Business </a:t>
            </a:r>
            <a:r>
              <a:rPr lang="en-GB" sz="1800" dirty="0" err="1">
                <a:effectLst/>
                <a:latin typeface="Calibri" panose="020F0502020204030204" pitchFamily="34" charset="0"/>
                <a:ea typeface="Times New Roman" panose="02020603050405020304" pitchFamily="18" charset="0"/>
              </a:rPr>
              <a:t>ter</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spodbujanje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mnenj</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strank</a:t>
            </a:r>
            <a:r>
              <a:rPr lang="en-GB" sz="1800" dirty="0">
                <a:effectLst/>
                <a:latin typeface="Calibri" panose="020F0502020204030204" pitchFamily="34" charset="0"/>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Gradnja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povezav</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Gradite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visokokakovostne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povratne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povezave</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avtoritativnih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strani</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vaši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panogi</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objavljanjem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gostov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nagovarjanjem</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ustvarjanjem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vsebine</a:t>
            </a:r>
            <a:r>
              <a:rPr lang="en-GB" sz="1800" dirty="0">
                <a:effectLst/>
                <a:latin typeface="Calibri" panose="020F0502020204030204" pitchFamily="34" charset="0"/>
                <a:ea typeface="Times New Roman" panose="02020603050405020304" pitchFamily="18" charset="0"/>
              </a:rPr>
              <a:t>, ki jo je </a:t>
            </a:r>
            <a:r>
              <a:rPr lang="en-GB" sz="1800" dirty="0" err="1">
                <a:effectLst/>
                <a:latin typeface="Calibri" panose="020F0502020204030204" pitchFamily="34" charset="0"/>
                <a:ea typeface="Times New Roman" panose="02020603050405020304" pitchFamily="18" charset="0"/>
              </a:rPr>
              <a:t>mogoče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deliti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lahko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pritegnete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dragocene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povratne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povezave</a:t>
            </a:r>
            <a:r>
              <a:rPr lang="en-GB" sz="1800" dirty="0">
                <a:effectLst/>
                <a:latin typeface="Calibri" panose="020F0502020204030204" pitchFamily="34" charset="0"/>
                <a:ea typeface="Times New Roman" panose="02020603050405020304" pitchFamily="18" charset="0"/>
              </a:rPr>
              <a:t>. </a:t>
            </a:r>
          </a:p>
          <a:p>
            <a:pPr marL="342900" lvl="0" indent="-342900">
              <a:buFont typeface="Arial" panose="020B0604020202020204" pitchFamily="34" charset="0"/>
              <a:buChar char="•"/>
              <a:tabLst>
                <a:tab pos="457200" algn="l"/>
              </a:tabLst>
            </a:pPr>
            <a:r>
              <a:rPr lang="en-GB" sz="1800" b="1" dirty="0" err="1"/>
              <a:t>Tehnični</a:t>
            </a:r>
            <a:r>
              <a:rPr lang="en-GB" sz="1800" b="1" dirty="0"/>
              <a:t> SEO: </a:t>
            </a:r>
            <a:r>
              <a:rPr lang="en-GB" sz="1800" dirty="0" err="1"/>
              <a:t>Redno</a:t>
            </a:r>
            <a:r>
              <a:rPr lang="en-GB" sz="1800" dirty="0"/>
              <a:t> </a:t>
            </a:r>
            <a:r>
              <a:rPr lang="en-GB" sz="1800" dirty="0" err="1"/>
              <a:t>izvajajte</a:t>
            </a:r>
            <a:r>
              <a:rPr lang="en-GB" sz="1800" dirty="0"/>
              <a:t> </a:t>
            </a:r>
            <a:r>
              <a:rPr lang="en-GB" sz="1800" dirty="0" err="1"/>
              <a:t>tehnične</a:t>
            </a:r>
            <a:r>
              <a:rPr lang="en-GB" sz="1800" dirty="0"/>
              <a:t> </a:t>
            </a:r>
            <a:r>
              <a:rPr lang="en-GB" sz="1800" dirty="0" err="1"/>
              <a:t>preglede</a:t>
            </a:r>
            <a:r>
              <a:rPr lang="en-GB" sz="1800" dirty="0"/>
              <a:t> </a:t>
            </a:r>
            <a:r>
              <a:rPr lang="en-GB" sz="1800" dirty="0" err="1"/>
              <a:t>svojega</a:t>
            </a:r>
            <a:r>
              <a:rPr lang="en-GB" sz="1800" dirty="0"/>
              <a:t> </a:t>
            </a:r>
            <a:r>
              <a:rPr lang="en-GB" sz="1800" dirty="0" err="1"/>
              <a:t>spletnega</a:t>
            </a:r>
            <a:r>
              <a:rPr lang="en-GB" sz="1800" dirty="0"/>
              <a:t> </a:t>
            </a:r>
            <a:r>
              <a:rPr lang="en-GB" sz="1800" dirty="0" err="1"/>
              <a:t>mesta</a:t>
            </a:r>
            <a:r>
              <a:rPr lang="en-GB" sz="1800" dirty="0"/>
              <a:t>, da </a:t>
            </a:r>
            <a:r>
              <a:rPr lang="en-GB" sz="1800" dirty="0" err="1"/>
              <a:t>ugotovite</a:t>
            </a:r>
            <a:r>
              <a:rPr lang="en-GB" sz="1800" dirty="0"/>
              <a:t> in </a:t>
            </a:r>
            <a:r>
              <a:rPr lang="en-GB" sz="1800" dirty="0" err="1"/>
              <a:t>odpravite</a:t>
            </a:r>
            <a:r>
              <a:rPr lang="en-GB" sz="1800" dirty="0"/>
              <a:t> </a:t>
            </a:r>
            <a:r>
              <a:rPr lang="en-GB" sz="1800" dirty="0" err="1"/>
              <a:t>težave</a:t>
            </a:r>
            <a:r>
              <a:rPr lang="en-GB" sz="1800" dirty="0"/>
              <a:t>, </a:t>
            </a:r>
            <a:r>
              <a:rPr lang="en-GB" sz="1800" dirty="0" err="1"/>
              <a:t>kot</a:t>
            </a:r>
            <a:r>
              <a:rPr lang="en-GB" sz="1800" dirty="0"/>
              <a:t> so </a:t>
            </a:r>
            <a:r>
              <a:rPr lang="en-GB" sz="1800" dirty="0" err="1"/>
              <a:t>nedelujoče</a:t>
            </a:r>
            <a:r>
              <a:rPr lang="en-GB" sz="1800" dirty="0"/>
              <a:t> </a:t>
            </a:r>
            <a:r>
              <a:rPr lang="en-GB" sz="1800" dirty="0" err="1"/>
              <a:t>povezave</a:t>
            </a:r>
            <a:r>
              <a:rPr lang="en-GB" sz="1800" dirty="0"/>
              <a:t>, </a:t>
            </a:r>
            <a:r>
              <a:rPr lang="en-GB" sz="1800" dirty="0" err="1"/>
              <a:t>počasno</a:t>
            </a:r>
            <a:r>
              <a:rPr lang="en-GB" sz="1800" dirty="0"/>
              <a:t> </a:t>
            </a:r>
            <a:r>
              <a:rPr lang="en-GB" sz="1800" dirty="0" err="1"/>
              <a:t>nalaganje</a:t>
            </a:r>
            <a:r>
              <a:rPr lang="en-GB" sz="1800" dirty="0"/>
              <a:t> </a:t>
            </a:r>
            <a:r>
              <a:rPr lang="en-GB" sz="1800" dirty="0" err="1"/>
              <a:t>strani</a:t>
            </a:r>
            <a:r>
              <a:rPr lang="en-GB" sz="1800" dirty="0"/>
              <a:t> in </a:t>
            </a:r>
            <a:r>
              <a:rPr lang="en-GB" sz="1800" dirty="0" err="1"/>
              <a:t>napake</a:t>
            </a:r>
            <a:r>
              <a:rPr lang="en-GB" sz="1800" dirty="0"/>
              <a:t> </a:t>
            </a:r>
            <a:r>
              <a:rPr lang="en-GB" sz="1800" dirty="0" err="1"/>
              <a:t>pri</a:t>
            </a:r>
            <a:r>
              <a:rPr lang="en-GB" sz="1800" dirty="0"/>
              <a:t> </a:t>
            </a:r>
            <a:r>
              <a:rPr lang="en-GB" sz="1800" dirty="0" err="1"/>
              <a:t>iskanju</a:t>
            </a:r>
            <a:r>
              <a:rPr lang="en-GB" sz="1800" dirty="0"/>
              <a:t>.</a:t>
            </a:r>
          </a:p>
        </p:txBody>
      </p:sp>
    </p:spTree>
    <p:extLst>
      <p:ext uri="{BB962C8B-B14F-4D97-AF65-F5344CB8AC3E}">
        <p14:creationId xmlns:p14="http://schemas.microsoft.com/office/powerpoint/2010/main" val="3999765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Izvajanje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učinkovitih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tehnik</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optimizacije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iskalnike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494936"/>
          </a:xfrm>
        </p:spPr>
        <p:txBody>
          <a:bodyPr/>
          <a:lstStyle/>
          <a:p>
            <a:r>
              <a:rPr lang="en-GB" sz="1800" b="1" dirty="0">
                <a:effectLst/>
                <a:latin typeface="Calibri" panose="020F0502020204030204" pitchFamily="34" charset="0"/>
                <a:ea typeface="Times New Roman" panose="02020603050405020304" pitchFamily="18" charset="0"/>
              </a:rPr>
              <a:t>3.1.2 </a:t>
            </a:r>
            <a:r>
              <a:rPr lang="en-GB" sz="1800" b="1" dirty="0" err="1">
                <a:effectLst/>
                <a:latin typeface="Calibri" panose="020F0502020204030204" pitchFamily="34" charset="0"/>
                <a:ea typeface="Times New Roman" panose="02020603050405020304" pitchFamily="18" charset="0"/>
              </a:rPr>
              <a:t>Ključne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tehnike</a:t>
            </a:r>
            <a:r>
              <a:rPr lang="en-GB" sz="1800" b="1" dirty="0">
                <a:effectLst/>
                <a:latin typeface="Calibri" panose="020F0502020204030204" pitchFamily="34" charset="0"/>
                <a:ea typeface="Times New Roman" panose="02020603050405020304" pitchFamily="18" charset="0"/>
              </a:rPr>
              <a:t> SEO za mala in </a:t>
            </a:r>
            <a:r>
              <a:rPr lang="en-GB" sz="1800" b="1" dirty="0" err="1">
                <a:effectLst/>
                <a:latin typeface="Calibri" panose="020F0502020204030204" pitchFamily="34" charset="0"/>
                <a:ea typeface="Times New Roman" panose="02020603050405020304" pitchFamily="18" charset="0"/>
              </a:rPr>
              <a:t>srednje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velika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podjetja</a:t>
            </a:r>
            <a:br>
              <a:rPr lang="en-GB" sz="1800" b="1" dirty="0">
                <a:latin typeface="Calibri" panose="020F0502020204030204" pitchFamily="34" charset="0"/>
                <a:ea typeface="Times New Roman" panose="02020603050405020304" pitchFamily="18" charset="0"/>
              </a:rPr>
            </a:br>
            <a:endParaRPr lang="en-GB" sz="1800" b="1"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Uporabniška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izkušnja</a:t>
            </a:r>
            <a:r>
              <a:rPr lang="en-GB" sz="1800" b="1" dirty="0">
                <a:effectLst/>
                <a:latin typeface="Calibri" panose="020F0502020204030204" pitchFamily="34" charset="0"/>
                <a:ea typeface="Times New Roman" panose="02020603050405020304" pitchFamily="18" charset="0"/>
              </a:rPr>
              <a:t> (UX): </a:t>
            </a:r>
            <a:r>
              <a:rPr lang="en-GB" sz="1800" dirty="0" err="1">
                <a:effectLst/>
                <a:latin typeface="Calibri" panose="020F0502020204030204" pitchFamily="34" charset="0"/>
                <a:ea typeface="Times New Roman" panose="02020603050405020304" pitchFamily="18" charset="0"/>
              </a:rPr>
              <a:t>Uporabniku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prijazna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a:t>
            </a:r>
            <a:r>
              <a:rPr lang="en-GB" sz="1800" dirty="0">
                <a:effectLst/>
                <a:latin typeface="Calibri" panose="020F0502020204030204" pitchFamily="34" charset="0"/>
                <a:ea typeface="Times New Roman" panose="02020603050405020304" pitchFamily="18" charset="0"/>
              </a:rPr>
              <a:t> ne </a:t>
            </a:r>
            <a:r>
              <a:rPr lang="en-GB" sz="1800" dirty="0" err="1">
                <a:effectLst/>
                <a:latin typeface="Calibri" panose="020F0502020204030204" pitchFamily="34" charset="0"/>
                <a:ea typeface="Times New Roman" panose="02020603050405020304" pitchFamily="18" charset="0"/>
              </a:rPr>
              <a:t>izboljšuje</a:t>
            </a:r>
            <a:r>
              <a:rPr lang="en-GB" sz="1800" dirty="0">
                <a:effectLst/>
                <a:latin typeface="Calibri" panose="020F0502020204030204" pitchFamily="34" charset="0"/>
                <a:ea typeface="Times New Roman" panose="02020603050405020304" pitchFamily="18" charset="0"/>
              </a:rPr>
              <a:t> le SEO, </a:t>
            </a:r>
            <a:r>
              <a:rPr lang="en-GB" sz="1800" dirty="0" err="1">
                <a:effectLst/>
                <a:latin typeface="Calibri" panose="020F0502020204030204" pitchFamily="34" charset="0"/>
                <a:ea typeface="Times New Roman" panose="02020603050405020304" pitchFamily="18" charset="0"/>
              </a:rPr>
              <a:t>temveč</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tudi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povečuje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zadovoljstvo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uporabnikov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Poskrbite</a:t>
            </a:r>
            <a:r>
              <a:rPr lang="en-GB" sz="1800" dirty="0">
                <a:effectLst/>
                <a:latin typeface="Calibri" panose="020F0502020204030204" pitchFamily="34" charset="0"/>
                <a:ea typeface="Times New Roman" panose="02020603050405020304" pitchFamily="18" charset="0"/>
              </a:rPr>
              <a:t>, da </a:t>
            </a:r>
            <a:r>
              <a:rPr lang="en-GB" sz="1800" dirty="0" err="1">
                <a:effectLst/>
                <a:latin typeface="Calibri" panose="020F0502020204030204" pitchFamily="34" charset="0"/>
                <a:ea typeface="Times New Roman" panose="02020603050405020304" pitchFamily="18" charset="0"/>
              </a:rPr>
              <a:t>bo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enostavna</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navigacijo</a:t>
            </a:r>
            <a:r>
              <a:rPr lang="en-GB" sz="1800" dirty="0">
                <a:effectLst/>
                <a:latin typeface="Calibri" panose="020F0502020204030204" pitchFamily="34" charset="0"/>
                <a:ea typeface="Times New Roman" panose="02020603050405020304" pitchFamily="18" charset="0"/>
              </a:rPr>
              <a:t>, da se </a:t>
            </a:r>
            <a:r>
              <a:rPr lang="en-GB" sz="1800" dirty="0" err="1">
                <a:effectLst/>
                <a:latin typeface="Calibri" panose="020F0502020204030204" pitchFamily="34" charset="0"/>
                <a:ea typeface="Times New Roman" panose="02020603050405020304" pitchFamily="18" charset="0"/>
              </a:rPr>
              <a:t>bo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hitro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nalagala</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zagotavljala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brezhibno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izkušnjo</a:t>
            </a:r>
            <a:r>
              <a:rPr lang="en-GB" sz="1800" dirty="0">
                <a:effectLst/>
                <a:latin typeface="Calibri" panose="020F0502020204030204" pitchFamily="34" charset="0"/>
                <a:ea typeface="Times New Roman" panose="02020603050405020304" pitchFamily="18" charset="0"/>
              </a:rPr>
              <a:t>. </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Analitika</a:t>
            </a:r>
            <a:r>
              <a:rPr lang="en-GB" sz="1800" b="1" dirty="0">
                <a:effectLst/>
                <a:latin typeface="Calibri" panose="020F0502020204030204" pitchFamily="34" charset="0"/>
                <a:ea typeface="Times New Roman" panose="02020603050405020304" pitchFamily="18" charset="0"/>
              </a:rPr>
              <a:t> in </a:t>
            </a:r>
            <a:r>
              <a:rPr lang="en-GB" sz="1800" b="1" dirty="0" err="1">
                <a:effectLst/>
                <a:latin typeface="Calibri" panose="020F0502020204030204" pitchFamily="34" charset="0"/>
                <a:ea typeface="Times New Roman" panose="02020603050405020304" pitchFamily="18" charset="0"/>
              </a:rPr>
              <a:t>spremljanje</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Izvedite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orodja</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spletno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analitiko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kot</a:t>
            </a:r>
            <a:r>
              <a:rPr lang="en-GB" sz="1800" dirty="0">
                <a:effectLst/>
                <a:latin typeface="Calibri" panose="020F0502020204030204" pitchFamily="34" charset="0"/>
                <a:ea typeface="Times New Roman" panose="02020603050405020304" pitchFamily="18" charset="0"/>
              </a:rPr>
              <a:t> je Google Analytics, in </a:t>
            </a:r>
            <a:r>
              <a:rPr lang="en-GB" sz="1800" dirty="0" err="1">
                <a:effectLst/>
                <a:latin typeface="Calibri" panose="020F0502020204030204" pitchFamily="34" charset="0"/>
                <a:ea typeface="Times New Roman" panose="02020603050405020304" pitchFamily="18" charset="0"/>
              </a:rPr>
              <a:t>spremljajte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uspešnost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svojega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mesta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Redno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spremljajte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uvrstitve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promet</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vedenje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uporabnikov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ter</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sprejemajte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odločitve</a:t>
            </a:r>
            <a:r>
              <a:rPr lang="en-GB" sz="1800" dirty="0">
                <a:effectLst/>
                <a:latin typeface="Calibri" panose="020F0502020204030204" pitchFamily="34" charset="0"/>
                <a:ea typeface="Times New Roman" panose="02020603050405020304" pitchFamily="18" charset="0"/>
              </a:rPr>
              <a:t>, ki </a:t>
            </a:r>
            <a:r>
              <a:rPr lang="en-GB" sz="1800" dirty="0" err="1">
                <a:effectLst/>
                <a:latin typeface="Calibri" panose="020F0502020204030204" pitchFamily="34" charset="0"/>
                <a:ea typeface="Times New Roman" panose="02020603050405020304" pitchFamily="18" charset="0"/>
              </a:rPr>
              <a:t>temeljijo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podatkih</a:t>
            </a:r>
            <a:r>
              <a:rPr lang="en-GB" sz="1800" dirty="0">
                <a:effectLst/>
                <a:latin typeface="Calibri" panose="020F0502020204030204" pitchFamily="34" charset="0"/>
                <a:ea typeface="Times New Roman" panose="02020603050405020304" pitchFamily="18" charset="0"/>
              </a:rPr>
              <a:t>. </a:t>
            </a:r>
          </a:p>
          <a:p>
            <a:pPr marL="342900" lvl="0" indent="-342900">
              <a:buFont typeface="Arial" panose="020B0604020202020204" pitchFamily="34" charset="0"/>
              <a:buChar char="•"/>
              <a:tabLst>
                <a:tab pos="457200" algn="l"/>
              </a:tabLst>
            </a:pPr>
            <a:r>
              <a:rPr lang="en-GB" sz="1800" b="1" dirty="0" err="1">
                <a:effectLst/>
                <a:latin typeface="Calibri" panose="020F0502020204030204" pitchFamily="34" charset="0"/>
                <a:ea typeface="Times New Roman" panose="02020603050405020304" pitchFamily="18" charset="0"/>
              </a:rPr>
              <a:t>Socialni</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signali</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Sodelujte</a:t>
            </a:r>
            <a:r>
              <a:rPr lang="en-GB" sz="1800" dirty="0">
                <a:effectLst/>
                <a:latin typeface="Calibri" panose="020F0502020204030204" pitchFamily="34" charset="0"/>
                <a:ea typeface="Times New Roman" panose="02020603050405020304" pitchFamily="18" charset="0"/>
              </a:rPr>
              <a:t> s </a:t>
            </a:r>
            <a:r>
              <a:rPr lang="en-GB" sz="1800" dirty="0" err="1">
                <a:effectLst/>
                <a:latin typeface="Calibri" panose="020F0502020204030204" pitchFamily="34" charset="0"/>
                <a:ea typeface="Times New Roman" panose="02020603050405020304" pitchFamily="18" charset="0"/>
              </a:rPr>
              <a:t>svojim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občinstvom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platformah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družbenih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Čeprav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družbeni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signali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sami</a:t>
            </a:r>
            <a:r>
              <a:rPr lang="en-GB" sz="1800" dirty="0">
                <a:effectLst/>
                <a:latin typeface="Calibri" panose="020F0502020204030204" pitchFamily="34" charset="0"/>
                <a:ea typeface="Times New Roman" panose="02020603050405020304" pitchFamily="18" charset="0"/>
              </a:rPr>
              <a:t> po </a:t>
            </a:r>
            <a:r>
              <a:rPr lang="en-GB" sz="1800" dirty="0" err="1">
                <a:effectLst/>
                <a:latin typeface="Calibri" panose="020F0502020204030204" pitchFamily="34" charset="0"/>
                <a:ea typeface="Times New Roman" panose="02020603050405020304" pitchFamily="18" charset="0"/>
              </a:rPr>
              <a:t>sebi</a:t>
            </a:r>
            <a:r>
              <a:rPr lang="en-GB" sz="1800" dirty="0">
                <a:effectLst/>
                <a:latin typeface="Calibri" panose="020F0502020204030204" pitchFamily="34" charset="0"/>
                <a:ea typeface="Times New Roman" panose="02020603050405020304" pitchFamily="18" charset="0"/>
              </a:rPr>
              <a:t> ne </a:t>
            </a:r>
            <a:r>
              <a:rPr lang="en-GB" sz="1800" dirty="0" err="1">
                <a:effectLst/>
                <a:latin typeface="Calibri" panose="020F0502020204030204" pitchFamily="34" charset="0"/>
                <a:ea typeface="Times New Roman" panose="02020603050405020304" pitchFamily="18" charset="0"/>
              </a:rPr>
              <a:t>vplivajo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neposredno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uvrstitev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lahko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povečajo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prepoznavnost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blagovne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znamke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usmerijo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promet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spletno</a:t>
            </a:r>
            <a:r>
              <a:rPr lang="en-GB" sz="1800" dirty="0">
                <a:effectLst/>
                <a:latin typeface="Calibri" panose="020F0502020204030204" pitchFamily="34" charset="0"/>
                <a:ea typeface="Times New Roman" panose="02020603050405020304" pitchFamily="18" charset="0"/>
              </a:rPr>
              <a:t> mesto. </a:t>
            </a:r>
            <a:endParaRPr lang="en-US" sz="1800" dirty="0">
              <a:effectLst/>
              <a:latin typeface="Calibri" panose="020F0502020204030204" pitchFamily="34" charset="0"/>
              <a:ea typeface="Times New Roman" panose="02020603050405020304" pitchFamily="18" charset="0"/>
            </a:endParaRPr>
          </a:p>
          <a:p>
            <a:r>
              <a:rPr lang="fr-FR" sz="1800" dirty="0">
                <a:effectLst/>
                <a:ea typeface="Times New Roman" panose="02020603050405020304" pitchFamily="18" charset="0"/>
              </a:rPr>
              <a:t>Z izvajanjem teh tehnik SEO lahko mikro in mala ter srednje velika podjetja izboljšajo svojo spletno prepoznavnost, pritegnejo več organskega prometa in učinkovito konkurirajo v digitalnem okolju. V naslednjem poglavju bomo raziskali, kako uporabiti platforme družabnih medijev za gradnjo blagovne znamke in sodelovanje ter tako še dodatno izboljšati svojo spletno prisotnost.</a:t>
            </a:r>
          </a:p>
        </p:txBody>
      </p:sp>
    </p:spTree>
    <p:extLst>
      <p:ext uri="{BB962C8B-B14F-4D97-AF65-F5344CB8AC3E}">
        <p14:creationId xmlns:p14="http://schemas.microsoft.com/office/powerpoint/2010/main" val="1238011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Optimizacija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spletne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prisotnosti</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Uporaba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platform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družabnih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medijev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gradnjo</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blagovne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znamke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sodelovanje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376518" y="1403840"/>
            <a:ext cx="9264632" cy="4315642"/>
          </a:xfrm>
        </p:spPr>
        <p:txBody>
          <a:bodyPr/>
          <a:lstStyle/>
          <a:p>
            <a:r>
              <a:rPr lang="en-GB" sz="1800" dirty="0">
                <a:effectLst/>
                <a:latin typeface="Calibri" panose="020F0502020204030204" pitchFamily="34" charset="0"/>
                <a:ea typeface="Times New Roman" panose="02020603050405020304" pitchFamily="18" charset="0"/>
              </a:rPr>
              <a:t>V </a:t>
            </a:r>
            <a:r>
              <a:rPr lang="en-GB" sz="1800" dirty="0" err="1">
                <a:effectLst/>
                <a:latin typeface="Calibri" panose="020F0502020204030204" pitchFamily="34" charset="0"/>
                <a:ea typeface="Times New Roman" panose="02020603050405020304" pitchFamily="18" charset="0"/>
              </a:rPr>
              <a:t>današnji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digitalni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dobi</a:t>
            </a:r>
            <a:r>
              <a:rPr lang="en-GB" sz="1800" dirty="0">
                <a:effectLst/>
                <a:latin typeface="Calibri" panose="020F0502020204030204" pitchFamily="34" charset="0"/>
                <a:ea typeface="Times New Roman" panose="02020603050405020304" pitchFamily="18" charset="0"/>
              </a:rPr>
              <a:t> so </a:t>
            </a:r>
            <a:r>
              <a:rPr lang="en-GB" sz="1800" dirty="0" err="1">
                <a:effectLst/>
                <a:latin typeface="Calibri" panose="020F0502020204030204" pitchFamily="34" charset="0"/>
                <a:ea typeface="Times New Roman" panose="02020603050405020304" pitchFamily="18" charset="0"/>
              </a:rPr>
              <a:t>družbeni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postali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močno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orodje</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podjetja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velikosti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vključno</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mikro</a:t>
            </a:r>
            <a:r>
              <a:rPr lang="en-GB" sz="1800" dirty="0">
                <a:effectLst/>
                <a:latin typeface="Calibri" panose="020F0502020204030204" pitchFamily="34" charset="0"/>
                <a:ea typeface="Times New Roman" panose="02020603050405020304" pitchFamily="18" charset="0"/>
              </a:rPr>
              <a:t> in MSP, za </a:t>
            </a:r>
            <a:r>
              <a:rPr lang="en-GB" sz="1800" dirty="0" err="1">
                <a:effectLst/>
                <a:latin typeface="Calibri" panose="020F0502020204030204" pitchFamily="34" charset="0"/>
                <a:ea typeface="Times New Roman" panose="02020603050405020304" pitchFamily="18" charset="0"/>
              </a:rPr>
              <a:t>gradnjo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blagovne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znamke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sodelovanje</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občinstvom</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širitev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prisotnosti</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tem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poglavju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bodo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obravnavane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strategije</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učinkovito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uporabo</a:t>
            </a:r>
            <a:r>
              <a:rPr lang="en-GB" sz="1800" dirty="0">
                <a:effectLst/>
                <a:latin typeface="Calibri" panose="020F0502020204030204" pitchFamily="34" charset="0"/>
                <a:ea typeface="Times New Roman" panose="02020603050405020304" pitchFamily="18" charset="0"/>
              </a:rPr>
              <a:t> platform </a:t>
            </a:r>
            <a:r>
              <a:rPr lang="en-GB" sz="1800" dirty="0" err="1">
                <a:effectLst/>
                <a:latin typeface="Calibri" panose="020F0502020204030204" pitchFamily="34" charset="0"/>
                <a:ea typeface="Times New Roman" panose="02020603050405020304" pitchFamily="18" charset="0"/>
              </a:rPr>
              <a:t>družbenih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medijev</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povečanje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prepoznavnosti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blagovne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znamke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navezovanje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stikov</a:t>
            </a:r>
            <a:r>
              <a:rPr lang="en-GB" sz="1800" dirty="0">
                <a:effectLst/>
                <a:latin typeface="Calibri" panose="020F0502020204030204" pitchFamily="34" charset="0"/>
                <a:ea typeface="Times New Roman" panose="02020603050405020304" pitchFamily="18" charset="0"/>
              </a:rPr>
              <a:t> s </a:t>
            </a:r>
            <a:r>
              <a:rPr lang="en-GB" sz="1800" dirty="0" err="1">
                <a:effectLst/>
                <a:latin typeface="Calibri" panose="020F0502020204030204" pitchFamily="34" charset="0"/>
                <a:ea typeface="Times New Roman" panose="02020603050405020304" pitchFamily="18" charset="0"/>
              </a:rPr>
              <a:t>ciljnim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občinstvom</a:t>
            </a:r>
            <a:r>
              <a:rPr lang="en-GB" sz="1800" dirty="0">
                <a:effectLst/>
                <a:latin typeface="Calibri" panose="020F0502020204030204" pitchFamily="34" charset="0"/>
                <a:ea typeface="Times New Roman" panose="02020603050405020304" pitchFamily="18" charset="0"/>
              </a:rPr>
              <a:t>.</a:t>
            </a:r>
            <a:br>
              <a:rPr lang="en-GB" sz="1800"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fr-FR" sz="1800" b="1" dirty="0">
                <a:effectLst/>
                <a:ea typeface="Times New Roman" panose="02020603050405020304" pitchFamily="18" charset="0"/>
              </a:rPr>
              <a:t>3.2.1 Pomen družbenih medijev za spletno prisotnost</a:t>
            </a:r>
            <a:endParaRPr lang="fr-FR" sz="1800" b="1" dirty="0">
              <a:ea typeface="Times New Roman" panose="02020603050405020304" pitchFamily="18" charset="0"/>
            </a:endParaRPr>
          </a:p>
          <a:p>
            <a:r>
              <a:rPr lang="en-GB" sz="1800" dirty="0" err="1">
                <a:effectLst/>
                <a:latin typeface="Calibri" panose="020F0502020204030204" pitchFamily="34" charset="0"/>
                <a:ea typeface="Times New Roman" panose="02020603050405020304" pitchFamily="18" charset="0"/>
              </a:rPr>
              <a:t>Razumevanje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pomena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družbenih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medijev</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vašo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spletno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prisotnost</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ključnega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pomena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Platforme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družbenih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podjetjem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ponujajo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številne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prednosti</a:t>
            </a:r>
            <a:r>
              <a:rPr lang="en-GB" sz="1800" dirty="0">
                <a:effectLst/>
                <a:latin typeface="Calibri" panose="020F0502020204030204" pitchFamily="34" charset="0"/>
                <a:ea typeface="Times New Roman" panose="02020603050405020304" pitchFamily="18" charset="0"/>
              </a:rPr>
              <a:t>:</a:t>
            </a:r>
          </a:p>
          <a:p>
            <a:pPr marL="342900" lvl="0" indent="-342900">
              <a:buSzPts val="1000"/>
              <a:buFont typeface="Symbol" panose="05050102010706020507" pitchFamily="18" charset="2"/>
              <a:buChar char=""/>
              <a:tabLst>
                <a:tab pos="457200" algn="l"/>
              </a:tabLst>
            </a:pPr>
            <a:r>
              <a:rPr lang="en-GB" sz="1800" b="1" dirty="0" err="1">
                <a:effectLst/>
                <a:latin typeface="Calibri" panose="020F0502020204030204" pitchFamily="34" charset="0"/>
                <a:ea typeface="Times New Roman" panose="02020603050405020304" pitchFamily="18" charset="0"/>
              </a:rPr>
              <a:t>Večja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prepoznavnost</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blagovne</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znamke</a:t>
            </a:r>
            <a:r>
              <a:rPr lang="en-GB" sz="1800" b="1"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Družabni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omogočajo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dostop</a:t>
            </a:r>
            <a:r>
              <a:rPr lang="en-GB" sz="1800" dirty="0">
                <a:effectLst/>
                <a:latin typeface="Calibri" panose="020F0502020204030204" pitchFamily="34" charset="0"/>
                <a:ea typeface="Times New Roman" panose="02020603050405020304" pitchFamily="18" charset="0"/>
              </a:rPr>
              <a:t> do </a:t>
            </a:r>
            <a:r>
              <a:rPr lang="en-GB" sz="1800" dirty="0" err="1">
                <a:effectLst/>
                <a:latin typeface="Calibri" panose="020F0502020204030204" pitchFamily="34" charset="0"/>
                <a:ea typeface="Times New Roman" panose="02020603050405020304" pitchFamily="18" charset="0"/>
              </a:rPr>
              <a:t>velike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raznolike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baze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uporabnikov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teh</a:t>
            </a:r>
            <a:r>
              <a:rPr lang="en-GB" sz="1800" dirty="0">
                <a:effectLst/>
                <a:latin typeface="Calibri" panose="020F0502020204030204" pitchFamily="34" charset="0"/>
                <a:ea typeface="Times New Roman" panose="02020603050405020304" pitchFamily="18" charset="0"/>
              </a:rPr>
              <a:t> platform </a:t>
            </a:r>
            <a:r>
              <a:rPr lang="en-GB" sz="1800" dirty="0" err="1">
                <a:effectLst/>
                <a:latin typeface="Calibri" panose="020F0502020204030204" pitchFamily="34" charset="0"/>
                <a:ea typeface="Times New Roman" panose="02020603050405020304" pitchFamily="18" charset="0"/>
              </a:rPr>
              <a:t>lahko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znatno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poveča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prepoznavnost</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blagovne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znamke</a:t>
            </a:r>
            <a:r>
              <a:rPr lang="en-GB" sz="1800" dirty="0">
                <a:effectLst/>
                <a:latin typeface="Calibri" panose="020F0502020204030204" pitchFamily="34" charset="0"/>
                <a:ea typeface="Times New Roman" panose="02020603050405020304" pitchFamily="18" charset="0"/>
              </a:rPr>
              <a:t>. </a:t>
            </a:r>
          </a:p>
          <a:p>
            <a:pPr marL="342900" lvl="0" indent="-342900">
              <a:buSzPts val="1000"/>
              <a:buFont typeface="Symbol" panose="05050102010706020507" pitchFamily="18" charset="2"/>
              <a:buChar char=""/>
              <a:tabLst>
                <a:tab pos="457200" algn="l"/>
              </a:tabLst>
            </a:pPr>
            <a:r>
              <a:rPr lang="fr-FR" sz="1800" dirty="0">
                <a:effectLst/>
                <a:ea typeface="Times New Roman" panose="02020603050405020304" pitchFamily="18" charset="0"/>
              </a:rPr>
              <a:t>Vključevanje občinstva: Družbeni mediji vam omogočajo neposredno sodelovanje z občinstvom prek komentarjev, všečkov, delitev in neposrednih sporočil. To sodelovanje ustvarja občutek skupnosti in zaupanja.</a:t>
            </a:r>
          </a:p>
        </p:txBody>
      </p:sp>
    </p:spTree>
    <p:extLst>
      <p:ext uri="{BB962C8B-B14F-4D97-AF65-F5344CB8AC3E}">
        <p14:creationId xmlns:p14="http://schemas.microsoft.com/office/powerpoint/2010/main" val="1280231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Optimizacija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spletne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prisotnosti</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Uporaba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platform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družabnih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medijev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gradnjo</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blagovne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znamke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sodelovanje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3.2.1 The Significance of Social Media in Online Presence</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Customer Insights:</a:t>
            </a:r>
            <a:r>
              <a:rPr lang="en-GB" sz="1800" dirty="0">
                <a:effectLst/>
                <a:latin typeface="Calibri" panose="020F0502020204030204" pitchFamily="34" charset="0"/>
                <a:ea typeface="Times New Roman" panose="02020603050405020304" pitchFamily="18" charset="0"/>
              </a:rPr>
              <a:t> Social media provides valuable data on user </a:t>
            </a:r>
            <a:r>
              <a:rPr lang="en-GB" sz="1800" dirty="0" err="1">
                <a:effectLst/>
                <a:latin typeface="Calibri" panose="020F0502020204030204" pitchFamily="34" charset="0"/>
                <a:ea typeface="Times New Roman" panose="02020603050405020304" pitchFamily="18" charset="0"/>
              </a:rPr>
              <a:t>behavior</a:t>
            </a:r>
            <a:r>
              <a:rPr lang="en-GB" sz="1800" dirty="0">
                <a:effectLst/>
                <a:latin typeface="Calibri" panose="020F0502020204030204" pitchFamily="34" charset="0"/>
                <a:ea typeface="Times New Roman" panose="02020603050405020304" pitchFamily="18" charset="0"/>
              </a:rPr>
              <a:t> and preferences. </a:t>
            </a:r>
            <a:r>
              <a:rPr lang="en-GB" sz="1800" dirty="0" err="1">
                <a:effectLst/>
                <a:latin typeface="Calibri" panose="020F0502020204030204" pitchFamily="34" charset="0"/>
                <a:ea typeface="Times New Roman" panose="02020603050405020304" pitchFamily="18" charset="0"/>
              </a:rPr>
              <a:t>Analyzing</a:t>
            </a:r>
            <a:r>
              <a:rPr lang="en-GB" sz="1800" dirty="0">
                <a:effectLst/>
                <a:latin typeface="Calibri" panose="020F0502020204030204" pitchFamily="34" charset="0"/>
                <a:ea typeface="Times New Roman" panose="02020603050405020304" pitchFamily="18" charset="0"/>
              </a:rPr>
              <a:t> this data can help you refine your marketing strategies.</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Cost-Effective Marketing:</a:t>
            </a:r>
            <a:r>
              <a:rPr lang="en-GB" sz="1800" dirty="0">
                <a:effectLst/>
                <a:latin typeface="Calibri" panose="020F0502020204030204" pitchFamily="34" charset="0"/>
                <a:ea typeface="Times New Roman" panose="02020603050405020304" pitchFamily="18" charset="0"/>
              </a:rPr>
              <a:t> Compared to traditional advertising, social media marketing is often more cost-effective, making it accessible to businesses of all sizes.</a:t>
            </a:r>
            <a:br>
              <a:rPr lang="fr-FR" sz="1800" dirty="0">
                <a:latin typeface="Times New Roman" panose="02020603050405020304" pitchFamily="18"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3.2.2 Crafting a Social Media Strategy</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To effectively utilize social media for brand building and engagement, you must craft a well-defined social media strategy:</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Identify Your Goals:</a:t>
            </a:r>
            <a:r>
              <a:rPr lang="en-GB" sz="1800" dirty="0">
                <a:effectLst/>
                <a:latin typeface="Calibri" panose="020F0502020204030204" pitchFamily="34" charset="0"/>
                <a:ea typeface="Times New Roman" panose="02020603050405020304" pitchFamily="18" charset="0"/>
              </a:rPr>
              <a:t> Determine your specific goals for using social media. Are you looking to increase brand awareness, drive website traffic, generate leads, or provide customer support?</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Know Your Audience:</a:t>
            </a:r>
            <a:r>
              <a:rPr lang="en-GB" sz="1800" dirty="0">
                <a:effectLst/>
                <a:latin typeface="Calibri" panose="020F0502020204030204" pitchFamily="34" charset="0"/>
                <a:ea typeface="Times New Roman" panose="02020603050405020304" pitchFamily="18" charset="0"/>
              </a:rPr>
              <a:t> Understand your target audience's demographics, interests, and </a:t>
            </a:r>
            <a:r>
              <a:rPr lang="en-GB" sz="1800" dirty="0" err="1">
                <a:effectLst/>
                <a:latin typeface="Calibri" panose="020F0502020204030204" pitchFamily="34" charset="0"/>
                <a:ea typeface="Times New Roman" panose="02020603050405020304" pitchFamily="18" charset="0"/>
              </a:rPr>
              <a:t>behaviors</a:t>
            </a:r>
            <a:r>
              <a:rPr lang="en-GB" sz="1800" dirty="0">
                <a:effectLst/>
                <a:latin typeface="Calibri" panose="020F0502020204030204" pitchFamily="34" charset="0"/>
                <a:ea typeface="Times New Roman" panose="02020603050405020304" pitchFamily="18" charset="0"/>
              </a:rPr>
              <a:t>. Tailor your content to resonate with your audience.</a:t>
            </a:r>
            <a:endParaRPr lang="fr-FR" sz="1800" dirty="0">
              <a:effectLst/>
              <a:latin typeface="Times New Roman" panose="02020603050405020304" pitchFamily="18" charset="0"/>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4993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Utilizing Social Media Platforms for Brand Building and 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3.2.2 Crafting a Social Media Strategy</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Content Planning:</a:t>
            </a:r>
            <a:r>
              <a:rPr lang="en-GB" sz="1800" dirty="0">
                <a:effectLst/>
                <a:ea typeface="Times New Roman" panose="02020603050405020304" pitchFamily="18" charset="0"/>
              </a:rPr>
              <a:t> Develop a content calendar outlining what type of content you'll share and when. Mix up your content with a variety of posts, including educational, promotional, and interactive content.</a:t>
            </a:r>
            <a:endParaRPr lang="fr-FR" sz="18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Consistency is Key:</a:t>
            </a:r>
            <a:r>
              <a:rPr lang="en-GB" sz="1800" dirty="0">
                <a:effectLst/>
                <a:ea typeface="Times New Roman" panose="02020603050405020304" pitchFamily="18" charset="0"/>
              </a:rPr>
              <a:t> Maintain a consistent posting schedule. Regular posting keeps your audience engaged and helps build a loyal following.</a:t>
            </a:r>
            <a:endParaRPr lang="fr-FR" sz="18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Engagement and Interaction:</a:t>
            </a:r>
            <a:r>
              <a:rPr lang="en-GB" sz="1800" dirty="0">
                <a:effectLst/>
                <a:ea typeface="Times New Roman" panose="02020603050405020304" pitchFamily="18" charset="0"/>
              </a:rPr>
              <a:t> Actively engage with your audience by responding to comments, messages, and mentions promptly. Encourage discussions and create a sense of community.</a:t>
            </a:r>
            <a:endParaRPr lang="fr-FR" sz="18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Measure and Adapt:</a:t>
            </a:r>
            <a:r>
              <a:rPr lang="en-GB" sz="1800" dirty="0">
                <a:effectLst/>
                <a:ea typeface="Times New Roman" panose="02020603050405020304" pitchFamily="18" charset="0"/>
              </a:rPr>
              <a:t> Use social media analytics tools to track your performance. Monitor key metrics like engagement rate, reach, and conversions. Adjust your strategy based on the data.</a:t>
            </a:r>
            <a:endParaRPr lang="fr-FR" sz="1800" dirty="0">
              <a:effectLst/>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4070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Optimizacija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spletne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prisotnosti</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Uporaba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platform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družabnih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medijev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gradnjo</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blagovne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znamke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sodelovanje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3.2.3 </a:t>
            </a:r>
            <a:r>
              <a:rPr lang="en-GB" sz="1800" b="1" dirty="0" err="1">
                <a:effectLst/>
                <a:latin typeface="Calibri" panose="020F0502020204030204" pitchFamily="34" charset="0"/>
                <a:ea typeface="Times New Roman" panose="02020603050405020304" pitchFamily="18" charset="0"/>
              </a:rPr>
              <a:t>Uporaba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različnih</a:t>
            </a:r>
            <a:r>
              <a:rPr lang="en-GB" sz="1800" b="1" dirty="0">
                <a:effectLst/>
                <a:latin typeface="Calibri" panose="020F0502020204030204" pitchFamily="34" charset="0"/>
                <a:ea typeface="Times New Roman" panose="02020603050405020304" pitchFamily="18" charset="0"/>
              </a:rPr>
              <a:t> platform </a:t>
            </a:r>
            <a:r>
              <a:rPr lang="en-GB" sz="1800" b="1" dirty="0" err="1">
                <a:effectLst/>
                <a:latin typeface="Calibri" panose="020F0502020204030204" pitchFamily="34" charset="0"/>
                <a:ea typeface="Times New Roman" panose="02020603050405020304" pitchFamily="18" charset="0"/>
              </a:rPr>
              <a:t>družabnih</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medijev</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dirty="0" err="1">
                <a:effectLst/>
                <a:latin typeface="Calibri" panose="020F0502020204030204" pitchFamily="34" charset="0"/>
                <a:ea typeface="Times New Roman" panose="02020603050405020304" pitchFamily="18" charset="0"/>
              </a:rPr>
              <a:t>Vsaka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platforma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družabnih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ima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edinstvene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funkcije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bazo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uporabnikov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Tukaj</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kratek</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pregled</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nekaterih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priljubljenih</a:t>
            </a:r>
            <a:r>
              <a:rPr lang="en-GB" sz="1800" dirty="0">
                <a:effectLst/>
                <a:latin typeface="Calibri" panose="020F0502020204030204" pitchFamily="34" charset="0"/>
                <a:ea typeface="Times New Roman" panose="02020603050405020304" pitchFamily="18" charset="0"/>
              </a:rPr>
              <a:t> platform </a:t>
            </a:r>
            <a:r>
              <a:rPr lang="en-GB" sz="1800" dirty="0" err="1">
                <a:effectLst/>
                <a:latin typeface="Calibri" panose="020F0502020204030204" pitchFamily="34" charset="0"/>
                <a:ea typeface="Times New Roman" panose="02020603050405020304" pitchFamily="18" charset="0"/>
              </a:rPr>
              <a:t>družabnih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medijev</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načinov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kako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jih</a:t>
            </a:r>
            <a:r>
              <a:rPr lang="en-GB" sz="1800" dirty="0">
                <a:effectLst/>
                <a:latin typeface="Calibri" panose="020F0502020204030204" pitchFamily="34" charset="0"/>
                <a:ea typeface="Times New Roman" panose="02020603050405020304" pitchFamily="18" charset="0"/>
              </a:rPr>
              <a:t> je </a:t>
            </a:r>
            <a:r>
              <a:rPr lang="en-GB" sz="1800" dirty="0" err="1">
                <a:effectLst/>
                <a:latin typeface="Calibri" panose="020F0502020204030204" pitchFamily="34" charset="0"/>
                <a:ea typeface="Times New Roman" panose="02020603050405020304" pitchFamily="18" charset="0"/>
              </a:rPr>
              <a:t>mogoče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izkoristiti</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gradnjo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blagovne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znamke</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sodelovanje</a:t>
            </a:r>
            <a:r>
              <a:rPr lang="en-GB" sz="1800" dirty="0">
                <a:effectLst/>
                <a:latin typeface="Calibri" panose="020F0502020204030204" pitchFamily="34" charset="0"/>
                <a:ea typeface="Times New Roman" panose="02020603050405020304" pitchFamily="18" charset="0"/>
              </a:rPr>
              <a:t>:</a:t>
            </a:r>
            <a:br>
              <a:rPr lang="en-GB" sz="1800" dirty="0">
                <a:effectLst/>
                <a:latin typeface="Calibri" panose="020F0502020204030204" pitchFamily="34" charset="0"/>
                <a:ea typeface="Times New Roman" panose="02020603050405020304" pitchFamily="18" charset="0"/>
              </a:rPr>
            </a:br>
            <a:r>
              <a:rPr lang="en-GB" sz="1800" dirty="0">
                <a:effectLst/>
                <a:latin typeface="Calibri" panose="020F0502020204030204" pitchFamily="34"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Facebook: </a:t>
            </a:r>
            <a:r>
              <a:rPr lang="en-GB" sz="1800" dirty="0" err="1">
                <a:effectLst/>
                <a:latin typeface="Calibri" panose="020F0502020204030204" pitchFamily="34" charset="0"/>
                <a:ea typeface="Times New Roman" panose="02020603050405020304" pitchFamily="18" charset="0"/>
              </a:rPr>
              <a:t>Idealno</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deljenje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različnih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vsebin</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vključno</a:t>
            </a:r>
            <a:r>
              <a:rPr lang="en-GB" sz="1800" dirty="0">
                <a:effectLst/>
                <a:latin typeface="Calibri" panose="020F0502020204030204" pitchFamily="34" charset="0"/>
                <a:ea typeface="Times New Roman" panose="02020603050405020304" pitchFamily="18" charset="0"/>
              </a:rPr>
              <a:t> s </a:t>
            </a:r>
            <a:r>
              <a:rPr lang="en-GB" sz="1800" dirty="0" err="1">
                <a:effectLst/>
                <a:latin typeface="Calibri" panose="020F0502020204030204" pitchFamily="34" charset="0"/>
                <a:ea typeface="Times New Roman" panose="02020603050405020304" pitchFamily="18" charset="0"/>
              </a:rPr>
              <a:t>članki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videoposnetki</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slikami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Ponuja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obsežne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možnosti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ciljanja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oglasov</a:t>
            </a:r>
            <a:r>
              <a:rPr lang="en-GB" sz="1800" dirty="0">
                <a:effectLst/>
                <a:latin typeface="Calibri" panose="020F0502020204030204" pitchFamily="34" charset="0"/>
                <a:ea typeface="Times New Roman" panose="02020603050405020304" pitchFamily="18" charset="0"/>
              </a:rPr>
              <a:t>.</a:t>
            </a: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Instagram</a:t>
            </a:r>
            <a:r>
              <a:rPr lang="en-GB" sz="1800" b="1" dirty="0">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Zelo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vizualna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platforma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primerna</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predstavitev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izdelkov</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storitev</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življenjskega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sloga</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vaše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blagovne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znamke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Učinkovita</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pripovedovanje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zgodb</a:t>
            </a:r>
            <a:r>
              <a:rPr lang="en-GB" sz="1800" dirty="0">
                <a:effectLst/>
                <a:latin typeface="Calibri" panose="020F0502020204030204" pitchFamily="34" charset="0"/>
                <a:ea typeface="Times New Roman" panose="02020603050405020304" pitchFamily="18" charset="0"/>
              </a:rPr>
              <a:t> o </a:t>
            </a:r>
            <a:r>
              <a:rPr lang="en-GB" sz="1800" dirty="0" err="1">
                <a:effectLst/>
                <a:latin typeface="Calibri" panose="020F0502020204030204" pitchFamily="34" charset="0"/>
                <a:ea typeface="Times New Roman" panose="02020603050405020304" pitchFamily="18" charset="0"/>
              </a:rPr>
              <a:t>blagovni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znamki</a:t>
            </a:r>
            <a:r>
              <a:rPr lang="en-GB" sz="1800" dirty="0">
                <a:effectLst/>
                <a:latin typeface="Calibri" panose="020F0502020204030204" pitchFamily="34" charset="0"/>
                <a:ea typeface="Times New Roman" panose="02020603050405020304" pitchFamily="18" charset="0"/>
              </a:rPr>
              <a:t>.</a:t>
            </a: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Twitter: </a:t>
            </a:r>
            <a:r>
              <a:rPr lang="en-GB" sz="1800" dirty="0" err="1">
                <a:effectLst/>
                <a:latin typeface="Calibri" panose="020F0502020204030204" pitchFamily="34" charset="0"/>
                <a:ea typeface="Times New Roman" panose="02020603050405020304" pitchFamily="18" charset="0"/>
              </a:rPr>
              <a:t>Najboljši</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sodelovanje</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realnem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času</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izmenjavo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novic</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sodelovanje</a:t>
            </a:r>
            <a:r>
              <a:rPr lang="en-GB" sz="1800" dirty="0">
                <a:effectLst/>
                <a:latin typeface="Calibri" panose="020F0502020204030204" pitchFamily="34" charset="0"/>
                <a:ea typeface="Times New Roman" panose="02020603050405020304" pitchFamily="18" charset="0"/>
              </a:rPr>
              <a:t> v </a:t>
            </a:r>
            <a:r>
              <a:rPr lang="en-GB" sz="1800" dirty="0" err="1">
                <a:effectLst/>
                <a:latin typeface="Calibri" panose="020F0502020204030204" pitchFamily="34" charset="0"/>
                <a:ea typeface="Times New Roman" panose="02020603050405020304" pitchFamily="18" charset="0"/>
              </a:rPr>
              <a:t>trendovskih</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pogovorih</a:t>
            </a:r>
            <a:r>
              <a:rPr lang="en-GB" sz="1800" dirty="0">
                <a:effectLst/>
                <a:latin typeface="Calibri" panose="020F0502020204030204" pitchFamily="34" charset="0"/>
                <a:ea typeface="Times New Roman" panose="02020603050405020304" pitchFamily="18" charset="0"/>
              </a:rPr>
              <a:t>.</a:t>
            </a:r>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338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Imagen que contiene lego, juguete, computadora&#10;&#10;Descripción generada automáticamente">
            <a:extLst>
              <a:ext uri="{FF2B5EF4-FFF2-40B4-BE49-F238E27FC236}">
                <a16:creationId xmlns:a16="http://schemas.microsoft.com/office/drawing/2014/main" id="{6D89A468-CA9E-4780-8722-72634E7D643F}"/>
              </a:ext>
            </a:extLst>
          </p:cNvPr>
          <p:cNvPicPr>
            <a:picLocks noChangeAspect="1"/>
          </p:cNvPicPr>
          <p:nvPr/>
        </p:nvPicPr>
        <p:blipFill rotWithShape="1">
          <a:blip r:embed="rId2">
            <a:extLst>
              <a:ext uri="{28A0092B-C50C-407E-A947-70E740481C1C}">
                <a14:useLocalDpi xmlns:a14="http://schemas.microsoft.com/office/drawing/2010/main" val="0"/>
              </a:ext>
            </a:extLst>
          </a:blip>
          <a:srcRect l="11731" r="14515"/>
          <a:stretch/>
        </p:blipFill>
        <p:spPr>
          <a:xfrm>
            <a:off x="8600535" y="2945103"/>
            <a:ext cx="3242351" cy="2472836"/>
          </a:xfrm>
          <a:prstGeom prst="rect">
            <a:avLst/>
          </a:prstGeom>
        </p:spPr>
      </p:pic>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dirty="0" err="1"/>
              <a:t>Učni</a:t>
            </a:r>
            <a:r>
              <a:rPr lang="en-GB" dirty="0"/>
              <a:t> </a:t>
            </a:r>
            <a:r>
              <a:rPr lang="en-GB" dirty="0" err="1"/>
              <a:t>cilji</a:t>
            </a:r>
            <a:endParaRPr lang="en-GB" dirty="0"/>
          </a:p>
        </p:txBody>
      </p:sp>
      <p:sp>
        <p:nvSpPr>
          <p:cNvPr id="7" name="Elipse 6">
            <a:extLst>
              <a:ext uri="{FF2B5EF4-FFF2-40B4-BE49-F238E27FC236}">
                <a16:creationId xmlns:a16="http://schemas.microsoft.com/office/drawing/2014/main" id="{33CF9DAE-63E6-3E82-DDA9-80AE1EB99CFD}"/>
              </a:ext>
            </a:extLst>
          </p:cNvPr>
          <p:cNvSpPr/>
          <p:nvPr/>
        </p:nvSpPr>
        <p:spPr>
          <a:xfrm>
            <a:off x="959744" y="2693103"/>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2B0BC503-628F-6F13-E7F4-CB2CEDAE7A52}"/>
              </a:ext>
            </a:extLst>
          </p:cNvPr>
          <p:cNvSpPr txBox="1">
            <a:spLocks/>
          </p:cNvSpPr>
          <p:nvPr/>
        </p:nvSpPr>
        <p:spPr>
          <a:xfrm>
            <a:off x="1430262" y="2584020"/>
            <a:ext cx="812906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pPr>
            <a:r>
              <a:rPr lang="es-ES" sz="2200" dirty="0">
                <a:effectLst/>
                <a:latin typeface="Calibri" panose="020F0502020204030204" pitchFamily="34" charset="0"/>
                <a:ea typeface="Yu Mincho" panose="02020400000000000000" pitchFamily="18" charset="-128"/>
                <a:cs typeface="Arial" panose="020B0604020202020204" pitchFamily="34" charset="0"/>
              </a:rPr>
              <a:t>Prepoznati koncepte digitalnega trženja, vključno z različnimi spletnimi kanali in strategijami.</a:t>
            </a:r>
          </a:p>
        </p:txBody>
      </p:sp>
      <p:sp>
        <p:nvSpPr>
          <p:cNvPr id="9" name="Elipse 8">
            <a:extLst>
              <a:ext uri="{FF2B5EF4-FFF2-40B4-BE49-F238E27FC236}">
                <a16:creationId xmlns:a16="http://schemas.microsoft.com/office/drawing/2014/main" id="{298A63E7-61C2-567A-3D61-677CE3B2EF67}"/>
              </a:ext>
            </a:extLst>
          </p:cNvPr>
          <p:cNvSpPr/>
          <p:nvPr/>
        </p:nvSpPr>
        <p:spPr>
          <a:xfrm>
            <a:off x="959744" y="3844542"/>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31926F06-E8AC-6E61-91CD-5B39297774BE}"/>
              </a:ext>
            </a:extLst>
          </p:cNvPr>
          <p:cNvSpPr/>
          <p:nvPr/>
        </p:nvSpPr>
        <p:spPr>
          <a:xfrm>
            <a:off x="959744" y="499598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Marcador de contenido 2">
            <a:extLst>
              <a:ext uri="{FF2B5EF4-FFF2-40B4-BE49-F238E27FC236}">
                <a16:creationId xmlns:a16="http://schemas.microsoft.com/office/drawing/2014/main" id="{C9B2A65A-19EF-67E6-701F-2EB732F56F9B}"/>
              </a:ext>
            </a:extLst>
          </p:cNvPr>
          <p:cNvSpPr txBox="1">
            <a:spLocks/>
          </p:cNvSpPr>
          <p:nvPr/>
        </p:nvSpPr>
        <p:spPr>
          <a:xfrm>
            <a:off x="1430262" y="3759187"/>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pPr>
            <a:r>
              <a:rPr lang="es-ES" sz="2200" dirty="0">
                <a:effectLst/>
                <a:latin typeface="Calibri" panose="020F0502020204030204" pitchFamily="34" charset="0"/>
                <a:ea typeface="Yu Mincho" panose="02020400000000000000" pitchFamily="18" charset="-128"/>
                <a:cs typeface="Arial" panose="020B0604020202020204" pitchFamily="34" charset="0"/>
              </a:rPr>
              <a:t>Opredeliti jasne poslovne cilje in določiti ciljna občinstva za digitalne tržne kampanje.</a:t>
            </a:r>
          </a:p>
        </p:txBody>
      </p:sp>
      <p:sp>
        <p:nvSpPr>
          <p:cNvPr id="4" name="Marcador de contenido 2">
            <a:extLst>
              <a:ext uri="{FF2B5EF4-FFF2-40B4-BE49-F238E27FC236}">
                <a16:creationId xmlns:a16="http://schemas.microsoft.com/office/drawing/2014/main" id="{6A923DFD-7A32-AE1C-145F-D514D4B929BE}"/>
              </a:ext>
            </a:extLst>
          </p:cNvPr>
          <p:cNvSpPr txBox="1">
            <a:spLocks/>
          </p:cNvSpPr>
          <p:nvPr/>
        </p:nvSpPr>
        <p:spPr>
          <a:xfrm>
            <a:off x="1430262" y="4913534"/>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spcAft>
                <a:spcPts val="800"/>
              </a:spcAft>
            </a:pPr>
            <a:r>
              <a:rPr lang="es-ES" sz="2200" dirty="0"/>
              <a:t>Raziskovati tehnike za ustvarjanje uporabniku prijaznih, odzivnih spletnih strani, ki izboljšujejo spletno izkušnjo stran</a:t>
            </a:r>
          </a:p>
        </p:txBody>
      </p:sp>
      <p:sp>
        <p:nvSpPr>
          <p:cNvPr id="5" name="Marcador de contenido 2">
            <a:extLst>
              <a:ext uri="{FF2B5EF4-FFF2-40B4-BE49-F238E27FC236}">
                <a16:creationId xmlns:a16="http://schemas.microsoft.com/office/drawing/2014/main" id="{7B0760E7-28BF-639B-6B40-912B84F8FA40}"/>
              </a:ext>
            </a:extLst>
          </p:cNvPr>
          <p:cNvSpPr txBox="1">
            <a:spLocks/>
          </p:cNvSpPr>
          <p:nvPr/>
        </p:nvSpPr>
        <p:spPr>
          <a:xfrm>
            <a:off x="471472" y="1695105"/>
            <a:ext cx="7170273" cy="48267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sz="2400" dirty="0"/>
              <a:t>Ob koncu tega modula boste znali:</a:t>
            </a:r>
            <a:endParaRPr lang="es-ES" sz="2400" dirty="0"/>
          </a:p>
          <a:p>
            <a:endParaRPr lang="es-ES" sz="2400" dirty="0"/>
          </a:p>
        </p:txBody>
      </p:sp>
    </p:spTree>
    <p:extLst>
      <p:ext uri="{BB962C8B-B14F-4D97-AF65-F5344CB8AC3E}">
        <p14:creationId xmlns:p14="http://schemas.microsoft.com/office/powerpoint/2010/main" val="1877104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Optimizacija</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spletne</a:t>
            </a:r>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 </a:t>
            </a:r>
            <a:r>
              <a:rPr lang="en-GB" sz="2800" dirty="0" err="1">
                <a:solidFill>
                  <a:srgbClr val="0AD995"/>
                </a:solidFill>
                <a:latin typeface="Calibri" panose="020F0502020204030204" pitchFamily="34" charset="0"/>
                <a:ea typeface="Yu Mincho" panose="02020400000000000000" pitchFamily="18" charset="-128"/>
                <a:cs typeface="Arial" panose="020B0604020202020204" pitchFamily="34" charset="0"/>
              </a:rPr>
              <a:t>prisotnosti</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Uporaba</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platform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družabnih</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medijev</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gradnjo</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blagovne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znamke</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US" sz="20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sodelovanje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3.2.3 </a:t>
            </a:r>
            <a:r>
              <a:rPr lang="en-GB" sz="1800" b="1" dirty="0" err="1">
                <a:effectLst/>
                <a:latin typeface="Calibri" panose="020F0502020204030204" pitchFamily="34" charset="0"/>
                <a:ea typeface="Times New Roman" panose="02020603050405020304" pitchFamily="18" charset="0"/>
              </a:rPr>
              <a:t>Uporaba</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različnih</a:t>
            </a:r>
            <a:r>
              <a:rPr lang="en-GB" sz="1800" b="1" dirty="0">
                <a:effectLst/>
                <a:latin typeface="Calibri" panose="020F0502020204030204" pitchFamily="34" charset="0"/>
                <a:ea typeface="Times New Roman" panose="02020603050405020304" pitchFamily="18" charset="0"/>
              </a:rPr>
              <a:t> platform </a:t>
            </a:r>
            <a:r>
              <a:rPr lang="en-GB" sz="1800" b="1" dirty="0" err="1">
                <a:effectLst/>
                <a:latin typeface="Calibri" panose="020F0502020204030204" pitchFamily="34" charset="0"/>
                <a:ea typeface="Times New Roman" panose="02020603050405020304" pitchFamily="18" charset="0"/>
              </a:rPr>
              <a:t>družabnih</a:t>
            </a:r>
            <a:r>
              <a:rPr lang="en-GB" sz="1800" b="1" dirty="0">
                <a:effectLst/>
                <a:latin typeface="Calibri" panose="020F0502020204030204" pitchFamily="34" charset="0"/>
                <a:ea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rPr>
              <a:t>medijev</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LinkedIn: </a:t>
            </a:r>
            <a:r>
              <a:rPr lang="en-GB" sz="1800" dirty="0" err="1">
                <a:effectLst/>
                <a:latin typeface="Calibri" panose="020F0502020204030204" pitchFamily="34" charset="0"/>
                <a:ea typeface="Times New Roman" panose="02020603050405020304" pitchFamily="18" charset="0"/>
              </a:rPr>
              <a:t>strokovno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omrežje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kjer</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lahko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uveljavite</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vodilno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vlogo</a:t>
            </a:r>
            <a:r>
              <a:rPr lang="en-GB" sz="1800" dirty="0">
                <a:effectLst/>
                <a:latin typeface="Calibri" panose="020F0502020204030204" pitchFamily="34" charset="0"/>
                <a:ea typeface="Times New Roman" panose="02020603050405020304" pitchFamily="18" charset="0"/>
              </a:rPr>
              <a:t> in se </a:t>
            </a:r>
            <a:r>
              <a:rPr lang="en-GB" sz="1800" dirty="0" err="1">
                <a:effectLst/>
                <a:latin typeface="Calibri" panose="020F0502020204030204" pitchFamily="34" charset="0"/>
                <a:ea typeface="Times New Roman" panose="02020603050405020304" pitchFamily="18" charset="0"/>
              </a:rPr>
              <a:t>povežete</a:t>
            </a:r>
            <a:r>
              <a:rPr lang="en-GB" sz="1800" dirty="0">
                <a:effectLst/>
                <a:latin typeface="Calibri" panose="020F0502020204030204" pitchFamily="34" charset="0"/>
                <a:ea typeface="Times New Roman" panose="02020603050405020304" pitchFamily="18" charset="0"/>
              </a:rPr>
              <a:t> s </a:t>
            </a:r>
            <a:r>
              <a:rPr lang="en-GB" sz="1800" dirty="0" err="1">
                <a:effectLst/>
                <a:latin typeface="Calibri" panose="020F0502020204030204" pitchFamily="34" charset="0"/>
                <a:ea typeface="Times New Roman" panose="02020603050405020304" pitchFamily="18" charset="0"/>
              </a:rPr>
              <a:t>kolegi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panoge</a:t>
            </a:r>
            <a:r>
              <a:rPr lang="en-GB" sz="1800" dirty="0">
                <a:effectLst/>
                <a:latin typeface="Calibri" panose="020F0502020204030204" pitchFamily="34" charset="0"/>
                <a:ea typeface="Times New Roman" panose="02020603050405020304" pitchFamily="18" charset="0"/>
              </a:rPr>
              <a:t>.</a:t>
            </a: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Pinterest: </a:t>
            </a:r>
            <a:r>
              <a:rPr lang="en-GB" sz="1800" dirty="0" err="1">
                <a:effectLst/>
                <a:latin typeface="Calibri" panose="020F0502020204030204" pitchFamily="34" charset="0"/>
                <a:ea typeface="Times New Roman" panose="02020603050405020304" pitchFamily="18" charset="0"/>
              </a:rPr>
              <a:t>Idealen</a:t>
            </a:r>
            <a:r>
              <a:rPr lang="en-GB" sz="1800" dirty="0">
                <a:effectLst/>
                <a:latin typeface="Calibri" panose="020F0502020204030204" pitchFamily="34" charset="0"/>
                <a:ea typeface="Times New Roman" panose="02020603050405020304" pitchFamily="18" charset="0"/>
              </a:rPr>
              <a:t> za </a:t>
            </a:r>
            <a:r>
              <a:rPr lang="en-GB" sz="1800" dirty="0" err="1">
                <a:effectLst/>
                <a:latin typeface="Calibri" panose="020F0502020204030204" pitchFamily="34" charset="0"/>
                <a:ea typeface="Times New Roman" panose="02020603050405020304" pitchFamily="18" charset="0"/>
              </a:rPr>
              <a:t>podjetja</a:t>
            </a:r>
            <a:r>
              <a:rPr lang="en-GB" sz="1800" dirty="0">
                <a:effectLst/>
                <a:latin typeface="Calibri" panose="020F0502020204030204" pitchFamily="34" charset="0"/>
                <a:ea typeface="Times New Roman" panose="02020603050405020304" pitchFamily="18" charset="0"/>
              </a:rPr>
              <a:t> z </a:t>
            </a:r>
            <a:r>
              <a:rPr lang="en-GB" sz="1800" dirty="0" err="1">
                <a:effectLst/>
                <a:latin typeface="Calibri" panose="020F0502020204030204" pitchFamily="34" charset="0"/>
                <a:ea typeface="Times New Roman" panose="02020603050405020304" pitchFamily="18" charset="0"/>
              </a:rPr>
              <a:t>vizualno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privlačnimi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izdelki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Uporabniki</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pogosto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odkrijejo</a:t>
            </a:r>
            <a:r>
              <a:rPr lang="en-GB" sz="1800" dirty="0">
                <a:effectLst/>
                <a:latin typeface="Calibri" panose="020F0502020204030204" pitchFamily="34" charset="0"/>
                <a:ea typeface="Times New Roman" panose="02020603050405020304" pitchFamily="18" charset="0"/>
              </a:rPr>
              <a:t> in </a:t>
            </a:r>
            <a:r>
              <a:rPr lang="en-GB" sz="1800" dirty="0" err="1">
                <a:effectLst/>
                <a:latin typeface="Calibri" panose="020F0502020204030204" pitchFamily="34" charset="0"/>
                <a:ea typeface="Times New Roman" panose="02020603050405020304" pitchFamily="18" charset="0"/>
              </a:rPr>
              <a:t>shranijo</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izdelke</a:t>
            </a:r>
            <a:r>
              <a:rPr lang="en-GB" sz="1800" dirty="0">
                <a:effectLst/>
                <a:latin typeface="Calibri" panose="020F0502020204030204" pitchFamily="34" charset="0"/>
                <a:ea typeface="Times New Roman" panose="02020603050405020304" pitchFamily="18" charset="0"/>
              </a:rPr>
              <a:t>, ki so </a:t>
            </a:r>
            <a:r>
              <a:rPr lang="en-GB" sz="1800" dirty="0" err="1">
                <a:effectLst/>
                <a:latin typeface="Calibri" panose="020F0502020204030204" pitchFamily="34" charset="0"/>
                <a:ea typeface="Times New Roman" panose="02020603050405020304" pitchFamily="18" charset="0"/>
              </a:rPr>
              <a:t>jim</a:t>
            </a:r>
            <a:r>
              <a:rPr lang="en-GB" sz="1800" dirty="0">
                <a:effectLst/>
                <a:latin typeface="Calibri" panose="020F0502020204030204" pitchFamily="34" charset="0"/>
                <a:ea typeface="Times New Roman" panose="02020603050405020304" pitchFamily="18" charset="0"/>
              </a:rPr>
              <a:t> </a:t>
            </a:r>
            <a:r>
              <a:rPr lang="en-GB" sz="1800" dirty="0" err="1">
                <a:effectLst/>
                <a:latin typeface="Calibri" panose="020F0502020204030204" pitchFamily="34" charset="0"/>
                <a:ea typeface="Times New Roman" panose="02020603050405020304" pitchFamily="18" charset="0"/>
              </a:rPr>
              <a:t>všeč</a:t>
            </a:r>
            <a:r>
              <a:rPr lang="en-GB" sz="1800" dirty="0">
                <a:effectLst/>
                <a:latin typeface="Calibri" panose="020F0502020204030204" pitchFamily="34" charset="0"/>
                <a:ea typeface="Times New Roman" panose="02020603050405020304" pitchFamily="18" charset="0"/>
              </a:rPr>
              <a:t>.</a:t>
            </a: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Yu Mincho" panose="02020400000000000000" pitchFamily="18" charset="-128"/>
              </a:rPr>
              <a:t>YouTube: </a:t>
            </a:r>
            <a:r>
              <a:rPr lang="en-GB" sz="1800" dirty="0" err="1">
                <a:effectLst/>
                <a:latin typeface="Calibri" panose="020F0502020204030204" pitchFamily="34" charset="0"/>
                <a:ea typeface="Yu Mincho" panose="02020400000000000000" pitchFamily="18" charset="-128"/>
              </a:rPr>
              <a:t>Idealno</a:t>
            </a:r>
            <a:r>
              <a:rPr lang="en-GB" sz="1800" dirty="0">
                <a:effectLst/>
                <a:latin typeface="Calibri" panose="020F0502020204030204" pitchFamily="34" charset="0"/>
                <a:ea typeface="Yu Mincho" panose="02020400000000000000" pitchFamily="18" charset="-128"/>
              </a:rPr>
              <a:t> za video </a:t>
            </a:r>
            <a:r>
              <a:rPr lang="en-GB" sz="1800" dirty="0" err="1">
                <a:effectLst/>
                <a:latin typeface="Calibri" panose="020F0502020204030204" pitchFamily="34" charset="0"/>
                <a:ea typeface="Yu Mincho" panose="02020400000000000000" pitchFamily="18" charset="-128"/>
              </a:rPr>
              <a:t>vsebine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Ustvarite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izobraževalne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videoposnetke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predstavitve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izdelkov</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ali</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poglede</a:t>
            </a:r>
            <a:r>
              <a:rPr lang="en-GB" sz="1800" dirty="0">
                <a:effectLst/>
                <a:latin typeface="Calibri" panose="020F0502020204030204" pitchFamily="34" charset="0"/>
                <a:ea typeface="Yu Mincho" panose="02020400000000000000" pitchFamily="18" charset="-128"/>
              </a:rPr>
              <a:t> v </a:t>
            </a:r>
            <a:r>
              <a:rPr lang="en-GB" sz="1800" dirty="0" err="1">
                <a:effectLst/>
                <a:latin typeface="Calibri" panose="020F0502020204030204" pitchFamily="34" charset="0"/>
                <a:ea typeface="Yu Mincho" panose="02020400000000000000" pitchFamily="18" charset="-128"/>
              </a:rPr>
              <a:t>zakulisje</a:t>
            </a:r>
            <a:r>
              <a:rPr lang="en-GB" sz="1800" dirty="0">
                <a:effectLst/>
                <a:latin typeface="Calibri" panose="020F0502020204030204" pitchFamily="34" charset="0"/>
                <a:ea typeface="Yu Mincho" panose="02020400000000000000" pitchFamily="18" charset="-128"/>
              </a:rPr>
              <a:t>.</a:t>
            </a:r>
          </a:p>
          <a:p>
            <a:pPr lvl="0">
              <a:buSzPts val="1000"/>
              <a:tabLst>
                <a:tab pos="457200" algn="l"/>
              </a:tabLst>
            </a:pPr>
            <a:br>
              <a:rPr lang="en-GB" sz="1800" dirty="0">
                <a:effectLst/>
                <a:latin typeface="Calibri" panose="020F0502020204030204" pitchFamily="34" charset="0"/>
                <a:ea typeface="Yu Mincho" panose="02020400000000000000" pitchFamily="18" charset="-128"/>
              </a:rPr>
            </a:br>
            <a:r>
              <a:rPr lang="en-GB" sz="1800" dirty="0" err="1">
                <a:effectLst/>
                <a:latin typeface="Calibri" panose="020F0502020204030204" pitchFamily="34" charset="0"/>
                <a:ea typeface="Yu Mincho" panose="02020400000000000000" pitchFamily="18" charset="-128"/>
              </a:rPr>
              <a:t>Mikro</a:t>
            </a:r>
            <a:r>
              <a:rPr lang="en-GB" sz="1800" dirty="0">
                <a:effectLst/>
                <a:latin typeface="Calibri" panose="020F0502020204030204" pitchFamily="34" charset="0"/>
                <a:ea typeface="Yu Mincho" panose="02020400000000000000" pitchFamily="18" charset="-128"/>
              </a:rPr>
              <a:t> in mala </a:t>
            </a:r>
            <a:r>
              <a:rPr lang="en-GB" sz="1800" dirty="0" err="1">
                <a:effectLst/>
                <a:latin typeface="Calibri" panose="020F0502020204030204" pitchFamily="34" charset="0"/>
                <a:ea typeface="Yu Mincho" panose="02020400000000000000" pitchFamily="18" charset="-128"/>
              </a:rPr>
              <a:t>ter</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srednje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velika</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podjetja</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lahko</a:t>
            </a:r>
            <a:r>
              <a:rPr lang="en-GB" sz="1800" dirty="0">
                <a:effectLst/>
                <a:latin typeface="Calibri" panose="020F0502020204030204" pitchFamily="34" charset="0"/>
                <a:ea typeface="Yu Mincho" panose="02020400000000000000" pitchFamily="18" charset="-128"/>
              </a:rPr>
              <a:t> s </a:t>
            </a:r>
            <a:r>
              <a:rPr lang="en-GB" sz="1800" dirty="0" err="1">
                <a:effectLst/>
                <a:latin typeface="Calibri" panose="020F0502020204030204" pitchFamily="34" charset="0"/>
                <a:ea typeface="Yu Mincho" panose="02020400000000000000" pitchFamily="18" charset="-128"/>
              </a:rPr>
              <a:t>strateško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uporabo</a:t>
            </a:r>
            <a:r>
              <a:rPr lang="en-GB" sz="1800" dirty="0">
                <a:effectLst/>
                <a:latin typeface="Calibri" panose="020F0502020204030204" pitchFamily="34" charset="0"/>
                <a:ea typeface="Yu Mincho" panose="02020400000000000000" pitchFamily="18" charset="-128"/>
              </a:rPr>
              <a:t> platform </a:t>
            </a:r>
            <a:r>
              <a:rPr lang="en-GB" sz="1800" dirty="0" err="1">
                <a:effectLst/>
                <a:latin typeface="Calibri" panose="020F0502020204030204" pitchFamily="34" charset="0"/>
                <a:ea typeface="Yu Mincho" panose="02020400000000000000" pitchFamily="18" charset="-128"/>
              </a:rPr>
              <a:t>družbenih</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medijev</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izboljšajo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spletno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prisotnost</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svoje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blagovne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znamke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vzpostavijo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pomembne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povezave</a:t>
            </a:r>
            <a:r>
              <a:rPr lang="en-GB" sz="1800" dirty="0">
                <a:effectLst/>
                <a:latin typeface="Calibri" panose="020F0502020204030204" pitchFamily="34" charset="0"/>
                <a:ea typeface="Yu Mincho" panose="02020400000000000000" pitchFamily="18" charset="-128"/>
              </a:rPr>
              <a:t> s </a:t>
            </a:r>
            <a:r>
              <a:rPr lang="en-GB" sz="1800" dirty="0" err="1">
                <a:effectLst/>
                <a:latin typeface="Calibri" panose="020F0502020204030204" pitchFamily="34" charset="0"/>
                <a:ea typeface="Yu Mincho" panose="02020400000000000000" pitchFamily="18" charset="-128"/>
              </a:rPr>
              <a:t>svojim</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občinstvom</a:t>
            </a:r>
            <a:r>
              <a:rPr lang="en-GB" sz="1800" dirty="0">
                <a:effectLst/>
                <a:latin typeface="Calibri" panose="020F0502020204030204" pitchFamily="34" charset="0"/>
                <a:ea typeface="Yu Mincho" panose="02020400000000000000" pitchFamily="18" charset="-128"/>
              </a:rPr>
              <a:t> in </a:t>
            </a:r>
            <a:r>
              <a:rPr lang="en-GB" sz="1800" dirty="0" err="1">
                <a:effectLst/>
                <a:latin typeface="Calibri" panose="020F0502020204030204" pitchFamily="34" charset="0"/>
                <a:ea typeface="Yu Mincho" panose="02020400000000000000" pitchFamily="18" charset="-128"/>
              </a:rPr>
              <a:t>spodbujajo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poslovno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rast</a:t>
            </a:r>
            <a:r>
              <a:rPr lang="en-GB" sz="1800" dirty="0">
                <a:effectLst/>
                <a:latin typeface="Calibri" panose="020F0502020204030204" pitchFamily="34" charset="0"/>
                <a:ea typeface="Yu Mincho" panose="02020400000000000000" pitchFamily="18" charset="-128"/>
              </a:rPr>
              <a:t>. V </a:t>
            </a:r>
            <a:r>
              <a:rPr lang="en-GB" sz="1800" dirty="0" err="1">
                <a:effectLst/>
                <a:latin typeface="Calibri" panose="020F0502020204030204" pitchFamily="34" charset="0"/>
                <a:ea typeface="Yu Mincho" panose="02020400000000000000" pitchFamily="18" charset="-128"/>
              </a:rPr>
              <a:t>naslednjem</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razdelku</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bomo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raziskali</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tehnike</a:t>
            </a:r>
            <a:r>
              <a:rPr lang="en-GB" sz="1800" dirty="0">
                <a:effectLst/>
                <a:latin typeface="Calibri" panose="020F0502020204030204" pitchFamily="34" charset="0"/>
                <a:ea typeface="Yu Mincho" panose="02020400000000000000" pitchFamily="18" charset="-128"/>
              </a:rPr>
              <a:t> za </a:t>
            </a:r>
            <a:r>
              <a:rPr lang="en-GB" sz="1800" dirty="0" err="1">
                <a:effectLst/>
                <a:latin typeface="Calibri" panose="020F0502020204030204" pitchFamily="34" charset="0"/>
                <a:ea typeface="Yu Mincho" panose="02020400000000000000" pitchFamily="18" charset="-128"/>
              </a:rPr>
              <a:t>izdelavo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uporabniku</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prijaznega</a:t>
            </a:r>
            <a:r>
              <a:rPr lang="en-GB" sz="1800" dirty="0">
                <a:effectLst/>
                <a:latin typeface="Calibri" panose="020F0502020204030204" pitchFamily="34" charset="0"/>
                <a:ea typeface="Yu Mincho" panose="02020400000000000000" pitchFamily="18" charset="-128"/>
              </a:rPr>
              <a:t> in </a:t>
            </a:r>
            <a:r>
              <a:rPr lang="en-GB" sz="1800" dirty="0" err="1">
                <a:effectLst/>
                <a:latin typeface="Calibri" panose="020F0502020204030204" pitchFamily="34" charset="0"/>
                <a:ea typeface="Yu Mincho" panose="02020400000000000000" pitchFamily="18" charset="-128"/>
              </a:rPr>
              <a:t>odzivnega</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spletnega</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mesta</a:t>
            </a:r>
            <a:r>
              <a:rPr lang="en-GB" sz="1800" dirty="0">
                <a:effectLst/>
                <a:latin typeface="Calibri" panose="020F0502020204030204" pitchFamily="34" charset="0"/>
                <a:ea typeface="Yu Mincho" panose="02020400000000000000" pitchFamily="18" charset="-128"/>
              </a:rPr>
              <a:t>, s </a:t>
            </a:r>
            <a:r>
              <a:rPr lang="en-GB" sz="1800" dirty="0" err="1">
                <a:effectLst/>
                <a:latin typeface="Calibri" panose="020F0502020204030204" pitchFamily="34" charset="0"/>
                <a:ea typeface="Yu Mincho" panose="02020400000000000000" pitchFamily="18" charset="-128"/>
              </a:rPr>
              <a:t>čimer</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boste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še</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dodatno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okrepili</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svojo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spletno</a:t>
            </a:r>
            <a:r>
              <a:rPr lang="en-GB" sz="1800" dirty="0">
                <a:effectLst/>
                <a:latin typeface="Calibri" panose="020F0502020204030204" pitchFamily="34" charset="0"/>
                <a:ea typeface="Yu Mincho" panose="02020400000000000000" pitchFamily="18" charset="-128"/>
              </a:rPr>
              <a:t> </a:t>
            </a:r>
            <a:r>
              <a:rPr lang="en-GB" sz="1800" dirty="0" err="1">
                <a:effectLst/>
                <a:latin typeface="Calibri" panose="020F0502020204030204" pitchFamily="34" charset="0"/>
                <a:ea typeface="Yu Mincho" panose="02020400000000000000" pitchFamily="18" charset="-128"/>
              </a:rPr>
              <a:t>prisotnost</a:t>
            </a:r>
            <a:r>
              <a:rPr lang="en-GB" sz="1800" dirty="0">
                <a:effectLst/>
                <a:latin typeface="Calibri" panose="020F0502020204030204" pitchFamily="34" charset="0"/>
                <a:ea typeface="Yu Mincho" panose="02020400000000000000" pitchFamily="18" charset="-128"/>
              </a:rPr>
              <a:t>.</a:t>
            </a:r>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3101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dirty="0"/>
              <a:t>Povzetek</a:t>
            </a:r>
            <a:endParaRPr lang="en-GB" dirty="0"/>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1976626"/>
            <a:ext cx="3583642" cy="1604774"/>
          </a:xfrm>
        </p:spPr>
        <p:txBody>
          <a:bodyPr/>
          <a:lstStyle/>
          <a:p>
            <a:r>
              <a:rPr lang="en-GB" sz="1800" b="1" dirty="0" err="1"/>
              <a:t>Digitalno</a:t>
            </a:r>
            <a:r>
              <a:rPr lang="en-GB" sz="1800" b="1" dirty="0"/>
              <a:t> </a:t>
            </a:r>
            <a:r>
              <a:rPr lang="en-GB" sz="1800" b="1" dirty="0" err="1"/>
              <a:t>trženje</a:t>
            </a:r>
            <a:r>
              <a:rPr lang="en-GB" sz="1800" b="1" dirty="0"/>
              <a:t> </a:t>
            </a:r>
            <a:r>
              <a:rPr lang="en-GB" sz="1800" dirty="0"/>
              <a:t>se je </a:t>
            </a:r>
            <a:r>
              <a:rPr lang="en-GB" sz="1800" dirty="0" err="1"/>
              <a:t>močno</a:t>
            </a:r>
            <a:r>
              <a:rPr lang="en-GB" sz="1800" dirty="0"/>
              <a:t> </a:t>
            </a:r>
            <a:r>
              <a:rPr lang="en-GB" sz="1800" dirty="0" err="1"/>
              <a:t>razvilo</a:t>
            </a:r>
            <a:r>
              <a:rPr lang="en-GB" sz="1800" dirty="0"/>
              <a:t> in </a:t>
            </a:r>
            <a:r>
              <a:rPr lang="en-GB" sz="1800" dirty="0" err="1"/>
              <a:t>vpliva</a:t>
            </a:r>
            <a:r>
              <a:rPr lang="en-GB" sz="1800" dirty="0"/>
              <a:t> </a:t>
            </a:r>
            <a:r>
              <a:rPr lang="en-GB" sz="1800" dirty="0" err="1"/>
              <a:t>na</a:t>
            </a:r>
            <a:r>
              <a:rPr lang="en-GB" sz="1800" dirty="0"/>
              <a:t> </a:t>
            </a:r>
            <a:r>
              <a:rPr lang="en-GB" sz="1800" dirty="0" err="1"/>
              <a:t>vedenje</a:t>
            </a:r>
            <a:r>
              <a:rPr lang="en-GB" sz="1800" dirty="0"/>
              <a:t> </a:t>
            </a:r>
            <a:r>
              <a:rPr lang="en-GB" sz="1800" dirty="0" err="1"/>
              <a:t>potrošnikov</a:t>
            </a:r>
            <a:r>
              <a:rPr lang="en-GB" sz="1800" dirty="0"/>
              <a:t> in </a:t>
            </a:r>
            <a:r>
              <a:rPr lang="en-GB" sz="1800" dirty="0" err="1"/>
              <a:t>poslovanje</a:t>
            </a:r>
            <a:r>
              <a:rPr lang="en-GB" sz="1800" dirty="0"/>
              <a:t> </a:t>
            </a:r>
            <a:r>
              <a:rPr lang="en-GB" sz="1800" dirty="0" err="1"/>
              <a:t>podjetij</a:t>
            </a:r>
            <a:r>
              <a:rPr lang="en-GB" sz="1800" dirty="0"/>
              <a:t>. Za </a:t>
            </a:r>
            <a:r>
              <a:rPr lang="en-GB" sz="1800" dirty="0" err="1"/>
              <a:t>mikro</a:t>
            </a:r>
            <a:r>
              <a:rPr lang="en-GB" sz="1800" dirty="0"/>
              <a:t> in mala </a:t>
            </a:r>
            <a:r>
              <a:rPr lang="en-GB" sz="1800" dirty="0" err="1"/>
              <a:t>ter</a:t>
            </a:r>
            <a:r>
              <a:rPr lang="en-GB" sz="1800" dirty="0"/>
              <a:t> </a:t>
            </a:r>
            <a:r>
              <a:rPr lang="en-GB" sz="1800" dirty="0" err="1"/>
              <a:t>srednje</a:t>
            </a:r>
            <a:r>
              <a:rPr lang="en-GB" sz="1800" dirty="0"/>
              <a:t> </a:t>
            </a:r>
            <a:r>
              <a:rPr lang="en-GB" sz="1800" dirty="0" err="1"/>
              <a:t>velika</a:t>
            </a:r>
            <a:r>
              <a:rPr lang="en-GB" sz="1800" dirty="0"/>
              <a:t> </a:t>
            </a:r>
            <a:r>
              <a:rPr lang="en-GB" sz="1800" dirty="0" err="1"/>
              <a:t>podjetja</a:t>
            </a:r>
            <a:r>
              <a:rPr lang="en-GB" sz="1800" dirty="0"/>
              <a:t> je </a:t>
            </a:r>
            <a:r>
              <a:rPr lang="en-GB" sz="1800" dirty="0" err="1"/>
              <a:t>ključnega</a:t>
            </a:r>
            <a:r>
              <a:rPr lang="en-GB" sz="1800" dirty="0"/>
              <a:t> </a:t>
            </a:r>
            <a:r>
              <a:rPr lang="en-GB" sz="1800" dirty="0" err="1"/>
              <a:t>pomena</a:t>
            </a:r>
            <a:r>
              <a:rPr lang="en-GB" sz="1800" dirty="0"/>
              <a:t>, da </a:t>
            </a:r>
            <a:r>
              <a:rPr lang="en-GB" sz="1800" dirty="0" err="1"/>
              <a:t>razumejo</a:t>
            </a:r>
            <a:r>
              <a:rPr lang="en-GB" sz="1800" dirty="0"/>
              <a:t> to </a:t>
            </a:r>
            <a:r>
              <a:rPr lang="en-GB" sz="1800" dirty="0" err="1"/>
              <a:t>področje</a:t>
            </a:r>
            <a:r>
              <a:rPr lang="en-GB" sz="1800" dirty="0"/>
              <a:t>, da bi </a:t>
            </a:r>
            <a:r>
              <a:rPr lang="en-GB" sz="1800" dirty="0" err="1"/>
              <a:t>ostali</a:t>
            </a:r>
            <a:r>
              <a:rPr lang="en-GB" sz="1800" dirty="0"/>
              <a:t> </a:t>
            </a:r>
            <a:r>
              <a:rPr lang="en-GB" sz="1800" dirty="0" err="1"/>
              <a:t>konkurenčni</a:t>
            </a:r>
            <a:r>
              <a:rPr lang="en-GB" sz="1800" dirty="0"/>
              <a:t> v </a:t>
            </a:r>
            <a:r>
              <a:rPr lang="en-GB" sz="1800" dirty="0" err="1"/>
              <a:t>današnji</a:t>
            </a:r>
            <a:r>
              <a:rPr lang="en-GB" sz="1800" dirty="0"/>
              <a:t> </a:t>
            </a:r>
            <a:r>
              <a:rPr lang="en-GB" sz="1800" dirty="0" err="1"/>
              <a:t>digitalni</a:t>
            </a:r>
            <a:r>
              <a:rPr lang="en-GB" sz="1800" dirty="0"/>
              <a:t> </a:t>
            </a:r>
            <a:r>
              <a:rPr lang="en-GB" sz="1800" dirty="0" err="1"/>
              <a:t>dobi</a:t>
            </a:r>
            <a:r>
              <a:rPr lang="en-GB" sz="1800" dirty="0"/>
              <a:t>.</a:t>
            </a:r>
          </a:p>
        </p:txBody>
      </p:sp>
      <p:pic>
        <p:nvPicPr>
          <p:cNvPr id="4" name="Imagen 3" descr="Una caricatura de una persona&#10;&#10;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2">
            <a:extLst>
              <a:ext uri="{28A0092B-C50C-407E-A947-70E740481C1C}">
                <a14:useLocalDpi xmlns:a14="http://schemas.microsoft.com/office/drawing/2010/main" val="0"/>
              </a:ext>
            </a:extLst>
          </a:blip>
          <a:srcRect l="18429" r="18949"/>
          <a:stretch/>
        </p:blipFill>
        <p:spPr>
          <a:xfrm>
            <a:off x="4836948" y="2310174"/>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20412" y="4099643"/>
            <a:ext cx="3875388" cy="172542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b="1" dirty="0"/>
              <a:t>Oblikovanje strategije</a:t>
            </a:r>
            <a:r>
              <a:rPr lang="fr-FR" sz="1600" b="1" dirty="0"/>
              <a:t>:</a:t>
            </a:r>
            <a:r>
              <a:rPr lang="fr-FR" sz="1800" dirty="0"/>
              <a:t>Razvoj celovite strategije digitalnega trženja je bistvenega pomena. Začnite z opredelitvijo jasnih poslovnih ciljev, določitvijo ciljnega občinstva in temeljito raziskavo trga. </a:t>
            </a:r>
            <a:endParaRPr lang="en-GB" sz="1800" dirty="0"/>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34766" y="1976626"/>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err="1"/>
              <a:t>Uporaba</a:t>
            </a:r>
            <a:r>
              <a:rPr lang="en-US" sz="1800" b="1" dirty="0"/>
              <a:t> </a:t>
            </a:r>
            <a:r>
              <a:rPr lang="en-US" sz="1800" b="1" dirty="0" err="1"/>
              <a:t>družbenih</a:t>
            </a:r>
            <a:r>
              <a:rPr lang="en-US" sz="1800" b="1" dirty="0"/>
              <a:t> </a:t>
            </a:r>
            <a:r>
              <a:rPr lang="en-US" sz="1800" b="1" dirty="0" err="1"/>
              <a:t>medijev</a:t>
            </a:r>
            <a:r>
              <a:rPr lang="en-US" sz="1800" b="1" dirty="0"/>
              <a:t>: </a:t>
            </a:r>
            <a:r>
              <a:rPr lang="en-US" sz="1800" dirty="0" err="1"/>
              <a:t>Družabni</a:t>
            </a:r>
            <a:r>
              <a:rPr lang="en-US" sz="1800" dirty="0"/>
              <a:t> </a:t>
            </a:r>
            <a:r>
              <a:rPr lang="en-US" sz="1800" dirty="0" err="1"/>
              <a:t>mediji</a:t>
            </a:r>
            <a:r>
              <a:rPr lang="en-US" sz="1800" dirty="0"/>
              <a:t> </a:t>
            </a:r>
            <a:r>
              <a:rPr lang="en-US" sz="1800" dirty="0" err="1"/>
              <a:t>ponujajo</a:t>
            </a:r>
            <a:r>
              <a:rPr lang="en-US" sz="1800" dirty="0"/>
              <a:t> </a:t>
            </a:r>
            <a:r>
              <a:rPr lang="en-US" sz="1800" dirty="0" err="1"/>
              <a:t>učinkovita</a:t>
            </a:r>
            <a:r>
              <a:rPr lang="en-US" sz="1800" dirty="0"/>
              <a:t> </a:t>
            </a:r>
            <a:r>
              <a:rPr lang="en-US" sz="1800" dirty="0" err="1"/>
              <a:t>orodja</a:t>
            </a:r>
            <a:r>
              <a:rPr lang="en-US" sz="1800" dirty="0"/>
              <a:t> za </a:t>
            </a:r>
            <a:r>
              <a:rPr lang="en-US" sz="1800" dirty="0" err="1"/>
              <a:t>gradnjo</a:t>
            </a:r>
            <a:r>
              <a:rPr lang="en-US" sz="1800" dirty="0"/>
              <a:t> </a:t>
            </a:r>
            <a:r>
              <a:rPr lang="en-US" sz="1800" dirty="0" err="1"/>
              <a:t>blagovne</a:t>
            </a:r>
            <a:r>
              <a:rPr lang="en-US" sz="1800" dirty="0"/>
              <a:t> </a:t>
            </a:r>
            <a:r>
              <a:rPr lang="en-US" sz="1800" dirty="0" err="1"/>
              <a:t>znamke</a:t>
            </a:r>
            <a:r>
              <a:rPr lang="en-US" sz="1800" dirty="0"/>
              <a:t> in </a:t>
            </a:r>
            <a:r>
              <a:rPr lang="en-US" sz="1800" dirty="0" err="1"/>
              <a:t>sodelovanje</a:t>
            </a:r>
            <a:r>
              <a:rPr lang="en-US" sz="1800" dirty="0"/>
              <a:t>. </a:t>
            </a:r>
            <a:r>
              <a:rPr lang="en-US" sz="1800" dirty="0" err="1"/>
              <a:t>Izberite</a:t>
            </a:r>
            <a:r>
              <a:rPr lang="en-US" sz="1800" dirty="0"/>
              <a:t> </a:t>
            </a:r>
            <a:r>
              <a:rPr lang="en-US" sz="1800" dirty="0" err="1"/>
              <a:t>prave</a:t>
            </a:r>
            <a:r>
              <a:rPr lang="en-US" sz="1800" dirty="0"/>
              <a:t> </a:t>
            </a:r>
            <a:r>
              <a:rPr lang="en-US" sz="1800" dirty="0" err="1"/>
              <a:t>platforme</a:t>
            </a:r>
            <a:r>
              <a:rPr lang="en-US" sz="1800" dirty="0"/>
              <a:t>, </a:t>
            </a:r>
            <a:r>
              <a:rPr lang="en-US" sz="1800" dirty="0" err="1"/>
              <a:t>oblikujte</a:t>
            </a:r>
            <a:r>
              <a:rPr lang="en-US" sz="1800" dirty="0"/>
              <a:t> </a:t>
            </a:r>
            <a:r>
              <a:rPr lang="en-US" sz="1800" dirty="0" err="1"/>
              <a:t>strategijo</a:t>
            </a:r>
            <a:r>
              <a:rPr lang="en-US" sz="1800" dirty="0"/>
              <a:t> </a:t>
            </a:r>
            <a:r>
              <a:rPr lang="en-US" sz="1800" dirty="0" err="1"/>
              <a:t>vsebin</a:t>
            </a:r>
            <a:r>
              <a:rPr lang="en-US" sz="1800" dirty="0"/>
              <a:t> in </a:t>
            </a:r>
            <a:r>
              <a:rPr lang="en-US" sz="1800" dirty="0" err="1"/>
              <a:t>dosledno</a:t>
            </a:r>
            <a:r>
              <a:rPr lang="en-US" sz="1800" dirty="0"/>
              <a:t> </a:t>
            </a:r>
            <a:r>
              <a:rPr lang="en-US" sz="1800" dirty="0" err="1"/>
              <a:t>sodelujte</a:t>
            </a:r>
            <a:r>
              <a:rPr lang="en-US" sz="1800" dirty="0"/>
              <a:t> s </a:t>
            </a:r>
            <a:r>
              <a:rPr lang="en-US" sz="1800" dirty="0" err="1"/>
              <a:t>svojim</a:t>
            </a:r>
            <a:r>
              <a:rPr lang="en-US" sz="1800" dirty="0"/>
              <a:t> </a:t>
            </a:r>
            <a:r>
              <a:rPr lang="en-US" sz="1800" dirty="0" err="1"/>
              <a:t>občinstvom</a:t>
            </a:r>
            <a:r>
              <a:rPr lang="en-US" sz="1800" dirty="0"/>
              <a:t>.</a:t>
            </a:r>
            <a:endParaRPr lang="en-GB" sz="1800" dirty="0"/>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4054852"/>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b="1"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Optimizacija</a:t>
            </a:r>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b="1"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spletne</a:t>
            </a:r>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b="1"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prisotnosti</a:t>
            </a:r>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Vaša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spletna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prisotnost</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presega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družbene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medije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Poskrbite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da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bo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vaša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spletna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stran</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uporabniku</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prijazna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odzivna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optimizirana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za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iskalnike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n-GB" dirty="0"/>
          </a:p>
        </p:txBody>
      </p:sp>
      <p:sp>
        <p:nvSpPr>
          <p:cNvPr id="8" name="Elipse 7">
            <a:extLst>
              <a:ext uri="{FF2B5EF4-FFF2-40B4-BE49-F238E27FC236}">
                <a16:creationId xmlns:a16="http://schemas.microsoft.com/office/drawing/2014/main" id="{98E1B727-F364-C2FC-A753-B50B592C07E9}"/>
              </a:ext>
            </a:extLst>
          </p:cNvPr>
          <p:cNvSpPr/>
          <p:nvPr/>
        </p:nvSpPr>
        <p:spPr>
          <a:xfrm>
            <a:off x="8285825" y="2099936"/>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8049F7EE-DBBF-A0C9-C222-E59F2F8F0EB8}"/>
              </a:ext>
            </a:extLst>
          </p:cNvPr>
          <p:cNvSpPr/>
          <p:nvPr/>
        </p:nvSpPr>
        <p:spPr>
          <a:xfrm>
            <a:off x="8285825" y="413172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8B35DE25-C061-6DC0-92FA-90678A44F6B4}"/>
              </a:ext>
            </a:extLst>
          </p:cNvPr>
          <p:cNvSpPr/>
          <p:nvPr/>
        </p:nvSpPr>
        <p:spPr>
          <a:xfrm>
            <a:off x="471472" y="2099936"/>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18189AD6-3EDB-2E11-1334-40973D3C4D68}"/>
              </a:ext>
            </a:extLst>
          </p:cNvPr>
          <p:cNvSpPr/>
          <p:nvPr/>
        </p:nvSpPr>
        <p:spPr>
          <a:xfrm>
            <a:off x="471472" y="420372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4295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dirty="0"/>
              <a:t>Hvala za vašo pozornost!</a:t>
            </a:r>
            <a:endParaRPr lang="en-GB" dirty="0"/>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a:xfrm>
            <a:off x="876652" y="4810675"/>
            <a:ext cx="5668081" cy="555389"/>
          </a:xfrm>
        </p:spPr>
        <p:txBody>
          <a:bodyPr/>
          <a:lstStyle/>
          <a:p>
            <a:r>
              <a:rPr lang="es-ES" dirty="0"/>
              <a:t>Učite se še naprej na </a:t>
            </a:r>
            <a:r>
              <a:rPr lang="es-ES" dirty="0">
                <a:hlinkClick r:id="rId2"/>
              </a:rPr>
              <a:t>www.digital-dream-lab.eu</a:t>
            </a:r>
            <a:r>
              <a:rPr lang="es-ES" dirty="0"/>
              <a:t> </a:t>
            </a:r>
            <a:endParaRPr lang="en-GB" dirty="0"/>
          </a:p>
        </p:txBody>
      </p:sp>
    </p:spTree>
    <p:extLst>
      <p:ext uri="{BB962C8B-B14F-4D97-AF65-F5344CB8AC3E}">
        <p14:creationId xmlns:p14="http://schemas.microsoft.com/office/powerpoint/2010/main" val="2696382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0"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Uvod</a:t>
            </a:r>
            <a:r>
              <a:rPr lang="en-GB" sz="2800" b="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v </a:t>
            </a:r>
            <a:r>
              <a:rPr lang="en-GB" sz="2800" b="0"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digitalno</a:t>
            </a:r>
            <a:r>
              <a:rPr lang="en-GB" sz="2800" b="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en-GB" sz="2800" b="0"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trženje</a:t>
            </a:r>
            <a:endParaRPr lang="en-GB" sz="2800" b="0"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s-ES" sz="2000" dirty="0"/>
              <a:t>1.1 Razumevanje okolja digitalnega 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1.1.1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Opredelitev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razvoj</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digitalnega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trženja</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Digitalno</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trženje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se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nanaša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uporabo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kanalov</a:t>
            </a:r>
            <a:r>
              <a:rPr lang="en-US" sz="1800" dirty="0">
                <a:effectLst/>
                <a:latin typeface="Calibri" panose="020F0502020204030204" pitchFamily="34" charset="0"/>
                <a:ea typeface="Times New Roman" panose="02020603050405020304" pitchFamily="18" charset="0"/>
                <a:cs typeface="Calibri" panose="020F0502020204030204" pitchFamily="34" charset="0"/>
              </a:rPr>
              <a:t>, platform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tehnologij</a:t>
            </a:r>
            <a:r>
              <a:rPr lang="en-US" sz="1800" dirty="0">
                <a:effectLst/>
                <a:latin typeface="Calibri" panose="020F0502020204030204" pitchFamily="34" charset="0"/>
                <a:ea typeface="Times New Roman" panose="02020603050405020304" pitchFamily="18" charset="0"/>
                <a:cs typeface="Calibri" panose="020F0502020204030204" pitchFamily="34" charset="0"/>
              </a:rPr>
              <a:t> za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promocijo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oglaševanje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komuniciranje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ciljnim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občinstvom</a:t>
            </a:r>
            <a:r>
              <a:rPr lang="en-US" sz="1800" dirty="0">
                <a:effectLst/>
                <a:latin typeface="Calibri" panose="020F0502020204030204" pitchFamily="34" charset="0"/>
                <a:ea typeface="Times New Roman" panose="02020603050405020304" pitchFamily="18" charset="0"/>
                <a:cs typeface="Calibri" panose="020F0502020204030204" pitchFamily="34" charset="0"/>
              </a:rPr>
              <a:t> za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doseganje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različnih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tržnih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ciljev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Zajema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široko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paleto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dejavnosti</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strategij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namenjenih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krepitvi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prepoznavnosti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blagovne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znamke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privabljanju</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ohranjanju</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strank</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ter</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spodbujanju</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rasti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podjetja</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b="1"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Digitalno</a:t>
            </a:r>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b="1"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trženje</a:t>
            </a:r>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 je z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leti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močno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razvilo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Začelo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se je s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preprostim</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spletnim</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oglaševanjem</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trženjem</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prek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e-</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pošte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v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zgodnjih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dneh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interneta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Vendar</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so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tehnološki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napredek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širjenje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družbenih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medijev</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vse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pogostejša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uporaba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mobilnih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naprav</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marketing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spremenili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v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kompleksno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dinamično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področje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Danes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digitalni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marketing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vključuje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različne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kanale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kot</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so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iskalnikih</a:t>
            </a:r>
            <a:r>
              <a:rPr lang="en-GB" sz="1800" dirty="0">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vsebinsko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na</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družbenih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omrežjih</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prek</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e-</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pošte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trženje</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z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vplivneži</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in </a:t>
            </a:r>
            <a:r>
              <a:rPr lang="en-GB" sz="1800"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drugo</a:t>
            </a: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70214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0"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Uvod</a:t>
            </a:r>
            <a:r>
              <a:rPr lang="en-GB" sz="2800" b="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v </a:t>
            </a:r>
            <a:r>
              <a:rPr lang="en-GB" sz="2800" b="0"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digitalno</a:t>
            </a:r>
            <a:r>
              <a:rPr lang="en-GB" sz="2800" b="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en-GB" sz="2800" b="0"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trženje</a:t>
            </a:r>
            <a:endParaRPr lang="en-GB" sz="2800" b="0"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s-ES" sz="2000" dirty="0"/>
              <a:t>1.1 Razumevanje okolja digitalnega trženja </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331695" y="1403840"/>
            <a:ext cx="9386046" cy="4584584"/>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Vpliv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digitalizacije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vedenje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potrošnikov</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Prihod</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digitalne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dobe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je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močno</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vplival</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vedenje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potrošnikov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Razumevanje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teh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sprememb</a:t>
            </a:r>
            <a:r>
              <a:rPr lang="en-US" sz="1800" dirty="0">
                <a:effectLst/>
                <a:latin typeface="Calibri" panose="020F0502020204030204" pitchFamily="34" charset="0"/>
                <a:ea typeface="Times New Roman" panose="02020603050405020304" pitchFamily="18" charset="0"/>
                <a:cs typeface="Calibri" panose="020F0502020204030204" pitchFamily="34" charset="0"/>
              </a:rPr>
              <a:t>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ključnega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pomena</a:t>
            </a:r>
            <a:r>
              <a:rPr lang="en-US" sz="1800" dirty="0">
                <a:effectLst/>
                <a:latin typeface="Calibri" panose="020F0502020204030204" pitchFamily="34" charset="0"/>
                <a:ea typeface="Times New Roman" panose="02020603050405020304" pitchFamily="18" charset="0"/>
                <a:cs typeface="Calibri" panose="020F0502020204030204" pitchFamily="34" charset="0"/>
              </a:rPr>
              <a:t> za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podjetja</a:t>
            </a:r>
            <a:r>
              <a:rPr lang="en-US" sz="1800" dirty="0">
                <a:effectLst/>
                <a:latin typeface="Calibri" panose="020F0502020204030204" pitchFamily="34" charset="0"/>
                <a:ea typeface="Times New Roman" panose="02020603050405020304" pitchFamily="18" charset="0"/>
                <a:cs typeface="Calibri" panose="020F0502020204030204" pitchFamily="34" charset="0"/>
              </a:rPr>
              <a:t>, ki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želijo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učinkovito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sodelovati</a:t>
            </a:r>
            <a:r>
              <a:rPr lang="en-US" sz="1800" dirty="0">
                <a:effectLst/>
                <a:latin typeface="Calibri" panose="020F0502020204030204" pitchFamily="34" charset="0"/>
                <a:ea typeface="Times New Roman" panose="02020603050405020304" pitchFamily="18" charset="0"/>
                <a:cs typeface="Calibri" panose="020F0502020204030204" pitchFamily="34" charset="0"/>
              </a:rPr>
              <a:t> 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svojo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ciljno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skupino</a:t>
            </a:r>
            <a:r>
              <a:rPr lang="en-US" sz="1800"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digitalnem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okolju</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Sprememba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dostopu</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do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informacij</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razvoj</a:t>
            </a:r>
            <a:r>
              <a:rPr lang="en-US" sz="1800" dirty="0">
                <a:effectLst/>
                <a:latin typeface="Calibri" panose="020F0502020204030204" pitchFamily="34" charset="0"/>
                <a:ea typeface="Times New Roman" panose="02020603050405020304" pitchFamily="18" charset="0"/>
                <a:cs typeface="Calibri" panose="020F0502020204030204" pitchFamily="34" charset="0"/>
              </a:rPr>
              <a:t>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potrošnikom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omogočil</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enostaven</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dostop</a:t>
            </a:r>
            <a:r>
              <a:rPr lang="en-US" sz="1800" dirty="0">
                <a:effectLst/>
                <a:latin typeface="Calibri" panose="020F0502020204030204" pitchFamily="34" charset="0"/>
                <a:ea typeface="Times New Roman" panose="02020603050405020304" pitchFamily="18" charset="0"/>
                <a:cs typeface="Calibri" panose="020F0502020204030204" pitchFamily="34" charset="0"/>
              </a:rPr>
              <a:t> do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obsežnih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količin</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informacij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Potrošniki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zdaj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spletu</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raziskujejo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izdelke</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storitve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preden</a:t>
            </a:r>
            <a:r>
              <a:rPr lang="en-US" sz="1800" dirty="0">
                <a:effectLst/>
                <a:latin typeface="Calibri" panose="020F0502020204030204" pitchFamily="34" charset="0"/>
                <a:ea typeface="Times New Roman" panose="02020603050405020304" pitchFamily="18" charset="0"/>
                <a:cs typeface="Calibri" panose="020F0502020204030204" pitchFamily="34" charset="0"/>
              </a:rPr>
              <a:t> se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odločijo</a:t>
            </a:r>
            <a:r>
              <a:rPr lang="en-US" sz="1800" dirty="0">
                <a:effectLst/>
                <a:latin typeface="Calibri" panose="020F0502020204030204" pitchFamily="34" charset="0"/>
                <a:ea typeface="Times New Roman" panose="02020603050405020304" pitchFamily="18" charset="0"/>
                <a:cs typeface="Calibri" panose="020F0502020204030204" pitchFamily="34" charset="0"/>
              </a:rPr>
              <a:t> za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nakup</a:t>
            </a:r>
            <a:r>
              <a:rPr lang="en-US" sz="1800" dirty="0">
                <a:effectLst/>
                <a:latin typeface="Calibri" panose="020F0502020204030204" pitchFamily="34" charset="0"/>
                <a:ea typeface="Times New Roman" panose="02020603050405020304" pitchFamily="18" charset="0"/>
                <a:cs typeface="Calibri" panose="020F0502020204030204" pitchFamily="34" charset="0"/>
              </a:rPr>
              <a:t>. Ta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premik</a:t>
            </a:r>
            <a:r>
              <a:rPr lang="en-US" sz="1800" dirty="0">
                <a:effectLst/>
                <a:latin typeface="Calibri" panose="020F0502020204030204" pitchFamily="34" charset="0"/>
                <a:ea typeface="Times New Roman" panose="02020603050405020304" pitchFamily="18" charset="0"/>
                <a:cs typeface="Calibri" panose="020F0502020204030204" pitchFamily="34" charset="0"/>
              </a:rPr>
              <a:t> od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podjetij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zahteva</a:t>
            </a:r>
            <a:r>
              <a:rPr lang="en-US" sz="1800" dirty="0">
                <a:effectLst/>
                <a:latin typeface="Calibri" panose="020F0502020204030204" pitchFamily="34" charset="0"/>
                <a:ea typeface="Times New Roman" panose="02020603050405020304" pitchFamily="18" charset="0"/>
                <a:cs typeface="Calibri" panose="020F0502020204030204" pitchFamily="34" charset="0"/>
              </a:rPr>
              <a:t>, da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spletu</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zagotavljajo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točne</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ustrezne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informacije</a:t>
            </a:r>
            <a:r>
              <a:rPr lang="en-US" sz="1800" dirty="0">
                <a:effectLst/>
                <a:latin typeface="Calibri" panose="020F0502020204030204" pitchFamily="34" charset="0"/>
                <a:ea typeface="Times New Roman" panose="02020603050405020304" pitchFamily="18" charset="0"/>
                <a:cs typeface="Calibri" panose="020F0502020204030204" pitchFamily="34" charset="0"/>
              </a:rPr>
              <a:t>, ki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vplivajo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odločitve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potrošnikov</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p>
          <a:p>
            <a:pPr>
              <a:lnSpc>
                <a:spcPct val="107000"/>
              </a:lnSpc>
              <a:spcAft>
                <a:spcPts val="800"/>
              </a:spcAft>
            </a:pPr>
            <a:r>
              <a:rPr lang="fr-FR" sz="1800" b="1" dirty="0">
                <a:effectLst/>
                <a:latin typeface="Calibri" panose="020F0502020204030204" pitchFamily="34" charset="0"/>
                <a:ea typeface="Yu Mincho" panose="02020400000000000000" pitchFamily="18" charset="-128"/>
                <a:cs typeface="Arial" panose="020B0604020202020204" pitchFamily="34" charset="0"/>
              </a:rPr>
              <a:t>Uporaba več naprav in kanalov: </a:t>
            </a:r>
            <a:r>
              <a:rPr lang="fr-FR" sz="1800" dirty="0">
                <a:effectLst/>
                <a:latin typeface="Calibri" panose="020F0502020204030204" pitchFamily="34" charset="0"/>
                <a:ea typeface="Yu Mincho" panose="02020400000000000000" pitchFamily="18" charset="-128"/>
                <a:cs typeface="Arial" panose="020B0604020202020204" pitchFamily="34" charset="0"/>
              </a:rPr>
              <a:t>Potrošniki za dostop do digitalnih vsebin uporabljajo različne naprave, kot so pametni telefoni, tablični in prenosni računalniki. Prav tako komunicirajo z blagovnimi znamkami prek več kanalov, vključno s spletnimi stranmi, družbenimi mediji in mobilnimi aplikacijami. Podjetja morajo optimizirati svojo digitalno prisotnost za brezhibno medkanalno izkušnjo strank.</a:t>
            </a: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206530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Uvod</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v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digitalno</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trženje</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s-ES" sz="2000" dirty="0"/>
              <a:t>1.1 Razumevanje okolja digitalnega 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Vpliv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digitalizacije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vedenje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potrošnikov</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Vpliv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družbenih</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medijev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Vpliv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družbenih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medijev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platforme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družbenih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medijev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imajo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pomembno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vlogo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oblikovanju</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mnenj</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vedenja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potrošnikov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Potrošniki</a:t>
            </a:r>
            <a:r>
              <a:rPr lang="en-US" sz="1800" dirty="0">
                <a:effectLst/>
                <a:latin typeface="Calibri" panose="020F0502020204030204" pitchFamily="34" charset="0"/>
                <a:ea typeface="Times New Roman" panose="02020603050405020304" pitchFamily="18" charset="0"/>
                <a:cs typeface="Calibri" panose="020F0502020204030204" pitchFamily="34" charset="0"/>
              </a:rPr>
              <a:t> pred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odločitvijo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pogosto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iščejo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mnenja</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priporočila</a:t>
            </a:r>
            <a:r>
              <a:rPr lang="en-US" sz="1800"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družbenih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medijih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Podjetja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morajo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aktivno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sodelovati</a:t>
            </a:r>
            <a:r>
              <a:rPr lang="en-US" sz="1800" dirty="0">
                <a:effectLst/>
                <a:latin typeface="Calibri" panose="020F0502020204030204" pitchFamily="34" charset="0"/>
                <a:ea typeface="Times New Roman" panose="02020603050405020304" pitchFamily="18" charset="0"/>
                <a:cs typeface="Calibri" panose="020F0502020204030204" pitchFamily="34" charset="0"/>
              </a:rPr>
              <a:t> 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potrošniki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teh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platformah</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upravljati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svoj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spletni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ugled</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fr-FR" sz="1800" b="1" dirty="0">
                <a:effectLst/>
                <a:latin typeface="Calibri" panose="020F0502020204030204" pitchFamily="34" charset="0"/>
                <a:ea typeface="Yu Mincho" panose="02020400000000000000" pitchFamily="18" charset="-128"/>
                <a:cs typeface="Arial" panose="020B0604020202020204" pitchFamily="34" charset="0"/>
              </a:rPr>
              <a:t>Prilagajanje in ciljanje: </a:t>
            </a:r>
            <a:r>
              <a:rPr lang="fr-FR" sz="1800" dirty="0">
                <a:effectLst/>
                <a:latin typeface="Calibri" panose="020F0502020204030204" pitchFamily="34" charset="0"/>
                <a:ea typeface="Yu Mincho" panose="02020400000000000000" pitchFamily="18" charset="-128"/>
                <a:cs typeface="Arial" panose="020B0604020202020204" pitchFamily="34" charset="0"/>
              </a:rPr>
              <a:t>Digitalna tehnologija podjetjem omogoča zbiranje in analiziranje podatkov o strankah. Ta pristop, ki temelji na podatkih, omogoča personalizirano trženje, ki vsebino in ponudbe prilagaja posameznikovim željam. Personalizacija povečuje vključenost strank in stopnjo konverzije.</a:t>
            </a: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38140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Uvod</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v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digitalno</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trženje</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s-ES" sz="2000" dirty="0"/>
              <a:t>1.1 Razumevanje okolja digitalnega 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Vpliv</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digitalizacije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vedenje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potrošnikov</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Rast</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e-</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trgovine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Razvoj</a:t>
            </a:r>
            <a:r>
              <a:rPr lang="en-US" sz="1800" dirty="0">
                <a:effectLst/>
                <a:latin typeface="Calibri" panose="020F0502020204030204" pitchFamily="34" charset="0"/>
                <a:ea typeface="Times New Roman" panose="02020603050405020304" pitchFamily="18" charset="0"/>
                <a:cs typeface="Calibri" panose="020F0502020204030204" pitchFamily="34" charset="0"/>
              </a:rPr>
              <a:t> e-</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trgovine</a:t>
            </a:r>
            <a:r>
              <a:rPr lang="en-US" sz="1800" dirty="0">
                <a:effectLst/>
                <a:latin typeface="Calibri" panose="020F0502020204030204" pitchFamily="34" charset="0"/>
                <a:ea typeface="Times New Roman" panose="02020603050405020304" pitchFamily="18" charset="0"/>
                <a:cs typeface="Calibri" panose="020F0502020204030204" pitchFamily="34" charset="0"/>
              </a:rPr>
              <a:t>, ki ga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pospešila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pandemija</a:t>
            </a:r>
            <a:r>
              <a:rPr lang="en-US" sz="1800" dirty="0">
                <a:effectLst/>
                <a:latin typeface="Calibri" panose="020F0502020204030204" pitchFamily="34" charset="0"/>
                <a:ea typeface="Times New Roman" panose="02020603050405020304" pitchFamily="18" charset="0"/>
                <a:cs typeface="Calibri" panose="020F0502020204030204" pitchFamily="34" charset="0"/>
              </a:rPr>
              <a:t> COVID-19,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preoblikoval</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maloprodajo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Potrošniki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zaradi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udobja</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varnosti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vse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nakupujejo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prek</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Podjetja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morajo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vzpostaviti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močno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prisotnost</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optimizirati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platforme</a:t>
            </a:r>
            <a:r>
              <a:rPr lang="en-US" sz="1800" dirty="0">
                <a:effectLst/>
                <a:latin typeface="Calibri" panose="020F0502020204030204" pitchFamily="34" charset="0"/>
                <a:ea typeface="Times New Roman" panose="02020603050405020304" pitchFamily="18" charset="0"/>
                <a:cs typeface="Calibri" panose="020F0502020204030204" pitchFamily="34" charset="0"/>
              </a:rPr>
              <a:t> za e-</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trgovanje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izvajati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varne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plačilne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rešitve</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n-US" sz="1800" dirty="0" err="1">
                <a:effectLst/>
                <a:latin typeface="Calibri" panose="020F0502020204030204" pitchFamily="34" charset="0"/>
                <a:ea typeface="Times New Roman" panose="02020603050405020304" pitchFamily="18" charset="0"/>
                <a:cs typeface="Calibri" panose="020F0502020204030204" pitchFamily="34" charset="0"/>
              </a:rPr>
              <a:t>Razumevanje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trženja</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njegovega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vpliva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vedenje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potrošnikov</a:t>
            </a:r>
            <a:r>
              <a:rPr lang="en-US" sz="1800" dirty="0">
                <a:effectLst/>
                <a:latin typeface="Calibri" panose="020F0502020204030204" pitchFamily="34" charset="0"/>
                <a:ea typeface="Times New Roman" panose="02020603050405020304" pitchFamily="18" charset="0"/>
                <a:cs typeface="Calibri" panose="020F0502020204030204" pitchFamily="34" charset="0"/>
              </a:rPr>
              <a:t>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bistvenega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pomena</a:t>
            </a:r>
            <a:r>
              <a:rPr lang="en-US" sz="1800" dirty="0">
                <a:effectLst/>
                <a:latin typeface="Calibri" panose="020F0502020204030204" pitchFamily="34" charset="0"/>
                <a:ea typeface="Times New Roman" panose="02020603050405020304" pitchFamily="18" charset="0"/>
                <a:cs typeface="Calibri" panose="020F0502020204030204" pitchFamily="34" charset="0"/>
              </a:rPr>
              <a:t> za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mikro</a:t>
            </a:r>
            <a:r>
              <a:rPr lang="en-US" sz="1800" dirty="0">
                <a:effectLst/>
                <a:latin typeface="Calibri" panose="020F0502020204030204" pitchFamily="34" charset="0"/>
                <a:ea typeface="Times New Roman" panose="02020603050405020304" pitchFamily="18" charset="0"/>
                <a:cs typeface="Calibri" panose="020F0502020204030204" pitchFamily="34" charset="0"/>
              </a:rPr>
              <a:t>, mala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srednje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velika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podjetja</a:t>
            </a:r>
            <a:r>
              <a:rPr lang="en-US" sz="1800" dirty="0">
                <a:effectLst/>
                <a:latin typeface="Calibri" panose="020F0502020204030204" pitchFamily="34" charset="0"/>
                <a:ea typeface="Times New Roman" panose="02020603050405020304" pitchFamily="18" charset="0"/>
                <a:cs typeface="Calibri" panose="020F0502020204030204" pitchFamily="34" charset="0"/>
              </a:rPr>
              <a:t>, ki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želijo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uspeti</a:t>
            </a:r>
            <a:r>
              <a:rPr lang="en-US" sz="1800"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dobi</a:t>
            </a:r>
            <a:r>
              <a:rPr lang="en-US" sz="1800" dirty="0">
                <a:effectLst/>
                <a:latin typeface="Calibri" panose="020F0502020204030204" pitchFamily="34" charset="0"/>
                <a:ea typeface="Times New Roman" panose="02020603050405020304" pitchFamily="18" charset="0"/>
                <a:cs typeface="Calibri" panose="020F0502020204030204" pitchFamily="34" charset="0"/>
              </a:rPr>
              <a:t>. Ker se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vedenje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potrošnikov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še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naprej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razvija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morajo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podjetja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prilagoditi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svoje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strategije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trženja</a:t>
            </a:r>
            <a:r>
              <a:rPr lang="en-US" sz="1800" dirty="0">
                <a:effectLst/>
                <a:latin typeface="Calibri" panose="020F0502020204030204" pitchFamily="34" charset="0"/>
                <a:ea typeface="Times New Roman" panose="02020603050405020304" pitchFamily="18" charset="0"/>
                <a:cs typeface="Calibri" panose="020F0502020204030204" pitchFamily="34" charset="0"/>
              </a:rPr>
              <a:t>, da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ostanejo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konkurenčna</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odporna</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4126256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Uvod</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v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digitalno</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trženje</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s-ES" sz="2000" dirty="0"/>
              <a:t>1.2 Opredelitev ključnih kanalov in strategij digitalnega 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376518" y="1403840"/>
            <a:ext cx="9264632" cy="4405289"/>
          </a:xfrm>
        </p:spPr>
        <p:txBody>
          <a:bodyPr/>
          <a:lstStyle/>
          <a:p>
            <a:pPr>
              <a:lnSpc>
                <a:spcPct val="107000"/>
              </a:lnSpc>
              <a:spcAft>
                <a:spcPts val="800"/>
              </a:spcAft>
            </a:pPr>
            <a:br>
              <a:rPr lang="en-GB" sz="1800" dirty="0">
                <a:solidFill>
                  <a:srgbClr val="1B193E"/>
                </a:solidFill>
                <a:effectLst/>
                <a:ea typeface="Yu Mincho" panose="02020400000000000000" pitchFamily="18" charset="-128"/>
                <a:cs typeface="Calibri" panose="020F0502020204030204" pitchFamily="34" charset="0"/>
              </a:rPr>
            </a:br>
            <a:r>
              <a:rPr lang="en-GB" sz="1800" dirty="0">
                <a:solidFill>
                  <a:srgbClr val="1B193E"/>
                </a:solidFill>
                <a:effectLst/>
                <a:ea typeface="Yu Mincho" panose="02020400000000000000" pitchFamily="18" charset="-128"/>
                <a:cs typeface="Calibri" panose="020F0502020204030204" pitchFamily="34" charset="0"/>
              </a:rPr>
              <a:t>V </a:t>
            </a:r>
            <a:r>
              <a:rPr lang="en-GB" sz="1800" dirty="0" err="1">
                <a:solidFill>
                  <a:srgbClr val="1B193E"/>
                </a:solidFill>
                <a:effectLst/>
                <a:ea typeface="Yu Mincho" panose="02020400000000000000" pitchFamily="18" charset="-128"/>
                <a:cs typeface="Calibri" panose="020F0502020204030204" pitchFamily="34" charset="0"/>
              </a:rPr>
              <a:t>poglavju</a:t>
            </a:r>
            <a:r>
              <a:rPr lang="en-GB" sz="1800" dirty="0">
                <a:solidFill>
                  <a:srgbClr val="1B193E"/>
                </a:solidFill>
                <a:effectLst/>
                <a:ea typeface="Yu Mincho" panose="02020400000000000000" pitchFamily="18" charset="-128"/>
                <a:cs typeface="Calibri" panose="020F0502020204030204" pitchFamily="34" charset="0"/>
              </a:rPr>
              <a:t> 1.1 </a:t>
            </a:r>
            <a:r>
              <a:rPr lang="en-GB" sz="1800" dirty="0" err="1">
                <a:solidFill>
                  <a:srgbClr val="1B193E"/>
                </a:solidFill>
                <a:effectLst/>
                <a:ea typeface="Yu Mincho" panose="02020400000000000000" pitchFamily="18" charset="-128"/>
                <a:cs typeface="Calibri" panose="020F0502020204030204" pitchFamily="34" charset="0"/>
              </a:rPr>
              <a:t>smo</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raziskali</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opredelitev</a:t>
            </a:r>
            <a:r>
              <a:rPr lang="en-GB" sz="1800" dirty="0">
                <a:solidFill>
                  <a:srgbClr val="1B193E"/>
                </a:solidFill>
                <a:effectLst/>
                <a:ea typeface="Yu Mincho" panose="02020400000000000000" pitchFamily="18" charset="-128"/>
                <a:cs typeface="Calibri" panose="020F0502020204030204" pitchFamily="34" charset="0"/>
              </a:rPr>
              <a:t> in </a:t>
            </a:r>
            <a:r>
              <a:rPr lang="en-GB" sz="1800" dirty="0" err="1">
                <a:solidFill>
                  <a:srgbClr val="1B193E"/>
                </a:solidFill>
                <a:effectLst/>
                <a:ea typeface="Yu Mincho" panose="02020400000000000000" pitchFamily="18" charset="-128"/>
                <a:cs typeface="Calibri" panose="020F0502020204030204" pitchFamily="34" charset="0"/>
              </a:rPr>
              <a:t>razvoj</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digitalnega</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trženja</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ter</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vpliv</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digitalizacije</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na</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vedenje</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potrošnikov</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Zdaj</a:t>
            </a:r>
            <a:r>
              <a:rPr lang="en-GB" sz="1800" dirty="0">
                <a:solidFill>
                  <a:srgbClr val="1B193E"/>
                </a:solidFill>
                <a:effectLst/>
                <a:ea typeface="Yu Mincho" panose="02020400000000000000" pitchFamily="18" charset="-128"/>
                <a:cs typeface="Calibri" panose="020F0502020204030204" pitchFamily="34" charset="0"/>
              </a:rPr>
              <a:t> se </a:t>
            </a:r>
            <a:r>
              <a:rPr lang="en-GB" sz="1800" dirty="0" err="1">
                <a:solidFill>
                  <a:srgbClr val="1B193E"/>
                </a:solidFill>
                <a:effectLst/>
                <a:ea typeface="Yu Mincho" panose="02020400000000000000" pitchFamily="18" charset="-128"/>
                <a:cs typeface="Calibri" panose="020F0502020204030204" pitchFamily="34" charset="0"/>
              </a:rPr>
              <a:t>bomo</a:t>
            </a:r>
            <a:r>
              <a:rPr lang="en-GB" sz="1800" dirty="0">
                <a:solidFill>
                  <a:srgbClr val="1B193E"/>
                </a:solidFill>
                <a:effectLst/>
                <a:ea typeface="Yu Mincho" panose="02020400000000000000" pitchFamily="18" charset="-128"/>
                <a:cs typeface="Calibri" panose="020F0502020204030204" pitchFamily="34" charset="0"/>
              </a:rPr>
              <a:t> v </a:t>
            </a:r>
            <a:r>
              <a:rPr lang="en-GB" sz="1800" dirty="0" err="1">
                <a:solidFill>
                  <a:srgbClr val="1B193E"/>
                </a:solidFill>
                <a:effectLst/>
                <a:ea typeface="Yu Mincho" panose="02020400000000000000" pitchFamily="18" charset="-128"/>
                <a:cs typeface="Calibri" panose="020F0502020204030204" pitchFamily="34" charset="0"/>
              </a:rPr>
              <a:t>razdelku</a:t>
            </a:r>
            <a:r>
              <a:rPr lang="en-GB" sz="1800" dirty="0">
                <a:solidFill>
                  <a:srgbClr val="1B193E"/>
                </a:solidFill>
                <a:effectLst/>
                <a:ea typeface="Yu Mincho" panose="02020400000000000000" pitchFamily="18" charset="-128"/>
                <a:cs typeface="Calibri" panose="020F0502020204030204" pitchFamily="34" charset="0"/>
              </a:rPr>
              <a:t> 1.2 </a:t>
            </a:r>
            <a:r>
              <a:rPr lang="en-GB" sz="1800" dirty="0" err="1">
                <a:solidFill>
                  <a:srgbClr val="1B193E"/>
                </a:solidFill>
                <a:effectLst/>
                <a:ea typeface="Yu Mincho" panose="02020400000000000000" pitchFamily="18" charset="-128"/>
                <a:cs typeface="Calibri" panose="020F0502020204030204" pitchFamily="34" charset="0"/>
              </a:rPr>
              <a:t>poglobili</a:t>
            </a:r>
            <a:r>
              <a:rPr lang="en-GB" sz="1800" dirty="0">
                <a:solidFill>
                  <a:srgbClr val="1B193E"/>
                </a:solidFill>
                <a:effectLst/>
                <a:ea typeface="Yu Mincho" panose="02020400000000000000" pitchFamily="18" charset="-128"/>
                <a:cs typeface="Calibri" panose="020F0502020204030204" pitchFamily="34" charset="0"/>
              </a:rPr>
              <a:t> v </a:t>
            </a:r>
            <a:r>
              <a:rPr lang="en-GB" sz="1800" dirty="0" err="1">
                <a:solidFill>
                  <a:srgbClr val="1B193E"/>
                </a:solidFill>
                <a:effectLst/>
                <a:ea typeface="Yu Mincho" panose="02020400000000000000" pitchFamily="18" charset="-128"/>
                <a:cs typeface="Calibri" panose="020F0502020204030204" pitchFamily="34" charset="0"/>
              </a:rPr>
              <a:t>posebne</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kanale</a:t>
            </a:r>
            <a:r>
              <a:rPr lang="en-GB" sz="1800" dirty="0">
                <a:solidFill>
                  <a:srgbClr val="1B193E"/>
                </a:solidFill>
                <a:effectLst/>
                <a:ea typeface="Yu Mincho" panose="02020400000000000000" pitchFamily="18" charset="-128"/>
                <a:cs typeface="Calibri" panose="020F0502020204030204" pitchFamily="34" charset="0"/>
              </a:rPr>
              <a:t> in </a:t>
            </a:r>
            <a:r>
              <a:rPr lang="en-GB" sz="1800" dirty="0" err="1">
                <a:solidFill>
                  <a:srgbClr val="1B193E"/>
                </a:solidFill>
                <a:effectLst/>
                <a:ea typeface="Yu Mincho" panose="02020400000000000000" pitchFamily="18" charset="-128"/>
                <a:cs typeface="Calibri" panose="020F0502020204030204" pitchFamily="34" charset="0"/>
              </a:rPr>
              <a:t>strategije</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digitalnega</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trženja</a:t>
            </a:r>
            <a:r>
              <a:rPr lang="en-GB" sz="1800" dirty="0">
                <a:solidFill>
                  <a:srgbClr val="1B193E"/>
                </a:solidFill>
                <a:effectLst/>
                <a:ea typeface="Yu Mincho" panose="02020400000000000000" pitchFamily="18" charset="-128"/>
                <a:cs typeface="Calibri" panose="020F0502020204030204" pitchFamily="34" charset="0"/>
              </a:rPr>
              <a:t>, ki </a:t>
            </a:r>
            <a:r>
              <a:rPr lang="en-GB" sz="1800" dirty="0" err="1">
                <a:solidFill>
                  <a:srgbClr val="1B193E"/>
                </a:solidFill>
                <a:effectLst/>
                <a:ea typeface="Yu Mincho" panose="02020400000000000000" pitchFamily="18" charset="-128"/>
                <a:cs typeface="Calibri" panose="020F0502020204030204" pitchFamily="34" charset="0"/>
              </a:rPr>
              <a:t>jih</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lahko</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podjetja</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zlasti</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mikro</a:t>
            </a:r>
            <a:r>
              <a:rPr lang="en-GB" sz="1800" dirty="0">
                <a:solidFill>
                  <a:srgbClr val="1B193E"/>
                </a:solidFill>
                <a:effectLst/>
                <a:ea typeface="Yu Mincho" panose="02020400000000000000" pitchFamily="18" charset="-128"/>
                <a:cs typeface="Calibri" panose="020F0502020204030204" pitchFamily="34" charset="0"/>
              </a:rPr>
              <a:t> in mala </a:t>
            </a:r>
            <a:r>
              <a:rPr lang="en-GB" sz="1800" dirty="0" err="1">
                <a:solidFill>
                  <a:srgbClr val="1B193E"/>
                </a:solidFill>
                <a:effectLst/>
                <a:ea typeface="Yu Mincho" panose="02020400000000000000" pitchFamily="18" charset="-128"/>
                <a:cs typeface="Calibri" panose="020F0502020204030204" pitchFamily="34" charset="0"/>
              </a:rPr>
              <a:t>ter</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srednje</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velika</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podjetja</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uporabijo</a:t>
            </a:r>
            <a:r>
              <a:rPr lang="en-GB" sz="1800" dirty="0">
                <a:solidFill>
                  <a:srgbClr val="1B193E"/>
                </a:solidFill>
                <a:effectLst/>
                <a:ea typeface="Yu Mincho" panose="02020400000000000000" pitchFamily="18" charset="-128"/>
                <a:cs typeface="Calibri" panose="020F0502020204030204" pitchFamily="34" charset="0"/>
              </a:rPr>
              <a:t> za </a:t>
            </a:r>
            <a:r>
              <a:rPr lang="en-GB" sz="1800" dirty="0" err="1">
                <a:solidFill>
                  <a:srgbClr val="1B193E"/>
                </a:solidFill>
                <a:effectLst/>
                <a:ea typeface="Yu Mincho" panose="02020400000000000000" pitchFamily="18" charset="-128"/>
                <a:cs typeface="Calibri" panose="020F0502020204030204" pitchFamily="34" charset="0"/>
              </a:rPr>
              <a:t>učinkovito</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doseganje</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svojih</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trženjskih</a:t>
            </a:r>
            <a:r>
              <a:rPr lang="en-GB" sz="1800" dirty="0">
                <a:solidFill>
                  <a:srgbClr val="1B193E"/>
                </a:solidFill>
                <a:effectLst/>
                <a:ea typeface="Yu Mincho" panose="02020400000000000000" pitchFamily="18" charset="-128"/>
                <a:cs typeface="Calibri" panose="020F0502020204030204" pitchFamily="34" charset="0"/>
              </a:rPr>
              <a:t> </a:t>
            </a:r>
            <a:r>
              <a:rPr lang="en-GB" sz="1800" dirty="0" err="1">
                <a:solidFill>
                  <a:srgbClr val="1B193E"/>
                </a:solidFill>
                <a:effectLst/>
                <a:ea typeface="Yu Mincho" panose="02020400000000000000" pitchFamily="18" charset="-128"/>
                <a:cs typeface="Calibri" panose="020F0502020204030204" pitchFamily="34" charset="0"/>
              </a:rPr>
              <a:t>ciljev</a:t>
            </a:r>
            <a:r>
              <a:rPr lang="en-GB" sz="1800" dirty="0">
                <a:solidFill>
                  <a:srgbClr val="1B193E"/>
                </a:solidFill>
                <a:effectLst/>
                <a:ea typeface="Yu Mincho" panose="02020400000000000000" pitchFamily="18" charset="-128"/>
                <a:cs typeface="Calibri" panose="020F0502020204030204" pitchFamily="34" charset="0"/>
              </a:rPr>
              <a:t>.</a:t>
            </a:r>
          </a:p>
          <a:p>
            <a:pPr>
              <a:lnSpc>
                <a:spcPct val="107000"/>
              </a:lnSpc>
              <a:spcAft>
                <a:spcPts val="800"/>
              </a:spcAft>
            </a:pPr>
            <a:r>
              <a:rPr lang="en-US" sz="1800" b="1" dirty="0">
                <a:effectLst/>
                <a:ea typeface="Times New Roman" panose="02020603050405020304" pitchFamily="18" charset="0"/>
              </a:rPr>
              <a:t>1.2.1 </a:t>
            </a:r>
            <a:r>
              <a:rPr lang="en-US" sz="1800" b="1" dirty="0" err="1">
                <a:effectLst/>
                <a:ea typeface="Times New Roman" panose="02020603050405020304" pitchFamily="18" charset="0"/>
              </a:rPr>
              <a:t>Ključni</a:t>
            </a:r>
            <a:r>
              <a:rPr lang="en-US" sz="1800" b="1" dirty="0">
                <a:effectLst/>
                <a:ea typeface="Times New Roman" panose="02020603050405020304" pitchFamily="18" charset="0"/>
              </a:rPr>
              <a:t> </a:t>
            </a:r>
            <a:r>
              <a:rPr lang="en-US" sz="1800" b="1" dirty="0" err="1">
                <a:effectLst/>
                <a:ea typeface="Times New Roman" panose="02020603050405020304" pitchFamily="18" charset="0"/>
              </a:rPr>
              <a:t>kanali</a:t>
            </a:r>
            <a:r>
              <a:rPr lang="en-US" sz="1800" b="1" dirty="0">
                <a:effectLst/>
                <a:ea typeface="Times New Roman" panose="02020603050405020304" pitchFamily="18" charset="0"/>
              </a:rPr>
              <a:t> </a:t>
            </a:r>
            <a:r>
              <a:rPr lang="en-US" sz="1800" b="1" dirty="0" err="1">
                <a:effectLst/>
                <a:ea typeface="Times New Roman" panose="02020603050405020304" pitchFamily="18" charset="0"/>
              </a:rPr>
              <a:t>digitalnega</a:t>
            </a:r>
            <a:r>
              <a:rPr lang="en-US" sz="1800" b="1" dirty="0">
                <a:effectLst/>
                <a:ea typeface="Times New Roman" panose="02020603050405020304" pitchFamily="18" charset="0"/>
              </a:rPr>
              <a:t> </a:t>
            </a:r>
            <a:r>
              <a:rPr lang="en-US" sz="1800" b="1" dirty="0" err="1">
                <a:effectLst/>
                <a:ea typeface="Times New Roman" panose="02020603050405020304" pitchFamily="18" charset="0"/>
              </a:rPr>
              <a:t>trženja</a:t>
            </a:r>
            <a:endParaRPr lang="fr-FR" sz="1800" dirty="0">
              <a:effectLst/>
              <a:ea typeface="Times New Roman" panose="02020603050405020304" pitchFamily="18" charset="0"/>
            </a:endParaRPr>
          </a:p>
          <a:p>
            <a:r>
              <a:rPr lang="en-GB" sz="1800" dirty="0" err="1">
                <a:effectLst/>
                <a:ea typeface="Times New Roman" panose="02020603050405020304" pitchFamily="18" charset="0"/>
              </a:rPr>
              <a:t>Digitalno</a:t>
            </a:r>
            <a:r>
              <a:rPr lang="en-GB" sz="1800" dirty="0">
                <a:effectLst/>
                <a:ea typeface="Times New Roman" panose="02020603050405020304" pitchFamily="18" charset="0"/>
              </a:rPr>
              <a:t> </a:t>
            </a:r>
            <a:r>
              <a:rPr lang="en-GB" sz="1800" dirty="0" err="1">
                <a:effectLst/>
                <a:ea typeface="Times New Roman" panose="02020603050405020304" pitchFamily="18" charset="0"/>
              </a:rPr>
              <a:t>trženje</a:t>
            </a:r>
            <a:r>
              <a:rPr lang="en-GB" sz="1800" dirty="0">
                <a:effectLst/>
                <a:ea typeface="Times New Roman" panose="02020603050405020304" pitchFamily="18" charset="0"/>
              </a:rPr>
              <a:t> </a:t>
            </a:r>
            <a:r>
              <a:rPr lang="en-GB" sz="1800" dirty="0" err="1">
                <a:effectLst/>
                <a:ea typeface="Times New Roman" panose="02020603050405020304" pitchFamily="18" charset="0"/>
              </a:rPr>
              <a:t>ponuja</a:t>
            </a:r>
            <a:r>
              <a:rPr lang="en-GB" sz="1800" dirty="0">
                <a:effectLst/>
                <a:ea typeface="Times New Roman" panose="02020603050405020304" pitchFamily="18" charset="0"/>
              </a:rPr>
              <a:t> </a:t>
            </a:r>
            <a:r>
              <a:rPr lang="en-GB" sz="1800" dirty="0" err="1">
                <a:effectLst/>
                <a:ea typeface="Times New Roman" panose="02020603050405020304" pitchFamily="18" charset="0"/>
              </a:rPr>
              <a:t>različne</a:t>
            </a:r>
            <a:r>
              <a:rPr lang="en-GB" sz="1800" dirty="0">
                <a:effectLst/>
                <a:ea typeface="Times New Roman" panose="02020603050405020304" pitchFamily="18" charset="0"/>
              </a:rPr>
              <a:t> </a:t>
            </a:r>
            <a:r>
              <a:rPr lang="en-GB" sz="1800" dirty="0" err="1">
                <a:effectLst/>
                <a:ea typeface="Times New Roman" panose="02020603050405020304" pitchFamily="18" charset="0"/>
              </a:rPr>
              <a:t>kanale</a:t>
            </a:r>
            <a:r>
              <a:rPr lang="en-GB" sz="1800" dirty="0">
                <a:effectLst/>
                <a:ea typeface="Times New Roman" panose="02020603050405020304" pitchFamily="18" charset="0"/>
              </a:rPr>
              <a:t>, od </a:t>
            </a:r>
            <a:r>
              <a:rPr lang="en-GB" sz="1800" dirty="0" err="1">
                <a:effectLst/>
                <a:ea typeface="Times New Roman" panose="02020603050405020304" pitchFamily="18" charset="0"/>
              </a:rPr>
              <a:t>katerih</a:t>
            </a:r>
            <a:r>
              <a:rPr lang="en-GB" sz="1800" dirty="0">
                <a:effectLst/>
                <a:ea typeface="Times New Roman" panose="02020603050405020304" pitchFamily="18" charset="0"/>
              </a:rPr>
              <a:t> </a:t>
            </a:r>
            <a:r>
              <a:rPr lang="en-GB" sz="1800" dirty="0" err="1">
                <a:effectLst/>
                <a:ea typeface="Times New Roman" panose="02020603050405020304" pitchFamily="18" charset="0"/>
              </a:rPr>
              <a:t>ima</a:t>
            </a:r>
            <a:r>
              <a:rPr lang="en-GB" sz="1800" dirty="0">
                <a:effectLst/>
                <a:ea typeface="Times New Roman" panose="02020603050405020304" pitchFamily="18" charset="0"/>
              </a:rPr>
              <a:t> </a:t>
            </a:r>
            <a:r>
              <a:rPr lang="en-GB" sz="1800" dirty="0" err="1">
                <a:effectLst/>
                <a:ea typeface="Times New Roman" panose="02020603050405020304" pitchFamily="18" charset="0"/>
              </a:rPr>
              <a:t>vsak</a:t>
            </a:r>
            <a:r>
              <a:rPr lang="en-GB" sz="1800" dirty="0">
                <a:effectLst/>
                <a:ea typeface="Times New Roman" panose="02020603050405020304" pitchFamily="18" charset="0"/>
              </a:rPr>
              <a:t> </a:t>
            </a:r>
            <a:r>
              <a:rPr lang="en-GB" sz="1800" dirty="0" err="1">
                <a:effectLst/>
                <a:ea typeface="Times New Roman" panose="02020603050405020304" pitchFamily="18" charset="0"/>
              </a:rPr>
              <a:t>svoje</a:t>
            </a:r>
            <a:r>
              <a:rPr lang="en-GB" sz="1800" dirty="0">
                <a:effectLst/>
                <a:ea typeface="Times New Roman" panose="02020603050405020304" pitchFamily="18" charset="0"/>
              </a:rPr>
              <a:t> </a:t>
            </a:r>
            <a:r>
              <a:rPr lang="en-GB" sz="1800" dirty="0" err="1">
                <a:effectLst/>
                <a:ea typeface="Times New Roman" panose="02020603050405020304" pitchFamily="18" charset="0"/>
              </a:rPr>
              <a:t>edinstvene</a:t>
            </a:r>
            <a:r>
              <a:rPr lang="en-GB" sz="1800" dirty="0">
                <a:effectLst/>
                <a:ea typeface="Times New Roman" panose="02020603050405020304" pitchFamily="18" charset="0"/>
              </a:rPr>
              <a:t> </a:t>
            </a:r>
            <a:r>
              <a:rPr lang="en-GB" sz="1800" dirty="0" err="1">
                <a:effectLst/>
                <a:ea typeface="Times New Roman" panose="02020603050405020304" pitchFamily="18" charset="0"/>
              </a:rPr>
              <a:t>značilnosti</a:t>
            </a:r>
            <a:r>
              <a:rPr lang="en-GB" sz="1800" dirty="0">
                <a:effectLst/>
                <a:ea typeface="Times New Roman" panose="02020603050405020304" pitchFamily="18" charset="0"/>
              </a:rPr>
              <a:t> in </a:t>
            </a:r>
            <a:r>
              <a:rPr lang="en-GB" sz="1800" dirty="0" err="1">
                <a:effectLst/>
                <a:ea typeface="Times New Roman" panose="02020603050405020304" pitchFamily="18" charset="0"/>
              </a:rPr>
              <a:t>prednosti</a:t>
            </a:r>
            <a:r>
              <a:rPr lang="en-GB" sz="1800" dirty="0">
                <a:effectLst/>
                <a:ea typeface="Times New Roman" panose="02020603050405020304" pitchFamily="18" charset="0"/>
              </a:rPr>
              <a:t>. MSP </a:t>
            </a:r>
            <a:r>
              <a:rPr lang="en-GB" sz="1800" dirty="0" err="1">
                <a:effectLst/>
                <a:ea typeface="Times New Roman" panose="02020603050405020304" pitchFamily="18" charset="0"/>
              </a:rPr>
              <a:t>morajo</a:t>
            </a:r>
            <a:r>
              <a:rPr lang="en-GB" sz="1800" dirty="0">
                <a:effectLst/>
                <a:ea typeface="Times New Roman" panose="02020603050405020304" pitchFamily="18" charset="0"/>
              </a:rPr>
              <a:t> </a:t>
            </a:r>
            <a:r>
              <a:rPr lang="en-GB" sz="1800" dirty="0" err="1">
                <a:effectLst/>
                <a:ea typeface="Times New Roman" panose="02020603050405020304" pitchFamily="18" charset="0"/>
              </a:rPr>
              <a:t>ugotoviti</a:t>
            </a:r>
            <a:r>
              <a:rPr lang="en-GB" sz="1800" dirty="0">
                <a:effectLst/>
                <a:ea typeface="Times New Roman" panose="02020603050405020304" pitchFamily="18" charset="0"/>
              </a:rPr>
              <a:t>, </a:t>
            </a:r>
            <a:r>
              <a:rPr lang="en-GB" sz="1800" dirty="0" err="1">
                <a:effectLst/>
                <a:ea typeface="Times New Roman" panose="02020603050405020304" pitchFamily="18" charset="0"/>
              </a:rPr>
              <a:t>kateri</a:t>
            </a:r>
            <a:r>
              <a:rPr lang="en-GB" sz="1800" dirty="0">
                <a:effectLst/>
                <a:ea typeface="Times New Roman" panose="02020603050405020304" pitchFamily="18" charset="0"/>
              </a:rPr>
              <a:t> </a:t>
            </a:r>
            <a:r>
              <a:rPr lang="en-GB" sz="1800" dirty="0" err="1">
                <a:effectLst/>
                <a:ea typeface="Times New Roman" panose="02020603050405020304" pitchFamily="18" charset="0"/>
              </a:rPr>
              <a:t>kanali</a:t>
            </a:r>
            <a:r>
              <a:rPr lang="en-GB" sz="1800" dirty="0">
                <a:effectLst/>
                <a:ea typeface="Times New Roman" panose="02020603050405020304" pitchFamily="18" charset="0"/>
              </a:rPr>
              <a:t> </a:t>
            </a:r>
            <a:r>
              <a:rPr lang="en-GB" sz="1800" dirty="0" err="1">
                <a:effectLst/>
                <a:ea typeface="Times New Roman" panose="02020603050405020304" pitchFamily="18" charset="0"/>
              </a:rPr>
              <a:t>najbolje</a:t>
            </a:r>
            <a:r>
              <a:rPr lang="en-GB" sz="1800" dirty="0">
                <a:effectLst/>
                <a:ea typeface="Times New Roman" panose="02020603050405020304" pitchFamily="18" charset="0"/>
              </a:rPr>
              <a:t> </a:t>
            </a:r>
            <a:r>
              <a:rPr lang="en-GB" sz="1800" dirty="0" err="1">
                <a:effectLst/>
                <a:ea typeface="Times New Roman" panose="02020603050405020304" pitchFamily="18" charset="0"/>
              </a:rPr>
              <a:t>ustrezajo</a:t>
            </a:r>
            <a:r>
              <a:rPr lang="en-GB" sz="1800" dirty="0">
                <a:effectLst/>
                <a:ea typeface="Times New Roman" panose="02020603050405020304" pitchFamily="18" charset="0"/>
              </a:rPr>
              <a:t> </a:t>
            </a:r>
            <a:r>
              <a:rPr lang="en-GB" sz="1800" dirty="0" err="1">
                <a:effectLst/>
                <a:ea typeface="Times New Roman" panose="02020603050405020304" pitchFamily="18" charset="0"/>
              </a:rPr>
              <a:t>njihovi</a:t>
            </a:r>
            <a:r>
              <a:rPr lang="en-GB" sz="1800" dirty="0">
                <a:effectLst/>
                <a:ea typeface="Times New Roman" panose="02020603050405020304" pitchFamily="18" charset="0"/>
              </a:rPr>
              <a:t> </a:t>
            </a:r>
            <a:r>
              <a:rPr lang="en-GB" sz="1800" dirty="0" err="1">
                <a:effectLst/>
                <a:ea typeface="Times New Roman" panose="02020603050405020304" pitchFamily="18" charset="0"/>
              </a:rPr>
              <a:t>ciljni</a:t>
            </a:r>
            <a:r>
              <a:rPr lang="en-GB" sz="1800" dirty="0">
                <a:effectLst/>
                <a:ea typeface="Times New Roman" panose="02020603050405020304" pitchFamily="18" charset="0"/>
              </a:rPr>
              <a:t> </a:t>
            </a:r>
            <a:r>
              <a:rPr lang="en-GB" sz="1800" dirty="0" err="1">
                <a:effectLst/>
                <a:ea typeface="Times New Roman" panose="02020603050405020304" pitchFamily="18" charset="0"/>
              </a:rPr>
              <a:t>skupini</a:t>
            </a:r>
            <a:r>
              <a:rPr lang="en-GB" sz="1800" dirty="0">
                <a:effectLst/>
                <a:ea typeface="Times New Roman" panose="02020603050405020304" pitchFamily="18" charset="0"/>
              </a:rPr>
              <a:t> in </a:t>
            </a:r>
            <a:r>
              <a:rPr lang="en-GB" sz="1800" dirty="0" err="1">
                <a:effectLst/>
                <a:ea typeface="Times New Roman" panose="02020603050405020304" pitchFamily="18" charset="0"/>
              </a:rPr>
              <a:t>poslovnim</a:t>
            </a:r>
            <a:r>
              <a:rPr lang="en-GB" sz="1800" dirty="0">
                <a:effectLst/>
                <a:ea typeface="Times New Roman" panose="02020603050405020304" pitchFamily="18" charset="0"/>
              </a:rPr>
              <a:t> </a:t>
            </a:r>
            <a:r>
              <a:rPr lang="en-GB" sz="1800" dirty="0" err="1">
                <a:effectLst/>
                <a:ea typeface="Times New Roman" panose="02020603050405020304" pitchFamily="18" charset="0"/>
              </a:rPr>
              <a:t>ciljem</a:t>
            </a:r>
            <a:r>
              <a:rPr lang="en-GB" sz="1800" dirty="0">
                <a:effectLst/>
                <a:ea typeface="Times New Roman" panose="02020603050405020304" pitchFamily="18" charset="0"/>
              </a:rPr>
              <a:t>. V </a:t>
            </a:r>
            <a:r>
              <a:rPr lang="en-GB" sz="1800" dirty="0" err="1">
                <a:effectLst/>
                <a:ea typeface="Times New Roman" panose="02020603050405020304" pitchFamily="18" charset="0"/>
              </a:rPr>
              <a:t>nadaljevanju</a:t>
            </a:r>
            <a:r>
              <a:rPr lang="en-GB" sz="1800" dirty="0">
                <a:effectLst/>
                <a:ea typeface="Times New Roman" panose="02020603050405020304" pitchFamily="18" charset="0"/>
              </a:rPr>
              <a:t> so </a:t>
            </a:r>
            <a:r>
              <a:rPr lang="en-GB" sz="1800" dirty="0" err="1">
                <a:effectLst/>
                <a:ea typeface="Times New Roman" panose="02020603050405020304" pitchFamily="18" charset="0"/>
              </a:rPr>
              <a:t>predstavljeni</a:t>
            </a:r>
            <a:r>
              <a:rPr lang="en-GB" sz="1800" dirty="0">
                <a:effectLst/>
                <a:ea typeface="Times New Roman" panose="02020603050405020304" pitchFamily="18" charset="0"/>
              </a:rPr>
              <a:t> </a:t>
            </a:r>
            <a:r>
              <a:rPr lang="en-GB" sz="1800" dirty="0" err="1">
                <a:effectLst/>
                <a:ea typeface="Times New Roman" panose="02020603050405020304" pitchFamily="18" charset="0"/>
              </a:rPr>
              <a:t>nekateri</a:t>
            </a:r>
            <a:r>
              <a:rPr lang="en-GB" sz="1800" dirty="0">
                <a:effectLst/>
                <a:ea typeface="Times New Roman" panose="02020603050405020304" pitchFamily="18" charset="0"/>
              </a:rPr>
              <a:t> </a:t>
            </a:r>
            <a:r>
              <a:rPr lang="en-GB" sz="1800" dirty="0" err="1">
                <a:effectLst/>
                <a:ea typeface="Times New Roman" panose="02020603050405020304" pitchFamily="18" charset="0"/>
              </a:rPr>
              <a:t>ključni</a:t>
            </a:r>
            <a:r>
              <a:rPr lang="en-GB" sz="1800" dirty="0">
                <a:effectLst/>
                <a:ea typeface="Times New Roman" panose="02020603050405020304" pitchFamily="18" charset="0"/>
              </a:rPr>
              <a:t> </a:t>
            </a:r>
            <a:r>
              <a:rPr lang="en-GB" sz="1800" dirty="0" err="1">
                <a:effectLst/>
                <a:ea typeface="Times New Roman" panose="02020603050405020304" pitchFamily="18" charset="0"/>
              </a:rPr>
              <a:t>kanali</a:t>
            </a:r>
            <a:r>
              <a:rPr lang="en-GB" sz="1800" dirty="0">
                <a:effectLst/>
                <a:ea typeface="Times New Roman" panose="02020603050405020304" pitchFamily="18" charset="0"/>
              </a:rPr>
              <a:t> </a:t>
            </a:r>
            <a:r>
              <a:rPr lang="en-GB" sz="1800" dirty="0" err="1">
                <a:effectLst/>
                <a:ea typeface="Times New Roman" panose="02020603050405020304" pitchFamily="18" charset="0"/>
              </a:rPr>
              <a:t>digitalnega</a:t>
            </a:r>
            <a:r>
              <a:rPr lang="en-GB" sz="1800" dirty="0">
                <a:effectLst/>
                <a:ea typeface="Times New Roman" panose="02020603050405020304" pitchFamily="18" charset="0"/>
              </a:rPr>
              <a:t> </a:t>
            </a:r>
            <a:r>
              <a:rPr lang="en-GB" sz="1800" dirty="0" err="1">
                <a:effectLst/>
                <a:ea typeface="Times New Roman" panose="02020603050405020304" pitchFamily="18" charset="0"/>
              </a:rPr>
              <a:t>trženja</a:t>
            </a:r>
            <a:r>
              <a:rPr lang="en-GB" sz="1800" dirty="0">
                <a:effectLst/>
                <a:ea typeface="Times New Roman" panose="02020603050405020304" pitchFamily="18" charset="0"/>
              </a:rPr>
              <a:t>:</a:t>
            </a:r>
          </a:p>
          <a:p>
            <a:r>
              <a:rPr lang="en-US" sz="1800" b="1" dirty="0" err="1">
                <a:effectLst/>
                <a:latin typeface="Calibri" panose="020F0502020204030204" pitchFamily="34" charset="0"/>
                <a:ea typeface="Times New Roman" panose="02020603050405020304" pitchFamily="18" charset="0"/>
                <a:cs typeface="Calibri" panose="020F0502020204030204" pitchFamily="34" charset="0"/>
              </a:rPr>
              <a:t>Trženje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iskalnikih</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(SEM-Search Engine Marketing ): </a:t>
            </a:r>
            <a:r>
              <a:rPr lang="en-US" sz="1800" dirty="0">
                <a:effectLst/>
                <a:latin typeface="Calibri" panose="020F0502020204030204" pitchFamily="34" charset="0"/>
                <a:ea typeface="Times New Roman" panose="02020603050405020304" pitchFamily="18" charset="0"/>
                <a:cs typeface="Calibri" panose="020F0502020204030204" pitchFamily="34" charset="0"/>
              </a:rPr>
              <a:t>SEM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vključuje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plačano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oglaševanje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iskalnikih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kot</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sta</a:t>
            </a:r>
            <a:r>
              <a:rPr lang="en-US" sz="1800" dirty="0">
                <a:effectLst/>
                <a:latin typeface="Calibri" panose="020F0502020204030204" pitchFamily="34" charset="0"/>
                <a:ea typeface="Times New Roman" panose="02020603050405020304" pitchFamily="18" charset="0"/>
                <a:cs typeface="Calibri" panose="020F0502020204030204" pitchFamily="34" charset="0"/>
              </a:rPr>
              <a:t> Google in Bing.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Vključuje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kampanje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plačilom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klik</a:t>
            </a:r>
            <a:r>
              <a:rPr lang="en-US" sz="1800" dirty="0">
                <a:effectLst/>
                <a:latin typeface="Calibri" panose="020F0502020204030204" pitchFamily="34" charset="0"/>
                <a:ea typeface="Times New Roman" panose="02020603050405020304" pitchFamily="18" charset="0"/>
                <a:cs typeface="Calibri" panose="020F0502020204030204" pitchFamily="34" charset="0"/>
              </a:rPr>
              <a:t> (PPC)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prikazno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oglaševanje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SEM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učinkovit</a:t>
            </a:r>
            <a:r>
              <a:rPr lang="en-US" sz="1800" dirty="0">
                <a:effectLst/>
                <a:latin typeface="Calibri" panose="020F0502020204030204" pitchFamily="34" charset="0"/>
                <a:ea typeface="Times New Roman" panose="02020603050405020304" pitchFamily="18" charset="0"/>
                <a:cs typeface="Calibri" panose="020F0502020204030204" pitchFamily="34" charset="0"/>
              </a:rPr>
              <a:t> za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spodbujanje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takojšnjega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prometa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vašo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spletno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stran</a:t>
            </a:r>
            <a:r>
              <a:rPr lang="en-US" sz="1800" dirty="0">
                <a:effectLst/>
                <a:latin typeface="Calibri" panose="020F0502020204030204" pitchFamily="34" charset="0"/>
                <a:ea typeface="Times New Roman" panose="02020603050405020304" pitchFamily="18" charset="0"/>
                <a:cs typeface="Calibri" panose="020F0502020204030204" pitchFamily="34" charset="0"/>
              </a:rPr>
              <a:t>, ko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uporabniki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iščejo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določene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ključne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besede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povezane</a:t>
            </a:r>
            <a:r>
              <a:rPr lang="en-US" sz="1800" dirty="0">
                <a:effectLst/>
                <a:latin typeface="Calibri" panose="020F0502020204030204" pitchFamily="34" charset="0"/>
                <a:ea typeface="Times New Roman" panose="02020603050405020304" pitchFamily="18" charset="0"/>
                <a:cs typeface="Calibri" panose="020F0502020204030204" pitchFamily="34" charset="0"/>
              </a:rPr>
              <a:t> z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vašim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podjetjem</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90312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Uvod</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v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digitalno</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 </a:t>
            </a:r>
            <a:r>
              <a:rPr lang="en-GB" sz="2800" b="1" dirty="0" err="1">
                <a:solidFill>
                  <a:srgbClr val="0AD995"/>
                </a:solidFill>
                <a:effectLst/>
                <a:latin typeface="Calibri" panose="020F0502020204030204" pitchFamily="34" charset="0"/>
                <a:ea typeface="Yu Mincho" panose="02020400000000000000" pitchFamily="18" charset="-128"/>
                <a:cs typeface="Arial" panose="020B0604020202020204" pitchFamily="34" charset="0"/>
              </a:rPr>
              <a:t>trženje</a:t>
            </a:r>
            <a:endPar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endParaRPr>
          </a:p>
          <a:p>
            <a:r>
              <a:rPr lang="es-ES" sz="2000" dirty="0"/>
              <a:t>1.2 Opredelitev ključnih kanalov in strategij digitalnega trženja</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ea typeface="Times New Roman" panose="02020603050405020304" pitchFamily="18" charset="0"/>
              </a:rPr>
              <a:t>1.2.1 </a:t>
            </a:r>
            <a:r>
              <a:rPr lang="en-US" sz="1800" b="1" dirty="0" err="1">
                <a:effectLst/>
                <a:ea typeface="Times New Roman" panose="02020603050405020304" pitchFamily="18" charset="0"/>
              </a:rPr>
              <a:t>Ključni</a:t>
            </a:r>
            <a:r>
              <a:rPr lang="en-US" sz="1800" b="1" dirty="0">
                <a:effectLst/>
                <a:ea typeface="Times New Roman" panose="02020603050405020304" pitchFamily="18" charset="0"/>
              </a:rPr>
              <a:t> </a:t>
            </a:r>
            <a:r>
              <a:rPr lang="en-US" sz="1800" b="1" dirty="0" err="1">
                <a:effectLst/>
                <a:ea typeface="Times New Roman" panose="02020603050405020304" pitchFamily="18" charset="0"/>
              </a:rPr>
              <a:t>kanali</a:t>
            </a:r>
            <a:r>
              <a:rPr lang="en-US" sz="1800" b="1" dirty="0">
                <a:effectLst/>
                <a:ea typeface="Times New Roman" panose="02020603050405020304" pitchFamily="18" charset="0"/>
              </a:rPr>
              <a:t> </a:t>
            </a:r>
            <a:r>
              <a:rPr lang="en-US" sz="1800" b="1" dirty="0" err="1">
                <a:effectLst/>
                <a:ea typeface="Times New Roman" panose="02020603050405020304" pitchFamily="18" charset="0"/>
              </a:rPr>
              <a:t>digitalnega</a:t>
            </a:r>
            <a:r>
              <a:rPr lang="en-US" sz="1800" b="1" dirty="0">
                <a:effectLst/>
                <a:ea typeface="Times New Roman" panose="02020603050405020304" pitchFamily="18" charset="0"/>
              </a:rPr>
              <a:t> </a:t>
            </a:r>
            <a:r>
              <a:rPr lang="en-US" sz="1800" b="1" dirty="0" err="1">
                <a:effectLst/>
                <a:ea typeface="Times New Roman" panose="02020603050405020304" pitchFamily="18" charset="0"/>
              </a:rPr>
              <a:t>trženja</a:t>
            </a:r>
            <a:br>
              <a:rPr lang="en-US" sz="1800" b="1" dirty="0">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err="1">
                <a:effectLst/>
                <a:ea typeface="Times New Roman" panose="02020603050405020304" pitchFamily="18" charset="0"/>
              </a:rPr>
              <a:t>Optimizacija</a:t>
            </a:r>
            <a:r>
              <a:rPr lang="en-GB" sz="1800" b="1" dirty="0">
                <a:effectLst/>
                <a:ea typeface="Times New Roman" panose="02020603050405020304" pitchFamily="18" charset="0"/>
              </a:rPr>
              <a:t> za </a:t>
            </a:r>
            <a:r>
              <a:rPr lang="en-GB" sz="1800" b="1" dirty="0" err="1">
                <a:effectLst/>
                <a:ea typeface="Times New Roman" panose="02020603050405020304" pitchFamily="18" charset="0"/>
              </a:rPr>
              <a:t>iskalnike</a:t>
            </a:r>
            <a:r>
              <a:rPr lang="en-GB" sz="1800" b="1" dirty="0">
                <a:effectLst/>
                <a:ea typeface="Times New Roman" panose="02020603050405020304" pitchFamily="18" charset="0"/>
              </a:rPr>
              <a:t> Search Engine Optimization (SEO):</a:t>
            </a:r>
            <a:r>
              <a:rPr lang="en-GB" sz="1800" dirty="0">
                <a:effectLst/>
                <a:ea typeface="Times New Roman" panose="02020603050405020304" pitchFamily="18" charset="0"/>
              </a:rPr>
              <a:t> SEO je </a:t>
            </a:r>
            <a:r>
              <a:rPr lang="en-GB" sz="1800" dirty="0" err="1">
                <a:effectLst/>
                <a:ea typeface="Times New Roman" panose="02020603050405020304" pitchFamily="18" charset="0"/>
              </a:rPr>
              <a:t>postopek</a:t>
            </a:r>
            <a:r>
              <a:rPr lang="en-GB" sz="1800" dirty="0">
                <a:effectLst/>
                <a:ea typeface="Times New Roman" panose="02020603050405020304" pitchFamily="18" charset="0"/>
              </a:rPr>
              <a:t> </a:t>
            </a:r>
            <a:r>
              <a:rPr lang="en-GB" sz="1800" dirty="0" err="1">
                <a:effectLst/>
                <a:ea typeface="Times New Roman" panose="02020603050405020304" pitchFamily="18" charset="0"/>
              </a:rPr>
              <a:t>optimizacije</a:t>
            </a:r>
            <a:r>
              <a:rPr lang="en-GB" sz="1800" dirty="0">
                <a:effectLst/>
                <a:ea typeface="Times New Roman" panose="02020603050405020304" pitchFamily="18" charset="0"/>
              </a:rPr>
              <a:t> </a:t>
            </a:r>
            <a:r>
              <a:rPr lang="en-GB" sz="1800" dirty="0" err="1">
                <a:effectLst/>
                <a:ea typeface="Times New Roman" panose="02020603050405020304" pitchFamily="18" charset="0"/>
              </a:rPr>
              <a:t>spletnega</a:t>
            </a:r>
            <a:r>
              <a:rPr lang="en-GB" sz="1800" dirty="0">
                <a:effectLst/>
                <a:ea typeface="Times New Roman" panose="02020603050405020304" pitchFamily="18" charset="0"/>
              </a:rPr>
              <a:t> </a:t>
            </a:r>
            <a:r>
              <a:rPr lang="en-GB" sz="1800" dirty="0" err="1">
                <a:effectLst/>
                <a:ea typeface="Times New Roman" panose="02020603050405020304" pitchFamily="18" charset="0"/>
              </a:rPr>
              <a:t>mesta</a:t>
            </a:r>
            <a:r>
              <a:rPr lang="en-GB" sz="1800" dirty="0">
                <a:effectLst/>
                <a:ea typeface="Times New Roman" panose="02020603050405020304" pitchFamily="18" charset="0"/>
              </a:rPr>
              <a:t>, da se </a:t>
            </a:r>
            <a:r>
              <a:rPr lang="en-GB" sz="1800" dirty="0" err="1">
                <a:effectLst/>
                <a:ea typeface="Times New Roman" panose="02020603050405020304" pitchFamily="18" charset="0"/>
              </a:rPr>
              <a:t>uvrsti</a:t>
            </a:r>
            <a:r>
              <a:rPr lang="en-GB" sz="1800" dirty="0">
                <a:effectLst/>
                <a:ea typeface="Times New Roman" panose="02020603050405020304" pitchFamily="18" charset="0"/>
              </a:rPr>
              <a:t> </a:t>
            </a:r>
            <a:r>
              <a:rPr lang="en-GB" sz="1800" dirty="0" err="1">
                <a:effectLst/>
                <a:ea typeface="Times New Roman" panose="02020603050405020304" pitchFamily="18" charset="0"/>
              </a:rPr>
              <a:t>višje</a:t>
            </a:r>
            <a:r>
              <a:rPr lang="en-GB" sz="1800" dirty="0">
                <a:effectLst/>
                <a:ea typeface="Times New Roman" panose="02020603050405020304" pitchFamily="18" charset="0"/>
              </a:rPr>
              <a:t> v </a:t>
            </a:r>
            <a:r>
              <a:rPr lang="en-GB" sz="1800" dirty="0" err="1">
                <a:effectLst/>
                <a:ea typeface="Times New Roman" panose="02020603050405020304" pitchFamily="18" charset="0"/>
              </a:rPr>
              <a:t>organskih</a:t>
            </a:r>
            <a:r>
              <a:rPr lang="en-GB" sz="1800" dirty="0">
                <a:effectLst/>
                <a:ea typeface="Times New Roman" panose="02020603050405020304" pitchFamily="18" charset="0"/>
              </a:rPr>
              <a:t> </a:t>
            </a:r>
            <a:r>
              <a:rPr lang="en-GB" sz="1800" dirty="0" err="1">
                <a:effectLst/>
                <a:ea typeface="Times New Roman" panose="02020603050405020304" pitchFamily="18" charset="0"/>
              </a:rPr>
              <a:t>rezultatih</a:t>
            </a:r>
            <a:r>
              <a:rPr lang="en-GB" sz="1800" dirty="0">
                <a:effectLst/>
                <a:ea typeface="Times New Roman" panose="02020603050405020304" pitchFamily="18" charset="0"/>
              </a:rPr>
              <a:t> </a:t>
            </a:r>
            <a:r>
              <a:rPr lang="en-GB" sz="1800" dirty="0" err="1">
                <a:effectLst/>
                <a:ea typeface="Times New Roman" panose="02020603050405020304" pitchFamily="18" charset="0"/>
              </a:rPr>
              <a:t>iskanja</a:t>
            </a:r>
            <a:r>
              <a:rPr lang="en-GB" sz="1800" dirty="0">
                <a:effectLst/>
                <a:ea typeface="Times New Roman" panose="02020603050405020304" pitchFamily="18" charset="0"/>
              </a:rPr>
              <a:t>. To je </a:t>
            </a:r>
            <a:r>
              <a:rPr lang="en-GB" sz="1800" dirty="0" err="1">
                <a:effectLst/>
                <a:ea typeface="Times New Roman" panose="02020603050405020304" pitchFamily="18" charset="0"/>
              </a:rPr>
              <a:t>ključnega</a:t>
            </a:r>
            <a:r>
              <a:rPr lang="en-GB" sz="1800" dirty="0">
                <a:effectLst/>
                <a:ea typeface="Times New Roman" panose="02020603050405020304" pitchFamily="18" charset="0"/>
              </a:rPr>
              <a:t> </a:t>
            </a:r>
            <a:r>
              <a:rPr lang="en-GB" sz="1800" dirty="0" err="1">
                <a:effectLst/>
                <a:ea typeface="Times New Roman" panose="02020603050405020304" pitchFamily="18" charset="0"/>
              </a:rPr>
              <a:t>pomena</a:t>
            </a:r>
            <a:r>
              <a:rPr lang="en-GB" sz="1800" dirty="0">
                <a:effectLst/>
                <a:ea typeface="Times New Roman" panose="02020603050405020304" pitchFamily="18" charset="0"/>
              </a:rPr>
              <a:t> za </a:t>
            </a:r>
            <a:r>
              <a:rPr lang="en-GB" sz="1800" dirty="0" err="1">
                <a:effectLst/>
                <a:ea typeface="Times New Roman" panose="02020603050405020304" pitchFamily="18" charset="0"/>
              </a:rPr>
              <a:t>dolgoročno</a:t>
            </a:r>
            <a:r>
              <a:rPr lang="en-GB" sz="1800" dirty="0">
                <a:effectLst/>
                <a:ea typeface="Times New Roman" panose="02020603050405020304" pitchFamily="18" charset="0"/>
              </a:rPr>
              <a:t> </a:t>
            </a:r>
            <a:r>
              <a:rPr lang="en-GB" sz="1800" dirty="0" err="1">
                <a:effectLst/>
                <a:ea typeface="Times New Roman" panose="02020603050405020304" pitchFamily="18" charset="0"/>
              </a:rPr>
              <a:t>prepoznavnost</a:t>
            </a:r>
            <a:r>
              <a:rPr lang="en-GB" sz="1800" dirty="0">
                <a:effectLst/>
                <a:ea typeface="Times New Roman" panose="02020603050405020304" pitchFamily="18" charset="0"/>
              </a:rPr>
              <a:t> in </a:t>
            </a:r>
            <a:r>
              <a:rPr lang="en-GB" sz="1800" dirty="0" err="1">
                <a:effectLst/>
                <a:ea typeface="Times New Roman" panose="02020603050405020304" pitchFamily="18" charset="0"/>
              </a:rPr>
              <a:t>privabljanje</a:t>
            </a:r>
            <a:r>
              <a:rPr lang="en-GB" sz="1800" dirty="0">
                <a:effectLst/>
                <a:ea typeface="Times New Roman" panose="02020603050405020304" pitchFamily="18" charset="0"/>
              </a:rPr>
              <a:t> </a:t>
            </a:r>
            <a:r>
              <a:rPr lang="en-GB" sz="1800" dirty="0" err="1">
                <a:effectLst/>
                <a:ea typeface="Times New Roman" panose="02020603050405020304" pitchFamily="18" charset="0"/>
              </a:rPr>
              <a:t>organskega</a:t>
            </a:r>
            <a:r>
              <a:rPr lang="en-GB" sz="1800" dirty="0">
                <a:effectLst/>
                <a:ea typeface="Times New Roman" panose="02020603050405020304" pitchFamily="18" charset="0"/>
              </a:rPr>
              <a:t> (</a:t>
            </a:r>
            <a:r>
              <a:rPr lang="en-GB" sz="1800" dirty="0" err="1">
                <a:effectLst/>
                <a:ea typeface="Times New Roman" panose="02020603050405020304" pitchFamily="18" charset="0"/>
              </a:rPr>
              <a:t>neplačanega</a:t>
            </a:r>
            <a:r>
              <a:rPr lang="en-GB" sz="1800" dirty="0">
                <a:effectLst/>
                <a:ea typeface="Times New Roman" panose="02020603050405020304" pitchFamily="18" charset="0"/>
              </a:rPr>
              <a:t>) </a:t>
            </a:r>
            <a:r>
              <a:rPr lang="en-GB" sz="1800" dirty="0" err="1">
                <a:effectLst/>
                <a:ea typeface="Times New Roman" panose="02020603050405020304" pitchFamily="18" charset="0"/>
              </a:rPr>
              <a:t>prometa</a:t>
            </a:r>
            <a:r>
              <a:rPr lang="en-GB" sz="1800" dirty="0">
                <a:effectLst/>
                <a:ea typeface="Times New Roman" panose="02020603050405020304" pitchFamily="18" charset="0"/>
              </a:rPr>
              <a:t>. S </a:t>
            </a:r>
            <a:r>
              <a:rPr lang="en-GB" sz="1800" dirty="0" err="1">
                <a:effectLst/>
                <a:ea typeface="Times New Roman" panose="02020603050405020304" pitchFamily="18" charset="0"/>
              </a:rPr>
              <a:t>pravilnimi</a:t>
            </a:r>
            <a:r>
              <a:rPr lang="en-GB" sz="1800" dirty="0">
                <a:effectLst/>
                <a:ea typeface="Times New Roman" panose="02020603050405020304" pitchFamily="18" charset="0"/>
              </a:rPr>
              <a:t> </a:t>
            </a:r>
            <a:r>
              <a:rPr lang="en-GB" sz="1800" dirty="0" err="1">
                <a:effectLst/>
                <a:ea typeface="Times New Roman" panose="02020603050405020304" pitchFamily="18" charset="0"/>
              </a:rPr>
              <a:t>tehnikami</a:t>
            </a:r>
            <a:r>
              <a:rPr lang="en-GB" sz="1800" dirty="0">
                <a:effectLst/>
                <a:ea typeface="Times New Roman" panose="02020603050405020304" pitchFamily="18" charset="0"/>
              </a:rPr>
              <a:t> SEO </a:t>
            </a:r>
            <a:r>
              <a:rPr lang="en-GB" sz="1800" dirty="0" err="1">
                <a:effectLst/>
                <a:ea typeface="Times New Roman" panose="02020603050405020304" pitchFamily="18" charset="0"/>
              </a:rPr>
              <a:t>lahko</a:t>
            </a:r>
            <a:r>
              <a:rPr lang="en-GB" sz="1800" dirty="0">
                <a:effectLst/>
                <a:ea typeface="Times New Roman" panose="02020603050405020304" pitchFamily="18" charset="0"/>
              </a:rPr>
              <a:t> </a:t>
            </a:r>
            <a:r>
              <a:rPr lang="en-GB" sz="1800" dirty="0" err="1">
                <a:effectLst/>
                <a:ea typeface="Times New Roman" panose="02020603050405020304" pitchFamily="18" charset="0"/>
              </a:rPr>
              <a:t>izboljšate</a:t>
            </a:r>
            <a:r>
              <a:rPr lang="en-GB" sz="1800" dirty="0">
                <a:effectLst/>
                <a:ea typeface="Times New Roman" panose="02020603050405020304" pitchFamily="18" charset="0"/>
              </a:rPr>
              <a:t> </a:t>
            </a:r>
            <a:r>
              <a:rPr lang="en-GB" sz="1800" dirty="0" err="1">
                <a:effectLst/>
                <a:ea typeface="Times New Roman" panose="02020603050405020304" pitchFamily="18" charset="0"/>
              </a:rPr>
              <a:t>možnosti</a:t>
            </a:r>
            <a:r>
              <a:rPr lang="en-GB" sz="1800" dirty="0">
                <a:effectLst/>
                <a:ea typeface="Times New Roman" panose="02020603050405020304" pitchFamily="18" charset="0"/>
              </a:rPr>
              <a:t>, da </a:t>
            </a:r>
            <a:r>
              <a:rPr lang="en-GB" sz="1800" dirty="0" err="1">
                <a:effectLst/>
                <a:ea typeface="Times New Roman" panose="02020603050405020304" pitchFamily="18" charset="0"/>
              </a:rPr>
              <a:t>vaše</a:t>
            </a:r>
            <a:r>
              <a:rPr lang="en-GB" sz="1800" dirty="0">
                <a:effectLst/>
                <a:ea typeface="Times New Roman" panose="02020603050405020304" pitchFamily="18" charset="0"/>
              </a:rPr>
              <a:t> </a:t>
            </a:r>
            <a:r>
              <a:rPr lang="en-GB" sz="1800" dirty="0" err="1">
                <a:effectLst/>
                <a:ea typeface="Times New Roman" panose="02020603050405020304" pitchFamily="18" charset="0"/>
              </a:rPr>
              <a:t>spletno</a:t>
            </a:r>
            <a:r>
              <a:rPr lang="en-GB" sz="1800" dirty="0">
                <a:effectLst/>
                <a:ea typeface="Times New Roman" panose="02020603050405020304" pitchFamily="18" charset="0"/>
              </a:rPr>
              <a:t> mesto </a:t>
            </a:r>
            <a:r>
              <a:rPr lang="en-GB" sz="1800" dirty="0" err="1">
                <a:effectLst/>
                <a:ea typeface="Times New Roman" panose="02020603050405020304" pitchFamily="18" charset="0"/>
              </a:rPr>
              <a:t>najdejo</a:t>
            </a:r>
            <a:r>
              <a:rPr lang="en-GB" sz="1800" dirty="0">
                <a:effectLst/>
                <a:ea typeface="Times New Roman" panose="02020603050405020304" pitchFamily="18" charset="0"/>
              </a:rPr>
              <a:t> </a:t>
            </a:r>
            <a:r>
              <a:rPr lang="en-GB" sz="1800" dirty="0" err="1">
                <a:effectLst/>
                <a:ea typeface="Times New Roman" panose="02020603050405020304" pitchFamily="18" charset="0"/>
              </a:rPr>
              <a:t>potencialne</a:t>
            </a:r>
            <a:r>
              <a:rPr lang="en-GB" sz="1800" dirty="0">
                <a:effectLst/>
                <a:ea typeface="Times New Roman" panose="02020603050405020304" pitchFamily="18" charset="0"/>
              </a:rPr>
              <a:t> </a:t>
            </a:r>
            <a:r>
              <a:rPr lang="en-GB" sz="1800" dirty="0" err="1">
                <a:effectLst/>
                <a:ea typeface="Times New Roman" panose="02020603050405020304" pitchFamily="18" charset="0"/>
              </a:rPr>
              <a:t>stranke</a:t>
            </a:r>
            <a:r>
              <a:rPr lang="en-GB" sz="1800" dirty="0">
                <a:effectLst/>
                <a:ea typeface="Times New Roman" panose="02020603050405020304" pitchFamily="18" charset="0"/>
              </a:rPr>
              <a:t>.</a:t>
            </a:r>
          </a:p>
          <a:p>
            <a:pPr marL="342900" lvl="0" indent="-342900">
              <a:buFont typeface="Arial" panose="020B0604020202020204" pitchFamily="34" charset="0"/>
              <a:buChar char="•"/>
              <a:tabLst>
                <a:tab pos="457200" algn="l"/>
              </a:tabLst>
            </a:pPr>
            <a:r>
              <a:rPr lang="en-GB" sz="1800" b="1" dirty="0" err="1">
                <a:effectLst/>
                <a:ea typeface="Times New Roman" panose="02020603050405020304" pitchFamily="18" charset="0"/>
              </a:rPr>
              <a:t>Trženje</a:t>
            </a:r>
            <a:r>
              <a:rPr lang="en-GB" sz="1800" b="1" dirty="0">
                <a:effectLst/>
                <a:ea typeface="Times New Roman" panose="02020603050405020304" pitchFamily="18" charset="0"/>
              </a:rPr>
              <a:t> v </a:t>
            </a:r>
            <a:r>
              <a:rPr lang="en-GB" sz="1800" b="1" dirty="0" err="1">
                <a:effectLst/>
                <a:ea typeface="Times New Roman" panose="02020603050405020304" pitchFamily="18" charset="0"/>
              </a:rPr>
              <a:t>družabnih</a:t>
            </a:r>
            <a:r>
              <a:rPr lang="en-GB" sz="1800" b="1" dirty="0">
                <a:effectLst/>
                <a:ea typeface="Times New Roman" panose="02020603050405020304" pitchFamily="18" charset="0"/>
              </a:rPr>
              <a:t> </a:t>
            </a:r>
            <a:r>
              <a:rPr lang="en-GB" sz="1800" b="1" dirty="0" err="1">
                <a:effectLst/>
                <a:ea typeface="Times New Roman" panose="02020603050405020304" pitchFamily="18" charset="0"/>
              </a:rPr>
              <a:t>medijih</a:t>
            </a:r>
            <a:r>
              <a:rPr lang="en-GB" sz="1800" b="1" dirty="0">
                <a:effectLst/>
                <a:ea typeface="Times New Roman" panose="02020603050405020304" pitchFamily="18" charset="0"/>
              </a:rPr>
              <a:t>: </a:t>
            </a:r>
            <a:r>
              <a:rPr lang="en-GB" sz="1800" dirty="0" err="1">
                <a:effectLst/>
                <a:ea typeface="Times New Roman" panose="02020603050405020304" pitchFamily="18" charset="0"/>
              </a:rPr>
              <a:t>Družabne</a:t>
            </a:r>
            <a:r>
              <a:rPr lang="en-GB" sz="1800" dirty="0">
                <a:effectLst/>
                <a:ea typeface="Times New Roman" panose="02020603050405020304" pitchFamily="18" charset="0"/>
              </a:rPr>
              <a:t> </a:t>
            </a:r>
            <a:r>
              <a:rPr lang="en-GB" sz="1800" dirty="0" err="1">
                <a:effectLst/>
                <a:ea typeface="Times New Roman" panose="02020603050405020304" pitchFamily="18" charset="0"/>
              </a:rPr>
              <a:t>medijske</a:t>
            </a:r>
            <a:r>
              <a:rPr lang="en-GB" sz="1800" dirty="0">
                <a:effectLst/>
                <a:ea typeface="Times New Roman" panose="02020603050405020304" pitchFamily="18" charset="0"/>
              </a:rPr>
              <a:t> </a:t>
            </a:r>
            <a:r>
              <a:rPr lang="en-GB" sz="1800" dirty="0" err="1">
                <a:effectLst/>
                <a:ea typeface="Times New Roman" panose="02020603050405020304" pitchFamily="18" charset="0"/>
              </a:rPr>
              <a:t>platforme</a:t>
            </a:r>
            <a:r>
              <a:rPr lang="en-GB" sz="1800" dirty="0">
                <a:effectLst/>
                <a:ea typeface="Times New Roman" panose="02020603050405020304" pitchFamily="18" charset="0"/>
              </a:rPr>
              <a:t>, </a:t>
            </a:r>
            <a:r>
              <a:rPr lang="en-GB" sz="1800" dirty="0" err="1">
                <a:effectLst/>
                <a:ea typeface="Times New Roman" panose="02020603050405020304" pitchFamily="18" charset="0"/>
              </a:rPr>
              <a:t>kot</a:t>
            </a:r>
            <a:r>
              <a:rPr lang="en-GB" sz="1800" dirty="0">
                <a:effectLst/>
                <a:ea typeface="Times New Roman" panose="02020603050405020304" pitchFamily="18" charset="0"/>
              </a:rPr>
              <a:t> so Facebook, Instagram, Twitter in LinkedIn, </a:t>
            </a:r>
            <a:r>
              <a:rPr lang="en-GB" sz="1800" dirty="0" err="1">
                <a:effectLst/>
                <a:ea typeface="Times New Roman" panose="02020603050405020304" pitchFamily="18" charset="0"/>
              </a:rPr>
              <a:t>ponujajo</a:t>
            </a:r>
            <a:r>
              <a:rPr lang="en-GB" sz="1800" dirty="0">
                <a:effectLst/>
                <a:ea typeface="Times New Roman" panose="02020603050405020304" pitchFamily="18" charset="0"/>
              </a:rPr>
              <a:t> </a:t>
            </a:r>
            <a:r>
              <a:rPr lang="en-GB" sz="1800" dirty="0" err="1">
                <a:effectLst/>
                <a:ea typeface="Times New Roman" panose="02020603050405020304" pitchFamily="18" charset="0"/>
              </a:rPr>
              <a:t>veliko</a:t>
            </a:r>
            <a:r>
              <a:rPr lang="en-GB" sz="1800" dirty="0">
                <a:effectLst/>
                <a:ea typeface="Times New Roman" panose="02020603050405020304" pitchFamily="18" charset="0"/>
              </a:rPr>
              <a:t> </a:t>
            </a:r>
            <a:r>
              <a:rPr lang="en-GB" sz="1800" dirty="0" err="1">
                <a:effectLst/>
                <a:ea typeface="Times New Roman" panose="02020603050405020304" pitchFamily="18" charset="0"/>
              </a:rPr>
              <a:t>možnosti</a:t>
            </a:r>
            <a:r>
              <a:rPr lang="en-GB" sz="1800" dirty="0">
                <a:effectLst/>
                <a:ea typeface="Times New Roman" panose="02020603050405020304" pitchFamily="18" charset="0"/>
              </a:rPr>
              <a:t> za </a:t>
            </a:r>
            <a:r>
              <a:rPr lang="en-GB" sz="1800" dirty="0" err="1">
                <a:effectLst/>
                <a:ea typeface="Times New Roman" panose="02020603050405020304" pitchFamily="18" charset="0"/>
              </a:rPr>
              <a:t>promocijo</a:t>
            </a:r>
            <a:r>
              <a:rPr lang="en-GB" sz="1800" dirty="0">
                <a:effectLst/>
                <a:ea typeface="Times New Roman" panose="02020603050405020304" pitchFamily="18" charset="0"/>
              </a:rPr>
              <a:t> </a:t>
            </a:r>
            <a:r>
              <a:rPr lang="en-GB" sz="1800" dirty="0" err="1">
                <a:effectLst/>
                <a:ea typeface="Times New Roman" panose="02020603050405020304" pitchFamily="18" charset="0"/>
              </a:rPr>
              <a:t>blagovne</a:t>
            </a:r>
            <a:r>
              <a:rPr lang="en-GB" sz="1800" dirty="0">
                <a:effectLst/>
                <a:ea typeface="Times New Roman" panose="02020603050405020304" pitchFamily="18" charset="0"/>
              </a:rPr>
              <a:t> </a:t>
            </a:r>
            <a:r>
              <a:rPr lang="en-GB" sz="1800" dirty="0" err="1">
                <a:effectLst/>
                <a:ea typeface="Times New Roman" panose="02020603050405020304" pitchFamily="18" charset="0"/>
              </a:rPr>
              <a:t>znamke</a:t>
            </a:r>
            <a:r>
              <a:rPr lang="en-GB" sz="1800" dirty="0">
                <a:effectLst/>
                <a:ea typeface="Times New Roman" panose="02020603050405020304" pitchFamily="18" charset="0"/>
              </a:rPr>
              <a:t> in </a:t>
            </a:r>
            <a:r>
              <a:rPr lang="en-GB" sz="1800" dirty="0" err="1">
                <a:effectLst/>
                <a:ea typeface="Times New Roman" panose="02020603050405020304" pitchFamily="18" charset="0"/>
              </a:rPr>
              <a:t>sodelovanje</a:t>
            </a:r>
            <a:r>
              <a:rPr lang="en-GB" sz="1800" dirty="0">
                <a:effectLst/>
                <a:ea typeface="Times New Roman" panose="02020603050405020304" pitchFamily="18" charset="0"/>
              </a:rPr>
              <a:t>. MMSP </a:t>
            </a:r>
            <a:r>
              <a:rPr lang="en-GB" sz="1800" dirty="0" err="1">
                <a:effectLst/>
                <a:ea typeface="Times New Roman" panose="02020603050405020304" pitchFamily="18" charset="0"/>
              </a:rPr>
              <a:t>lahko</a:t>
            </a:r>
            <a:r>
              <a:rPr lang="en-GB" sz="1800" dirty="0">
                <a:effectLst/>
                <a:ea typeface="Times New Roman" panose="02020603050405020304" pitchFamily="18" charset="0"/>
              </a:rPr>
              <a:t> </a:t>
            </a:r>
            <a:r>
              <a:rPr lang="en-GB" sz="1800" dirty="0" err="1">
                <a:effectLst/>
                <a:ea typeface="Times New Roman" panose="02020603050405020304" pitchFamily="18" charset="0"/>
              </a:rPr>
              <a:t>te</a:t>
            </a:r>
            <a:r>
              <a:rPr lang="en-GB" sz="1800" dirty="0">
                <a:effectLst/>
                <a:ea typeface="Times New Roman" panose="02020603050405020304" pitchFamily="18" charset="0"/>
              </a:rPr>
              <a:t> </a:t>
            </a:r>
            <a:r>
              <a:rPr lang="en-GB" sz="1800" dirty="0" err="1">
                <a:effectLst/>
                <a:ea typeface="Times New Roman" panose="02020603050405020304" pitchFamily="18" charset="0"/>
              </a:rPr>
              <a:t>platforme</a:t>
            </a:r>
            <a:r>
              <a:rPr lang="en-GB" sz="1800" dirty="0">
                <a:effectLst/>
                <a:ea typeface="Times New Roman" panose="02020603050405020304" pitchFamily="18" charset="0"/>
              </a:rPr>
              <a:t> </a:t>
            </a:r>
            <a:r>
              <a:rPr lang="en-GB" sz="1800" dirty="0" err="1">
                <a:effectLst/>
                <a:ea typeface="Times New Roman" panose="02020603050405020304" pitchFamily="18" charset="0"/>
              </a:rPr>
              <a:t>uporabljajo</a:t>
            </a:r>
            <a:r>
              <a:rPr lang="en-GB" sz="1800" dirty="0">
                <a:effectLst/>
                <a:ea typeface="Times New Roman" panose="02020603050405020304" pitchFamily="18" charset="0"/>
              </a:rPr>
              <a:t> za </a:t>
            </a:r>
            <a:r>
              <a:rPr lang="en-GB" sz="1800" dirty="0" err="1">
                <a:effectLst/>
                <a:ea typeface="Times New Roman" panose="02020603050405020304" pitchFamily="18" charset="0"/>
              </a:rPr>
              <a:t>povezovanje</a:t>
            </a:r>
            <a:r>
              <a:rPr lang="en-GB" sz="1800" dirty="0">
                <a:effectLst/>
                <a:ea typeface="Times New Roman" panose="02020603050405020304" pitchFamily="18" charset="0"/>
              </a:rPr>
              <a:t> s </a:t>
            </a:r>
            <a:r>
              <a:rPr lang="en-GB" sz="1800" dirty="0" err="1">
                <a:effectLst/>
                <a:ea typeface="Times New Roman" panose="02020603050405020304" pitchFamily="18" charset="0"/>
              </a:rPr>
              <a:t>svojim</a:t>
            </a:r>
            <a:r>
              <a:rPr lang="en-GB" sz="1800" dirty="0">
                <a:effectLst/>
                <a:ea typeface="Times New Roman" panose="02020603050405020304" pitchFamily="18" charset="0"/>
              </a:rPr>
              <a:t> </a:t>
            </a:r>
            <a:r>
              <a:rPr lang="en-GB" sz="1800" dirty="0" err="1">
                <a:effectLst/>
                <a:ea typeface="Times New Roman" panose="02020603050405020304" pitchFamily="18" charset="0"/>
              </a:rPr>
              <a:t>občinstvom</a:t>
            </a:r>
            <a:r>
              <a:rPr lang="en-GB" sz="1800" dirty="0">
                <a:effectLst/>
                <a:ea typeface="Times New Roman" panose="02020603050405020304" pitchFamily="18" charset="0"/>
              </a:rPr>
              <a:t>, </a:t>
            </a:r>
            <a:r>
              <a:rPr lang="en-GB" sz="1800" dirty="0" err="1">
                <a:effectLst/>
                <a:ea typeface="Times New Roman" panose="02020603050405020304" pitchFamily="18" charset="0"/>
              </a:rPr>
              <a:t>deljenje</a:t>
            </a:r>
            <a:r>
              <a:rPr lang="en-GB" sz="1800" dirty="0">
                <a:effectLst/>
                <a:ea typeface="Times New Roman" panose="02020603050405020304" pitchFamily="18" charset="0"/>
              </a:rPr>
              <a:t> </a:t>
            </a:r>
            <a:r>
              <a:rPr lang="en-GB" sz="1800" dirty="0" err="1">
                <a:effectLst/>
                <a:ea typeface="Times New Roman" panose="02020603050405020304" pitchFamily="18" charset="0"/>
              </a:rPr>
              <a:t>vsebine</a:t>
            </a:r>
            <a:r>
              <a:rPr lang="en-GB" sz="1800" dirty="0">
                <a:effectLst/>
                <a:ea typeface="Times New Roman" panose="02020603050405020304" pitchFamily="18" charset="0"/>
              </a:rPr>
              <a:t>, </a:t>
            </a:r>
            <a:r>
              <a:rPr lang="en-GB" sz="1800" dirty="0" err="1">
                <a:effectLst/>
                <a:ea typeface="Times New Roman" panose="02020603050405020304" pitchFamily="18" charset="0"/>
              </a:rPr>
              <a:t>ciljno</a:t>
            </a:r>
            <a:r>
              <a:rPr lang="en-GB" sz="1800" dirty="0">
                <a:effectLst/>
                <a:ea typeface="Times New Roman" panose="02020603050405020304" pitchFamily="18" charset="0"/>
              </a:rPr>
              <a:t> </a:t>
            </a:r>
            <a:r>
              <a:rPr lang="en-GB" sz="1800" dirty="0" err="1">
                <a:effectLst/>
                <a:ea typeface="Times New Roman" panose="02020603050405020304" pitchFamily="18" charset="0"/>
              </a:rPr>
              <a:t>usmerjene</a:t>
            </a:r>
            <a:r>
              <a:rPr lang="en-GB" sz="1800" dirty="0">
                <a:effectLst/>
                <a:ea typeface="Times New Roman" panose="02020603050405020304" pitchFamily="18" charset="0"/>
              </a:rPr>
              <a:t> </a:t>
            </a:r>
            <a:r>
              <a:rPr lang="en-GB" sz="1800" dirty="0" err="1">
                <a:effectLst/>
                <a:ea typeface="Times New Roman" panose="02020603050405020304" pitchFamily="18" charset="0"/>
              </a:rPr>
              <a:t>oglase</a:t>
            </a:r>
            <a:r>
              <a:rPr lang="en-GB" sz="1800" dirty="0">
                <a:effectLst/>
                <a:ea typeface="Times New Roman" panose="02020603050405020304" pitchFamily="18" charset="0"/>
              </a:rPr>
              <a:t> in </a:t>
            </a:r>
            <a:r>
              <a:rPr lang="en-GB" sz="1800" dirty="0" err="1">
                <a:effectLst/>
                <a:ea typeface="Times New Roman" panose="02020603050405020304" pitchFamily="18" charset="0"/>
              </a:rPr>
              <a:t>ustvarjanje</a:t>
            </a:r>
            <a:r>
              <a:rPr lang="en-GB" sz="1800" dirty="0">
                <a:effectLst/>
                <a:ea typeface="Times New Roman" panose="02020603050405020304" pitchFamily="18" charset="0"/>
              </a:rPr>
              <a:t> </a:t>
            </a:r>
            <a:r>
              <a:rPr lang="en-GB" sz="1800" dirty="0" err="1">
                <a:effectLst/>
                <a:ea typeface="Times New Roman" panose="02020603050405020304" pitchFamily="18" charset="0"/>
              </a:rPr>
              <a:t>zvestih</a:t>
            </a:r>
            <a:r>
              <a:rPr lang="en-GB" sz="1800" dirty="0">
                <a:effectLst/>
                <a:ea typeface="Times New Roman" panose="02020603050405020304" pitchFamily="18" charset="0"/>
              </a:rPr>
              <a:t> </a:t>
            </a:r>
            <a:r>
              <a:rPr lang="en-GB" sz="1800" dirty="0" err="1">
                <a:effectLst/>
                <a:ea typeface="Times New Roman" panose="02020603050405020304" pitchFamily="18" charset="0"/>
              </a:rPr>
              <a:t>sledilcev</a:t>
            </a:r>
            <a:r>
              <a:rPr lang="en-GB" sz="1800" dirty="0">
                <a:effectLst/>
                <a:ea typeface="Times New Roman" panose="02020603050405020304" pitchFamily="18" charset="0"/>
              </a:rPr>
              <a:t>.</a:t>
            </a:r>
          </a:p>
          <a:p>
            <a:pPr marL="342900" lvl="0" indent="-342900">
              <a:buFont typeface="Arial" panose="020B0604020202020204" pitchFamily="34" charset="0"/>
              <a:buChar char="•"/>
              <a:tabLst>
                <a:tab pos="457200" algn="l"/>
              </a:tabLst>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Trženje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vsebin</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(Content Marketing):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Vsebina</a:t>
            </a:r>
            <a:r>
              <a:rPr lang="en-US" sz="1800" dirty="0">
                <a:effectLst/>
                <a:latin typeface="Calibri" panose="020F0502020204030204" pitchFamily="34" charset="0"/>
                <a:ea typeface="Times New Roman" panose="02020603050405020304" pitchFamily="18" charset="0"/>
                <a:cs typeface="Calibri" panose="020F0502020204030204" pitchFamily="34" charset="0"/>
              </a:rPr>
              <a:t> je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bistvo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digitalnega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trženja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Vključuje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objave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blogih</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članke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videoposnetke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infografike</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drugo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Ustvarjanje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visokokakovostne</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ustrezne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vsebine</a:t>
            </a:r>
            <a:r>
              <a:rPr lang="en-US" sz="1800" dirty="0">
                <a:effectLst/>
                <a:latin typeface="Calibri" panose="020F0502020204030204" pitchFamily="34" charset="0"/>
                <a:ea typeface="Times New Roman" panose="02020603050405020304" pitchFamily="18" charset="0"/>
                <a:cs typeface="Calibri" panose="020F0502020204030204" pitchFamily="34" charset="0"/>
              </a:rPr>
              <a:t> ne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pritegne</a:t>
            </a:r>
            <a:r>
              <a:rPr lang="en-US" sz="1800" dirty="0">
                <a:effectLst/>
                <a:latin typeface="Calibri" panose="020F0502020204030204" pitchFamily="34" charset="0"/>
                <a:ea typeface="Times New Roman" panose="02020603050405020304" pitchFamily="18" charset="0"/>
                <a:cs typeface="Calibri" panose="020F0502020204030204" pitchFamily="34" charset="0"/>
              </a:rPr>
              <a:t> le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vašega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občinstva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ampak</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tudi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izboljša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uvrstitev</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avtoriteto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vašega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spletnega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mesta</a:t>
            </a:r>
            <a:r>
              <a:rPr lang="en-US" sz="1800" dirty="0">
                <a:effectLst/>
                <a:latin typeface="Calibri" panose="020F0502020204030204" pitchFamily="34" charset="0"/>
                <a:ea typeface="Times New Roman" panose="02020603050405020304" pitchFamily="18" charset="0"/>
                <a:cs typeface="Calibri" panose="020F0502020204030204" pitchFamily="34" charset="0"/>
              </a:rPr>
              <a:t> v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iskalnikih</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342265151"/>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4472</TotalTime>
  <Words>4563</Words>
  <Application>Microsoft Office PowerPoint</Application>
  <PresentationFormat>Širokozaslonsko</PresentationFormat>
  <Paragraphs>233</Paragraphs>
  <Slides>32</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32</vt:i4>
      </vt:variant>
    </vt:vector>
  </HeadingPairs>
  <TitlesOfParts>
    <vt:vector size="38" baseType="lpstr">
      <vt:lpstr>Yu Mincho</vt:lpstr>
      <vt:lpstr>Arial</vt:lpstr>
      <vt:lpstr>Calibri</vt:lpstr>
      <vt:lpstr>Symbol</vt:lpstr>
      <vt:lpstr>Times New Roman</vt:lpstr>
      <vt:lpstr>DREAM corporate ppt</vt:lpstr>
      <vt:lpstr>Obvladovanje digitalnega trženja: Strategije za uspeh na spletu.</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Nataša Orel</cp:lastModifiedBy>
  <cp:revision>74</cp:revision>
  <dcterms:created xsi:type="dcterms:W3CDTF">2022-12-22T12:08:40Z</dcterms:created>
  <dcterms:modified xsi:type="dcterms:W3CDTF">2024-02-21T10:49:45Z</dcterms:modified>
</cp:coreProperties>
</file>