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7" r:id="rId2"/>
    <p:sldId id="266" r:id="rId3"/>
    <p:sldId id="267" r:id="rId4"/>
    <p:sldId id="265" r:id="rId5"/>
    <p:sldId id="294" r:id="rId6"/>
    <p:sldId id="295" r:id="rId7"/>
    <p:sldId id="297" r:id="rId8"/>
    <p:sldId id="298" r:id="rId9"/>
    <p:sldId id="300" r:id="rId10"/>
    <p:sldId id="301" r:id="rId11"/>
    <p:sldId id="302" r:id="rId12"/>
    <p:sldId id="303" r:id="rId13"/>
    <p:sldId id="304" r:id="rId14"/>
    <p:sldId id="305" r:id="rId15"/>
    <p:sldId id="306" r:id="rId16"/>
    <p:sldId id="307" r:id="rId17"/>
    <p:sldId id="308" r:id="rId18"/>
    <p:sldId id="309" r:id="rId19"/>
    <p:sldId id="310" r:id="rId20"/>
    <p:sldId id="311" r:id="rId21"/>
    <p:sldId id="312" r:id="rId22"/>
    <p:sldId id="313" r:id="rId23"/>
    <p:sldId id="314" r:id="rId24"/>
    <p:sldId id="315" r:id="rId25"/>
    <p:sldId id="316" r:id="rId26"/>
    <p:sldId id="318" r:id="rId27"/>
    <p:sldId id="319" r:id="rId28"/>
    <p:sldId id="320" r:id="rId29"/>
    <p:sldId id="321" r:id="rId30"/>
    <p:sldId id="322" r:id="rId31"/>
    <p:sldId id="271" r:id="rId32"/>
    <p:sldId id="256"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D995"/>
    <a:srgbClr val="F6AA07"/>
    <a:srgbClr val="1B193E"/>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0" autoAdjust="0"/>
    <p:restoredTop sz="94675" autoAdjust="0"/>
  </p:normalViewPr>
  <p:slideViewPr>
    <p:cSldViewPr snapToGrid="0">
      <p:cViewPr varScale="1">
        <p:scale>
          <a:sx n="113" d="100"/>
          <a:sy n="113" d="100"/>
        </p:scale>
        <p:origin x="510" y="11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9" d="100"/>
          <a:sy n="69" d="100"/>
        </p:scale>
        <p:origin x="3082" y="77"/>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23BF02-1407-45D4-91DB-52DF284200D1}" type="datetimeFigureOut">
              <a:rPr lang="en-GB" smtClean="0"/>
              <a:t>21/02/2024</a:t>
            </a:fld>
            <a:endParaRPr lang="en-GB"/>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B3550A-1C67-491B-B6B7-CEF62DBEB878}" type="slidenum">
              <a:rPr lang="en-GB" smtClean="0"/>
              <a:t>‹#›</a:t>
            </a:fld>
            <a:endParaRPr lang="en-GB"/>
          </a:p>
        </p:txBody>
      </p:sp>
    </p:spTree>
    <p:extLst>
      <p:ext uri="{BB962C8B-B14F-4D97-AF65-F5344CB8AC3E}">
        <p14:creationId xmlns:p14="http://schemas.microsoft.com/office/powerpoint/2010/main" val="32398908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7.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1">
    <p:spTree>
      <p:nvGrpSpPr>
        <p:cNvPr id="1" name=""/>
        <p:cNvGrpSpPr/>
        <p:nvPr/>
      </p:nvGrpSpPr>
      <p:grpSpPr>
        <a:xfrm>
          <a:off x="0" y="0"/>
          <a:ext cx="0" cy="0"/>
          <a:chOff x="0" y="0"/>
          <a:chExt cx="0" cy="0"/>
        </a:xfrm>
      </p:grpSpPr>
      <p:sp>
        <p:nvSpPr>
          <p:cNvPr id="37" name="Rectángulo 36">
            <a:extLst>
              <a:ext uri="{FF2B5EF4-FFF2-40B4-BE49-F238E27FC236}">
                <a16:creationId xmlns:a16="http://schemas.microsoft.com/office/drawing/2014/main" id="{E7011437-580D-4C90-2D19-897831A98578}"/>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Imagen 10" descr="Imagen que contiene Logotipo&#10;&#10;Descripción generada automáticamente">
            <a:extLst>
              <a:ext uri="{FF2B5EF4-FFF2-40B4-BE49-F238E27FC236}">
                <a16:creationId xmlns:a16="http://schemas.microsoft.com/office/drawing/2014/main" id="{6C8B1B9F-D160-6C24-AD2C-5B9574321F1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2821" y="1323778"/>
            <a:ext cx="4416598" cy="2229084"/>
          </a:xfrm>
          <a:prstGeom prst="rect">
            <a:avLst/>
          </a:prstGeom>
        </p:spPr>
      </p:pic>
      <p:sp>
        <p:nvSpPr>
          <p:cNvPr id="12" name="CuadroTexto 11">
            <a:extLst>
              <a:ext uri="{FF2B5EF4-FFF2-40B4-BE49-F238E27FC236}">
                <a16:creationId xmlns:a16="http://schemas.microsoft.com/office/drawing/2014/main" id="{C238BC30-F6DA-D940-405D-0ACD930EC362}"/>
              </a:ext>
            </a:extLst>
          </p:cNvPr>
          <p:cNvSpPr txBox="1"/>
          <p:nvPr userDrawn="1"/>
        </p:nvSpPr>
        <p:spPr>
          <a:xfrm>
            <a:off x="8773360" y="177708"/>
            <a:ext cx="3283527" cy="400110"/>
          </a:xfrm>
          <a:prstGeom prst="rect">
            <a:avLst/>
          </a:prstGeom>
          <a:noFill/>
        </p:spPr>
        <p:txBody>
          <a:bodyPr wrap="square" rtlCol="0">
            <a:spAutoFit/>
          </a:bodyPr>
          <a:lstStyle/>
          <a:p>
            <a:pPr algn="r"/>
            <a:r>
              <a:rPr lang="es-ES" sz="2000" b="1">
                <a:solidFill>
                  <a:srgbClr val="1B193E"/>
                </a:solidFill>
                <a:effectLst/>
                <a:latin typeface="+mj-lt"/>
              </a:rPr>
              <a:t>digital-dream-lab.eu</a:t>
            </a:r>
            <a:endParaRPr lang="en-GB" sz="2000" b="1">
              <a:solidFill>
                <a:srgbClr val="1B193E"/>
              </a:solidFill>
              <a:effectLst/>
              <a:latin typeface="+mj-lt"/>
            </a:endParaRPr>
          </a:p>
        </p:txBody>
      </p:sp>
      <p:sp>
        <p:nvSpPr>
          <p:cNvPr id="38" name="CuadroTexto 37">
            <a:extLst>
              <a:ext uri="{FF2B5EF4-FFF2-40B4-BE49-F238E27FC236}">
                <a16:creationId xmlns:a16="http://schemas.microsoft.com/office/drawing/2014/main" id="{18D7B3E2-2115-114F-089F-09C93F21300B}"/>
              </a:ext>
            </a:extLst>
          </p:cNvPr>
          <p:cNvSpPr txBox="1"/>
          <p:nvPr userDrawn="1"/>
        </p:nvSpPr>
        <p:spPr>
          <a:xfrm>
            <a:off x="135113" y="6160146"/>
            <a:ext cx="7352615" cy="692497"/>
          </a:xfrm>
          <a:prstGeom prst="rect">
            <a:avLst/>
          </a:prstGeom>
          <a:noFill/>
        </p:spPr>
        <p:txBody>
          <a:bodyPr wrap="square" rtlCol="0">
            <a:spAutoFit/>
          </a:bodyPr>
          <a:lstStyle/>
          <a:p>
            <a:pPr algn="l"/>
            <a:r>
              <a:rPr lang="en-GB" sz="1300">
                <a:solidFill>
                  <a:schemeClr val="bg1"/>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chemeClr val="bg1"/>
                </a:solidFill>
                <a:effectLst/>
                <a:latin typeface="+mn-lt"/>
              </a:rPr>
              <a:t>.</a:t>
            </a:r>
          </a:p>
        </p:txBody>
      </p:sp>
      <p:sp>
        <p:nvSpPr>
          <p:cNvPr id="44" name="Rectángulo 43">
            <a:extLst>
              <a:ext uri="{FF2B5EF4-FFF2-40B4-BE49-F238E27FC236}">
                <a16:creationId xmlns:a16="http://schemas.microsoft.com/office/drawing/2014/main" id="{B75A42C1-7D33-0352-C95C-7F661AA2F6DC}"/>
              </a:ext>
            </a:extLst>
          </p:cNvPr>
          <p:cNvSpPr/>
          <p:nvPr userDrawn="1"/>
        </p:nvSpPr>
        <p:spPr>
          <a:xfrm>
            <a:off x="0" y="-38151"/>
            <a:ext cx="12192000" cy="102062"/>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8" name="Imagen 47" descr="Texto&#10;&#10;Descripción generada automáticamente">
            <a:extLst>
              <a:ext uri="{FF2B5EF4-FFF2-40B4-BE49-F238E27FC236}">
                <a16:creationId xmlns:a16="http://schemas.microsoft.com/office/drawing/2014/main" id="{2CA96A6B-389F-0861-B1FE-2EA0F586578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64509" y="160233"/>
            <a:ext cx="2786332" cy="584559"/>
          </a:xfrm>
          <a:prstGeom prst="rect">
            <a:avLst/>
          </a:prstGeom>
        </p:spPr>
      </p:pic>
      <p:sp>
        <p:nvSpPr>
          <p:cNvPr id="52" name="Marcador de texto 51">
            <a:extLst>
              <a:ext uri="{FF2B5EF4-FFF2-40B4-BE49-F238E27FC236}">
                <a16:creationId xmlns:a16="http://schemas.microsoft.com/office/drawing/2014/main" id="{1B8BE13D-B6DC-C12D-DFD3-3944B7A5C519}"/>
              </a:ext>
            </a:extLst>
          </p:cNvPr>
          <p:cNvSpPr>
            <a:spLocks noGrp="1"/>
          </p:cNvSpPr>
          <p:nvPr>
            <p:ph type="body" sz="quarter" idx="10"/>
          </p:nvPr>
        </p:nvSpPr>
        <p:spPr>
          <a:xfrm>
            <a:off x="876650" y="3922330"/>
            <a:ext cx="4908939" cy="824531"/>
          </a:xfrm>
          <a:prstGeom prst="rect">
            <a:avLst/>
          </a:prstGeom>
        </p:spPr>
        <p:txBody>
          <a:bodyPr anchor="b"/>
          <a:lstStyle>
            <a:lvl1pPr marL="0" indent="0">
              <a:buNone/>
              <a:defRPr sz="3000" b="1">
                <a:solidFill>
                  <a:srgbClr val="1B193E"/>
                </a:solidFill>
              </a:defRPr>
            </a:lvl1pPr>
            <a:lvl2pPr marL="457200" indent="0">
              <a:buNone/>
              <a:defRPr/>
            </a:lvl2pPr>
          </a:lstStyle>
          <a:p>
            <a:pPr lvl="0"/>
            <a:endParaRPr lang="es-ES"/>
          </a:p>
        </p:txBody>
      </p:sp>
      <p:sp>
        <p:nvSpPr>
          <p:cNvPr id="53" name="Marcador de texto 51">
            <a:extLst>
              <a:ext uri="{FF2B5EF4-FFF2-40B4-BE49-F238E27FC236}">
                <a16:creationId xmlns:a16="http://schemas.microsoft.com/office/drawing/2014/main" id="{D89AC5DB-009C-767F-88C8-2118B5565D04}"/>
              </a:ext>
            </a:extLst>
          </p:cNvPr>
          <p:cNvSpPr>
            <a:spLocks noGrp="1"/>
          </p:cNvSpPr>
          <p:nvPr>
            <p:ph type="body" sz="quarter" idx="11"/>
          </p:nvPr>
        </p:nvSpPr>
        <p:spPr>
          <a:xfrm>
            <a:off x="876652" y="4810675"/>
            <a:ext cx="4908939" cy="555389"/>
          </a:xfrm>
          <a:prstGeom prst="rect">
            <a:avLst/>
          </a:prstGeom>
        </p:spPr>
        <p:txBody>
          <a:bodyPr anchor="t"/>
          <a:lstStyle>
            <a:lvl1pPr marL="0" indent="0">
              <a:buNone/>
              <a:defRPr sz="2000" b="0">
                <a:solidFill>
                  <a:srgbClr val="1B193E"/>
                </a:solidFill>
              </a:defRPr>
            </a:lvl1pPr>
            <a:lvl2pPr marL="457200" indent="0">
              <a:buNone/>
              <a:defRPr/>
            </a:lvl2pPr>
          </a:lstStyle>
          <a:p>
            <a:pPr lvl="0"/>
            <a:endParaRPr lang="es-ES"/>
          </a:p>
        </p:txBody>
      </p:sp>
      <p:pic>
        <p:nvPicPr>
          <p:cNvPr id="3" name="Imagen 2">
            <a:extLst>
              <a:ext uri="{FF2B5EF4-FFF2-40B4-BE49-F238E27FC236}">
                <a16:creationId xmlns:a16="http://schemas.microsoft.com/office/drawing/2014/main" id="{871A4218-75F7-09B5-96CB-F74ACC0F124B}"/>
              </a:ext>
            </a:extLst>
          </p:cNvPr>
          <p:cNvPicPr>
            <a:picLocks noChangeAspect="1"/>
          </p:cNvPicPr>
          <p:nvPr userDrawn="1"/>
        </p:nvPicPr>
        <p:blipFill>
          <a:blip r:embed="rId4"/>
          <a:stretch>
            <a:fillRect/>
          </a:stretch>
        </p:blipFill>
        <p:spPr>
          <a:xfrm>
            <a:off x="7581900" y="990600"/>
            <a:ext cx="4610100" cy="5857875"/>
          </a:xfrm>
          <a:prstGeom prst="rect">
            <a:avLst/>
          </a:prstGeom>
        </p:spPr>
      </p:pic>
    </p:spTree>
    <p:extLst>
      <p:ext uri="{BB962C8B-B14F-4D97-AF65-F5344CB8AC3E}">
        <p14:creationId xmlns:p14="http://schemas.microsoft.com/office/powerpoint/2010/main" val="2572820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Cover 2">
    <p:spTree>
      <p:nvGrpSpPr>
        <p:cNvPr id="1" name=""/>
        <p:cNvGrpSpPr/>
        <p:nvPr/>
      </p:nvGrpSpPr>
      <p:grpSpPr>
        <a:xfrm>
          <a:off x="0" y="0"/>
          <a:ext cx="0" cy="0"/>
          <a:chOff x="0" y="0"/>
          <a:chExt cx="0" cy="0"/>
        </a:xfrm>
      </p:grpSpPr>
      <p:sp>
        <p:nvSpPr>
          <p:cNvPr id="12" name="Rectángulo 11">
            <a:extLst>
              <a:ext uri="{FF2B5EF4-FFF2-40B4-BE49-F238E27FC236}">
                <a16:creationId xmlns:a16="http://schemas.microsoft.com/office/drawing/2014/main" id="{A148A596-25B6-6139-D67C-3C06362488B4}"/>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ítulo 1">
            <a:extLst>
              <a:ext uri="{FF2B5EF4-FFF2-40B4-BE49-F238E27FC236}">
                <a16:creationId xmlns:a16="http://schemas.microsoft.com/office/drawing/2014/main" id="{972580A2-278E-D007-23A1-E1E471377813}"/>
              </a:ext>
            </a:extLst>
          </p:cNvPr>
          <p:cNvSpPr>
            <a:spLocks noGrp="1"/>
          </p:cNvSpPr>
          <p:nvPr>
            <p:ph type="title"/>
          </p:nvPr>
        </p:nvSpPr>
        <p:spPr>
          <a:xfrm>
            <a:off x="831850" y="3090084"/>
            <a:ext cx="10515600" cy="1232679"/>
          </a:xfrm>
          <a:prstGeom prst="rect">
            <a:avLst/>
          </a:prstGeom>
        </p:spPr>
        <p:txBody>
          <a:bodyPr anchor="b"/>
          <a:lstStyle>
            <a:lvl1pPr algn="ctr">
              <a:defRPr sz="4000" b="1">
                <a:solidFill>
                  <a:srgbClr val="1B193E"/>
                </a:solidFill>
                <a:latin typeface="+mn-lt"/>
              </a:defRPr>
            </a:lvl1pPr>
          </a:lstStyle>
          <a:p>
            <a:endParaRPr lang="en-GB"/>
          </a:p>
        </p:txBody>
      </p:sp>
      <p:pic>
        <p:nvPicPr>
          <p:cNvPr id="7" name="Imagen 6" descr="Imagen que contiene Logotipo&#10;&#10;Descripción generada automáticamente">
            <a:extLst>
              <a:ext uri="{FF2B5EF4-FFF2-40B4-BE49-F238E27FC236}">
                <a16:creationId xmlns:a16="http://schemas.microsoft.com/office/drawing/2014/main" id="{E7782A2B-0AF7-E8AE-9EC4-AF76F2CC9E9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805636" y="581702"/>
            <a:ext cx="4416598" cy="2229084"/>
          </a:xfrm>
          <a:prstGeom prst="rect">
            <a:avLst/>
          </a:prstGeom>
        </p:spPr>
      </p:pic>
      <p:pic>
        <p:nvPicPr>
          <p:cNvPr id="13" name="Imagen 12" descr="Interfaz de usuario gráfica, Texto&#10;&#10;Descripción generada automáticamente">
            <a:extLst>
              <a:ext uri="{FF2B5EF4-FFF2-40B4-BE49-F238E27FC236}">
                <a16:creationId xmlns:a16="http://schemas.microsoft.com/office/drawing/2014/main" id="{C6457764-B175-D0D7-61DF-CFAA08D1D9B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sp>
        <p:nvSpPr>
          <p:cNvPr id="14" name="CuadroTexto 13">
            <a:extLst>
              <a:ext uri="{FF2B5EF4-FFF2-40B4-BE49-F238E27FC236}">
                <a16:creationId xmlns:a16="http://schemas.microsoft.com/office/drawing/2014/main" id="{4FC8C3E7-5891-54DB-F8C8-CF8CCC0B69FE}"/>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sp>
        <p:nvSpPr>
          <p:cNvPr id="15" name="CuadroTexto 14">
            <a:extLst>
              <a:ext uri="{FF2B5EF4-FFF2-40B4-BE49-F238E27FC236}">
                <a16:creationId xmlns:a16="http://schemas.microsoft.com/office/drawing/2014/main" id="{C1B65113-AF52-8753-DB0A-1515EFFD43DB}"/>
              </a:ext>
            </a:extLst>
          </p:cNvPr>
          <p:cNvSpPr txBox="1"/>
          <p:nvPr userDrawn="1"/>
        </p:nvSpPr>
        <p:spPr>
          <a:xfrm>
            <a:off x="8773360" y="177708"/>
            <a:ext cx="3283527" cy="400110"/>
          </a:xfrm>
          <a:prstGeom prst="rect">
            <a:avLst/>
          </a:prstGeom>
          <a:noFill/>
        </p:spPr>
        <p:txBody>
          <a:bodyPr wrap="square" rtlCol="0">
            <a:spAutoFit/>
          </a:bodyPr>
          <a:lstStyle/>
          <a:p>
            <a:pPr algn="r"/>
            <a:r>
              <a:rPr lang="es-ES" sz="2000" b="1">
                <a:solidFill>
                  <a:srgbClr val="1B193E"/>
                </a:solidFill>
                <a:effectLst/>
                <a:latin typeface="+mj-lt"/>
              </a:rPr>
              <a:t>digital-dream-lab.eu</a:t>
            </a:r>
            <a:endParaRPr lang="en-GB" sz="2000" b="1">
              <a:solidFill>
                <a:srgbClr val="1B193E"/>
              </a:solidFill>
              <a:effectLst/>
              <a:latin typeface="+mj-lt"/>
            </a:endParaRPr>
          </a:p>
        </p:txBody>
      </p:sp>
      <p:pic>
        <p:nvPicPr>
          <p:cNvPr id="5" name="Imagen 4">
            <a:extLst>
              <a:ext uri="{FF2B5EF4-FFF2-40B4-BE49-F238E27FC236}">
                <a16:creationId xmlns:a16="http://schemas.microsoft.com/office/drawing/2014/main" id="{3DCAF5D0-0767-3892-E9A2-F3768673C29D}"/>
              </a:ext>
            </a:extLst>
          </p:cNvPr>
          <p:cNvPicPr>
            <a:picLocks noChangeAspect="1"/>
          </p:cNvPicPr>
          <p:nvPr userDrawn="1"/>
        </p:nvPicPr>
        <p:blipFill rotWithShape="1">
          <a:blip r:embed="rId4"/>
          <a:srcRect r="21309"/>
          <a:stretch/>
        </p:blipFill>
        <p:spPr>
          <a:xfrm>
            <a:off x="-811" y="388"/>
            <a:ext cx="742030" cy="1066800"/>
          </a:xfrm>
          <a:prstGeom prst="rect">
            <a:avLst/>
          </a:prstGeom>
        </p:spPr>
      </p:pic>
      <p:sp>
        <p:nvSpPr>
          <p:cNvPr id="4" name="Rectángulo 3">
            <a:extLst>
              <a:ext uri="{FF2B5EF4-FFF2-40B4-BE49-F238E27FC236}">
                <a16:creationId xmlns:a16="http://schemas.microsoft.com/office/drawing/2014/main" id="{C57AD1F9-997D-0F76-C7F6-BDB9C0F9A572}"/>
              </a:ext>
            </a:extLst>
          </p:cNvPr>
          <p:cNvSpPr/>
          <p:nvPr userDrawn="1"/>
        </p:nvSpPr>
        <p:spPr>
          <a:xfrm>
            <a:off x="720438" y="-9099"/>
            <a:ext cx="11471562" cy="89890"/>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Imagen 5">
            <a:extLst>
              <a:ext uri="{FF2B5EF4-FFF2-40B4-BE49-F238E27FC236}">
                <a16:creationId xmlns:a16="http://schemas.microsoft.com/office/drawing/2014/main" id="{01E4C2DD-53A0-FD8B-3638-A1E945DCE633}"/>
              </a:ext>
            </a:extLst>
          </p:cNvPr>
          <p:cNvPicPr>
            <a:picLocks noChangeAspect="1"/>
          </p:cNvPicPr>
          <p:nvPr userDrawn="1"/>
        </p:nvPicPr>
        <p:blipFill rotWithShape="1">
          <a:blip r:embed="rId5"/>
          <a:srcRect t="4618" b="1612"/>
          <a:stretch/>
        </p:blipFill>
        <p:spPr>
          <a:xfrm>
            <a:off x="11263678" y="5460155"/>
            <a:ext cx="928322" cy="1397846"/>
          </a:xfrm>
          <a:prstGeom prst="rect">
            <a:avLst/>
          </a:prstGeom>
        </p:spPr>
      </p:pic>
      <p:sp>
        <p:nvSpPr>
          <p:cNvPr id="3" name="Marcador de texto 2">
            <a:extLst>
              <a:ext uri="{FF2B5EF4-FFF2-40B4-BE49-F238E27FC236}">
                <a16:creationId xmlns:a16="http://schemas.microsoft.com/office/drawing/2014/main" id="{17B2CF52-C8C9-69D2-7766-751B3324C8A4}"/>
              </a:ext>
            </a:extLst>
          </p:cNvPr>
          <p:cNvSpPr>
            <a:spLocks noGrp="1"/>
          </p:cNvSpPr>
          <p:nvPr>
            <p:ph type="body" idx="1"/>
          </p:nvPr>
        </p:nvSpPr>
        <p:spPr>
          <a:xfrm>
            <a:off x="831850" y="4490083"/>
            <a:ext cx="10515600" cy="1232680"/>
          </a:xfrm>
          <a:prstGeom prst="rect">
            <a:avLst/>
          </a:prstGeom>
        </p:spPr>
        <p:txBody>
          <a:bodyPr/>
          <a:lstStyle>
            <a:lvl1pPr marL="0" indent="0" algn="ctr">
              <a:buNone/>
              <a:defRPr sz="2400">
                <a:solidFill>
                  <a:srgbClr val="1B193E"/>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endParaRPr lang="es-ES"/>
          </a:p>
        </p:txBody>
      </p:sp>
    </p:spTree>
    <p:extLst>
      <p:ext uri="{BB962C8B-B14F-4D97-AF65-F5344CB8AC3E}">
        <p14:creationId xmlns:p14="http://schemas.microsoft.com/office/powerpoint/2010/main" val="3083656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lide 1">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CCA60533-54E9-DC40-80BC-E0888CA9B555}"/>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CuadroTexto 8">
            <a:extLst>
              <a:ext uri="{FF2B5EF4-FFF2-40B4-BE49-F238E27FC236}">
                <a16:creationId xmlns:a16="http://schemas.microsoft.com/office/drawing/2014/main" id="{9605A416-CF80-5998-FBAB-C774DC475B75}"/>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pic>
        <p:nvPicPr>
          <p:cNvPr id="10" name="Imagen 9" descr="Interfaz de usuario gráfica, Texto&#10;&#10;Descripción generada automáticamente">
            <a:extLst>
              <a:ext uri="{FF2B5EF4-FFF2-40B4-BE49-F238E27FC236}">
                <a16:creationId xmlns:a16="http://schemas.microsoft.com/office/drawing/2014/main" id="{21D217F6-86A5-C81B-4495-0F2206F4EE6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pic>
        <p:nvPicPr>
          <p:cNvPr id="4" name="Imagen 3" descr="Imagen que contiene Logotipo&#10;&#10;Descripción generada automáticamente">
            <a:extLst>
              <a:ext uri="{FF2B5EF4-FFF2-40B4-BE49-F238E27FC236}">
                <a16:creationId xmlns:a16="http://schemas.microsoft.com/office/drawing/2014/main" id="{243E2322-04C8-2281-014D-D75BD8CA0D2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651574" y="174444"/>
            <a:ext cx="2068953" cy="1044213"/>
          </a:xfrm>
          <a:prstGeom prst="rect">
            <a:avLst/>
          </a:prstGeom>
        </p:spPr>
      </p:pic>
      <p:cxnSp>
        <p:nvCxnSpPr>
          <p:cNvPr id="6" name="Conector recto 5">
            <a:extLst>
              <a:ext uri="{FF2B5EF4-FFF2-40B4-BE49-F238E27FC236}">
                <a16:creationId xmlns:a16="http://schemas.microsoft.com/office/drawing/2014/main" id="{A9A611C2-B048-38F5-28AF-1C959ADD6144}"/>
              </a:ext>
            </a:extLst>
          </p:cNvPr>
          <p:cNvCxnSpPr>
            <a:cxnSpLocks/>
          </p:cNvCxnSpPr>
          <p:nvPr userDrawn="1"/>
        </p:nvCxnSpPr>
        <p:spPr>
          <a:xfrm>
            <a:off x="344230" y="1343054"/>
            <a:ext cx="8388000" cy="0"/>
          </a:xfrm>
          <a:prstGeom prst="line">
            <a:avLst/>
          </a:prstGeom>
          <a:ln w="12700">
            <a:solidFill>
              <a:srgbClr val="1B193E"/>
            </a:solidFill>
            <a:headEnd type="none" w="med" len="med"/>
            <a:tailEnd type="none" w="med" len="med"/>
          </a:ln>
        </p:spPr>
        <p:style>
          <a:lnRef idx="3">
            <a:schemeClr val="dk1"/>
          </a:lnRef>
          <a:fillRef idx="0">
            <a:schemeClr val="dk1"/>
          </a:fillRef>
          <a:effectRef idx="2">
            <a:schemeClr val="dk1"/>
          </a:effectRef>
          <a:fontRef idx="minor">
            <a:schemeClr val="tx1"/>
          </a:fontRef>
        </p:style>
      </p:cxnSp>
      <p:pic>
        <p:nvPicPr>
          <p:cNvPr id="15" name="Imagen 14">
            <a:extLst>
              <a:ext uri="{FF2B5EF4-FFF2-40B4-BE49-F238E27FC236}">
                <a16:creationId xmlns:a16="http://schemas.microsoft.com/office/drawing/2014/main" id="{387CA95F-3206-0330-1436-1E65F9C8D9C1}"/>
              </a:ext>
            </a:extLst>
          </p:cNvPr>
          <p:cNvPicPr>
            <a:picLocks noChangeAspect="1"/>
          </p:cNvPicPr>
          <p:nvPr userDrawn="1"/>
        </p:nvPicPr>
        <p:blipFill>
          <a:blip r:embed="rId4"/>
          <a:stretch>
            <a:fillRect/>
          </a:stretch>
        </p:blipFill>
        <p:spPr>
          <a:xfrm>
            <a:off x="-812" y="388"/>
            <a:ext cx="942975" cy="1066800"/>
          </a:xfrm>
          <a:prstGeom prst="rect">
            <a:avLst/>
          </a:prstGeom>
        </p:spPr>
      </p:pic>
      <p:sp>
        <p:nvSpPr>
          <p:cNvPr id="18" name="Marcador de texto 51">
            <a:extLst>
              <a:ext uri="{FF2B5EF4-FFF2-40B4-BE49-F238E27FC236}">
                <a16:creationId xmlns:a16="http://schemas.microsoft.com/office/drawing/2014/main" id="{253E7ED8-0D43-DE24-8ED9-00ED27A3B0C5}"/>
              </a:ext>
            </a:extLst>
          </p:cNvPr>
          <p:cNvSpPr>
            <a:spLocks noGrp="1"/>
          </p:cNvSpPr>
          <p:nvPr>
            <p:ph type="body" sz="quarter" idx="10"/>
          </p:nvPr>
        </p:nvSpPr>
        <p:spPr>
          <a:xfrm>
            <a:off x="471472" y="455046"/>
            <a:ext cx="8129063" cy="824531"/>
          </a:xfrm>
          <a:prstGeom prst="rect">
            <a:avLst/>
          </a:prstGeom>
        </p:spPr>
        <p:txBody>
          <a:bodyPr anchor="b"/>
          <a:lstStyle>
            <a:lvl1pPr marL="0" indent="0">
              <a:buNone/>
              <a:defRPr sz="3000" b="1">
                <a:solidFill>
                  <a:srgbClr val="1B193E"/>
                </a:solidFill>
              </a:defRPr>
            </a:lvl1pPr>
            <a:lvl2pPr marL="457200" indent="0">
              <a:buNone/>
              <a:defRPr/>
            </a:lvl2pPr>
          </a:lstStyle>
          <a:p>
            <a:pPr lvl="0"/>
            <a:endParaRPr lang="es-ES"/>
          </a:p>
        </p:txBody>
      </p:sp>
      <p:pic>
        <p:nvPicPr>
          <p:cNvPr id="19" name="Imagen 18">
            <a:extLst>
              <a:ext uri="{FF2B5EF4-FFF2-40B4-BE49-F238E27FC236}">
                <a16:creationId xmlns:a16="http://schemas.microsoft.com/office/drawing/2014/main" id="{45803EB5-591E-FAEF-C47D-57C383D6EE2E}"/>
              </a:ext>
            </a:extLst>
          </p:cNvPr>
          <p:cNvPicPr>
            <a:picLocks noChangeAspect="1"/>
          </p:cNvPicPr>
          <p:nvPr userDrawn="1"/>
        </p:nvPicPr>
        <p:blipFill rotWithShape="1">
          <a:blip r:embed="rId5"/>
          <a:srcRect t="4618" b="1612"/>
          <a:stretch/>
        </p:blipFill>
        <p:spPr>
          <a:xfrm>
            <a:off x="11263678" y="5460155"/>
            <a:ext cx="928322" cy="1397846"/>
          </a:xfrm>
          <a:prstGeom prst="rect">
            <a:avLst/>
          </a:prstGeom>
        </p:spPr>
      </p:pic>
      <p:sp>
        <p:nvSpPr>
          <p:cNvPr id="20" name="Marcador de contenido 3">
            <a:extLst>
              <a:ext uri="{FF2B5EF4-FFF2-40B4-BE49-F238E27FC236}">
                <a16:creationId xmlns:a16="http://schemas.microsoft.com/office/drawing/2014/main" id="{D5B02A16-129E-487E-9E17-3D7250184765}"/>
              </a:ext>
            </a:extLst>
          </p:cNvPr>
          <p:cNvSpPr>
            <a:spLocks noGrp="1"/>
          </p:cNvSpPr>
          <p:nvPr>
            <p:ph sz="half" idx="2"/>
          </p:nvPr>
        </p:nvSpPr>
        <p:spPr>
          <a:xfrm>
            <a:off x="471472" y="1627957"/>
            <a:ext cx="11249055" cy="4195763"/>
          </a:xfrm>
          <a:prstGeom prst="rect">
            <a:avLst/>
          </a:prstGeom>
        </p:spPr>
        <p:txBody>
          <a:bodyPr/>
          <a:lstStyle>
            <a:lvl1pPr marL="0" indent="0">
              <a:buNone/>
              <a:defRPr sz="2000">
                <a:solidFill>
                  <a:srgbClr val="1B193E"/>
                </a:solidFill>
              </a:defRPr>
            </a:lvl1pPr>
            <a:lvl2pPr>
              <a:defRPr>
                <a:solidFill>
                  <a:srgbClr val="1B193E"/>
                </a:solidFill>
              </a:defRPr>
            </a:lvl2pPr>
            <a:lvl3pPr>
              <a:defRPr>
                <a:solidFill>
                  <a:srgbClr val="1B193E"/>
                </a:solidFill>
              </a:defRPr>
            </a:lvl3pPr>
            <a:lvl4pPr>
              <a:defRPr>
                <a:solidFill>
                  <a:srgbClr val="1B193E"/>
                </a:solidFill>
              </a:defRPr>
            </a:lvl4pPr>
            <a:lvl5pPr>
              <a:defRPr>
                <a:solidFill>
                  <a:srgbClr val="1B193E"/>
                </a:solidFill>
              </a:defRPr>
            </a:lvl5pPr>
          </a:lstStyle>
          <a:p>
            <a:pPr lvl="0"/>
            <a:endParaRPr lang="en-GB"/>
          </a:p>
        </p:txBody>
      </p:sp>
    </p:spTree>
    <p:extLst>
      <p:ext uri="{BB962C8B-B14F-4D97-AF65-F5344CB8AC3E}">
        <p14:creationId xmlns:p14="http://schemas.microsoft.com/office/powerpoint/2010/main" val="779216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lide 2">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BEA5F289-6956-351A-D3D6-DF91072AC90F}"/>
              </a:ext>
            </a:extLst>
          </p:cNvPr>
          <p:cNvPicPr>
            <a:picLocks noChangeAspect="1"/>
          </p:cNvPicPr>
          <p:nvPr userDrawn="1"/>
        </p:nvPicPr>
        <p:blipFill>
          <a:blip r:embed="rId2"/>
          <a:stretch>
            <a:fillRect/>
          </a:stretch>
        </p:blipFill>
        <p:spPr>
          <a:xfrm>
            <a:off x="-812" y="388"/>
            <a:ext cx="942975" cy="1066800"/>
          </a:xfrm>
          <a:prstGeom prst="rect">
            <a:avLst/>
          </a:prstGeom>
        </p:spPr>
      </p:pic>
      <p:sp>
        <p:nvSpPr>
          <p:cNvPr id="7" name="Rectángulo 6">
            <a:extLst>
              <a:ext uri="{FF2B5EF4-FFF2-40B4-BE49-F238E27FC236}">
                <a16:creationId xmlns:a16="http://schemas.microsoft.com/office/drawing/2014/main" id="{CCA60533-54E9-DC40-80BC-E0888CA9B555}"/>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CuadroTexto 8">
            <a:extLst>
              <a:ext uri="{FF2B5EF4-FFF2-40B4-BE49-F238E27FC236}">
                <a16:creationId xmlns:a16="http://schemas.microsoft.com/office/drawing/2014/main" id="{9605A416-CF80-5998-FBAB-C774DC475B75}"/>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pic>
        <p:nvPicPr>
          <p:cNvPr id="10" name="Imagen 9" descr="Interfaz de usuario gráfica, Texto&#10;&#10;Descripción generada automáticamente">
            <a:extLst>
              <a:ext uri="{FF2B5EF4-FFF2-40B4-BE49-F238E27FC236}">
                <a16:creationId xmlns:a16="http://schemas.microsoft.com/office/drawing/2014/main" id="{21D217F6-86A5-C81B-4495-0F2206F4EE6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sp>
        <p:nvSpPr>
          <p:cNvPr id="3" name="Marcador de texto 51">
            <a:extLst>
              <a:ext uri="{FF2B5EF4-FFF2-40B4-BE49-F238E27FC236}">
                <a16:creationId xmlns:a16="http://schemas.microsoft.com/office/drawing/2014/main" id="{2E764526-9A0C-BD59-5CF3-A27CFD492A0C}"/>
              </a:ext>
            </a:extLst>
          </p:cNvPr>
          <p:cNvSpPr>
            <a:spLocks noGrp="1"/>
          </p:cNvSpPr>
          <p:nvPr>
            <p:ph type="body" sz="quarter" idx="10"/>
          </p:nvPr>
        </p:nvSpPr>
        <p:spPr>
          <a:xfrm>
            <a:off x="471472" y="455046"/>
            <a:ext cx="8129063" cy="824531"/>
          </a:xfrm>
          <a:prstGeom prst="rect">
            <a:avLst/>
          </a:prstGeom>
        </p:spPr>
        <p:txBody>
          <a:bodyPr anchor="b"/>
          <a:lstStyle>
            <a:lvl1pPr marL="0" indent="0">
              <a:buNone/>
              <a:defRPr sz="3000" b="1">
                <a:solidFill>
                  <a:srgbClr val="1B193E"/>
                </a:solidFill>
              </a:defRPr>
            </a:lvl1pPr>
            <a:lvl2pPr marL="457200" indent="0">
              <a:buNone/>
              <a:defRPr/>
            </a:lvl2pPr>
          </a:lstStyle>
          <a:p>
            <a:pPr lvl="0"/>
            <a:endParaRPr lang="es-ES"/>
          </a:p>
        </p:txBody>
      </p:sp>
      <p:pic>
        <p:nvPicPr>
          <p:cNvPr id="4" name="Imagen 3" descr="Imagen que contiene Logotipo&#10;&#10;Descripción generada automáticamente">
            <a:extLst>
              <a:ext uri="{FF2B5EF4-FFF2-40B4-BE49-F238E27FC236}">
                <a16:creationId xmlns:a16="http://schemas.microsoft.com/office/drawing/2014/main" id="{243E2322-04C8-2281-014D-D75BD8CA0D2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651574" y="174444"/>
            <a:ext cx="2068953" cy="1044213"/>
          </a:xfrm>
          <a:prstGeom prst="rect">
            <a:avLst/>
          </a:prstGeom>
        </p:spPr>
      </p:pic>
      <p:cxnSp>
        <p:nvCxnSpPr>
          <p:cNvPr id="6" name="Conector recto 5">
            <a:extLst>
              <a:ext uri="{FF2B5EF4-FFF2-40B4-BE49-F238E27FC236}">
                <a16:creationId xmlns:a16="http://schemas.microsoft.com/office/drawing/2014/main" id="{A9A611C2-B048-38F5-28AF-1C959ADD6144}"/>
              </a:ext>
            </a:extLst>
          </p:cNvPr>
          <p:cNvCxnSpPr>
            <a:cxnSpLocks/>
          </p:cNvCxnSpPr>
          <p:nvPr userDrawn="1"/>
        </p:nvCxnSpPr>
        <p:spPr>
          <a:xfrm>
            <a:off x="344230" y="1343054"/>
            <a:ext cx="8388000" cy="0"/>
          </a:xfrm>
          <a:prstGeom prst="line">
            <a:avLst/>
          </a:prstGeom>
          <a:ln w="12700">
            <a:solidFill>
              <a:srgbClr val="1B193E"/>
            </a:solidFill>
            <a:headEnd type="none" w="med" len="med"/>
            <a:tailEnd type="none" w="med" len="med"/>
          </a:ln>
        </p:spPr>
        <p:style>
          <a:lnRef idx="3">
            <a:schemeClr val="dk1"/>
          </a:lnRef>
          <a:fillRef idx="0">
            <a:schemeClr val="dk1"/>
          </a:fillRef>
          <a:effectRef idx="2">
            <a:schemeClr val="dk1"/>
          </a:effectRef>
          <a:fontRef idx="minor">
            <a:schemeClr val="tx1"/>
          </a:fontRef>
        </p:style>
      </p:cxnSp>
      <p:sp>
        <p:nvSpPr>
          <p:cNvPr id="12" name="Marcador de contenido 3">
            <a:extLst>
              <a:ext uri="{FF2B5EF4-FFF2-40B4-BE49-F238E27FC236}">
                <a16:creationId xmlns:a16="http://schemas.microsoft.com/office/drawing/2014/main" id="{98BDFB2C-8F63-16FE-57FC-2E4777AA0AFE}"/>
              </a:ext>
            </a:extLst>
          </p:cNvPr>
          <p:cNvSpPr>
            <a:spLocks noGrp="1"/>
          </p:cNvSpPr>
          <p:nvPr>
            <p:ph sz="half" idx="11"/>
          </p:nvPr>
        </p:nvSpPr>
        <p:spPr>
          <a:xfrm>
            <a:off x="529663" y="1627957"/>
            <a:ext cx="5440504" cy="4195763"/>
          </a:xfrm>
          <a:prstGeom prst="rect">
            <a:avLst/>
          </a:prstGeom>
        </p:spPr>
        <p:txBody>
          <a:bodyPr/>
          <a:lstStyle>
            <a:lvl1pPr marL="0" indent="0">
              <a:buNone/>
              <a:defRPr sz="2000">
                <a:solidFill>
                  <a:srgbClr val="1B193E"/>
                </a:solidFill>
              </a:defRPr>
            </a:lvl1pPr>
            <a:lvl2pPr>
              <a:defRPr>
                <a:solidFill>
                  <a:srgbClr val="1B193E"/>
                </a:solidFill>
              </a:defRPr>
            </a:lvl2pPr>
            <a:lvl3pPr>
              <a:defRPr>
                <a:solidFill>
                  <a:srgbClr val="1B193E"/>
                </a:solidFill>
              </a:defRPr>
            </a:lvl3pPr>
            <a:lvl4pPr>
              <a:defRPr>
                <a:solidFill>
                  <a:srgbClr val="1B193E"/>
                </a:solidFill>
              </a:defRPr>
            </a:lvl4pPr>
            <a:lvl5pPr>
              <a:defRPr>
                <a:solidFill>
                  <a:srgbClr val="1B193E"/>
                </a:solidFill>
              </a:defRPr>
            </a:lvl5pPr>
          </a:lstStyle>
          <a:p>
            <a:pPr lvl="0"/>
            <a:endParaRPr lang="en-GB"/>
          </a:p>
        </p:txBody>
      </p:sp>
      <p:pic>
        <p:nvPicPr>
          <p:cNvPr id="5" name="Imagen 4">
            <a:extLst>
              <a:ext uri="{FF2B5EF4-FFF2-40B4-BE49-F238E27FC236}">
                <a16:creationId xmlns:a16="http://schemas.microsoft.com/office/drawing/2014/main" id="{A444EE5B-794A-9BC1-3389-52A9AC65A1D7}"/>
              </a:ext>
            </a:extLst>
          </p:cNvPr>
          <p:cNvPicPr>
            <a:picLocks noChangeAspect="1"/>
          </p:cNvPicPr>
          <p:nvPr userDrawn="1"/>
        </p:nvPicPr>
        <p:blipFill rotWithShape="1">
          <a:blip r:embed="rId5"/>
          <a:srcRect t="4618" b="1612"/>
          <a:stretch/>
        </p:blipFill>
        <p:spPr>
          <a:xfrm>
            <a:off x="11263678" y="5460155"/>
            <a:ext cx="928322" cy="1397846"/>
          </a:xfrm>
          <a:prstGeom prst="rect">
            <a:avLst/>
          </a:prstGeom>
        </p:spPr>
      </p:pic>
      <p:sp>
        <p:nvSpPr>
          <p:cNvPr id="8" name="Marcador de contenido 3">
            <a:extLst>
              <a:ext uri="{FF2B5EF4-FFF2-40B4-BE49-F238E27FC236}">
                <a16:creationId xmlns:a16="http://schemas.microsoft.com/office/drawing/2014/main" id="{41D76400-992C-6722-E9C3-F2AFC8EDC61F}"/>
              </a:ext>
            </a:extLst>
          </p:cNvPr>
          <p:cNvSpPr>
            <a:spLocks noGrp="1"/>
          </p:cNvSpPr>
          <p:nvPr>
            <p:ph sz="half" idx="2"/>
          </p:nvPr>
        </p:nvSpPr>
        <p:spPr>
          <a:xfrm>
            <a:off x="6280023" y="1627957"/>
            <a:ext cx="5440504" cy="4195763"/>
          </a:xfrm>
          <a:prstGeom prst="rect">
            <a:avLst/>
          </a:prstGeom>
        </p:spPr>
        <p:txBody>
          <a:bodyPr/>
          <a:lstStyle>
            <a:lvl1pPr marL="0" indent="0">
              <a:buNone/>
              <a:defRPr sz="2000">
                <a:solidFill>
                  <a:srgbClr val="1B193E"/>
                </a:solidFill>
              </a:defRPr>
            </a:lvl1pPr>
            <a:lvl2pPr>
              <a:defRPr>
                <a:solidFill>
                  <a:srgbClr val="1B193E"/>
                </a:solidFill>
              </a:defRPr>
            </a:lvl2pPr>
            <a:lvl3pPr>
              <a:defRPr>
                <a:solidFill>
                  <a:srgbClr val="1B193E"/>
                </a:solidFill>
              </a:defRPr>
            </a:lvl3pPr>
            <a:lvl4pPr>
              <a:defRPr>
                <a:solidFill>
                  <a:srgbClr val="1B193E"/>
                </a:solidFill>
              </a:defRPr>
            </a:lvl4pPr>
            <a:lvl5pPr>
              <a:defRPr>
                <a:solidFill>
                  <a:srgbClr val="1B193E"/>
                </a:solidFill>
              </a:defRPr>
            </a:lvl5pPr>
          </a:lstStyle>
          <a:p>
            <a:pPr lvl="0"/>
            <a:endParaRPr lang="en-GB"/>
          </a:p>
        </p:txBody>
      </p:sp>
    </p:spTree>
    <p:extLst>
      <p:ext uri="{BB962C8B-B14F-4D97-AF65-F5344CB8AC3E}">
        <p14:creationId xmlns:p14="http://schemas.microsoft.com/office/powerpoint/2010/main" val="2185112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lide 3">
    <p:spTree>
      <p:nvGrpSpPr>
        <p:cNvPr id="1" name=""/>
        <p:cNvGrpSpPr/>
        <p:nvPr/>
      </p:nvGrpSpPr>
      <p:grpSpPr>
        <a:xfrm>
          <a:off x="0" y="0"/>
          <a:ext cx="0" cy="0"/>
          <a:chOff x="0" y="0"/>
          <a:chExt cx="0" cy="0"/>
        </a:xfrm>
      </p:grpSpPr>
      <p:pic>
        <p:nvPicPr>
          <p:cNvPr id="21" name="Imagen 20">
            <a:extLst>
              <a:ext uri="{FF2B5EF4-FFF2-40B4-BE49-F238E27FC236}">
                <a16:creationId xmlns:a16="http://schemas.microsoft.com/office/drawing/2014/main" id="{FD9ABFD7-F1F5-DA9E-22F0-6E7039DF02FD}"/>
              </a:ext>
            </a:extLst>
          </p:cNvPr>
          <p:cNvPicPr>
            <a:picLocks noChangeAspect="1"/>
          </p:cNvPicPr>
          <p:nvPr userDrawn="1"/>
        </p:nvPicPr>
        <p:blipFill>
          <a:blip r:embed="rId2"/>
          <a:stretch>
            <a:fillRect/>
          </a:stretch>
        </p:blipFill>
        <p:spPr>
          <a:xfrm>
            <a:off x="-812" y="388"/>
            <a:ext cx="942975" cy="1066800"/>
          </a:xfrm>
          <a:prstGeom prst="rect">
            <a:avLst/>
          </a:prstGeom>
        </p:spPr>
      </p:pic>
      <p:sp>
        <p:nvSpPr>
          <p:cNvPr id="7" name="Rectángulo 6">
            <a:extLst>
              <a:ext uri="{FF2B5EF4-FFF2-40B4-BE49-F238E27FC236}">
                <a16:creationId xmlns:a16="http://schemas.microsoft.com/office/drawing/2014/main" id="{CCA60533-54E9-DC40-80BC-E0888CA9B555}"/>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CuadroTexto 8">
            <a:extLst>
              <a:ext uri="{FF2B5EF4-FFF2-40B4-BE49-F238E27FC236}">
                <a16:creationId xmlns:a16="http://schemas.microsoft.com/office/drawing/2014/main" id="{9605A416-CF80-5998-FBAB-C774DC475B75}"/>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pic>
        <p:nvPicPr>
          <p:cNvPr id="10" name="Imagen 9" descr="Interfaz de usuario gráfica, Texto&#10;&#10;Descripción generada automáticamente">
            <a:extLst>
              <a:ext uri="{FF2B5EF4-FFF2-40B4-BE49-F238E27FC236}">
                <a16:creationId xmlns:a16="http://schemas.microsoft.com/office/drawing/2014/main" id="{21D217F6-86A5-C81B-4495-0F2206F4EE6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sp>
        <p:nvSpPr>
          <p:cNvPr id="3" name="Marcador de texto 51">
            <a:extLst>
              <a:ext uri="{FF2B5EF4-FFF2-40B4-BE49-F238E27FC236}">
                <a16:creationId xmlns:a16="http://schemas.microsoft.com/office/drawing/2014/main" id="{2E764526-9A0C-BD59-5CF3-A27CFD492A0C}"/>
              </a:ext>
            </a:extLst>
          </p:cNvPr>
          <p:cNvSpPr>
            <a:spLocks noGrp="1"/>
          </p:cNvSpPr>
          <p:nvPr>
            <p:ph type="body" sz="quarter" idx="10"/>
          </p:nvPr>
        </p:nvSpPr>
        <p:spPr>
          <a:xfrm>
            <a:off x="471472" y="455046"/>
            <a:ext cx="8129063" cy="824531"/>
          </a:xfrm>
          <a:prstGeom prst="rect">
            <a:avLst/>
          </a:prstGeom>
        </p:spPr>
        <p:txBody>
          <a:bodyPr anchor="b"/>
          <a:lstStyle>
            <a:lvl1pPr marL="0" indent="0">
              <a:buNone/>
              <a:defRPr sz="3000" b="1">
                <a:solidFill>
                  <a:srgbClr val="1B193E"/>
                </a:solidFill>
              </a:defRPr>
            </a:lvl1pPr>
            <a:lvl2pPr marL="457200" indent="0">
              <a:buNone/>
              <a:defRPr/>
            </a:lvl2pPr>
          </a:lstStyle>
          <a:p>
            <a:pPr lvl="0"/>
            <a:endParaRPr lang="es-ES"/>
          </a:p>
        </p:txBody>
      </p:sp>
      <p:pic>
        <p:nvPicPr>
          <p:cNvPr id="4" name="Imagen 3" descr="Imagen que contiene Logotipo&#10;&#10;Descripción generada automáticamente">
            <a:extLst>
              <a:ext uri="{FF2B5EF4-FFF2-40B4-BE49-F238E27FC236}">
                <a16:creationId xmlns:a16="http://schemas.microsoft.com/office/drawing/2014/main" id="{243E2322-04C8-2281-014D-D75BD8CA0D2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651574" y="174444"/>
            <a:ext cx="2068953" cy="1044213"/>
          </a:xfrm>
          <a:prstGeom prst="rect">
            <a:avLst/>
          </a:prstGeom>
        </p:spPr>
      </p:pic>
      <p:cxnSp>
        <p:nvCxnSpPr>
          <p:cNvPr id="6" name="Conector recto 5">
            <a:extLst>
              <a:ext uri="{FF2B5EF4-FFF2-40B4-BE49-F238E27FC236}">
                <a16:creationId xmlns:a16="http://schemas.microsoft.com/office/drawing/2014/main" id="{A9A611C2-B048-38F5-28AF-1C959ADD6144}"/>
              </a:ext>
            </a:extLst>
          </p:cNvPr>
          <p:cNvCxnSpPr>
            <a:cxnSpLocks/>
          </p:cNvCxnSpPr>
          <p:nvPr userDrawn="1"/>
        </p:nvCxnSpPr>
        <p:spPr>
          <a:xfrm>
            <a:off x="344230" y="1343054"/>
            <a:ext cx="8388000" cy="0"/>
          </a:xfrm>
          <a:prstGeom prst="line">
            <a:avLst/>
          </a:prstGeom>
          <a:ln w="12700">
            <a:solidFill>
              <a:srgbClr val="1B193E"/>
            </a:solidFill>
            <a:headEnd type="none" w="med" len="med"/>
            <a:tailEnd type="none" w="med" len="med"/>
          </a:ln>
        </p:spPr>
        <p:style>
          <a:lnRef idx="3">
            <a:schemeClr val="dk1"/>
          </a:lnRef>
          <a:fillRef idx="0">
            <a:schemeClr val="dk1"/>
          </a:fillRef>
          <a:effectRef idx="2">
            <a:schemeClr val="dk1"/>
          </a:effectRef>
          <a:fontRef idx="minor">
            <a:schemeClr val="tx1"/>
          </a:fontRef>
        </p:style>
      </p:cxnSp>
      <p:sp>
        <p:nvSpPr>
          <p:cNvPr id="2" name="Marcador de texto 2">
            <a:extLst>
              <a:ext uri="{FF2B5EF4-FFF2-40B4-BE49-F238E27FC236}">
                <a16:creationId xmlns:a16="http://schemas.microsoft.com/office/drawing/2014/main" id="{5EB21691-9E23-CD08-457F-6D8975AA50BA}"/>
              </a:ext>
            </a:extLst>
          </p:cNvPr>
          <p:cNvSpPr>
            <a:spLocks noGrp="1"/>
          </p:cNvSpPr>
          <p:nvPr>
            <p:ph type="body" idx="1"/>
          </p:nvPr>
        </p:nvSpPr>
        <p:spPr>
          <a:xfrm>
            <a:off x="469842" y="1512524"/>
            <a:ext cx="5440504" cy="823912"/>
          </a:xfrm>
          <a:prstGeom prst="rect">
            <a:avLst/>
          </a:prstGeom>
        </p:spPr>
        <p:txBody>
          <a:bodyPr anchor="b"/>
          <a:lstStyle>
            <a:lvl1pPr marL="0" indent="0">
              <a:buNone/>
              <a:defRPr sz="2400" b="1">
                <a:solidFill>
                  <a:srgbClr val="1B193E"/>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s-ES"/>
          </a:p>
        </p:txBody>
      </p:sp>
      <p:sp>
        <p:nvSpPr>
          <p:cNvPr id="8" name="Marcador de texto 2">
            <a:extLst>
              <a:ext uri="{FF2B5EF4-FFF2-40B4-BE49-F238E27FC236}">
                <a16:creationId xmlns:a16="http://schemas.microsoft.com/office/drawing/2014/main" id="{DEAA330E-1D93-A788-E432-C2AF5FC752EF}"/>
              </a:ext>
            </a:extLst>
          </p:cNvPr>
          <p:cNvSpPr>
            <a:spLocks noGrp="1"/>
          </p:cNvSpPr>
          <p:nvPr>
            <p:ph type="body" idx="14"/>
          </p:nvPr>
        </p:nvSpPr>
        <p:spPr>
          <a:xfrm>
            <a:off x="6280023" y="1509411"/>
            <a:ext cx="5440504" cy="823912"/>
          </a:xfrm>
          <a:prstGeom prst="rect">
            <a:avLst/>
          </a:prstGeom>
        </p:spPr>
        <p:txBody>
          <a:bodyPr anchor="b"/>
          <a:lstStyle>
            <a:lvl1pPr marL="0" indent="0">
              <a:buNone/>
              <a:defRPr sz="2400" b="1">
                <a:solidFill>
                  <a:srgbClr val="1B193E"/>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s-ES"/>
          </a:p>
        </p:txBody>
      </p:sp>
      <p:sp>
        <p:nvSpPr>
          <p:cNvPr id="13" name="Marcador de contenido 3">
            <a:extLst>
              <a:ext uri="{FF2B5EF4-FFF2-40B4-BE49-F238E27FC236}">
                <a16:creationId xmlns:a16="http://schemas.microsoft.com/office/drawing/2014/main" id="{B5E51ADC-ED90-C893-4DDE-497B59A5622C}"/>
              </a:ext>
            </a:extLst>
          </p:cNvPr>
          <p:cNvSpPr>
            <a:spLocks noGrp="1"/>
          </p:cNvSpPr>
          <p:nvPr>
            <p:ph sz="half" idx="15"/>
          </p:nvPr>
        </p:nvSpPr>
        <p:spPr>
          <a:xfrm>
            <a:off x="469842" y="2505905"/>
            <a:ext cx="5440504" cy="3317814"/>
          </a:xfrm>
          <a:prstGeom prst="rect">
            <a:avLst/>
          </a:prstGeom>
        </p:spPr>
        <p:txBody>
          <a:bodyPr/>
          <a:lstStyle>
            <a:lvl1pPr marL="0" indent="0">
              <a:buNone/>
              <a:defRPr sz="2000">
                <a:solidFill>
                  <a:srgbClr val="1B193E"/>
                </a:solidFill>
              </a:defRPr>
            </a:lvl1pPr>
            <a:lvl2pPr>
              <a:defRPr>
                <a:solidFill>
                  <a:srgbClr val="1B193E"/>
                </a:solidFill>
              </a:defRPr>
            </a:lvl2pPr>
            <a:lvl3pPr>
              <a:defRPr>
                <a:solidFill>
                  <a:srgbClr val="1B193E"/>
                </a:solidFill>
              </a:defRPr>
            </a:lvl3pPr>
            <a:lvl4pPr>
              <a:defRPr>
                <a:solidFill>
                  <a:srgbClr val="1B193E"/>
                </a:solidFill>
              </a:defRPr>
            </a:lvl4pPr>
            <a:lvl5pPr>
              <a:defRPr>
                <a:solidFill>
                  <a:srgbClr val="1B193E"/>
                </a:solidFill>
              </a:defRPr>
            </a:lvl5pPr>
          </a:lstStyle>
          <a:p>
            <a:pPr lvl="0"/>
            <a:endParaRPr lang="en-GB"/>
          </a:p>
        </p:txBody>
      </p:sp>
      <p:pic>
        <p:nvPicPr>
          <p:cNvPr id="20" name="Imagen 19">
            <a:extLst>
              <a:ext uri="{FF2B5EF4-FFF2-40B4-BE49-F238E27FC236}">
                <a16:creationId xmlns:a16="http://schemas.microsoft.com/office/drawing/2014/main" id="{DC4C7904-46F2-C74F-48CD-2CEA5910193C}"/>
              </a:ext>
            </a:extLst>
          </p:cNvPr>
          <p:cNvPicPr>
            <a:picLocks noChangeAspect="1"/>
          </p:cNvPicPr>
          <p:nvPr userDrawn="1"/>
        </p:nvPicPr>
        <p:blipFill rotWithShape="1">
          <a:blip r:embed="rId5"/>
          <a:srcRect t="4618" b="1612"/>
          <a:stretch/>
        </p:blipFill>
        <p:spPr>
          <a:xfrm>
            <a:off x="11263678" y="5460155"/>
            <a:ext cx="928322" cy="1397846"/>
          </a:xfrm>
          <a:prstGeom prst="rect">
            <a:avLst/>
          </a:prstGeom>
        </p:spPr>
      </p:pic>
      <p:sp>
        <p:nvSpPr>
          <p:cNvPr id="22" name="Marcador de contenido 3">
            <a:extLst>
              <a:ext uri="{FF2B5EF4-FFF2-40B4-BE49-F238E27FC236}">
                <a16:creationId xmlns:a16="http://schemas.microsoft.com/office/drawing/2014/main" id="{A8D4EE01-D068-2B68-CFFB-A150C2A1B7EB}"/>
              </a:ext>
            </a:extLst>
          </p:cNvPr>
          <p:cNvSpPr>
            <a:spLocks noGrp="1"/>
          </p:cNvSpPr>
          <p:nvPr>
            <p:ph sz="half" idx="16"/>
          </p:nvPr>
        </p:nvSpPr>
        <p:spPr>
          <a:xfrm>
            <a:off x="6280023" y="2505905"/>
            <a:ext cx="5440504" cy="3317814"/>
          </a:xfrm>
          <a:prstGeom prst="rect">
            <a:avLst/>
          </a:prstGeom>
        </p:spPr>
        <p:txBody>
          <a:bodyPr/>
          <a:lstStyle>
            <a:lvl1pPr marL="0" indent="0">
              <a:buNone/>
              <a:defRPr sz="2000">
                <a:solidFill>
                  <a:srgbClr val="1B193E"/>
                </a:solidFill>
              </a:defRPr>
            </a:lvl1pPr>
            <a:lvl2pPr>
              <a:defRPr>
                <a:solidFill>
                  <a:srgbClr val="1B193E"/>
                </a:solidFill>
              </a:defRPr>
            </a:lvl2pPr>
            <a:lvl3pPr>
              <a:defRPr>
                <a:solidFill>
                  <a:srgbClr val="1B193E"/>
                </a:solidFill>
              </a:defRPr>
            </a:lvl3pPr>
            <a:lvl4pPr>
              <a:defRPr>
                <a:solidFill>
                  <a:srgbClr val="1B193E"/>
                </a:solidFill>
              </a:defRPr>
            </a:lvl4pPr>
            <a:lvl5pPr>
              <a:defRPr>
                <a:solidFill>
                  <a:srgbClr val="1B193E"/>
                </a:solidFill>
              </a:defRPr>
            </a:lvl5pPr>
          </a:lstStyle>
          <a:p>
            <a:pPr lvl="0"/>
            <a:endParaRPr lang="en-GB"/>
          </a:p>
        </p:txBody>
      </p:sp>
    </p:spTree>
    <p:extLst>
      <p:ext uri="{BB962C8B-B14F-4D97-AF65-F5344CB8AC3E}">
        <p14:creationId xmlns:p14="http://schemas.microsoft.com/office/powerpoint/2010/main" val="1837653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lide 4">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CCA60533-54E9-DC40-80BC-E0888CA9B555}"/>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CuadroTexto 8">
            <a:extLst>
              <a:ext uri="{FF2B5EF4-FFF2-40B4-BE49-F238E27FC236}">
                <a16:creationId xmlns:a16="http://schemas.microsoft.com/office/drawing/2014/main" id="{9605A416-CF80-5998-FBAB-C774DC475B75}"/>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pic>
        <p:nvPicPr>
          <p:cNvPr id="10" name="Imagen 9" descr="Interfaz de usuario gráfica, Texto&#10;&#10;Descripción generada automáticamente">
            <a:extLst>
              <a:ext uri="{FF2B5EF4-FFF2-40B4-BE49-F238E27FC236}">
                <a16:creationId xmlns:a16="http://schemas.microsoft.com/office/drawing/2014/main" id="{21D217F6-86A5-C81B-4495-0F2206F4EE6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pic>
        <p:nvPicPr>
          <p:cNvPr id="4" name="Imagen 3" descr="Imagen que contiene Logotipo&#10;&#10;Descripción generada automáticamente">
            <a:extLst>
              <a:ext uri="{FF2B5EF4-FFF2-40B4-BE49-F238E27FC236}">
                <a16:creationId xmlns:a16="http://schemas.microsoft.com/office/drawing/2014/main" id="{243E2322-04C8-2281-014D-D75BD8CA0D2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651574" y="174444"/>
            <a:ext cx="2068953" cy="1044213"/>
          </a:xfrm>
          <a:prstGeom prst="rect">
            <a:avLst/>
          </a:prstGeom>
        </p:spPr>
      </p:pic>
      <p:pic>
        <p:nvPicPr>
          <p:cNvPr id="2" name="Imagen 1">
            <a:extLst>
              <a:ext uri="{FF2B5EF4-FFF2-40B4-BE49-F238E27FC236}">
                <a16:creationId xmlns:a16="http://schemas.microsoft.com/office/drawing/2014/main" id="{57213FC9-D700-E3C0-C8CD-C04BD3C3C533}"/>
              </a:ext>
            </a:extLst>
          </p:cNvPr>
          <p:cNvPicPr>
            <a:picLocks noChangeAspect="1"/>
          </p:cNvPicPr>
          <p:nvPr userDrawn="1"/>
        </p:nvPicPr>
        <p:blipFill>
          <a:blip r:embed="rId4"/>
          <a:stretch>
            <a:fillRect/>
          </a:stretch>
        </p:blipFill>
        <p:spPr>
          <a:xfrm>
            <a:off x="-812" y="388"/>
            <a:ext cx="942975" cy="1066800"/>
          </a:xfrm>
          <a:prstGeom prst="rect">
            <a:avLst/>
          </a:prstGeom>
        </p:spPr>
      </p:pic>
      <p:pic>
        <p:nvPicPr>
          <p:cNvPr id="5" name="Imagen 4">
            <a:extLst>
              <a:ext uri="{FF2B5EF4-FFF2-40B4-BE49-F238E27FC236}">
                <a16:creationId xmlns:a16="http://schemas.microsoft.com/office/drawing/2014/main" id="{B3413CBF-0FF3-F470-DD6C-AF0ECBDCD831}"/>
              </a:ext>
            </a:extLst>
          </p:cNvPr>
          <p:cNvPicPr>
            <a:picLocks noChangeAspect="1"/>
          </p:cNvPicPr>
          <p:nvPr userDrawn="1"/>
        </p:nvPicPr>
        <p:blipFill rotWithShape="1">
          <a:blip r:embed="rId5"/>
          <a:srcRect t="4618" b="1612"/>
          <a:stretch/>
        </p:blipFill>
        <p:spPr>
          <a:xfrm>
            <a:off x="11263678" y="5460155"/>
            <a:ext cx="928322" cy="1397846"/>
          </a:xfrm>
          <a:prstGeom prst="rect">
            <a:avLst/>
          </a:prstGeom>
        </p:spPr>
      </p:pic>
    </p:spTree>
    <p:extLst>
      <p:ext uri="{BB962C8B-B14F-4D97-AF65-F5344CB8AC3E}">
        <p14:creationId xmlns:p14="http://schemas.microsoft.com/office/powerpoint/2010/main" val="280082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lide 5">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DDC30490-8940-7921-12C5-2D0E0F4614F4}"/>
              </a:ext>
            </a:extLst>
          </p:cNvPr>
          <p:cNvPicPr>
            <a:picLocks noChangeAspect="1"/>
          </p:cNvPicPr>
          <p:nvPr userDrawn="1"/>
        </p:nvPicPr>
        <p:blipFill>
          <a:blip r:embed="rId2"/>
          <a:stretch>
            <a:fillRect/>
          </a:stretch>
        </p:blipFill>
        <p:spPr>
          <a:xfrm>
            <a:off x="-812" y="388"/>
            <a:ext cx="942975" cy="1066800"/>
          </a:xfrm>
          <a:prstGeom prst="rect">
            <a:avLst/>
          </a:prstGeom>
        </p:spPr>
      </p:pic>
      <p:sp>
        <p:nvSpPr>
          <p:cNvPr id="18" name="Rectángulo 17">
            <a:extLst>
              <a:ext uri="{FF2B5EF4-FFF2-40B4-BE49-F238E27FC236}">
                <a16:creationId xmlns:a16="http://schemas.microsoft.com/office/drawing/2014/main" id="{3C79A559-F422-4F41-BBF7-D97129630F55}"/>
              </a:ext>
            </a:extLst>
          </p:cNvPr>
          <p:cNvSpPr/>
          <p:nvPr userDrawn="1"/>
        </p:nvSpPr>
        <p:spPr>
          <a:xfrm>
            <a:off x="839788" y="457200"/>
            <a:ext cx="3932237" cy="5403850"/>
          </a:xfrm>
          <a:prstGeom prst="rect">
            <a:avLst/>
          </a:prstGeom>
          <a:solidFill>
            <a:srgbClr val="1B193E"/>
          </a:solidFill>
          <a:ln>
            <a:solidFill>
              <a:srgbClr val="1B193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Marcador de texto 3">
            <a:extLst>
              <a:ext uri="{FF2B5EF4-FFF2-40B4-BE49-F238E27FC236}">
                <a16:creationId xmlns:a16="http://schemas.microsoft.com/office/drawing/2014/main" id="{17F226F0-1B5D-81E2-82E7-03CF0AF16347}"/>
              </a:ext>
            </a:extLst>
          </p:cNvPr>
          <p:cNvSpPr>
            <a:spLocks noGrp="1"/>
          </p:cNvSpPr>
          <p:nvPr>
            <p:ph type="body" sz="half" idx="2"/>
          </p:nvPr>
        </p:nvSpPr>
        <p:spPr>
          <a:xfrm>
            <a:off x="1238955" y="1786358"/>
            <a:ext cx="3133899" cy="941340"/>
          </a:xfrm>
          <a:prstGeom prst="rect">
            <a:avLst/>
          </a:prstGeom>
          <a:solidFill>
            <a:srgbClr val="1B193E"/>
          </a:solidFill>
        </p:spPr>
        <p:txBody>
          <a:bodyPr anchor="b"/>
          <a:lstStyle>
            <a:lvl1pPr marL="0" indent="0">
              <a:buNone/>
              <a:defRPr sz="2200" b="1">
                <a:solidFill>
                  <a:srgbClr val="F5F5F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endParaRPr lang="es-ES"/>
          </a:p>
        </p:txBody>
      </p:sp>
      <p:sp>
        <p:nvSpPr>
          <p:cNvPr id="8" name="Rectángulo 7">
            <a:extLst>
              <a:ext uri="{FF2B5EF4-FFF2-40B4-BE49-F238E27FC236}">
                <a16:creationId xmlns:a16="http://schemas.microsoft.com/office/drawing/2014/main" id="{0489CDE1-B595-F518-2D29-43BD0FC7B7B8}"/>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Imagen 8" descr="Interfaz de usuario gráfica, Texto&#10;&#10;Descripción generada automáticamente">
            <a:extLst>
              <a:ext uri="{FF2B5EF4-FFF2-40B4-BE49-F238E27FC236}">
                <a16:creationId xmlns:a16="http://schemas.microsoft.com/office/drawing/2014/main" id="{C897ECF4-3D6F-0A13-8755-631E1AB1A49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sp>
        <p:nvSpPr>
          <p:cNvPr id="10" name="CuadroTexto 9">
            <a:extLst>
              <a:ext uri="{FF2B5EF4-FFF2-40B4-BE49-F238E27FC236}">
                <a16:creationId xmlns:a16="http://schemas.microsoft.com/office/drawing/2014/main" id="{2D740B90-5F8D-A2D0-5ED8-AFE221A4D175}"/>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pic>
        <p:nvPicPr>
          <p:cNvPr id="17" name="Imagen 16" descr="Logotipo&#10;&#10;Descripción generada automáticamente con confianza media">
            <a:extLst>
              <a:ext uri="{FF2B5EF4-FFF2-40B4-BE49-F238E27FC236}">
                <a16:creationId xmlns:a16="http://schemas.microsoft.com/office/drawing/2014/main" id="{9FD4B56C-2E3A-C699-1748-AE69F06E67E8}"/>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871163" y="654892"/>
            <a:ext cx="1869481" cy="941339"/>
          </a:xfrm>
          <a:prstGeom prst="rect">
            <a:avLst/>
          </a:prstGeom>
        </p:spPr>
      </p:pic>
      <p:sp>
        <p:nvSpPr>
          <p:cNvPr id="22" name="Marcador de texto 21">
            <a:extLst>
              <a:ext uri="{FF2B5EF4-FFF2-40B4-BE49-F238E27FC236}">
                <a16:creationId xmlns:a16="http://schemas.microsoft.com/office/drawing/2014/main" id="{6F06C3C7-135D-B60C-A772-4D1E6E3F6563}"/>
              </a:ext>
            </a:extLst>
          </p:cNvPr>
          <p:cNvSpPr>
            <a:spLocks noGrp="1"/>
          </p:cNvSpPr>
          <p:nvPr>
            <p:ph type="body" sz="quarter" idx="10"/>
          </p:nvPr>
        </p:nvSpPr>
        <p:spPr>
          <a:xfrm>
            <a:off x="1238250" y="2917825"/>
            <a:ext cx="3135313" cy="2568575"/>
          </a:xfrm>
          <a:prstGeom prst="rect">
            <a:avLst/>
          </a:prstGeom>
        </p:spPr>
        <p:txBody>
          <a:bodyPr/>
          <a:lstStyle>
            <a:lvl1pPr marL="0" indent="0">
              <a:buNone/>
              <a:defRPr sz="2000">
                <a:solidFill>
                  <a:srgbClr val="F5F5F5"/>
                </a:solidFill>
              </a:defRPr>
            </a:lvl1pPr>
            <a:lvl2pPr>
              <a:defRPr>
                <a:solidFill>
                  <a:srgbClr val="F5F5F5"/>
                </a:solidFill>
              </a:defRPr>
            </a:lvl2pPr>
            <a:lvl3pPr>
              <a:defRPr>
                <a:solidFill>
                  <a:srgbClr val="F5F5F5"/>
                </a:solidFill>
              </a:defRPr>
            </a:lvl3pPr>
            <a:lvl4pPr>
              <a:defRPr>
                <a:solidFill>
                  <a:srgbClr val="F5F5F5"/>
                </a:solidFill>
              </a:defRPr>
            </a:lvl4pPr>
            <a:lvl5pPr>
              <a:defRPr>
                <a:solidFill>
                  <a:srgbClr val="F5F5F5"/>
                </a:solidFill>
              </a:defRPr>
            </a:lvl5pPr>
          </a:lstStyle>
          <a:p>
            <a:pPr lvl="0"/>
            <a:endParaRPr lang="en-GB"/>
          </a:p>
        </p:txBody>
      </p:sp>
      <p:pic>
        <p:nvPicPr>
          <p:cNvPr id="5" name="Imagen 4">
            <a:extLst>
              <a:ext uri="{FF2B5EF4-FFF2-40B4-BE49-F238E27FC236}">
                <a16:creationId xmlns:a16="http://schemas.microsoft.com/office/drawing/2014/main" id="{C9A39F2D-CF0C-622E-013F-61986EA8955C}"/>
              </a:ext>
            </a:extLst>
          </p:cNvPr>
          <p:cNvPicPr>
            <a:picLocks noChangeAspect="1"/>
          </p:cNvPicPr>
          <p:nvPr userDrawn="1"/>
        </p:nvPicPr>
        <p:blipFill rotWithShape="1">
          <a:blip r:embed="rId5"/>
          <a:srcRect t="4618" b="1612"/>
          <a:stretch/>
        </p:blipFill>
        <p:spPr>
          <a:xfrm>
            <a:off x="11263678" y="5460155"/>
            <a:ext cx="928322" cy="1397846"/>
          </a:xfrm>
          <a:prstGeom prst="rect">
            <a:avLst/>
          </a:prstGeom>
        </p:spPr>
      </p:pic>
      <p:sp>
        <p:nvSpPr>
          <p:cNvPr id="3" name="Marcador de contenido 2">
            <a:extLst>
              <a:ext uri="{FF2B5EF4-FFF2-40B4-BE49-F238E27FC236}">
                <a16:creationId xmlns:a16="http://schemas.microsoft.com/office/drawing/2014/main" id="{1D1673C1-ACE6-2AAE-1803-9AB1348B926D}"/>
              </a:ext>
            </a:extLst>
          </p:cNvPr>
          <p:cNvSpPr>
            <a:spLocks noGrp="1"/>
          </p:cNvSpPr>
          <p:nvPr>
            <p:ph idx="1"/>
          </p:nvPr>
        </p:nvSpPr>
        <p:spPr>
          <a:xfrm>
            <a:off x="5183188" y="457201"/>
            <a:ext cx="6172200" cy="5403850"/>
          </a:xfrm>
          <a:prstGeom prst="rect">
            <a:avLst/>
          </a:prstGeom>
        </p:spPr>
        <p:txBody>
          <a:bodyPr/>
          <a:lstStyle>
            <a:lvl1pPr marL="0" indent="0">
              <a:buNone/>
              <a:defRPr sz="2400">
                <a:solidFill>
                  <a:srgbClr val="1B193E"/>
                </a:solidFill>
              </a:defRPr>
            </a:lvl1pPr>
            <a:lvl2pPr>
              <a:defRPr sz="2800">
                <a:solidFill>
                  <a:srgbClr val="1B193E"/>
                </a:solidFill>
              </a:defRPr>
            </a:lvl2pPr>
            <a:lvl3pPr>
              <a:defRPr sz="2400">
                <a:solidFill>
                  <a:srgbClr val="1B193E"/>
                </a:solidFill>
              </a:defRPr>
            </a:lvl3pPr>
            <a:lvl4pPr>
              <a:defRPr sz="2000">
                <a:solidFill>
                  <a:srgbClr val="1B193E"/>
                </a:solidFill>
              </a:defRPr>
            </a:lvl4pPr>
            <a:lvl5pPr>
              <a:defRPr sz="2000">
                <a:solidFill>
                  <a:srgbClr val="1B193E"/>
                </a:solidFill>
              </a:defRPr>
            </a:lvl5pPr>
            <a:lvl6pPr>
              <a:defRPr sz="2000"/>
            </a:lvl6pPr>
            <a:lvl7pPr>
              <a:defRPr sz="2000"/>
            </a:lvl7pPr>
            <a:lvl8pPr>
              <a:defRPr sz="2000"/>
            </a:lvl8pPr>
            <a:lvl9pPr>
              <a:defRPr sz="2000"/>
            </a:lvl9pPr>
          </a:lstStyle>
          <a:p>
            <a:pPr lvl="0"/>
            <a:endParaRPr lang="en-GB"/>
          </a:p>
        </p:txBody>
      </p:sp>
    </p:spTree>
    <p:extLst>
      <p:ext uri="{BB962C8B-B14F-4D97-AF65-F5344CB8AC3E}">
        <p14:creationId xmlns:p14="http://schemas.microsoft.com/office/powerpoint/2010/main" val="1894741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lide 6">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0489CDE1-B595-F518-2D29-43BD0FC7B7B8}"/>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Imagen 4">
            <a:extLst>
              <a:ext uri="{FF2B5EF4-FFF2-40B4-BE49-F238E27FC236}">
                <a16:creationId xmlns:a16="http://schemas.microsoft.com/office/drawing/2014/main" id="{8FCEF5B4-BC09-510E-4489-D6FE047B3422}"/>
              </a:ext>
            </a:extLst>
          </p:cNvPr>
          <p:cNvPicPr>
            <a:picLocks noChangeAspect="1"/>
          </p:cNvPicPr>
          <p:nvPr userDrawn="1"/>
        </p:nvPicPr>
        <p:blipFill rotWithShape="1">
          <a:blip r:embed="rId2"/>
          <a:srcRect t="4618" b="1612"/>
          <a:stretch/>
        </p:blipFill>
        <p:spPr>
          <a:xfrm>
            <a:off x="11263678" y="5460155"/>
            <a:ext cx="928322" cy="1397846"/>
          </a:xfrm>
          <a:prstGeom prst="rect">
            <a:avLst/>
          </a:prstGeom>
        </p:spPr>
      </p:pic>
      <p:pic>
        <p:nvPicPr>
          <p:cNvPr id="3" name="Imagen 2">
            <a:extLst>
              <a:ext uri="{FF2B5EF4-FFF2-40B4-BE49-F238E27FC236}">
                <a16:creationId xmlns:a16="http://schemas.microsoft.com/office/drawing/2014/main" id="{382C35A1-A771-0EF2-87E6-CD706E22BAA3}"/>
              </a:ext>
            </a:extLst>
          </p:cNvPr>
          <p:cNvPicPr>
            <a:picLocks noChangeAspect="1"/>
          </p:cNvPicPr>
          <p:nvPr userDrawn="1"/>
        </p:nvPicPr>
        <p:blipFill>
          <a:blip r:embed="rId3"/>
          <a:stretch>
            <a:fillRect/>
          </a:stretch>
        </p:blipFill>
        <p:spPr>
          <a:xfrm>
            <a:off x="-812" y="388"/>
            <a:ext cx="942975" cy="1066800"/>
          </a:xfrm>
          <a:prstGeom prst="rect">
            <a:avLst/>
          </a:prstGeom>
        </p:spPr>
      </p:pic>
      <p:sp>
        <p:nvSpPr>
          <p:cNvPr id="18" name="Rectángulo 17">
            <a:extLst>
              <a:ext uri="{FF2B5EF4-FFF2-40B4-BE49-F238E27FC236}">
                <a16:creationId xmlns:a16="http://schemas.microsoft.com/office/drawing/2014/main" id="{3C79A559-F422-4F41-BBF7-D97129630F55}"/>
              </a:ext>
            </a:extLst>
          </p:cNvPr>
          <p:cNvSpPr/>
          <p:nvPr userDrawn="1"/>
        </p:nvSpPr>
        <p:spPr>
          <a:xfrm>
            <a:off x="7470798" y="457201"/>
            <a:ext cx="3932237" cy="5403850"/>
          </a:xfrm>
          <a:prstGeom prst="rect">
            <a:avLst/>
          </a:prstGeom>
          <a:solidFill>
            <a:srgbClr val="1B193E"/>
          </a:solidFill>
          <a:ln>
            <a:solidFill>
              <a:srgbClr val="1B193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Marcador de texto 3">
            <a:extLst>
              <a:ext uri="{FF2B5EF4-FFF2-40B4-BE49-F238E27FC236}">
                <a16:creationId xmlns:a16="http://schemas.microsoft.com/office/drawing/2014/main" id="{17F226F0-1B5D-81E2-82E7-03CF0AF16347}"/>
              </a:ext>
            </a:extLst>
          </p:cNvPr>
          <p:cNvSpPr>
            <a:spLocks noGrp="1"/>
          </p:cNvSpPr>
          <p:nvPr>
            <p:ph type="body" sz="half" idx="2"/>
          </p:nvPr>
        </p:nvSpPr>
        <p:spPr>
          <a:xfrm>
            <a:off x="7868313" y="1786359"/>
            <a:ext cx="3133899" cy="941340"/>
          </a:xfrm>
          <a:prstGeom prst="rect">
            <a:avLst/>
          </a:prstGeom>
          <a:solidFill>
            <a:srgbClr val="1B193E"/>
          </a:solidFill>
        </p:spPr>
        <p:txBody>
          <a:bodyPr anchor="b"/>
          <a:lstStyle>
            <a:lvl1pPr marL="0" indent="0" algn="r">
              <a:buNone/>
              <a:defRPr sz="2200" b="1">
                <a:solidFill>
                  <a:srgbClr val="F5F5F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endParaRPr lang="es-ES"/>
          </a:p>
        </p:txBody>
      </p:sp>
      <p:pic>
        <p:nvPicPr>
          <p:cNvPr id="17" name="Imagen 16" descr="Logotipo&#10;&#10;Descripción generada automáticamente con confianza media">
            <a:extLst>
              <a:ext uri="{FF2B5EF4-FFF2-40B4-BE49-F238E27FC236}">
                <a16:creationId xmlns:a16="http://schemas.microsoft.com/office/drawing/2014/main" id="{9FD4B56C-2E3A-C699-1748-AE69F06E67E8}"/>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500521" y="654893"/>
            <a:ext cx="1869481" cy="941339"/>
          </a:xfrm>
          <a:prstGeom prst="rect">
            <a:avLst/>
          </a:prstGeom>
        </p:spPr>
      </p:pic>
      <p:sp>
        <p:nvSpPr>
          <p:cNvPr id="22" name="Marcador de texto 21">
            <a:extLst>
              <a:ext uri="{FF2B5EF4-FFF2-40B4-BE49-F238E27FC236}">
                <a16:creationId xmlns:a16="http://schemas.microsoft.com/office/drawing/2014/main" id="{6F06C3C7-135D-B60C-A772-4D1E6E3F6563}"/>
              </a:ext>
            </a:extLst>
          </p:cNvPr>
          <p:cNvSpPr>
            <a:spLocks noGrp="1"/>
          </p:cNvSpPr>
          <p:nvPr>
            <p:ph type="body" sz="quarter" idx="10"/>
          </p:nvPr>
        </p:nvSpPr>
        <p:spPr>
          <a:xfrm>
            <a:off x="7867608" y="2917826"/>
            <a:ext cx="3135313" cy="2568575"/>
          </a:xfrm>
          <a:prstGeom prst="rect">
            <a:avLst/>
          </a:prstGeom>
        </p:spPr>
        <p:txBody>
          <a:bodyPr/>
          <a:lstStyle>
            <a:lvl1pPr marL="0" indent="0" algn="r">
              <a:buNone/>
              <a:defRPr sz="2000">
                <a:solidFill>
                  <a:srgbClr val="F5F5F5"/>
                </a:solidFill>
              </a:defRPr>
            </a:lvl1pPr>
            <a:lvl2pPr>
              <a:defRPr>
                <a:solidFill>
                  <a:srgbClr val="F5F5F5"/>
                </a:solidFill>
              </a:defRPr>
            </a:lvl2pPr>
            <a:lvl3pPr>
              <a:defRPr>
                <a:solidFill>
                  <a:srgbClr val="F5F5F5"/>
                </a:solidFill>
              </a:defRPr>
            </a:lvl3pPr>
            <a:lvl4pPr>
              <a:defRPr>
                <a:solidFill>
                  <a:srgbClr val="F5F5F5"/>
                </a:solidFill>
              </a:defRPr>
            </a:lvl4pPr>
            <a:lvl5pPr>
              <a:defRPr>
                <a:solidFill>
                  <a:srgbClr val="F5F5F5"/>
                </a:solidFill>
              </a:defRPr>
            </a:lvl5pPr>
          </a:lstStyle>
          <a:p>
            <a:pPr lvl="0"/>
            <a:endParaRPr lang="en-GB"/>
          </a:p>
        </p:txBody>
      </p:sp>
      <p:sp>
        <p:nvSpPr>
          <p:cNvPr id="2" name="Marcador de contenido 2">
            <a:extLst>
              <a:ext uri="{FF2B5EF4-FFF2-40B4-BE49-F238E27FC236}">
                <a16:creationId xmlns:a16="http://schemas.microsoft.com/office/drawing/2014/main" id="{A1511C0C-40A3-6F7B-CA3C-5C9B6226C92E}"/>
              </a:ext>
            </a:extLst>
          </p:cNvPr>
          <p:cNvSpPr>
            <a:spLocks noGrp="1"/>
          </p:cNvSpPr>
          <p:nvPr>
            <p:ph idx="1"/>
          </p:nvPr>
        </p:nvSpPr>
        <p:spPr>
          <a:xfrm>
            <a:off x="916846" y="457201"/>
            <a:ext cx="6172200" cy="5403850"/>
          </a:xfrm>
          <a:prstGeom prst="rect">
            <a:avLst/>
          </a:prstGeom>
        </p:spPr>
        <p:txBody>
          <a:bodyPr/>
          <a:lstStyle>
            <a:lvl1pPr marL="0" indent="0">
              <a:buNone/>
              <a:defRPr sz="2400">
                <a:solidFill>
                  <a:srgbClr val="1B193E"/>
                </a:solidFill>
              </a:defRPr>
            </a:lvl1pPr>
            <a:lvl2pPr>
              <a:defRPr sz="2800">
                <a:solidFill>
                  <a:srgbClr val="1B193E"/>
                </a:solidFill>
              </a:defRPr>
            </a:lvl2pPr>
            <a:lvl3pPr>
              <a:defRPr sz="2400">
                <a:solidFill>
                  <a:srgbClr val="1B193E"/>
                </a:solidFill>
              </a:defRPr>
            </a:lvl3pPr>
            <a:lvl4pPr>
              <a:defRPr sz="2000">
                <a:solidFill>
                  <a:srgbClr val="1B193E"/>
                </a:solidFill>
              </a:defRPr>
            </a:lvl4pPr>
            <a:lvl5pPr>
              <a:defRPr sz="2000">
                <a:solidFill>
                  <a:srgbClr val="1B193E"/>
                </a:solidFill>
              </a:defRPr>
            </a:lvl5pPr>
            <a:lvl6pPr>
              <a:defRPr sz="2000"/>
            </a:lvl6pPr>
            <a:lvl7pPr>
              <a:defRPr sz="2000"/>
            </a:lvl7pPr>
            <a:lvl8pPr>
              <a:defRPr sz="2000"/>
            </a:lvl8pPr>
            <a:lvl9pPr>
              <a:defRPr sz="2000"/>
            </a:lvl9pPr>
          </a:lstStyle>
          <a:p>
            <a:pPr lvl="0"/>
            <a:endParaRPr lang="en-GB"/>
          </a:p>
        </p:txBody>
      </p:sp>
      <p:pic>
        <p:nvPicPr>
          <p:cNvPr id="6" name="Imagen 5" descr="Interfaz de usuario gráfica, Texto&#10;&#10;Descripción generada automáticamente">
            <a:extLst>
              <a:ext uri="{FF2B5EF4-FFF2-40B4-BE49-F238E27FC236}">
                <a16:creationId xmlns:a16="http://schemas.microsoft.com/office/drawing/2014/main" id="{5AB038A9-0908-3207-8BCD-AA5C7044532E}"/>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sp>
        <p:nvSpPr>
          <p:cNvPr id="7" name="CuadroTexto 6">
            <a:extLst>
              <a:ext uri="{FF2B5EF4-FFF2-40B4-BE49-F238E27FC236}">
                <a16:creationId xmlns:a16="http://schemas.microsoft.com/office/drawing/2014/main" id="{D757A3B7-CC97-7A63-CC09-8664DEDF06A5}"/>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spTree>
    <p:extLst>
      <p:ext uri="{BB962C8B-B14F-4D97-AF65-F5344CB8AC3E}">
        <p14:creationId xmlns:p14="http://schemas.microsoft.com/office/powerpoint/2010/main" val="1671291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32518803"/>
      </p:ext>
    </p:extLst>
  </p:cSld>
  <p:clrMap bg1="lt1" tx1="dk1" bg2="lt2" tx2="dk2" accent1="accent1" accent2="accent2" accent3="accent3" accent4="accent4" accent5="accent5" accent6="accent6" hlink="hlink" folHlink="folHlink"/>
  <p:sldLayoutIdLst>
    <p:sldLayoutId id="2147483660" r:id="rId1"/>
    <p:sldLayoutId id="2147483651" r:id="rId2"/>
    <p:sldLayoutId id="2147483650" r:id="rId3"/>
    <p:sldLayoutId id="2147483661" r:id="rId4"/>
    <p:sldLayoutId id="2147483662" r:id="rId5"/>
    <p:sldLayoutId id="2147483663" r:id="rId6"/>
    <p:sldLayoutId id="2147483656" r:id="rId7"/>
    <p:sldLayoutId id="2147483664"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hyperlink" Target="http://www.digital-dream-lab.eu/"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90267C-C9F7-BBE5-AD27-30C514F27C46}"/>
              </a:ext>
            </a:extLst>
          </p:cNvPr>
          <p:cNvSpPr>
            <a:spLocks noGrp="1"/>
          </p:cNvSpPr>
          <p:nvPr>
            <p:ph type="title"/>
          </p:nvPr>
        </p:nvSpPr>
        <p:spPr/>
        <p:txBody>
          <a:bodyPr/>
          <a:lstStyle/>
          <a:p>
            <a:r>
              <a:rPr lang="en-GB" dirty="0" err="1"/>
              <a:t>Obvladovanje</a:t>
            </a:r>
            <a:r>
              <a:rPr lang="en-GB" dirty="0"/>
              <a:t> </a:t>
            </a:r>
            <a:r>
              <a:rPr lang="en-GB" dirty="0" err="1"/>
              <a:t>digitalnega</a:t>
            </a:r>
            <a:r>
              <a:rPr lang="en-GB" dirty="0"/>
              <a:t> </a:t>
            </a:r>
            <a:r>
              <a:rPr lang="en-GB" dirty="0" err="1"/>
              <a:t>trženja</a:t>
            </a:r>
            <a:r>
              <a:rPr lang="en-GB" dirty="0"/>
              <a:t>: </a:t>
            </a:r>
            <a:r>
              <a:rPr lang="en-GB" dirty="0" err="1"/>
              <a:t>Strategije</a:t>
            </a:r>
            <a:r>
              <a:rPr lang="en-GB" dirty="0"/>
              <a:t> za </a:t>
            </a:r>
            <a:r>
              <a:rPr lang="en-GB" dirty="0" err="1"/>
              <a:t>uspeh</a:t>
            </a:r>
            <a:r>
              <a:rPr lang="en-GB" dirty="0"/>
              <a:t> </a:t>
            </a:r>
            <a:r>
              <a:rPr lang="en-GB" dirty="0" err="1"/>
              <a:t>na</a:t>
            </a:r>
            <a:r>
              <a:rPr lang="en-GB" dirty="0"/>
              <a:t> </a:t>
            </a:r>
            <a:r>
              <a:rPr lang="en-GB" dirty="0" err="1"/>
              <a:t>spletu</a:t>
            </a:r>
            <a:r>
              <a:rPr lang="en-GB" dirty="0"/>
              <a:t>.</a:t>
            </a:r>
          </a:p>
        </p:txBody>
      </p:sp>
      <p:sp>
        <p:nvSpPr>
          <p:cNvPr id="3" name="Marcador de texto 2">
            <a:extLst>
              <a:ext uri="{FF2B5EF4-FFF2-40B4-BE49-F238E27FC236}">
                <a16:creationId xmlns:a16="http://schemas.microsoft.com/office/drawing/2014/main" id="{39EBBF3D-8AB0-67F3-009D-FE5C944A6312}"/>
              </a:ext>
            </a:extLst>
          </p:cNvPr>
          <p:cNvSpPr>
            <a:spLocks noGrp="1"/>
          </p:cNvSpPr>
          <p:nvPr>
            <p:ph type="body" idx="1"/>
          </p:nvPr>
        </p:nvSpPr>
        <p:spPr/>
        <p:txBody>
          <a:bodyPr/>
          <a:lstStyle/>
          <a:p>
            <a:r>
              <a:rPr lang="es-ES"/>
              <a:t> </a:t>
            </a:r>
            <a:r>
              <a:rPr lang="es-ES" dirty="0"/>
              <a:t>Sud Concept</a:t>
            </a:r>
            <a:endParaRPr lang="en-GB" dirty="0"/>
          </a:p>
        </p:txBody>
      </p:sp>
    </p:spTree>
    <p:extLst>
      <p:ext uri="{BB962C8B-B14F-4D97-AF65-F5344CB8AC3E}">
        <p14:creationId xmlns:p14="http://schemas.microsoft.com/office/powerpoint/2010/main" val="7283563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rotWithShape="1">
          <a:blip r:embed="rId2">
            <a:extLst>
              <a:ext uri="{28A0092B-C50C-407E-A947-70E740481C1C}">
                <a14:useLocalDpi xmlns:a14="http://schemas.microsoft.com/office/drawing/2010/main" val="0"/>
              </a:ext>
            </a:extLst>
          </a:blip>
          <a:srcRect l="14328" r="9857"/>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pPr marL="342900" indent="-342900">
              <a:buAutoNum type="arabicPeriod"/>
            </a:pPr>
            <a:r>
              <a:rPr lang="en-GB" sz="2800" b="1" dirty="0" err="1">
                <a:solidFill>
                  <a:srgbClr val="0AD995"/>
                </a:solidFill>
                <a:effectLst/>
                <a:latin typeface="Calibri" panose="020F0502020204030204" pitchFamily="34" charset="0"/>
                <a:ea typeface="Yu Mincho" panose="02020400000000000000" pitchFamily="18" charset="-128"/>
                <a:cs typeface="Arial" panose="020B0604020202020204" pitchFamily="34" charset="0"/>
              </a:rPr>
              <a:t>Uvod</a:t>
            </a:r>
            <a:r>
              <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 v </a:t>
            </a:r>
            <a:r>
              <a:rPr lang="en-GB" sz="2800" b="1" dirty="0" err="1">
                <a:solidFill>
                  <a:srgbClr val="0AD995"/>
                </a:solidFill>
                <a:effectLst/>
                <a:latin typeface="Calibri" panose="020F0502020204030204" pitchFamily="34" charset="0"/>
                <a:ea typeface="Yu Mincho" panose="02020400000000000000" pitchFamily="18" charset="-128"/>
                <a:cs typeface="Arial" panose="020B0604020202020204" pitchFamily="34" charset="0"/>
              </a:rPr>
              <a:t>digitalno</a:t>
            </a:r>
            <a:r>
              <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 </a:t>
            </a:r>
            <a:r>
              <a:rPr lang="en-GB" sz="2800" b="1" dirty="0" err="1">
                <a:solidFill>
                  <a:srgbClr val="0AD995"/>
                </a:solidFill>
                <a:effectLst/>
                <a:latin typeface="Calibri" panose="020F0502020204030204" pitchFamily="34" charset="0"/>
                <a:ea typeface="Yu Mincho" panose="02020400000000000000" pitchFamily="18" charset="-128"/>
                <a:cs typeface="Arial" panose="020B0604020202020204" pitchFamily="34" charset="0"/>
              </a:rPr>
              <a:t>trženje</a:t>
            </a:r>
            <a:endPar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endParaRPr>
          </a:p>
          <a:p>
            <a:r>
              <a:rPr lang="es-ES" sz="2000" dirty="0"/>
              <a:t>1.2 Opredelitev ključnih kanalov in strategij digitalnega trženja</a:t>
            </a:r>
            <a:endParaRPr lang="es-ES"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pPr>
              <a:lnSpc>
                <a:spcPct val="107000"/>
              </a:lnSpc>
              <a:spcAft>
                <a:spcPts val="800"/>
              </a:spcAft>
              <a:buSzPts val="1000"/>
              <a:tabLst>
                <a:tab pos="457200" algn="l"/>
              </a:tabLst>
            </a:pPr>
            <a:r>
              <a:rPr lang="en-US" sz="1800" b="1" dirty="0">
                <a:effectLst/>
                <a:ea typeface="Times New Roman" panose="02020603050405020304" pitchFamily="18" charset="0"/>
              </a:rPr>
              <a:t>1.2.1 </a:t>
            </a:r>
            <a:r>
              <a:rPr lang="en-US" sz="1800" b="1" dirty="0" err="1">
                <a:effectLst/>
                <a:ea typeface="Times New Roman" panose="02020603050405020304" pitchFamily="18" charset="0"/>
              </a:rPr>
              <a:t>Ključni</a:t>
            </a:r>
            <a:r>
              <a:rPr lang="en-US" sz="1800" b="1" dirty="0">
                <a:effectLst/>
                <a:ea typeface="Times New Roman" panose="02020603050405020304" pitchFamily="18" charset="0"/>
              </a:rPr>
              <a:t> </a:t>
            </a:r>
            <a:r>
              <a:rPr lang="en-US" sz="1800" b="1" dirty="0" err="1">
                <a:effectLst/>
                <a:ea typeface="Times New Roman" panose="02020603050405020304" pitchFamily="18" charset="0"/>
              </a:rPr>
              <a:t>kanali</a:t>
            </a:r>
            <a:r>
              <a:rPr lang="en-US" sz="1800" b="1" dirty="0">
                <a:effectLst/>
                <a:ea typeface="Times New Roman" panose="02020603050405020304" pitchFamily="18" charset="0"/>
              </a:rPr>
              <a:t> </a:t>
            </a:r>
            <a:r>
              <a:rPr lang="en-US" sz="1800" b="1" dirty="0" err="1">
                <a:effectLst/>
                <a:ea typeface="Times New Roman" panose="02020603050405020304" pitchFamily="18" charset="0"/>
              </a:rPr>
              <a:t>digitalnega</a:t>
            </a:r>
            <a:r>
              <a:rPr lang="en-US" sz="1800" b="1" dirty="0">
                <a:effectLst/>
                <a:ea typeface="Times New Roman" panose="02020603050405020304" pitchFamily="18" charset="0"/>
              </a:rPr>
              <a:t> </a:t>
            </a:r>
            <a:r>
              <a:rPr lang="en-US" sz="1800" b="1" dirty="0" err="1">
                <a:effectLst/>
                <a:ea typeface="Times New Roman" panose="02020603050405020304" pitchFamily="18" charset="0"/>
              </a:rPr>
              <a:t>trženja</a:t>
            </a:r>
            <a:br>
              <a:rPr lang="en-US" sz="1800" b="1" dirty="0">
                <a:ea typeface="Times New Roman" panose="02020603050405020304" pitchFamily="18" charset="0"/>
              </a:rPr>
            </a:br>
            <a:endParaRPr lang="fr-FR" sz="1800" dirty="0">
              <a:effectLst/>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err="1">
                <a:effectLst/>
                <a:ea typeface="Times New Roman" panose="02020603050405020304" pitchFamily="18" charset="0"/>
              </a:rPr>
              <a:t>Trženje</a:t>
            </a:r>
            <a:r>
              <a:rPr lang="en-GB" sz="1800" b="1" dirty="0">
                <a:effectLst/>
                <a:ea typeface="Times New Roman" panose="02020603050405020304" pitchFamily="18" charset="0"/>
              </a:rPr>
              <a:t> e-</a:t>
            </a:r>
            <a:r>
              <a:rPr lang="en-GB" sz="1800" b="1" dirty="0" err="1">
                <a:effectLst/>
                <a:ea typeface="Times New Roman" panose="02020603050405020304" pitchFamily="18" charset="0"/>
              </a:rPr>
              <a:t>pošte</a:t>
            </a:r>
            <a:r>
              <a:rPr lang="en-GB" sz="1800" b="1" dirty="0">
                <a:effectLst/>
                <a:ea typeface="Times New Roman" panose="02020603050405020304" pitchFamily="18" charset="0"/>
              </a:rPr>
              <a:t>: </a:t>
            </a:r>
            <a:r>
              <a:rPr lang="en-GB" sz="1800" dirty="0">
                <a:effectLst/>
                <a:ea typeface="Times New Roman" panose="02020603050405020304" pitchFamily="18" charset="0"/>
              </a:rPr>
              <a:t>e-</a:t>
            </a:r>
            <a:r>
              <a:rPr lang="en-GB" sz="1800" dirty="0" err="1">
                <a:effectLst/>
                <a:ea typeface="Times New Roman" panose="02020603050405020304" pitchFamily="18" charset="0"/>
              </a:rPr>
              <a:t>pošta</a:t>
            </a:r>
            <a:r>
              <a:rPr lang="en-GB" sz="1800" dirty="0">
                <a:effectLst/>
                <a:ea typeface="Times New Roman" panose="02020603050405020304" pitchFamily="18" charset="0"/>
              </a:rPr>
              <a:t> </a:t>
            </a:r>
            <a:r>
              <a:rPr lang="en-GB" sz="1800" dirty="0" err="1">
                <a:effectLst/>
                <a:ea typeface="Times New Roman" panose="02020603050405020304" pitchFamily="18" charset="0"/>
              </a:rPr>
              <a:t>ostaja</a:t>
            </a:r>
            <a:r>
              <a:rPr lang="en-GB" sz="1800" dirty="0">
                <a:effectLst/>
                <a:ea typeface="Times New Roman" panose="02020603050405020304" pitchFamily="18" charset="0"/>
              </a:rPr>
              <a:t> </a:t>
            </a:r>
            <a:r>
              <a:rPr lang="en-GB" sz="1800" dirty="0" err="1">
                <a:effectLst/>
                <a:ea typeface="Times New Roman" panose="02020603050405020304" pitchFamily="18" charset="0"/>
              </a:rPr>
              <a:t>močan</a:t>
            </a:r>
            <a:r>
              <a:rPr lang="en-GB" sz="1800" dirty="0">
                <a:effectLst/>
                <a:ea typeface="Times New Roman" panose="02020603050405020304" pitchFamily="18" charset="0"/>
              </a:rPr>
              <a:t> </a:t>
            </a:r>
            <a:r>
              <a:rPr lang="en-GB" sz="1800" dirty="0" err="1">
                <a:effectLst/>
                <a:ea typeface="Times New Roman" panose="02020603050405020304" pitchFamily="18" charset="0"/>
              </a:rPr>
              <a:t>kanal</a:t>
            </a:r>
            <a:r>
              <a:rPr lang="en-GB" sz="1800" dirty="0">
                <a:effectLst/>
                <a:ea typeface="Times New Roman" panose="02020603050405020304" pitchFamily="18" charset="0"/>
              </a:rPr>
              <a:t> za </a:t>
            </a:r>
            <a:r>
              <a:rPr lang="en-GB" sz="1800" dirty="0" err="1">
                <a:effectLst/>
                <a:ea typeface="Times New Roman" panose="02020603050405020304" pitchFamily="18" charset="0"/>
              </a:rPr>
              <a:t>doseganje</a:t>
            </a:r>
            <a:r>
              <a:rPr lang="en-GB" sz="1800" dirty="0">
                <a:effectLst/>
                <a:ea typeface="Times New Roman" panose="02020603050405020304" pitchFamily="18" charset="0"/>
              </a:rPr>
              <a:t> in </a:t>
            </a:r>
            <a:r>
              <a:rPr lang="en-GB" sz="1800" dirty="0" err="1">
                <a:effectLst/>
                <a:ea typeface="Times New Roman" panose="02020603050405020304" pitchFamily="18" charset="0"/>
              </a:rPr>
              <a:t>negovanje</a:t>
            </a:r>
            <a:r>
              <a:rPr lang="en-GB" sz="1800" dirty="0">
                <a:effectLst/>
                <a:ea typeface="Times New Roman" panose="02020603050405020304" pitchFamily="18" charset="0"/>
              </a:rPr>
              <a:t> </a:t>
            </a:r>
            <a:r>
              <a:rPr lang="en-GB" sz="1800" dirty="0" err="1">
                <a:effectLst/>
                <a:ea typeface="Times New Roman" panose="02020603050405020304" pitchFamily="18" charset="0"/>
              </a:rPr>
              <a:t>potencialnih</a:t>
            </a:r>
            <a:r>
              <a:rPr lang="en-GB" sz="1800" dirty="0">
                <a:effectLst/>
                <a:ea typeface="Times New Roman" panose="02020603050405020304" pitchFamily="18" charset="0"/>
              </a:rPr>
              <a:t> </a:t>
            </a:r>
            <a:r>
              <a:rPr lang="en-GB" sz="1800" dirty="0" err="1">
                <a:effectLst/>
                <a:ea typeface="Times New Roman" panose="02020603050405020304" pitchFamily="18" charset="0"/>
              </a:rPr>
              <a:t>strank</a:t>
            </a:r>
            <a:r>
              <a:rPr lang="en-GB" sz="1800" dirty="0">
                <a:effectLst/>
                <a:ea typeface="Times New Roman" panose="02020603050405020304" pitchFamily="18" charset="0"/>
              </a:rPr>
              <a:t>. MMSP </a:t>
            </a:r>
            <a:r>
              <a:rPr lang="en-GB" sz="1800" dirty="0" err="1">
                <a:effectLst/>
                <a:ea typeface="Times New Roman" panose="02020603050405020304" pitchFamily="18" charset="0"/>
              </a:rPr>
              <a:t>lahko</a:t>
            </a:r>
            <a:r>
              <a:rPr lang="en-GB" sz="1800" dirty="0">
                <a:effectLst/>
                <a:ea typeface="Times New Roman" panose="02020603050405020304" pitchFamily="18" charset="0"/>
              </a:rPr>
              <a:t> </a:t>
            </a:r>
            <a:r>
              <a:rPr lang="en-GB" sz="1800" dirty="0" err="1">
                <a:effectLst/>
                <a:ea typeface="Times New Roman" panose="02020603050405020304" pitchFamily="18" charset="0"/>
              </a:rPr>
              <a:t>uporabljajo</a:t>
            </a:r>
            <a:r>
              <a:rPr lang="en-GB" sz="1800" dirty="0">
                <a:effectLst/>
                <a:ea typeface="Times New Roman" panose="02020603050405020304" pitchFamily="18" charset="0"/>
              </a:rPr>
              <a:t> e-</a:t>
            </a:r>
            <a:r>
              <a:rPr lang="en-GB" sz="1800" dirty="0" err="1">
                <a:effectLst/>
                <a:ea typeface="Times New Roman" panose="02020603050405020304" pitchFamily="18" charset="0"/>
              </a:rPr>
              <a:t>poštno</a:t>
            </a:r>
            <a:r>
              <a:rPr lang="en-GB" sz="1800" dirty="0">
                <a:effectLst/>
                <a:ea typeface="Times New Roman" panose="02020603050405020304" pitchFamily="18" charset="0"/>
              </a:rPr>
              <a:t> </a:t>
            </a:r>
            <a:r>
              <a:rPr lang="en-GB" sz="1800" dirty="0" err="1">
                <a:effectLst/>
                <a:ea typeface="Times New Roman" panose="02020603050405020304" pitchFamily="18" charset="0"/>
              </a:rPr>
              <a:t>trženje</a:t>
            </a:r>
            <a:r>
              <a:rPr lang="en-GB" sz="1800" dirty="0">
                <a:effectLst/>
                <a:ea typeface="Times New Roman" panose="02020603050405020304" pitchFamily="18" charset="0"/>
              </a:rPr>
              <a:t> za </a:t>
            </a:r>
            <a:r>
              <a:rPr lang="en-GB" sz="1800" dirty="0" err="1">
                <a:effectLst/>
                <a:ea typeface="Times New Roman" panose="02020603050405020304" pitchFamily="18" charset="0"/>
              </a:rPr>
              <a:t>pošiljanje</a:t>
            </a:r>
            <a:r>
              <a:rPr lang="en-GB" sz="1800" dirty="0">
                <a:effectLst/>
                <a:ea typeface="Times New Roman" panose="02020603050405020304" pitchFamily="18" charset="0"/>
              </a:rPr>
              <a:t> </a:t>
            </a:r>
            <a:r>
              <a:rPr lang="en-GB" sz="1800" dirty="0" err="1">
                <a:effectLst/>
                <a:ea typeface="Times New Roman" panose="02020603050405020304" pitchFamily="18" charset="0"/>
              </a:rPr>
              <a:t>novic</a:t>
            </a:r>
            <a:r>
              <a:rPr lang="en-GB" sz="1800" dirty="0">
                <a:effectLst/>
                <a:ea typeface="Times New Roman" panose="02020603050405020304" pitchFamily="18" charset="0"/>
              </a:rPr>
              <a:t>, </a:t>
            </a:r>
            <a:r>
              <a:rPr lang="en-GB" sz="1800" dirty="0" err="1">
                <a:effectLst/>
                <a:ea typeface="Times New Roman" panose="02020603050405020304" pitchFamily="18" charset="0"/>
              </a:rPr>
              <a:t>posodobitev</a:t>
            </a:r>
            <a:r>
              <a:rPr lang="en-GB" sz="1800" dirty="0">
                <a:effectLst/>
                <a:ea typeface="Times New Roman" panose="02020603050405020304" pitchFamily="18" charset="0"/>
              </a:rPr>
              <a:t> </a:t>
            </a:r>
            <a:r>
              <a:rPr lang="en-GB" sz="1800" dirty="0" err="1">
                <a:effectLst/>
                <a:ea typeface="Times New Roman" panose="02020603050405020304" pitchFamily="18" charset="0"/>
              </a:rPr>
              <a:t>izdelkov</a:t>
            </a:r>
            <a:r>
              <a:rPr lang="en-GB" sz="1800" dirty="0">
                <a:effectLst/>
                <a:ea typeface="Times New Roman" panose="02020603050405020304" pitchFamily="18" charset="0"/>
              </a:rPr>
              <a:t>, </a:t>
            </a:r>
            <a:r>
              <a:rPr lang="en-GB" sz="1800" dirty="0" err="1">
                <a:effectLst/>
                <a:ea typeface="Times New Roman" panose="02020603050405020304" pitchFamily="18" charset="0"/>
              </a:rPr>
              <a:t>posebnih</a:t>
            </a:r>
            <a:r>
              <a:rPr lang="en-GB" sz="1800" dirty="0">
                <a:effectLst/>
                <a:ea typeface="Times New Roman" panose="02020603050405020304" pitchFamily="18" charset="0"/>
              </a:rPr>
              <a:t> </a:t>
            </a:r>
            <a:r>
              <a:rPr lang="en-GB" sz="1800" dirty="0" err="1">
                <a:effectLst/>
                <a:ea typeface="Times New Roman" panose="02020603050405020304" pitchFamily="18" charset="0"/>
              </a:rPr>
              <a:t>ponudb</a:t>
            </a:r>
            <a:r>
              <a:rPr lang="en-GB" sz="1800" dirty="0">
                <a:effectLst/>
                <a:ea typeface="Times New Roman" panose="02020603050405020304" pitchFamily="18" charset="0"/>
              </a:rPr>
              <a:t> in </a:t>
            </a:r>
            <a:r>
              <a:rPr lang="en-GB" sz="1800" dirty="0" err="1">
                <a:effectLst/>
                <a:ea typeface="Times New Roman" panose="02020603050405020304" pitchFamily="18" charset="0"/>
              </a:rPr>
              <a:t>prilagojenih</a:t>
            </a:r>
            <a:r>
              <a:rPr lang="en-GB" sz="1800" dirty="0">
                <a:effectLst/>
                <a:ea typeface="Times New Roman" panose="02020603050405020304" pitchFamily="18" charset="0"/>
              </a:rPr>
              <a:t> </a:t>
            </a:r>
            <a:r>
              <a:rPr lang="en-GB" sz="1800" dirty="0" err="1">
                <a:effectLst/>
                <a:ea typeface="Times New Roman" panose="02020603050405020304" pitchFamily="18" charset="0"/>
              </a:rPr>
              <a:t>sporočil</a:t>
            </a:r>
            <a:r>
              <a:rPr lang="en-GB" sz="1800" dirty="0">
                <a:effectLst/>
                <a:ea typeface="Times New Roman" panose="02020603050405020304" pitchFamily="18" charset="0"/>
              </a:rPr>
              <a:t> </a:t>
            </a:r>
            <a:r>
              <a:rPr lang="en-GB" sz="1800" dirty="0" err="1">
                <a:effectLst/>
                <a:ea typeface="Times New Roman" panose="02020603050405020304" pitchFamily="18" charset="0"/>
              </a:rPr>
              <a:t>svojim</a:t>
            </a:r>
            <a:r>
              <a:rPr lang="en-GB" sz="1800" dirty="0">
                <a:effectLst/>
                <a:ea typeface="Times New Roman" panose="02020603050405020304" pitchFamily="18" charset="0"/>
              </a:rPr>
              <a:t> </a:t>
            </a:r>
            <a:r>
              <a:rPr lang="en-GB" sz="1800" dirty="0" err="1">
                <a:effectLst/>
                <a:ea typeface="Times New Roman" panose="02020603050405020304" pitchFamily="18" charset="0"/>
              </a:rPr>
              <a:t>naročnikom</a:t>
            </a:r>
            <a:r>
              <a:rPr lang="en-GB" sz="1800" dirty="0">
                <a:effectLst/>
                <a:ea typeface="Times New Roman" panose="02020603050405020304" pitchFamily="18" charset="0"/>
              </a:rPr>
              <a:t>.</a:t>
            </a:r>
            <a:br>
              <a:rPr lang="en-GB" sz="1800" dirty="0">
                <a:effectLst/>
                <a:ea typeface="Times New Roman" panose="02020603050405020304" pitchFamily="18" charset="0"/>
              </a:rPr>
            </a:br>
            <a:endParaRPr lang="fr-FR" sz="1800" dirty="0">
              <a:effectLst/>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a:effectLst/>
                <a:ea typeface="Times New Roman" panose="02020603050405020304" pitchFamily="18" charset="0"/>
              </a:rPr>
              <a:t>Affiliate Marketing</a:t>
            </a:r>
            <a:r>
              <a:rPr lang="en-GB" sz="1800" b="1" dirty="0">
                <a:ea typeface="Times New Roman" panose="02020603050405020304" pitchFamily="18" charset="0"/>
              </a:rPr>
              <a:t> - </a:t>
            </a:r>
            <a:r>
              <a:rPr lang="en-GB" sz="1800" b="1" dirty="0" err="1">
                <a:effectLst/>
                <a:ea typeface="Times New Roman" panose="02020603050405020304" pitchFamily="18" charset="0"/>
              </a:rPr>
              <a:t>Partnersko</a:t>
            </a:r>
            <a:r>
              <a:rPr lang="en-GB" sz="1800" b="1" dirty="0">
                <a:effectLst/>
                <a:ea typeface="Times New Roman" panose="02020603050405020304" pitchFamily="18" charset="0"/>
              </a:rPr>
              <a:t> </a:t>
            </a:r>
            <a:r>
              <a:rPr lang="en-GB" sz="1800" b="1" dirty="0" err="1">
                <a:effectLst/>
                <a:ea typeface="Times New Roman" panose="02020603050405020304" pitchFamily="18" charset="0"/>
              </a:rPr>
              <a:t>trženje</a:t>
            </a:r>
            <a:r>
              <a:rPr lang="en-GB" sz="1800" b="1" dirty="0">
                <a:effectLst/>
                <a:ea typeface="Times New Roman" panose="02020603050405020304" pitchFamily="18" charset="0"/>
              </a:rPr>
              <a:t>: </a:t>
            </a:r>
            <a:r>
              <a:rPr lang="en-GB" sz="1800" dirty="0">
                <a:effectLst/>
                <a:ea typeface="Times New Roman" panose="02020603050405020304" pitchFamily="18" charset="0"/>
              </a:rPr>
              <a:t>Ta </a:t>
            </a:r>
            <a:r>
              <a:rPr lang="en-GB" sz="1800" dirty="0" err="1">
                <a:effectLst/>
                <a:ea typeface="Times New Roman" panose="02020603050405020304" pitchFamily="18" charset="0"/>
              </a:rPr>
              <a:t>strategija</a:t>
            </a:r>
            <a:r>
              <a:rPr lang="en-GB" sz="1800" dirty="0">
                <a:effectLst/>
                <a:ea typeface="Times New Roman" panose="02020603050405020304" pitchFamily="18" charset="0"/>
              </a:rPr>
              <a:t> </a:t>
            </a:r>
            <a:r>
              <a:rPr lang="en-GB" sz="1800" dirty="0" err="1">
                <a:effectLst/>
                <a:ea typeface="Times New Roman" panose="02020603050405020304" pitchFamily="18" charset="0"/>
              </a:rPr>
              <a:t>vključuje</a:t>
            </a:r>
            <a:r>
              <a:rPr lang="en-GB" sz="1800" dirty="0">
                <a:effectLst/>
                <a:ea typeface="Times New Roman" panose="02020603050405020304" pitchFamily="18" charset="0"/>
              </a:rPr>
              <a:t> </a:t>
            </a:r>
            <a:r>
              <a:rPr lang="en-GB" sz="1800" dirty="0" err="1">
                <a:effectLst/>
                <a:ea typeface="Times New Roman" panose="02020603050405020304" pitchFamily="18" charset="0"/>
              </a:rPr>
              <a:t>sodelovanje</a:t>
            </a:r>
            <a:r>
              <a:rPr lang="en-GB" sz="1800" dirty="0">
                <a:effectLst/>
                <a:ea typeface="Times New Roman" panose="02020603050405020304" pitchFamily="18" charset="0"/>
              </a:rPr>
              <a:t> s </a:t>
            </a:r>
            <a:r>
              <a:rPr lang="en-GB" sz="1800" dirty="0" err="1">
                <a:effectLst/>
                <a:ea typeface="Times New Roman" panose="02020603050405020304" pitchFamily="18" charset="0"/>
              </a:rPr>
              <a:t>partnerji</a:t>
            </a:r>
            <a:r>
              <a:rPr lang="en-GB" sz="1800" dirty="0">
                <a:effectLst/>
                <a:ea typeface="Times New Roman" panose="02020603050405020304" pitchFamily="18" charset="0"/>
              </a:rPr>
              <a:t>, ki v </a:t>
            </a:r>
            <a:r>
              <a:rPr lang="en-GB" sz="1800" dirty="0" err="1">
                <a:effectLst/>
                <a:ea typeface="Times New Roman" panose="02020603050405020304" pitchFamily="18" charset="0"/>
              </a:rPr>
              <a:t>zameno</a:t>
            </a:r>
            <a:r>
              <a:rPr lang="en-GB" sz="1800" dirty="0">
                <a:effectLst/>
                <a:ea typeface="Times New Roman" panose="02020603050405020304" pitchFamily="18" charset="0"/>
              </a:rPr>
              <a:t> za </a:t>
            </a:r>
            <a:r>
              <a:rPr lang="en-GB" sz="1800" dirty="0" err="1">
                <a:effectLst/>
                <a:ea typeface="Times New Roman" panose="02020603050405020304" pitchFamily="18" charset="0"/>
              </a:rPr>
              <a:t>provizijo</a:t>
            </a:r>
            <a:r>
              <a:rPr lang="en-GB" sz="1800" dirty="0">
                <a:effectLst/>
                <a:ea typeface="Times New Roman" panose="02020603050405020304" pitchFamily="18" charset="0"/>
              </a:rPr>
              <a:t> </a:t>
            </a:r>
            <a:r>
              <a:rPr lang="en-GB" sz="1800" dirty="0" err="1">
                <a:effectLst/>
                <a:ea typeface="Times New Roman" panose="02020603050405020304" pitchFamily="18" charset="0"/>
              </a:rPr>
              <a:t>promovirajo</a:t>
            </a:r>
            <a:r>
              <a:rPr lang="en-GB" sz="1800" dirty="0">
                <a:effectLst/>
                <a:ea typeface="Times New Roman" panose="02020603050405020304" pitchFamily="18" charset="0"/>
              </a:rPr>
              <a:t> </a:t>
            </a:r>
            <a:r>
              <a:rPr lang="en-GB" sz="1800" dirty="0" err="1">
                <a:effectLst/>
                <a:ea typeface="Times New Roman" panose="02020603050405020304" pitchFamily="18" charset="0"/>
              </a:rPr>
              <a:t>vaše</a:t>
            </a:r>
            <a:r>
              <a:rPr lang="en-GB" sz="1800" dirty="0">
                <a:effectLst/>
                <a:ea typeface="Times New Roman" panose="02020603050405020304" pitchFamily="18" charset="0"/>
              </a:rPr>
              <a:t> </a:t>
            </a:r>
            <a:r>
              <a:rPr lang="en-GB" sz="1800" dirty="0" err="1">
                <a:effectLst/>
                <a:ea typeface="Times New Roman" panose="02020603050405020304" pitchFamily="18" charset="0"/>
              </a:rPr>
              <a:t>izdelke</a:t>
            </a:r>
            <a:r>
              <a:rPr lang="en-GB" sz="1800" dirty="0">
                <a:effectLst/>
                <a:ea typeface="Times New Roman" panose="02020603050405020304" pitchFamily="18" charset="0"/>
              </a:rPr>
              <a:t> </a:t>
            </a:r>
            <a:r>
              <a:rPr lang="en-GB" sz="1800" dirty="0" err="1">
                <a:effectLst/>
                <a:ea typeface="Times New Roman" panose="02020603050405020304" pitchFamily="18" charset="0"/>
              </a:rPr>
              <a:t>ali</a:t>
            </a:r>
            <a:r>
              <a:rPr lang="en-GB" sz="1800" dirty="0">
                <a:effectLst/>
                <a:ea typeface="Times New Roman" panose="02020603050405020304" pitchFamily="18" charset="0"/>
              </a:rPr>
              <a:t> </a:t>
            </a:r>
            <a:r>
              <a:rPr lang="en-GB" sz="1800" dirty="0" err="1">
                <a:effectLst/>
                <a:ea typeface="Times New Roman" panose="02020603050405020304" pitchFamily="18" charset="0"/>
              </a:rPr>
              <a:t>storitve</a:t>
            </a:r>
            <a:r>
              <a:rPr lang="en-GB" sz="1800" dirty="0">
                <a:effectLst/>
                <a:ea typeface="Times New Roman" panose="02020603050405020304" pitchFamily="18" charset="0"/>
              </a:rPr>
              <a:t>. To je </a:t>
            </a:r>
            <a:r>
              <a:rPr lang="en-GB" sz="1800" dirty="0" err="1">
                <a:effectLst/>
                <a:ea typeface="Times New Roman" panose="02020603050405020304" pitchFamily="18" charset="0"/>
              </a:rPr>
              <a:t>lahko</a:t>
            </a:r>
            <a:r>
              <a:rPr lang="en-GB" sz="1800" dirty="0">
                <a:effectLst/>
                <a:ea typeface="Times New Roman" panose="02020603050405020304" pitchFamily="18" charset="0"/>
              </a:rPr>
              <a:t> </a:t>
            </a:r>
            <a:r>
              <a:rPr lang="en-GB" sz="1800" dirty="0" err="1">
                <a:effectLst/>
                <a:ea typeface="Times New Roman" panose="02020603050405020304" pitchFamily="18" charset="0"/>
              </a:rPr>
              <a:t>stroškovno</a:t>
            </a:r>
            <a:r>
              <a:rPr lang="en-GB" sz="1800" dirty="0">
                <a:effectLst/>
                <a:ea typeface="Times New Roman" panose="02020603050405020304" pitchFamily="18" charset="0"/>
              </a:rPr>
              <a:t> </a:t>
            </a:r>
            <a:r>
              <a:rPr lang="en-GB" sz="1800" dirty="0" err="1">
                <a:effectLst/>
                <a:ea typeface="Times New Roman" panose="02020603050405020304" pitchFamily="18" charset="0"/>
              </a:rPr>
              <a:t>učinkovit</a:t>
            </a:r>
            <a:r>
              <a:rPr lang="en-GB" sz="1800" dirty="0">
                <a:effectLst/>
                <a:ea typeface="Times New Roman" panose="02020603050405020304" pitchFamily="18" charset="0"/>
              </a:rPr>
              <a:t> </a:t>
            </a:r>
            <a:r>
              <a:rPr lang="en-GB" sz="1800" dirty="0" err="1">
                <a:effectLst/>
                <a:ea typeface="Times New Roman" panose="02020603050405020304" pitchFamily="18" charset="0"/>
              </a:rPr>
              <a:t>način</a:t>
            </a:r>
            <a:r>
              <a:rPr lang="en-GB" sz="1800" dirty="0">
                <a:effectLst/>
                <a:ea typeface="Times New Roman" panose="02020603050405020304" pitchFamily="18" charset="0"/>
              </a:rPr>
              <a:t> za </a:t>
            </a:r>
            <a:r>
              <a:rPr lang="en-GB" sz="1800" dirty="0" err="1">
                <a:effectLst/>
                <a:ea typeface="Times New Roman" panose="02020603050405020304" pitchFamily="18" charset="0"/>
              </a:rPr>
              <a:t>razširitev</a:t>
            </a:r>
            <a:r>
              <a:rPr lang="en-GB" sz="1800" dirty="0">
                <a:effectLst/>
                <a:ea typeface="Times New Roman" panose="02020603050405020304" pitchFamily="18" charset="0"/>
              </a:rPr>
              <a:t> </a:t>
            </a:r>
            <a:r>
              <a:rPr lang="en-GB" sz="1800" dirty="0" err="1">
                <a:effectLst/>
                <a:ea typeface="Times New Roman" panose="02020603050405020304" pitchFamily="18" charset="0"/>
              </a:rPr>
              <a:t>dosega</a:t>
            </a:r>
            <a:r>
              <a:rPr lang="en-GB" sz="1800" dirty="0">
                <a:effectLst/>
                <a:ea typeface="Times New Roman" panose="02020603050405020304" pitchFamily="18" charset="0"/>
              </a:rPr>
              <a:t> in </a:t>
            </a:r>
            <a:r>
              <a:rPr lang="en-GB" sz="1800" dirty="0" err="1">
                <a:effectLst/>
                <a:ea typeface="Times New Roman" panose="02020603050405020304" pitchFamily="18" charset="0"/>
              </a:rPr>
              <a:t>povečanje</a:t>
            </a:r>
            <a:r>
              <a:rPr lang="en-GB" sz="1800" dirty="0">
                <a:effectLst/>
                <a:ea typeface="Times New Roman" panose="02020603050405020304" pitchFamily="18" charset="0"/>
              </a:rPr>
              <a:t> </a:t>
            </a:r>
            <a:r>
              <a:rPr lang="en-GB" sz="1800" dirty="0" err="1">
                <a:effectLst/>
                <a:ea typeface="Times New Roman" panose="02020603050405020304" pitchFamily="18" charset="0"/>
              </a:rPr>
              <a:t>prodaje</a:t>
            </a:r>
            <a:r>
              <a:rPr lang="en-GB" sz="1800" dirty="0">
                <a:effectLst/>
                <a:ea typeface="Times New Roman" panose="02020603050405020304" pitchFamily="18" charset="0"/>
              </a:rPr>
              <a:t>.</a:t>
            </a:r>
            <a:br>
              <a:rPr lang="en-GB" sz="1800" dirty="0">
                <a:effectLst/>
                <a:ea typeface="Times New Roman" panose="02020603050405020304" pitchFamily="18" charset="0"/>
              </a:rPr>
            </a:br>
            <a:endParaRPr lang="fr-FR" sz="1800" dirty="0">
              <a:effectLst/>
              <a:ea typeface="Times New Roman" panose="02020603050405020304" pitchFamily="18" charset="0"/>
            </a:endParaRPr>
          </a:p>
          <a:p>
            <a:pPr marL="342900" lvl="0" indent="-342900">
              <a:buFont typeface="Arial" panose="020B0604020202020204" pitchFamily="34" charset="0"/>
              <a:buChar char="•"/>
              <a:tabLst>
                <a:tab pos="457200" algn="l"/>
              </a:tabLst>
            </a:pP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Trženje</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z </a:t>
            </a: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vplivneži</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Sodelovanje</a:t>
            </a:r>
            <a:r>
              <a:rPr lang="en-US" sz="1800" dirty="0">
                <a:effectLst/>
                <a:latin typeface="Calibri" panose="020F0502020204030204" pitchFamily="34" charset="0"/>
                <a:ea typeface="Times New Roman" panose="02020603050405020304" pitchFamily="18" charset="0"/>
                <a:cs typeface="Calibri" panose="020F0502020204030204" pitchFamily="34" charset="0"/>
              </a:rPr>
              <a:t> z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vplivneži</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iz</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družbenih</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medijev</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ali</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strokovnjaki</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iz</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panoge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lahko</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pomaga</a:t>
            </a:r>
            <a:r>
              <a:rPr lang="en-US" sz="1800" dirty="0">
                <a:effectLst/>
                <a:latin typeface="Calibri" panose="020F0502020204030204" pitchFamily="34" charset="0"/>
                <a:ea typeface="Times New Roman" panose="02020603050405020304" pitchFamily="18" charset="0"/>
                <a:cs typeface="Calibri" panose="020F0502020204030204" pitchFamily="34" charset="0"/>
              </a:rPr>
              <a:t> MSP, da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izkoristijo</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njihovo</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občinstvo</a:t>
            </a:r>
            <a:r>
              <a:rPr lang="en-US" sz="1800" dirty="0">
                <a:effectLst/>
                <a:latin typeface="Calibri" panose="020F0502020204030204" pitchFamily="34" charset="0"/>
                <a:ea typeface="Times New Roman" panose="02020603050405020304" pitchFamily="18" charset="0"/>
                <a:cs typeface="Calibri" panose="020F0502020204030204" pitchFamily="34" charset="0"/>
              </a:rPr>
              <a:t> in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pridobijo</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verodostojnost</a:t>
            </a:r>
            <a:r>
              <a:rPr lang="en-US" sz="1800" dirty="0">
                <a:effectLst/>
                <a:latin typeface="Calibri" panose="020F0502020204030204" pitchFamily="34" charset="0"/>
                <a:ea typeface="Times New Roman" panose="02020603050405020304" pitchFamily="18" charset="0"/>
                <a:cs typeface="Calibri" panose="020F0502020204030204" pitchFamily="34" charset="0"/>
              </a:rPr>
              <a:t> v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svoji</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niši</a:t>
            </a:r>
            <a:r>
              <a:rPr lang="en-US" sz="1800" dirty="0">
                <a:effectLst/>
                <a:latin typeface="Calibri" panose="020F0502020204030204" pitchFamily="34" charset="0"/>
                <a:ea typeface="Times New Roman" panose="02020603050405020304" pitchFamily="18" charset="0"/>
                <a:cs typeface="Calibri" panose="020F0502020204030204" pitchFamily="34" charset="0"/>
              </a:rPr>
              <a:t>.</a:t>
            </a:r>
            <a:br>
              <a:rPr lang="en-US" sz="1800" dirty="0">
                <a:effectLst/>
                <a:latin typeface="Calibri" panose="020F0502020204030204" pitchFamily="34" charset="0"/>
                <a:ea typeface="Times New Roman" panose="02020603050405020304" pitchFamily="18" charset="0"/>
                <a:cs typeface="Calibri" panose="020F0502020204030204" pitchFamily="34" charset="0"/>
              </a:rPr>
            </a:b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s-ES" sz="1800" dirty="0">
              <a:effectLst/>
              <a:latin typeface="Calibri" panose="020F0502020204030204" pitchFamily="34" charset="0"/>
              <a:ea typeface="Yu Mincho" panose="02020400000000000000" pitchFamily="18" charset="-128"/>
              <a:cs typeface="Arial" panose="020B0604020202020204" pitchFamily="34" charset="0"/>
            </a:endParaRPr>
          </a:p>
          <a:p>
            <a:endParaRPr lang="en-GB" dirty="0"/>
          </a:p>
        </p:txBody>
      </p:sp>
    </p:spTree>
    <p:extLst>
      <p:ext uri="{BB962C8B-B14F-4D97-AF65-F5344CB8AC3E}">
        <p14:creationId xmlns:p14="http://schemas.microsoft.com/office/powerpoint/2010/main" val="2890369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rotWithShape="1">
          <a:blip r:embed="rId2">
            <a:extLst>
              <a:ext uri="{28A0092B-C50C-407E-A947-70E740481C1C}">
                <a14:useLocalDpi xmlns:a14="http://schemas.microsoft.com/office/drawing/2010/main" val="0"/>
              </a:ext>
            </a:extLst>
          </a:blip>
          <a:srcRect l="14328" r="9857"/>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pPr marL="342900" indent="-342900">
              <a:buAutoNum type="arabicPeriod"/>
            </a:pPr>
            <a:r>
              <a:rPr lang="en-GB" sz="2800" b="1" dirty="0" err="1">
                <a:solidFill>
                  <a:srgbClr val="0AD995"/>
                </a:solidFill>
                <a:effectLst/>
                <a:latin typeface="Calibri" panose="020F0502020204030204" pitchFamily="34" charset="0"/>
                <a:ea typeface="Yu Mincho" panose="02020400000000000000" pitchFamily="18" charset="-128"/>
                <a:cs typeface="Arial" panose="020B0604020202020204" pitchFamily="34" charset="0"/>
              </a:rPr>
              <a:t>Uvod</a:t>
            </a:r>
            <a:r>
              <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 v </a:t>
            </a:r>
            <a:r>
              <a:rPr lang="en-GB" sz="2800" b="1" dirty="0" err="1">
                <a:solidFill>
                  <a:srgbClr val="0AD995"/>
                </a:solidFill>
                <a:effectLst/>
                <a:latin typeface="Calibri" panose="020F0502020204030204" pitchFamily="34" charset="0"/>
                <a:ea typeface="Yu Mincho" panose="02020400000000000000" pitchFamily="18" charset="-128"/>
                <a:cs typeface="Arial" panose="020B0604020202020204" pitchFamily="34" charset="0"/>
              </a:rPr>
              <a:t>digitalno</a:t>
            </a:r>
            <a:r>
              <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 </a:t>
            </a:r>
            <a:r>
              <a:rPr lang="en-GB" sz="2800" b="1" dirty="0" err="1">
                <a:solidFill>
                  <a:srgbClr val="0AD995"/>
                </a:solidFill>
                <a:effectLst/>
                <a:latin typeface="Calibri" panose="020F0502020204030204" pitchFamily="34" charset="0"/>
                <a:ea typeface="Yu Mincho" panose="02020400000000000000" pitchFamily="18" charset="-128"/>
                <a:cs typeface="Arial" panose="020B0604020202020204" pitchFamily="34" charset="0"/>
              </a:rPr>
              <a:t>trženje</a:t>
            </a:r>
            <a:endPar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endParaRPr>
          </a:p>
          <a:p>
            <a:r>
              <a:rPr lang="es-ES" sz="2000" dirty="0"/>
              <a:t>1.2 Opredelitev ključnih kanalov in strategij digitalnega trženja</a:t>
            </a:r>
            <a:endParaRPr lang="es-ES"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pPr>
              <a:lnSpc>
                <a:spcPct val="107000"/>
              </a:lnSpc>
              <a:spcAft>
                <a:spcPts val="800"/>
              </a:spcAft>
              <a:buSzPts val="1000"/>
              <a:tabLst>
                <a:tab pos="457200" algn="l"/>
              </a:tabLst>
            </a:pPr>
            <a:r>
              <a:rPr lang="en-GB" sz="1800" b="1" dirty="0">
                <a:effectLst/>
                <a:latin typeface="Calibri" panose="020F0502020204030204" pitchFamily="34" charset="0"/>
                <a:ea typeface="Times New Roman" panose="02020603050405020304" pitchFamily="18" charset="0"/>
              </a:rPr>
              <a:t>1.2.2 </a:t>
            </a:r>
            <a:r>
              <a:rPr lang="en-GB" sz="1800" b="1" dirty="0" err="1">
                <a:effectLst/>
                <a:latin typeface="Calibri" panose="020F0502020204030204" pitchFamily="34" charset="0"/>
                <a:ea typeface="Times New Roman" panose="02020603050405020304" pitchFamily="18" charset="0"/>
              </a:rPr>
              <a:t>Strategije</a:t>
            </a:r>
            <a:r>
              <a:rPr lang="en-GB" sz="1800" b="1" dirty="0">
                <a:effectLst/>
                <a:latin typeface="Calibri" panose="020F0502020204030204" pitchFamily="34" charset="0"/>
                <a:ea typeface="Times New Roman" panose="02020603050405020304" pitchFamily="18" charset="0"/>
              </a:rPr>
              <a:t> </a:t>
            </a:r>
            <a:r>
              <a:rPr lang="en-GB" sz="1800" b="1" dirty="0" err="1">
                <a:effectLst/>
                <a:latin typeface="Calibri" panose="020F0502020204030204" pitchFamily="34" charset="0"/>
                <a:ea typeface="Times New Roman" panose="02020603050405020304" pitchFamily="18" charset="0"/>
              </a:rPr>
              <a:t>digitalnega</a:t>
            </a:r>
            <a:r>
              <a:rPr lang="en-GB" sz="1800" b="1" dirty="0">
                <a:effectLst/>
                <a:latin typeface="Calibri" panose="020F0502020204030204" pitchFamily="34" charset="0"/>
                <a:ea typeface="Times New Roman" panose="02020603050405020304" pitchFamily="18" charset="0"/>
              </a:rPr>
              <a:t> </a:t>
            </a:r>
            <a:r>
              <a:rPr lang="en-GB" sz="1800" b="1" dirty="0" err="1">
                <a:effectLst/>
                <a:latin typeface="Calibri" panose="020F0502020204030204" pitchFamily="34" charset="0"/>
                <a:ea typeface="Times New Roman" panose="02020603050405020304" pitchFamily="18" charset="0"/>
              </a:rPr>
              <a:t>trženja</a:t>
            </a:r>
            <a:endParaRPr lang="fr-FR" sz="1800" dirty="0">
              <a:effectLst/>
              <a:latin typeface="Times New Roman" panose="02020603050405020304" pitchFamily="18" charset="0"/>
              <a:ea typeface="Times New Roman" panose="02020603050405020304" pitchFamily="18" charset="0"/>
            </a:endParaRPr>
          </a:p>
          <a:p>
            <a:r>
              <a:rPr lang="en-GB" sz="1800" dirty="0">
                <a:effectLst/>
                <a:ea typeface="Times New Roman" panose="02020603050405020304" pitchFamily="18" charset="0"/>
              </a:rPr>
              <a:t>Poleg </a:t>
            </a:r>
            <a:r>
              <a:rPr lang="en-GB" sz="1800" dirty="0" err="1">
                <a:effectLst/>
                <a:ea typeface="Times New Roman" panose="02020603050405020304" pitchFamily="18" charset="0"/>
              </a:rPr>
              <a:t>izbire</a:t>
            </a:r>
            <a:r>
              <a:rPr lang="en-GB" sz="1800" dirty="0">
                <a:effectLst/>
                <a:ea typeface="Times New Roman" panose="02020603050405020304" pitchFamily="18" charset="0"/>
              </a:rPr>
              <a:t> </a:t>
            </a:r>
            <a:r>
              <a:rPr lang="en-GB" sz="1800" dirty="0" err="1">
                <a:effectLst/>
                <a:ea typeface="Times New Roman" panose="02020603050405020304" pitchFamily="18" charset="0"/>
              </a:rPr>
              <a:t>pravih</a:t>
            </a:r>
            <a:r>
              <a:rPr lang="en-GB" sz="1800" dirty="0">
                <a:effectLst/>
                <a:ea typeface="Times New Roman" panose="02020603050405020304" pitchFamily="18" charset="0"/>
              </a:rPr>
              <a:t> </a:t>
            </a:r>
            <a:r>
              <a:rPr lang="en-GB" sz="1800" dirty="0" err="1">
                <a:effectLst/>
                <a:ea typeface="Times New Roman" panose="02020603050405020304" pitchFamily="18" charset="0"/>
              </a:rPr>
              <a:t>kanalov</a:t>
            </a:r>
            <a:r>
              <a:rPr lang="en-GB" sz="1800" dirty="0">
                <a:effectLst/>
                <a:ea typeface="Times New Roman" panose="02020603050405020304" pitchFamily="18" charset="0"/>
              </a:rPr>
              <a:t> </a:t>
            </a:r>
            <a:r>
              <a:rPr lang="en-GB" sz="1800" dirty="0" err="1">
                <a:effectLst/>
                <a:ea typeface="Times New Roman" panose="02020603050405020304" pitchFamily="18" charset="0"/>
              </a:rPr>
              <a:t>morajo</a:t>
            </a:r>
            <a:r>
              <a:rPr lang="en-GB" sz="1800" dirty="0">
                <a:effectLst/>
                <a:ea typeface="Times New Roman" panose="02020603050405020304" pitchFamily="18" charset="0"/>
              </a:rPr>
              <a:t> MSP </a:t>
            </a:r>
            <a:r>
              <a:rPr lang="en-GB" sz="1800" dirty="0" err="1">
                <a:effectLst/>
                <a:ea typeface="Times New Roman" panose="02020603050405020304" pitchFamily="18" charset="0"/>
              </a:rPr>
              <a:t>oblikovati</a:t>
            </a:r>
            <a:r>
              <a:rPr lang="en-GB" sz="1800" dirty="0">
                <a:effectLst/>
                <a:ea typeface="Times New Roman" panose="02020603050405020304" pitchFamily="18" charset="0"/>
              </a:rPr>
              <a:t> </a:t>
            </a:r>
            <a:r>
              <a:rPr lang="en-GB" sz="1800" dirty="0" err="1">
                <a:effectLst/>
                <a:ea typeface="Times New Roman" panose="02020603050405020304" pitchFamily="18" charset="0"/>
              </a:rPr>
              <a:t>učinkovite</a:t>
            </a:r>
            <a:r>
              <a:rPr lang="en-GB" sz="1800" dirty="0">
                <a:effectLst/>
                <a:ea typeface="Times New Roman" panose="02020603050405020304" pitchFamily="18" charset="0"/>
              </a:rPr>
              <a:t> </a:t>
            </a:r>
            <a:r>
              <a:rPr lang="en-GB" sz="1800" dirty="0" err="1">
                <a:effectLst/>
                <a:ea typeface="Times New Roman" panose="02020603050405020304" pitchFamily="18" charset="0"/>
              </a:rPr>
              <a:t>strategije</a:t>
            </a:r>
            <a:r>
              <a:rPr lang="en-GB" sz="1800" dirty="0">
                <a:effectLst/>
                <a:ea typeface="Times New Roman" panose="02020603050405020304" pitchFamily="18" charset="0"/>
              </a:rPr>
              <a:t> </a:t>
            </a:r>
            <a:r>
              <a:rPr lang="en-GB" sz="1800" dirty="0" err="1">
                <a:effectLst/>
                <a:ea typeface="Times New Roman" panose="02020603050405020304" pitchFamily="18" charset="0"/>
              </a:rPr>
              <a:t>digitalnega</a:t>
            </a:r>
            <a:r>
              <a:rPr lang="en-GB" sz="1800" dirty="0">
                <a:effectLst/>
                <a:ea typeface="Times New Roman" panose="02020603050405020304" pitchFamily="18" charset="0"/>
              </a:rPr>
              <a:t> </a:t>
            </a:r>
            <a:r>
              <a:rPr lang="en-GB" sz="1800" dirty="0" err="1">
                <a:effectLst/>
                <a:ea typeface="Times New Roman" panose="02020603050405020304" pitchFamily="18" charset="0"/>
              </a:rPr>
              <a:t>trženja</a:t>
            </a:r>
            <a:r>
              <a:rPr lang="en-GB" sz="1800" dirty="0">
                <a:effectLst/>
                <a:ea typeface="Times New Roman" panose="02020603050405020304" pitchFamily="18" charset="0"/>
              </a:rPr>
              <a:t>. </a:t>
            </a:r>
            <a:r>
              <a:rPr lang="en-GB" sz="1800" dirty="0" err="1">
                <a:effectLst/>
                <a:ea typeface="Times New Roman" panose="02020603050405020304" pitchFamily="18" charset="0"/>
              </a:rPr>
              <a:t>Izbira</a:t>
            </a:r>
            <a:r>
              <a:rPr lang="en-GB" sz="1800" dirty="0">
                <a:effectLst/>
                <a:ea typeface="Times New Roman" panose="02020603050405020304" pitchFamily="18" charset="0"/>
              </a:rPr>
              <a:t> </a:t>
            </a:r>
            <a:r>
              <a:rPr lang="en-GB" sz="1800" dirty="0" err="1">
                <a:effectLst/>
                <a:ea typeface="Times New Roman" panose="02020603050405020304" pitchFamily="18" charset="0"/>
              </a:rPr>
              <a:t>strategije</a:t>
            </a:r>
            <a:r>
              <a:rPr lang="en-GB" sz="1800" dirty="0">
                <a:effectLst/>
                <a:ea typeface="Times New Roman" panose="02020603050405020304" pitchFamily="18" charset="0"/>
              </a:rPr>
              <a:t> je </a:t>
            </a:r>
            <a:r>
              <a:rPr lang="en-GB" sz="1800" dirty="0" err="1">
                <a:effectLst/>
                <a:ea typeface="Times New Roman" panose="02020603050405020304" pitchFamily="18" charset="0"/>
              </a:rPr>
              <a:t>odvisna</a:t>
            </a:r>
            <a:r>
              <a:rPr lang="en-GB" sz="1800" dirty="0">
                <a:effectLst/>
                <a:ea typeface="Times New Roman" panose="02020603050405020304" pitchFamily="18" charset="0"/>
              </a:rPr>
              <a:t> od </a:t>
            </a:r>
            <a:r>
              <a:rPr lang="en-GB" sz="1800" dirty="0" err="1">
                <a:effectLst/>
                <a:ea typeface="Times New Roman" panose="02020603050405020304" pitchFamily="18" charset="0"/>
              </a:rPr>
              <a:t>poslovnih</a:t>
            </a:r>
            <a:r>
              <a:rPr lang="en-GB" sz="1800" dirty="0">
                <a:effectLst/>
                <a:ea typeface="Times New Roman" panose="02020603050405020304" pitchFamily="18" charset="0"/>
              </a:rPr>
              <a:t> </a:t>
            </a:r>
            <a:r>
              <a:rPr lang="en-GB" sz="1800" dirty="0" err="1">
                <a:effectLst/>
                <a:ea typeface="Times New Roman" panose="02020603050405020304" pitchFamily="18" charset="0"/>
              </a:rPr>
              <a:t>ciljev</a:t>
            </a:r>
            <a:r>
              <a:rPr lang="en-GB" sz="1800" dirty="0">
                <a:effectLst/>
                <a:ea typeface="Times New Roman" panose="02020603050405020304" pitchFamily="18" charset="0"/>
              </a:rPr>
              <a:t>, </a:t>
            </a:r>
            <a:r>
              <a:rPr lang="en-GB" sz="1800" dirty="0" err="1">
                <a:effectLst/>
                <a:ea typeface="Times New Roman" panose="02020603050405020304" pitchFamily="18" charset="0"/>
              </a:rPr>
              <a:t>ciljne</a:t>
            </a:r>
            <a:r>
              <a:rPr lang="en-GB" sz="1800" dirty="0">
                <a:effectLst/>
                <a:ea typeface="Times New Roman" panose="02020603050405020304" pitchFamily="18" charset="0"/>
              </a:rPr>
              <a:t> </a:t>
            </a:r>
            <a:r>
              <a:rPr lang="en-GB" sz="1800" dirty="0" err="1">
                <a:effectLst/>
                <a:ea typeface="Times New Roman" panose="02020603050405020304" pitchFamily="18" charset="0"/>
              </a:rPr>
              <a:t>skupine</a:t>
            </a:r>
            <a:r>
              <a:rPr lang="en-GB" sz="1800" dirty="0">
                <a:effectLst/>
                <a:ea typeface="Times New Roman" panose="02020603050405020304" pitchFamily="18" charset="0"/>
              </a:rPr>
              <a:t> in </a:t>
            </a:r>
            <a:r>
              <a:rPr lang="en-GB" sz="1800" dirty="0" err="1">
                <a:effectLst/>
                <a:ea typeface="Times New Roman" panose="02020603050405020304" pitchFamily="18" charset="0"/>
              </a:rPr>
              <a:t>razpoložljivih</a:t>
            </a:r>
            <a:r>
              <a:rPr lang="en-GB" sz="1800" dirty="0">
                <a:effectLst/>
                <a:ea typeface="Times New Roman" panose="02020603050405020304" pitchFamily="18" charset="0"/>
              </a:rPr>
              <a:t> </a:t>
            </a:r>
            <a:r>
              <a:rPr lang="en-GB" sz="1800" dirty="0" err="1">
                <a:effectLst/>
                <a:ea typeface="Times New Roman" panose="02020603050405020304" pitchFamily="18" charset="0"/>
              </a:rPr>
              <a:t>virov</a:t>
            </a:r>
            <a:r>
              <a:rPr lang="en-GB" sz="1800" dirty="0">
                <a:effectLst/>
                <a:ea typeface="Times New Roman" panose="02020603050405020304" pitchFamily="18" charset="0"/>
              </a:rPr>
              <a:t>. </a:t>
            </a:r>
            <a:r>
              <a:rPr lang="en-GB" sz="1800" dirty="0" err="1">
                <a:effectLst/>
                <a:ea typeface="Times New Roman" panose="02020603050405020304" pitchFamily="18" charset="0"/>
              </a:rPr>
              <a:t>Tukaj</a:t>
            </a:r>
            <a:r>
              <a:rPr lang="en-GB" sz="1800" dirty="0">
                <a:effectLst/>
                <a:ea typeface="Times New Roman" panose="02020603050405020304" pitchFamily="18" charset="0"/>
              </a:rPr>
              <a:t> je </a:t>
            </a:r>
            <a:r>
              <a:rPr lang="en-GB" sz="1800" dirty="0" err="1">
                <a:effectLst/>
                <a:ea typeface="Times New Roman" panose="02020603050405020304" pitchFamily="18" charset="0"/>
              </a:rPr>
              <a:t>nekaj</a:t>
            </a:r>
            <a:r>
              <a:rPr lang="en-GB" sz="1800" dirty="0">
                <a:effectLst/>
                <a:ea typeface="Times New Roman" panose="02020603050405020304" pitchFamily="18" charset="0"/>
              </a:rPr>
              <a:t> </a:t>
            </a:r>
            <a:r>
              <a:rPr lang="en-GB" sz="1800" dirty="0" err="1">
                <a:effectLst/>
                <a:ea typeface="Times New Roman" panose="02020603050405020304" pitchFamily="18" charset="0"/>
              </a:rPr>
              <a:t>ključnih</a:t>
            </a:r>
            <a:r>
              <a:rPr lang="en-GB" sz="1800" dirty="0">
                <a:effectLst/>
                <a:ea typeface="Times New Roman" panose="02020603050405020304" pitchFamily="18" charset="0"/>
              </a:rPr>
              <a:t> </a:t>
            </a:r>
            <a:r>
              <a:rPr lang="en-GB" sz="1800" dirty="0" err="1">
                <a:effectLst/>
                <a:ea typeface="Times New Roman" panose="02020603050405020304" pitchFamily="18" charset="0"/>
              </a:rPr>
              <a:t>strategij</a:t>
            </a:r>
            <a:r>
              <a:rPr lang="en-GB" sz="1800" dirty="0">
                <a:effectLst/>
                <a:ea typeface="Times New Roman" panose="02020603050405020304" pitchFamily="18" charset="0"/>
              </a:rPr>
              <a:t> </a:t>
            </a:r>
            <a:r>
              <a:rPr lang="en-GB" sz="1800" dirty="0" err="1">
                <a:effectLst/>
                <a:ea typeface="Times New Roman" panose="02020603050405020304" pitchFamily="18" charset="0"/>
              </a:rPr>
              <a:t>digitalnega</a:t>
            </a:r>
            <a:r>
              <a:rPr lang="en-GB" sz="1800" dirty="0">
                <a:effectLst/>
                <a:ea typeface="Times New Roman" panose="02020603050405020304" pitchFamily="18" charset="0"/>
              </a:rPr>
              <a:t> </a:t>
            </a:r>
            <a:r>
              <a:rPr lang="en-GB" sz="1800" dirty="0" err="1">
                <a:effectLst/>
                <a:ea typeface="Times New Roman" panose="02020603050405020304" pitchFamily="18" charset="0"/>
              </a:rPr>
              <a:t>trženja</a:t>
            </a:r>
            <a:r>
              <a:rPr lang="en-GB" sz="1800" dirty="0">
                <a:effectLst/>
                <a:ea typeface="Times New Roman" panose="02020603050405020304" pitchFamily="18" charset="0"/>
              </a:rPr>
              <a:t>:</a:t>
            </a:r>
          </a:p>
          <a:p>
            <a:r>
              <a:rPr lang="en-GB" sz="1800" b="1" dirty="0" err="1">
                <a:effectLst/>
                <a:ea typeface="Times New Roman" panose="02020603050405020304" pitchFamily="18" charset="0"/>
              </a:rPr>
              <a:t>Strategija</a:t>
            </a:r>
            <a:r>
              <a:rPr lang="en-GB" sz="1800" b="1" dirty="0">
                <a:effectLst/>
                <a:ea typeface="Times New Roman" panose="02020603050405020304" pitchFamily="18" charset="0"/>
              </a:rPr>
              <a:t> </a:t>
            </a:r>
            <a:r>
              <a:rPr lang="en-GB" sz="1800" b="1" dirty="0" err="1">
                <a:effectLst/>
                <a:ea typeface="Times New Roman" panose="02020603050405020304" pitchFamily="18" charset="0"/>
              </a:rPr>
              <a:t>vsebine</a:t>
            </a:r>
            <a:r>
              <a:rPr lang="en-GB" sz="1800" b="1" dirty="0">
                <a:effectLst/>
                <a:ea typeface="Times New Roman" panose="02020603050405020304" pitchFamily="18" charset="0"/>
              </a:rPr>
              <a:t> - Content Strategy: </a:t>
            </a:r>
            <a:r>
              <a:rPr lang="en-GB" sz="1800" dirty="0" err="1">
                <a:effectLst/>
                <a:ea typeface="Times New Roman" panose="02020603050405020304" pitchFamily="18" charset="0"/>
              </a:rPr>
              <a:t>Pripravite</a:t>
            </a:r>
            <a:r>
              <a:rPr lang="en-GB" sz="1800" dirty="0">
                <a:effectLst/>
                <a:ea typeface="Times New Roman" panose="02020603050405020304" pitchFamily="18" charset="0"/>
              </a:rPr>
              <a:t> </a:t>
            </a:r>
            <a:r>
              <a:rPr lang="en-GB" sz="1800" dirty="0" err="1">
                <a:effectLst/>
                <a:ea typeface="Times New Roman" panose="02020603050405020304" pitchFamily="18" charset="0"/>
              </a:rPr>
              <a:t>koledar</a:t>
            </a:r>
            <a:r>
              <a:rPr lang="en-GB" sz="1800" dirty="0">
                <a:effectLst/>
                <a:ea typeface="Times New Roman" panose="02020603050405020304" pitchFamily="18" charset="0"/>
              </a:rPr>
              <a:t> </a:t>
            </a:r>
            <a:r>
              <a:rPr lang="en-GB" sz="1800" dirty="0" err="1">
                <a:effectLst/>
                <a:ea typeface="Times New Roman" panose="02020603050405020304" pitchFamily="18" charset="0"/>
              </a:rPr>
              <a:t>vsebine</a:t>
            </a:r>
            <a:r>
              <a:rPr lang="en-GB" sz="1800" dirty="0">
                <a:effectLst/>
                <a:ea typeface="Times New Roman" panose="02020603050405020304" pitchFamily="18" charset="0"/>
              </a:rPr>
              <a:t>, v </a:t>
            </a:r>
            <a:r>
              <a:rPr lang="en-GB" sz="1800" dirty="0" err="1">
                <a:effectLst/>
                <a:ea typeface="Times New Roman" panose="02020603050405020304" pitchFamily="18" charset="0"/>
              </a:rPr>
              <a:t>katerem</a:t>
            </a:r>
            <a:r>
              <a:rPr lang="en-GB" sz="1800" dirty="0">
                <a:effectLst/>
                <a:ea typeface="Times New Roman" panose="02020603050405020304" pitchFamily="18" charset="0"/>
              </a:rPr>
              <a:t> </a:t>
            </a:r>
            <a:r>
              <a:rPr lang="en-GB" sz="1800" dirty="0" err="1">
                <a:effectLst/>
                <a:ea typeface="Times New Roman" panose="02020603050405020304" pitchFamily="18" charset="0"/>
              </a:rPr>
              <a:t>bo</a:t>
            </a:r>
            <a:r>
              <a:rPr lang="en-GB" sz="1800" dirty="0">
                <a:effectLst/>
                <a:ea typeface="Times New Roman" panose="02020603050405020304" pitchFamily="18" charset="0"/>
              </a:rPr>
              <a:t> </a:t>
            </a:r>
            <a:r>
              <a:rPr lang="en-GB" sz="1800" dirty="0" err="1">
                <a:effectLst/>
                <a:ea typeface="Times New Roman" panose="02020603050405020304" pitchFamily="18" charset="0"/>
              </a:rPr>
              <a:t>opisano</a:t>
            </a:r>
            <a:r>
              <a:rPr lang="en-GB" sz="1800" dirty="0">
                <a:effectLst/>
                <a:ea typeface="Times New Roman" panose="02020603050405020304" pitchFamily="18" charset="0"/>
              </a:rPr>
              <a:t>, </a:t>
            </a:r>
            <a:r>
              <a:rPr lang="en-GB" sz="1800" dirty="0" err="1">
                <a:effectLst/>
                <a:ea typeface="Times New Roman" panose="02020603050405020304" pitchFamily="18" charset="0"/>
              </a:rPr>
              <a:t>kakšna</a:t>
            </a:r>
            <a:r>
              <a:rPr lang="en-GB" sz="1800" dirty="0">
                <a:effectLst/>
                <a:ea typeface="Times New Roman" panose="02020603050405020304" pitchFamily="18" charset="0"/>
              </a:rPr>
              <a:t> </a:t>
            </a:r>
            <a:r>
              <a:rPr lang="en-GB" sz="1800" dirty="0" err="1">
                <a:effectLst/>
                <a:ea typeface="Times New Roman" panose="02020603050405020304" pitchFamily="18" charset="0"/>
              </a:rPr>
              <a:t>vsebina</a:t>
            </a:r>
            <a:r>
              <a:rPr lang="en-GB" sz="1800" dirty="0">
                <a:effectLst/>
                <a:ea typeface="Times New Roman" panose="02020603050405020304" pitchFamily="18" charset="0"/>
              </a:rPr>
              <a:t> </a:t>
            </a:r>
            <a:r>
              <a:rPr lang="en-GB" sz="1800" dirty="0" err="1">
                <a:effectLst/>
                <a:ea typeface="Times New Roman" panose="02020603050405020304" pitchFamily="18" charset="0"/>
              </a:rPr>
              <a:t>bo</a:t>
            </a:r>
            <a:r>
              <a:rPr lang="en-GB" sz="1800" dirty="0">
                <a:effectLst/>
                <a:ea typeface="Times New Roman" panose="02020603050405020304" pitchFamily="18" charset="0"/>
              </a:rPr>
              <a:t> </a:t>
            </a:r>
            <a:r>
              <a:rPr lang="en-GB" sz="1800" dirty="0" err="1">
                <a:effectLst/>
                <a:ea typeface="Times New Roman" panose="02020603050405020304" pitchFamily="18" charset="0"/>
              </a:rPr>
              <a:t>ustvarjena</a:t>
            </a:r>
            <a:r>
              <a:rPr lang="en-GB" sz="1800" dirty="0">
                <a:effectLst/>
                <a:ea typeface="Times New Roman" panose="02020603050405020304" pitchFamily="18" charset="0"/>
              </a:rPr>
              <a:t>, </a:t>
            </a:r>
            <a:r>
              <a:rPr lang="en-GB" sz="1800" dirty="0" err="1">
                <a:effectLst/>
                <a:ea typeface="Times New Roman" panose="02020603050405020304" pitchFamily="18" charset="0"/>
              </a:rPr>
              <a:t>kdaj</a:t>
            </a:r>
            <a:r>
              <a:rPr lang="en-GB" sz="1800" dirty="0">
                <a:effectLst/>
                <a:ea typeface="Times New Roman" panose="02020603050405020304" pitchFamily="18" charset="0"/>
              </a:rPr>
              <a:t> </a:t>
            </a:r>
            <a:r>
              <a:rPr lang="en-GB" sz="1800" dirty="0" err="1">
                <a:effectLst/>
                <a:ea typeface="Times New Roman" panose="02020603050405020304" pitchFamily="18" charset="0"/>
              </a:rPr>
              <a:t>bo</a:t>
            </a:r>
            <a:r>
              <a:rPr lang="en-GB" sz="1800" dirty="0">
                <a:effectLst/>
                <a:ea typeface="Times New Roman" panose="02020603050405020304" pitchFamily="18" charset="0"/>
              </a:rPr>
              <a:t> </a:t>
            </a:r>
            <a:r>
              <a:rPr lang="en-GB" sz="1800" dirty="0" err="1">
                <a:effectLst/>
                <a:ea typeface="Times New Roman" panose="02020603050405020304" pitchFamily="18" charset="0"/>
              </a:rPr>
              <a:t>objavljena</a:t>
            </a:r>
            <a:r>
              <a:rPr lang="en-GB" sz="1800" dirty="0">
                <a:effectLst/>
                <a:ea typeface="Times New Roman" panose="02020603050405020304" pitchFamily="18" charset="0"/>
              </a:rPr>
              <a:t> in </a:t>
            </a:r>
            <a:r>
              <a:rPr lang="en-GB" sz="1800" dirty="0" err="1">
                <a:effectLst/>
                <a:ea typeface="Times New Roman" panose="02020603050405020304" pitchFamily="18" charset="0"/>
              </a:rPr>
              <a:t>kdo</a:t>
            </a:r>
            <a:r>
              <a:rPr lang="en-GB" sz="1800" dirty="0">
                <a:effectLst/>
                <a:ea typeface="Times New Roman" panose="02020603050405020304" pitchFamily="18" charset="0"/>
              </a:rPr>
              <a:t> je </a:t>
            </a:r>
            <a:r>
              <a:rPr lang="en-GB" sz="1800" dirty="0" err="1">
                <a:effectLst/>
                <a:ea typeface="Times New Roman" panose="02020603050405020304" pitchFamily="18" charset="0"/>
              </a:rPr>
              <a:t>ciljna</a:t>
            </a:r>
            <a:r>
              <a:rPr lang="en-GB" sz="1800" dirty="0">
                <a:effectLst/>
                <a:ea typeface="Times New Roman" panose="02020603050405020304" pitchFamily="18" charset="0"/>
              </a:rPr>
              <a:t> </a:t>
            </a:r>
            <a:r>
              <a:rPr lang="en-GB" sz="1800" dirty="0" err="1">
                <a:effectLst/>
                <a:ea typeface="Times New Roman" panose="02020603050405020304" pitchFamily="18" charset="0"/>
              </a:rPr>
              <a:t>publika</a:t>
            </a:r>
            <a:r>
              <a:rPr lang="en-GB" sz="1800" dirty="0">
                <a:effectLst/>
                <a:ea typeface="Times New Roman" panose="02020603050405020304" pitchFamily="18" charset="0"/>
              </a:rPr>
              <a:t>. </a:t>
            </a:r>
            <a:r>
              <a:rPr lang="en-GB" sz="1800" dirty="0" err="1">
                <a:effectLst/>
                <a:ea typeface="Times New Roman" panose="02020603050405020304" pitchFamily="18" charset="0"/>
              </a:rPr>
              <a:t>Vsebina</a:t>
            </a:r>
            <a:r>
              <a:rPr lang="en-GB" sz="1800" dirty="0">
                <a:effectLst/>
                <a:ea typeface="Times New Roman" panose="02020603050405020304" pitchFamily="18" charset="0"/>
              </a:rPr>
              <a:t> mora </a:t>
            </a:r>
            <a:r>
              <a:rPr lang="en-GB" sz="1800" dirty="0" err="1">
                <a:effectLst/>
                <a:ea typeface="Times New Roman" panose="02020603050405020304" pitchFamily="18" charset="0"/>
              </a:rPr>
              <a:t>biti</a:t>
            </a:r>
            <a:r>
              <a:rPr lang="en-GB" sz="1800" dirty="0">
                <a:effectLst/>
                <a:ea typeface="Times New Roman" panose="02020603050405020304" pitchFamily="18" charset="0"/>
              </a:rPr>
              <a:t> </a:t>
            </a:r>
            <a:r>
              <a:rPr lang="en-GB" sz="1800" dirty="0" err="1">
                <a:effectLst/>
                <a:ea typeface="Times New Roman" panose="02020603050405020304" pitchFamily="18" charset="0"/>
              </a:rPr>
              <a:t>informativna</a:t>
            </a:r>
            <a:r>
              <a:rPr lang="en-GB" sz="1800" dirty="0">
                <a:effectLst/>
                <a:ea typeface="Times New Roman" panose="02020603050405020304" pitchFamily="18" charset="0"/>
              </a:rPr>
              <a:t>, </a:t>
            </a:r>
            <a:r>
              <a:rPr lang="en-GB" sz="1800" dirty="0" err="1">
                <a:effectLst/>
                <a:ea typeface="Times New Roman" panose="02020603050405020304" pitchFamily="18" charset="0"/>
              </a:rPr>
              <a:t>privlačna</a:t>
            </a:r>
            <a:r>
              <a:rPr lang="en-GB" sz="1800" dirty="0">
                <a:effectLst/>
                <a:ea typeface="Times New Roman" panose="02020603050405020304" pitchFamily="18" charset="0"/>
              </a:rPr>
              <a:t> </a:t>
            </a:r>
            <a:r>
              <a:rPr lang="en-GB" sz="1800" dirty="0" err="1">
                <a:effectLst/>
                <a:ea typeface="Times New Roman" panose="02020603050405020304" pitchFamily="18" charset="0"/>
              </a:rPr>
              <a:t>ter</a:t>
            </a:r>
            <a:r>
              <a:rPr lang="en-GB" sz="1800" dirty="0">
                <a:effectLst/>
                <a:ea typeface="Times New Roman" panose="02020603050405020304" pitchFamily="18" charset="0"/>
              </a:rPr>
              <a:t> </a:t>
            </a:r>
            <a:r>
              <a:rPr lang="en-GB" sz="1800" dirty="0" err="1">
                <a:effectLst/>
                <a:ea typeface="Times New Roman" panose="02020603050405020304" pitchFamily="18" charset="0"/>
              </a:rPr>
              <a:t>usklajena</a:t>
            </a:r>
            <a:r>
              <a:rPr lang="en-GB" sz="1800" dirty="0">
                <a:effectLst/>
                <a:ea typeface="Times New Roman" panose="02020603050405020304" pitchFamily="18" charset="0"/>
              </a:rPr>
              <a:t> z </a:t>
            </a:r>
            <a:r>
              <a:rPr lang="en-GB" sz="1800" dirty="0" err="1">
                <a:effectLst/>
                <a:ea typeface="Times New Roman" panose="02020603050405020304" pitchFamily="18" charset="0"/>
              </a:rPr>
              <a:t>interesi</a:t>
            </a:r>
            <a:r>
              <a:rPr lang="en-GB" sz="1800" dirty="0">
                <a:effectLst/>
                <a:ea typeface="Times New Roman" panose="02020603050405020304" pitchFamily="18" charset="0"/>
              </a:rPr>
              <a:t> </a:t>
            </a:r>
            <a:r>
              <a:rPr lang="en-GB" sz="1800" dirty="0" err="1">
                <a:effectLst/>
                <a:ea typeface="Times New Roman" panose="02020603050405020304" pitchFamily="18" charset="0"/>
              </a:rPr>
              <a:t>občinstva</a:t>
            </a:r>
            <a:r>
              <a:rPr lang="en-GB" sz="1800" dirty="0">
                <a:effectLst/>
                <a:ea typeface="Times New Roman" panose="02020603050405020304" pitchFamily="18" charset="0"/>
              </a:rPr>
              <a:t>.</a:t>
            </a:r>
          </a:p>
          <a:p>
            <a:r>
              <a:rPr lang="en-GB" sz="1800" b="1" dirty="0" err="1">
                <a:effectLst/>
                <a:ea typeface="Times New Roman" panose="02020603050405020304" pitchFamily="18" charset="0"/>
              </a:rPr>
              <a:t>Strategija</a:t>
            </a:r>
            <a:r>
              <a:rPr lang="en-GB" sz="1800" b="1" dirty="0">
                <a:effectLst/>
                <a:ea typeface="Times New Roman" panose="02020603050405020304" pitchFamily="18" charset="0"/>
              </a:rPr>
              <a:t> </a:t>
            </a:r>
            <a:r>
              <a:rPr lang="en-GB" sz="1800" b="1" dirty="0" err="1">
                <a:effectLst/>
                <a:ea typeface="Times New Roman" panose="02020603050405020304" pitchFamily="18" charset="0"/>
              </a:rPr>
              <a:t>družbenih</a:t>
            </a:r>
            <a:r>
              <a:rPr lang="en-GB" sz="1800" b="1" dirty="0">
                <a:effectLst/>
                <a:ea typeface="Times New Roman" panose="02020603050405020304" pitchFamily="18" charset="0"/>
              </a:rPr>
              <a:t> </a:t>
            </a:r>
            <a:r>
              <a:rPr lang="en-GB" sz="1800" b="1" dirty="0" err="1">
                <a:effectLst/>
                <a:ea typeface="Times New Roman" panose="02020603050405020304" pitchFamily="18" charset="0"/>
              </a:rPr>
              <a:t>medijev</a:t>
            </a:r>
            <a:r>
              <a:rPr lang="en-GB" sz="1800" b="1" dirty="0">
                <a:effectLst/>
                <a:ea typeface="Times New Roman" panose="02020603050405020304" pitchFamily="18" charset="0"/>
              </a:rPr>
              <a:t>: </a:t>
            </a:r>
            <a:r>
              <a:rPr lang="en-GB" sz="1800" dirty="0" err="1">
                <a:effectLst/>
                <a:ea typeface="Times New Roman" panose="02020603050405020304" pitchFamily="18" charset="0"/>
              </a:rPr>
              <a:t>Opredelite</a:t>
            </a:r>
            <a:r>
              <a:rPr lang="en-GB" sz="1800" dirty="0">
                <a:effectLst/>
                <a:ea typeface="Times New Roman" panose="02020603050405020304" pitchFamily="18" charset="0"/>
              </a:rPr>
              <a:t> </a:t>
            </a:r>
            <a:r>
              <a:rPr lang="en-GB" sz="1800" dirty="0" err="1">
                <a:effectLst/>
                <a:ea typeface="Times New Roman" panose="02020603050405020304" pitchFamily="18" charset="0"/>
              </a:rPr>
              <a:t>cilje</a:t>
            </a:r>
            <a:r>
              <a:rPr lang="en-GB" sz="1800" dirty="0">
                <a:effectLst/>
                <a:ea typeface="Times New Roman" panose="02020603050405020304" pitchFamily="18" charset="0"/>
              </a:rPr>
              <a:t> </a:t>
            </a:r>
            <a:r>
              <a:rPr lang="en-GB" sz="1800" dirty="0" err="1">
                <a:effectLst/>
                <a:ea typeface="Times New Roman" panose="02020603050405020304" pitchFamily="18" charset="0"/>
              </a:rPr>
              <a:t>družbenih</a:t>
            </a:r>
            <a:r>
              <a:rPr lang="en-GB" sz="1800" dirty="0">
                <a:effectLst/>
                <a:ea typeface="Times New Roman" panose="02020603050405020304" pitchFamily="18" charset="0"/>
              </a:rPr>
              <a:t> </a:t>
            </a:r>
            <a:r>
              <a:rPr lang="en-GB" sz="1800" dirty="0" err="1">
                <a:effectLst/>
                <a:ea typeface="Times New Roman" panose="02020603050405020304" pitchFamily="18" charset="0"/>
              </a:rPr>
              <a:t>medijev</a:t>
            </a:r>
            <a:r>
              <a:rPr lang="en-GB" sz="1800" dirty="0">
                <a:effectLst/>
                <a:ea typeface="Times New Roman" panose="02020603050405020304" pitchFamily="18" charset="0"/>
              </a:rPr>
              <a:t>, </a:t>
            </a:r>
            <a:r>
              <a:rPr lang="en-GB" sz="1800" dirty="0" err="1">
                <a:effectLst/>
                <a:ea typeface="Times New Roman" panose="02020603050405020304" pitchFamily="18" charset="0"/>
              </a:rPr>
              <a:t>izberite</a:t>
            </a:r>
            <a:r>
              <a:rPr lang="en-GB" sz="1800" dirty="0">
                <a:effectLst/>
                <a:ea typeface="Times New Roman" panose="02020603050405020304" pitchFamily="18" charset="0"/>
              </a:rPr>
              <a:t> </a:t>
            </a:r>
            <a:r>
              <a:rPr lang="en-GB" sz="1800" dirty="0" err="1">
                <a:effectLst/>
                <a:ea typeface="Times New Roman" panose="02020603050405020304" pitchFamily="18" charset="0"/>
              </a:rPr>
              <a:t>prave</a:t>
            </a:r>
            <a:r>
              <a:rPr lang="en-GB" sz="1800" dirty="0">
                <a:effectLst/>
                <a:ea typeface="Times New Roman" panose="02020603050405020304" pitchFamily="18" charset="0"/>
              </a:rPr>
              <a:t> </a:t>
            </a:r>
            <a:r>
              <a:rPr lang="en-GB" sz="1800" dirty="0" err="1">
                <a:effectLst/>
                <a:ea typeface="Times New Roman" panose="02020603050405020304" pitchFamily="18" charset="0"/>
              </a:rPr>
              <a:t>platforme</a:t>
            </a:r>
            <a:r>
              <a:rPr lang="en-GB" sz="1800" dirty="0">
                <a:effectLst/>
                <a:ea typeface="Times New Roman" panose="02020603050405020304" pitchFamily="18" charset="0"/>
              </a:rPr>
              <a:t> za </a:t>
            </a:r>
            <a:r>
              <a:rPr lang="en-GB" sz="1800" dirty="0" err="1">
                <a:effectLst/>
                <a:ea typeface="Times New Roman" panose="02020603050405020304" pitchFamily="18" charset="0"/>
              </a:rPr>
              <a:t>svoje</a:t>
            </a:r>
            <a:r>
              <a:rPr lang="en-GB" sz="1800" dirty="0">
                <a:effectLst/>
                <a:ea typeface="Times New Roman" panose="02020603050405020304" pitchFamily="18" charset="0"/>
              </a:rPr>
              <a:t> </a:t>
            </a:r>
            <a:r>
              <a:rPr lang="en-GB" sz="1800" dirty="0" err="1">
                <a:effectLst/>
                <a:ea typeface="Times New Roman" panose="02020603050405020304" pitchFamily="18" charset="0"/>
              </a:rPr>
              <a:t>občinstvo</a:t>
            </a:r>
            <a:r>
              <a:rPr lang="en-GB" sz="1800" dirty="0">
                <a:effectLst/>
                <a:ea typeface="Times New Roman" panose="02020603050405020304" pitchFamily="18" charset="0"/>
              </a:rPr>
              <a:t> in </a:t>
            </a:r>
            <a:r>
              <a:rPr lang="en-GB" sz="1800" dirty="0" err="1">
                <a:effectLst/>
                <a:ea typeface="Times New Roman" panose="02020603050405020304" pitchFamily="18" charset="0"/>
              </a:rPr>
              <a:t>oblikujte</a:t>
            </a:r>
            <a:r>
              <a:rPr lang="en-GB" sz="1800" dirty="0">
                <a:effectLst/>
                <a:ea typeface="Times New Roman" panose="02020603050405020304" pitchFamily="18" charset="0"/>
              </a:rPr>
              <a:t> </a:t>
            </a:r>
            <a:r>
              <a:rPr lang="en-GB" sz="1800" dirty="0" err="1">
                <a:effectLst/>
                <a:ea typeface="Times New Roman" panose="02020603050405020304" pitchFamily="18" charset="0"/>
              </a:rPr>
              <a:t>urnik</a:t>
            </a:r>
            <a:r>
              <a:rPr lang="en-GB" sz="1800" dirty="0">
                <a:effectLst/>
                <a:ea typeface="Times New Roman" panose="02020603050405020304" pitchFamily="18" charset="0"/>
              </a:rPr>
              <a:t> </a:t>
            </a:r>
            <a:r>
              <a:rPr lang="en-GB" sz="1800" dirty="0" err="1">
                <a:effectLst/>
                <a:ea typeface="Times New Roman" panose="02020603050405020304" pitchFamily="18" charset="0"/>
              </a:rPr>
              <a:t>objavljanja</a:t>
            </a:r>
            <a:r>
              <a:rPr lang="en-GB" sz="1800" dirty="0">
                <a:effectLst/>
                <a:ea typeface="Times New Roman" panose="02020603050405020304" pitchFamily="18" charset="0"/>
              </a:rPr>
              <a:t>. </a:t>
            </a:r>
            <a:r>
              <a:rPr lang="en-GB" sz="1800" dirty="0" err="1">
                <a:effectLst/>
                <a:ea typeface="Times New Roman" panose="02020603050405020304" pitchFamily="18" charset="0"/>
              </a:rPr>
              <a:t>Sodelujte</a:t>
            </a:r>
            <a:r>
              <a:rPr lang="en-GB" sz="1800" dirty="0">
                <a:effectLst/>
                <a:ea typeface="Times New Roman" panose="02020603050405020304" pitchFamily="18" charset="0"/>
              </a:rPr>
              <a:t> s </a:t>
            </a:r>
            <a:r>
              <a:rPr lang="en-GB" sz="1800" dirty="0" err="1">
                <a:effectLst/>
                <a:ea typeface="Times New Roman" panose="02020603050405020304" pitchFamily="18" charset="0"/>
              </a:rPr>
              <a:t>svojimi</a:t>
            </a:r>
            <a:r>
              <a:rPr lang="en-GB" sz="1800" dirty="0">
                <a:effectLst/>
                <a:ea typeface="Times New Roman" panose="02020603050405020304" pitchFamily="18" charset="0"/>
              </a:rPr>
              <a:t> </a:t>
            </a:r>
            <a:r>
              <a:rPr lang="en-GB" sz="1800" dirty="0" err="1">
                <a:effectLst/>
                <a:ea typeface="Times New Roman" panose="02020603050405020304" pitchFamily="18" charset="0"/>
              </a:rPr>
              <a:t>sledilci</a:t>
            </a:r>
            <a:r>
              <a:rPr lang="en-GB" sz="1800" dirty="0">
                <a:effectLst/>
                <a:ea typeface="Times New Roman" panose="02020603050405020304" pitchFamily="18" charset="0"/>
              </a:rPr>
              <a:t>, </a:t>
            </a:r>
            <a:r>
              <a:rPr lang="en-GB" sz="1800" dirty="0" err="1">
                <a:effectLst/>
                <a:ea typeface="Times New Roman" panose="02020603050405020304" pitchFamily="18" charset="0"/>
              </a:rPr>
              <a:t>odgovarjajte</a:t>
            </a:r>
            <a:r>
              <a:rPr lang="en-GB" sz="1800" dirty="0">
                <a:effectLst/>
                <a:ea typeface="Times New Roman" panose="02020603050405020304" pitchFamily="18" charset="0"/>
              </a:rPr>
              <a:t> </a:t>
            </a:r>
            <a:r>
              <a:rPr lang="en-GB" sz="1800" dirty="0" err="1">
                <a:effectLst/>
                <a:ea typeface="Times New Roman" panose="02020603050405020304" pitchFamily="18" charset="0"/>
              </a:rPr>
              <a:t>na</a:t>
            </a:r>
            <a:r>
              <a:rPr lang="en-GB" sz="1800" dirty="0">
                <a:effectLst/>
                <a:ea typeface="Times New Roman" panose="02020603050405020304" pitchFamily="18" charset="0"/>
              </a:rPr>
              <a:t> </a:t>
            </a:r>
            <a:r>
              <a:rPr lang="en-GB" sz="1800" dirty="0" err="1">
                <a:effectLst/>
                <a:ea typeface="Times New Roman" panose="02020603050405020304" pitchFamily="18" charset="0"/>
              </a:rPr>
              <a:t>komentarje</a:t>
            </a:r>
            <a:r>
              <a:rPr lang="en-GB" sz="1800" dirty="0">
                <a:effectLst/>
                <a:ea typeface="Times New Roman" panose="02020603050405020304" pitchFamily="18" charset="0"/>
              </a:rPr>
              <a:t> in </a:t>
            </a:r>
            <a:r>
              <a:rPr lang="en-GB" sz="1800" dirty="0" err="1">
                <a:effectLst/>
                <a:ea typeface="Times New Roman" panose="02020603050405020304" pitchFamily="18" charset="0"/>
              </a:rPr>
              <a:t>uporabite</a:t>
            </a:r>
            <a:r>
              <a:rPr lang="en-GB" sz="1800" dirty="0">
                <a:effectLst/>
                <a:ea typeface="Times New Roman" panose="02020603050405020304" pitchFamily="18" charset="0"/>
              </a:rPr>
              <a:t> </a:t>
            </a:r>
            <a:r>
              <a:rPr lang="en-GB" sz="1800" dirty="0" err="1">
                <a:effectLst/>
                <a:ea typeface="Times New Roman" panose="02020603050405020304" pitchFamily="18" charset="0"/>
              </a:rPr>
              <a:t>oglaševanje</a:t>
            </a:r>
            <a:r>
              <a:rPr lang="en-GB" sz="1800" dirty="0">
                <a:effectLst/>
                <a:ea typeface="Times New Roman" panose="02020603050405020304" pitchFamily="18" charset="0"/>
              </a:rPr>
              <a:t> v </a:t>
            </a:r>
            <a:r>
              <a:rPr lang="en-GB" sz="1800" dirty="0" err="1">
                <a:effectLst/>
                <a:ea typeface="Times New Roman" panose="02020603050405020304" pitchFamily="18" charset="0"/>
              </a:rPr>
              <a:t>družbenih</a:t>
            </a:r>
            <a:r>
              <a:rPr lang="en-GB" sz="1800" dirty="0">
                <a:effectLst/>
                <a:ea typeface="Times New Roman" panose="02020603050405020304" pitchFamily="18" charset="0"/>
              </a:rPr>
              <a:t> </a:t>
            </a:r>
            <a:r>
              <a:rPr lang="en-GB" sz="1800" dirty="0" err="1">
                <a:effectLst/>
                <a:ea typeface="Times New Roman" panose="02020603050405020304" pitchFamily="18" charset="0"/>
              </a:rPr>
              <a:t>medijih</a:t>
            </a:r>
            <a:r>
              <a:rPr lang="en-GB" sz="1800" dirty="0">
                <a:effectLst/>
                <a:ea typeface="Times New Roman" panose="02020603050405020304" pitchFamily="18" charset="0"/>
              </a:rPr>
              <a:t>, da </a:t>
            </a:r>
            <a:r>
              <a:rPr lang="en-GB" sz="1800" dirty="0" err="1">
                <a:effectLst/>
                <a:ea typeface="Times New Roman" panose="02020603050405020304" pitchFamily="18" charset="0"/>
              </a:rPr>
              <a:t>razširite</a:t>
            </a:r>
            <a:r>
              <a:rPr lang="en-GB" sz="1800" dirty="0">
                <a:effectLst/>
                <a:ea typeface="Times New Roman" panose="02020603050405020304" pitchFamily="18" charset="0"/>
              </a:rPr>
              <a:t> </a:t>
            </a:r>
            <a:r>
              <a:rPr lang="en-GB" sz="1800" dirty="0" err="1">
                <a:effectLst/>
                <a:ea typeface="Times New Roman" panose="02020603050405020304" pitchFamily="18" charset="0"/>
              </a:rPr>
              <a:t>svoj</a:t>
            </a:r>
            <a:r>
              <a:rPr lang="en-GB" sz="1800" dirty="0">
                <a:effectLst/>
                <a:ea typeface="Times New Roman" panose="02020603050405020304" pitchFamily="18" charset="0"/>
              </a:rPr>
              <a:t> </a:t>
            </a:r>
            <a:r>
              <a:rPr lang="en-GB" sz="1800" dirty="0" err="1">
                <a:effectLst/>
                <a:ea typeface="Times New Roman" panose="02020603050405020304" pitchFamily="18" charset="0"/>
              </a:rPr>
              <a:t>doseg</a:t>
            </a:r>
            <a:r>
              <a:rPr lang="en-GB" sz="1800" dirty="0">
                <a:effectLst/>
                <a:ea typeface="Times New Roman" panose="02020603050405020304" pitchFamily="18" charset="0"/>
              </a:rPr>
              <a:t>. </a:t>
            </a:r>
          </a:p>
          <a:p>
            <a:r>
              <a:rPr lang="en-US" sz="1800" b="1" dirty="0" err="1">
                <a:effectLst/>
                <a:latin typeface="Calibri" panose="020F0502020204030204" pitchFamily="34" charset="0"/>
                <a:ea typeface="Times New Roman" panose="02020603050405020304" pitchFamily="18" charset="0"/>
                <a:cs typeface="Calibri" panose="020F0502020204030204" pitchFamily="34" charset="0"/>
              </a:rPr>
              <a:t>Strategija</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a:t>
            </a: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trženja</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e-</a:t>
            </a: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pošte</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Segmentirajte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svoj</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seznam</a:t>
            </a:r>
            <a:r>
              <a:rPr lang="en-US" sz="1800" dirty="0">
                <a:effectLst/>
                <a:latin typeface="Calibri" panose="020F0502020204030204" pitchFamily="34" charset="0"/>
                <a:ea typeface="Times New Roman" panose="02020603050405020304" pitchFamily="18" charset="0"/>
                <a:cs typeface="Calibri" panose="020F0502020204030204" pitchFamily="34" charset="0"/>
              </a:rPr>
              <a:t> e-</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poštnih</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sporočil</a:t>
            </a:r>
            <a:r>
              <a:rPr lang="en-US" sz="1800" dirty="0">
                <a:effectLst/>
                <a:latin typeface="Calibri" panose="020F0502020204030204" pitchFamily="34" charset="0"/>
                <a:ea typeface="Times New Roman" panose="02020603050405020304" pitchFamily="18" charset="0"/>
                <a:cs typeface="Calibri" panose="020F0502020204030204" pitchFamily="34" charset="0"/>
              </a:rPr>
              <a:t> za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pošiljanje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prilagojenih</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sporočil</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Oblikujte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prepričljive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vrstice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teme</a:t>
            </a:r>
            <a:r>
              <a:rPr lang="en-US" sz="1800" dirty="0">
                <a:effectLst/>
                <a:latin typeface="Calibri" panose="020F0502020204030204" pitchFamily="34" charset="0"/>
                <a:ea typeface="Times New Roman" panose="02020603050405020304" pitchFamily="18" charset="0"/>
                <a:cs typeface="Calibri" panose="020F0502020204030204" pitchFamily="34" charset="0"/>
              </a:rPr>
              <a:t> in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vsebino</a:t>
            </a:r>
            <a:r>
              <a:rPr lang="en-US" sz="1800" dirty="0">
                <a:effectLst/>
                <a:latin typeface="Calibri" panose="020F0502020204030204" pitchFamily="34" charset="0"/>
                <a:ea typeface="Times New Roman" panose="02020603050405020304" pitchFamily="18" charset="0"/>
                <a:cs typeface="Calibri" panose="020F0502020204030204" pitchFamily="34" charset="0"/>
              </a:rPr>
              <a:t>, ki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spodbuja</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odpiranje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klike</a:t>
            </a:r>
            <a:r>
              <a:rPr lang="en-US" sz="1800" dirty="0">
                <a:effectLst/>
                <a:latin typeface="Calibri" panose="020F0502020204030204" pitchFamily="34" charset="0"/>
                <a:ea typeface="Times New Roman" panose="02020603050405020304" pitchFamily="18" charset="0"/>
                <a:cs typeface="Calibri" panose="020F0502020204030204" pitchFamily="34" charset="0"/>
              </a:rPr>
              <a:t> in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konverzije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Spremljajte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uspešnost</a:t>
            </a:r>
            <a:r>
              <a:rPr lang="en-US" sz="1800" dirty="0">
                <a:effectLst/>
                <a:latin typeface="Calibri" panose="020F0502020204030204" pitchFamily="34" charset="0"/>
                <a:ea typeface="Times New Roman" panose="02020603050405020304" pitchFamily="18" charset="0"/>
                <a:cs typeface="Calibri" panose="020F0502020204030204" pitchFamily="34" charset="0"/>
              </a:rPr>
              <a:t> e-</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poštnih</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kampanj</a:t>
            </a:r>
            <a:r>
              <a:rPr lang="en-US" sz="1800" dirty="0">
                <a:effectLst/>
                <a:latin typeface="Calibri" panose="020F0502020204030204" pitchFamily="34" charset="0"/>
                <a:ea typeface="Times New Roman" panose="02020603050405020304" pitchFamily="18" charset="0"/>
                <a:cs typeface="Calibri" panose="020F0502020204030204" pitchFamily="34" charset="0"/>
              </a:rPr>
              <a:t> in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jih</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sproti</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izboljšujte</a:t>
            </a:r>
            <a:r>
              <a:rPr lang="en-US" sz="1800" dirty="0">
                <a:effectLst/>
                <a:latin typeface="Calibri" panose="020F0502020204030204" pitchFamily="34" charset="0"/>
                <a:ea typeface="Times New Roman" panose="02020603050405020304" pitchFamily="18" charset="0"/>
                <a:cs typeface="Calibri" panose="020F0502020204030204" pitchFamily="34" charset="0"/>
              </a:rPr>
              <a:t>.</a:t>
            </a:r>
            <a:br>
              <a:rPr lang="en-US" sz="1800" dirty="0">
                <a:effectLst/>
                <a:latin typeface="Calibri" panose="020F0502020204030204" pitchFamily="34" charset="0"/>
                <a:ea typeface="Times New Roman" panose="02020603050405020304" pitchFamily="18" charset="0"/>
                <a:cs typeface="Calibri" panose="020F0502020204030204" pitchFamily="34" charset="0"/>
              </a:rPr>
            </a:b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s-ES" sz="1800" dirty="0">
              <a:effectLst/>
              <a:latin typeface="Calibri" panose="020F0502020204030204" pitchFamily="34" charset="0"/>
              <a:ea typeface="Yu Mincho" panose="02020400000000000000" pitchFamily="18" charset="-128"/>
              <a:cs typeface="Arial" panose="020B0604020202020204" pitchFamily="34" charset="0"/>
            </a:endParaRPr>
          </a:p>
          <a:p>
            <a:endParaRPr lang="en-GB" dirty="0"/>
          </a:p>
        </p:txBody>
      </p:sp>
    </p:spTree>
    <p:extLst>
      <p:ext uri="{BB962C8B-B14F-4D97-AF65-F5344CB8AC3E}">
        <p14:creationId xmlns:p14="http://schemas.microsoft.com/office/powerpoint/2010/main" val="32003033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rotWithShape="1">
          <a:blip r:embed="rId2">
            <a:extLst>
              <a:ext uri="{28A0092B-C50C-407E-A947-70E740481C1C}">
                <a14:useLocalDpi xmlns:a14="http://schemas.microsoft.com/office/drawing/2010/main" val="0"/>
              </a:ext>
            </a:extLst>
          </a:blip>
          <a:srcRect l="14328" r="9857"/>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pPr marL="342900" indent="-342900">
              <a:buAutoNum type="arabicPeriod"/>
            </a:pPr>
            <a:r>
              <a:rPr lang="en-GB" sz="2800" b="1" dirty="0" err="1">
                <a:solidFill>
                  <a:srgbClr val="0AD995"/>
                </a:solidFill>
                <a:effectLst/>
                <a:latin typeface="Calibri" panose="020F0502020204030204" pitchFamily="34" charset="0"/>
                <a:ea typeface="Yu Mincho" panose="02020400000000000000" pitchFamily="18" charset="-128"/>
                <a:cs typeface="Arial" panose="020B0604020202020204" pitchFamily="34" charset="0"/>
              </a:rPr>
              <a:t>Uvod</a:t>
            </a:r>
            <a:r>
              <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 v </a:t>
            </a:r>
            <a:r>
              <a:rPr lang="en-GB" sz="2800" b="1" dirty="0" err="1">
                <a:solidFill>
                  <a:srgbClr val="0AD995"/>
                </a:solidFill>
                <a:effectLst/>
                <a:latin typeface="Calibri" panose="020F0502020204030204" pitchFamily="34" charset="0"/>
                <a:ea typeface="Yu Mincho" panose="02020400000000000000" pitchFamily="18" charset="-128"/>
                <a:cs typeface="Arial" panose="020B0604020202020204" pitchFamily="34" charset="0"/>
              </a:rPr>
              <a:t>digitalno</a:t>
            </a:r>
            <a:r>
              <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 </a:t>
            </a:r>
            <a:r>
              <a:rPr lang="en-GB" sz="2800" b="1" dirty="0" err="1">
                <a:solidFill>
                  <a:srgbClr val="0AD995"/>
                </a:solidFill>
                <a:effectLst/>
                <a:latin typeface="Calibri" panose="020F0502020204030204" pitchFamily="34" charset="0"/>
                <a:ea typeface="Yu Mincho" panose="02020400000000000000" pitchFamily="18" charset="-128"/>
                <a:cs typeface="Arial" panose="020B0604020202020204" pitchFamily="34" charset="0"/>
              </a:rPr>
              <a:t>trženje</a:t>
            </a:r>
            <a:endPar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endParaRPr>
          </a:p>
          <a:p>
            <a:r>
              <a:rPr lang="es-ES" sz="2000" dirty="0"/>
              <a:t>1.2 Opredelitev ključnih kanalov in strategij digitalnega trženja</a:t>
            </a:r>
            <a:endParaRPr lang="es-ES"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39"/>
            <a:ext cx="9169678" cy="4710089"/>
          </a:xfrm>
        </p:spPr>
        <p:txBody>
          <a:bodyPr/>
          <a:lstStyle/>
          <a:p>
            <a:pPr>
              <a:lnSpc>
                <a:spcPct val="107000"/>
              </a:lnSpc>
              <a:spcAft>
                <a:spcPts val="800"/>
              </a:spcAft>
              <a:buSzPts val="1000"/>
              <a:tabLst>
                <a:tab pos="457200" algn="l"/>
              </a:tabLst>
            </a:pPr>
            <a:r>
              <a:rPr lang="en-GB" sz="1800" b="1" dirty="0">
                <a:effectLst/>
                <a:latin typeface="Calibri" panose="020F0502020204030204" pitchFamily="34" charset="0"/>
                <a:ea typeface="Times New Roman" panose="02020603050405020304" pitchFamily="18" charset="0"/>
              </a:rPr>
              <a:t>1.2.2 </a:t>
            </a:r>
            <a:r>
              <a:rPr lang="en-GB" sz="1800" b="1" dirty="0" err="1">
                <a:effectLst/>
                <a:latin typeface="Calibri" panose="020F0502020204030204" pitchFamily="34" charset="0"/>
                <a:ea typeface="Times New Roman" panose="02020603050405020304" pitchFamily="18" charset="0"/>
              </a:rPr>
              <a:t>Strategije</a:t>
            </a:r>
            <a:r>
              <a:rPr lang="en-GB" sz="1800" b="1" dirty="0">
                <a:effectLst/>
                <a:latin typeface="Calibri" panose="020F0502020204030204" pitchFamily="34" charset="0"/>
                <a:ea typeface="Times New Roman" panose="02020603050405020304" pitchFamily="18" charset="0"/>
              </a:rPr>
              <a:t> </a:t>
            </a:r>
            <a:r>
              <a:rPr lang="en-GB" sz="1800" b="1" dirty="0" err="1">
                <a:effectLst/>
                <a:latin typeface="Calibri" panose="020F0502020204030204" pitchFamily="34" charset="0"/>
                <a:ea typeface="Times New Roman" panose="02020603050405020304" pitchFamily="18" charset="0"/>
              </a:rPr>
              <a:t>digitalnega</a:t>
            </a:r>
            <a:r>
              <a:rPr lang="en-GB" sz="1800" b="1" dirty="0">
                <a:effectLst/>
                <a:latin typeface="Calibri" panose="020F0502020204030204" pitchFamily="34" charset="0"/>
                <a:ea typeface="Times New Roman" panose="02020603050405020304" pitchFamily="18" charset="0"/>
              </a:rPr>
              <a:t> </a:t>
            </a:r>
            <a:r>
              <a:rPr lang="en-GB" sz="1800" b="1" dirty="0" err="1">
                <a:effectLst/>
                <a:latin typeface="Calibri" panose="020F0502020204030204" pitchFamily="34" charset="0"/>
                <a:ea typeface="Times New Roman" panose="02020603050405020304" pitchFamily="18" charset="0"/>
              </a:rPr>
              <a:t>trženja</a:t>
            </a:r>
            <a:endParaRPr lang="fr-FR" sz="18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a:effectLst/>
                <a:latin typeface="Calibri" panose="020F0502020204030204" pitchFamily="34" charset="0"/>
                <a:ea typeface="Times New Roman" panose="02020603050405020304" pitchFamily="18" charset="0"/>
              </a:rPr>
              <a:t>SEO </a:t>
            </a:r>
            <a:r>
              <a:rPr lang="en-GB" sz="1800" b="1" dirty="0" err="1">
                <a:effectLst/>
                <a:latin typeface="Calibri" panose="020F0502020204030204" pitchFamily="34" charset="0"/>
                <a:ea typeface="Times New Roman" panose="02020603050405020304" pitchFamily="18" charset="0"/>
              </a:rPr>
              <a:t>Strategija</a:t>
            </a:r>
            <a:r>
              <a:rPr lang="en-GB" sz="1800" b="1" dirty="0">
                <a:effectLst/>
                <a:latin typeface="Calibri" panose="020F0502020204030204" pitchFamily="34" charset="0"/>
                <a:ea typeface="Times New Roman" panose="02020603050405020304" pitchFamily="18" charset="0"/>
              </a:rPr>
              <a:t>:</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Raziščite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ključne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besede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pomembne</a:t>
            </a:r>
            <a:r>
              <a:rPr lang="en-GB" sz="1800" dirty="0">
                <a:effectLst/>
                <a:latin typeface="Calibri" panose="020F0502020204030204" pitchFamily="34" charset="0"/>
                <a:ea typeface="Times New Roman" panose="02020603050405020304" pitchFamily="18" charset="0"/>
              </a:rPr>
              <a:t> za </a:t>
            </a:r>
            <a:r>
              <a:rPr lang="en-GB" sz="1800" dirty="0" err="1">
                <a:effectLst/>
                <a:latin typeface="Calibri" panose="020F0502020204030204" pitchFamily="34" charset="0"/>
                <a:ea typeface="Times New Roman" panose="02020603050405020304" pitchFamily="18" charset="0"/>
              </a:rPr>
              <a:t>vaše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podjetje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optimizirajte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vsebino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na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strani</a:t>
            </a:r>
            <a:r>
              <a:rPr lang="en-GB" sz="1800" dirty="0">
                <a:effectLst/>
                <a:latin typeface="Calibri" panose="020F0502020204030204" pitchFamily="34" charset="0"/>
                <a:ea typeface="Times New Roman" panose="02020603050405020304" pitchFamily="18" charset="0"/>
              </a:rPr>
              <a:t> in </a:t>
            </a:r>
            <a:r>
              <a:rPr lang="en-GB" sz="1800" dirty="0" err="1">
                <a:effectLst/>
                <a:latin typeface="Calibri" panose="020F0502020204030204" pitchFamily="34" charset="0"/>
                <a:ea typeface="Times New Roman" panose="02020603050405020304" pitchFamily="18" charset="0"/>
              </a:rPr>
              <a:t>zgradite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visokokakovostne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povratne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povezave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Redno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preverjajte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svoje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spletno</a:t>
            </a:r>
            <a:r>
              <a:rPr lang="en-GB" sz="1800" dirty="0">
                <a:effectLst/>
                <a:latin typeface="Calibri" panose="020F0502020204030204" pitchFamily="34" charset="0"/>
                <a:ea typeface="Times New Roman" panose="02020603050405020304" pitchFamily="18" charset="0"/>
              </a:rPr>
              <a:t> mesto za </a:t>
            </a:r>
            <a:r>
              <a:rPr lang="en-GB" sz="1800" dirty="0" err="1">
                <a:effectLst/>
                <a:latin typeface="Calibri" panose="020F0502020204030204" pitchFamily="34" charset="0"/>
                <a:ea typeface="Times New Roman" panose="02020603050405020304" pitchFamily="18" charset="0"/>
              </a:rPr>
              <a:t>izboljšave</a:t>
            </a:r>
            <a:r>
              <a:rPr lang="en-GB" sz="1800" dirty="0">
                <a:effectLst/>
                <a:latin typeface="Calibri" panose="020F0502020204030204" pitchFamily="34" charset="0"/>
                <a:ea typeface="Times New Roman" panose="02020603050405020304" pitchFamily="18" charset="0"/>
              </a:rPr>
              <a:t> SEO.</a:t>
            </a:r>
          </a:p>
          <a:p>
            <a:pPr marL="342900" lvl="0" indent="-342900">
              <a:buFont typeface="Arial" panose="020B0604020202020204" pitchFamily="34" charset="0"/>
              <a:buChar char="•"/>
              <a:tabLst>
                <a:tab pos="457200" algn="l"/>
              </a:tabLst>
            </a:pPr>
            <a:r>
              <a:rPr lang="en-GB" sz="1800" b="1" dirty="0" err="1">
                <a:effectLst/>
                <a:latin typeface="Calibri" panose="020F0502020204030204" pitchFamily="34" charset="0"/>
                <a:ea typeface="Times New Roman" panose="02020603050405020304" pitchFamily="18" charset="0"/>
              </a:rPr>
              <a:t>Strategija</a:t>
            </a:r>
            <a:r>
              <a:rPr lang="en-GB" sz="1800" b="1" dirty="0">
                <a:effectLst/>
                <a:latin typeface="Calibri" panose="020F0502020204030204" pitchFamily="34" charset="0"/>
                <a:ea typeface="Times New Roman" panose="02020603050405020304" pitchFamily="18" charset="0"/>
              </a:rPr>
              <a:t> </a:t>
            </a:r>
            <a:r>
              <a:rPr lang="en-GB" sz="1800" b="1" dirty="0" err="1">
                <a:effectLst/>
                <a:latin typeface="Calibri" panose="020F0502020204030204" pitchFamily="34" charset="0"/>
                <a:ea typeface="Times New Roman" panose="02020603050405020304" pitchFamily="18" charset="0"/>
              </a:rPr>
              <a:t>plačljivega</a:t>
            </a:r>
            <a:r>
              <a:rPr lang="en-GB" sz="1800" b="1" dirty="0">
                <a:effectLst/>
                <a:latin typeface="Calibri" panose="020F0502020204030204" pitchFamily="34" charset="0"/>
                <a:ea typeface="Times New Roman" panose="02020603050405020304" pitchFamily="18" charset="0"/>
              </a:rPr>
              <a:t> </a:t>
            </a:r>
            <a:r>
              <a:rPr lang="en-GB" sz="1800" b="1" dirty="0" err="1">
                <a:effectLst/>
                <a:latin typeface="Calibri" panose="020F0502020204030204" pitchFamily="34" charset="0"/>
                <a:ea typeface="Times New Roman" panose="02020603050405020304" pitchFamily="18" charset="0"/>
              </a:rPr>
              <a:t>oglaševanja</a:t>
            </a:r>
            <a:r>
              <a:rPr lang="en-GB" sz="1800" b="1" dirty="0">
                <a:effectLst/>
                <a:latin typeface="Calibri" panose="020F0502020204030204" pitchFamily="34" charset="0"/>
                <a:ea typeface="Times New Roman" panose="02020603050405020304" pitchFamily="18" charset="0"/>
              </a:rPr>
              <a:t> :</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Postavite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jasne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cilje</a:t>
            </a:r>
            <a:r>
              <a:rPr lang="en-GB" sz="1800" dirty="0">
                <a:effectLst/>
                <a:latin typeface="Calibri" panose="020F0502020204030204" pitchFamily="34" charset="0"/>
                <a:ea typeface="Times New Roman" panose="02020603050405020304" pitchFamily="18" charset="0"/>
              </a:rPr>
              <a:t> za </a:t>
            </a:r>
            <a:r>
              <a:rPr lang="en-GB" sz="1800" dirty="0" err="1">
                <a:effectLst/>
                <a:latin typeface="Calibri" panose="020F0502020204030204" pitchFamily="34" charset="0"/>
                <a:ea typeface="Times New Roman" panose="02020603050405020304" pitchFamily="18" charset="0"/>
              </a:rPr>
              <a:t>plačane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oglaševalske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kampanje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Strategija</a:t>
            </a:r>
            <a:r>
              <a:rPr lang="en-GB" sz="1800" dirty="0">
                <a:effectLst/>
                <a:latin typeface="Calibri" panose="020F0502020204030204" pitchFamily="34" charset="0"/>
                <a:ea typeface="Times New Roman" panose="02020603050405020304" pitchFamily="18" charset="0"/>
              </a:rPr>
              <a:t> mora </a:t>
            </a:r>
            <a:r>
              <a:rPr lang="en-GB" sz="1800" dirty="0" err="1">
                <a:effectLst/>
                <a:latin typeface="Calibri" panose="020F0502020204030204" pitchFamily="34" charset="0"/>
                <a:ea typeface="Times New Roman" panose="02020603050405020304" pitchFamily="18" charset="0"/>
              </a:rPr>
              <a:t>biti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usklajena</a:t>
            </a:r>
            <a:r>
              <a:rPr lang="en-GB" sz="1800" dirty="0">
                <a:effectLst/>
                <a:latin typeface="Calibri" panose="020F0502020204030204" pitchFamily="34" charset="0"/>
                <a:ea typeface="Times New Roman" panose="02020603050405020304" pitchFamily="18" charset="0"/>
              </a:rPr>
              <a:t> z </a:t>
            </a:r>
            <a:r>
              <a:rPr lang="en-GB" sz="1800" dirty="0" err="1">
                <a:effectLst/>
                <a:latin typeface="Calibri" panose="020F0502020204030204" pitchFamily="34" charset="0"/>
                <a:ea typeface="Times New Roman" panose="02020603050405020304" pitchFamily="18" charset="0"/>
              </a:rPr>
              <a:t>vašimi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cilji</a:t>
            </a:r>
            <a:r>
              <a:rPr lang="en-GB" sz="1800" dirty="0">
                <a:effectLst/>
                <a:latin typeface="Calibri" panose="020F0502020204030204" pitchFamily="34" charset="0"/>
                <a:ea typeface="Times New Roman" panose="02020603050405020304" pitchFamily="18" charset="0"/>
              </a:rPr>
              <a:t>, ne glede </a:t>
            </a:r>
            <a:r>
              <a:rPr lang="en-GB" sz="1800" dirty="0" err="1">
                <a:effectLst/>
                <a:latin typeface="Calibri" panose="020F0502020204030204" pitchFamily="34" charset="0"/>
                <a:ea typeface="Times New Roman" panose="02020603050405020304" pitchFamily="18" charset="0"/>
              </a:rPr>
              <a:t>na</a:t>
            </a:r>
            <a:r>
              <a:rPr lang="en-GB" sz="1800" dirty="0">
                <a:effectLst/>
                <a:latin typeface="Calibri" panose="020F0502020204030204" pitchFamily="34" charset="0"/>
                <a:ea typeface="Times New Roman" panose="02020603050405020304" pitchFamily="18" charset="0"/>
              </a:rPr>
              <a:t> to, </a:t>
            </a:r>
            <a:r>
              <a:rPr lang="en-GB" sz="1800" dirty="0" err="1">
                <a:effectLst/>
                <a:latin typeface="Calibri" panose="020F0502020204030204" pitchFamily="34" charset="0"/>
                <a:ea typeface="Times New Roman" panose="02020603050405020304" pitchFamily="18" charset="0"/>
              </a:rPr>
              <a:t>ali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gre</a:t>
            </a:r>
            <a:r>
              <a:rPr lang="en-GB" sz="1800" dirty="0">
                <a:effectLst/>
                <a:latin typeface="Calibri" panose="020F0502020204030204" pitchFamily="34" charset="0"/>
                <a:ea typeface="Times New Roman" panose="02020603050405020304" pitchFamily="18" charset="0"/>
              </a:rPr>
              <a:t> za </a:t>
            </a:r>
            <a:r>
              <a:rPr lang="en-GB" sz="1800" dirty="0" err="1">
                <a:effectLst/>
                <a:latin typeface="Calibri" panose="020F0502020204030204" pitchFamily="34" charset="0"/>
                <a:ea typeface="Times New Roman" panose="02020603050405020304" pitchFamily="18" charset="0"/>
              </a:rPr>
              <a:t>povečanje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prometa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na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spletnem</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mestu</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pridobivanje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vodil</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ali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pospeševanje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prodaje</a:t>
            </a:r>
            <a:r>
              <a:rPr lang="en-GB" sz="1800" dirty="0">
                <a:effectLst/>
                <a:latin typeface="Calibri" panose="020F0502020204030204" pitchFamily="34" charset="0"/>
                <a:ea typeface="Times New Roman" panose="02020603050405020304" pitchFamily="18" charset="0"/>
              </a:rPr>
              <a:t>.</a:t>
            </a:r>
          </a:p>
          <a:p>
            <a:pPr marL="342900" lvl="0" indent="-342900">
              <a:buFont typeface="Arial" panose="020B0604020202020204" pitchFamily="34" charset="0"/>
              <a:buChar char="•"/>
              <a:tabLst>
                <a:tab pos="457200" algn="l"/>
              </a:tabLst>
            </a:pPr>
            <a:r>
              <a:rPr lang="en-GB" sz="1800" b="1" dirty="0">
                <a:effectLst/>
                <a:latin typeface="Calibri" panose="020F0502020204030204" pitchFamily="34" charset="0"/>
                <a:ea typeface="Times New Roman" panose="02020603050405020304" pitchFamily="18" charset="0"/>
              </a:rPr>
              <a:t>Analiza in </a:t>
            </a:r>
            <a:r>
              <a:rPr lang="en-GB" sz="1800" b="1" dirty="0" err="1">
                <a:effectLst/>
                <a:latin typeface="Calibri" panose="020F0502020204030204" pitchFamily="34" charset="0"/>
                <a:ea typeface="Times New Roman" panose="02020603050405020304" pitchFamily="18" charset="0"/>
              </a:rPr>
              <a:t>merjenje</a:t>
            </a:r>
            <a:r>
              <a:rPr lang="en-GB" sz="1800" b="1" dirty="0">
                <a:effectLst/>
                <a:latin typeface="Calibri" panose="020F0502020204030204" pitchFamily="34" charset="0"/>
                <a:ea typeface="Times New Roman" panose="02020603050405020304" pitchFamily="18" charset="0"/>
              </a:rPr>
              <a:t>:</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Uporabite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orodja</a:t>
            </a:r>
            <a:r>
              <a:rPr lang="en-GB" sz="1800" dirty="0">
                <a:effectLst/>
                <a:latin typeface="Calibri" panose="020F0502020204030204" pitchFamily="34" charset="0"/>
                <a:ea typeface="Times New Roman" panose="02020603050405020304" pitchFamily="18" charset="0"/>
              </a:rPr>
              <a:t> za </a:t>
            </a:r>
            <a:r>
              <a:rPr lang="en-GB" sz="1800" dirty="0" err="1">
                <a:effectLst/>
                <a:latin typeface="Calibri" panose="020F0502020204030204" pitchFamily="34" charset="0"/>
                <a:ea typeface="Times New Roman" panose="02020603050405020304" pitchFamily="18" charset="0"/>
              </a:rPr>
              <a:t>sledenje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kot</a:t>
            </a:r>
            <a:r>
              <a:rPr lang="en-GB" sz="1800" dirty="0">
                <a:effectLst/>
                <a:latin typeface="Calibri" panose="020F0502020204030204" pitchFamily="34" charset="0"/>
                <a:ea typeface="Times New Roman" panose="02020603050405020304" pitchFamily="18" charset="0"/>
              </a:rPr>
              <a:t> je Google Analytics, in </a:t>
            </a:r>
            <a:r>
              <a:rPr lang="en-GB" sz="1800" dirty="0" err="1">
                <a:effectLst/>
                <a:latin typeface="Calibri" panose="020F0502020204030204" pitchFamily="34" charset="0"/>
                <a:ea typeface="Times New Roman" panose="02020603050405020304" pitchFamily="18" charset="0"/>
              </a:rPr>
              <a:t>spremljajte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uspešnost</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svojih</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prizadevanj</a:t>
            </a:r>
            <a:r>
              <a:rPr lang="en-GB" sz="1800" dirty="0">
                <a:effectLst/>
                <a:latin typeface="Calibri" panose="020F0502020204030204" pitchFamily="34" charset="0"/>
                <a:ea typeface="Times New Roman" panose="02020603050405020304" pitchFamily="18" charset="0"/>
              </a:rPr>
              <a:t> za </a:t>
            </a:r>
            <a:r>
              <a:rPr lang="en-GB" sz="1800" dirty="0" err="1">
                <a:effectLst/>
                <a:latin typeface="Calibri" panose="020F0502020204030204" pitchFamily="34" charset="0"/>
                <a:ea typeface="Times New Roman" panose="02020603050405020304" pitchFamily="18" charset="0"/>
              </a:rPr>
              <a:t>digitalno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trženje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Analizirajte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podatke</a:t>
            </a:r>
            <a:r>
              <a:rPr lang="en-GB" sz="1800" dirty="0">
                <a:effectLst/>
                <a:latin typeface="Calibri" panose="020F0502020204030204" pitchFamily="34" charset="0"/>
                <a:ea typeface="Times New Roman" panose="02020603050405020304" pitchFamily="18" charset="0"/>
              </a:rPr>
              <a:t> za </a:t>
            </a:r>
            <a:r>
              <a:rPr lang="en-GB" sz="1800" dirty="0" err="1">
                <a:effectLst/>
                <a:latin typeface="Calibri" panose="020F0502020204030204" pitchFamily="34" charset="0"/>
                <a:ea typeface="Times New Roman" panose="02020603050405020304" pitchFamily="18" charset="0"/>
              </a:rPr>
              <a:t>sprejemanje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informiranih</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odločitev</a:t>
            </a:r>
            <a:r>
              <a:rPr lang="en-GB" sz="1800" dirty="0">
                <a:effectLst/>
                <a:latin typeface="Calibri" panose="020F0502020204030204" pitchFamily="34" charset="0"/>
                <a:ea typeface="Times New Roman" panose="02020603050405020304" pitchFamily="18" charset="0"/>
              </a:rPr>
              <a:t> in </a:t>
            </a:r>
            <a:r>
              <a:rPr lang="en-GB" sz="1800" dirty="0" err="1">
                <a:effectLst/>
                <a:latin typeface="Calibri" panose="020F0502020204030204" pitchFamily="34" charset="0"/>
                <a:ea typeface="Times New Roman" panose="02020603050405020304" pitchFamily="18" charset="0"/>
              </a:rPr>
              <a:t>izpopolnjevanje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strategij</a:t>
            </a:r>
            <a:r>
              <a:rPr lang="en-GB" sz="1800" dirty="0">
                <a:effectLst/>
                <a:latin typeface="Calibri" panose="020F0502020204030204" pitchFamily="34" charset="0"/>
                <a:ea typeface="Times New Roman" panose="02020603050405020304" pitchFamily="18" charset="0"/>
              </a:rPr>
              <a:t>.</a:t>
            </a:r>
            <a:br>
              <a:rPr lang="en-GB" sz="1800" dirty="0">
                <a:effectLst/>
                <a:latin typeface="Calibri" panose="020F0502020204030204" pitchFamily="34" charset="0"/>
                <a:ea typeface="Times New Roman" panose="02020603050405020304" pitchFamily="18" charset="0"/>
              </a:rPr>
            </a:br>
            <a:endParaRPr lang="fr-FR" sz="1800" dirty="0">
              <a:effectLst/>
              <a:latin typeface="Times New Roman" panose="02020603050405020304" pitchFamily="18" charset="0"/>
              <a:ea typeface="Times New Roman" panose="02020603050405020304" pitchFamily="18" charset="0"/>
            </a:endParaRPr>
          </a:p>
          <a:p>
            <a:pPr>
              <a:tabLst>
                <a:tab pos="457200" algn="l"/>
              </a:tabLst>
            </a:pPr>
            <a:r>
              <a:rPr lang="en-US" sz="1800" dirty="0" err="1">
                <a:effectLst/>
                <a:latin typeface="Calibri" panose="020F0502020204030204" pitchFamily="34" charset="0"/>
                <a:ea typeface="Times New Roman" panose="02020603050405020304" pitchFamily="18" charset="0"/>
                <a:cs typeface="Calibri" panose="020F0502020204030204" pitchFamily="34" charset="0"/>
              </a:rPr>
              <a:t>Mikro</a:t>
            </a:r>
            <a:r>
              <a:rPr lang="en-US" sz="1800" dirty="0">
                <a:effectLst/>
                <a:latin typeface="Calibri" panose="020F0502020204030204" pitchFamily="34" charset="0"/>
                <a:ea typeface="Times New Roman" panose="02020603050405020304" pitchFamily="18" charset="0"/>
                <a:cs typeface="Calibri" panose="020F0502020204030204" pitchFamily="34" charset="0"/>
              </a:rPr>
              <a:t> in mala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ter</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srednje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velika</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podjetja</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lahko</a:t>
            </a:r>
            <a:r>
              <a:rPr lang="en-US" sz="1800" dirty="0">
                <a:effectLst/>
                <a:latin typeface="Calibri" panose="020F0502020204030204" pitchFamily="34" charset="0"/>
                <a:ea typeface="Times New Roman" panose="02020603050405020304" pitchFamily="18" charset="0"/>
                <a:cs typeface="Calibri" panose="020F0502020204030204" pitchFamily="34" charset="0"/>
              </a:rPr>
              <a:t> s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prepoznavanjem</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ključnih</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kanalov</a:t>
            </a:r>
            <a:r>
              <a:rPr lang="en-US" sz="1800" dirty="0">
                <a:effectLst/>
                <a:latin typeface="Calibri" panose="020F0502020204030204" pitchFamily="34" charset="0"/>
                <a:ea typeface="Times New Roman" panose="02020603050405020304" pitchFamily="18" charset="0"/>
                <a:cs typeface="Calibri" panose="020F0502020204030204" pitchFamily="34" charset="0"/>
              </a:rPr>
              <a:t> in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strategij</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digitalnega</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trženja</a:t>
            </a:r>
            <a:r>
              <a:rPr lang="en-US" sz="1800" dirty="0">
                <a:effectLst/>
                <a:latin typeface="Calibri" panose="020F0502020204030204" pitchFamily="34" charset="0"/>
                <a:ea typeface="Times New Roman" panose="02020603050405020304" pitchFamily="18" charset="0"/>
                <a:cs typeface="Calibri" panose="020F0502020204030204" pitchFamily="34" charset="0"/>
              </a:rPr>
              <a:t>, ki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ustrezajo</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njihovim</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edinstvenim</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potrebam</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povečajo</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svojo</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spletno</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prisotnost</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učinkovito</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sodelujejo</a:t>
            </a:r>
            <a:r>
              <a:rPr lang="en-US" sz="1800" dirty="0">
                <a:effectLst/>
                <a:latin typeface="Calibri" panose="020F0502020204030204" pitchFamily="34" charset="0"/>
                <a:ea typeface="Times New Roman" panose="02020603050405020304" pitchFamily="18" charset="0"/>
                <a:cs typeface="Calibri" panose="020F0502020204030204" pitchFamily="34" charset="0"/>
              </a:rPr>
              <a:t> s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ciljnim</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občinstvom</a:t>
            </a:r>
            <a:r>
              <a:rPr lang="en-US" sz="1800" dirty="0">
                <a:effectLst/>
                <a:latin typeface="Calibri" panose="020F0502020204030204" pitchFamily="34" charset="0"/>
                <a:ea typeface="Times New Roman" panose="02020603050405020304" pitchFamily="18" charset="0"/>
                <a:cs typeface="Calibri" panose="020F0502020204030204" pitchFamily="34" charset="0"/>
              </a:rPr>
              <a:t> in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dosežejo</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svoje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poslovne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cilje</a:t>
            </a:r>
            <a:r>
              <a:rPr lang="en-US" sz="1800" dirty="0">
                <a:effectLst/>
                <a:latin typeface="Calibri" panose="020F0502020204030204" pitchFamily="34" charset="0"/>
                <a:ea typeface="Times New Roman" panose="02020603050405020304" pitchFamily="18" charset="0"/>
                <a:cs typeface="Calibri" panose="020F0502020204030204" pitchFamily="34" charset="0"/>
              </a:rPr>
              <a:t> v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digitalni</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dobi</a:t>
            </a:r>
            <a:r>
              <a:rPr lang="en-US" sz="1800" dirty="0">
                <a:effectLst/>
                <a:latin typeface="Calibri" panose="020F0502020204030204" pitchFamily="34" charset="0"/>
                <a:ea typeface="Times New Roman" panose="02020603050405020304" pitchFamily="18" charset="0"/>
                <a:cs typeface="Calibri" panose="020F0502020204030204" pitchFamily="34" charset="0"/>
              </a:rPr>
              <a:t>. V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naslednjem</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razdelku</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bomo</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preučili</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postopek</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izdelave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celovitega</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načrta</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digitalnega</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trženja</a:t>
            </a:r>
            <a:r>
              <a:rPr lang="en-US" sz="1800" dirty="0">
                <a:effectLst/>
                <a:latin typeface="Calibri" panose="020F0502020204030204" pitchFamily="34" charset="0"/>
                <a:ea typeface="Times New Roman" panose="02020603050405020304" pitchFamily="18" charset="0"/>
                <a:cs typeface="Calibri" panose="020F0502020204030204" pitchFamily="34" charset="0"/>
              </a:rPr>
              <a:t>.</a:t>
            </a:r>
            <a:br>
              <a:rPr lang="en-US" sz="1800" dirty="0">
                <a:effectLst/>
                <a:latin typeface="Calibri" panose="020F0502020204030204" pitchFamily="34" charset="0"/>
                <a:ea typeface="Times New Roman" panose="02020603050405020304" pitchFamily="18" charset="0"/>
                <a:cs typeface="Calibri" panose="020F0502020204030204" pitchFamily="34" charset="0"/>
              </a:rPr>
            </a:b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s-ES" sz="1800" dirty="0">
              <a:effectLst/>
              <a:latin typeface="Calibri" panose="020F0502020204030204" pitchFamily="34" charset="0"/>
              <a:ea typeface="Yu Mincho" panose="02020400000000000000" pitchFamily="18" charset="-128"/>
              <a:cs typeface="Arial" panose="020B0604020202020204" pitchFamily="34" charset="0"/>
            </a:endParaRPr>
          </a:p>
          <a:p>
            <a:endParaRPr lang="en-GB" dirty="0"/>
          </a:p>
        </p:txBody>
      </p:sp>
    </p:spTree>
    <p:extLst>
      <p:ext uri="{BB962C8B-B14F-4D97-AF65-F5344CB8AC3E}">
        <p14:creationId xmlns:p14="http://schemas.microsoft.com/office/powerpoint/2010/main" val="42508619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rotWithShape="1">
          <a:blip r:embed="rId2">
            <a:extLst>
              <a:ext uri="{28A0092B-C50C-407E-A947-70E740481C1C}">
                <a14:useLocalDpi xmlns:a14="http://schemas.microsoft.com/office/drawing/2010/main" val="0"/>
              </a:ext>
            </a:extLst>
          </a:blip>
          <a:srcRect l="14328" r="9857"/>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2. </a:t>
            </a:r>
            <a:r>
              <a:rPr lang="en-GB" sz="2800" dirty="0" err="1">
                <a:solidFill>
                  <a:srgbClr val="0AD995"/>
                </a:solidFill>
                <a:latin typeface="Calibri" panose="020F0502020204030204" pitchFamily="34" charset="0"/>
                <a:ea typeface="Yu Mincho" panose="02020400000000000000" pitchFamily="18" charset="-128"/>
                <a:cs typeface="Arial" panose="020B0604020202020204" pitchFamily="34" charset="0"/>
              </a:rPr>
              <a:t>Oblikovanje</a:t>
            </a:r>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 </a:t>
            </a:r>
            <a:r>
              <a:rPr lang="en-GB" sz="2800" dirty="0" err="1">
                <a:solidFill>
                  <a:srgbClr val="0AD995"/>
                </a:solidFill>
                <a:latin typeface="Calibri" panose="020F0502020204030204" pitchFamily="34" charset="0"/>
                <a:ea typeface="Yu Mincho" panose="02020400000000000000" pitchFamily="18" charset="-128"/>
                <a:cs typeface="Arial" panose="020B0604020202020204" pitchFamily="34" charset="0"/>
              </a:rPr>
              <a:t>strategije</a:t>
            </a:r>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 </a:t>
            </a:r>
            <a:r>
              <a:rPr lang="en-GB" sz="2800" dirty="0" err="1">
                <a:solidFill>
                  <a:srgbClr val="0AD995"/>
                </a:solidFill>
                <a:latin typeface="Calibri" panose="020F0502020204030204" pitchFamily="34" charset="0"/>
                <a:ea typeface="Yu Mincho" panose="02020400000000000000" pitchFamily="18" charset="-128"/>
                <a:cs typeface="Arial" panose="020B0604020202020204" pitchFamily="34" charset="0"/>
              </a:rPr>
              <a:t>digitalnega</a:t>
            </a:r>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 </a:t>
            </a:r>
            <a:r>
              <a:rPr lang="en-GB" sz="2800" dirty="0" err="1">
                <a:solidFill>
                  <a:srgbClr val="0AD995"/>
                </a:solidFill>
                <a:latin typeface="Calibri" panose="020F0502020204030204" pitchFamily="34" charset="0"/>
                <a:ea typeface="Yu Mincho" panose="02020400000000000000" pitchFamily="18" charset="-128"/>
                <a:cs typeface="Arial" panose="020B0604020202020204" pitchFamily="34" charset="0"/>
              </a:rPr>
              <a:t>trženja</a:t>
            </a:r>
            <a:endPar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endParaRPr>
          </a:p>
          <a:p>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2.1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Opredelitev</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poslovnih</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ciljev</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in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ciljne</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skupine</a:t>
            </a:r>
            <a:endParaRPr lang="es-ES"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pPr>
              <a:lnSpc>
                <a:spcPct val="107000"/>
              </a:lnSpc>
              <a:spcAft>
                <a:spcPts val="800"/>
              </a:spcAft>
              <a:buSzPts val="1000"/>
              <a:tabLst>
                <a:tab pos="457200" algn="l"/>
              </a:tabLst>
            </a:pPr>
            <a:r>
              <a:rPr lang="en-US" sz="1800" b="1" dirty="0">
                <a:effectLst/>
                <a:latin typeface="Calibri" panose="020F0502020204030204" pitchFamily="34" charset="0"/>
                <a:ea typeface="Times New Roman" panose="02020603050405020304" pitchFamily="18" charset="0"/>
              </a:rPr>
              <a:t>2.1.1 </a:t>
            </a:r>
            <a:r>
              <a:rPr lang="en-US" sz="1800" b="1" dirty="0" err="1">
                <a:effectLst/>
                <a:latin typeface="Calibri" panose="020F0502020204030204" pitchFamily="34" charset="0"/>
                <a:ea typeface="Times New Roman" panose="02020603050405020304" pitchFamily="18" charset="0"/>
              </a:rPr>
              <a:t>Opredelitev</a:t>
            </a:r>
            <a:r>
              <a:rPr lang="en-US" sz="1800" b="1" dirty="0">
                <a:effectLst/>
                <a:latin typeface="Calibri" panose="020F0502020204030204" pitchFamily="34" charset="0"/>
                <a:ea typeface="Times New Roman" panose="02020603050405020304" pitchFamily="18" charset="0"/>
              </a:rPr>
              <a:t> in </a:t>
            </a:r>
            <a:r>
              <a:rPr lang="en-US" sz="1800" b="1" dirty="0" err="1">
                <a:effectLst/>
                <a:latin typeface="Calibri" panose="020F0502020204030204" pitchFamily="34" charset="0"/>
                <a:ea typeface="Times New Roman" panose="02020603050405020304" pitchFamily="18" charset="0"/>
              </a:rPr>
              <a:t>razvoj</a:t>
            </a:r>
            <a:r>
              <a:rPr lang="en-US" sz="1800" b="1"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digitalnega</a:t>
            </a:r>
            <a:r>
              <a:rPr lang="en-US" sz="1800" b="1"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trženja</a:t>
            </a:r>
            <a:endParaRPr lang="fr-FR" sz="1800" dirty="0">
              <a:effectLst/>
              <a:latin typeface="Times New Roman" panose="02020603050405020304" pitchFamily="18" charset="0"/>
              <a:ea typeface="Times New Roman" panose="02020603050405020304" pitchFamily="18" charset="0"/>
            </a:endParaRPr>
          </a:p>
          <a:p>
            <a:r>
              <a:rPr lang="en-GB" sz="1800" dirty="0">
                <a:effectLst/>
                <a:ea typeface="Times New Roman" panose="02020603050405020304" pitchFamily="18" charset="0"/>
              </a:rPr>
              <a:t>Pred </a:t>
            </a:r>
            <a:r>
              <a:rPr lang="en-GB" sz="1800" dirty="0" err="1">
                <a:effectLst/>
                <a:ea typeface="Times New Roman" panose="02020603050405020304" pitchFamily="18" charset="0"/>
              </a:rPr>
              <a:t>začetkom</a:t>
            </a:r>
            <a:r>
              <a:rPr lang="en-GB" sz="1800" dirty="0">
                <a:effectLst/>
                <a:ea typeface="Times New Roman" panose="02020603050405020304" pitchFamily="18" charset="0"/>
              </a:rPr>
              <a:t> </a:t>
            </a:r>
            <a:r>
              <a:rPr lang="en-GB" sz="1800" dirty="0" err="1">
                <a:effectLst/>
                <a:ea typeface="Times New Roman" panose="02020603050405020304" pitchFamily="18" charset="0"/>
              </a:rPr>
              <a:t>vsake</a:t>
            </a:r>
            <a:r>
              <a:rPr lang="en-GB" sz="1800" dirty="0">
                <a:effectLst/>
                <a:ea typeface="Times New Roman" panose="02020603050405020304" pitchFamily="18" charset="0"/>
              </a:rPr>
              <a:t> </a:t>
            </a:r>
            <a:r>
              <a:rPr lang="en-GB" sz="1800" dirty="0" err="1">
                <a:effectLst/>
                <a:ea typeface="Times New Roman" panose="02020603050405020304" pitchFamily="18" charset="0"/>
              </a:rPr>
              <a:t>digitalne</a:t>
            </a:r>
            <a:r>
              <a:rPr lang="en-GB" sz="1800" dirty="0">
                <a:effectLst/>
                <a:ea typeface="Times New Roman" panose="02020603050405020304" pitchFamily="18" charset="0"/>
              </a:rPr>
              <a:t> </a:t>
            </a:r>
            <a:r>
              <a:rPr lang="en-GB" sz="1800" dirty="0" err="1">
                <a:effectLst/>
                <a:ea typeface="Times New Roman" panose="02020603050405020304" pitchFamily="18" charset="0"/>
              </a:rPr>
              <a:t>marketinške</a:t>
            </a:r>
            <a:r>
              <a:rPr lang="en-GB" sz="1800" dirty="0">
                <a:effectLst/>
                <a:ea typeface="Times New Roman" panose="02020603050405020304" pitchFamily="18" charset="0"/>
              </a:rPr>
              <a:t> </a:t>
            </a:r>
            <a:r>
              <a:rPr lang="en-GB" sz="1800" dirty="0" err="1">
                <a:effectLst/>
                <a:ea typeface="Times New Roman" panose="02020603050405020304" pitchFamily="18" charset="0"/>
              </a:rPr>
              <a:t>kampanje</a:t>
            </a:r>
            <a:r>
              <a:rPr lang="en-GB" sz="1800" dirty="0">
                <a:effectLst/>
                <a:ea typeface="Times New Roman" panose="02020603050405020304" pitchFamily="18" charset="0"/>
              </a:rPr>
              <a:t> je </a:t>
            </a:r>
            <a:r>
              <a:rPr lang="en-GB" sz="1800" dirty="0" err="1">
                <a:effectLst/>
                <a:ea typeface="Times New Roman" panose="02020603050405020304" pitchFamily="18" charset="0"/>
              </a:rPr>
              <a:t>treba</a:t>
            </a:r>
            <a:r>
              <a:rPr lang="en-GB" sz="1800" dirty="0">
                <a:effectLst/>
                <a:ea typeface="Times New Roman" panose="02020603050405020304" pitchFamily="18" charset="0"/>
              </a:rPr>
              <a:t> </a:t>
            </a:r>
            <a:r>
              <a:rPr lang="en-GB" sz="1800" dirty="0" err="1">
                <a:effectLst/>
                <a:ea typeface="Times New Roman" panose="02020603050405020304" pitchFamily="18" charset="0"/>
              </a:rPr>
              <a:t>določiti</a:t>
            </a:r>
            <a:r>
              <a:rPr lang="en-GB" sz="1800" dirty="0">
                <a:effectLst/>
                <a:ea typeface="Times New Roman" panose="02020603050405020304" pitchFamily="18" charset="0"/>
              </a:rPr>
              <a:t> </a:t>
            </a:r>
            <a:r>
              <a:rPr lang="en-GB" sz="1800" dirty="0" err="1">
                <a:effectLst/>
                <a:ea typeface="Times New Roman" panose="02020603050405020304" pitchFamily="18" charset="0"/>
              </a:rPr>
              <a:t>jasne</a:t>
            </a:r>
            <a:r>
              <a:rPr lang="en-GB" sz="1800" dirty="0">
                <a:effectLst/>
                <a:ea typeface="Times New Roman" panose="02020603050405020304" pitchFamily="18" charset="0"/>
              </a:rPr>
              <a:t> in </a:t>
            </a:r>
            <a:r>
              <a:rPr lang="en-GB" sz="1800" dirty="0" err="1">
                <a:effectLst/>
                <a:ea typeface="Times New Roman" panose="02020603050405020304" pitchFamily="18" charset="0"/>
              </a:rPr>
              <a:t>merljive</a:t>
            </a:r>
            <a:r>
              <a:rPr lang="en-GB" sz="1800" dirty="0">
                <a:effectLst/>
                <a:ea typeface="Times New Roman" panose="02020603050405020304" pitchFamily="18" charset="0"/>
              </a:rPr>
              <a:t> </a:t>
            </a:r>
            <a:r>
              <a:rPr lang="en-GB" sz="1800" dirty="0" err="1">
                <a:effectLst/>
                <a:ea typeface="Times New Roman" panose="02020603050405020304" pitchFamily="18" charset="0"/>
              </a:rPr>
              <a:t>poslovne</a:t>
            </a:r>
            <a:r>
              <a:rPr lang="en-GB" sz="1800" dirty="0">
                <a:effectLst/>
                <a:ea typeface="Times New Roman" panose="02020603050405020304" pitchFamily="18" charset="0"/>
              </a:rPr>
              <a:t> </a:t>
            </a:r>
            <a:r>
              <a:rPr lang="en-GB" sz="1800" dirty="0" err="1">
                <a:effectLst/>
                <a:ea typeface="Times New Roman" panose="02020603050405020304" pitchFamily="18" charset="0"/>
              </a:rPr>
              <a:t>cilje</a:t>
            </a:r>
            <a:r>
              <a:rPr lang="en-GB" sz="1800" dirty="0">
                <a:effectLst/>
                <a:ea typeface="Times New Roman" panose="02020603050405020304" pitchFamily="18" charset="0"/>
              </a:rPr>
              <a:t>. Ti </a:t>
            </a:r>
            <a:r>
              <a:rPr lang="en-GB" sz="1800" dirty="0" err="1">
                <a:effectLst/>
                <a:ea typeface="Times New Roman" panose="02020603050405020304" pitchFamily="18" charset="0"/>
              </a:rPr>
              <a:t>cilji</a:t>
            </a:r>
            <a:r>
              <a:rPr lang="en-GB" sz="1800" dirty="0">
                <a:effectLst/>
                <a:ea typeface="Times New Roman" panose="02020603050405020304" pitchFamily="18" charset="0"/>
              </a:rPr>
              <a:t> </a:t>
            </a:r>
            <a:r>
              <a:rPr lang="en-GB" sz="1800" dirty="0" err="1">
                <a:effectLst/>
                <a:ea typeface="Times New Roman" panose="02020603050405020304" pitchFamily="18" charset="0"/>
              </a:rPr>
              <a:t>vam</a:t>
            </a:r>
            <a:r>
              <a:rPr lang="en-GB" sz="1800" dirty="0">
                <a:effectLst/>
                <a:ea typeface="Times New Roman" panose="02020603050405020304" pitchFamily="18" charset="0"/>
              </a:rPr>
              <a:t> </a:t>
            </a:r>
            <a:r>
              <a:rPr lang="en-GB" sz="1800" dirty="0" err="1">
                <a:effectLst/>
                <a:ea typeface="Times New Roman" panose="02020603050405020304" pitchFamily="18" charset="0"/>
              </a:rPr>
              <a:t>bodo</a:t>
            </a:r>
            <a:r>
              <a:rPr lang="en-GB" sz="1800" dirty="0">
                <a:effectLst/>
                <a:ea typeface="Times New Roman" panose="02020603050405020304" pitchFamily="18" charset="0"/>
              </a:rPr>
              <a:t> </a:t>
            </a:r>
            <a:r>
              <a:rPr lang="en-GB" sz="1800" dirty="0" err="1">
                <a:effectLst/>
                <a:ea typeface="Times New Roman" panose="02020603050405020304" pitchFamily="18" charset="0"/>
              </a:rPr>
              <a:t>služili</a:t>
            </a:r>
            <a:r>
              <a:rPr lang="en-GB" sz="1800" dirty="0">
                <a:effectLst/>
                <a:ea typeface="Times New Roman" panose="02020603050405020304" pitchFamily="18" charset="0"/>
              </a:rPr>
              <a:t> </a:t>
            </a:r>
            <a:r>
              <a:rPr lang="en-GB" sz="1800" dirty="0" err="1">
                <a:effectLst/>
                <a:ea typeface="Times New Roman" panose="02020603050405020304" pitchFamily="18" charset="0"/>
              </a:rPr>
              <a:t>kot</a:t>
            </a:r>
            <a:r>
              <a:rPr lang="en-GB" sz="1800" dirty="0">
                <a:effectLst/>
                <a:ea typeface="Times New Roman" panose="02020603050405020304" pitchFamily="18" charset="0"/>
              </a:rPr>
              <a:t> </a:t>
            </a:r>
            <a:r>
              <a:rPr lang="en-GB" sz="1800" dirty="0" err="1">
                <a:effectLst/>
                <a:ea typeface="Times New Roman" panose="02020603050405020304" pitchFamily="18" charset="0"/>
              </a:rPr>
              <a:t>načrt</a:t>
            </a:r>
            <a:r>
              <a:rPr lang="en-GB" sz="1800" dirty="0">
                <a:effectLst/>
                <a:ea typeface="Times New Roman" panose="02020603050405020304" pitchFamily="18" charset="0"/>
              </a:rPr>
              <a:t> in </a:t>
            </a:r>
            <a:r>
              <a:rPr lang="en-GB" sz="1800" dirty="0" err="1">
                <a:effectLst/>
                <a:ea typeface="Times New Roman" panose="02020603050405020304" pitchFamily="18" charset="0"/>
              </a:rPr>
              <a:t>merila</a:t>
            </a:r>
            <a:r>
              <a:rPr lang="en-GB" sz="1800" dirty="0">
                <a:effectLst/>
                <a:ea typeface="Times New Roman" panose="02020603050405020304" pitchFamily="18" charset="0"/>
              </a:rPr>
              <a:t> za </a:t>
            </a:r>
            <a:r>
              <a:rPr lang="en-GB" sz="1800" dirty="0" err="1">
                <a:effectLst/>
                <a:ea typeface="Times New Roman" panose="02020603050405020304" pitchFamily="18" charset="0"/>
              </a:rPr>
              <a:t>uspeh</a:t>
            </a:r>
            <a:r>
              <a:rPr lang="en-GB" sz="1800" dirty="0">
                <a:effectLst/>
                <a:ea typeface="Times New Roman" panose="02020603050405020304" pitchFamily="18" charset="0"/>
              </a:rPr>
              <a:t>. Za </a:t>
            </a:r>
            <a:r>
              <a:rPr lang="en-GB" sz="1800" dirty="0" err="1">
                <a:effectLst/>
                <a:ea typeface="Times New Roman" panose="02020603050405020304" pitchFamily="18" charset="0"/>
              </a:rPr>
              <a:t>mikro</a:t>
            </a:r>
            <a:r>
              <a:rPr lang="en-GB" sz="1800" dirty="0">
                <a:effectLst/>
                <a:ea typeface="Times New Roman" panose="02020603050405020304" pitchFamily="18" charset="0"/>
              </a:rPr>
              <a:t> in mala </a:t>
            </a:r>
            <a:r>
              <a:rPr lang="en-GB" sz="1800" dirty="0" err="1">
                <a:effectLst/>
                <a:ea typeface="Times New Roman" panose="02020603050405020304" pitchFamily="18" charset="0"/>
              </a:rPr>
              <a:t>ter</a:t>
            </a:r>
            <a:r>
              <a:rPr lang="en-GB" sz="1800" dirty="0">
                <a:effectLst/>
                <a:ea typeface="Times New Roman" panose="02020603050405020304" pitchFamily="18" charset="0"/>
              </a:rPr>
              <a:t> </a:t>
            </a:r>
            <a:r>
              <a:rPr lang="en-GB" sz="1800" dirty="0" err="1">
                <a:effectLst/>
                <a:ea typeface="Times New Roman" panose="02020603050405020304" pitchFamily="18" charset="0"/>
              </a:rPr>
              <a:t>srednje</a:t>
            </a:r>
            <a:r>
              <a:rPr lang="en-GB" sz="1800" dirty="0">
                <a:effectLst/>
                <a:ea typeface="Times New Roman" panose="02020603050405020304" pitchFamily="18" charset="0"/>
              </a:rPr>
              <a:t> </a:t>
            </a:r>
            <a:r>
              <a:rPr lang="en-GB" sz="1800" dirty="0" err="1">
                <a:effectLst/>
                <a:ea typeface="Times New Roman" panose="02020603050405020304" pitchFamily="18" charset="0"/>
              </a:rPr>
              <a:t>velika</a:t>
            </a:r>
            <a:r>
              <a:rPr lang="en-GB" sz="1800" dirty="0">
                <a:effectLst/>
                <a:ea typeface="Times New Roman" panose="02020603050405020304" pitchFamily="18" charset="0"/>
              </a:rPr>
              <a:t> </a:t>
            </a:r>
            <a:r>
              <a:rPr lang="en-GB" sz="1800" dirty="0" err="1">
                <a:effectLst/>
                <a:ea typeface="Times New Roman" panose="02020603050405020304" pitchFamily="18" charset="0"/>
              </a:rPr>
              <a:t>podjetja</a:t>
            </a:r>
            <a:r>
              <a:rPr lang="en-GB" sz="1800" dirty="0">
                <a:effectLst/>
                <a:ea typeface="Times New Roman" panose="02020603050405020304" pitchFamily="18" charset="0"/>
              </a:rPr>
              <a:t> </a:t>
            </a:r>
            <a:r>
              <a:rPr lang="en-GB" sz="1800" dirty="0" err="1">
                <a:effectLst/>
                <a:ea typeface="Times New Roman" panose="02020603050405020304" pitchFamily="18" charset="0"/>
              </a:rPr>
              <a:t>lahko</a:t>
            </a:r>
            <a:r>
              <a:rPr lang="en-GB" sz="1800" dirty="0">
                <a:effectLst/>
                <a:ea typeface="Times New Roman" panose="02020603050405020304" pitchFamily="18" charset="0"/>
              </a:rPr>
              <a:t> </a:t>
            </a:r>
            <a:r>
              <a:rPr lang="en-GB" sz="1800" dirty="0" err="1">
                <a:effectLst/>
                <a:ea typeface="Times New Roman" panose="02020603050405020304" pitchFamily="18" charset="0"/>
              </a:rPr>
              <a:t>opredelitev</a:t>
            </a:r>
            <a:r>
              <a:rPr lang="en-GB" sz="1800" dirty="0">
                <a:effectLst/>
                <a:ea typeface="Times New Roman" panose="02020603050405020304" pitchFamily="18" charset="0"/>
              </a:rPr>
              <a:t> </a:t>
            </a:r>
            <a:r>
              <a:rPr lang="en-GB" sz="1800" dirty="0" err="1">
                <a:effectLst/>
                <a:ea typeface="Times New Roman" panose="02020603050405020304" pitchFamily="18" charset="0"/>
              </a:rPr>
              <a:t>ciljev</a:t>
            </a:r>
            <a:r>
              <a:rPr lang="en-GB" sz="1800" dirty="0">
                <a:effectLst/>
                <a:ea typeface="Times New Roman" panose="02020603050405020304" pitchFamily="18" charset="0"/>
              </a:rPr>
              <a:t> </a:t>
            </a:r>
            <a:r>
              <a:rPr lang="en-GB" sz="1800" dirty="0" err="1">
                <a:effectLst/>
                <a:ea typeface="Times New Roman" panose="02020603050405020304" pitchFamily="18" charset="0"/>
              </a:rPr>
              <a:t>pomaga</a:t>
            </a:r>
            <a:r>
              <a:rPr lang="en-GB" sz="1800" dirty="0">
                <a:effectLst/>
                <a:ea typeface="Times New Roman" panose="02020603050405020304" pitchFamily="18" charset="0"/>
              </a:rPr>
              <a:t> </a:t>
            </a:r>
            <a:r>
              <a:rPr lang="en-GB" sz="1800" dirty="0" err="1">
                <a:effectLst/>
                <a:ea typeface="Times New Roman" panose="02020603050405020304" pitchFamily="18" charset="0"/>
              </a:rPr>
              <a:t>uskladiti</a:t>
            </a:r>
            <a:r>
              <a:rPr lang="en-GB" sz="1800" dirty="0">
                <a:effectLst/>
                <a:ea typeface="Times New Roman" panose="02020603050405020304" pitchFamily="18" charset="0"/>
              </a:rPr>
              <a:t> </a:t>
            </a:r>
            <a:r>
              <a:rPr lang="en-GB" sz="1800" dirty="0" err="1">
                <a:effectLst/>
                <a:ea typeface="Times New Roman" panose="02020603050405020304" pitchFamily="18" charset="0"/>
              </a:rPr>
              <a:t>prizadevanja</a:t>
            </a:r>
            <a:r>
              <a:rPr lang="en-GB" sz="1800" dirty="0">
                <a:effectLst/>
                <a:ea typeface="Times New Roman" panose="02020603050405020304" pitchFamily="18" charset="0"/>
              </a:rPr>
              <a:t> za </a:t>
            </a:r>
            <a:r>
              <a:rPr lang="en-GB" sz="1800" dirty="0" err="1">
                <a:effectLst/>
                <a:ea typeface="Times New Roman" panose="02020603050405020304" pitchFamily="18" charset="0"/>
              </a:rPr>
              <a:t>digitalno</a:t>
            </a:r>
            <a:r>
              <a:rPr lang="en-GB" sz="1800" dirty="0">
                <a:effectLst/>
                <a:ea typeface="Times New Roman" panose="02020603050405020304" pitchFamily="18" charset="0"/>
              </a:rPr>
              <a:t> </a:t>
            </a:r>
            <a:r>
              <a:rPr lang="en-GB" sz="1800" dirty="0" err="1">
                <a:effectLst/>
                <a:ea typeface="Times New Roman" panose="02020603050405020304" pitchFamily="18" charset="0"/>
              </a:rPr>
              <a:t>trženje</a:t>
            </a:r>
            <a:r>
              <a:rPr lang="en-GB" sz="1800" dirty="0">
                <a:effectLst/>
                <a:ea typeface="Times New Roman" panose="02020603050405020304" pitchFamily="18" charset="0"/>
              </a:rPr>
              <a:t> s </a:t>
            </a:r>
            <a:r>
              <a:rPr lang="en-GB" sz="1800" dirty="0" err="1">
                <a:effectLst/>
                <a:ea typeface="Times New Roman" panose="02020603050405020304" pitchFamily="18" charset="0"/>
              </a:rPr>
              <a:t>širšimi</a:t>
            </a:r>
            <a:r>
              <a:rPr lang="en-GB" sz="1800" dirty="0">
                <a:effectLst/>
                <a:ea typeface="Times New Roman" panose="02020603050405020304" pitchFamily="18" charset="0"/>
              </a:rPr>
              <a:t> </a:t>
            </a:r>
            <a:r>
              <a:rPr lang="en-GB" sz="1800" dirty="0" err="1">
                <a:effectLst/>
                <a:ea typeface="Times New Roman" panose="02020603050405020304" pitchFamily="18" charset="0"/>
              </a:rPr>
              <a:t>poslovnimi</a:t>
            </a:r>
            <a:r>
              <a:rPr lang="en-GB" sz="1800" dirty="0">
                <a:effectLst/>
                <a:ea typeface="Times New Roman" panose="02020603050405020304" pitchFamily="18" charset="0"/>
              </a:rPr>
              <a:t> </a:t>
            </a:r>
            <a:r>
              <a:rPr lang="en-GB" sz="1800" dirty="0" err="1">
                <a:effectLst/>
                <a:ea typeface="Times New Roman" panose="02020603050405020304" pitchFamily="18" charset="0"/>
              </a:rPr>
              <a:t>cilji</a:t>
            </a:r>
            <a:r>
              <a:rPr lang="en-GB" sz="1800" dirty="0">
                <a:effectLst/>
                <a:ea typeface="Times New Roman" panose="02020603050405020304" pitchFamily="18" charset="0"/>
              </a:rPr>
              <a:t>. </a:t>
            </a:r>
            <a:r>
              <a:rPr lang="en-GB" sz="1800" dirty="0" err="1">
                <a:effectLst/>
                <a:ea typeface="Times New Roman" panose="02020603050405020304" pitchFamily="18" charset="0"/>
              </a:rPr>
              <a:t>Tukaj</a:t>
            </a:r>
            <a:r>
              <a:rPr lang="en-GB" sz="1800" dirty="0">
                <a:effectLst/>
                <a:ea typeface="Times New Roman" panose="02020603050405020304" pitchFamily="18" charset="0"/>
              </a:rPr>
              <a:t> je </a:t>
            </a:r>
            <a:r>
              <a:rPr lang="en-GB" sz="1800" dirty="0" err="1">
                <a:effectLst/>
                <a:ea typeface="Times New Roman" panose="02020603050405020304" pitchFamily="18" charset="0"/>
              </a:rPr>
              <a:t>nekaj</a:t>
            </a:r>
            <a:r>
              <a:rPr lang="en-GB" sz="1800" dirty="0">
                <a:effectLst/>
                <a:ea typeface="Times New Roman" panose="02020603050405020304" pitchFamily="18" charset="0"/>
              </a:rPr>
              <a:t> </a:t>
            </a:r>
            <a:r>
              <a:rPr lang="en-GB" sz="1800" dirty="0" err="1">
                <a:effectLst/>
                <a:ea typeface="Times New Roman" panose="02020603050405020304" pitchFamily="18" charset="0"/>
              </a:rPr>
              <a:t>najpogostejših</a:t>
            </a:r>
            <a:r>
              <a:rPr lang="en-GB" sz="1800" dirty="0">
                <a:effectLst/>
                <a:ea typeface="Times New Roman" panose="02020603050405020304" pitchFamily="18" charset="0"/>
              </a:rPr>
              <a:t> </a:t>
            </a:r>
            <a:r>
              <a:rPr lang="en-GB" sz="1800" dirty="0" err="1">
                <a:effectLst/>
                <a:ea typeface="Times New Roman" panose="02020603050405020304" pitchFamily="18" charset="0"/>
              </a:rPr>
              <a:t>poslovnih</a:t>
            </a:r>
            <a:r>
              <a:rPr lang="en-GB" sz="1800" dirty="0">
                <a:effectLst/>
                <a:ea typeface="Times New Roman" panose="02020603050405020304" pitchFamily="18" charset="0"/>
              </a:rPr>
              <a:t> </a:t>
            </a:r>
            <a:r>
              <a:rPr lang="en-GB" sz="1800" dirty="0" err="1">
                <a:effectLst/>
                <a:ea typeface="Times New Roman" panose="02020603050405020304" pitchFamily="18" charset="0"/>
              </a:rPr>
              <a:t>ciljev</a:t>
            </a:r>
            <a:r>
              <a:rPr lang="en-GB" sz="1800" dirty="0">
                <a:effectLst/>
                <a:ea typeface="Times New Roman" panose="02020603050405020304" pitchFamily="18" charset="0"/>
              </a:rPr>
              <a:t> v </a:t>
            </a:r>
            <a:r>
              <a:rPr lang="en-GB" sz="1800" dirty="0" err="1">
                <a:effectLst/>
                <a:ea typeface="Times New Roman" panose="02020603050405020304" pitchFamily="18" charset="0"/>
              </a:rPr>
              <a:t>kontekstu</a:t>
            </a:r>
            <a:r>
              <a:rPr lang="en-GB" sz="1800" dirty="0">
                <a:effectLst/>
                <a:ea typeface="Times New Roman" panose="02020603050405020304" pitchFamily="18" charset="0"/>
              </a:rPr>
              <a:t> </a:t>
            </a:r>
            <a:r>
              <a:rPr lang="en-GB" sz="1800" dirty="0" err="1">
                <a:effectLst/>
                <a:ea typeface="Times New Roman" panose="02020603050405020304" pitchFamily="18" charset="0"/>
              </a:rPr>
              <a:t>digitalnega</a:t>
            </a:r>
            <a:r>
              <a:rPr lang="en-GB" sz="1800" dirty="0">
                <a:effectLst/>
                <a:ea typeface="Times New Roman" panose="02020603050405020304" pitchFamily="18" charset="0"/>
              </a:rPr>
              <a:t> </a:t>
            </a:r>
            <a:r>
              <a:rPr lang="en-GB" sz="1800" dirty="0" err="1">
                <a:effectLst/>
                <a:ea typeface="Times New Roman" panose="02020603050405020304" pitchFamily="18" charset="0"/>
              </a:rPr>
              <a:t>trženja</a:t>
            </a:r>
            <a:r>
              <a:rPr lang="en-GB" sz="1800" dirty="0">
                <a:effectLst/>
                <a:ea typeface="Times New Roman" panose="02020603050405020304" pitchFamily="18" charset="0"/>
              </a:rPr>
              <a:t>:</a:t>
            </a:r>
          </a:p>
          <a:p>
            <a:pPr marL="285750" indent="-285750">
              <a:buFont typeface="Arial" panose="020B0604020202020204" pitchFamily="34" charset="0"/>
              <a:buChar char="•"/>
            </a:pPr>
            <a:r>
              <a:rPr lang="en-GB" sz="1800" b="1" dirty="0" err="1">
                <a:effectLst/>
                <a:ea typeface="Times New Roman" panose="02020603050405020304" pitchFamily="18" charset="0"/>
              </a:rPr>
              <a:t>Povečanje</a:t>
            </a:r>
            <a:r>
              <a:rPr lang="en-GB" sz="1800" b="1" dirty="0">
                <a:effectLst/>
                <a:ea typeface="Times New Roman" panose="02020603050405020304" pitchFamily="18" charset="0"/>
              </a:rPr>
              <a:t> </a:t>
            </a:r>
            <a:r>
              <a:rPr lang="en-GB" sz="1800" b="1" dirty="0" err="1">
                <a:effectLst/>
                <a:ea typeface="Times New Roman" panose="02020603050405020304" pitchFamily="18" charset="0"/>
              </a:rPr>
              <a:t>prodaje</a:t>
            </a:r>
            <a:r>
              <a:rPr lang="en-GB" sz="1800" b="1" dirty="0">
                <a:effectLst/>
                <a:ea typeface="Times New Roman" panose="02020603050405020304" pitchFamily="18" charset="0"/>
              </a:rPr>
              <a:t>: </a:t>
            </a:r>
            <a:r>
              <a:rPr lang="en-GB" sz="1800" dirty="0">
                <a:effectLst/>
                <a:ea typeface="Times New Roman" panose="02020603050405020304" pitchFamily="18" charset="0"/>
              </a:rPr>
              <a:t>To je </a:t>
            </a:r>
            <a:r>
              <a:rPr lang="en-GB" sz="1800" dirty="0" err="1">
                <a:effectLst/>
                <a:ea typeface="Times New Roman" panose="02020603050405020304" pitchFamily="18" charset="0"/>
              </a:rPr>
              <a:t>pogosto</a:t>
            </a:r>
            <a:r>
              <a:rPr lang="en-GB" sz="1800" dirty="0">
                <a:effectLst/>
                <a:ea typeface="Times New Roman" panose="02020603050405020304" pitchFamily="18" charset="0"/>
              </a:rPr>
              <a:t> </a:t>
            </a:r>
            <a:r>
              <a:rPr lang="en-GB" sz="1800" dirty="0" err="1">
                <a:effectLst/>
                <a:ea typeface="Times New Roman" panose="02020603050405020304" pitchFamily="18" charset="0"/>
              </a:rPr>
              <a:t>glavni</a:t>
            </a:r>
            <a:r>
              <a:rPr lang="en-GB" sz="1800" dirty="0">
                <a:effectLst/>
                <a:ea typeface="Times New Roman" panose="02020603050405020304" pitchFamily="18" charset="0"/>
              </a:rPr>
              <a:t> </a:t>
            </a:r>
            <a:r>
              <a:rPr lang="en-GB" sz="1800" dirty="0" err="1">
                <a:effectLst/>
                <a:ea typeface="Times New Roman" panose="02020603050405020304" pitchFamily="18" charset="0"/>
              </a:rPr>
              <a:t>cilj</a:t>
            </a:r>
            <a:r>
              <a:rPr lang="en-GB" sz="1800" dirty="0">
                <a:effectLst/>
                <a:ea typeface="Times New Roman" panose="02020603050405020304" pitchFamily="18" charset="0"/>
              </a:rPr>
              <a:t> </a:t>
            </a:r>
            <a:r>
              <a:rPr lang="en-GB" sz="1800" dirty="0" err="1">
                <a:effectLst/>
                <a:ea typeface="Times New Roman" panose="02020603050405020304" pitchFamily="18" charset="0"/>
              </a:rPr>
              <a:t>številnih</a:t>
            </a:r>
            <a:r>
              <a:rPr lang="en-GB" sz="1800" dirty="0">
                <a:effectLst/>
                <a:ea typeface="Times New Roman" panose="02020603050405020304" pitchFamily="18" charset="0"/>
              </a:rPr>
              <a:t> </a:t>
            </a:r>
            <a:r>
              <a:rPr lang="en-GB" sz="1800" dirty="0" err="1">
                <a:effectLst/>
                <a:ea typeface="Times New Roman" panose="02020603050405020304" pitchFamily="18" charset="0"/>
              </a:rPr>
              <a:t>podjetij</a:t>
            </a:r>
            <a:r>
              <a:rPr lang="en-GB" sz="1800" dirty="0">
                <a:effectLst/>
                <a:ea typeface="Times New Roman" panose="02020603050405020304" pitchFamily="18" charset="0"/>
              </a:rPr>
              <a:t>. </a:t>
            </a:r>
            <a:r>
              <a:rPr lang="en-GB" sz="1800" dirty="0" err="1">
                <a:effectLst/>
                <a:ea typeface="Times New Roman" panose="02020603050405020304" pitchFamily="18" charset="0"/>
              </a:rPr>
              <a:t>Morda</a:t>
            </a:r>
            <a:r>
              <a:rPr lang="en-GB" sz="1800" dirty="0">
                <a:effectLst/>
                <a:ea typeface="Times New Roman" panose="02020603050405020304" pitchFamily="18" charset="0"/>
              </a:rPr>
              <a:t> </a:t>
            </a:r>
            <a:r>
              <a:rPr lang="en-GB" sz="1800" dirty="0" err="1">
                <a:effectLst/>
                <a:ea typeface="Times New Roman" panose="02020603050405020304" pitchFamily="18" charset="0"/>
              </a:rPr>
              <a:t>želite</a:t>
            </a:r>
            <a:r>
              <a:rPr lang="en-GB" sz="1800" dirty="0">
                <a:effectLst/>
                <a:ea typeface="Times New Roman" panose="02020603050405020304" pitchFamily="18" charset="0"/>
              </a:rPr>
              <a:t> </a:t>
            </a:r>
            <a:r>
              <a:rPr lang="en-GB" sz="1800" dirty="0" err="1">
                <a:effectLst/>
                <a:ea typeface="Times New Roman" panose="02020603050405020304" pitchFamily="18" charset="0"/>
              </a:rPr>
              <a:t>povečati</a:t>
            </a:r>
            <a:r>
              <a:rPr lang="en-GB" sz="1800" dirty="0">
                <a:effectLst/>
                <a:ea typeface="Times New Roman" panose="02020603050405020304" pitchFamily="18" charset="0"/>
              </a:rPr>
              <a:t> </a:t>
            </a:r>
            <a:r>
              <a:rPr lang="en-GB" sz="1800" dirty="0" err="1">
                <a:effectLst/>
                <a:ea typeface="Times New Roman" panose="02020603050405020304" pitchFamily="18" charset="0"/>
              </a:rPr>
              <a:t>spletno</a:t>
            </a:r>
            <a:r>
              <a:rPr lang="en-GB" sz="1800" dirty="0">
                <a:effectLst/>
                <a:ea typeface="Times New Roman" panose="02020603050405020304" pitchFamily="18" charset="0"/>
              </a:rPr>
              <a:t> </a:t>
            </a:r>
            <a:r>
              <a:rPr lang="en-GB" sz="1800" dirty="0" err="1">
                <a:effectLst/>
                <a:ea typeface="Times New Roman" panose="02020603050405020304" pitchFamily="18" charset="0"/>
              </a:rPr>
              <a:t>prodajo</a:t>
            </a:r>
            <a:r>
              <a:rPr lang="en-GB" sz="1800" dirty="0">
                <a:effectLst/>
                <a:ea typeface="Times New Roman" panose="02020603050405020304" pitchFamily="18" charset="0"/>
              </a:rPr>
              <a:t> </a:t>
            </a:r>
            <a:r>
              <a:rPr lang="en-GB" sz="1800" dirty="0" err="1">
                <a:effectLst/>
                <a:ea typeface="Times New Roman" panose="02020603050405020304" pitchFamily="18" charset="0"/>
              </a:rPr>
              <a:t>ali</a:t>
            </a:r>
            <a:r>
              <a:rPr lang="en-GB" sz="1800" dirty="0">
                <a:effectLst/>
                <a:ea typeface="Times New Roman" panose="02020603050405020304" pitchFamily="18" charset="0"/>
              </a:rPr>
              <a:t> </a:t>
            </a:r>
            <a:r>
              <a:rPr lang="en-GB" sz="1800" dirty="0" err="1">
                <a:effectLst/>
                <a:ea typeface="Times New Roman" panose="02020603050405020304" pitchFamily="18" charset="0"/>
              </a:rPr>
              <a:t>prodajo</a:t>
            </a:r>
            <a:r>
              <a:rPr lang="en-GB" sz="1800" dirty="0">
                <a:effectLst/>
                <a:ea typeface="Times New Roman" panose="02020603050405020304" pitchFamily="18" charset="0"/>
              </a:rPr>
              <a:t> </a:t>
            </a:r>
            <a:r>
              <a:rPr lang="en-GB" sz="1800" dirty="0" err="1">
                <a:effectLst/>
                <a:ea typeface="Times New Roman" panose="02020603050405020304" pitchFamily="18" charset="0"/>
              </a:rPr>
              <a:t>brez</a:t>
            </a:r>
            <a:r>
              <a:rPr lang="en-GB" sz="1800" dirty="0">
                <a:effectLst/>
                <a:ea typeface="Times New Roman" panose="02020603050405020304" pitchFamily="18" charset="0"/>
              </a:rPr>
              <a:t> </a:t>
            </a:r>
            <a:r>
              <a:rPr lang="en-GB" sz="1800" dirty="0" err="1">
                <a:effectLst/>
                <a:ea typeface="Times New Roman" panose="02020603050405020304" pitchFamily="18" charset="0"/>
              </a:rPr>
              <a:t>povezave</a:t>
            </a:r>
            <a:r>
              <a:rPr lang="en-GB" sz="1800" dirty="0">
                <a:effectLst/>
                <a:ea typeface="Times New Roman" panose="02020603050405020304" pitchFamily="18" charset="0"/>
              </a:rPr>
              <a:t>, </a:t>
            </a:r>
            <a:r>
              <a:rPr lang="en-GB" sz="1800" dirty="0" err="1">
                <a:effectLst/>
                <a:ea typeface="Times New Roman" panose="02020603050405020304" pitchFamily="18" charset="0"/>
              </a:rPr>
              <a:t>povečati</a:t>
            </a:r>
            <a:r>
              <a:rPr lang="en-GB" sz="1800" dirty="0">
                <a:effectLst/>
                <a:ea typeface="Times New Roman" panose="02020603050405020304" pitchFamily="18" charset="0"/>
              </a:rPr>
              <a:t> </a:t>
            </a:r>
            <a:r>
              <a:rPr lang="en-GB" sz="1800" dirty="0" err="1">
                <a:effectLst/>
                <a:ea typeface="Times New Roman" panose="02020603050405020304" pitchFamily="18" charset="0"/>
              </a:rPr>
              <a:t>povprečno</a:t>
            </a:r>
            <a:r>
              <a:rPr lang="en-GB" sz="1800" dirty="0">
                <a:effectLst/>
                <a:ea typeface="Times New Roman" panose="02020603050405020304" pitchFamily="18" charset="0"/>
              </a:rPr>
              <a:t> </a:t>
            </a:r>
            <a:r>
              <a:rPr lang="en-GB" sz="1800" dirty="0" err="1">
                <a:effectLst/>
                <a:ea typeface="Times New Roman" panose="02020603050405020304" pitchFamily="18" charset="0"/>
              </a:rPr>
              <a:t>vrednost</a:t>
            </a:r>
            <a:r>
              <a:rPr lang="en-GB" sz="1800" dirty="0">
                <a:effectLst/>
                <a:ea typeface="Times New Roman" panose="02020603050405020304" pitchFamily="18" charset="0"/>
              </a:rPr>
              <a:t> </a:t>
            </a:r>
            <a:r>
              <a:rPr lang="en-GB" sz="1800" dirty="0" err="1">
                <a:effectLst/>
                <a:ea typeface="Times New Roman" panose="02020603050405020304" pitchFamily="18" charset="0"/>
              </a:rPr>
              <a:t>transakcije</a:t>
            </a:r>
            <a:r>
              <a:rPr lang="en-GB" sz="1800" dirty="0">
                <a:effectLst/>
                <a:ea typeface="Times New Roman" panose="02020603050405020304" pitchFamily="18" charset="0"/>
              </a:rPr>
              <a:t> </a:t>
            </a:r>
            <a:r>
              <a:rPr lang="en-GB" sz="1800" dirty="0" err="1">
                <a:effectLst/>
                <a:ea typeface="Times New Roman" panose="02020603050405020304" pitchFamily="18" charset="0"/>
              </a:rPr>
              <a:t>ali</a:t>
            </a:r>
            <a:r>
              <a:rPr lang="en-GB" sz="1800" dirty="0">
                <a:effectLst/>
                <a:ea typeface="Times New Roman" panose="02020603050405020304" pitchFamily="18" charset="0"/>
              </a:rPr>
              <a:t> </a:t>
            </a:r>
            <a:r>
              <a:rPr lang="en-GB" sz="1800" dirty="0" err="1">
                <a:effectLst/>
                <a:ea typeface="Times New Roman" panose="02020603050405020304" pitchFamily="18" charset="0"/>
              </a:rPr>
              <a:t>povečati</a:t>
            </a:r>
            <a:r>
              <a:rPr lang="en-GB" sz="1800" dirty="0">
                <a:effectLst/>
                <a:ea typeface="Times New Roman" panose="02020603050405020304" pitchFamily="18" charset="0"/>
              </a:rPr>
              <a:t> </a:t>
            </a:r>
            <a:r>
              <a:rPr lang="en-GB" sz="1800" dirty="0" err="1">
                <a:effectLst/>
                <a:ea typeface="Times New Roman" panose="02020603050405020304" pitchFamily="18" charset="0"/>
              </a:rPr>
              <a:t>zadržanje</a:t>
            </a:r>
            <a:r>
              <a:rPr lang="en-GB" sz="1800" dirty="0">
                <a:effectLst/>
                <a:ea typeface="Times New Roman" panose="02020603050405020304" pitchFamily="18" charset="0"/>
              </a:rPr>
              <a:t> </a:t>
            </a:r>
            <a:r>
              <a:rPr lang="en-GB" sz="1800" dirty="0" err="1">
                <a:effectLst/>
                <a:ea typeface="Times New Roman" panose="02020603050405020304" pitchFamily="18" charset="0"/>
              </a:rPr>
              <a:t>strank</a:t>
            </a:r>
            <a:r>
              <a:rPr lang="en-GB" sz="1800" dirty="0">
                <a:effectLst/>
                <a:ea typeface="Times New Roman" panose="02020603050405020304" pitchFamily="18" charset="0"/>
              </a:rPr>
              <a:t>.</a:t>
            </a:r>
          </a:p>
          <a:p>
            <a:pPr marL="285750" indent="-285750">
              <a:buFont typeface="Arial" panose="020B0604020202020204" pitchFamily="34" charset="0"/>
              <a:buChar char="•"/>
            </a:pPr>
            <a:r>
              <a:rPr lang="en-GB" sz="1800" b="1" dirty="0" err="1">
                <a:effectLst/>
                <a:ea typeface="Times New Roman" panose="02020603050405020304" pitchFamily="18" charset="0"/>
              </a:rPr>
              <a:t>Ustvarjanje</a:t>
            </a:r>
            <a:r>
              <a:rPr lang="en-GB" sz="1800" b="1" dirty="0">
                <a:effectLst/>
                <a:ea typeface="Times New Roman" panose="02020603050405020304" pitchFamily="18" charset="0"/>
              </a:rPr>
              <a:t> </a:t>
            </a:r>
            <a:r>
              <a:rPr lang="en-GB" sz="1800" b="1" dirty="0" err="1">
                <a:effectLst/>
                <a:ea typeface="Times New Roman" panose="02020603050405020304" pitchFamily="18" charset="0"/>
              </a:rPr>
              <a:t>vodil</a:t>
            </a:r>
            <a:r>
              <a:rPr lang="en-GB" sz="1800" b="1" dirty="0">
                <a:effectLst/>
                <a:ea typeface="Times New Roman" panose="02020603050405020304" pitchFamily="18" charset="0"/>
              </a:rPr>
              <a:t>: </a:t>
            </a:r>
            <a:r>
              <a:rPr lang="en-GB" sz="1800" dirty="0" err="1">
                <a:effectLst/>
                <a:ea typeface="Times New Roman" panose="02020603050405020304" pitchFamily="18" charset="0"/>
              </a:rPr>
              <a:t>Če</a:t>
            </a:r>
            <a:r>
              <a:rPr lang="en-GB" sz="1800" dirty="0">
                <a:effectLst/>
                <a:ea typeface="Times New Roman" panose="02020603050405020304" pitchFamily="18" charset="0"/>
              </a:rPr>
              <a:t> je </a:t>
            </a:r>
            <a:r>
              <a:rPr lang="en-GB" sz="1800" dirty="0" err="1">
                <a:effectLst/>
                <a:ea typeface="Times New Roman" panose="02020603050405020304" pitchFamily="18" charset="0"/>
              </a:rPr>
              <a:t>vaše</a:t>
            </a:r>
            <a:r>
              <a:rPr lang="en-GB" sz="1800" dirty="0">
                <a:effectLst/>
                <a:ea typeface="Times New Roman" panose="02020603050405020304" pitchFamily="18" charset="0"/>
              </a:rPr>
              <a:t> </a:t>
            </a:r>
            <a:r>
              <a:rPr lang="en-GB" sz="1800" dirty="0" err="1">
                <a:effectLst/>
                <a:ea typeface="Times New Roman" panose="02020603050405020304" pitchFamily="18" charset="0"/>
              </a:rPr>
              <a:t>podjetje</a:t>
            </a:r>
            <a:r>
              <a:rPr lang="en-GB" sz="1800" dirty="0">
                <a:effectLst/>
                <a:ea typeface="Times New Roman" panose="02020603050405020304" pitchFamily="18" charset="0"/>
              </a:rPr>
              <a:t> </a:t>
            </a:r>
            <a:r>
              <a:rPr lang="en-GB" sz="1800" dirty="0" err="1">
                <a:effectLst/>
                <a:ea typeface="Times New Roman" panose="02020603050405020304" pitchFamily="18" charset="0"/>
              </a:rPr>
              <a:t>odvisno</a:t>
            </a:r>
            <a:r>
              <a:rPr lang="en-GB" sz="1800" dirty="0">
                <a:effectLst/>
                <a:ea typeface="Times New Roman" panose="02020603050405020304" pitchFamily="18" charset="0"/>
              </a:rPr>
              <a:t> od </a:t>
            </a:r>
            <a:r>
              <a:rPr lang="en-GB" sz="1800" dirty="0" err="1">
                <a:effectLst/>
                <a:ea typeface="Times New Roman" panose="02020603050405020304" pitchFamily="18" charset="0"/>
              </a:rPr>
              <a:t>pridobivanja</a:t>
            </a:r>
            <a:r>
              <a:rPr lang="en-GB" sz="1800" dirty="0">
                <a:effectLst/>
                <a:ea typeface="Times New Roman" panose="02020603050405020304" pitchFamily="18" charset="0"/>
              </a:rPr>
              <a:t> </a:t>
            </a:r>
            <a:r>
              <a:rPr lang="en-GB" sz="1800" dirty="0" err="1">
                <a:effectLst/>
                <a:ea typeface="Times New Roman" panose="02020603050405020304" pitchFamily="18" charset="0"/>
              </a:rPr>
              <a:t>potencialnih</a:t>
            </a:r>
            <a:r>
              <a:rPr lang="en-GB" sz="1800" dirty="0">
                <a:effectLst/>
                <a:ea typeface="Times New Roman" panose="02020603050405020304" pitchFamily="18" charset="0"/>
              </a:rPr>
              <a:t> </a:t>
            </a:r>
            <a:r>
              <a:rPr lang="en-GB" sz="1800" dirty="0" err="1">
                <a:effectLst/>
                <a:ea typeface="Times New Roman" panose="02020603050405020304" pitchFamily="18" charset="0"/>
              </a:rPr>
              <a:t>strank</a:t>
            </a:r>
            <a:r>
              <a:rPr lang="en-GB" sz="1800" dirty="0">
                <a:effectLst/>
                <a:ea typeface="Times New Roman" panose="02020603050405020304" pitchFamily="18" charset="0"/>
              </a:rPr>
              <a:t>, je </a:t>
            </a:r>
            <a:r>
              <a:rPr lang="en-GB" sz="1800" dirty="0" err="1">
                <a:effectLst/>
                <a:ea typeface="Times New Roman" panose="02020603050405020304" pitchFamily="18" charset="0"/>
              </a:rPr>
              <a:t>ključnega</a:t>
            </a:r>
            <a:r>
              <a:rPr lang="en-GB" sz="1800" dirty="0">
                <a:effectLst/>
                <a:ea typeface="Times New Roman" panose="02020603050405020304" pitchFamily="18" charset="0"/>
              </a:rPr>
              <a:t> </a:t>
            </a:r>
            <a:r>
              <a:rPr lang="en-GB" sz="1800" dirty="0" err="1">
                <a:effectLst/>
                <a:ea typeface="Times New Roman" panose="02020603050405020304" pitchFamily="18" charset="0"/>
              </a:rPr>
              <a:t>pomena</a:t>
            </a:r>
            <a:r>
              <a:rPr lang="en-GB" sz="1800" dirty="0">
                <a:effectLst/>
                <a:ea typeface="Times New Roman" panose="02020603050405020304" pitchFamily="18" charset="0"/>
              </a:rPr>
              <a:t>, da </a:t>
            </a:r>
            <a:r>
              <a:rPr lang="en-GB" sz="1800" dirty="0" err="1">
                <a:effectLst/>
                <a:ea typeface="Times New Roman" panose="02020603050405020304" pitchFamily="18" charset="0"/>
              </a:rPr>
              <a:t>si</a:t>
            </a:r>
            <a:r>
              <a:rPr lang="en-GB" sz="1800" dirty="0">
                <a:effectLst/>
                <a:ea typeface="Times New Roman" panose="02020603050405020304" pitchFamily="18" charset="0"/>
              </a:rPr>
              <a:t> </a:t>
            </a:r>
            <a:r>
              <a:rPr lang="en-GB" sz="1800" dirty="0" err="1">
                <a:effectLst/>
                <a:ea typeface="Times New Roman" panose="02020603050405020304" pitchFamily="18" charset="0"/>
              </a:rPr>
              <a:t>zastavite</a:t>
            </a:r>
            <a:r>
              <a:rPr lang="en-GB" sz="1800" dirty="0">
                <a:effectLst/>
                <a:ea typeface="Times New Roman" panose="02020603050405020304" pitchFamily="18" charset="0"/>
              </a:rPr>
              <a:t> </a:t>
            </a:r>
            <a:r>
              <a:rPr lang="en-GB" sz="1800" dirty="0" err="1">
                <a:effectLst/>
                <a:ea typeface="Times New Roman" panose="02020603050405020304" pitchFamily="18" charset="0"/>
              </a:rPr>
              <a:t>cilje</a:t>
            </a:r>
            <a:r>
              <a:rPr lang="en-GB" sz="1800" dirty="0">
                <a:effectLst/>
                <a:ea typeface="Times New Roman" panose="02020603050405020304" pitchFamily="18" charset="0"/>
              </a:rPr>
              <a:t> za </a:t>
            </a:r>
            <a:r>
              <a:rPr lang="en-GB" sz="1800" dirty="0" err="1">
                <a:effectLst/>
                <a:ea typeface="Times New Roman" panose="02020603050405020304" pitchFamily="18" charset="0"/>
              </a:rPr>
              <a:t>pridobitev</a:t>
            </a:r>
            <a:r>
              <a:rPr lang="en-GB" sz="1800" dirty="0">
                <a:effectLst/>
                <a:ea typeface="Times New Roman" panose="02020603050405020304" pitchFamily="18" charset="0"/>
              </a:rPr>
              <a:t> </a:t>
            </a:r>
            <a:r>
              <a:rPr lang="en-GB" sz="1800" dirty="0" err="1">
                <a:effectLst/>
                <a:ea typeface="Times New Roman" panose="02020603050405020304" pitchFamily="18" charset="0"/>
              </a:rPr>
              <a:t>določenega</a:t>
            </a:r>
            <a:r>
              <a:rPr lang="en-GB" sz="1800" dirty="0">
                <a:effectLst/>
                <a:ea typeface="Times New Roman" panose="02020603050405020304" pitchFamily="18" charset="0"/>
              </a:rPr>
              <a:t> </a:t>
            </a:r>
            <a:r>
              <a:rPr lang="en-GB" sz="1800" dirty="0" err="1">
                <a:effectLst/>
                <a:ea typeface="Times New Roman" panose="02020603050405020304" pitchFamily="18" charset="0"/>
              </a:rPr>
              <a:t>števila</a:t>
            </a:r>
            <a:r>
              <a:rPr lang="en-GB" sz="1800" dirty="0">
                <a:effectLst/>
                <a:ea typeface="Times New Roman" panose="02020603050405020304" pitchFamily="18" charset="0"/>
              </a:rPr>
              <a:t> </a:t>
            </a:r>
            <a:r>
              <a:rPr lang="en-GB" sz="1800" dirty="0" err="1">
                <a:effectLst/>
                <a:ea typeface="Times New Roman" panose="02020603050405020304" pitchFamily="18" charset="0"/>
              </a:rPr>
              <a:t>visokokakovostnih</a:t>
            </a:r>
            <a:r>
              <a:rPr lang="en-GB" sz="1800" dirty="0">
                <a:effectLst/>
                <a:ea typeface="Times New Roman" panose="02020603050405020304" pitchFamily="18" charset="0"/>
              </a:rPr>
              <a:t> </a:t>
            </a:r>
            <a:r>
              <a:rPr lang="en-GB" sz="1800" dirty="0" err="1">
                <a:effectLst/>
                <a:ea typeface="Times New Roman" panose="02020603050405020304" pitchFamily="18" charset="0"/>
              </a:rPr>
              <a:t>potencialnih</a:t>
            </a:r>
            <a:r>
              <a:rPr lang="en-GB" sz="1800" dirty="0">
                <a:effectLst/>
                <a:ea typeface="Times New Roman" panose="02020603050405020304" pitchFamily="18" charset="0"/>
              </a:rPr>
              <a:t> </a:t>
            </a:r>
            <a:r>
              <a:rPr lang="en-GB" sz="1800" dirty="0" err="1">
                <a:effectLst/>
                <a:ea typeface="Times New Roman" panose="02020603050405020304" pitchFamily="18" charset="0"/>
              </a:rPr>
              <a:t>strank</a:t>
            </a:r>
            <a:r>
              <a:rPr lang="en-GB" sz="1800" dirty="0">
                <a:effectLst/>
                <a:ea typeface="Times New Roman" panose="02020603050405020304" pitchFamily="18" charset="0"/>
              </a:rPr>
              <a:t> </a:t>
            </a:r>
            <a:r>
              <a:rPr lang="en-GB" sz="1800" dirty="0" err="1">
                <a:effectLst/>
                <a:ea typeface="Times New Roman" panose="02020603050405020304" pitchFamily="18" charset="0"/>
              </a:rPr>
              <a:t>prek</a:t>
            </a:r>
            <a:r>
              <a:rPr lang="en-GB" sz="1800" dirty="0">
                <a:effectLst/>
                <a:ea typeface="Times New Roman" panose="02020603050405020304" pitchFamily="18" charset="0"/>
              </a:rPr>
              <a:t> </a:t>
            </a:r>
            <a:r>
              <a:rPr lang="en-GB" sz="1800" dirty="0" err="1">
                <a:effectLst/>
                <a:ea typeface="Times New Roman" panose="02020603050405020304" pitchFamily="18" charset="0"/>
              </a:rPr>
              <a:t>digitalnih</a:t>
            </a:r>
            <a:r>
              <a:rPr lang="en-GB" sz="1800" dirty="0">
                <a:effectLst/>
                <a:ea typeface="Times New Roman" panose="02020603050405020304" pitchFamily="18" charset="0"/>
              </a:rPr>
              <a:t> </a:t>
            </a:r>
            <a:r>
              <a:rPr lang="en-GB" sz="1800" dirty="0" err="1">
                <a:effectLst/>
                <a:ea typeface="Times New Roman" panose="02020603050405020304" pitchFamily="18" charset="0"/>
              </a:rPr>
              <a:t>kanalov</a:t>
            </a:r>
            <a:r>
              <a:rPr lang="en-GB" sz="1800" dirty="0">
                <a:effectLst/>
                <a:ea typeface="Times New Roman" panose="02020603050405020304" pitchFamily="18" charset="0"/>
              </a:rPr>
              <a:t>. </a:t>
            </a:r>
          </a:p>
          <a:p>
            <a:pPr marL="285750" indent="-285750">
              <a:buFont typeface="Arial" panose="020B0604020202020204" pitchFamily="34" charset="0"/>
              <a:buChar char="•"/>
            </a:pP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Povečajte</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a:t>
            </a: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promet</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a:t>
            </a: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na</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a:t>
            </a: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spletni</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a:t>
            </a: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strani</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Če</a:t>
            </a:r>
            <a:r>
              <a:rPr lang="en-US" sz="1800" dirty="0">
                <a:effectLst/>
                <a:latin typeface="Calibri" panose="020F0502020204030204" pitchFamily="34" charset="0"/>
                <a:ea typeface="Times New Roman" panose="02020603050405020304" pitchFamily="18" charset="0"/>
                <a:cs typeface="Calibri" panose="020F0502020204030204" pitchFamily="34" charset="0"/>
              </a:rPr>
              <a:t> je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vaša</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spletna</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stran</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ključni</a:t>
            </a:r>
            <a:r>
              <a:rPr lang="en-US" sz="1800" dirty="0">
                <a:effectLst/>
                <a:latin typeface="Calibri" panose="020F0502020204030204" pitchFamily="34" charset="0"/>
                <a:ea typeface="Times New Roman" panose="02020603050405020304" pitchFamily="18" charset="0"/>
                <a:cs typeface="Calibri" panose="020F0502020204030204" pitchFamily="34" charset="0"/>
              </a:rPr>
              <a:t> del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vašega</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podjetja</a:t>
            </a:r>
            <a:r>
              <a:rPr lang="en-US" sz="1800" dirty="0">
                <a:effectLst/>
                <a:latin typeface="Calibri" panose="020F0502020204030204" pitchFamily="34" charset="0"/>
                <a:ea typeface="Times New Roman" panose="02020603050405020304" pitchFamily="18" charset="0"/>
                <a:cs typeface="Calibri" panose="020F0502020204030204" pitchFamily="34" charset="0"/>
              </a:rPr>
              <a:t>, je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povečanje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prometa</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na</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spletni</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strani</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lahko</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cilj</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Pomembno</a:t>
            </a:r>
            <a:r>
              <a:rPr lang="en-US" sz="1800" dirty="0">
                <a:effectLst/>
                <a:latin typeface="Calibri" panose="020F0502020204030204" pitchFamily="34" charset="0"/>
                <a:ea typeface="Times New Roman" panose="02020603050405020304" pitchFamily="18" charset="0"/>
                <a:cs typeface="Calibri" panose="020F0502020204030204" pitchFamily="34" charset="0"/>
              </a:rPr>
              <a:t> je, da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določite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ali</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ste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usmerjeni</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na</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nove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ali</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vračajoče</a:t>
            </a:r>
            <a:r>
              <a:rPr lang="en-US" sz="1800" dirty="0">
                <a:effectLst/>
                <a:latin typeface="Calibri" panose="020F0502020204030204" pitchFamily="34" charset="0"/>
                <a:ea typeface="Times New Roman" panose="02020603050405020304" pitchFamily="18" charset="0"/>
                <a:cs typeface="Calibri" panose="020F0502020204030204" pitchFamily="34" charset="0"/>
              </a:rPr>
              <a:t> se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obiskovalce</a:t>
            </a:r>
            <a:r>
              <a:rPr lang="en-US" sz="1800" dirty="0">
                <a:effectLst/>
                <a:latin typeface="Calibri" panose="020F0502020204030204" pitchFamily="34" charset="0"/>
                <a:ea typeface="Times New Roman" panose="02020603050405020304" pitchFamily="18" charset="0"/>
                <a:cs typeface="Calibri" panose="020F0502020204030204" pitchFamily="34" charset="0"/>
              </a:rPr>
              <a:t>.</a:t>
            </a:r>
            <a:br>
              <a:rPr lang="en-US" sz="1800" dirty="0">
                <a:effectLst/>
                <a:latin typeface="Calibri" panose="020F0502020204030204" pitchFamily="34" charset="0"/>
                <a:ea typeface="Times New Roman" panose="02020603050405020304" pitchFamily="18" charset="0"/>
                <a:cs typeface="Calibri" panose="020F0502020204030204" pitchFamily="34" charset="0"/>
              </a:rPr>
            </a:b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s-ES" sz="1800" dirty="0">
              <a:effectLst/>
              <a:latin typeface="Calibri" panose="020F0502020204030204" pitchFamily="34" charset="0"/>
              <a:ea typeface="Yu Mincho" panose="02020400000000000000" pitchFamily="18" charset="-128"/>
              <a:cs typeface="Arial" panose="020B0604020202020204" pitchFamily="34" charset="0"/>
            </a:endParaRPr>
          </a:p>
          <a:p>
            <a:endParaRPr lang="en-GB" dirty="0"/>
          </a:p>
        </p:txBody>
      </p:sp>
    </p:spTree>
    <p:extLst>
      <p:ext uri="{BB962C8B-B14F-4D97-AF65-F5344CB8AC3E}">
        <p14:creationId xmlns:p14="http://schemas.microsoft.com/office/powerpoint/2010/main" val="5948352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rotWithShape="1">
          <a:blip r:embed="rId2">
            <a:extLst>
              <a:ext uri="{28A0092B-C50C-407E-A947-70E740481C1C}">
                <a14:useLocalDpi xmlns:a14="http://schemas.microsoft.com/office/drawing/2010/main" val="0"/>
              </a:ext>
            </a:extLst>
          </a:blip>
          <a:srcRect l="14328" r="9857"/>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2. </a:t>
            </a:r>
            <a:r>
              <a:rPr lang="en-GB" sz="2800" dirty="0" err="1">
                <a:solidFill>
                  <a:srgbClr val="0AD995"/>
                </a:solidFill>
                <a:latin typeface="Calibri" panose="020F0502020204030204" pitchFamily="34" charset="0"/>
                <a:ea typeface="Yu Mincho" panose="02020400000000000000" pitchFamily="18" charset="-128"/>
                <a:cs typeface="Arial" panose="020B0604020202020204" pitchFamily="34" charset="0"/>
              </a:rPr>
              <a:t>Oblikovanje</a:t>
            </a:r>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 </a:t>
            </a:r>
            <a:r>
              <a:rPr lang="en-GB" sz="2800" dirty="0" err="1">
                <a:solidFill>
                  <a:srgbClr val="0AD995"/>
                </a:solidFill>
                <a:latin typeface="Calibri" panose="020F0502020204030204" pitchFamily="34" charset="0"/>
                <a:ea typeface="Yu Mincho" panose="02020400000000000000" pitchFamily="18" charset="-128"/>
                <a:cs typeface="Arial" panose="020B0604020202020204" pitchFamily="34" charset="0"/>
              </a:rPr>
              <a:t>strategije</a:t>
            </a:r>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 </a:t>
            </a:r>
            <a:r>
              <a:rPr lang="en-GB" sz="2800" dirty="0" err="1">
                <a:solidFill>
                  <a:srgbClr val="0AD995"/>
                </a:solidFill>
                <a:latin typeface="Calibri" panose="020F0502020204030204" pitchFamily="34" charset="0"/>
                <a:ea typeface="Yu Mincho" panose="02020400000000000000" pitchFamily="18" charset="-128"/>
                <a:cs typeface="Arial" panose="020B0604020202020204" pitchFamily="34" charset="0"/>
              </a:rPr>
              <a:t>digitalnega</a:t>
            </a:r>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 </a:t>
            </a:r>
            <a:r>
              <a:rPr lang="en-GB" sz="2800" dirty="0" err="1">
                <a:solidFill>
                  <a:srgbClr val="0AD995"/>
                </a:solidFill>
                <a:latin typeface="Calibri" panose="020F0502020204030204" pitchFamily="34" charset="0"/>
                <a:ea typeface="Yu Mincho" panose="02020400000000000000" pitchFamily="18" charset="-128"/>
                <a:cs typeface="Arial" panose="020B0604020202020204" pitchFamily="34" charset="0"/>
              </a:rPr>
              <a:t>trženja</a:t>
            </a:r>
            <a:endPar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endParaRPr>
          </a:p>
          <a:p>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2.1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Opredelitev</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poslovnih</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ciljev</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in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ciljne</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skupine</a:t>
            </a:r>
            <a:endParaRPr lang="es-ES"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pPr>
              <a:lnSpc>
                <a:spcPct val="107000"/>
              </a:lnSpc>
              <a:spcAft>
                <a:spcPts val="800"/>
              </a:spcAft>
              <a:buSzPts val="1000"/>
              <a:tabLst>
                <a:tab pos="457200" algn="l"/>
              </a:tabLst>
            </a:pPr>
            <a:r>
              <a:rPr lang="en-US" sz="1800" b="1" dirty="0">
                <a:effectLst/>
                <a:latin typeface="Calibri" panose="020F0502020204030204" pitchFamily="34" charset="0"/>
                <a:ea typeface="Times New Roman" panose="02020603050405020304" pitchFamily="18" charset="0"/>
              </a:rPr>
              <a:t>2.1.1 </a:t>
            </a:r>
            <a:r>
              <a:rPr lang="en-US" sz="1800" b="1" dirty="0" err="1">
                <a:effectLst/>
                <a:latin typeface="Calibri" panose="020F0502020204030204" pitchFamily="34" charset="0"/>
                <a:ea typeface="Times New Roman" panose="02020603050405020304" pitchFamily="18" charset="0"/>
              </a:rPr>
              <a:t>Opredelitev</a:t>
            </a:r>
            <a:r>
              <a:rPr lang="en-US" sz="1800" b="1" dirty="0">
                <a:effectLst/>
                <a:latin typeface="Calibri" panose="020F0502020204030204" pitchFamily="34" charset="0"/>
                <a:ea typeface="Times New Roman" panose="02020603050405020304" pitchFamily="18" charset="0"/>
              </a:rPr>
              <a:t> in </a:t>
            </a:r>
            <a:r>
              <a:rPr lang="en-US" sz="1800" b="1" dirty="0" err="1">
                <a:effectLst/>
                <a:latin typeface="Calibri" panose="020F0502020204030204" pitchFamily="34" charset="0"/>
                <a:ea typeface="Times New Roman" panose="02020603050405020304" pitchFamily="18" charset="0"/>
              </a:rPr>
              <a:t>razvoj</a:t>
            </a:r>
            <a:r>
              <a:rPr lang="en-US" sz="1800" b="1"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digitalnega</a:t>
            </a:r>
            <a:r>
              <a:rPr lang="en-US" sz="1800" b="1"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trženja</a:t>
            </a:r>
            <a:endParaRPr lang="fr-FR" sz="18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err="1">
                <a:effectLst/>
                <a:ea typeface="Times New Roman" panose="02020603050405020304" pitchFamily="18" charset="0"/>
              </a:rPr>
              <a:t>Povečajte</a:t>
            </a:r>
            <a:r>
              <a:rPr lang="en-GB" sz="1800" b="1" dirty="0">
                <a:effectLst/>
                <a:ea typeface="Times New Roman" panose="02020603050405020304" pitchFamily="18" charset="0"/>
              </a:rPr>
              <a:t> </a:t>
            </a:r>
            <a:r>
              <a:rPr lang="en-GB" sz="1800" b="1" dirty="0" err="1">
                <a:effectLst/>
                <a:ea typeface="Times New Roman" panose="02020603050405020304" pitchFamily="18" charset="0"/>
              </a:rPr>
              <a:t>prepoznavnost</a:t>
            </a:r>
            <a:r>
              <a:rPr lang="en-GB" sz="1800" b="1" dirty="0">
                <a:effectLst/>
                <a:ea typeface="Times New Roman" panose="02020603050405020304" pitchFamily="18" charset="0"/>
              </a:rPr>
              <a:t> </a:t>
            </a:r>
            <a:r>
              <a:rPr lang="en-GB" sz="1800" b="1" dirty="0" err="1">
                <a:effectLst/>
                <a:ea typeface="Times New Roman" panose="02020603050405020304" pitchFamily="18" charset="0"/>
              </a:rPr>
              <a:t>blagovne</a:t>
            </a:r>
            <a:r>
              <a:rPr lang="en-GB" sz="1800" b="1" dirty="0">
                <a:effectLst/>
                <a:ea typeface="Times New Roman" panose="02020603050405020304" pitchFamily="18" charset="0"/>
              </a:rPr>
              <a:t> </a:t>
            </a:r>
            <a:r>
              <a:rPr lang="en-GB" sz="1800" b="1" dirty="0" err="1">
                <a:effectLst/>
                <a:ea typeface="Times New Roman" panose="02020603050405020304" pitchFamily="18" charset="0"/>
              </a:rPr>
              <a:t>znamke</a:t>
            </a:r>
            <a:r>
              <a:rPr lang="en-GB" sz="1800" b="1" dirty="0">
                <a:effectLst/>
                <a:ea typeface="Times New Roman" panose="02020603050405020304" pitchFamily="18" charset="0"/>
              </a:rPr>
              <a:t>: </a:t>
            </a:r>
            <a:r>
              <a:rPr lang="en-GB" sz="1800" dirty="0" err="1">
                <a:effectLst/>
                <a:ea typeface="Times New Roman" panose="02020603050405020304" pitchFamily="18" charset="0"/>
              </a:rPr>
              <a:t>Gradnja</a:t>
            </a:r>
            <a:r>
              <a:rPr lang="en-GB" sz="1800" dirty="0">
                <a:effectLst/>
                <a:ea typeface="Times New Roman" panose="02020603050405020304" pitchFamily="18" charset="0"/>
              </a:rPr>
              <a:t> </a:t>
            </a:r>
            <a:r>
              <a:rPr lang="en-GB" sz="1800" dirty="0" err="1">
                <a:effectLst/>
                <a:ea typeface="Times New Roman" panose="02020603050405020304" pitchFamily="18" charset="0"/>
              </a:rPr>
              <a:t>prepoznavnosti</a:t>
            </a:r>
            <a:r>
              <a:rPr lang="en-GB" sz="1800" dirty="0">
                <a:effectLst/>
                <a:ea typeface="Times New Roman" panose="02020603050405020304" pitchFamily="18" charset="0"/>
              </a:rPr>
              <a:t> </a:t>
            </a:r>
            <a:r>
              <a:rPr lang="en-GB" sz="1800" dirty="0" err="1">
                <a:effectLst/>
                <a:ea typeface="Times New Roman" panose="02020603050405020304" pitchFamily="18" charset="0"/>
              </a:rPr>
              <a:t>blagovne</a:t>
            </a:r>
            <a:r>
              <a:rPr lang="en-GB" sz="1800" dirty="0">
                <a:effectLst/>
                <a:ea typeface="Times New Roman" panose="02020603050405020304" pitchFamily="18" charset="0"/>
              </a:rPr>
              <a:t> </a:t>
            </a:r>
            <a:r>
              <a:rPr lang="en-GB" sz="1800" dirty="0" err="1">
                <a:effectLst/>
                <a:ea typeface="Times New Roman" panose="02020603050405020304" pitchFamily="18" charset="0"/>
              </a:rPr>
              <a:t>znamke</a:t>
            </a:r>
            <a:r>
              <a:rPr lang="en-GB" sz="1800" dirty="0">
                <a:effectLst/>
                <a:ea typeface="Times New Roman" panose="02020603050405020304" pitchFamily="18" charset="0"/>
              </a:rPr>
              <a:t> in </a:t>
            </a:r>
            <a:r>
              <a:rPr lang="en-GB" sz="1800" dirty="0" err="1">
                <a:effectLst/>
                <a:ea typeface="Times New Roman" panose="02020603050405020304" pitchFamily="18" charset="0"/>
              </a:rPr>
              <a:t>zaupanja</a:t>
            </a:r>
            <a:r>
              <a:rPr lang="en-GB" sz="1800" dirty="0">
                <a:effectLst/>
                <a:ea typeface="Times New Roman" panose="02020603050405020304" pitchFamily="18" charset="0"/>
              </a:rPr>
              <a:t> je </a:t>
            </a:r>
            <a:r>
              <a:rPr lang="en-GB" sz="1800" dirty="0" err="1">
                <a:effectLst/>
                <a:ea typeface="Times New Roman" panose="02020603050405020304" pitchFamily="18" charset="0"/>
              </a:rPr>
              <a:t>lahko</a:t>
            </a:r>
            <a:r>
              <a:rPr lang="en-GB" sz="1800" dirty="0">
                <a:effectLst/>
                <a:ea typeface="Times New Roman" panose="02020603050405020304" pitchFamily="18" charset="0"/>
              </a:rPr>
              <a:t> </a:t>
            </a:r>
            <a:r>
              <a:rPr lang="en-GB" sz="1800" dirty="0" err="1">
                <a:effectLst/>
                <a:ea typeface="Times New Roman" panose="02020603050405020304" pitchFamily="18" charset="0"/>
              </a:rPr>
              <a:t>dragocen</a:t>
            </a:r>
            <a:r>
              <a:rPr lang="en-GB" sz="1800" dirty="0">
                <a:effectLst/>
                <a:ea typeface="Times New Roman" panose="02020603050405020304" pitchFamily="18" charset="0"/>
              </a:rPr>
              <a:t> </a:t>
            </a:r>
            <a:r>
              <a:rPr lang="en-GB" sz="1800" dirty="0" err="1">
                <a:effectLst/>
                <a:ea typeface="Times New Roman" panose="02020603050405020304" pitchFamily="18" charset="0"/>
              </a:rPr>
              <a:t>cilj</a:t>
            </a:r>
            <a:r>
              <a:rPr lang="en-GB" sz="1800" dirty="0">
                <a:effectLst/>
                <a:ea typeface="Times New Roman" panose="02020603050405020304" pitchFamily="18" charset="0"/>
              </a:rPr>
              <a:t>, </a:t>
            </a:r>
            <a:r>
              <a:rPr lang="en-GB" sz="1800" dirty="0" err="1">
                <a:effectLst/>
                <a:ea typeface="Times New Roman" panose="02020603050405020304" pitchFamily="18" charset="0"/>
              </a:rPr>
              <a:t>zlasti</a:t>
            </a:r>
            <a:r>
              <a:rPr lang="en-GB" sz="1800" dirty="0">
                <a:effectLst/>
                <a:ea typeface="Times New Roman" panose="02020603050405020304" pitchFamily="18" charset="0"/>
              </a:rPr>
              <a:t> za </a:t>
            </a:r>
            <a:r>
              <a:rPr lang="en-GB" sz="1800" dirty="0" err="1">
                <a:effectLst/>
                <a:ea typeface="Times New Roman" panose="02020603050405020304" pitchFamily="18" charset="0"/>
              </a:rPr>
              <a:t>novejša</a:t>
            </a:r>
            <a:r>
              <a:rPr lang="en-GB" sz="1800" dirty="0">
                <a:effectLst/>
                <a:ea typeface="Times New Roman" panose="02020603050405020304" pitchFamily="18" charset="0"/>
              </a:rPr>
              <a:t> </a:t>
            </a:r>
            <a:r>
              <a:rPr lang="en-GB" sz="1800" dirty="0" err="1">
                <a:effectLst/>
                <a:ea typeface="Times New Roman" panose="02020603050405020304" pitchFamily="18" charset="0"/>
              </a:rPr>
              <a:t>podjetja</a:t>
            </a:r>
            <a:r>
              <a:rPr lang="en-GB" sz="1800" dirty="0">
                <a:effectLst/>
                <a:ea typeface="Times New Roman" panose="02020603050405020304" pitchFamily="18" charset="0"/>
              </a:rPr>
              <a:t> </a:t>
            </a:r>
            <a:r>
              <a:rPr lang="en-GB" sz="1800" dirty="0" err="1">
                <a:effectLst/>
                <a:ea typeface="Times New Roman" panose="02020603050405020304" pitchFamily="18" charset="0"/>
              </a:rPr>
              <a:t>ali</a:t>
            </a:r>
            <a:r>
              <a:rPr lang="en-GB" sz="1800" dirty="0">
                <a:effectLst/>
                <a:ea typeface="Times New Roman" panose="02020603050405020304" pitchFamily="18" charset="0"/>
              </a:rPr>
              <a:t> </a:t>
            </a:r>
            <a:r>
              <a:rPr lang="en-GB" sz="1800" dirty="0" err="1">
                <a:effectLst/>
                <a:ea typeface="Times New Roman" panose="02020603050405020304" pitchFamily="18" charset="0"/>
              </a:rPr>
              <a:t>podjetja</a:t>
            </a:r>
            <a:r>
              <a:rPr lang="en-GB" sz="1800" dirty="0">
                <a:effectLst/>
                <a:ea typeface="Times New Roman" panose="02020603050405020304" pitchFamily="18" charset="0"/>
              </a:rPr>
              <a:t>, ki </a:t>
            </a:r>
            <a:r>
              <a:rPr lang="en-GB" sz="1800" dirty="0" err="1">
                <a:effectLst/>
                <a:ea typeface="Times New Roman" panose="02020603050405020304" pitchFamily="18" charset="0"/>
              </a:rPr>
              <a:t>vstopajo</a:t>
            </a:r>
            <a:r>
              <a:rPr lang="en-GB" sz="1800" dirty="0">
                <a:effectLst/>
                <a:ea typeface="Times New Roman" panose="02020603050405020304" pitchFamily="18" charset="0"/>
              </a:rPr>
              <a:t> </a:t>
            </a:r>
            <a:r>
              <a:rPr lang="en-GB" sz="1800" dirty="0" err="1">
                <a:effectLst/>
                <a:ea typeface="Times New Roman" panose="02020603050405020304" pitchFamily="18" charset="0"/>
              </a:rPr>
              <a:t>na</a:t>
            </a:r>
            <a:r>
              <a:rPr lang="en-GB" sz="1800" dirty="0">
                <a:effectLst/>
                <a:ea typeface="Times New Roman" panose="02020603050405020304" pitchFamily="18" charset="0"/>
              </a:rPr>
              <a:t> </a:t>
            </a:r>
            <a:r>
              <a:rPr lang="en-GB" sz="1800" dirty="0" err="1">
                <a:effectLst/>
                <a:ea typeface="Times New Roman" panose="02020603050405020304" pitchFamily="18" charset="0"/>
              </a:rPr>
              <a:t>nove</a:t>
            </a:r>
            <a:r>
              <a:rPr lang="en-GB" sz="1800" dirty="0">
                <a:effectLst/>
                <a:ea typeface="Times New Roman" panose="02020603050405020304" pitchFamily="18" charset="0"/>
              </a:rPr>
              <a:t> </a:t>
            </a:r>
            <a:r>
              <a:rPr lang="en-GB" sz="1800" dirty="0" err="1">
                <a:effectLst/>
                <a:ea typeface="Times New Roman" panose="02020603050405020304" pitchFamily="18" charset="0"/>
              </a:rPr>
              <a:t>trge</a:t>
            </a:r>
            <a:r>
              <a:rPr lang="en-GB" sz="1800" dirty="0">
                <a:effectLst/>
                <a:ea typeface="Times New Roman" panose="02020603050405020304" pitchFamily="18" charset="0"/>
              </a:rPr>
              <a:t>.</a:t>
            </a:r>
          </a:p>
          <a:p>
            <a:pPr marL="342900" lvl="0" indent="-342900">
              <a:buFont typeface="Arial" panose="020B0604020202020204" pitchFamily="34" charset="0"/>
              <a:buChar char="•"/>
              <a:tabLst>
                <a:tab pos="457200" algn="l"/>
              </a:tabLst>
            </a:pPr>
            <a:r>
              <a:rPr lang="en-GB" sz="1800" b="1" dirty="0" err="1">
                <a:effectLst/>
                <a:ea typeface="Times New Roman" panose="02020603050405020304" pitchFamily="18" charset="0"/>
              </a:rPr>
              <a:t>Izboljšajte</a:t>
            </a:r>
            <a:r>
              <a:rPr lang="en-GB" sz="1800" b="1" dirty="0">
                <a:effectLst/>
                <a:ea typeface="Times New Roman" panose="02020603050405020304" pitchFamily="18" charset="0"/>
              </a:rPr>
              <a:t> </a:t>
            </a:r>
            <a:r>
              <a:rPr lang="en-GB" sz="1800" b="1" dirty="0" err="1">
                <a:effectLst/>
                <a:ea typeface="Times New Roman" panose="02020603050405020304" pitchFamily="18" charset="0"/>
              </a:rPr>
              <a:t>sodelovanje</a:t>
            </a:r>
            <a:r>
              <a:rPr lang="en-GB" sz="1800" b="1" dirty="0">
                <a:effectLst/>
                <a:ea typeface="Times New Roman" panose="02020603050405020304" pitchFamily="18" charset="0"/>
              </a:rPr>
              <a:t> s </a:t>
            </a:r>
            <a:r>
              <a:rPr lang="en-GB" sz="1800" b="1" dirty="0" err="1">
                <a:effectLst/>
                <a:ea typeface="Times New Roman" panose="02020603050405020304" pitchFamily="18" charset="0"/>
              </a:rPr>
              <a:t>strankami</a:t>
            </a:r>
            <a:r>
              <a:rPr lang="en-GB" sz="1800" b="1" dirty="0">
                <a:effectLst/>
                <a:ea typeface="Times New Roman" panose="02020603050405020304" pitchFamily="18" charset="0"/>
              </a:rPr>
              <a:t>:</a:t>
            </a:r>
            <a:r>
              <a:rPr lang="en-GB" sz="1800" dirty="0">
                <a:effectLst/>
                <a:ea typeface="Times New Roman" panose="02020603050405020304" pitchFamily="18" charset="0"/>
              </a:rPr>
              <a:t> </a:t>
            </a:r>
            <a:r>
              <a:rPr lang="en-GB" sz="1800" dirty="0" err="1">
                <a:effectLst/>
                <a:ea typeface="Times New Roman" panose="02020603050405020304" pitchFamily="18" charset="0"/>
              </a:rPr>
              <a:t>Povečanje</a:t>
            </a:r>
            <a:r>
              <a:rPr lang="en-GB" sz="1800" dirty="0">
                <a:effectLst/>
                <a:ea typeface="Times New Roman" panose="02020603050405020304" pitchFamily="18" charset="0"/>
              </a:rPr>
              <a:t> </a:t>
            </a:r>
            <a:r>
              <a:rPr lang="en-GB" sz="1800" dirty="0" err="1">
                <a:effectLst/>
                <a:ea typeface="Times New Roman" panose="02020603050405020304" pitchFamily="18" charset="0"/>
              </a:rPr>
              <a:t>kazalnikov</a:t>
            </a:r>
            <a:r>
              <a:rPr lang="en-GB" sz="1800" dirty="0">
                <a:effectLst/>
                <a:ea typeface="Times New Roman" panose="02020603050405020304" pitchFamily="18" charset="0"/>
              </a:rPr>
              <a:t> </a:t>
            </a:r>
            <a:r>
              <a:rPr lang="en-GB" sz="1800" dirty="0" err="1">
                <a:effectLst/>
                <a:ea typeface="Times New Roman" panose="02020603050405020304" pitchFamily="18" charset="0"/>
              </a:rPr>
              <a:t>vključenosti</a:t>
            </a:r>
            <a:r>
              <a:rPr lang="en-GB" sz="1800" dirty="0">
                <a:effectLst/>
                <a:ea typeface="Times New Roman" panose="02020603050405020304" pitchFamily="18" charset="0"/>
              </a:rPr>
              <a:t>, </a:t>
            </a:r>
            <a:r>
              <a:rPr lang="en-GB" sz="1800" dirty="0" err="1">
                <a:effectLst/>
                <a:ea typeface="Times New Roman" panose="02020603050405020304" pitchFamily="18" charset="0"/>
              </a:rPr>
              <a:t>kot</a:t>
            </a:r>
            <a:r>
              <a:rPr lang="en-GB" sz="1800" dirty="0">
                <a:effectLst/>
                <a:ea typeface="Times New Roman" panose="02020603050405020304" pitchFamily="18" charset="0"/>
              </a:rPr>
              <a:t> so </a:t>
            </a:r>
            <a:r>
              <a:rPr lang="en-GB" sz="1800" dirty="0" err="1">
                <a:effectLst/>
                <a:ea typeface="Times New Roman" panose="02020603050405020304" pitchFamily="18" charset="0"/>
              </a:rPr>
              <a:t>všečki</a:t>
            </a:r>
            <a:r>
              <a:rPr lang="en-GB" sz="1800" dirty="0">
                <a:effectLst/>
                <a:ea typeface="Times New Roman" panose="02020603050405020304" pitchFamily="18" charset="0"/>
              </a:rPr>
              <a:t>, </a:t>
            </a:r>
            <a:r>
              <a:rPr lang="en-GB" sz="1800" dirty="0" err="1">
                <a:effectLst/>
                <a:ea typeface="Times New Roman" panose="02020603050405020304" pitchFamily="18" charset="0"/>
              </a:rPr>
              <a:t>delitve</a:t>
            </a:r>
            <a:r>
              <a:rPr lang="en-GB" sz="1800" dirty="0">
                <a:effectLst/>
                <a:ea typeface="Times New Roman" panose="02020603050405020304" pitchFamily="18" charset="0"/>
              </a:rPr>
              <a:t>, </a:t>
            </a:r>
            <a:r>
              <a:rPr lang="en-GB" sz="1800" dirty="0" err="1">
                <a:effectLst/>
                <a:ea typeface="Times New Roman" panose="02020603050405020304" pitchFamily="18" charset="0"/>
              </a:rPr>
              <a:t>komentarji</a:t>
            </a:r>
            <a:r>
              <a:rPr lang="en-GB" sz="1800" dirty="0">
                <a:effectLst/>
                <a:ea typeface="Times New Roman" panose="02020603050405020304" pitchFamily="18" charset="0"/>
              </a:rPr>
              <a:t> in </a:t>
            </a:r>
            <a:r>
              <a:rPr lang="en-GB" sz="1800" dirty="0" err="1">
                <a:effectLst/>
                <a:ea typeface="Times New Roman" panose="02020603050405020304" pitchFamily="18" charset="0"/>
              </a:rPr>
              <a:t>sledilci</a:t>
            </a:r>
            <a:r>
              <a:rPr lang="en-GB" sz="1800" dirty="0">
                <a:effectLst/>
                <a:ea typeface="Times New Roman" panose="02020603050405020304" pitchFamily="18" charset="0"/>
              </a:rPr>
              <a:t> v </a:t>
            </a:r>
            <a:r>
              <a:rPr lang="en-GB" sz="1800" dirty="0" err="1">
                <a:effectLst/>
                <a:ea typeface="Times New Roman" panose="02020603050405020304" pitchFamily="18" charset="0"/>
              </a:rPr>
              <a:t>družbenih</a:t>
            </a:r>
            <a:r>
              <a:rPr lang="en-GB" sz="1800" dirty="0">
                <a:effectLst/>
                <a:ea typeface="Times New Roman" panose="02020603050405020304" pitchFamily="18" charset="0"/>
              </a:rPr>
              <a:t> </a:t>
            </a:r>
            <a:r>
              <a:rPr lang="en-GB" sz="1800" dirty="0" err="1">
                <a:effectLst/>
                <a:ea typeface="Times New Roman" panose="02020603050405020304" pitchFamily="18" charset="0"/>
              </a:rPr>
              <a:t>medijih</a:t>
            </a:r>
            <a:r>
              <a:rPr lang="en-GB" sz="1800" dirty="0">
                <a:effectLst/>
                <a:ea typeface="Times New Roman" panose="02020603050405020304" pitchFamily="18" charset="0"/>
              </a:rPr>
              <a:t>, je </a:t>
            </a:r>
            <a:r>
              <a:rPr lang="en-GB" sz="1800" dirty="0" err="1">
                <a:effectLst/>
                <a:ea typeface="Times New Roman" panose="02020603050405020304" pitchFamily="18" charset="0"/>
              </a:rPr>
              <a:t>lahko</a:t>
            </a:r>
            <a:r>
              <a:rPr lang="en-GB" sz="1800" dirty="0">
                <a:effectLst/>
                <a:ea typeface="Times New Roman" panose="02020603050405020304" pitchFamily="18" charset="0"/>
              </a:rPr>
              <a:t> </a:t>
            </a:r>
            <a:r>
              <a:rPr lang="en-GB" sz="1800" dirty="0" err="1">
                <a:effectLst/>
                <a:ea typeface="Times New Roman" panose="02020603050405020304" pitchFamily="18" charset="0"/>
              </a:rPr>
              <a:t>cilj</a:t>
            </a:r>
            <a:r>
              <a:rPr lang="en-GB" sz="1800" dirty="0">
                <a:effectLst/>
                <a:ea typeface="Times New Roman" panose="02020603050405020304" pitchFamily="18" charset="0"/>
              </a:rPr>
              <a:t>, </a:t>
            </a:r>
            <a:r>
              <a:rPr lang="en-GB" sz="1800" dirty="0" err="1">
                <a:effectLst/>
                <a:ea typeface="Times New Roman" panose="02020603050405020304" pitchFamily="18" charset="0"/>
              </a:rPr>
              <a:t>zlasti</a:t>
            </a:r>
            <a:r>
              <a:rPr lang="en-GB" sz="1800" dirty="0">
                <a:effectLst/>
                <a:ea typeface="Times New Roman" panose="02020603050405020304" pitchFamily="18" charset="0"/>
              </a:rPr>
              <a:t> za </a:t>
            </a:r>
            <a:r>
              <a:rPr lang="en-GB" sz="1800" dirty="0" err="1">
                <a:effectLst/>
                <a:ea typeface="Times New Roman" panose="02020603050405020304" pitchFamily="18" charset="0"/>
              </a:rPr>
              <a:t>podjetja</a:t>
            </a:r>
            <a:r>
              <a:rPr lang="en-GB" sz="1800" dirty="0">
                <a:effectLst/>
                <a:ea typeface="Times New Roman" panose="02020603050405020304" pitchFamily="18" charset="0"/>
              </a:rPr>
              <a:t> z </a:t>
            </a:r>
            <a:r>
              <a:rPr lang="en-GB" sz="1800" dirty="0" err="1">
                <a:effectLst/>
                <a:ea typeface="Times New Roman" panose="02020603050405020304" pitchFamily="18" charset="0"/>
              </a:rPr>
              <a:t>močnimi</a:t>
            </a:r>
            <a:r>
              <a:rPr lang="en-GB" sz="1800" dirty="0">
                <a:effectLst/>
                <a:ea typeface="Times New Roman" panose="02020603050405020304" pitchFamily="18" charset="0"/>
              </a:rPr>
              <a:t> </a:t>
            </a:r>
            <a:r>
              <a:rPr lang="en-GB" sz="1800" dirty="0" err="1">
                <a:effectLst/>
                <a:ea typeface="Times New Roman" panose="02020603050405020304" pitchFamily="18" charset="0"/>
              </a:rPr>
              <a:t>spletnimi</a:t>
            </a:r>
            <a:r>
              <a:rPr lang="en-GB" sz="1800" dirty="0">
                <a:effectLst/>
                <a:ea typeface="Times New Roman" panose="02020603050405020304" pitchFamily="18" charset="0"/>
              </a:rPr>
              <a:t> </a:t>
            </a:r>
            <a:r>
              <a:rPr lang="en-GB" sz="1800" dirty="0" err="1">
                <a:effectLst/>
                <a:ea typeface="Times New Roman" panose="02020603050405020304" pitchFamily="18" charset="0"/>
              </a:rPr>
              <a:t>skupnostmi</a:t>
            </a:r>
            <a:r>
              <a:rPr lang="en-GB" sz="1800" dirty="0">
                <a:effectLst/>
                <a:ea typeface="Times New Roman" panose="02020603050405020304" pitchFamily="18" charset="0"/>
              </a:rPr>
              <a:t>. </a:t>
            </a:r>
          </a:p>
          <a:p>
            <a:pPr marL="342900" lvl="0" indent="-342900">
              <a:buFont typeface="Arial" panose="020B0604020202020204" pitchFamily="34" charset="0"/>
              <a:buChar char="•"/>
              <a:tabLst>
                <a:tab pos="457200" algn="l"/>
              </a:tabLst>
            </a:pPr>
            <a:r>
              <a:rPr lang="en-GB" sz="1800" b="1" dirty="0" err="1">
                <a:effectLst/>
                <a:ea typeface="Times New Roman" panose="02020603050405020304" pitchFamily="18" charset="0"/>
              </a:rPr>
              <a:t>Razširite</a:t>
            </a:r>
            <a:r>
              <a:rPr lang="en-GB" sz="1800" b="1" dirty="0">
                <a:effectLst/>
                <a:ea typeface="Times New Roman" panose="02020603050405020304" pitchFamily="18" charset="0"/>
              </a:rPr>
              <a:t> </a:t>
            </a:r>
            <a:r>
              <a:rPr lang="en-GB" sz="1800" b="1" dirty="0" err="1">
                <a:effectLst/>
                <a:ea typeface="Times New Roman" panose="02020603050405020304" pitchFamily="18" charset="0"/>
              </a:rPr>
              <a:t>tržni</a:t>
            </a:r>
            <a:r>
              <a:rPr lang="en-GB" sz="1800" b="1" dirty="0">
                <a:effectLst/>
                <a:ea typeface="Times New Roman" panose="02020603050405020304" pitchFamily="18" charset="0"/>
              </a:rPr>
              <a:t> </a:t>
            </a:r>
            <a:r>
              <a:rPr lang="en-GB" sz="1800" b="1" dirty="0" err="1">
                <a:effectLst/>
                <a:ea typeface="Times New Roman" panose="02020603050405020304" pitchFamily="18" charset="0"/>
              </a:rPr>
              <a:t>doseg</a:t>
            </a:r>
            <a:r>
              <a:rPr lang="en-GB" sz="1800" b="1" dirty="0">
                <a:effectLst/>
                <a:ea typeface="Times New Roman" panose="02020603050405020304" pitchFamily="18" charset="0"/>
              </a:rPr>
              <a:t>: </a:t>
            </a:r>
            <a:r>
              <a:rPr lang="en-GB" sz="1800" dirty="0" err="1">
                <a:effectLst/>
                <a:ea typeface="Times New Roman" panose="02020603050405020304" pitchFamily="18" charset="0"/>
              </a:rPr>
              <a:t>Če</a:t>
            </a:r>
            <a:r>
              <a:rPr lang="en-GB" sz="1800" dirty="0">
                <a:effectLst/>
                <a:ea typeface="Times New Roman" panose="02020603050405020304" pitchFamily="18" charset="0"/>
              </a:rPr>
              <a:t> </a:t>
            </a:r>
            <a:r>
              <a:rPr lang="en-GB" sz="1800" dirty="0" err="1">
                <a:effectLst/>
                <a:ea typeface="Times New Roman" panose="02020603050405020304" pitchFamily="18" charset="0"/>
              </a:rPr>
              <a:t>želite</a:t>
            </a:r>
            <a:r>
              <a:rPr lang="en-GB" sz="1800" dirty="0">
                <a:effectLst/>
                <a:ea typeface="Times New Roman" panose="02020603050405020304" pitchFamily="18" charset="0"/>
              </a:rPr>
              <a:t> </a:t>
            </a:r>
            <a:r>
              <a:rPr lang="en-GB" sz="1800" dirty="0" err="1">
                <a:effectLst/>
                <a:ea typeface="Times New Roman" panose="02020603050405020304" pitchFamily="18" charset="0"/>
              </a:rPr>
              <a:t>vstopiti</a:t>
            </a:r>
            <a:r>
              <a:rPr lang="en-GB" sz="1800" dirty="0">
                <a:effectLst/>
                <a:ea typeface="Times New Roman" panose="02020603050405020304" pitchFamily="18" charset="0"/>
              </a:rPr>
              <a:t> </a:t>
            </a:r>
            <a:r>
              <a:rPr lang="en-GB" sz="1800" dirty="0" err="1">
                <a:effectLst/>
                <a:ea typeface="Times New Roman" panose="02020603050405020304" pitchFamily="18" charset="0"/>
              </a:rPr>
              <a:t>na</a:t>
            </a:r>
            <a:r>
              <a:rPr lang="en-GB" sz="1800" dirty="0">
                <a:effectLst/>
                <a:ea typeface="Times New Roman" panose="02020603050405020304" pitchFamily="18" charset="0"/>
              </a:rPr>
              <a:t> </a:t>
            </a:r>
            <a:r>
              <a:rPr lang="en-GB" sz="1800" dirty="0" err="1">
                <a:effectLst/>
                <a:ea typeface="Times New Roman" panose="02020603050405020304" pitchFamily="18" charset="0"/>
              </a:rPr>
              <a:t>nove</a:t>
            </a:r>
            <a:r>
              <a:rPr lang="en-GB" sz="1800" dirty="0">
                <a:effectLst/>
                <a:ea typeface="Times New Roman" panose="02020603050405020304" pitchFamily="18" charset="0"/>
              </a:rPr>
              <a:t> </a:t>
            </a:r>
            <a:r>
              <a:rPr lang="en-GB" sz="1800" dirty="0" err="1">
                <a:effectLst/>
                <a:ea typeface="Times New Roman" panose="02020603050405020304" pitchFamily="18" charset="0"/>
              </a:rPr>
              <a:t>geografske</a:t>
            </a:r>
            <a:r>
              <a:rPr lang="en-GB" sz="1800" dirty="0">
                <a:effectLst/>
                <a:ea typeface="Times New Roman" panose="02020603050405020304" pitchFamily="18" charset="0"/>
              </a:rPr>
              <a:t> </a:t>
            </a:r>
            <a:r>
              <a:rPr lang="en-GB" sz="1800" dirty="0" err="1">
                <a:effectLst/>
                <a:ea typeface="Times New Roman" panose="02020603050405020304" pitchFamily="18" charset="0"/>
              </a:rPr>
              <a:t>ali</a:t>
            </a:r>
            <a:r>
              <a:rPr lang="en-GB" sz="1800" dirty="0">
                <a:effectLst/>
                <a:ea typeface="Times New Roman" panose="02020603050405020304" pitchFamily="18" charset="0"/>
              </a:rPr>
              <a:t> </a:t>
            </a:r>
            <a:r>
              <a:rPr lang="en-GB" sz="1800" dirty="0" err="1">
                <a:effectLst/>
                <a:ea typeface="Times New Roman" panose="02020603050405020304" pitchFamily="18" charset="0"/>
              </a:rPr>
              <a:t>demografske</a:t>
            </a:r>
            <a:r>
              <a:rPr lang="en-GB" sz="1800" dirty="0">
                <a:effectLst/>
                <a:ea typeface="Times New Roman" panose="02020603050405020304" pitchFamily="18" charset="0"/>
              </a:rPr>
              <a:t> </a:t>
            </a:r>
            <a:r>
              <a:rPr lang="en-GB" sz="1800" dirty="0" err="1">
                <a:effectLst/>
                <a:ea typeface="Times New Roman" panose="02020603050405020304" pitchFamily="18" charset="0"/>
              </a:rPr>
              <a:t>trge</a:t>
            </a:r>
            <a:r>
              <a:rPr lang="en-GB" sz="1800" dirty="0">
                <a:effectLst/>
                <a:ea typeface="Times New Roman" panose="02020603050405020304" pitchFamily="18" charset="0"/>
              </a:rPr>
              <a:t>, je </a:t>
            </a:r>
            <a:r>
              <a:rPr lang="en-GB" sz="1800" dirty="0" err="1">
                <a:effectLst/>
                <a:ea typeface="Times New Roman" panose="02020603050405020304" pitchFamily="18" charset="0"/>
              </a:rPr>
              <a:t>širjenje</a:t>
            </a:r>
            <a:r>
              <a:rPr lang="en-GB" sz="1800" dirty="0">
                <a:effectLst/>
                <a:ea typeface="Times New Roman" panose="02020603050405020304" pitchFamily="18" charset="0"/>
              </a:rPr>
              <a:t> </a:t>
            </a:r>
            <a:r>
              <a:rPr lang="en-GB" sz="1800" dirty="0" err="1">
                <a:effectLst/>
                <a:ea typeface="Times New Roman" panose="02020603050405020304" pitchFamily="18" charset="0"/>
              </a:rPr>
              <a:t>tržnega</a:t>
            </a:r>
            <a:r>
              <a:rPr lang="en-GB" sz="1800" dirty="0">
                <a:effectLst/>
                <a:ea typeface="Times New Roman" panose="02020603050405020304" pitchFamily="18" charset="0"/>
              </a:rPr>
              <a:t> </a:t>
            </a:r>
            <a:r>
              <a:rPr lang="en-GB" sz="1800" dirty="0" err="1">
                <a:effectLst/>
                <a:ea typeface="Times New Roman" panose="02020603050405020304" pitchFamily="18" charset="0"/>
              </a:rPr>
              <a:t>dosega</a:t>
            </a:r>
            <a:r>
              <a:rPr lang="en-GB" sz="1800" dirty="0">
                <a:effectLst/>
                <a:ea typeface="Times New Roman" panose="02020603050405020304" pitchFamily="18" charset="0"/>
              </a:rPr>
              <a:t> </a:t>
            </a:r>
            <a:r>
              <a:rPr lang="en-GB" sz="1800" dirty="0" err="1">
                <a:effectLst/>
                <a:ea typeface="Times New Roman" panose="02020603050405020304" pitchFamily="18" charset="0"/>
              </a:rPr>
              <a:t>lahko</a:t>
            </a:r>
            <a:r>
              <a:rPr lang="en-GB" sz="1800" dirty="0">
                <a:effectLst/>
                <a:ea typeface="Times New Roman" panose="02020603050405020304" pitchFamily="18" charset="0"/>
              </a:rPr>
              <a:t> </a:t>
            </a:r>
            <a:r>
              <a:rPr lang="en-GB" sz="1800" dirty="0" err="1">
                <a:effectLst/>
                <a:ea typeface="Times New Roman" panose="02020603050405020304" pitchFamily="18" charset="0"/>
              </a:rPr>
              <a:t>strateški</a:t>
            </a:r>
            <a:r>
              <a:rPr lang="en-GB" sz="1800" dirty="0">
                <a:effectLst/>
                <a:ea typeface="Times New Roman" panose="02020603050405020304" pitchFamily="18" charset="0"/>
              </a:rPr>
              <a:t> </a:t>
            </a:r>
            <a:r>
              <a:rPr lang="en-GB" sz="1800" dirty="0" err="1">
                <a:effectLst/>
                <a:ea typeface="Times New Roman" panose="02020603050405020304" pitchFamily="18" charset="0"/>
              </a:rPr>
              <a:t>cilj</a:t>
            </a:r>
            <a:r>
              <a:rPr lang="en-GB" sz="1800" dirty="0">
                <a:effectLst/>
                <a:ea typeface="Times New Roman" panose="02020603050405020304" pitchFamily="18" charset="0"/>
              </a:rPr>
              <a:t>.</a:t>
            </a:r>
          </a:p>
          <a:p>
            <a:pPr marL="342900" lvl="0" indent="-342900">
              <a:buFont typeface="Arial" panose="020B0604020202020204" pitchFamily="34" charset="0"/>
              <a:buChar char="•"/>
              <a:tabLst>
                <a:tab pos="457200" algn="l"/>
              </a:tabLst>
            </a:pPr>
            <a:r>
              <a:rPr lang="en-GB" sz="1800" b="1" dirty="0" err="1">
                <a:effectLst/>
                <a:ea typeface="Times New Roman" panose="02020603050405020304" pitchFamily="18" charset="0"/>
              </a:rPr>
              <a:t>Zmanjšajte</a:t>
            </a:r>
            <a:r>
              <a:rPr lang="en-GB" sz="1800" b="1" dirty="0">
                <a:effectLst/>
                <a:ea typeface="Times New Roman" panose="02020603050405020304" pitchFamily="18" charset="0"/>
              </a:rPr>
              <a:t> </a:t>
            </a:r>
            <a:r>
              <a:rPr lang="en-GB" sz="1800" b="1" dirty="0" err="1">
                <a:effectLst/>
                <a:ea typeface="Times New Roman" panose="02020603050405020304" pitchFamily="18" charset="0"/>
              </a:rPr>
              <a:t>stroške</a:t>
            </a:r>
            <a:r>
              <a:rPr lang="en-GB" sz="1800" b="1" dirty="0">
                <a:effectLst/>
                <a:ea typeface="Times New Roman" panose="02020603050405020304" pitchFamily="18" charset="0"/>
              </a:rPr>
              <a:t> </a:t>
            </a:r>
            <a:r>
              <a:rPr lang="en-GB" sz="1800" b="1" dirty="0" err="1">
                <a:effectLst/>
                <a:ea typeface="Times New Roman" panose="02020603050405020304" pitchFamily="18" charset="0"/>
              </a:rPr>
              <a:t>trženja</a:t>
            </a:r>
            <a:r>
              <a:rPr lang="en-GB" sz="1800" b="1" dirty="0">
                <a:effectLst/>
                <a:ea typeface="Times New Roman" panose="02020603050405020304" pitchFamily="18" charset="0"/>
              </a:rPr>
              <a:t>:</a:t>
            </a:r>
            <a:r>
              <a:rPr lang="en-GB" sz="1800" dirty="0">
                <a:effectLst/>
                <a:ea typeface="Times New Roman" panose="02020603050405020304" pitchFamily="18" charset="0"/>
              </a:rPr>
              <a:t> </a:t>
            </a:r>
            <a:r>
              <a:rPr lang="en-GB" sz="1800" dirty="0" err="1">
                <a:effectLst/>
                <a:ea typeface="Times New Roman" panose="02020603050405020304" pitchFamily="18" charset="0"/>
              </a:rPr>
              <a:t>Učinkovita</a:t>
            </a:r>
            <a:r>
              <a:rPr lang="en-GB" sz="1800" dirty="0">
                <a:effectLst/>
                <a:ea typeface="Times New Roman" panose="02020603050405020304" pitchFamily="18" charset="0"/>
              </a:rPr>
              <a:t> </a:t>
            </a:r>
            <a:r>
              <a:rPr lang="en-GB" sz="1800" dirty="0" err="1">
                <a:effectLst/>
                <a:ea typeface="Times New Roman" panose="02020603050405020304" pitchFamily="18" charset="0"/>
              </a:rPr>
              <a:t>uporaba</a:t>
            </a:r>
            <a:r>
              <a:rPr lang="en-GB" sz="1800" dirty="0">
                <a:effectLst/>
                <a:ea typeface="Times New Roman" panose="02020603050405020304" pitchFamily="18" charset="0"/>
              </a:rPr>
              <a:t> </a:t>
            </a:r>
            <a:r>
              <a:rPr lang="en-GB" sz="1800" dirty="0" err="1">
                <a:effectLst/>
                <a:ea typeface="Times New Roman" panose="02020603050405020304" pitchFamily="18" charset="0"/>
              </a:rPr>
              <a:t>virov</a:t>
            </a:r>
            <a:r>
              <a:rPr lang="en-GB" sz="1800" dirty="0">
                <a:effectLst/>
                <a:ea typeface="Times New Roman" panose="02020603050405020304" pitchFamily="18" charset="0"/>
              </a:rPr>
              <a:t> </a:t>
            </a:r>
            <a:r>
              <a:rPr lang="en-GB" sz="1800" dirty="0" err="1">
                <a:effectLst/>
                <a:ea typeface="Times New Roman" panose="02020603050405020304" pitchFamily="18" charset="0"/>
              </a:rPr>
              <a:t>digitalnega</a:t>
            </a:r>
            <a:r>
              <a:rPr lang="en-GB" sz="1800" dirty="0">
                <a:effectLst/>
                <a:ea typeface="Times New Roman" panose="02020603050405020304" pitchFamily="18" charset="0"/>
              </a:rPr>
              <a:t> </a:t>
            </a:r>
            <a:r>
              <a:rPr lang="en-GB" sz="1800" dirty="0" err="1">
                <a:effectLst/>
                <a:ea typeface="Times New Roman" panose="02020603050405020304" pitchFamily="18" charset="0"/>
              </a:rPr>
              <a:t>trženja</a:t>
            </a:r>
            <a:r>
              <a:rPr lang="en-GB" sz="1800" dirty="0">
                <a:effectLst/>
                <a:ea typeface="Times New Roman" panose="02020603050405020304" pitchFamily="18" charset="0"/>
              </a:rPr>
              <a:t> in </a:t>
            </a:r>
            <a:r>
              <a:rPr lang="en-GB" sz="1800" dirty="0" err="1">
                <a:effectLst/>
                <a:ea typeface="Times New Roman" panose="02020603050405020304" pitchFamily="18" charset="0"/>
              </a:rPr>
              <a:t>znižanje</a:t>
            </a:r>
            <a:r>
              <a:rPr lang="en-GB" sz="1800" dirty="0">
                <a:effectLst/>
                <a:ea typeface="Times New Roman" panose="02020603050405020304" pitchFamily="18" charset="0"/>
              </a:rPr>
              <a:t> </a:t>
            </a:r>
            <a:r>
              <a:rPr lang="en-GB" sz="1800" dirty="0" err="1">
                <a:effectLst/>
                <a:ea typeface="Times New Roman" panose="02020603050405020304" pitchFamily="18" charset="0"/>
              </a:rPr>
              <a:t>stroškov</a:t>
            </a:r>
            <a:r>
              <a:rPr lang="en-GB" sz="1800" dirty="0">
                <a:effectLst/>
                <a:ea typeface="Times New Roman" panose="02020603050405020304" pitchFamily="18" charset="0"/>
              </a:rPr>
              <a:t> </a:t>
            </a:r>
            <a:r>
              <a:rPr lang="en-GB" sz="1800" dirty="0" err="1">
                <a:effectLst/>
                <a:ea typeface="Times New Roman" panose="02020603050405020304" pitchFamily="18" charset="0"/>
              </a:rPr>
              <a:t>na</a:t>
            </a:r>
            <a:r>
              <a:rPr lang="en-GB" sz="1800" dirty="0">
                <a:effectLst/>
                <a:ea typeface="Times New Roman" panose="02020603050405020304" pitchFamily="18" charset="0"/>
              </a:rPr>
              <a:t> </a:t>
            </a:r>
            <a:r>
              <a:rPr lang="en-GB" sz="1800" dirty="0" err="1">
                <a:effectLst/>
                <a:ea typeface="Times New Roman" panose="02020603050405020304" pitchFamily="18" charset="0"/>
              </a:rPr>
              <a:t>pridobitev</a:t>
            </a:r>
            <a:r>
              <a:rPr lang="en-GB" sz="1800" dirty="0">
                <a:effectLst/>
                <a:ea typeface="Times New Roman" panose="02020603050405020304" pitchFamily="18" charset="0"/>
              </a:rPr>
              <a:t> </a:t>
            </a:r>
            <a:r>
              <a:rPr lang="en-GB" sz="1800" dirty="0" err="1">
                <a:effectLst/>
                <a:ea typeface="Times New Roman" panose="02020603050405020304" pitchFamily="18" charset="0"/>
              </a:rPr>
              <a:t>ali</a:t>
            </a:r>
            <a:r>
              <a:rPr lang="en-GB" sz="1800" dirty="0">
                <a:effectLst/>
                <a:ea typeface="Times New Roman" panose="02020603050405020304" pitchFamily="18" charset="0"/>
              </a:rPr>
              <a:t> </a:t>
            </a:r>
            <a:r>
              <a:rPr lang="en-GB" sz="1800" dirty="0" err="1">
                <a:effectLst/>
                <a:ea typeface="Times New Roman" panose="02020603050405020304" pitchFamily="18" charset="0"/>
              </a:rPr>
              <a:t>stroškov</a:t>
            </a:r>
            <a:r>
              <a:rPr lang="en-GB" sz="1800" dirty="0">
                <a:effectLst/>
                <a:ea typeface="Times New Roman" panose="02020603050405020304" pitchFamily="18" charset="0"/>
              </a:rPr>
              <a:t> </a:t>
            </a:r>
            <a:r>
              <a:rPr lang="en-GB" sz="1800" dirty="0" err="1">
                <a:effectLst/>
                <a:ea typeface="Times New Roman" panose="02020603050405020304" pitchFamily="18" charset="0"/>
              </a:rPr>
              <a:t>na</a:t>
            </a:r>
            <a:r>
              <a:rPr lang="en-GB" sz="1800" dirty="0">
                <a:effectLst/>
                <a:ea typeface="Times New Roman" panose="02020603050405020304" pitchFamily="18" charset="0"/>
              </a:rPr>
              <a:t> </a:t>
            </a:r>
            <a:r>
              <a:rPr lang="en-GB" sz="1800" dirty="0" err="1">
                <a:effectLst/>
                <a:ea typeface="Times New Roman" panose="02020603050405020304" pitchFamily="18" charset="0"/>
              </a:rPr>
              <a:t>klik</a:t>
            </a:r>
            <a:r>
              <a:rPr lang="en-GB" sz="1800" dirty="0">
                <a:effectLst/>
                <a:ea typeface="Times New Roman" panose="02020603050405020304" pitchFamily="18" charset="0"/>
              </a:rPr>
              <a:t> je </a:t>
            </a:r>
            <a:r>
              <a:rPr lang="en-GB" sz="1800" dirty="0" err="1">
                <a:effectLst/>
                <a:ea typeface="Times New Roman" panose="02020603050405020304" pitchFamily="18" charset="0"/>
              </a:rPr>
              <a:t>lahko</a:t>
            </a:r>
            <a:r>
              <a:rPr lang="en-GB" sz="1800" dirty="0">
                <a:effectLst/>
                <a:ea typeface="Times New Roman" panose="02020603050405020304" pitchFamily="18" charset="0"/>
              </a:rPr>
              <a:t> </a:t>
            </a:r>
            <a:r>
              <a:rPr lang="en-GB" sz="1800" dirty="0" err="1">
                <a:effectLst/>
                <a:ea typeface="Times New Roman" panose="02020603050405020304" pitchFamily="18" charset="0"/>
              </a:rPr>
              <a:t>cilj</a:t>
            </a:r>
            <a:r>
              <a:rPr lang="en-GB" sz="1800" dirty="0">
                <a:effectLst/>
                <a:ea typeface="Times New Roman" panose="02020603050405020304" pitchFamily="18" charset="0"/>
              </a:rPr>
              <a:t> za </a:t>
            </a:r>
            <a:r>
              <a:rPr lang="en-GB" sz="1800" dirty="0" err="1">
                <a:effectLst/>
                <a:ea typeface="Times New Roman" panose="02020603050405020304" pitchFamily="18" charset="0"/>
              </a:rPr>
              <a:t>zmanjšanje</a:t>
            </a:r>
            <a:r>
              <a:rPr lang="en-GB" sz="1800" dirty="0">
                <a:effectLst/>
                <a:ea typeface="Times New Roman" panose="02020603050405020304" pitchFamily="18" charset="0"/>
              </a:rPr>
              <a:t> </a:t>
            </a:r>
            <a:r>
              <a:rPr lang="en-GB" sz="1800" dirty="0" err="1">
                <a:effectLst/>
                <a:ea typeface="Times New Roman" panose="02020603050405020304" pitchFamily="18" charset="0"/>
              </a:rPr>
              <a:t>stroškov</a:t>
            </a:r>
            <a:r>
              <a:rPr lang="en-GB" sz="1800" dirty="0">
                <a:effectLst/>
                <a:ea typeface="Times New Roman" panose="02020603050405020304" pitchFamily="18" charset="0"/>
              </a:rPr>
              <a:t>.</a:t>
            </a:r>
          </a:p>
          <a:p>
            <a:pPr marL="342900" lvl="0" indent="-342900">
              <a:buFont typeface="Arial" panose="020B0604020202020204" pitchFamily="34" charset="0"/>
              <a:buChar char="•"/>
              <a:tabLst>
                <a:tab pos="457200" algn="l"/>
              </a:tabLst>
            </a:pP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Izboljšajte</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a:t>
            </a: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zadrževanje</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a:t>
            </a: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strank</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Cilj</a:t>
            </a:r>
            <a:r>
              <a:rPr lang="en-US" sz="1800" dirty="0">
                <a:effectLst/>
                <a:latin typeface="Calibri" panose="020F0502020204030204" pitchFamily="34" charset="0"/>
                <a:ea typeface="Times New Roman" panose="02020603050405020304" pitchFamily="18" charset="0"/>
                <a:cs typeface="Calibri" panose="020F0502020204030204" pitchFamily="34" charset="0"/>
              </a:rPr>
              <a:t>, ki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lahko</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izboljša</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dolgoročno</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dobičkonosnost</a:t>
            </a:r>
            <a:r>
              <a:rPr lang="en-US" sz="1800" dirty="0">
                <a:effectLst/>
                <a:latin typeface="Calibri" panose="020F0502020204030204" pitchFamily="34" charset="0"/>
                <a:ea typeface="Times New Roman" panose="02020603050405020304" pitchFamily="18" charset="0"/>
                <a:cs typeface="Calibri" panose="020F0502020204030204" pitchFamily="34" charset="0"/>
              </a:rPr>
              <a:t>, je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spodbujanje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zvestobe</a:t>
            </a:r>
            <a:r>
              <a:rPr lang="en-US" sz="1800" dirty="0">
                <a:effectLst/>
                <a:latin typeface="Calibri" panose="020F0502020204030204" pitchFamily="34" charset="0"/>
                <a:ea typeface="Times New Roman" panose="02020603050405020304" pitchFamily="18" charset="0"/>
                <a:cs typeface="Calibri" panose="020F0502020204030204" pitchFamily="34" charset="0"/>
              </a:rPr>
              <a:t> med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obstoječimi</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strankami</a:t>
            </a:r>
            <a:r>
              <a:rPr lang="en-US" sz="1800" dirty="0">
                <a:effectLst/>
                <a:latin typeface="Calibri" panose="020F0502020204030204" pitchFamily="34" charset="0"/>
                <a:ea typeface="Times New Roman" panose="02020603050405020304" pitchFamily="18" charset="0"/>
                <a:cs typeface="Calibri" panose="020F0502020204030204" pitchFamily="34" charset="0"/>
              </a:rPr>
              <a:t> in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spodbujanje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ponovnega</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poslovanja</a:t>
            </a:r>
            <a:r>
              <a:rPr lang="en-US" sz="1800" dirty="0">
                <a:effectLst/>
                <a:latin typeface="Calibri" panose="020F0502020204030204" pitchFamily="34" charset="0"/>
                <a:ea typeface="Times New Roman" panose="02020603050405020304" pitchFamily="18" charset="0"/>
                <a:cs typeface="Calibri" panose="020F0502020204030204" pitchFamily="34" charset="0"/>
              </a:rPr>
              <a:t>.</a:t>
            </a:r>
            <a:br>
              <a:rPr lang="en-US" sz="1800" dirty="0">
                <a:effectLst/>
                <a:latin typeface="Calibri" panose="020F0502020204030204" pitchFamily="34" charset="0"/>
                <a:ea typeface="Times New Roman" panose="02020603050405020304" pitchFamily="18" charset="0"/>
                <a:cs typeface="Calibri" panose="020F0502020204030204" pitchFamily="34" charset="0"/>
              </a:rPr>
            </a:b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s-ES" sz="1800" dirty="0">
              <a:effectLst/>
              <a:latin typeface="Calibri" panose="020F0502020204030204" pitchFamily="34" charset="0"/>
              <a:ea typeface="Yu Mincho" panose="02020400000000000000" pitchFamily="18" charset="-128"/>
              <a:cs typeface="Arial" panose="020B0604020202020204" pitchFamily="34" charset="0"/>
            </a:endParaRPr>
          </a:p>
          <a:p>
            <a:endParaRPr lang="en-GB" dirty="0"/>
          </a:p>
        </p:txBody>
      </p:sp>
    </p:spTree>
    <p:extLst>
      <p:ext uri="{BB962C8B-B14F-4D97-AF65-F5344CB8AC3E}">
        <p14:creationId xmlns:p14="http://schemas.microsoft.com/office/powerpoint/2010/main" val="24213346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rotWithShape="1">
          <a:blip r:embed="rId2">
            <a:extLst>
              <a:ext uri="{28A0092B-C50C-407E-A947-70E740481C1C}">
                <a14:useLocalDpi xmlns:a14="http://schemas.microsoft.com/office/drawing/2010/main" val="0"/>
              </a:ext>
            </a:extLst>
          </a:blip>
          <a:srcRect l="14328" r="9857"/>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2. </a:t>
            </a:r>
            <a:r>
              <a:rPr lang="en-GB" sz="2800" dirty="0" err="1">
                <a:solidFill>
                  <a:srgbClr val="0AD995"/>
                </a:solidFill>
                <a:latin typeface="Calibri" panose="020F0502020204030204" pitchFamily="34" charset="0"/>
                <a:ea typeface="Yu Mincho" panose="02020400000000000000" pitchFamily="18" charset="-128"/>
                <a:cs typeface="Arial" panose="020B0604020202020204" pitchFamily="34" charset="0"/>
              </a:rPr>
              <a:t>Oblikovanje</a:t>
            </a:r>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 </a:t>
            </a:r>
            <a:r>
              <a:rPr lang="en-GB" sz="2800" dirty="0" err="1">
                <a:solidFill>
                  <a:srgbClr val="0AD995"/>
                </a:solidFill>
                <a:latin typeface="Calibri" panose="020F0502020204030204" pitchFamily="34" charset="0"/>
                <a:ea typeface="Yu Mincho" panose="02020400000000000000" pitchFamily="18" charset="-128"/>
                <a:cs typeface="Arial" panose="020B0604020202020204" pitchFamily="34" charset="0"/>
              </a:rPr>
              <a:t>strategije</a:t>
            </a:r>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 </a:t>
            </a:r>
            <a:r>
              <a:rPr lang="en-GB" sz="2800" dirty="0" err="1">
                <a:solidFill>
                  <a:srgbClr val="0AD995"/>
                </a:solidFill>
                <a:latin typeface="Calibri" panose="020F0502020204030204" pitchFamily="34" charset="0"/>
                <a:ea typeface="Yu Mincho" panose="02020400000000000000" pitchFamily="18" charset="-128"/>
                <a:cs typeface="Arial" panose="020B0604020202020204" pitchFamily="34" charset="0"/>
              </a:rPr>
              <a:t>digitalnega</a:t>
            </a:r>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 </a:t>
            </a:r>
            <a:r>
              <a:rPr lang="en-GB" sz="2800" dirty="0" err="1">
                <a:solidFill>
                  <a:srgbClr val="0AD995"/>
                </a:solidFill>
                <a:latin typeface="Calibri" panose="020F0502020204030204" pitchFamily="34" charset="0"/>
                <a:ea typeface="Yu Mincho" panose="02020400000000000000" pitchFamily="18" charset="-128"/>
                <a:cs typeface="Arial" panose="020B0604020202020204" pitchFamily="34" charset="0"/>
              </a:rPr>
              <a:t>trženja</a:t>
            </a:r>
            <a:endPar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endParaRPr>
          </a:p>
          <a:p>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2.1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Opredelitev</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poslovnih</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ciljev</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in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ciljne</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skupine</a:t>
            </a:r>
            <a:endParaRPr lang="es-ES"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pPr>
              <a:lnSpc>
                <a:spcPct val="107000"/>
              </a:lnSpc>
              <a:spcAft>
                <a:spcPts val="800"/>
              </a:spcAft>
              <a:buSzPts val="1000"/>
              <a:tabLst>
                <a:tab pos="457200" algn="l"/>
              </a:tabLst>
            </a:pPr>
            <a:r>
              <a:rPr lang="en-US" sz="1800" b="1" dirty="0">
                <a:effectLst/>
                <a:latin typeface="Calibri" panose="020F0502020204030204" pitchFamily="34" charset="0"/>
                <a:ea typeface="Times New Roman" panose="02020603050405020304" pitchFamily="18" charset="0"/>
              </a:rPr>
              <a:t>2.1.2 </a:t>
            </a:r>
            <a:r>
              <a:rPr lang="en-US" sz="1800" b="1" dirty="0" err="1">
                <a:effectLst/>
                <a:latin typeface="Calibri" panose="020F0502020204030204" pitchFamily="34" charset="0"/>
                <a:ea typeface="Times New Roman" panose="02020603050405020304" pitchFamily="18" charset="0"/>
              </a:rPr>
              <a:t>Opredelitev</a:t>
            </a:r>
            <a:r>
              <a:rPr lang="en-US" sz="1800" b="1"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ciljne</a:t>
            </a:r>
            <a:r>
              <a:rPr lang="en-US" sz="1800" b="1"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skupine</a:t>
            </a:r>
            <a:endParaRPr lang="en-US" sz="1800" b="1" dirty="0">
              <a:effectLst/>
              <a:latin typeface="Calibri" panose="020F0502020204030204" pitchFamily="34" charset="0"/>
              <a:ea typeface="Times New Roman" panose="02020603050405020304" pitchFamily="18" charset="0"/>
            </a:endParaRPr>
          </a:p>
          <a:p>
            <a:r>
              <a:rPr lang="fr-FR" sz="1800" dirty="0">
                <a:effectLst/>
                <a:ea typeface="Times New Roman" panose="02020603050405020304" pitchFamily="18" charset="0"/>
              </a:rPr>
              <a:t>Ko ste opredelili svoje poslovne cilje, je naslednji korak opredelitev in razumevanje ciljne skupine. Poznavanje ciljne skupine je temeljnega pomena za oblikovanje uspešne strategije digitalnega trženja. MSP morajo razmisliti, kdo so njihove idealne stranke, kaj jih motivira in kako lahko zadovoljijo njihove potrebe. Tukaj je opisano, kako se tega lotiti:</a:t>
            </a:r>
          </a:p>
          <a:p>
            <a:pPr marL="342900" lvl="0" indent="-342900">
              <a:buFont typeface="Arial" panose="020B0604020202020204" pitchFamily="34" charset="0"/>
              <a:buChar char="•"/>
              <a:tabLst>
                <a:tab pos="457200" algn="l"/>
              </a:tabLst>
            </a:pPr>
            <a:r>
              <a:rPr lang="en-GB" sz="1800" b="1" dirty="0" err="1">
                <a:effectLst/>
                <a:latin typeface="Calibri" panose="020F0502020204030204" pitchFamily="34" charset="0"/>
                <a:ea typeface="Times New Roman" panose="02020603050405020304" pitchFamily="18" charset="0"/>
              </a:rPr>
              <a:t>Segmentacija</a:t>
            </a:r>
            <a:r>
              <a:rPr lang="en-GB" sz="1800" b="1" dirty="0">
                <a:effectLst/>
                <a:latin typeface="Calibri" panose="020F0502020204030204" pitchFamily="34" charset="0"/>
                <a:ea typeface="Times New Roman" panose="02020603050405020304" pitchFamily="18" charset="0"/>
              </a:rPr>
              <a:t> </a:t>
            </a:r>
            <a:r>
              <a:rPr lang="en-GB" sz="1800" b="1" dirty="0" err="1">
                <a:effectLst/>
                <a:latin typeface="Calibri" panose="020F0502020204030204" pitchFamily="34" charset="0"/>
                <a:ea typeface="Times New Roman" panose="02020603050405020304" pitchFamily="18" charset="0"/>
              </a:rPr>
              <a:t>trga</a:t>
            </a:r>
            <a:r>
              <a:rPr lang="en-GB" sz="1800" b="1" dirty="0">
                <a:effectLst/>
                <a:latin typeface="Calibri" panose="020F0502020204030204" pitchFamily="34" charset="0"/>
                <a:ea typeface="Times New Roman" panose="02020603050405020304" pitchFamily="18" charset="0"/>
              </a:rPr>
              <a:t>:</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Razdelite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svoje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občinstvo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na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segmente</a:t>
            </a:r>
            <a:r>
              <a:rPr lang="en-GB" sz="1800" dirty="0">
                <a:effectLst/>
                <a:latin typeface="Calibri" panose="020F0502020204030204" pitchFamily="34" charset="0"/>
                <a:ea typeface="Times New Roman" panose="02020603050405020304" pitchFamily="18" charset="0"/>
              </a:rPr>
              <a:t> glede </a:t>
            </a:r>
            <a:r>
              <a:rPr lang="en-GB" sz="1800" dirty="0" err="1">
                <a:effectLst/>
                <a:latin typeface="Calibri" panose="020F0502020204030204" pitchFamily="34" charset="0"/>
                <a:ea typeface="Times New Roman" panose="02020603050405020304" pitchFamily="18" charset="0"/>
              </a:rPr>
              <a:t>na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demografske</a:t>
            </a:r>
            <a:r>
              <a:rPr lang="en-GB" sz="1800" dirty="0">
                <a:effectLst/>
                <a:latin typeface="Calibri" panose="020F0502020204030204" pitchFamily="34" charset="0"/>
                <a:ea typeface="Times New Roman" panose="02020603050405020304" pitchFamily="18" charset="0"/>
              </a:rPr>
              <a:t> (starost, </a:t>
            </a:r>
            <a:r>
              <a:rPr lang="en-GB" sz="1800" dirty="0" err="1">
                <a:effectLst/>
                <a:latin typeface="Calibri" panose="020F0502020204030204" pitchFamily="34" charset="0"/>
                <a:ea typeface="Times New Roman" panose="02020603050405020304" pitchFamily="18" charset="0"/>
              </a:rPr>
              <a:t>spol</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lokacija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psihografske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interesi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vrednote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vedenjske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nakupne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navade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spletne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dejavnosti</a:t>
            </a:r>
            <a:r>
              <a:rPr lang="en-GB" sz="1800" dirty="0">
                <a:effectLst/>
                <a:latin typeface="Calibri" panose="020F0502020204030204" pitchFamily="34" charset="0"/>
                <a:ea typeface="Times New Roman" panose="02020603050405020304" pitchFamily="18" charset="0"/>
              </a:rPr>
              <a:t>) in </a:t>
            </a:r>
            <a:r>
              <a:rPr lang="en-GB" sz="1800" dirty="0" err="1">
                <a:effectLst/>
                <a:latin typeface="Calibri" panose="020F0502020204030204" pitchFamily="34" charset="0"/>
                <a:ea typeface="Times New Roman" panose="02020603050405020304" pitchFamily="18" charset="0"/>
              </a:rPr>
              <a:t>druge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pomembne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dejavnike</a:t>
            </a:r>
            <a:r>
              <a:rPr lang="en-GB" sz="1800" dirty="0">
                <a:effectLst/>
                <a:latin typeface="Calibri" panose="020F0502020204030204" pitchFamily="34" charset="0"/>
                <a:ea typeface="Times New Roman" panose="02020603050405020304" pitchFamily="18" charset="0"/>
              </a:rPr>
              <a:t>.</a:t>
            </a:r>
          </a:p>
          <a:p>
            <a:pPr marL="342900" lvl="0" indent="-342900">
              <a:buFont typeface="Arial" panose="020B0604020202020204" pitchFamily="34" charset="0"/>
              <a:buChar char="•"/>
              <a:tabLst>
                <a:tab pos="457200" algn="l"/>
              </a:tabLst>
            </a:pPr>
            <a:r>
              <a:rPr lang="en-US" sz="1800" b="1" dirty="0" err="1">
                <a:latin typeface="Calibri" panose="020F0502020204030204" pitchFamily="34" charset="0"/>
                <a:ea typeface="Times New Roman" panose="02020603050405020304" pitchFamily="18" charset="0"/>
                <a:cs typeface="Calibri" panose="020F0502020204030204" pitchFamily="34" charset="0"/>
              </a:rPr>
              <a:t>Opisi</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a:t>
            </a: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kupcev</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Ustvarite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podrobne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opise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kupcev</a:t>
            </a:r>
            <a:r>
              <a:rPr lang="en-US" sz="1800" dirty="0">
                <a:effectLst/>
                <a:latin typeface="Calibri" panose="020F0502020204030204" pitchFamily="34" charset="0"/>
                <a:ea typeface="Times New Roman" panose="02020603050405020304" pitchFamily="18" charset="0"/>
                <a:cs typeface="Calibri" panose="020F0502020204030204" pitchFamily="34" charset="0"/>
              </a:rPr>
              <a:t>, ki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predstavljajo</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vaše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idealne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stranke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Te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osebe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vključujejo</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podatke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kot</a:t>
            </a:r>
            <a:r>
              <a:rPr lang="en-US" sz="1800" dirty="0">
                <a:effectLst/>
                <a:latin typeface="Calibri" panose="020F0502020204030204" pitchFamily="34" charset="0"/>
                <a:ea typeface="Times New Roman" panose="02020603050405020304" pitchFamily="18" charset="0"/>
                <a:cs typeface="Calibri" panose="020F0502020204030204" pitchFamily="34" charset="0"/>
              </a:rPr>
              <a:t> so starost,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poklic</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bolečine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cilji</a:t>
            </a:r>
            <a:r>
              <a:rPr lang="en-US" sz="1800" dirty="0">
                <a:effectLst/>
                <a:latin typeface="Calibri" panose="020F0502020204030204" pitchFamily="34" charset="0"/>
                <a:ea typeface="Times New Roman" panose="02020603050405020304" pitchFamily="18" charset="0"/>
                <a:cs typeface="Calibri" panose="020F0502020204030204" pitchFamily="34" charset="0"/>
              </a:rPr>
              <a:t> in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želeni</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komunikacijski</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kanali</a:t>
            </a:r>
            <a:r>
              <a:rPr lang="en-US" sz="1800" dirty="0">
                <a:effectLst/>
                <a:latin typeface="Calibri" panose="020F0502020204030204" pitchFamily="34" charset="0"/>
                <a:ea typeface="Times New Roman" panose="02020603050405020304" pitchFamily="18" charset="0"/>
                <a:cs typeface="Calibri" panose="020F0502020204030204" pitchFamily="34" charset="0"/>
              </a:rPr>
              <a:t>.</a:t>
            </a:r>
            <a:br>
              <a:rPr lang="en-US" sz="1800" dirty="0">
                <a:effectLst/>
                <a:latin typeface="Calibri" panose="020F0502020204030204" pitchFamily="34" charset="0"/>
                <a:ea typeface="Times New Roman" panose="02020603050405020304" pitchFamily="18" charset="0"/>
                <a:cs typeface="Calibri" panose="020F0502020204030204" pitchFamily="34" charset="0"/>
              </a:rPr>
            </a:b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s-ES" sz="1800" dirty="0">
              <a:effectLst/>
              <a:latin typeface="Calibri" panose="020F0502020204030204" pitchFamily="34" charset="0"/>
              <a:ea typeface="Yu Mincho" panose="02020400000000000000" pitchFamily="18" charset="-128"/>
              <a:cs typeface="Arial" panose="020B0604020202020204" pitchFamily="34" charset="0"/>
            </a:endParaRPr>
          </a:p>
          <a:p>
            <a:endParaRPr lang="en-GB" dirty="0"/>
          </a:p>
        </p:txBody>
      </p:sp>
    </p:spTree>
    <p:extLst>
      <p:ext uri="{BB962C8B-B14F-4D97-AF65-F5344CB8AC3E}">
        <p14:creationId xmlns:p14="http://schemas.microsoft.com/office/powerpoint/2010/main" val="25245129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rotWithShape="1">
          <a:blip r:embed="rId2">
            <a:extLst>
              <a:ext uri="{28A0092B-C50C-407E-A947-70E740481C1C}">
                <a14:useLocalDpi xmlns:a14="http://schemas.microsoft.com/office/drawing/2010/main" val="0"/>
              </a:ext>
            </a:extLst>
          </a:blip>
          <a:srcRect l="14328" r="9857"/>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2. </a:t>
            </a:r>
            <a:r>
              <a:rPr lang="en-GB" sz="2800" dirty="0" err="1">
                <a:solidFill>
                  <a:srgbClr val="0AD995"/>
                </a:solidFill>
                <a:latin typeface="Calibri" panose="020F0502020204030204" pitchFamily="34" charset="0"/>
                <a:ea typeface="Yu Mincho" panose="02020400000000000000" pitchFamily="18" charset="-128"/>
                <a:cs typeface="Arial" panose="020B0604020202020204" pitchFamily="34" charset="0"/>
              </a:rPr>
              <a:t>Oblikovanje</a:t>
            </a:r>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 </a:t>
            </a:r>
            <a:r>
              <a:rPr lang="en-GB" sz="2800" dirty="0" err="1">
                <a:solidFill>
                  <a:srgbClr val="0AD995"/>
                </a:solidFill>
                <a:latin typeface="Calibri" panose="020F0502020204030204" pitchFamily="34" charset="0"/>
                <a:ea typeface="Yu Mincho" panose="02020400000000000000" pitchFamily="18" charset="-128"/>
                <a:cs typeface="Arial" panose="020B0604020202020204" pitchFamily="34" charset="0"/>
              </a:rPr>
              <a:t>strategije</a:t>
            </a:r>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 </a:t>
            </a:r>
            <a:r>
              <a:rPr lang="en-GB" sz="2800" dirty="0" err="1">
                <a:solidFill>
                  <a:srgbClr val="0AD995"/>
                </a:solidFill>
                <a:latin typeface="Calibri" panose="020F0502020204030204" pitchFamily="34" charset="0"/>
                <a:ea typeface="Yu Mincho" panose="02020400000000000000" pitchFamily="18" charset="-128"/>
                <a:cs typeface="Arial" panose="020B0604020202020204" pitchFamily="34" charset="0"/>
              </a:rPr>
              <a:t>digitalnega</a:t>
            </a:r>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 </a:t>
            </a:r>
            <a:r>
              <a:rPr lang="en-GB" sz="2800" dirty="0" err="1">
                <a:solidFill>
                  <a:srgbClr val="0AD995"/>
                </a:solidFill>
                <a:latin typeface="Calibri" panose="020F0502020204030204" pitchFamily="34" charset="0"/>
                <a:ea typeface="Yu Mincho" panose="02020400000000000000" pitchFamily="18" charset="-128"/>
                <a:cs typeface="Arial" panose="020B0604020202020204" pitchFamily="34" charset="0"/>
              </a:rPr>
              <a:t>trženja</a:t>
            </a:r>
            <a:endPar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endParaRPr>
          </a:p>
          <a:p>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2.1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Opredelitev</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poslovnih</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ciljev</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in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ciljne</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skupine</a:t>
            </a:r>
            <a:endParaRPr lang="es-ES"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pPr>
              <a:lnSpc>
                <a:spcPct val="107000"/>
              </a:lnSpc>
              <a:spcAft>
                <a:spcPts val="800"/>
              </a:spcAft>
              <a:buSzPts val="1000"/>
              <a:tabLst>
                <a:tab pos="457200" algn="l"/>
              </a:tabLst>
            </a:pPr>
            <a:r>
              <a:rPr lang="en-US" sz="1800" b="1" dirty="0">
                <a:effectLst/>
                <a:ea typeface="Times New Roman" panose="02020603050405020304" pitchFamily="18" charset="0"/>
              </a:rPr>
              <a:t>2.1.2 </a:t>
            </a:r>
            <a:r>
              <a:rPr lang="en-US" sz="1800" b="1" dirty="0" err="1">
                <a:effectLst/>
                <a:ea typeface="Times New Roman" panose="02020603050405020304" pitchFamily="18" charset="0"/>
              </a:rPr>
              <a:t>Opredelitev</a:t>
            </a:r>
            <a:r>
              <a:rPr lang="en-US" sz="1800" b="1" dirty="0">
                <a:effectLst/>
                <a:ea typeface="Times New Roman" panose="02020603050405020304" pitchFamily="18" charset="0"/>
              </a:rPr>
              <a:t> </a:t>
            </a:r>
            <a:r>
              <a:rPr lang="en-US" sz="1800" b="1" dirty="0" err="1">
                <a:effectLst/>
                <a:ea typeface="Times New Roman" panose="02020603050405020304" pitchFamily="18" charset="0"/>
              </a:rPr>
              <a:t>ciljne</a:t>
            </a:r>
            <a:r>
              <a:rPr lang="en-US" sz="1800" b="1" dirty="0">
                <a:effectLst/>
                <a:ea typeface="Times New Roman" panose="02020603050405020304" pitchFamily="18" charset="0"/>
              </a:rPr>
              <a:t> </a:t>
            </a:r>
            <a:r>
              <a:rPr lang="en-US" sz="1800" b="1" dirty="0" err="1">
                <a:effectLst/>
                <a:ea typeface="Times New Roman" panose="02020603050405020304" pitchFamily="18" charset="0"/>
              </a:rPr>
              <a:t>skupine</a:t>
            </a:r>
            <a:endParaRPr lang="en-US" sz="1800" b="1" dirty="0">
              <a:effectLst/>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err="1">
                <a:effectLst/>
                <a:ea typeface="Times New Roman" panose="02020603050405020304" pitchFamily="18" charset="0"/>
              </a:rPr>
              <a:t>Raziskovanje</a:t>
            </a:r>
            <a:r>
              <a:rPr lang="en-GB" sz="1800" b="1" dirty="0">
                <a:effectLst/>
                <a:ea typeface="Times New Roman" panose="02020603050405020304" pitchFamily="18" charset="0"/>
              </a:rPr>
              <a:t> </a:t>
            </a:r>
            <a:r>
              <a:rPr lang="en-GB" sz="1800" b="1" dirty="0" err="1">
                <a:effectLst/>
                <a:ea typeface="Times New Roman" panose="02020603050405020304" pitchFamily="18" charset="0"/>
              </a:rPr>
              <a:t>občinstva</a:t>
            </a:r>
            <a:r>
              <a:rPr lang="en-GB" sz="1800" b="1" dirty="0">
                <a:effectLst/>
                <a:ea typeface="Times New Roman" panose="02020603050405020304" pitchFamily="18" charset="0"/>
              </a:rPr>
              <a:t>: </a:t>
            </a:r>
            <a:r>
              <a:rPr lang="en-GB" sz="1800" dirty="0" err="1">
                <a:effectLst/>
                <a:ea typeface="Times New Roman" panose="02020603050405020304" pitchFamily="18" charset="0"/>
              </a:rPr>
              <a:t>Uporabite</a:t>
            </a:r>
            <a:r>
              <a:rPr lang="en-GB" sz="1800" dirty="0">
                <a:effectLst/>
                <a:ea typeface="Times New Roman" panose="02020603050405020304" pitchFamily="18" charset="0"/>
              </a:rPr>
              <a:t> </a:t>
            </a:r>
            <a:r>
              <a:rPr lang="en-GB" sz="1800" dirty="0" err="1">
                <a:effectLst/>
                <a:ea typeface="Times New Roman" panose="02020603050405020304" pitchFamily="18" charset="0"/>
              </a:rPr>
              <a:t>orodja</a:t>
            </a:r>
            <a:r>
              <a:rPr lang="en-GB" sz="1800" dirty="0">
                <a:effectLst/>
                <a:ea typeface="Times New Roman" panose="02020603050405020304" pitchFamily="18" charset="0"/>
              </a:rPr>
              <a:t> za </a:t>
            </a:r>
            <a:r>
              <a:rPr lang="en-GB" sz="1800" dirty="0" err="1">
                <a:effectLst/>
                <a:ea typeface="Times New Roman" panose="02020603050405020304" pitchFamily="18" charset="0"/>
              </a:rPr>
              <a:t>tržne</a:t>
            </a:r>
            <a:r>
              <a:rPr lang="en-GB" sz="1800" dirty="0">
                <a:effectLst/>
                <a:ea typeface="Times New Roman" panose="02020603050405020304" pitchFamily="18" charset="0"/>
              </a:rPr>
              <a:t> </a:t>
            </a:r>
            <a:r>
              <a:rPr lang="en-GB" sz="1800" dirty="0" err="1">
                <a:effectLst/>
                <a:ea typeface="Times New Roman" panose="02020603050405020304" pitchFamily="18" charset="0"/>
              </a:rPr>
              <a:t>raziskave</a:t>
            </a:r>
            <a:r>
              <a:rPr lang="en-GB" sz="1800" dirty="0">
                <a:effectLst/>
                <a:ea typeface="Times New Roman" panose="02020603050405020304" pitchFamily="18" charset="0"/>
              </a:rPr>
              <a:t> in </a:t>
            </a:r>
            <a:r>
              <a:rPr lang="en-GB" sz="1800" dirty="0" err="1">
                <a:effectLst/>
                <a:ea typeface="Times New Roman" panose="02020603050405020304" pitchFamily="18" charset="0"/>
              </a:rPr>
              <a:t>podatkovno</a:t>
            </a:r>
            <a:r>
              <a:rPr lang="en-GB" sz="1800" dirty="0">
                <a:effectLst/>
                <a:ea typeface="Times New Roman" panose="02020603050405020304" pitchFamily="18" charset="0"/>
              </a:rPr>
              <a:t> </a:t>
            </a:r>
            <a:r>
              <a:rPr lang="en-GB" sz="1800" dirty="0" err="1">
                <a:effectLst/>
                <a:ea typeface="Times New Roman" panose="02020603050405020304" pitchFamily="18" charset="0"/>
              </a:rPr>
              <a:t>analitiko</a:t>
            </a:r>
            <a:r>
              <a:rPr lang="en-GB" sz="1800" dirty="0">
                <a:effectLst/>
                <a:ea typeface="Times New Roman" panose="02020603050405020304" pitchFamily="18" charset="0"/>
              </a:rPr>
              <a:t>, da </a:t>
            </a:r>
            <a:r>
              <a:rPr lang="en-GB" sz="1800" dirty="0" err="1">
                <a:effectLst/>
                <a:ea typeface="Times New Roman" panose="02020603050405020304" pitchFamily="18" charset="0"/>
              </a:rPr>
              <a:t>pridobite</a:t>
            </a:r>
            <a:r>
              <a:rPr lang="en-GB" sz="1800" dirty="0">
                <a:effectLst/>
                <a:ea typeface="Times New Roman" panose="02020603050405020304" pitchFamily="18" charset="0"/>
              </a:rPr>
              <a:t> </a:t>
            </a:r>
            <a:r>
              <a:rPr lang="en-GB" sz="1800" dirty="0" err="1">
                <a:effectLst/>
                <a:ea typeface="Times New Roman" panose="02020603050405020304" pitchFamily="18" charset="0"/>
              </a:rPr>
              <a:t>vpogled</a:t>
            </a:r>
            <a:r>
              <a:rPr lang="en-GB" sz="1800" dirty="0">
                <a:effectLst/>
                <a:ea typeface="Times New Roman" panose="02020603050405020304" pitchFamily="18" charset="0"/>
              </a:rPr>
              <a:t> v </a:t>
            </a:r>
            <a:r>
              <a:rPr lang="en-GB" sz="1800" dirty="0" err="1">
                <a:effectLst/>
                <a:ea typeface="Times New Roman" panose="02020603050405020304" pitchFamily="18" charset="0"/>
              </a:rPr>
              <a:t>vedenje</a:t>
            </a:r>
            <a:r>
              <a:rPr lang="en-GB" sz="1800" dirty="0">
                <a:effectLst/>
                <a:ea typeface="Times New Roman" panose="02020603050405020304" pitchFamily="18" charset="0"/>
              </a:rPr>
              <a:t> </a:t>
            </a:r>
            <a:r>
              <a:rPr lang="en-GB" sz="1800" dirty="0" err="1">
                <a:effectLst/>
                <a:ea typeface="Times New Roman" panose="02020603050405020304" pitchFamily="18" charset="0"/>
              </a:rPr>
              <a:t>svojega</a:t>
            </a:r>
            <a:r>
              <a:rPr lang="en-GB" sz="1800" dirty="0">
                <a:effectLst/>
                <a:ea typeface="Times New Roman" panose="02020603050405020304" pitchFamily="18" charset="0"/>
              </a:rPr>
              <a:t> </a:t>
            </a:r>
            <a:r>
              <a:rPr lang="en-GB" sz="1800" dirty="0" err="1">
                <a:effectLst/>
                <a:ea typeface="Times New Roman" panose="02020603050405020304" pitchFamily="18" charset="0"/>
              </a:rPr>
              <a:t>občinstva</a:t>
            </a:r>
            <a:r>
              <a:rPr lang="en-GB" sz="1800" dirty="0">
                <a:effectLst/>
                <a:ea typeface="Times New Roman" panose="02020603050405020304" pitchFamily="18" charset="0"/>
              </a:rPr>
              <a:t>. </a:t>
            </a:r>
            <a:r>
              <a:rPr lang="en-GB" sz="1800" dirty="0" err="1">
                <a:effectLst/>
                <a:ea typeface="Times New Roman" panose="02020603050405020304" pitchFamily="18" charset="0"/>
              </a:rPr>
              <a:t>Spremljajte</a:t>
            </a:r>
            <a:r>
              <a:rPr lang="en-GB" sz="1800" dirty="0">
                <a:effectLst/>
                <a:ea typeface="Times New Roman" panose="02020603050405020304" pitchFamily="18" charset="0"/>
              </a:rPr>
              <a:t> </a:t>
            </a:r>
            <a:r>
              <a:rPr lang="en-GB" sz="1800" dirty="0" err="1">
                <a:effectLst/>
                <a:ea typeface="Times New Roman" panose="02020603050405020304" pitchFamily="18" charset="0"/>
              </a:rPr>
              <a:t>pogovore</a:t>
            </a:r>
            <a:r>
              <a:rPr lang="en-GB" sz="1800" dirty="0">
                <a:effectLst/>
                <a:ea typeface="Times New Roman" panose="02020603050405020304" pitchFamily="18" charset="0"/>
              </a:rPr>
              <a:t> v </a:t>
            </a:r>
            <a:r>
              <a:rPr lang="en-GB" sz="1800" dirty="0" err="1">
                <a:effectLst/>
                <a:ea typeface="Times New Roman" panose="02020603050405020304" pitchFamily="18" charset="0"/>
              </a:rPr>
              <a:t>družabnih</a:t>
            </a:r>
            <a:r>
              <a:rPr lang="en-GB" sz="1800" dirty="0">
                <a:effectLst/>
                <a:ea typeface="Times New Roman" panose="02020603050405020304" pitchFamily="18" charset="0"/>
              </a:rPr>
              <a:t> </a:t>
            </a:r>
            <a:r>
              <a:rPr lang="en-GB" sz="1800" dirty="0" err="1">
                <a:effectLst/>
                <a:ea typeface="Times New Roman" panose="02020603050405020304" pitchFamily="18" charset="0"/>
              </a:rPr>
              <a:t>medijih</a:t>
            </a:r>
            <a:r>
              <a:rPr lang="en-GB" sz="1800" dirty="0">
                <a:effectLst/>
                <a:ea typeface="Times New Roman" panose="02020603050405020304" pitchFamily="18" charset="0"/>
              </a:rPr>
              <a:t>, </a:t>
            </a:r>
            <a:r>
              <a:rPr lang="en-GB" sz="1800" dirty="0" err="1">
                <a:effectLst/>
                <a:ea typeface="Times New Roman" panose="02020603050405020304" pitchFamily="18" charset="0"/>
              </a:rPr>
              <a:t>izvajajte</a:t>
            </a:r>
            <a:r>
              <a:rPr lang="en-GB" sz="1800" dirty="0">
                <a:effectLst/>
                <a:ea typeface="Times New Roman" panose="02020603050405020304" pitchFamily="18" charset="0"/>
              </a:rPr>
              <a:t> </a:t>
            </a:r>
            <a:r>
              <a:rPr lang="en-GB" sz="1800" dirty="0" err="1">
                <a:effectLst/>
                <a:ea typeface="Times New Roman" panose="02020603050405020304" pitchFamily="18" charset="0"/>
              </a:rPr>
              <a:t>ankete</a:t>
            </a:r>
            <a:r>
              <a:rPr lang="en-GB" sz="1800" dirty="0">
                <a:effectLst/>
                <a:ea typeface="Times New Roman" panose="02020603050405020304" pitchFamily="18" charset="0"/>
              </a:rPr>
              <a:t> in </a:t>
            </a:r>
            <a:r>
              <a:rPr lang="en-GB" sz="1800" dirty="0" err="1">
                <a:effectLst/>
                <a:ea typeface="Times New Roman" panose="02020603050405020304" pitchFamily="18" charset="0"/>
              </a:rPr>
              <a:t>analizirajte</a:t>
            </a:r>
            <a:r>
              <a:rPr lang="en-GB" sz="1800" dirty="0">
                <a:effectLst/>
                <a:ea typeface="Times New Roman" panose="02020603050405020304" pitchFamily="18" charset="0"/>
              </a:rPr>
              <a:t> </a:t>
            </a:r>
            <a:r>
              <a:rPr lang="en-GB" sz="1800" dirty="0" err="1">
                <a:effectLst/>
                <a:ea typeface="Times New Roman" panose="02020603050405020304" pitchFamily="18" charset="0"/>
              </a:rPr>
              <a:t>promet</a:t>
            </a:r>
            <a:r>
              <a:rPr lang="en-GB" sz="1800" dirty="0">
                <a:effectLst/>
                <a:ea typeface="Times New Roman" panose="02020603050405020304" pitchFamily="18" charset="0"/>
              </a:rPr>
              <a:t> </a:t>
            </a:r>
            <a:r>
              <a:rPr lang="en-GB" sz="1800" dirty="0" err="1">
                <a:effectLst/>
                <a:ea typeface="Times New Roman" panose="02020603050405020304" pitchFamily="18" charset="0"/>
              </a:rPr>
              <a:t>na</a:t>
            </a:r>
            <a:r>
              <a:rPr lang="en-GB" sz="1800" dirty="0">
                <a:effectLst/>
                <a:ea typeface="Times New Roman" panose="02020603050405020304" pitchFamily="18" charset="0"/>
              </a:rPr>
              <a:t> </a:t>
            </a:r>
            <a:r>
              <a:rPr lang="en-GB" sz="1800" dirty="0" err="1">
                <a:effectLst/>
                <a:ea typeface="Times New Roman" panose="02020603050405020304" pitchFamily="18" charset="0"/>
              </a:rPr>
              <a:t>spletnem</a:t>
            </a:r>
            <a:r>
              <a:rPr lang="en-GB" sz="1800" dirty="0">
                <a:effectLst/>
                <a:ea typeface="Times New Roman" panose="02020603050405020304" pitchFamily="18" charset="0"/>
              </a:rPr>
              <a:t> </a:t>
            </a:r>
            <a:r>
              <a:rPr lang="en-GB" sz="1800" dirty="0" err="1">
                <a:effectLst/>
                <a:ea typeface="Times New Roman" panose="02020603050405020304" pitchFamily="18" charset="0"/>
              </a:rPr>
              <a:t>mestu</a:t>
            </a:r>
            <a:r>
              <a:rPr lang="en-GB" sz="1800" dirty="0">
                <a:effectLst/>
                <a:ea typeface="Times New Roman" panose="02020603050405020304" pitchFamily="18" charset="0"/>
              </a:rPr>
              <a:t>.</a:t>
            </a:r>
          </a:p>
          <a:p>
            <a:pPr marL="342900" lvl="0" indent="-342900">
              <a:buFont typeface="Arial" panose="020B0604020202020204" pitchFamily="34" charset="0"/>
              <a:buChar char="•"/>
              <a:tabLst>
                <a:tab pos="457200" algn="l"/>
              </a:tabLst>
            </a:pPr>
            <a:r>
              <a:rPr lang="en-GB" sz="1800" b="1" dirty="0">
                <a:effectLst/>
                <a:ea typeface="Times New Roman" panose="02020603050405020304" pitchFamily="18" charset="0"/>
              </a:rPr>
              <a:t>Analiza </a:t>
            </a:r>
            <a:r>
              <a:rPr lang="en-GB" sz="1800" b="1" dirty="0" err="1">
                <a:effectLst/>
                <a:ea typeface="Times New Roman" panose="02020603050405020304" pitchFamily="18" charset="0"/>
              </a:rPr>
              <a:t>konkurence</a:t>
            </a:r>
            <a:r>
              <a:rPr lang="en-GB" sz="1800" b="1" dirty="0">
                <a:effectLst/>
                <a:ea typeface="Times New Roman" panose="02020603050405020304" pitchFamily="18" charset="0"/>
              </a:rPr>
              <a:t>: </a:t>
            </a:r>
            <a:r>
              <a:rPr lang="en-GB" sz="1800" dirty="0" err="1">
                <a:effectLst/>
                <a:ea typeface="Times New Roman" panose="02020603050405020304" pitchFamily="18" charset="0"/>
              </a:rPr>
              <a:t>Preučite</a:t>
            </a:r>
            <a:r>
              <a:rPr lang="en-GB" sz="1800" dirty="0">
                <a:effectLst/>
                <a:ea typeface="Times New Roman" panose="02020603050405020304" pitchFamily="18" charset="0"/>
              </a:rPr>
              <a:t> </a:t>
            </a:r>
            <a:r>
              <a:rPr lang="en-GB" sz="1800" dirty="0" err="1">
                <a:effectLst/>
                <a:ea typeface="Times New Roman" panose="02020603050405020304" pitchFamily="18" charset="0"/>
              </a:rPr>
              <a:t>svoje</a:t>
            </a:r>
            <a:r>
              <a:rPr lang="en-GB" sz="1800" dirty="0">
                <a:effectLst/>
                <a:ea typeface="Times New Roman" panose="02020603050405020304" pitchFamily="18" charset="0"/>
              </a:rPr>
              <a:t> </a:t>
            </a:r>
            <a:r>
              <a:rPr lang="en-GB" sz="1800" dirty="0" err="1">
                <a:effectLst/>
                <a:ea typeface="Times New Roman" panose="02020603050405020304" pitchFamily="18" charset="0"/>
              </a:rPr>
              <a:t>konkurente</a:t>
            </a:r>
            <a:r>
              <a:rPr lang="en-GB" sz="1800" dirty="0">
                <a:effectLst/>
                <a:ea typeface="Times New Roman" panose="02020603050405020304" pitchFamily="18" charset="0"/>
              </a:rPr>
              <a:t> in </a:t>
            </a:r>
            <a:r>
              <a:rPr lang="en-GB" sz="1800" dirty="0" err="1">
                <a:effectLst/>
                <a:ea typeface="Times New Roman" panose="02020603050405020304" pitchFamily="18" charset="0"/>
              </a:rPr>
              <a:t>njihovo</a:t>
            </a:r>
            <a:r>
              <a:rPr lang="en-GB" sz="1800" dirty="0">
                <a:effectLst/>
                <a:ea typeface="Times New Roman" panose="02020603050405020304" pitchFamily="18" charset="0"/>
              </a:rPr>
              <a:t> </a:t>
            </a:r>
            <a:r>
              <a:rPr lang="en-GB" sz="1800" dirty="0" err="1">
                <a:effectLst/>
                <a:ea typeface="Times New Roman" panose="02020603050405020304" pitchFamily="18" charset="0"/>
              </a:rPr>
              <a:t>bazo</a:t>
            </a:r>
            <a:r>
              <a:rPr lang="en-GB" sz="1800" dirty="0">
                <a:effectLst/>
                <a:ea typeface="Times New Roman" panose="02020603050405020304" pitchFamily="18" charset="0"/>
              </a:rPr>
              <a:t> </a:t>
            </a:r>
            <a:r>
              <a:rPr lang="en-GB" sz="1800" dirty="0" err="1">
                <a:effectLst/>
                <a:ea typeface="Times New Roman" panose="02020603050405020304" pitchFamily="18" charset="0"/>
              </a:rPr>
              <a:t>strank</a:t>
            </a:r>
            <a:r>
              <a:rPr lang="en-GB" sz="1800" dirty="0">
                <a:effectLst/>
                <a:ea typeface="Times New Roman" panose="02020603050405020304" pitchFamily="18" charset="0"/>
              </a:rPr>
              <a:t>. </a:t>
            </a:r>
            <a:r>
              <a:rPr lang="en-GB" sz="1800" dirty="0" err="1">
                <a:effectLst/>
                <a:ea typeface="Times New Roman" panose="02020603050405020304" pitchFamily="18" charset="0"/>
              </a:rPr>
              <a:t>Ugotovite</a:t>
            </a:r>
            <a:r>
              <a:rPr lang="en-GB" sz="1800" dirty="0">
                <a:effectLst/>
                <a:ea typeface="Times New Roman" panose="02020603050405020304" pitchFamily="18" charset="0"/>
              </a:rPr>
              <a:t> </a:t>
            </a:r>
            <a:r>
              <a:rPr lang="en-GB" sz="1800" dirty="0" err="1">
                <a:effectLst/>
                <a:ea typeface="Times New Roman" panose="02020603050405020304" pitchFamily="18" charset="0"/>
              </a:rPr>
              <a:t>vrzeli</a:t>
            </a:r>
            <a:r>
              <a:rPr lang="en-GB" sz="1800" dirty="0">
                <a:effectLst/>
                <a:ea typeface="Times New Roman" panose="02020603050405020304" pitchFamily="18" charset="0"/>
              </a:rPr>
              <a:t> </a:t>
            </a:r>
            <a:r>
              <a:rPr lang="en-GB" sz="1800" dirty="0" err="1">
                <a:effectLst/>
                <a:ea typeface="Times New Roman" panose="02020603050405020304" pitchFamily="18" charset="0"/>
              </a:rPr>
              <a:t>na</a:t>
            </a:r>
            <a:r>
              <a:rPr lang="en-GB" sz="1800" dirty="0">
                <a:effectLst/>
                <a:ea typeface="Times New Roman" panose="02020603050405020304" pitchFamily="18" charset="0"/>
              </a:rPr>
              <a:t> </a:t>
            </a:r>
            <a:r>
              <a:rPr lang="en-GB" sz="1800" dirty="0" err="1">
                <a:effectLst/>
                <a:ea typeface="Times New Roman" panose="02020603050405020304" pitchFamily="18" charset="0"/>
              </a:rPr>
              <a:t>trgu</a:t>
            </a:r>
            <a:r>
              <a:rPr lang="en-GB" sz="1800" dirty="0">
                <a:effectLst/>
                <a:ea typeface="Times New Roman" panose="02020603050405020304" pitchFamily="18" charset="0"/>
              </a:rPr>
              <a:t> </a:t>
            </a:r>
            <a:r>
              <a:rPr lang="en-GB" sz="1800" dirty="0" err="1">
                <a:effectLst/>
                <a:ea typeface="Times New Roman" panose="02020603050405020304" pitchFamily="18" charset="0"/>
              </a:rPr>
              <a:t>ali</a:t>
            </a:r>
            <a:r>
              <a:rPr lang="en-GB" sz="1800" dirty="0">
                <a:effectLst/>
                <a:ea typeface="Times New Roman" panose="02020603050405020304" pitchFamily="18" charset="0"/>
              </a:rPr>
              <a:t> </a:t>
            </a:r>
            <a:r>
              <a:rPr lang="en-GB" sz="1800" dirty="0" err="1">
                <a:effectLst/>
                <a:ea typeface="Times New Roman" panose="02020603050405020304" pitchFamily="18" charset="0"/>
              </a:rPr>
              <a:t>priložnosti</a:t>
            </a:r>
            <a:r>
              <a:rPr lang="en-GB" sz="1800" dirty="0">
                <a:effectLst/>
                <a:ea typeface="Times New Roman" panose="02020603050405020304" pitchFamily="18" charset="0"/>
              </a:rPr>
              <a:t> za </a:t>
            </a:r>
            <a:r>
              <a:rPr lang="en-GB" sz="1800" dirty="0" err="1">
                <a:effectLst/>
                <a:ea typeface="Times New Roman" panose="02020603050405020304" pitchFamily="18" charset="0"/>
              </a:rPr>
              <a:t>oskrbo</a:t>
            </a:r>
            <a:r>
              <a:rPr lang="en-GB" sz="1800" dirty="0">
                <a:effectLst/>
                <a:ea typeface="Times New Roman" panose="02020603050405020304" pitchFamily="18" charset="0"/>
              </a:rPr>
              <a:t> </a:t>
            </a:r>
            <a:r>
              <a:rPr lang="en-GB" sz="1800" dirty="0" err="1">
                <a:effectLst/>
                <a:ea typeface="Times New Roman" panose="02020603050405020304" pitchFamily="18" charset="0"/>
              </a:rPr>
              <a:t>segmentov</a:t>
            </a:r>
            <a:r>
              <a:rPr lang="en-GB" sz="1800" dirty="0">
                <a:effectLst/>
                <a:ea typeface="Times New Roman" panose="02020603050405020304" pitchFamily="18" charset="0"/>
              </a:rPr>
              <a:t> </a:t>
            </a:r>
            <a:r>
              <a:rPr lang="en-GB" sz="1800" dirty="0" err="1">
                <a:effectLst/>
                <a:ea typeface="Times New Roman" panose="02020603050405020304" pitchFamily="18" charset="0"/>
              </a:rPr>
              <a:t>kupcev</a:t>
            </a:r>
            <a:r>
              <a:rPr lang="en-GB" sz="1800" dirty="0">
                <a:effectLst/>
                <a:ea typeface="Times New Roman" panose="02020603050405020304" pitchFamily="18" charset="0"/>
              </a:rPr>
              <a:t>, ki </a:t>
            </a:r>
            <a:r>
              <a:rPr lang="en-GB" sz="1800" dirty="0" err="1">
                <a:effectLst/>
                <a:ea typeface="Times New Roman" panose="02020603050405020304" pitchFamily="18" charset="0"/>
              </a:rPr>
              <a:t>niso</a:t>
            </a:r>
            <a:r>
              <a:rPr lang="en-GB" sz="1800" dirty="0">
                <a:effectLst/>
                <a:ea typeface="Times New Roman" panose="02020603050405020304" pitchFamily="18" charset="0"/>
              </a:rPr>
              <a:t> </a:t>
            </a:r>
            <a:r>
              <a:rPr lang="en-GB" sz="1800" dirty="0" err="1">
                <a:effectLst/>
                <a:ea typeface="Times New Roman" panose="02020603050405020304" pitchFamily="18" charset="0"/>
              </a:rPr>
              <a:t>dovolj</a:t>
            </a:r>
            <a:r>
              <a:rPr lang="en-GB" sz="1800" dirty="0">
                <a:effectLst/>
                <a:ea typeface="Times New Roman" panose="02020603050405020304" pitchFamily="18" charset="0"/>
              </a:rPr>
              <a:t> </a:t>
            </a:r>
            <a:r>
              <a:rPr lang="en-GB" sz="1800" dirty="0" err="1">
                <a:effectLst/>
                <a:ea typeface="Times New Roman" panose="02020603050405020304" pitchFamily="18" charset="0"/>
              </a:rPr>
              <a:t>zastopani</a:t>
            </a:r>
            <a:r>
              <a:rPr lang="en-GB" sz="1800" dirty="0">
                <a:effectLst/>
                <a:ea typeface="Times New Roman" panose="02020603050405020304" pitchFamily="18" charset="0"/>
              </a:rPr>
              <a:t>.</a:t>
            </a:r>
          </a:p>
          <a:p>
            <a:pPr marL="342900" lvl="0" indent="-342900">
              <a:buFont typeface="Arial" panose="020B0604020202020204" pitchFamily="34" charset="0"/>
              <a:buChar char="•"/>
              <a:tabLst>
                <a:tab pos="457200" algn="l"/>
              </a:tabLst>
            </a:pPr>
            <a:r>
              <a:rPr lang="en-GB" sz="1800" b="1" dirty="0" err="1">
                <a:effectLst/>
                <a:ea typeface="Times New Roman" panose="02020603050405020304" pitchFamily="18" charset="0"/>
              </a:rPr>
              <a:t>Predlog</a:t>
            </a:r>
            <a:r>
              <a:rPr lang="en-GB" sz="1800" b="1" dirty="0">
                <a:effectLst/>
                <a:ea typeface="Times New Roman" panose="02020603050405020304" pitchFamily="18" charset="0"/>
              </a:rPr>
              <a:t> </a:t>
            </a:r>
            <a:r>
              <a:rPr lang="en-GB" sz="1800" b="1" dirty="0" err="1">
                <a:effectLst/>
                <a:ea typeface="Times New Roman" panose="02020603050405020304" pitchFamily="18" charset="0"/>
              </a:rPr>
              <a:t>vrednosti</a:t>
            </a:r>
            <a:r>
              <a:rPr lang="en-GB" sz="1800" b="1" dirty="0">
                <a:effectLst/>
                <a:ea typeface="Times New Roman" panose="02020603050405020304" pitchFamily="18" charset="0"/>
              </a:rPr>
              <a:t>: </a:t>
            </a:r>
            <a:r>
              <a:rPr lang="en-GB" sz="1800" dirty="0" err="1">
                <a:effectLst/>
                <a:ea typeface="Times New Roman" panose="02020603050405020304" pitchFamily="18" charset="0"/>
              </a:rPr>
              <a:t>Razumite</a:t>
            </a:r>
            <a:r>
              <a:rPr lang="en-GB" sz="1800" dirty="0">
                <a:effectLst/>
                <a:ea typeface="Times New Roman" panose="02020603050405020304" pitchFamily="18" charset="0"/>
              </a:rPr>
              <a:t>, </a:t>
            </a:r>
            <a:r>
              <a:rPr lang="en-GB" sz="1800" dirty="0" err="1">
                <a:effectLst/>
                <a:ea typeface="Times New Roman" panose="02020603050405020304" pitchFamily="18" charset="0"/>
              </a:rPr>
              <a:t>kakšno</a:t>
            </a:r>
            <a:r>
              <a:rPr lang="en-GB" sz="1800" dirty="0">
                <a:effectLst/>
                <a:ea typeface="Times New Roman" panose="02020603050405020304" pitchFamily="18" charset="0"/>
              </a:rPr>
              <a:t> </a:t>
            </a:r>
            <a:r>
              <a:rPr lang="en-GB" sz="1800" dirty="0" err="1">
                <a:effectLst/>
                <a:ea typeface="Times New Roman" panose="02020603050405020304" pitchFamily="18" charset="0"/>
              </a:rPr>
              <a:t>vrednost</a:t>
            </a:r>
            <a:r>
              <a:rPr lang="en-GB" sz="1800" dirty="0">
                <a:effectLst/>
                <a:ea typeface="Times New Roman" panose="02020603050405020304" pitchFamily="18" charset="0"/>
              </a:rPr>
              <a:t> </a:t>
            </a:r>
            <a:r>
              <a:rPr lang="en-GB" sz="1800" dirty="0" err="1">
                <a:effectLst/>
                <a:ea typeface="Times New Roman" panose="02020603050405020304" pitchFamily="18" charset="0"/>
              </a:rPr>
              <a:t>ponujajo</a:t>
            </a:r>
            <a:r>
              <a:rPr lang="en-GB" sz="1800" dirty="0">
                <a:effectLst/>
                <a:ea typeface="Times New Roman" panose="02020603050405020304" pitchFamily="18" charset="0"/>
              </a:rPr>
              <a:t> </a:t>
            </a:r>
            <a:r>
              <a:rPr lang="en-GB" sz="1800" dirty="0" err="1">
                <a:effectLst/>
                <a:ea typeface="Times New Roman" panose="02020603050405020304" pitchFamily="18" charset="0"/>
              </a:rPr>
              <a:t>vaši</a:t>
            </a:r>
            <a:r>
              <a:rPr lang="en-GB" sz="1800" dirty="0">
                <a:effectLst/>
                <a:ea typeface="Times New Roman" panose="02020603050405020304" pitchFamily="18" charset="0"/>
              </a:rPr>
              <a:t> </a:t>
            </a:r>
            <a:r>
              <a:rPr lang="en-GB" sz="1800" dirty="0" err="1">
                <a:effectLst/>
                <a:ea typeface="Times New Roman" panose="02020603050405020304" pitchFamily="18" charset="0"/>
              </a:rPr>
              <a:t>izdelki</a:t>
            </a:r>
            <a:r>
              <a:rPr lang="en-GB" sz="1800" dirty="0">
                <a:effectLst/>
                <a:ea typeface="Times New Roman" panose="02020603050405020304" pitchFamily="18" charset="0"/>
              </a:rPr>
              <a:t> </a:t>
            </a:r>
            <a:r>
              <a:rPr lang="en-GB" sz="1800" dirty="0" err="1">
                <a:effectLst/>
                <a:ea typeface="Times New Roman" panose="02020603050405020304" pitchFamily="18" charset="0"/>
              </a:rPr>
              <a:t>ali</a:t>
            </a:r>
            <a:r>
              <a:rPr lang="en-GB" sz="1800" dirty="0">
                <a:effectLst/>
                <a:ea typeface="Times New Roman" panose="02020603050405020304" pitchFamily="18" charset="0"/>
              </a:rPr>
              <a:t> </a:t>
            </a:r>
            <a:r>
              <a:rPr lang="en-GB" sz="1800" dirty="0" err="1">
                <a:effectLst/>
                <a:ea typeface="Times New Roman" panose="02020603050405020304" pitchFamily="18" charset="0"/>
              </a:rPr>
              <a:t>storitve</a:t>
            </a:r>
            <a:r>
              <a:rPr lang="en-GB" sz="1800" dirty="0">
                <a:effectLst/>
                <a:ea typeface="Times New Roman" panose="02020603050405020304" pitchFamily="18" charset="0"/>
              </a:rPr>
              <a:t> </a:t>
            </a:r>
            <a:r>
              <a:rPr lang="en-GB" sz="1800" dirty="0" err="1">
                <a:effectLst/>
                <a:ea typeface="Times New Roman" panose="02020603050405020304" pitchFamily="18" charset="0"/>
              </a:rPr>
              <a:t>vaši</a:t>
            </a:r>
            <a:r>
              <a:rPr lang="en-GB" sz="1800" dirty="0">
                <a:effectLst/>
                <a:ea typeface="Times New Roman" panose="02020603050405020304" pitchFamily="18" charset="0"/>
              </a:rPr>
              <a:t> </a:t>
            </a:r>
            <a:r>
              <a:rPr lang="en-GB" sz="1800" dirty="0" err="1">
                <a:effectLst/>
                <a:ea typeface="Times New Roman" panose="02020603050405020304" pitchFamily="18" charset="0"/>
              </a:rPr>
              <a:t>publiki</a:t>
            </a:r>
            <a:r>
              <a:rPr lang="en-GB" sz="1800" dirty="0">
                <a:effectLst/>
                <a:ea typeface="Times New Roman" panose="02020603050405020304" pitchFamily="18" charset="0"/>
              </a:rPr>
              <a:t>. </a:t>
            </a:r>
            <a:r>
              <a:rPr lang="en-GB" sz="1800" dirty="0" err="1">
                <a:effectLst/>
                <a:ea typeface="Times New Roman" panose="02020603050405020304" pitchFamily="18" charset="0"/>
              </a:rPr>
              <a:t>Kako</a:t>
            </a:r>
            <a:r>
              <a:rPr lang="en-GB" sz="1800" dirty="0">
                <a:effectLst/>
                <a:ea typeface="Times New Roman" panose="02020603050405020304" pitchFamily="18" charset="0"/>
              </a:rPr>
              <a:t> </a:t>
            </a:r>
            <a:r>
              <a:rPr lang="en-GB" sz="1800" dirty="0" err="1">
                <a:effectLst/>
                <a:ea typeface="Times New Roman" panose="02020603050405020304" pitchFamily="18" charset="0"/>
              </a:rPr>
              <a:t>obravnavajo</a:t>
            </a:r>
            <a:r>
              <a:rPr lang="en-GB" sz="1800" dirty="0">
                <a:effectLst/>
                <a:ea typeface="Times New Roman" panose="02020603050405020304" pitchFamily="18" charset="0"/>
              </a:rPr>
              <a:t> </a:t>
            </a:r>
            <a:r>
              <a:rPr lang="en-GB" sz="1800" dirty="0" err="1">
                <a:effectLst/>
                <a:ea typeface="Times New Roman" panose="02020603050405020304" pitchFamily="18" charset="0"/>
              </a:rPr>
              <a:t>boleče</a:t>
            </a:r>
            <a:r>
              <a:rPr lang="en-GB" sz="1800" dirty="0">
                <a:effectLst/>
                <a:ea typeface="Times New Roman" panose="02020603050405020304" pitchFamily="18" charset="0"/>
              </a:rPr>
              <a:t> </a:t>
            </a:r>
            <a:r>
              <a:rPr lang="en-GB" sz="1800" dirty="0" err="1">
                <a:effectLst/>
                <a:ea typeface="Times New Roman" panose="02020603050405020304" pitchFamily="18" charset="0"/>
              </a:rPr>
              <a:t>točke</a:t>
            </a:r>
            <a:r>
              <a:rPr lang="en-GB" sz="1800" dirty="0">
                <a:effectLst/>
                <a:ea typeface="Times New Roman" panose="02020603050405020304" pitchFamily="18" charset="0"/>
              </a:rPr>
              <a:t> </a:t>
            </a:r>
            <a:r>
              <a:rPr lang="en-GB" sz="1800" dirty="0" err="1">
                <a:effectLst/>
                <a:ea typeface="Times New Roman" panose="02020603050405020304" pitchFamily="18" charset="0"/>
              </a:rPr>
              <a:t>vašega</a:t>
            </a:r>
            <a:r>
              <a:rPr lang="en-GB" sz="1800" dirty="0">
                <a:effectLst/>
                <a:ea typeface="Times New Roman" panose="02020603050405020304" pitchFamily="18" charset="0"/>
              </a:rPr>
              <a:t> </a:t>
            </a:r>
            <a:r>
              <a:rPr lang="en-GB" sz="1800" dirty="0" err="1">
                <a:effectLst/>
                <a:ea typeface="Times New Roman" panose="02020603050405020304" pitchFamily="18" charset="0"/>
              </a:rPr>
              <a:t>občinstva</a:t>
            </a:r>
            <a:r>
              <a:rPr lang="en-GB" sz="1800" dirty="0">
                <a:effectLst/>
                <a:ea typeface="Times New Roman" panose="02020603050405020304" pitchFamily="18" charset="0"/>
              </a:rPr>
              <a:t> </a:t>
            </a:r>
            <a:r>
              <a:rPr lang="en-GB" sz="1800" dirty="0" err="1">
                <a:effectLst/>
                <a:ea typeface="Times New Roman" panose="02020603050405020304" pitchFamily="18" charset="0"/>
              </a:rPr>
              <a:t>ali</a:t>
            </a:r>
            <a:r>
              <a:rPr lang="en-GB" sz="1800" dirty="0">
                <a:effectLst/>
                <a:ea typeface="Times New Roman" panose="02020603050405020304" pitchFamily="18" charset="0"/>
              </a:rPr>
              <a:t> </a:t>
            </a:r>
            <a:r>
              <a:rPr lang="en-GB" sz="1800" dirty="0" err="1">
                <a:effectLst/>
                <a:ea typeface="Times New Roman" panose="02020603050405020304" pitchFamily="18" charset="0"/>
              </a:rPr>
              <a:t>izpolnjujejo</a:t>
            </a:r>
            <a:r>
              <a:rPr lang="en-GB" sz="1800" dirty="0">
                <a:effectLst/>
                <a:ea typeface="Times New Roman" panose="02020603050405020304" pitchFamily="18" charset="0"/>
              </a:rPr>
              <a:t> </a:t>
            </a:r>
            <a:r>
              <a:rPr lang="en-GB" sz="1800" dirty="0" err="1">
                <a:effectLst/>
                <a:ea typeface="Times New Roman" panose="02020603050405020304" pitchFamily="18" charset="0"/>
              </a:rPr>
              <a:t>njihove</a:t>
            </a:r>
            <a:r>
              <a:rPr lang="en-GB" sz="1800" dirty="0">
                <a:effectLst/>
                <a:ea typeface="Times New Roman" panose="02020603050405020304" pitchFamily="18" charset="0"/>
              </a:rPr>
              <a:t> </a:t>
            </a:r>
            <a:r>
              <a:rPr lang="en-GB" sz="1800" dirty="0" err="1">
                <a:effectLst/>
                <a:ea typeface="Times New Roman" panose="02020603050405020304" pitchFamily="18" charset="0"/>
              </a:rPr>
              <a:t>želje</a:t>
            </a:r>
            <a:r>
              <a:rPr lang="en-GB" sz="1800" dirty="0">
                <a:effectLst/>
                <a:ea typeface="Times New Roman" panose="02020603050405020304" pitchFamily="18" charset="0"/>
              </a:rPr>
              <a:t>?</a:t>
            </a:r>
          </a:p>
          <a:p>
            <a:pPr lvl="0">
              <a:tabLst>
                <a:tab pos="457200" algn="l"/>
              </a:tabLst>
            </a:pPr>
            <a:br>
              <a:rPr lang="en-GB" sz="1800" dirty="0">
                <a:effectLst/>
                <a:ea typeface="Yu Mincho" panose="02020400000000000000" pitchFamily="18" charset="-128"/>
              </a:rPr>
            </a:br>
            <a:r>
              <a:rPr lang="en-GB" sz="1800" dirty="0">
                <a:effectLst/>
                <a:ea typeface="Yu Mincho" panose="02020400000000000000" pitchFamily="18" charset="-128"/>
              </a:rPr>
              <a:t>Z </a:t>
            </a:r>
            <a:r>
              <a:rPr lang="en-GB" sz="1800" dirty="0" err="1">
                <a:effectLst/>
                <a:ea typeface="Yu Mincho" panose="02020400000000000000" pitchFamily="18" charset="-128"/>
              </a:rPr>
              <a:t>jasno</a:t>
            </a:r>
            <a:r>
              <a:rPr lang="en-GB" sz="1800" dirty="0">
                <a:effectLst/>
                <a:ea typeface="Yu Mincho" panose="02020400000000000000" pitchFamily="18" charset="-128"/>
              </a:rPr>
              <a:t> </a:t>
            </a:r>
            <a:r>
              <a:rPr lang="en-GB" sz="1800" dirty="0" err="1">
                <a:effectLst/>
                <a:ea typeface="Yu Mincho" panose="02020400000000000000" pitchFamily="18" charset="-128"/>
              </a:rPr>
              <a:t>opredelitvijo</a:t>
            </a:r>
            <a:r>
              <a:rPr lang="en-GB" sz="1800" dirty="0">
                <a:effectLst/>
                <a:ea typeface="Yu Mincho" panose="02020400000000000000" pitchFamily="18" charset="-128"/>
              </a:rPr>
              <a:t> </a:t>
            </a:r>
            <a:r>
              <a:rPr lang="en-GB" sz="1800" dirty="0" err="1">
                <a:effectLst/>
                <a:ea typeface="Yu Mincho" panose="02020400000000000000" pitchFamily="18" charset="-128"/>
              </a:rPr>
              <a:t>poslovnih</a:t>
            </a:r>
            <a:r>
              <a:rPr lang="en-GB" sz="1800" dirty="0">
                <a:effectLst/>
                <a:ea typeface="Yu Mincho" panose="02020400000000000000" pitchFamily="18" charset="-128"/>
              </a:rPr>
              <a:t> </a:t>
            </a:r>
            <a:r>
              <a:rPr lang="en-GB" sz="1800" dirty="0" err="1">
                <a:effectLst/>
                <a:ea typeface="Yu Mincho" panose="02020400000000000000" pitchFamily="18" charset="-128"/>
              </a:rPr>
              <a:t>ciljev</a:t>
            </a:r>
            <a:r>
              <a:rPr lang="en-GB" sz="1800" dirty="0">
                <a:effectLst/>
                <a:ea typeface="Yu Mincho" panose="02020400000000000000" pitchFamily="18" charset="-128"/>
              </a:rPr>
              <a:t> in </a:t>
            </a:r>
            <a:r>
              <a:rPr lang="en-GB" sz="1800" dirty="0" err="1">
                <a:effectLst/>
                <a:ea typeface="Yu Mincho" panose="02020400000000000000" pitchFamily="18" charset="-128"/>
              </a:rPr>
              <a:t>poglobljenim</a:t>
            </a:r>
            <a:r>
              <a:rPr lang="en-GB" sz="1800" dirty="0">
                <a:effectLst/>
                <a:ea typeface="Yu Mincho" panose="02020400000000000000" pitchFamily="18" charset="-128"/>
              </a:rPr>
              <a:t> </a:t>
            </a:r>
            <a:r>
              <a:rPr lang="en-GB" sz="1800" dirty="0" err="1">
                <a:effectLst/>
                <a:ea typeface="Yu Mincho" panose="02020400000000000000" pitchFamily="18" charset="-128"/>
              </a:rPr>
              <a:t>razumevanjem</a:t>
            </a:r>
            <a:r>
              <a:rPr lang="en-GB" sz="1800" dirty="0">
                <a:effectLst/>
                <a:ea typeface="Yu Mincho" panose="02020400000000000000" pitchFamily="18" charset="-128"/>
              </a:rPr>
              <a:t> </a:t>
            </a:r>
            <a:r>
              <a:rPr lang="en-GB" sz="1800" dirty="0" err="1">
                <a:effectLst/>
                <a:ea typeface="Yu Mincho" panose="02020400000000000000" pitchFamily="18" charset="-128"/>
              </a:rPr>
              <a:t>ciljnega</a:t>
            </a:r>
            <a:r>
              <a:rPr lang="en-GB" sz="1800" dirty="0">
                <a:effectLst/>
                <a:ea typeface="Yu Mincho" panose="02020400000000000000" pitchFamily="18" charset="-128"/>
              </a:rPr>
              <a:t> </a:t>
            </a:r>
            <a:r>
              <a:rPr lang="en-GB" sz="1800" dirty="0" err="1">
                <a:effectLst/>
                <a:ea typeface="Yu Mincho" panose="02020400000000000000" pitchFamily="18" charset="-128"/>
              </a:rPr>
              <a:t>občinstva</a:t>
            </a:r>
            <a:r>
              <a:rPr lang="en-GB" sz="1800" dirty="0">
                <a:effectLst/>
                <a:ea typeface="Yu Mincho" panose="02020400000000000000" pitchFamily="18" charset="-128"/>
              </a:rPr>
              <a:t> </a:t>
            </a:r>
            <a:r>
              <a:rPr lang="en-GB" sz="1800" dirty="0" err="1">
                <a:effectLst/>
                <a:ea typeface="Yu Mincho" panose="02020400000000000000" pitchFamily="18" charset="-128"/>
              </a:rPr>
              <a:t>postavite</a:t>
            </a:r>
            <a:r>
              <a:rPr lang="en-GB" sz="1800" dirty="0">
                <a:effectLst/>
                <a:ea typeface="Yu Mincho" panose="02020400000000000000" pitchFamily="18" charset="-128"/>
              </a:rPr>
              <a:t> </a:t>
            </a:r>
            <a:r>
              <a:rPr lang="en-GB" sz="1800" dirty="0" err="1">
                <a:effectLst/>
                <a:ea typeface="Yu Mincho" panose="02020400000000000000" pitchFamily="18" charset="-128"/>
              </a:rPr>
              <a:t>trdne</a:t>
            </a:r>
            <a:r>
              <a:rPr lang="en-GB" sz="1800" dirty="0">
                <a:effectLst/>
                <a:ea typeface="Yu Mincho" panose="02020400000000000000" pitchFamily="18" charset="-128"/>
              </a:rPr>
              <a:t> </a:t>
            </a:r>
            <a:r>
              <a:rPr lang="en-GB" sz="1800" dirty="0" err="1">
                <a:effectLst/>
                <a:ea typeface="Yu Mincho" panose="02020400000000000000" pitchFamily="18" charset="-128"/>
              </a:rPr>
              <a:t>temelje</a:t>
            </a:r>
            <a:r>
              <a:rPr lang="en-GB" sz="1800" dirty="0">
                <a:effectLst/>
                <a:ea typeface="Yu Mincho" panose="02020400000000000000" pitchFamily="18" charset="-128"/>
              </a:rPr>
              <a:t> za </a:t>
            </a:r>
            <a:r>
              <a:rPr lang="en-GB" sz="1800" dirty="0" err="1">
                <a:effectLst/>
                <a:ea typeface="Yu Mincho" panose="02020400000000000000" pitchFamily="18" charset="-128"/>
              </a:rPr>
              <a:t>izgradnjo</a:t>
            </a:r>
            <a:r>
              <a:rPr lang="en-GB" sz="1800" dirty="0">
                <a:effectLst/>
                <a:ea typeface="Yu Mincho" panose="02020400000000000000" pitchFamily="18" charset="-128"/>
              </a:rPr>
              <a:t> </a:t>
            </a:r>
            <a:r>
              <a:rPr lang="en-GB" sz="1800" dirty="0" err="1">
                <a:effectLst/>
                <a:ea typeface="Yu Mincho" panose="02020400000000000000" pitchFamily="18" charset="-128"/>
              </a:rPr>
              <a:t>strategije</a:t>
            </a:r>
            <a:r>
              <a:rPr lang="en-GB" sz="1800" dirty="0">
                <a:effectLst/>
                <a:ea typeface="Yu Mincho" panose="02020400000000000000" pitchFamily="18" charset="-128"/>
              </a:rPr>
              <a:t> </a:t>
            </a:r>
            <a:r>
              <a:rPr lang="en-GB" sz="1800" dirty="0" err="1">
                <a:effectLst/>
                <a:ea typeface="Yu Mincho" panose="02020400000000000000" pitchFamily="18" charset="-128"/>
              </a:rPr>
              <a:t>digitalnega</a:t>
            </a:r>
            <a:r>
              <a:rPr lang="en-GB" sz="1800" dirty="0">
                <a:effectLst/>
                <a:ea typeface="Yu Mincho" panose="02020400000000000000" pitchFamily="18" charset="-128"/>
              </a:rPr>
              <a:t> </a:t>
            </a:r>
            <a:r>
              <a:rPr lang="en-GB" sz="1800" dirty="0" err="1">
                <a:effectLst/>
                <a:ea typeface="Yu Mincho" panose="02020400000000000000" pitchFamily="18" charset="-128"/>
              </a:rPr>
              <a:t>trženja</a:t>
            </a:r>
            <a:r>
              <a:rPr lang="en-GB" sz="1800" dirty="0">
                <a:effectLst/>
                <a:ea typeface="Yu Mincho" panose="02020400000000000000" pitchFamily="18" charset="-128"/>
              </a:rPr>
              <a:t>, ki </a:t>
            </a:r>
            <a:r>
              <a:rPr lang="en-GB" sz="1800" dirty="0" err="1">
                <a:effectLst/>
                <a:ea typeface="Yu Mincho" panose="02020400000000000000" pitchFamily="18" charset="-128"/>
              </a:rPr>
              <a:t>bo</a:t>
            </a:r>
            <a:r>
              <a:rPr lang="en-GB" sz="1800" dirty="0">
                <a:effectLst/>
                <a:ea typeface="Yu Mincho" panose="02020400000000000000" pitchFamily="18" charset="-128"/>
              </a:rPr>
              <a:t> </a:t>
            </a:r>
            <a:r>
              <a:rPr lang="en-GB" sz="1800" dirty="0" err="1">
                <a:effectLst/>
                <a:ea typeface="Yu Mincho" panose="02020400000000000000" pitchFamily="18" charset="-128"/>
              </a:rPr>
              <a:t>odmevala</a:t>
            </a:r>
            <a:r>
              <a:rPr lang="en-GB" sz="1800" dirty="0">
                <a:effectLst/>
                <a:ea typeface="Yu Mincho" panose="02020400000000000000" pitchFamily="18" charset="-128"/>
              </a:rPr>
              <a:t> med </a:t>
            </a:r>
            <a:r>
              <a:rPr lang="en-GB" sz="1800" dirty="0" err="1">
                <a:effectLst/>
                <a:ea typeface="Yu Mincho" panose="02020400000000000000" pitchFamily="18" charset="-128"/>
              </a:rPr>
              <a:t>vašimi</a:t>
            </a:r>
            <a:r>
              <a:rPr lang="en-GB" sz="1800" dirty="0">
                <a:effectLst/>
                <a:ea typeface="Yu Mincho" panose="02020400000000000000" pitchFamily="18" charset="-128"/>
              </a:rPr>
              <a:t> </a:t>
            </a:r>
            <a:r>
              <a:rPr lang="en-GB" sz="1800" dirty="0" err="1">
                <a:effectLst/>
                <a:ea typeface="Yu Mincho" panose="02020400000000000000" pitchFamily="18" charset="-128"/>
              </a:rPr>
              <a:t>strankami</a:t>
            </a:r>
            <a:r>
              <a:rPr lang="en-GB" sz="1800" dirty="0">
                <a:effectLst/>
                <a:ea typeface="Yu Mincho" panose="02020400000000000000" pitchFamily="18" charset="-128"/>
              </a:rPr>
              <a:t> in </a:t>
            </a:r>
            <a:r>
              <a:rPr lang="en-GB" sz="1800" dirty="0" err="1">
                <a:effectLst/>
                <a:ea typeface="Yu Mincho" panose="02020400000000000000" pitchFamily="18" charset="-128"/>
              </a:rPr>
              <a:t>vodila</a:t>
            </a:r>
            <a:r>
              <a:rPr lang="en-GB" sz="1800" dirty="0">
                <a:effectLst/>
                <a:ea typeface="Yu Mincho" panose="02020400000000000000" pitchFamily="18" charset="-128"/>
              </a:rPr>
              <a:t> </a:t>
            </a:r>
            <a:r>
              <a:rPr lang="en-GB" sz="1800" dirty="0" err="1">
                <a:effectLst/>
                <a:ea typeface="Yu Mincho" panose="02020400000000000000" pitchFamily="18" charset="-128"/>
              </a:rPr>
              <a:t>vaše</a:t>
            </a:r>
            <a:r>
              <a:rPr lang="en-GB" sz="1800" dirty="0">
                <a:effectLst/>
                <a:ea typeface="Yu Mincho" panose="02020400000000000000" pitchFamily="18" charset="-128"/>
              </a:rPr>
              <a:t> </a:t>
            </a:r>
            <a:r>
              <a:rPr lang="en-GB" sz="1800" dirty="0" err="1">
                <a:effectLst/>
                <a:ea typeface="Yu Mincho" panose="02020400000000000000" pitchFamily="18" charset="-128"/>
              </a:rPr>
              <a:t>podjetje</a:t>
            </a:r>
            <a:r>
              <a:rPr lang="en-GB" sz="1800" dirty="0">
                <a:effectLst/>
                <a:ea typeface="Yu Mincho" panose="02020400000000000000" pitchFamily="18" charset="-128"/>
              </a:rPr>
              <a:t> k </a:t>
            </a:r>
            <a:r>
              <a:rPr lang="en-GB" sz="1800" dirty="0" err="1">
                <a:effectLst/>
                <a:ea typeface="Yu Mincho" panose="02020400000000000000" pitchFamily="18" charset="-128"/>
              </a:rPr>
              <a:t>uspehu</a:t>
            </a:r>
            <a:r>
              <a:rPr lang="en-GB" sz="1800" dirty="0">
                <a:effectLst/>
                <a:ea typeface="Yu Mincho" panose="02020400000000000000" pitchFamily="18" charset="-128"/>
              </a:rPr>
              <a:t>. V </a:t>
            </a:r>
            <a:r>
              <a:rPr lang="en-GB" sz="1800" dirty="0" err="1">
                <a:effectLst/>
                <a:ea typeface="Yu Mincho" panose="02020400000000000000" pitchFamily="18" charset="-128"/>
              </a:rPr>
              <a:t>naslednjem</a:t>
            </a:r>
            <a:r>
              <a:rPr lang="en-GB" sz="1800" dirty="0">
                <a:effectLst/>
                <a:ea typeface="Yu Mincho" panose="02020400000000000000" pitchFamily="18" charset="-128"/>
              </a:rPr>
              <a:t> </a:t>
            </a:r>
            <a:r>
              <a:rPr lang="en-GB" sz="1800" dirty="0" err="1">
                <a:effectLst/>
                <a:ea typeface="Yu Mincho" panose="02020400000000000000" pitchFamily="18" charset="-128"/>
              </a:rPr>
              <a:t>razdelku</a:t>
            </a:r>
            <a:r>
              <a:rPr lang="en-GB" sz="1800" dirty="0">
                <a:effectLst/>
                <a:ea typeface="Yu Mincho" panose="02020400000000000000" pitchFamily="18" charset="-128"/>
              </a:rPr>
              <a:t> </a:t>
            </a:r>
            <a:r>
              <a:rPr lang="en-GB" sz="1800" dirty="0" err="1">
                <a:effectLst/>
                <a:ea typeface="Yu Mincho" panose="02020400000000000000" pitchFamily="18" charset="-128"/>
              </a:rPr>
              <a:t>bomo</a:t>
            </a:r>
            <a:r>
              <a:rPr lang="en-GB" sz="1800" dirty="0">
                <a:effectLst/>
                <a:ea typeface="Yu Mincho" panose="02020400000000000000" pitchFamily="18" charset="-128"/>
              </a:rPr>
              <a:t> </a:t>
            </a:r>
            <a:r>
              <a:rPr lang="en-GB" sz="1800" dirty="0" err="1">
                <a:effectLst/>
                <a:ea typeface="Yu Mincho" panose="02020400000000000000" pitchFamily="18" charset="-128"/>
              </a:rPr>
              <a:t>preučili</a:t>
            </a:r>
            <a:r>
              <a:rPr lang="en-GB" sz="1800" dirty="0">
                <a:effectLst/>
                <a:ea typeface="Yu Mincho" panose="02020400000000000000" pitchFamily="18" charset="-128"/>
              </a:rPr>
              <a:t> </a:t>
            </a:r>
            <a:r>
              <a:rPr lang="en-GB" sz="1800" dirty="0" err="1">
                <a:effectLst/>
                <a:ea typeface="Yu Mincho" panose="02020400000000000000" pitchFamily="18" charset="-128"/>
              </a:rPr>
              <a:t>pomen</a:t>
            </a:r>
            <a:r>
              <a:rPr lang="en-GB" sz="1800" dirty="0">
                <a:effectLst/>
                <a:ea typeface="Yu Mincho" panose="02020400000000000000" pitchFamily="18" charset="-128"/>
              </a:rPr>
              <a:t> </a:t>
            </a:r>
            <a:r>
              <a:rPr lang="en-GB" sz="1800" dirty="0" err="1">
                <a:effectLst/>
                <a:ea typeface="Yu Mincho" panose="02020400000000000000" pitchFamily="18" charset="-128"/>
              </a:rPr>
              <a:t>izvajanja</a:t>
            </a:r>
            <a:r>
              <a:rPr lang="en-GB" sz="1800" dirty="0">
                <a:effectLst/>
                <a:ea typeface="Yu Mincho" panose="02020400000000000000" pitchFamily="18" charset="-128"/>
              </a:rPr>
              <a:t> </a:t>
            </a:r>
            <a:r>
              <a:rPr lang="en-GB" sz="1800" dirty="0" err="1">
                <a:effectLst/>
                <a:ea typeface="Yu Mincho" panose="02020400000000000000" pitchFamily="18" charset="-128"/>
              </a:rPr>
              <a:t>tržnih</a:t>
            </a:r>
            <a:r>
              <a:rPr lang="en-GB" sz="1800" dirty="0">
                <a:effectLst/>
                <a:ea typeface="Yu Mincho" panose="02020400000000000000" pitchFamily="18" charset="-128"/>
              </a:rPr>
              <a:t> </a:t>
            </a:r>
            <a:r>
              <a:rPr lang="en-GB" sz="1800" dirty="0" err="1">
                <a:effectLst/>
                <a:ea typeface="Yu Mincho" panose="02020400000000000000" pitchFamily="18" charset="-128"/>
              </a:rPr>
              <a:t>raziskav</a:t>
            </a:r>
            <a:r>
              <a:rPr lang="en-GB" sz="1800" dirty="0">
                <a:effectLst/>
                <a:ea typeface="Yu Mincho" panose="02020400000000000000" pitchFamily="18" charset="-128"/>
              </a:rPr>
              <a:t> in </a:t>
            </a:r>
            <a:r>
              <a:rPr lang="en-GB" sz="1800" dirty="0" err="1">
                <a:effectLst/>
                <a:ea typeface="Yu Mincho" panose="02020400000000000000" pitchFamily="18" charset="-128"/>
              </a:rPr>
              <a:t>analize</a:t>
            </a:r>
            <a:r>
              <a:rPr lang="en-GB" sz="1800" dirty="0">
                <a:effectLst/>
                <a:ea typeface="Yu Mincho" panose="02020400000000000000" pitchFamily="18" charset="-128"/>
              </a:rPr>
              <a:t> </a:t>
            </a:r>
            <a:r>
              <a:rPr lang="en-GB" sz="1800" dirty="0" err="1">
                <a:effectLst/>
                <a:ea typeface="Yu Mincho" panose="02020400000000000000" pitchFamily="18" charset="-128"/>
              </a:rPr>
              <a:t>konkurence</a:t>
            </a:r>
            <a:r>
              <a:rPr lang="en-GB" sz="1800" dirty="0">
                <a:effectLst/>
                <a:ea typeface="Yu Mincho" panose="02020400000000000000" pitchFamily="18" charset="-128"/>
              </a:rPr>
              <a:t>.</a:t>
            </a:r>
            <a:br>
              <a:rPr lang="en-US" sz="1800" dirty="0">
                <a:effectLst/>
                <a:ea typeface="Times New Roman" panose="02020603050405020304" pitchFamily="18" charset="0"/>
                <a:cs typeface="Calibri" panose="020F0502020204030204" pitchFamily="34" charset="0"/>
              </a:rPr>
            </a:br>
            <a:endParaRPr lang="fr-FR" sz="1800" dirty="0">
              <a:effectLst/>
              <a:ea typeface="Yu Mincho" panose="02020400000000000000" pitchFamily="18" charset="-128"/>
              <a:cs typeface="Arial" panose="020B0604020202020204" pitchFamily="34" charset="0"/>
            </a:endParaRPr>
          </a:p>
          <a:p>
            <a:pPr>
              <a:lnSpc>
                <a:spcPct val="107000"/>
              </a:lnSpc>
              <a:spcAft>
                <a:spcPts val="800"/>
              </a:spcAft>
            </a:pP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s-ES" sz="1800" dirty="0">
              <a:effectLst/>
              <a:latin typeface="Calibri" panose="020F0502020204030204" pitchFamily="34" charset="0"/>
              <a:ea typeface="Yu Mincho" panose="02020400000000000000" pitchFamily="18" charset="-128"/>
              <a:cs typeface="Arial" panose="020B0604020202020204" pitchFamily="34" charset="0"/>
            </a:endParaRPr>
          </a:p>
          <a:p>
            <a:endParaRPr lang="en-GB" dirty="0"/>
          </a:p>
        </p:txBody>
      </p:sp>
    </p:spTree>
    <p:extLst>
      <p:ext uri="{BB962C8B-B14F-4D97-AF65-F5344CB8AC3E}">
        <p14:creationId xmlns:p14="http://schemas.microsoft.com/office/powerpoint/2010/main" val="21528947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rotWithShape="1">
          <a:blip r:embed="rId2">
            <a:extLst>
              <a:ext uri="{28A0092B-C50C-407E-A947-70E740481C1C}">
                <a14:useLocalDpi xmlns:a14="http://schemas.microsoft.com/office/drawing/2010/main" val="0"/>
              </a:ext>
            </a:extLst>
          </a:blip>
          <a:srcRect l="14328" r="9857"/>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2. </a:t>
            </a:r>
            <a:r>
              <a:rPr lang="en-GB" sz="2800" dirty="0" err="1">
                <a:solidFill>
                  <a:srgbClr val="0AD995"/>
                </a:solidFill>
                <a:latin typeface="Calibri" panose="020F0502020204030204" pitchFamily="34" charset="0"/>
                <a:ea typeface="Yu Mincho" panose="02020400000000000000" pitchFamily="18" charset="-128"/>
                <a:cs typeface="Arial" panose="020B0604020202020204" pitchFamily="34" charset="0"/>
              </a:rPr>
              <a:t>Oblikovanje</a:t>
            </a:r>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 </a:t>
            </a:r>
            <a:r>
              <a:rPr lang="en-GB" sz="2800" dirty="0" err="1">
                <a:solidFill>
                  <a:srgbClr val="0AD995"/>
                </a:solidFill>
                <a:latin typeface="Calibri" panose="020F0502020204030204" pitchFamily="34" charset="0"/>
                <a:ea typeface="Yu Mincho" panose="02020400000000000000" pitchFamily="18" charset="-128"/>
                <a:cs typeface="Arial" panose="020B0604020202020204" pitchFamily="34" charset="0"/>
              </a:rPr>
              <a:t>strategije</a:t>
            </a:r>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 </a:t>
            </a:r>
            <a:r>
              <a:rPr lang="en-GB" sz="2800" dirty="0" err="1">
                <a:solidFill>
                  <a:srgbClr val="0AD995"/>
                </a:solidFill>
                <a:latin typeface="Calibri" panose="020F0502020204030204" pitchFamily="34" charset="0"/>
                <a:ea typeface="Yu Mincho" panose="02020400000000000000" pitchFamily="18" charset="-128"/>
                <a:cs typeface="Arial" panose="020B0604020202020204" pitchFamily="34" charset="0"/>
              </a:rPr>
              <a:t>digitalnega</a:t>
            </a:r>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 </a:t>
            </a:r>
            <a:r>
              <a:rPr lang="en-GB" sz="2800" dirty="0" err="1">
                <a:solidFill>
                  <a:srgbClr val="0AD995"/>
                </a:solidFill>
                <a:latin typeface="Calibri" panose="020F0502020204030204" pitchFamily="34" charset="0"/>
                <a:ea typeface="Yu Mincho" panose="02020400000000000000" pitchFamily="18" charset="-128"/>
                <a:cs typeface="Arial" panose="020B0604020202020204" pitchFamily="34" charset="0"/>
              </a:rPr>
              <a:t>trženja</a:t>
            </a:r>
            <a:endPar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endParaRPr>
          </a:p>
          <a:p>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2.2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Razvoj</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celovitega</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načrta</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digitalnega</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trženja</a:t>
            </a:r>
            <a:endParaRPr lang="es-ES"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r>
              <a:rPr lang="en-GB" sz="1800" dirty="0">
                <a:effectLst/>
                <a:latin typeface="Calibri" panose="020F0502020204030204" pitchFamily="34" charset="0"/>
                <a:ea typeface="Times New Roman" panose="02020603050405020304" pitchFamily="18" charset="0"/>
              </a:rPr>
              <a:t>V </a:t>
            </a:r>
            <a:r>
              <a:rPr lang="en-GB" sz="1800" dirty="0" err="1">
                <a:effectLst/>
                <a:latin typeface="Calibri" panose="020F0502020204030204" pitchFamily="34" charset="0"/>
                <a:ea typeface="Times New Roman" panose="02020603050405020304" pitchFamily="18" charset="0"/>
              </a:rPr>
              <a:t>razdelku</a:t>
            </a:r>
            <a:r>
              <a:rPr lang="en-GB" sz="1800" dirty="0">
                <a:effectLst/>
                <a:latin typeface="Calibri" panose="020F0502020204030204" pitchFamily="34" charset="0"/>
                <a:ea typeface="Times New Roman" panose="02020603050405020304" pitchFamily="18" charset="0"/>
              </a:rPr>
              <a:t> 2.1 </a:t>
            </a:r>
            <a:r>
              <a:rPr lang="en-GB" sz="1800" dirty="0" err="1">
                <a:effectLst/>
                <a:latin typeface="Calibri" panose="020F0502020204030204" pitchFamily="34" charset="0"/>
                <a:ea typeface="Times New Roman" panose="02020603050405020304" pitchFamily="18" charset="0"/>
              </a:rPr>
              <a:t>smo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obravnavali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ključne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korake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opredelitve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poslovnih</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ciljev</a:t>
            </a:r>
            <a:r>
              <a:rPr lang="en-GB" sz="1800" dirty="0">
                <a:effectLst/>
                <a:latin typeface="Calibri" panose="020F0502020204030204" pitchFamily="34" charset="0"/>
                <a:ea typeface="Times New Roman" panose="02020603050405020304" pitchFamily="18" charset="0"/>
              </a:rPr>
              <a:t> in </a:t>
            </a:r>
            <a:r>
              <a:rPr lang="en-GB" sz="1800" dirty="0" err="1">
                <a:effectLst/>
                <a:latin typeface="Calibri" panose="020F0502020204030204" pitchFamily="34" charset="0"/>
                <a:ea typeface="Times New Roman" panose="02020603050405020304" pitchFamily="18" charset="0"/>
              </a:rPr>
              <a:t>določitve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ciljne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skupine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Sedaj</a:t>
            </a:r>
            <a:r>
              <a:rPr lang="en-GB" sz="1800" dirty="0">
                <a:effectLst/>
                <a:latin typeface="Calibri" panose="020F0502020204030204" pitchFamily="34" charset="0"/>
                <a:ea typeface="Times New Roman" panose="02020603050405020304" pitchFamily="18" charset="0"/>
              </a:rPr>
              <a:t> se </a:t>
            </a:r>
            <a:r>
              <a:rPr lang="en-GB" sz="1800" dirty="0" err="1">
                <a:effectLst/>
                <a:latin typeface="Calibri" panose="020F0502020204030204" pitchFamily="34" charset="0"/>
                <a:ea typeface="Times New Roman" panose="02020603050405020304" pitchFamily="18" charset="0"/>
              </a:rPr>
              <a:t>bomo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lotili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osrednjega</a:t>
            </a:r>
            <a:r>
              <a:rPr lang="en-GB" sz="1800" dirty="0">
                <a:effectLst/>
                <a:latin typeface="Calibri" panose="020F0502020204030204" pitchFamily="34" charset="0"/>
                <a:ea typeface="Times New Roman" panose="02020603050405020304" pitchFamily="18" charset="0"/>
              </a:rPr>
              <a:t> dela </a:t>
            </a:r>
            <a:r>
              <a:rPr lang="en-GB" sz="1800" dirty="0" err="1">
                <a:effectLst/>
                <a:latin typeface="Calibri" panose="020F0502020204030204" pitchFamily="34" charset="0"/>
                <a:ea typeface="Times New Roman" panose="02020603050405020304" pitchFamily="18" charset="0"/>
              </a:rPr>
              <a:t>pri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oblikovanju</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strategije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digitalnega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trženja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razvoja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celovitega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načrta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digitalnega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trženja</a:t>
            </a:r>
            <a:r>
              <a:rPr lang="en-GB" sz="1800" dirty="0">
                <a:effectLst/>
                <a:latin typeface="Calibri" panose="020F0502020204030204" pitchFamily="34" charset="0"/>
                <a:ea typeface="Times New Roman" panose="02020603050405020304" pitchFamily="18" charset="0"/>
              </a:rPr>
              <a:t>. V </a:t>
            </a:r>
            <a:r>
              <a:rPr lang="en-GB" sz="1800" dirty="0" err="1">
                <a:effectLst/>
                <a:latin typeface="Calibri" panose="020F0502020204030204" pitchFamily="34" charset="0"/>
                <a:ea typeface="Times New Roman" panose="02020603050405020304" pitchFamily="18" charset="0"/>
              </a:rPr>
              <a:t>tem</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razdelku</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boste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združili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vse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elemente</a:t>
            </a:r>
            <a:r>
              <a:rPr lang="en-GB" sz="1800" dirty="0">
                <a:effectLst/>
                <a:latin typeface="Calibri" panose="020F0502020204030204" pitchFamily="34" charset="0"/>
                <a:ea typeface="Times New Roman" panose="02020603050405020304" pitchFamily="18" charset="0"/>
              </a:rPr>
              <a:t> in </a:t>
            </a:r>
            <a:r>
              <a:rPr lang="en-GB" sz="1800" dirty="0" err="1">
                <a:effectLst/>
                <a:latin typeface="Calibri" panose="020F0502020204030204" pitchFamily="34" charset="0"/>
                <a:ea typeface="Times New Roman" panose="02020603050405020304" pitchFamily="18" charset="0"/>
              </a:rPr>
              <a:t>ustvarili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strukturiran</a:t>
            </a:r>
            <a:r>
              <a:rPr lang="en-GB" sz="1800" dirty="0">
                <a:effectLst/>
                <a:latin typeface="Calibri" panose="020F0502020204030204" pitchFamily="34" charset="0"/>
                <a:ea typeface="Times New Roman" panose="02020603050405020304" pitchFamily="18" charset="0"/>
              </a:rPr>
              <a:t> in </a:t>
            </a:r>
            <a:r>
              <a:rPr lang="en-GB" sz="1800" dirty="0" err="1">
                <a:effectLst/>
                <a:latin typeface="Calibri" panose="020F0502020204030204" pitchFamily="34" charset="0"/>
                <a:ea typeface="Times New Roman" panose="02020603050405020304" pitchFamily="18" charset="0"/>
              </a:rPr>
              <a:t>izvedljiv</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načrt</a:t>
            </a:r>
            <a:r>
              <a:rPr lang="en-GB" sz="1800" dirty="0">
                <a:effectLst/>
                <a:latin typeface="Calibri" panose="020F0502020204030204" pitchFamily="34" charset="0"/>
                <a:ea typeface="Times New Roman" panose="02020603050405020304" pitchFamily="18" charset="0"/>
              </a:rPr>
              <a:t> za </a:t>
            </a:r>
            <a:r>
              <a:rPr lang="en-GB" sz="1800" dirty="0" err="1">
                <a:effectLst/>
                <a:latin typeface="Calibri" panose="020F0502020204030204" pitchFamily="34" charset="0"/>
                <a:ea typeface="Times New Roman" panose="02020603050405020304" pitchFamily="18" charset="0"/>
              </a:rPr>
              <a:t>vaše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mikro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ali</a:t>
            </a:r>
            <a:r>
              <a:rPr lang="en-GB" sz="1800" dirty="0">
                <a:effectLst/>
                <a:latin typeface="Calibri" panose="020F0502020204030204" pitchFamily="34" charset="0"/>
                <a:ea typeface="Times New Roman" panose="02020603050405020304" pitchFamily="18" charset="0"/>
              </a:rPr>
              <a:t> MSP. </a:t>
            </a:r>
          </a:p>
          <a:p>
            <a:r>
              <a:rPr lang="en-GB" sz="1800" b="1" dirty="0">
                <a:effectLst/>
                <a:latin typeface="Calibri" panose="020F0502020204030204" pitchFamily="34" charset="0"/>
                <a:ea typeface="Times New Roman" panose="02020603050405020304" pitchFamily="18" charset="0"/>
              </a:rPr>
              <a:t>2.2.1 </a:t>
            </a:r>
            <a:r>
              <a:rPr lang="en-GB" sz="1800" b="1" dirty="0" err="1">
                <a:effectLst/>
                <a:latin typeface="Calibri" panose="020F0502020204030204" pitchFamily="34" charset="0"/>
                <a:ea typeface="Times New Roman" panose="02020603050405020304" pitchFamily="18" charset="0"/>
              </a:rPr>
              <a:t>Sestavni</a:t>
            </a:r>
            <a:r>
              <a:rPr lang="en-GB" sz="1800" b="1" dirty="0">
                <a:effectLst/>
                <a:latin typeface="Calibri" panose="020F0502020204030204" pitchFamily="34" charset="0"/>
                <a:ea typeface="Times New Roman" panose="02020603050405020304" pitchFamily="18" charset="0"/>
              </a:rPr>
              <a:t> deli </a:t>
            </a:r>
            <a:r>
              <a:rPr lang="en-GB" sz="1800" b="1" dirty="0" err="1">
                <a:effectLst/>
                <a:latin typeface="Calibri" panose="020F0502020204030204" pitchFamily="34" charset="0"/>
                <a:ea typeface="Times New Roman" panose="02020603050405020304" pitchFamily="18" charset="0"/>
              </a:rPr>
              <a:t>načrta</a:t>
            </a:r>
            <a:r>
              <a:rPr lang="en-GB" sz="1800" b="1" dirty="0">
                <a:effectLst/>
                <a:latin typeface="Calibri" panose="020F0502020204030204" pitchFamily="34" charset="0"/>
                <a:ea typeface="Times New Roman" panose="02020603050405020304" pitchFamily="18" charset="0"/>
              </a:rPr>
              <a:t> </a:t>
            </a:r>
            <a:r>
              <a:rPr lang="en-GB" sz="1800" b="1" dirty="0" err="1">
                <a:effectLst/>
                <a:latin typeface="Calibri" panose="020F0502020204030204" pitchFamily="34" charset="0"/>
                <a:ea typeface="Times New Roman" panose="02020603050405020304" pitchFamily="18" charset="0"/>
              </a:rPr>
              <a:t>digitalnega</a:t>
            </a:r>
            <a:r>
              <a:rPr lang="en-GB" sz="1800" b="1" dirty="0">
                <a:effectLst/>
                <a:latin typeface="Calibri" panose="020F0502020204030204" pitchFamily="34" charset="0"/>
                <a:ea typeface="Times New Roman" panose="02020603050405020304" pitchFamily="18" charset="0"/>
              </a:rPr>
              <a:t> </a:t>
            </a:r>
            <a:r>
              <a:rPr lang="en-GB" sz="1800" b="1" dirty="0" err="1">
                <a:effectLst/>
                <a:latin typeface="Calibri" panose="020F0502020204030204" pitchFamily="34" charset="0"/>
                <a:ea typeface="Times New Roman" panose="02020603050405020304" pitchFamily="18" charset="0"/>
              </a:rPr>
              <a:t>trženja</a:t>
            </a:r>
            <a:endParaRPr lang="fr-FR" sz="1800" dirty="0">
              <a:effectLst/>
              <a:latin typeface="Times New Roman" panose="02020603050405020304" pitchFamily="18" charset="0"/>
              <a:ea typeface="Times New Roman" panose="02020603050405020304" pitchFamily="18" charset="0"/>
            </a:endParaRPr>
          </a:p>
          <a:p>
            <a:r>
              <a:rPr lang="en-GB" sz="1800" dirty="0">
                <a:effectLst/>
                <a:latin typeface="Calibri" panose="020F0502020204030204" pitchFamily="34" charset="0"/>
                <a:ea typeface="Times New Roman" panose="02020603050405020304" pitchFamily="18" charset="0"/>
              </a:rPr>
              <a:t>Dobro </a:t>
            </a:r>
            <a:r>
              <a:rPr lang="en-GB" sz="1800" dirty="0" err="1">
                <a:effectLst/>
                <a:latin typeface="Calibri" panose="020F0502020204030204" pitchFamily="34" charset="0"/>
                <a:ea typeface="Times New Roman" panose="02020603050405020304" pitchFamily="18" charset="0"/>
              </a:rPr>
              <a:t>strukturiran</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načrt</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digitalnega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trženja</a:t>
            </a:r>
            <a:r>
              <a:rPr lang="en-GB" sz="1800" dirty="0">
                <a:effectLst/>
                <a:latin typeface="Calibri" panose="020F0502020204030204" pitchFamily="34" charset="0"/>
                <a:ea typeface="Times New Roman" panose="02020603050405020304" pitchFamily="18" charset="0"/>
              </a:rPr>
              <a:t> je </a:t>
            </a:r>
            <a:r>
              <a:rPr lang="en-GB" sz="1800" dirty="0" err="1">
                <a:effectLst/>
                <a:latin typeface="Calibri" panose="020F0502020204030204" pitchFamily="34" charset="0"/>
                <a:ea typeface="Times New Roman" panose="02020603050405020304" pitchFamily="18" charset="0"/>
              </a:rPr>
              <a:t>vaš</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načrt</a:t>
            </a:r>
            <a:r>
              <a:rPr lang="en-GB" sz="1800" dirty="0">
                <a:effectLst/>
                <a:latin typeface="Calibri" panose="020F0502020204030204" pitchFamily="34" charset="0"/>
                <a:ea typeface="Times New Roman" panose="02020603050405020304" pitchFamily="18" charset="0"/>
              </a:rPr>
              <a:t>, v </a:t>
            </a:r>
            <a:r>
              <a:rPr lang="en-GB" sz="1800" dirty="0" err="1">
                <a:effectLst/>
                <a:latin typeface="Calibri" panose="020F0502020204030204" pitchFamily="34" charset="0"/>
                <a:ea typeface="Times New Roman" panose="02020603050405020304" pitchFamily="18" charset="0"/>
              </a:rPr>
              <a:t>katerem</a:t>
            </a:r>
            <a:r>
              <a:rPr lang="en-GB" sz="1800" dirty="0">
                <a:effectLst/>
                <a:latin typeface="Calibri" panose="020F0502020204030204" pitchFamily="34" charset="0"/>
                <a:ea typeface="Times New Roman" panose="02020603050405020304" pitchFamily="18" charset="0"/>
              </a:rPr>
              <a:t> so </a:t>
            </a:r>
            <a:r>
              <a:rPr lang="en-GB" sz="1800" dirty="0" err="1">
                <a:effectLst/>
                <a:latin typeface="Calibri" panose="020F0502020204030204" pitchFamily="34" charset="0"/>
                <a:ea typeface="Times New Roman" panose="02020603050405020304" pitchFamily="18" charset="0"/>
              </a:rPr>
              <a:t>opisane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posebne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strategije</a:t>
            </a:r>
            <a:r>
              <a:rPr lang="en-GB" sz="1800" dirty="0">
                <a:effectLst/>
                <a:latin typeface="Calibri" panose="020F0502020204030204" pitchFamily="34" charset="0"/>
                <a:ea typeface="Times New Roman" panose="02020603050405020304" pitchFamily="18" charset="0"/>
              </a:rPr>
              <a:t> in </a:t>
            </a:r>
            <a:r>
              <a:rPr lang="en-GB" sz="1800" dirty="0" err="1">
                <a:effectLst/>
                <a:latin typeface="Calibri" panose="020F0502020204030204" pitchFamily="34" charset="0"/>
                <a:ea typeface="Times New Roman" panose="02020603050405020304" pitchFamily="18" charset="0"/>
              </a:rPr>
              <a:t>taktike</a:t>
            </a:r>
            <a:r>
              <a:rPr lang="en-GB" sz="1800" dirty="0">
                <a:effectLst/>
                <a:latin typeface="Calibri" panose="020F0502020204030204" pitchFamily="34" charset="0"/>
                <a:ea typeface="Times New Roman" panose="02020603050405020304" pitchFamily="18" charset="0"/>
              </a:rPr>
              <a:t>, ki </a:t>
            </a:r>
            <a:r>
              <a:rPr lang="en-GB" sz="1800" dirty="0" err="1">
                <a:effectLst/>
                <a:latin typeface="Calibri" panose="020F0502020204030204" pitchFamily="34" charset="0"/>
                <a:ea typeface="Times New Roman" panose="02020603050405020304" pitchFamily="18" charset="0"/>
              </a:rPr>
              <a:t>jih</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boste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uporabili</a:t>
            </a:r>
            <a:r>
              <a:rPr lang="en-GB" sz="1800" dirty="0">
                <a:effectLst/>
                <a:latin typeface="Calibri" panose="020F0502020204030204" pitchFamily="34" charset="0"/>
                <a:ea typeface="Times New Roman" panose="02020603050405020304" pitchFamily="18" charset="0"/>
              </a:rPr>
              <a:t> za </a:t>
            </a:r>
            <a:r>
              <a:rPr lang="en-GB" sz="1800" dirty="0" err="1">
                <a:effectLst/>
                <a:latin typeface="Calibri" panose="020F0502020204030204" pitchFamily="34" charset="0"/>
                <a:ea typeface="Times New Roman" panose="02020603050405020304" pitchFamily="18" charset="0"/>
              </a:rPr>
              <a:t>doseganje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poslovnih</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ciljev</a:t>
            </a:r>
            <a:r>
              <a:rPr lang="en-GB" sz="1800" dirty="0">
                <a:effectLst/>
                <a:latin typeface="Calibri" panose="020F0502020204030204" pitchFamily="34" charset="0"/>
                <a:ea typeface="Times New Roman" panose="02020603050405020304" pitchFamily="18" charset="0"/>
              </a:rPr>
              <a:t>. V </a:t>
            </a:r>
            <a:r>
              <a:rPr lang="en-GB" sz="1800" dirty="0" err="1">
                <a:effectLst/>
                <a:latin typeface="Calibri" panose="020F0502020204030204" pitchFamily="34" charset="0"/>
                <a:ea typeface="Times New Roman" panose="02020603050405020304" pitchFamily="18" charset="0"/>
              </a:rPr>
              <a:t>nadaljevanju</a:t>
            </a:r>
            <a:r>
              <a:rPr lang="en-GB" sz="1800" dirty="0">
                <a:effectLst/>
                <a:latin typeface="Calibri" panose="020F0502020204030204" pitchFamily="34" charset="0"/>
                <a:ea typeface="Times New Roman" panose="02020603050405020304" pitchFamily="18" charset="0"/>
              </a:rPr>
              <a:t> so </a:t>
            </a:r>
            <a:r>
              <a:rPr lang="en-GB" sz="1800" dirty="0" err="1">
                <a:effectLst/>
                <a:latin typeface="Calibri" panose="020F0502020204030204" pitchFamily="34" charset="0"/>
                <a:ea typeface="Times New Roman" panose="02020603050405020304" pitchFamily="18" charset="0"/>
              </a:rPr>
              <a:t>predstavljene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ključne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sestavine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celovitega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načrta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digitalnega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trženja</a:t>
            </a:r>
            <a:r>
              <a:rPr lang="en-GB" sz="1800" dirty="0">
                <a:effectLst/>
                <a:latin typeface="Calibri" panose="020F0502020204030204" pitchFamily="34" charset="0"/>
                <a:ea typeface="Times New Roman" panose="02020603050405020304" pitchFamily="18" charset="0"/>
              </a:rPr>
              <a:t>:</a:t>
            </a:r>
          </a:p>
          <a:p>
            <a:r>
              <a:rPr lang="en-GB" sz="1800" b="1" dirty="0" err="1">
                <a:effectLst/>
                <a:latin typeface="Calibri" panose="020F0502020204030204" pitchFamily="34" charset="0"/>
                <a:ea typeface="Times New Roman" panose="02020603050405020304" pitchFamily="18" charset="0"/>
              </a:rPr>
              <a:t>Povzetek</a:t>
            </a:r>
            <a:r>
              <a:rPr lang="en-GB" sz="1800" b="1" dirty="0">
                <a:effectLst/>
                <a:latin typeface="Calibri" panose="020F0502020204030204" pitchFamily="34" charset="0"/>
                <a:ea typeface="Times New Roman" panose="02020603050405020304" pitchFamily="18" charset="0"/>
              </a:rPr>
              <a:t>: </a:t>
            </a:r>
            <a:r>
              <a:rPr lang="en-GB" sz="1800" dirty="0">
                <a:effectLst/>
                <a:latin typeface="Calibri" panose="020F0502020204030204" pitchFamily="34" charset="0"/>
                <a:ea typeface="Times New Roman" panose="02020603050405020304" pitchFamily="18" charset="0"/>
              </a:rPr>
              <a:t>V </a:t>
            </a:r>
            <a:r>
              <a:rPr lang="en-GB" sz="1800" dirty="0" err="1">
                <a:effectLst/>
                <a:latin typeface="Calibri" panose="020F0502020204030204" pitchFamily="34" charset="0"/>
                <a:ea typeface="Times New Roman" panose="02020603050405020304" pitchFamily="18" charset="0"/>
              </a:rPr>
              <a:t>tem</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razdelku</a:t>
            </a:r>
            <a:r>
              <a:rPr lang="en-GB" sz="1800" dirty="0">
                <a:effectLst/>
                <a:latin typeface="Calibri" panose="020F0502020204030204" pitchFamily="34" charset="0"/>
                <a:ea typeface="Times New Roman" panose="02020603050405020304" pitchFamily="18" charset="0"/>
              </a:rPr>
              <a:t> je </a:t>
            </a:r>
            <a:r>
              <a:rPr lang="en-GB" sz="1800" dirty="0" err="1">
                <a:effectLst/>
                <a:latin typeface="Calibri" panose="020F0502020204030204" pitchFamily="34" charset="0"/>
                <a:ea typeface="Times New Roman" panose="02020603050405020304" pitchFamily="18" charset="0"/>
              </a:rPr>
              <a:t>podan</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pregled</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celotnega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načrta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Gre</a:t>
            </a:r>
            <a:r>
              <a:rPr lang="en-GB" sz="1800" dirty="0">
                <a:effectLst/>
                <a:latin typeface="Calibri" panose="020F0502020204030204" pitchFamily="34" charset="0"/>
                <a:ea typeface="Times New Roman" panose="02020603050405020304" pitchFamily="18" charset="0"/>
              </a:rPr>
              <a:t> za </a:t>
            </a:r>
            <a:r>
              <a:rPr lang="en-GB" sz="1800" dirty="0" err="1">
                <a:effectLst/>
                <a:latin typeface="Calibri" panose="020F0502020204030204" pitchFamily="34" charset="0"/>
                <a:ea typeface="Times New Roman" panose="02020603050405020304" pitchFamily="18" charset="0"/>
              </a:rPr>
              <a:t>kratek</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povzetek</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vaših</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poslovnih</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ciljev</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ciljnega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občinstva</a:t>
            </a:r>
            <a:r>
              <a:rPr lang="en-GB" sz="1800" dirty="0">
                <a:effectLst/>
                <a:latin typeface="Calibri" panose="020F0502020204030204" pitchFamily="34" charset="0"/>
                <a:ea typeface="Times New Roman" panose="02020603050405020304" pitchFamily="18" charset="0"/>
              </a:rPr>
              <a:t> in </a:t>
            </a:r>
            <a:r>
              <a:rPr lang="en-GB" sz="1800" dirty="0" err="1">
                <a:effectLst/>
                <a:latin typeface="Calibri" panose="020F0502020204030204" pitchFamily="34" charset="0"/>
                <a:ea typeface="Times New Roman" panose="02020603050405020304" pitchFamily="18" charset="0"/>
              </a:rPr>
              <a:t>ključnih</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strategij</a:t>
            </a:r>
            <a:r>
              <a:rPr lang="en-GB" sz="1800" dirty="0">
                <a:effectLst/>
                <a:latin typeface="Calibri" panose="020F0502020204030204" pitchFamily="34" charset="0"/>
                <a:ea typeface="Times New Roman" panose="02020603050405020304" pitchFamily="18" charset="0"/>
              </a:rPr>
              <a:t>, ki </a:t>
            </a:r>
            <a:r>
              <a:rPr lang="en-GB" sz="1800" dirty="0" err="1">
                <a:effectLst/>
                <a:latin typeface="Calibri" panose="020F0502020204030204" pitchFamily="34" charset="0"/>
                <a:ea typeface="Times New Roman" panose="02020603050405020304" pitchFamily="18" charset="0"/>
              </a:rPr>
              <a:t>jih</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boste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izvajali</a:t>
            </a:r>
            <a:r>
              <a:rPr lang="en-GB" sz="1800" dirty="0">
                <a:effectLst/>
                <a:latin typeface="Calibri" panose="020F0502020204030204" pitchFamily="34" charset="0"/>
                <a:ea typeface="Times New Roman" panose="02020603050405020304" pitchFamily="18" charset="0"/>
              </a:rPr>
              <a:t>.</a:t>
            </a:r>
          </a:p>
          <a:p>
            <a:r>
              <a:rPr lang="fr-FR" sz="1800" b="1" dirty="0">
                <a:effectLst/>
                <a:latin typeface="Calibri" panose="020F0502020204030204" pitchFamily="34" charset="0"/>
                <a:ea typeface="Yu Mincho" panose="02020400000000000000" pitchFamily="18" charset="-128"/>
                <a:cs typeface="Arial" panose="020B0604020202020204" pitchFamily="34" charset="0"/>
              </a:rPr>
              <a:t>Analiza stanja: </a:t>
            </a:r>
            <a:r>
              <a:rPr lang="fr-FR" sz="1800" dirty="0">
                <a:effectLst/>
                <a:latin typeface="Calibri" panose="020F0502020204030204" pitchFamily="34" charset="0"/>
                <a:ea typeface="Yu Mincho" panose="02020400000000000000" pitchFamily="18" charset="-128"/>
                <a:cs typeface="Arial" panose="020B0604020202020204" pitchFamily="34" charset="0"/>
              </a:rPr>
              <a:t>Začnite z analizo trenutnih prizadevanj za digitalno trženje in konkurenčnega okolja. Ugotovite prednosti, slabosti, priložnosti in nevarnosti (analiza SWOT), ki lahko vplivajo na vašo strategijo.</a:t>
            </a:r>
          </a:p>
          <a:p>
            <a:pPr>
              <a:lnSpc>
                <a:spcPct val="107000"/>
              </a:lnSpc>
              <a:spcAft>
                <a:spcPts val="800"/>
              </a:spcAft>
            </a:pP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s-ES" sz="1800" dirty="0">
              <a:effectLst/>
              <a:latin typeface="Calibri" panose="020F0502020204030204" pitchFamily="34" charset="0"/>
              <a:ea typeface="Yu Mincho" panose="02020400000000000000" pitchFamily="18" charset="-128"/>
              <a:cs typeface="Arial" panose="020B0604020202020204" pitchFamily="34" charset="0"/>
            </a:endParaRPr>
          </a:p>
          <a:p>
            <a:endParaRPr lang="en-GB" dirty="0"/>
          </a:p>
        </p:txBody>
      </p:sp>
    </p:spTree>
    <p:extLst>
      <p:ext uri="{BB962C8B-B14F-4D97-AF65-F5344CB8AC3E}">
        <p14:creationId xmlns:p14="http://schemas.microsoft.com/office/powerpoint/2010/main" val="15607717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rotWithShape="1">
          <a:blip r:embed="rId2">
            <a:extLst>
              <a:ext uri="{28A0092B-C50C-407E-A947-70E740481C1C}">
                <a14:useLocalDpi xmlns:a14="http://schemas.microsoft.com/office/drawing/2010/main" val="0"/>
              </a:ext>
            </a:extLst>
          </a:blip>
          <a:srcRect l="14328" r="9857"/>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2. </a:t>
            </a:r>
            <a:r>
              <a:rPr lang="en-GB" sz="2800" dirty="0" err="1">
                <a:solidFill>
                  <a:srgbClr val="0AD995"/>
                </a:solidFill>
                <a:latin typeface="Calibri" panose="020F0502020204030204" pitchFamily="34" charset="0"/>
                <a:ea typeface="Yu Mincho" panose="02020400000000000000" pitchFamily="18" charset="-128"/>
                <a:cs typeface="Arial" panose="020B0604020202020204" pitchFamily="34" charset="0"/>
              </a:rPr>
              <a:t>Oblikovanje</a:t>
            </a:r>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 </a:t>
            </a:r>
            <a:r>
              <a:rPr lang="en-GB" sz="2800" dirty="0" err="1">
                <a:solidFill>
                  <a:srgbClr val="0AD995"/>
                </a:solidFill>
                <a:latin typeface="Calibri" panose="020F0502020204030204" pitchFamily="34" charset="0"/>
                <a:ea typeface="Yu Mincho" panose="02020400000000000000" pitchFamily="18" charset="-128"/>
                <a:cs typeface="Arial" panose="020B0604020202020204" pitchFamily="34" charset="0"/>
              </a:rPr>
              <a:t>strategije</a:t>
            </a:r>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 </a:t>
            </a:r>
            <a:r>
              <a:rPr lang="en-GB" sz="2800" dirty="0" err="1">
                <a:solidFill>
                  <a:srgbClr val="0AD995"/>
                </a:solidFill>
                <a:latin typeface="Calibri" panose="020F0502020204030204" pitchFamily="34" charset="0"/>
                <a:ea typeface="Yu Mincho" panose="02020400000000000000" pitchFamily="18" charset="-128"/>
                <a:cs typeface="Arial" panose="020B0604020202020204" pitchFamily="34" charset="0"/>
              </a:rPr>
              <a:t>digitalnega</a:t>
            </a:r>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 </a:t>
            </a:r>
            <a:r>
              <a:rPr lang="en-GB" sz="2800" dirty="0" err="1">
                <a:solidFill>
                  <a:srgbClr val="0AD995"/>
                </a:solidFill>
                <a:latin typeface="Calibri" panose="020F0502020204030204" pitchFamily="34" charset="0"/>
                <a:ea typeface="Yu Mincho" panose="02020400000000000000" pitchFamily="18" charset="-128"/>
                <a:cs typeface="Arial" panose="020B0604020202020204" pitchFamily="34" charset="0"/>
              </a:rPr>
              <a:t>trženja</a:t>
            </a:r>
            <a:endPar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endParaRPr>
          </a:p>
          <a:p>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2.2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Razvoj</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celovitega</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načrta</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digitalnega</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trženja</a:t>
            </a:r>
            <a:endParaRPr lang="es-ES"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1" y="1403840"/>
            <a:ext cx="9291093" cy="4450113"/>
          </a:xfrm>
        </p:spPr>
        <p:txBody>
          <a:bodyPr/>
          <a:lstStyle/>
          <a:p>
            <a:r>
              <a:rPr lang="en-GB" sz="1800" b="1" dirty="0">
                <a:effectLst/>
                <a:latin typeface="Calibri" panose="020F0502020204030204" pitchFamily="34" charset="0"/>
                <a:ea typeface="Times New Roman" panose="02020603050405020304" pitchFamily="18" charset="0"/>
              </a:rPr>
              <a:t>2.2.1 </a:t>
            </a:r>
            <a:r>
              <a:rPr lang="en-GB" sz="1800" b="1" dirty="0" err="1">
                <a:effectLst/>
                <a:latin typeface="Calibri" panose="020F0502020204030204" pitchFamily="34" charset="0"/>
                <a:ea typeface="Times New Roman" panose="02020603050405020304" pitchFamily="18" charset="0"/>
              </a:rPr>
              <a:t>Sestavni</a:t>
            </a:r>
            <a:r>
              <a:rPr lang="en-GB" sz="1800" b="1" dirty="0">
                <a:effectLst/>
                <a:latin typeface="Calibri" panose="020F0502020204030204" pitchFamily="34" charset="0"/>
                <a:ea typeface="Times New Roman" panose="02020603050405020304" pitchFamily="18" charset="0"/>
              </a:rPr>
              <a:t> deli </a:t>
            </a:r>
            <a:r>
              <a:rPr lang="en-GB" sz="1800" b="1" dirty="0" err="1">
                <a:effectLst/>
                <a:latin typeface="Calibri" panose="020F0502020204030204" pitchFamily="34" charset="0"/>
                <a:ea typeface="Times New Roman" panose="02020603050405020304" pitchFamily="18" charset="0"/>
              </a:rPr>
              <a:t>načrta</a:t>
            </a:r>
            <a:r>
              <a:rPr lang="en-GB" sz="1800" b="1" dirty="0">
                <a:effectLst/>
                <a:latin typeface="Calibri" panose="020F0502020204030204" pitchFamily="34" charset="0"/>
                <a:ea typeface="Times New Roman" panose="02020603050405020304" pitchFamily="18" charset="0"/>
              </a:rPr>
              <a:t> </a:t>
            </a:r>
            <a:r>
              <a:rPr lang="en-GB" sz="1800" b="1" dirty="0" err="1">
                <a:effectLst/>
                <a:latin typeface="Calibri" panose="020F0502020204030204" pitchFamily="34" charset="0"/>
                <a:ea typeface="Times New Roman" panose="02020603050405020304" pitchFamily="18" charset="0"/>
              </a:rPr>
              <a:t>digitalnega</a:t>
            </a:r>
            <a:r>
              <a:rPr lang="en-GB" sz="1800" b="1" dirty="0">
                <a:effectLst/>
                <a:latin typeface="Calibri" panose="020F0502020204030204" pitchFamily="34" charset="0"/>
                <a:ea typeface="Times New Roman" panose="02020603050405020304" pitchFamily="18" charset="0"/>
              </a:rPr>
              <a:t> </a:t>
            </a:r>
            <a:r>
              <a:rPr lang="en-GB" sz="1800" b="1" dirty="0" err="1">
                <a:effectLst/>
                <a:latin typeface="Calibri" panose="020F0502020204030204" pitchFamily="34" charset="0"/>
                <a:ea typeface="Times New Roman" panose="02020603050405020304" pitchFamily="18" charset="0"/>
              </a:rPr>
              <a:t>trženja</a:t>
            </a:r>
            <a:endParaRPr lang="fr-FR" sz="1800" dirty="0">
              <a:effectLst/>
              <a:latin typeface="Times New Roman" panose="02020603050405020304" pitchFamily="18" charset="0"/>
              <a:ea typeface="Times New Roman" panose="02020603050405020304" pitchFamily="18" charset="0"/>
            </a:endParaRPr>
          </a:p>
          <a:p>
            <a:pPr marL="342900" lvl="0" indent="-342900">
              <a:tabLst>
                <a:tab pos="457200" algn="l"/>
              </a:tabLst>
            </a:pPr>
            <a:endParaRPr lang="en-GB" sz="1800" b="1" dirty="0">
              <a:effectLst/>
              <a:latin typeface="Calibri" panose="020F0502020204030204" pitchFamily="34"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err="1">
                <a:effectLst/>
                <a:latin typeface="Calibri" panose="020F0502020204030204" pitchFamily="34" charset="0"/>
                <a:ea typeface="Times New Roman" panose="02020603050405020304" pitchFamily="18" charset="0"/>
              </a:rPr>
              <a:t>Poslovni</a:t>
            </a:r>
            <a:r>
              <a:rPr lang="en-GB" sz="1800" b="1" dirty="0">
                <a:effectLst/>
                <a:latin typeface="Calibri" panose="020F0502020204030204" pitchFamily="34" charset="0"/>
                <a:ea typeface="Times New Roman" panose="02020603050405020304" pitchFamily="18" charset="0"/>
              </a:rPr>
              <a:t> </a:t>
            </a:r>
            <a:r>
              <a:rPr lang="en-GB" sz="1800" b="1" dirty="0" err="1">
                <a:effectLst/>
                <a:latin typeface="Calibri" panose="020F0502020204030204" pitchFamily="34" charset="0"/>
                <a:ea typeface="Times New Roman" panose="02020603050405020304" pitchFamily="18" charset="0"/>
              </a:rPr>
              <a:t>cilji</a:t>
            </a:r>
            <a:r>
              <a:rPr lang="en-GB" sz="1800" b="1"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Ponovite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specifične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merljive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dosegljive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relevantne</a:t>
            </a:r>
            <a:r>
              <a:rPr lang="en-GB" sz="1800" dirty="0">
                <a:effectLst/>
                <a:latin typeface="Calibri" panose="020F0502020204030204" pitchFamily="34" charset="0"/>
                <a:ea typeface="Times New Roman" panose="02020603050405020304" pitchFamily="18" charset="0"/>
              </a:rPr>
              <a:t> in </a:t>
            </a:r>
            <a:r>
              <a:rPr lang="en-GB" sz="1800" dirty="0" err="1">
                <a:effectLst/>
                <a:latin typeface="Calibri" panose="020F0502020204030204" pitchFamily="34" charset="0"/>
                <a:ea typeface="Times New Roman" panose="02020603050405020304" pitchFamily="18" charset="0"/>
              </a:rPr>
              <a:t>časovno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omejene</a:t>
            </a:r>
            <a:r>
              <a:rPr lang="en-GB" sz="1800" dirty="0">
                <a:effectLst/>
                <a:latin typeface="Calibri" panose="020F0502020204030204" pitchFamily="34" charset="0"/>
                <a:ea typeface="Times New Roman" panose="02020603050405020304" pitchFamily="18" charset="0"/>
              </a:rPr>
              <a:t> (SMART) </a:t>
            </a:r>
            <a:r>
              <a:rPr lang="en-GB" sz="1800" dirty="0" err="1">
                <a:effectLst/>
                <a:latin typeface="Calibri" panose="020F0502020204030204" pitchFamily="34" charset="0"/>
                <a:ea typeface="Times New Roman" panose="02020603050405020304" pitchFamily="18" charset="0"/>
              </a:rPr>
              <a:t>cilje</a:t>
            </a:r>
            <a:r>
              <a:rPr lang="en-GB" sz="1800" dirty="0">
                <a:effectLst/>
                <a:latin typeface="Calibri" panose="020F0502020204030204" pitchFamily="34" charset="0"/>
                <a:ea typeface="Times New Roman" panose="02020603050405020304" pitchFamily="18" charset="0"/>
              </a:rPr>
              <a:t>, ki </a:t>
            </a:r>
            <a:r>
              <a:rPr lang="en-GB" sz="1800" dirty="0" err="1">
                <a:effectLst/>
                <a:latin typeface="Calibri" panose="020F0502020204030204" pitchFamily="34" charset="0"/>
                <a:ea typeface="Times New Roman" panose="02020603050405020304" pitchFamily="18" charset="0"/>
              </a:rPr>
              <a:t>ste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jih</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določili</a:t>
            </a:r>
            <a:r>
              <a:rPr lang="en-GB" sz="1800" dirty="0">
                <a:effectLst/>
                <a:latin typeface="Calibri" panose="020F0502020204030204" pitchFamily="34" charset="0"/>
                <a:ea typeface="Times New Roman" panose="02020603050405020304" pitchFamily="18" charset="0"/>
              </a:rPr>
              <a:t> v </a:t>
            </a:r>
            <a:r>
              <a:rPr lang="en-GB" sz="1800" dirty="0" err="1">
                <a:effectLst/>
                <a:latin typeface="Calibri" panose="020F0502020204030204" pitchFamily="34" charset="0"/>
                <a:ea typeface="Times New Roman" panose="02020603050405020304" pitchFamily="18" charset="0"/>
              </a:rPr>
              <a:t>razdelku</a:t>
            </a:r>
            <a:r>
              <a:rPr lang="en-GB" sz="1800" dirty="0">
                <a:effectLst/>
                <a:latin typeface="Calibri" panose="020F0502020204030204" pitchFamily="34" charset="0"/>
                <a:ea typeface="Times New Roman" panose="02020603050405020304" pitchFamily="18" charset="0"/>
              </a:rPr>
              <a:t> 2.1. </a:t>
            </a:r>
            <a:r>
              <a:rPr lang="en-GB" sz="1800" dirty="0" err="1">
                <a:effectLst/>
                <a:latin typeface="Calibri" panose="020F0502020204030204" pitchFamily="34" charset="0"/>
                <a:ea typeface="Times New Roman" panose="02020603050405020304" pitchFamily="18" charset="0"/>
              </a:rPr>
              <a:t>Jasno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navedite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kaj</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želite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doseči</a:t>
            </a:r>
            <a:r>
              <a:rPr lang="en-GB" sz="1800" dirty="0">
                <a:effectLst/>
                <a:latin typeface="Calibri" panose="020F0502020204030204" pitchFamily="34" charset="0"/>
                <a:ea typeface="Times New Roman" panose="02020603050405020304" pitchFamily="18" charset="0"/>
              </a:rPr>
              <a:t>. </a:t>
            </a:r>
          </a:p>
          <a:p>
            <a:pPr marL="342900" lvl="0" indent="-342900">
              <a:buFont typeface="Arial" panose="020B0604020202020204" pitchFamily="34" charset="0"/>
              <a:buChar char="•"/>
              <a:tabLst>
                <a:tab pos="457200" algn="l"/>
              </a:tabLst>
            </a:pPr>
            <a:r>
              <a:rPr lang="en-GB" sz="1800" b="1" dirty="0" err="1">
                <a:effectLst/>
                <a:latin typeface="Calibri" panose="020F0502020204030204" pitchFamily="34" charset="0"/>
                <a:ea typeface="Times New Roman" panose="02020603050405020304" pitchFamily="18" charset="0"/>
              </a:rPr>
              <a:t>Ciljno</a:t>
            </a:r>
            <a:r>
              <a:rPr lang="en-GB" sz="1800" b="1" dirty="0">
                <a:effectLst/>
                <a:latin typeface="Calibri" panose="020F0502020204030204" pitchFamily="34" charset="0"/>
                <a:ea typeface="Times New Roman" panose="02020603050405020304" pitchFamily="18" charset="0"/>
              </a:rPr>
              <a:t> </a:t>
            </a:r>
            <a:r>
              <a:rPr lang="en-GB" sz="1800" b="1" dirty="0" err="1">
                <a:effectLst/>
                <a:latin typeface="Calibri" panose="020F0502020204030204" pitchFamily="34" charset="0"/>
                <a:ea typeface="Times New Roman" panose="02020603050405020304" pitchFamily="18" charset="0"/>
              </a:rPr>
              <a:t>občinstvo</a:t>
            </a:r>
            <a:r>
              <a:rPr lang="en-GB" sz="1800" b="1"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Podrobno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opišite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svojo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ciljno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skupino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vključno</a:t>
            </a:r>
            <a:r>
              <a:rPr lang="en-GB" sz="1800" dirty="0">
                <a:effectLst/>
                <a:latin typeface="Calibri" panose="020F0502020204030204" pitchFamily="34" charset="0"/>
                <a:ea typeface="Times New Roman" panose="02020603050405020304" pitchFamily="18" charset="0"/>
              </a:rPr>
              <a:t> z </a:t>
            </a:r>
            <a:r>
              <a:rPr lang="en-GB" sz="1800" dirty="0" err="1">
                <a:effectLst/>
                <a:latin typeface="Calibri" panose="020F0502020204030204" pitchFamily="34" charset="0"/>
                <a:ea typeface="Times New Roman" panose="02020603050405020304" pitchFamily="18" charset="0"/>
              </a:rPr>
              <a:t>osebami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kupcev</a:t>
            </a:r>
            <a:r>
              <a:rPr lang="en-GB" sz="1800" dirty="0">
                <a:effectLst/>
                <a:latin typeface="Calibri" panose="020F0502020204030204" pitchFamily="34" charset="0"/>
                <a:ea typeface="Times New Roman" panose="02020603050405020304" pitchFamily="18" charset="0"/>
              </a:rPr>
              <a:t> in </a:t>
            </a:r>
            <a:r>
              <a:rPr lang="en-GB" sz="1800" dirty="0" err="1">
                <a:effectLst/>
                <a:latin typeface="Calibri" panose="020F0502020204030204" pitchFamily="34" charset="0"/>
                <a:ea typeface="Times New Roman" panose="02020603050405020304" pitchFamily="18" charset="0"/>
              </a:rPr>
              <a:t>tržnimi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segmenti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Razumite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njihove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potrebe</a:t>
            </a:r>
            <a:r>
              <a:rPr lang="en-GB" sz="1800" dirty="0">
                <a:effectLst/>
                <a:latin typeface="Calibri" panose="020F0502020204030204" pitchFamily="34" charset="0"/>
                <a:ea typeface="Times New Roman" panose="02020603050405020304" pitchFamily="18" charset="0"/>
              </a:rPr>
              <a:t>, preference in </a:t>
            </a:r>
            <a:r>
              <a:rPr lang="en-GB" sz="1800" dirty="0" err="1">
                <a:effectLst/>
                <a:latin typeface="Calibri" panose="020F0502020204030204" pitchFamily="34" charset="0"/>
                <a:ea typeface="Times New Roman" panose="02020603050405020304" pitchFamily="18" charset="0"/>
              </a:rPr>
              <a:t>bolečine</a:t>
            </a:r>
            <a:r>
              <a:rPr lang="en-GB" sz="1800" dirty="0">
                <a:effectLst/>
                <a:latin typeface="Calibri" panose="020F0502020204030204" pitchFamily="34" charset="0"/>
                <a:ea typeface="Times New Roman" panose="02020603050405020304" pitchFamily="18" charset="0"/>
              </a:rPr>
              <a:t>. </a:t>
            </a:r>
          </a:p>
          <a:p>
            <a:pPr marL="342900" lvl="0" indent="-342900">
              <a:buFont typeface="Arial" panose="020B0604020202020204" pitchFamily="34" charset="0"/>
              <a:buChar char="•"/>
              <a:tabLst>
                <a:tab pos="457200" algn="l"/>
              </a:tabLst>
            </a:pPr>
            <a:r>
              <a:rPr lang="en-GB" sz="1800" b="1" dirty="0">
                <a:effectLst/>
                <a:latin typeface="Calibri" panose="020F0502020204030204" pitchFamily="34" charset="0"/>
                <a:ea typeface="Times New Roman" panose="02020603050405020304" pitchFamily="18" charset="0"/>
              </a:rPr>
              <a:t>Analiza </a:t>
            </a:r>
            <a:r>
              <a:rPr lang="en-GB" sz="1800" b="1" dirty="0" err="1">
                <a:effectLst/>
                <a:latin typeface="Calibri" panose="020F0502020204030204" pitchFamily="34" charset="0"/>
                <a:ea typeface="Times New Roman" panose="02020603050405020304" pitchFamily="18" charset="0"/>
              </a:rPr>
              <a:t>konkurence</a:t>
            </a:r>
            <a:r>
              <a:rPr lang="en-GB" sz="1800" b="1"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Zagotovite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vpogled</a:t>
            </a:r>
            <a:r>
              <a:rPr lang="en-GB" sz="1800" dirty="0">
                <a:effectLst/>
                <a:latin typeface="Calibri" panose="020F0502020204030204" pitchFamily="34" charset="0"/>
                <a:ea typeface="Times New Roman" panose="02020603050405020304" pitchFamily="18" charset="0"/>
              </a:rPr>
              <a:t> v </a:t>
            </a:r>
            <a:r>
              <a:rPr lang="en-GB" sz="1800" dirty="0" err="1">
                <a:effectLst/>
                <a:latin typeface="Calibri" panose="020F0502020204030204" pitchFamily="34" charset="0"/>
                <a:ea typeface="Times New Roman" panose="02020603050405020304" pitchFamily="18" charset="0"/>
              </a:rPr>
              <a:t>strategije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digitalnega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trženja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vaših</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konkurentov</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Ugotovite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kaj</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deluje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pri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njih</a:t>
            </a:r>
            <a:r>
              <a:rPr lang="en-GB" sz="1800" dirty="0">
                <a:effectLst/>
                <a:latin typeface="Calibri" panose="020F0502020204030204" pitchFamily="34" charset="0"/>
                <a:ea typeface="Times New Roman" panose="02020603050405020304" pitchFamily="18" charset="0"/>
              </a:rPr>
              <a:t> in </a:t>
            </a:r>
            <a:r>
              <a:rPr lang="en-GB" sz="1800" dirty="0" err="1">
                <a:effectLst/>
                <a:latin typeface="Calibri" panose="020F0502020204030204" pitchFamily="34" charset="0"/>
                <a:ea typeface="Times New Roman" panose="02020603050405020304" pitchFamily="18" charset="0"/>
              </a:rPr>
              <a:t>kje</a:t>
            </a:r>
            <a:r>
              <a:rPr lang="en-GB" sz="1800" dirty="0">
                <a:effectLst/>
                <a:latin typeface="Calibri" panose="020F0502020204030204" pitchFamily="34" charset="0"/>
                <a:ea typeface="Times New Roman" panose="02020603050405020304" pitchFamily="18" charset="0"/>
              </a:rPr>
              <a:t> so </a:t>
            </a:r>
            <a:r>
              <a:rPr lang="en-GB" sz="1800" dirty="0" err="1">
                <a:effectLst/>
                <a:latin typeface="Calibri" panose="020F0502020204030204" pitchFamily="34" charset="0"/>
                <a:ea typeface="Times New Roman" panose="02020603050405020304" pitchFamily="18" charset="0"/>
              </a:rPr>
              <a:t>priložnosti</a:t>
            </a:r>
            <a:r>
              <a:rPr lang="en-GB" sz="1800" dirty="0">
                <a:effectLst/>
                <a:latin typeface="Calibri" panose="020F0502020204030204" pitchFamily="34" charset="0"/>
                <a:ea typeface="Times New Roman" panose="02020603050405020304" pitchFamily="18" charset="0"/>
              </a:rPr>
              <a:t> za </a:t>
            </a:r>
            <a:r>
              <a:rPr lang="en-GB" sz="1800" dirty="0" err="1">
                <a:effectLst/>
                <a:latin typeface="Calibri" panose="020F0502020204030204" pitchFamily="34" charset="0"/>
                <a:ea typeface="Times New Roman" panose="02020603050405020304" pitchFamily="18" charset="0"/>
              </a:rPr>
              <a:t>razlikovanje</a:t>
            </a:r>
            <a:r>
              <a:rPr lang="en-GB" sz="1800" dirty="0">
                <a:effectLst/>
                <a:latin typeface="Calibri" panose="020F0502020204030204" pitchFamily="34" charset="0"/>
                <a:ea typeface="Times New Roman" panose="02020603050405020304" pitchFamily="18" charset="0"/>
              </a:rPr>
              <a:t>. </a:t>
            </a:r>
          </a:p>
          <a:p>
            <a:pPr marL="342900" lvl="0" indent="-342900">
              <a:buFont typeface="Arial" panose="020B0604020202020204" pitchFamily="34" charset="0"/>
              <a:buChar char="•"/>
              <a:tabLst>
                <a:tab pos="457200" algn="l"/>
              </a:tabLst>
            </a:pPr>
            <a:r>
              <a:rPr lang="en-GB" sz="1800" b="1" dirty="0" err="1">
                <a:effectLst/>
                <a:latin typeface="Calibri" panose="020F0502020204030204" pitchFamily="34" charset="0"/>
                <a:ea typeface="Times New Roman" panose="02020603050405020304" pitchFamily="18" charset="0"/>
              </a:rPr>
              <a:t>Strategije</a:t>
            </a:r>
            <a:r>
              <a:rPr lang="en-GB" sz="1800" b="1" dirty="0">
                <a:effectLst/>
                <a:latin typeface="Calibri" panose="020F0502020204030204" pitchFamily="34" charset="0"/>
                <a:ea typeface="Times New Roman" panose="02020603050405020304" pitchFamily="18" charset="0"/>
              </a:rPr>
              <a:t> </a:t>
            </a:r>
            <a:r>
              <a:rPr lang="en-GB" sz="1800" b="1" dirty="0" err="1">
                <a:effectLst/>
                <a:latin typeface="Calibri" panose="020F0502020204030204" pitchFamily="34" charset="0"/>
                <a:ea typeface="Times New Roman" panose="02020603050405020304" pitchFamily="18" charset="0"/>
              </a:rPr>
              <a:t>digitalnega</a:t>
            </a:r>
            <a:r>
              <a:rPr lang="en-GB" sz="1800" b="1" dirty="0">
                <a:effectLst/>
                <a:latin typeface="Calibri" panose="020F0502020204030204" pitchFamily="34" charset="0"/>
                <a:ea typeface="Times New Roman" panose="02020603050405020304" pitchFamily="18" charset="0"/>
              </a:rPr>
              <a:t> </a:t>
            </a:r>
            <a:r>
              <a:rPr lang="en-GB" sz="1800" b="1" dirty="0" err="1">
                <a:effectLst/>
                <a:latin typeface="Calibri" panose="020F0502020204030204" pitchFamily="34" charset="0"/>
                <a:ea typeface="Times New Roman" panose="02020603050405020304" pitchFamily="18" charset="0"/>
              </a:rPr>
              <a:t>trženja</a:t>
            </a:r>
            <a:r>
              <a:rPr lang="en-GB" sz="1800" b="1"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Predstavite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strategije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na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visoki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ravni</a:t>
            </a:r>
            <a:r>
              <a:rPr lang="en-GB" sz="1800" dirty="0">
                <a:effectLst/>
                <a:latin typeface="Calibri" panose="020F0502020204030204" pitchFamily="34" charset="0"/>
                <a:ea typeface="Times New Roman" panose="02020603050405020304" pitchFamily="18" charset="0"/>
              </a:rPr>
              <a:t>, ki </a:t>
            </a:r>
            <a:r>
              <a:rPr lang="en-GB" sz="1800" dirty="0" err="1">
                <a:effectLst/>
                <a:latin typeface="Calibri" panose="020F0502020204030204" pitchFamily="34" charset="0"/>
                <a:ea typeface="Times New Roman" panose="02020603050405020304" pitchFamily="18" charset="0"/>
              </a:rPr>
              <a:t>jih</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boste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uporabili</a:t>
            </a:r>
            <a:r>
              <a:rPr lang="en-GB" sz="1800" dirty="0">
                <a:effectLst/>
                <a:latin typeface="Calibri" panose="020F0502020204030204" pitchFamily="34" charset="0"/>
                <a:ea typeface="Times New Roman" panose="02020603050405020304" pitchFamily="18" charset="0"/>
              </a:rPr>
              <a:t> za </a:t>
            </a:r>
            <a:r>
              <a:rPr lang="en-GB" sz="1800" dirty="0" err="1">
                <a:effectLst/>
                <a:latin typeface="Calibri" panose="020F0502020204030204" pitchFamily="34" charset="0"/>
                <a:ea typeface="Times New Roman" panose="02020603050405020304" pitchFamily="18" charset="0"/>
              </a:rPr>
              <a:t>dosego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svojih</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ciljev</a:t>
            </a:r>
            <a:r>
              <a:rPr lang="en-GB" sz="1800" dirty="0">
                <a:effectLst/>
                <a:latin typeface="Calibri" panose="020F0502020204030204" pitchFamily="34" charset="0"/>
                <a:ea typeface="Times New Roman" panose="02020603050405020304" pitchFamily="18" charset="0"/>
              </a:rPr>
              <a:t>. To </a:t>
            </a:r>
            <a:r>
              <a:rPr lang="en-GB" sz="1800" dirty="0" err="1">
                <a:effectLst/>
                <a:latin typeface="Calibri" panose="020F0502020204030204" pitchFamily="34" charset="0"/>
                <a:ea typeface="Times New Roman" panose="02020603050405020304" pitchFamily="18" charset="0"/>
              </a:rPr>
              <a:t>lahko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vključuje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vsebinsko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trženje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trženje</a:t>
            </a:r>
            <a:r>
              <a:rPr lang="en-GB" sz="1800" dirty="0">
                <a:effectLst/>
                <a:latin typeface="Calibri" panose="020F0502020204030204" pitchFamily="34" charset="0"/>
                <a:ea typeface="Times New Roman" panose="02020603050405020304" pitchFamily="18" charset="0"/>
              </a:rPr>
              <a:t> v </a:t>
            </a:r>
            <a:r>
              <a:rPr lang="en-GB" sz="1800" dirty="0" err="1">
                <a:effectLst/>
                <a:latin typeface="Calibri" panose="020F0502020204030204" pitchFamily="34" charset="0"/>
                <a:ea typeface="Times New Roman" panose="02020603050405020304" pitchFamily="18" charset="0"/>
              </a:rPr>
              <a:t>družabnih</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medijih</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trženje</a:t>
            </a:r>
            <a:r>
              <a:rPr lang="en-GB" sz="1800" dirty="0">
                <a:effectLst/>
                <a:latin typeface="Calibri" panose="020F0502020204030204" pitchFamily="34" charset="0"/>
                <a:ea typeface="Times New Roman" panose="02020603050405020304" pitchFamily="18" charset="0"/>
              </a:rPr>
              <a:t> e-</a:t>
            </a:r>
            <a:r>
              <a:rPr lang="en-GB" sz="1800" dirty="0" err="1">
                <a:effectLst/>
                <a:latin typeface="Calibri" panose="020F0502020204030204" pitchFamily="34" charset="0"/>
                <a:ea typeface="Times New Roman" panose="02020603050405020304" pitchFamily="18" charset="0"/>
              </a:rPr>
              <a:t>pošte</a:t>
            </a:r>
            <a:r>
              <a:rPr lang="en-GB" sz="1800" dirty="0">
                <a:effectLst/>
                <a:latin typeface="Calibri" panose="020F0502020204030204" pitchFamily="34" charset="0"/>
                <a:ea typeface="Times New Roman" panose="02020603050405020304" pitchFamily="18" charset="0"/>
              </a:rPr>
              <a:t>, SEO, </a:t>
            </a:r>
            <a:r>
              <a:rPr lang="en-GB" sz="1800" dirty="0" err="1">
                <a:effectLst/>
                <a:latin typeface="Calibri" panose="020F0502020204030204" pitchFamily="34" charset="0"/>
                <a:ea typeface="Times New Roman" panose="02020603050405020304" pitchFamily="18" charset="0"/>
              </a:rPr>
              <a:t>plačano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oglaševanje</a:t>
            </a:r>
            <a:r>
              <a:rPr lang="en-GB" sz="1800" dirty="0">
                <a:effectLst/>
                <a:latin typeface="Calibri" panose="020F0502020204030204" pitchFamily="34" charset="0"/>
                <a:ea typeface="Times New Roman" panose="02020603050405020304" pitchFamily="18" charset="0"/>
              </a:rPr>
              <a:t> in </a:t>
            </a:r>
            <a:r>
              <a:rPr lang="en-GB" sz="1800" dirty="0" err="1">
                <a:effectLst/>
                <a:latin typeface="Calibri" panose="020F0502020204030204" pitchFamily="34" charset="0"/>
                <a:ea typeface="Times New Roman" panose="02020603050405020304" pitchFamily="18" charset="0"/>
              </a:rPr>
              <a:t>drugo</a:t>
            </a:r>
            <a:r>
              <a:rPr lang="en-GB" sz="1800" dirty="0">
                <a:effectLst/>
                <a:latin typeface="Calibri" panose="020F0502020204030204" pitchFamily="34" charset="0"/>
                <a:ea typeface="Times New Roman" panose="02020603050405020304" pitchFamily="18" charset="0"/>
              </a:rPr>
              <a:t>. </a:t>
            </a:r>
          </a:p>
          <a:p>
            <a:pPr marL="342900" lvl="0" indent="-342900">
              <a:buFont typeface="Arial" panose="020B0604020202020204" pitchFamily="34" charset="0"/>
              <a:buChar char="•"/>
              <a:tabLst>
                <a:tab pos="457200" algn="l"/>
              </a:tabLst>
            </a:pPr>
            <a:r>
              <a:rPr lang="en-GB" sz="1800" b="1" dirty="0" err="1">
                <a:effectLst/>
                <a:latin typeface="Calibri" panose="020F0502020204030204" pitchFamily="34" charset="0"/>
                <a:ea typeface="Times New Roman" panose="02020603050405020304" pitchFamily="18" charset="0"/>
              </a:rPr>
              <a:t>Taktike</a:t>
            </a:r>
            <a:r>
              <a:rPr lang="en-GB" sz="1800" b="1" dirty="0">
                <a:effectLst/>
                <a:latin typeface="Calibri" panose="020F0502020204030204" pitchFamily="34" charset="0"/>
                <a:ea typeface="Times New Roman" panose="02020603050405020304" pitchFamily="18" charset="0"/>
              </a:rPr>
              <a:t> in </a:t>
            </a:r>
            <a:r>
              <a:rPr lang="en-GB" sz="1800" b="1" dirty="0" err="1">
                <a:effectLst/>
                <a:latin typeface="Calibri" panose="020F0502020204030204" pitchFamily="34" charset="0"/>
                <a:ea typeface="Times New Roman" panose="02020603050405020304" pitchFamily="18" charset="0"/>
              </a:rPr>
              <a:t>kanali</a:t>
            </a:r>
            <a:r>
              <a:rPr lang="en-GB" sz="1800" b="1" dirty="0">
                <a:effectLst/>
                <a:latin typeface="Calibri" panose="020F0502020204030204" pitchFamily="34" charset="0"/>
                <a:ea typeface="Times New Roman" panose="02020603050405020304" pitchFamily="18" charset="0"/>
              </a:rPr>
              <a:t>: </a:t>
            </a:r>
            <a:r>
              <a:rPr lang="en-GB" sz="1800" dirty="0">
                <a:effectLst/>
                <a:latin typeface="Calibri" panose="020F0502020204030204" pitchFamily="34" charset="0"/>
                <a:ea typeface="Times New Roman" panose="02020603050405020304" pitchFamily="18" charset="0"/>
              </a:rPr>
              <a:t>Za </a:t>
            </a:r>
            <a:r>
              <a:rPr lang="en-GB" sz="1800" dirty="0" err="1">
                <a:effectLst/>
                <a:latin typeface="Calibri" panose="020F0502020204030204" pitchFamily="34" charset="0"/>
                <a:ea typeface="Times New Roman" panose="02020603050405020304" pitchFamily="18" charset="0"/>
              </a:rPr>
              <a:t>vsako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strategijo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navedite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taktike</a:t>
            </a:r>
            <a:r>
              <a:rPr lang="en-GB" sz="1800" dirty="0">
                <a:effectLst/>
                <a:latin typeface="Calibri" panose="020F0502020204030204" pitchFamily="34" charset="0"/>
                <a:ea typeface="Times New Roman" panose="02020603050405020304" pitchFamily="18" charset="0"/>
              </a:rPr>
              <a:t> in </a:t>
            </a:r>
            <a:r>
              <a:rPr lang="en-GB" sz="1800" dirty="0" err="1">
                <a:effectLst/>
                <a:latin typeface="Calibri" panose="020F0502020204030204" pitchFamily="34" charset="0"/>
                <a:ea typeface="Times New Roman" panose="02020603050405020304" pitchFamily="18" charset="0"/>
              </a:rPr>
              <a:t>digitalne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kanale</a:t>
            </a:r>
            <a:r>
              <a:rPr lang="en-GB" sz="1800" dirty="0">
                <a:effectLst/>
                <a:latin typeface="Calibri" panose="020F0502020204030204" pitchFamily="34" charset="0"/>
                <a:ea typeface="Times New Roman" panose="02020603050405020304" pitchFamily="18" charset="0"/>
              </a:rPr>
              <a:t>, ki </a:t>
            </a:r>
            <a:r>
              <a:rPr lang="en-GB" sz="1800" dirty="0" err="1">
                <a:effectLst/>
                <a:latin typeface="Calibri" panose="020F0502020204030204" pitchFamily="34" charset="0"/>
                <a:ea typeface="Times New Roman" panose="02020603050405020304" pitchFamily="18" charset="0"/>
              </a:rPr>
              <a:t>jih</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boste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uporabili</a:t>
            </a:r>
            <a:r>
              <a:rPr lang="en-GB" sz="1800" dirty="0">
                <a:effectLst/>
                <a:latin typeface="Calibri" panose="020F0502020204030204" pitchFamily="34" charset="0"/>
                <a:ea typeface="Times New Roman" panose="02020603050405020304" pitchFamily="18" charset="0"/>
              </a:rPr>
              <a:t>. Na primer, </a:t>
            </a:r>
            <a:r>
              <a:rPr lang="en-GB" sz="1800" dirty="0" err="1">
                <a:effectLst/>
                <a:latin typeface="Calibri" panose="020F0502020204030204" pitchFamily="34" charset="0"/>
                <a:ea typeface="Times New Roman" panose="02020603050405020304" pitchFamily="18" charset="0"/>
              </a:rPr>
              <a:t>če</a:t>
            </a:r>
            <a:r>
              <a:rPr lang="en-GB" sz="1800" dirty="0">
                <a:effectLst/>
                <a:latin typeface="Calibri" panose="020F0502020204030204" pitchFamily="34" charset="0"/>
                <a:ea typeface="Times New Roman" panose="02020603050405020304" pitchFamily="18" charset="0"/>
              </a:rPr>
              <a:t> je </a:t>
            </a:r>
            <a:r>
              <a:rPr lang="en-GB" sz="1800" dirty="0" err="1">
                <a:effectLst/>
                <a:latin typeface="Calibri" panose="020F0502020204030204" pitchFamily="34" charset="0"/>
                <a:ea typeface="Times New Roman" panose="02020603050405020304" pitchFamily="18" charset="0"/>
              </a:rPr>
              <a:t>strategija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vsebinsko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trženje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navedite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vrste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vsebin</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objave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na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blogu</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videoposnetki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infografike</a:t>
            </a:r>
            <a:r>
              <a:rPr lang="en-GB" sz="1800" dirty="0">
                <a:effectLst/>
                <a:latin typeface="Calibri" panose="020F0502020204030204" pitchFamily="34" charset="0"/>
                <a:ea typeface="Times New Roman" panose="02020603050405020304" pitchFamily="18" charset="0"/>
              </a:rPr>
              <a:t>) in </a:t>
            </a:r>
            <a:r>
              <a:rPr lang="en-GB" sz="1800" dirty="0" err="1">
                <a:effectLst/>
                <a:latin typeface="Calibri" panose="020F0502020204030204" pitchFamily="34" charset="0"/>
                <a:ea typeface="Times New Roman" panose="02020603050405020304" pitchFamily="18" charset="0"/>
              </a:rPr>
              <a:t>platforme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spletna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stran</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družbeni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mediji</a:t>
            </a:r>
            <a:r>
              <a:rPr lang="en-GB" sz="1800" dirty="0">
                <a:effectLst/>
                <a:latin typeface="Calibri" panose="020F0502020204030204" pitchFamily="34" charset="0"/>
                <a:ea typeface="Times New Roman" panose="02020603050405020304" pitchFamily="18" charset="0"/>
              </a:rPr>
              <a:t>), ki </a:t>
            </a:r>
            <a:r>
              <a:rPr lang="en-GB" sz="1800" dirty="0" err="1">
                <a:effectLst/>
                <a:latin typeface="Calibri" panose="020F0502020204030204" pitchFamily="34" charset="0"/>
                <a:ea typeface="Times New Roman" panose="02020603050405020304" pitchFamily="18" charset="0"/>
              </a:rPr>
              <a:t>jih</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boste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uporabili</a:t>
            </a:r>
            <a:r>
              <a:rPr lang="en-GB" sz="1800" dirty="0">
                <a:effectLst/>
                <a:latin typeface="Calibri" panose="020F0502020204030204" pitchFamily="34" charset="0"/>
                <a:ea typeface="Times New Roman" panose="02020603050405020304" pitchFamily="18" charset="0"/>
              </a:rPr>
              <a:t>.</a:t>
            </a:r>
          </a:p>
          <a:p>
            <a:pPr marL="342900" lvl="0" indent="-342900">
              <a:buFont typeface="Arial" panose="020B0604020202020204" pitchFamily="34" charset="0"/>
              <a:buChar char="•"/>
              <a:tabLst>
                <a:tab pos="457200" algn="l"/>
              </a:tabLst>
            </a:pPr>
            <a:endParaRPr lang="fr-FR" sz="1800" dirty="0">
              <a:effectLst/>
              <a:latin typeface="Times New Roman" panose="02020603050405020304" pitchFamily="18" charset="0"/>
              <a:ea typeface="Times New Roman" panose="02020603050405020304" pitchFamily="18" charset="0"/>
            </a:endParaRPr>
          </a:p>
          <a:p>
            <a:pPr>
              <a:lnSpc>
                <a:spcPct val="107000"/>
              </a:lnSpc>
              <a:spcAft>
                <a:spcPts val="800"/>
              </a:spcAft>
            </a:pP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s-ES" sz="1800" dirty="0">
              <a:effectLst/>
              <a:latin typeface="Calibri" panose="020F0502020204030204" pitchFamily="34" charset="0"/>
              <a:ea typeface="Yu Mincho" panose="02020400000000000000" pitchFamily="18" charset="-128"/>
              <a:cs typeface="Arial" panose="020B0604020202020204" pitchFamily="34" charset="0"/>
            </a:endParaRPr>
          </a:p>
          <a:p>
            <a:endParaRPr lang="en-GB" dirty="0"/>
          </a:p>
        </p:txBody>
      </p:sp>
    </p:spTree>
    <p:extLst>
      <p:ext uri="{BB962C8B-B14F-4D97-AF65-F5344CB8AC3E}">
        <p14:creationId xmlns:p14="http://schemas.microsoft.com/office/powerpoint/2010/main" val="706969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rotWithShape="1">
          <a:blip r:embed="rId2">
            <a:extLst>
              <a:ext uri="{28A0092B-C50C-407E-A947-70E740481C1C}">
                <a14:useLocalDpi xmlns:a14="http://schemas.microsoft.com/office/drawing/2010/main" val="0"/>
              </a:ext>
            </a:extLst>
          </a:blip>
          <a:srcRect l="14328" r="9857"/>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2. </a:t>
            </a:r>
            <a:r>
              <a:rPr lang="en-GB" sz="2800" dirty="0" err="1">
                <a:solidFill>
                  <a:srgbClr val="0AD995"/>
                </a:solidFill>
                <a:latin typeface="Calibri" panose="020F0502020204030204" pitchFamily="34" charset="0"/>
                <a:ea typeface="Yu Mincho" panose="02020400000000000000" pitchFamily="18" charset="-128"/>
                <a:cs typeface="Arial" panose="020B0604020202020204" pitchFamily="34" charset="0"/>
              </a:rPr>
              <a:t>Oblikovanje</a:t>
            </a:r>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 </a:t>
            </a:r>
            <a:r>
              <a:rPr lang="en-GB" sz="2800" dirty="0" err="1">
                <a:solidFill>
                  <a:srgbClr val="0AD995"/>
                </a:solidFill>
                <a:latin typeface="Calibri" panose="020F0502020204030204" pitchFamily="34" charset="0"/>
                <a:ea typeface="Yu Mincho" panose="02020400000000000000" pitchFamily="18" charset="-128"/>
                <a:cs typeface="Arial" panose="020B0604020202020204" pitchFamily="34" charset="0"/>
              </a:rPr>
              <a:t>strategije</a:t>
            </a:r>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 </a:t>
            </a:r>
            <a:r>
              <a:rPr lang="en-GB" sz="2800" dirty="0" err="1">
                <a:solidFill>
                  <a:srgbClr val="0AD995"/>
                </a:solidFill>
                <a:latin typeface="Calibri" panose="020F0502020204030204" pitchFamily="34" charset="0"/>
                <a:ea typeface="Yu Mincho" panose="02020400000000000000" pitchFamily="18" charset="-128"/>
                <a:cs typeface="Arial" panose="020B0604020202020204" pitchFamily="34" charset="0"/>
              </a:rPr>
              <a:t>digitalnega</a:t>
            </a:r>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 </a:t>
            </a:r>
            <a:r>
              <a:rPr lang="en-GB" sz="2800" dirty="0" err="1">
                <a:solidFill>
                  <a:srgbClr val="0AD995"/>
                </a:solidFill>
                <a:latin typeface="Calibri" panose="020F0502020204030204" pitchFamily="34" charset="0"/>
                <a:ea typeface="Yu Mincho" panose="02020400000000000000" pitchFamily="18" charset="-128"/>
                <a:cs typeface="Arial" panose="020B0604020202020204" pitchFamily="34" charset="0"/>
              </a:rPr>
              <a:t>trženja</a:t>
            </a:r>
            <a:endPar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endParaRPr>
          </a:p>
          <a:p>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2.2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Razvoj</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celovitega</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načrta</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digitalnega</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trženja</a:t>
            </a:r>
            <a:endParaRPr lang="es-ES"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r>
              <a:rPr lang="en-GB" sz="1800" b="1" dirty="0">
                <a:effectLst/>
                <a:latin typeface="Calibri" panose="020F0502020204030204" pitchFamily="34" charset="0"/>
                <a:ea typeface="Times New Roman" panose="02020603050405020304" pitchFamily="18" charset="0"/>
              </a:rPr>
              <a:t>2.2.1 </a:t>
            </a:r>
            <a:r>
              <a:rPr lang="en-GB" sz="1800" b="1" dirty="0" err="1">
                <a:effectLst/>
                <a:latin typeface="Calibri" panose="020F0502020204030204" pitchFamily="34" charset="0"/>
                <a:ea typeface="Times New Roman" panose="02020603050405020304" pitchFamily="18" charset="0"/>
              </a:rPr>
              <a:t>Sestavni</a:t>
            </a:r>
            <a:r>
              <a:rPr lang="en-GB" sz="1800" b="1" dirty="0">
                <a:effectLst/>
                <a:latin typeface="Calibri" panose="020F0502020204030204" pitchFamily="34" charset="0"/>
                <a:ea typeface="Times New Roman" panose="02020603050405020304" pitchFamily="18" charset="0"/>
              </a:rPr>
              <a:t> deli </a:t>
            </a:r>
            <a:r>
              <a:rPr lang="en-GB" sz="1800" b="1" dirty="0" err="1">
                <a:effectLst/>
                <a:latin typeface="Calibri" panose="020F0502020204030204" pitchFamily="34" charset="0"/>
                <a:ea typeface="Times New Roman" panose="02020603050405020304" pitchFamily="18" charset="0"/>
              </a:rPr>
              <a:t>načrta</a:t>
            </a:r>
            <a:r>
              <a:rPr lang="en-GB" sz="1800" b="1" dirty="0">
                <a:effectLst/>
                <a:latin typeface="Calibri" panose="020F0502020204030204" pitchFamily="34" charset="0"/>
                <a:ea typeface="Times New Roman" panose="02020603050405020304" pitchFamily="18" charset="0"/>
              </a:rPr>
              <a:t> </a:t>
            </a:r>
            <a:r>
              <a:rPr lang="en-GB" sz="1800" b="1" dirty="0" err="1">
                <a:effectLst/>
                <a:latin typeface="Calibri" panose="020F0502020204030204" pitchFamily="34" charset="0"/>
                <a:ea typeface="Times New Roman" panose="02020603050405020304" pitchFamily="18" charset="0"/>
              </a:rPr>
              <a:t>digitalnega</a:t>
            </a:r>
            <a:r>
              <a:rPr lang="en-GB" sz="1800" b="1" dirty="0">
                <a:effectLst/>
                <a:latin typeface="Calibri" panose="020F0502020204030204" pitchFamily="34" charset="0"/>
                <a:ea typeface="Times New Roman" panose="02020603050405020304" pitchFamily="18" charset="0"/>
              </a:rPr>
              <a:t> </a:t>
            </a:r>
            <a:r>
              <a:rPr lang="en-GB" sz="1800" b="1" dirty="0" err="1">
                <a:effectLst/>
                <a:latin typeface="Calibri" panose="020F0502020204030204" pitchFamily="34" charset="0"/>
                <a:ea typeface="Times New Roman" panose="02020603050405020304" pitchFamily="18" charset="0"/>
              </a:rPr>
              <a:t>trženja</a:t>
            </a:r>
            <a:br>
              <a:rPr lang="en-GB" sz="1800" b="1" dirty="0">
                <a:effectLst/>
                <a:latin typeface="Calibri" panose="020F0502020204030204" pitchFamily="34" charset="0"/>
                <a:ea typeface="Times New Roman" panose="02020603050405020304" pitchFamily="18" charset="0"/>
              </a:rPr>
            </a:br>
            <a:endParaRPr lang="fr-FR" sz="18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err="1">
                <a:effectLst/>
                <a:latin typeface="Calibri" panose="020F0502020204030204" pitchFamily="34" charset="0"/>
                <a:ea typeface="Times New Roman" panose="02020603050405020304" pitchFamily="18" charset="0"/>
              </a:rPr>
              <a:t>Proračun</a:t>
            </a:r>
            <a:r>
              <a:rPr lang="en-GB" sz="1800" b="1" dirty="0">
                <a:effectLst/>
                <a:latin typeface="Calibri" panose="020F0502020204030204" pitchFamily="34" charset="0"/>
                <a:ea typeface="Times New Roman" panose="02020603050405020304" pitchFamily="18" charset="0"/>
              </a:rPr>
              <a:t> in </a:t>
            </a:r>
            <a:r>
              <a:rPr lang="en-GB" sz="1800" b="1" dirty="0" err="1">
                <a:effectLst/>
                <a:latin typeface="Calibri" panose="020F0502020204030204" pitchFamily="34" charset="0"/>
                <a:ea typeface="Times New Roman" panose="02020603050405020304" pitchFamily="18" charset="0"/>
              </a:rPr>
              <a:t>sredstva</a:t>
            </a:r>
            <a:r>
              <a:rPr lang="en-GB" sz="1800" b="1"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Določite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proračun</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potreben</a:t>
            </a:r>
            <a:r>
              <a:rPr lang="en-GB" sz="1800" dirty="0">
                <a:effectLst/>
                <a:latin typeface="Calibri" panose="020F0502020204030204" pitchFamily="34" charset="0"/>
                <a:ea typeface="Times New Roman" panose="02020603050405020304" pitchFamily="18" charset="0"/>
              </a:rPr>
              <a:t> za </a:t>
            </a:r>
            <a:r>
              <a:rPr lang="en-GB" sz="1800" dirty="0" err="1">
                <a:effectLst/>
                <a:latin typeface="Calibri" panose="020F0502020204030204" pitchFamily="34" charset="0"/>
                <a:ea typeface="Times New Roman" panose="02020603050405020304" pitchFamily="18" charset="0"/>
              </a:rPr>
              <a:t>digitalno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trženje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Vključite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stroške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oglaševanja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programske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opreme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osebja</a:t>
            </a:r>
            <a:r>
              <a:rPr lang="en-GB" sz="1800" dirty="0">
                <a:effectLst/>
                <a:latin typeface="Calibri" panose="020F0502020204030204" pitchFamily="34" charset="0"/>
                <a:ea typeface="Times New Roman" panose="02020603050405020304" pitchFamily="18" charset="0"/>
              </a:rPr>
              <a:t> in </a:t>
            </a:r>
            <a:r>
              <a:rPr lang="en-GB" sz="1800" dirty="0" err="1">
                <a:effectLst/>
                <a:latin typeface="Calibri" panose="020F0502020204030204" pitchFamily="34" charset="0"/>
                <a:ea typeface="Times New Roman" panose="02020603050405020304" pitchFamily="18" charset="0"/>
              </a:rPr>
              <a:t>drugih</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virov</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Prepričajte</a:t>
            </a:r>
            <a:r>
              <a:rPr lang="en-GB" sz="1800" dirty="0">
                <a:effectLst/>
                <a:latin typeface="Calibri" panose="020F0502020204030204" pitchFamily="34" charset="0"/>
                <a:ea typeface="Times New Roman" panose="02020603050405020304" pitchFamily="18" charset="0"/>
              </a:rPr>
              <a:t> se, da je </a:t>
            </a:r>
            <a:r>
              <a:rPr lang="en-GB" sz="1800" dirty="0" err="1">
                <a:effectLst/>
                <a:latin typeface="Calibri" panose="020F0502020204030204" pitchFamily="34" charset="0"/>
                <a:ea typeface="Times New Roman" panose="02020603050405020304" pitchFamily="18" charset="0"/>
              </a:rPr>
              <a:t>proračun</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usklajen</a:t>
            </a:r>
            <a:r>
              <a:rPr lang="en-GB" sz="1800" dirty="0">
                <a:effectLst/>
                <a:latin typeface="Calibri" panose="020F0502020204030204" pitchFamily="34" charset="0"/>
                <a:ea typeface="Times New Roman" panose="02020603050405020304" pitchFamily="18" charset="0"/>
              </a:rPr>
              <a:t> z </a:t>
            </a:r>
            <a:r>
              <a:rPr lang="en-GB" sz="1800" dirty="0" err="1">
                <a:effectLst/>
                <a:latin typeface="Calibri" panose="020F0502020204030204" pitchFamily="34" charset="0"/>
                <a:ea typeface="Times New Roman" panose="02020603050405020304" pitchFamily="18" charset="0"/>
              </a:rPr>
              <a:t>vašimi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cilji</a:t>
            </a:r>
            <a:r>
              <a:rPr lang="en-GB" sz="1800" dirty="0">
                <a:effectLst/>
                <a:latin typeface="Calibri" panose="020F0502020204030204" pitchFamily="34" charset="0"/>
                <a:ea typeface="Times New Roman" panose="02020603050405020304" pitchFamily="18" charset="0"/>
              </a:rPr>
              <a:t>.</a:t>
            </a:r>
          </a:p>
          <a:p>
            <a:pPr marL="342900" lvl="0" indent="-342900">
              <a:buFont typeface="Arial" panose="020B0604020202020204" pitchFamily="34" charset="0"/>
              <a:buChar char="•"/>
              <a:tabLst>
                <a:tab pos="457200" algn="l"/>
              </a:tabLst>
            </a:pPr>
            <a:r>
              <a:rPr lang="en-GB" sz="1800" b="1" dirty="0" err="1">
                <a:effectLst/>
                <a:latin typeface="Calibri" panose="020F0502020204030204" pitchFamily="34" charset="0"/>
                <a:ea typeface="Times New Roman" panose="02020603050405020304" pitchFamily="18" charset="0"/>
              </a:rPr>
              <a:t>Časovni</a:t>
            </a:r>
            <a:r>
              <a:rPr lang="en-GB" sz="1800" b="1" dirty="0">
                <a:effectLst/>
                <a:latin typeface="Calibri" panose="020F0502020204030204" pitchFamily="34" charset="0"/>
                <a:ea typeface="Times New Roman" panose="02020603050405020304" pitchFamily="18" charset="0"/>
              </a:rPr>
              <a:t> </a:t>
            </a:r>
            <a:r>
              <a:rPr lang="en-GB" sz="1800" b="1" dirty="0" err="1">
                <a:effectLst/>
                <a:latin typeface="Calibri" panose="020F0502020204030204" pitchFamily="34" charset="0"/>
                <a:ea typeface="Times New Roman" panose="02020603050405020304" pitchFamily="18" charset="0"/>
              </a:rPr>
              <a:t>okvir</a:t>
            </a:r>
            <a:r>
              <a:rPr lang="en-GB" sz="1800" b="1"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Ustvarite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časovni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načrt</a:t>
            </a:r>
            <a:r>
              <a:rPr lang="en-GB" sz="1800" dirty="0">
                <a:effectLst/>
                <a:latin typeface="Calibri" panose="020F0502020204030204" pitchFamily="34" charset="0"/>
                <a:ea typeface="Times New Roman" panose="02020603050405020304" pitchFamily="18" charset="0"/>
              </a:rPr>
              <a:t>, ki </a:t>
            </a:r>
            <a:r>
              <a:rPr lang="en-GB" sz="1800" dirty="0" err="1">
                <a:effectLst/>
                <a:latin typeface="Calibri" panose="020F0502020204030204" pitchFamily="34" charset="0"/>
                <a:ea typeface="Times New Roman" panose="02020603050405020304" pitchFamily="18" charset="0"/>
              </a:rPr>
              <a:t>določa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kdaj</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bodo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izvedene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posamezne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taktike</a:t>
            </a:r>
            <a:r>
              <a:rPr lang="en-GB" sz="1800" dirty="0">
                <a:effectLst/>
                <a:latin typeface="Calibri" panose="020F0502020204030204" pitchFamily="34" charset="0"/>
                <a:ea typeface="Times New Roman" panose="02020603050405020304" pitchFamily="18" charset="0"/>
              </a:rPr>
              <a:t> in </a:t>
            </a:r>
            <a:r>
              <a:rPr lang="en-GB" sz="1800" dirty="0" err="1">
                <a:effectLst/>
                <a:latin typeface="Calibri" panose="020F0502020204030204" pitchFamily="34" charset="0"/>
                <a:ea typeface="Times New Roman" panose="02020603050405020304" pitchFamily="18" charset="0"/>
              </a:rPr>
              <a:t>kampanje</a:t>
            </a:r>
            <a:r>
              <a:rPr lang="en-GB" sz="1800" dirty="0">
                <a:effectLst/>
                <a:latin typeface="Calibri" panose="020F0502020204030204" pitchFamily="34" charset="0"/>
                <a:ea typeface="Times New Roman" panose="02020603050405020304" pitchFamily="18" charset="0"/>
              </a:rPr>
              <a:t>. S </a:t>
            </a:r>
            <a:r>
              <a:rPr lang="en-GB" sz="1800" dirty="0" err="1">
                <a:effectLst/>
                <a:latin typeface="Calibri" panose="020F0502020204030204" pitchFamily="34" charset="0"/>
                <a:ea typeface="Times New Roman" panose="02020603050405020304" pitchFamily="18" charset="0"/>
              </a:rPr>
              <a:t>tem</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boste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zagotovili</a:t>
            </a:r>
            <a:r>
              <a:rPr lang="en-GB" sz="1800" dirty="0">
                <a:effectLst/>
                <a:latin typeface="Calibri" panose="020F0502020204030204" pitchFamily="34" charset="0"/>
                <a:ea typeface="Times New Roman" panose="02020603050405020304" pitchFamily="18" charset="0"/>
              </a:rPr>
              <a:t>, da </a:t>
            </a:r>
            <a:r>
              <a:rPr lang="en-GB" sz="1800" dirty="0" err="1">
                <a:effectLst/>
                <a:latin typeface="Calibri" panose="020F0502020204030204" pitchFamily="34" charset="0"/>
                <a:ea typeface="Times New Roman" panose="02020603050405020304" pitchFamily="18" charset="0"/>
              </a:rPr>
              <a:t>bodo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vaša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prizadevanja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potekala</a:t>
            </a:r>
            <a:r>
              <a:rPr lang="en-GB" sz="1800" dirty="0">
                <a:effectLst/>
                <a:latin typeface="Calibri" panose="020F0502020204030204" pitchFamily="34" charset="0"/>
                <a:ea typeface="Times New Roman" panose="02020603050405020304" pitchFamily="18" charset="0"/>
              </a:rPr>
              <a:t> v </a:t>
            </a:r>
            <a:r>
              <a:rPr lang="en-GB" sz="1800" dirty="0" err="1">
                <a:effectLst/>
                <a:latin typeface="Calibri" panose="020F0502020204030204" pitchFamily="34" charset="0"/>
                <a:ea typeface="Times New Roman" panose="02020603050405020304" pitchFamily="18" charset="0"/>
              </a:rPr>
              <a:t>dobrem</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tempu</a:t>
            </a:r>
            <a:r>
              <a:rPr lang="en-GB" sz="1800" dirty="0">
                <a:effectLst/>
                <a:latin typeface="Calibri" panose="020F0502020204030204" pitchFamily="34" charset="0"/>
                <a:ea typeface="Times New Roman" panose="02020603050405020304" pitchFamily="18" charset="0"/>
              </a:rPr>
              <a:t> in </a:t>
            </a:r>
            <a:r>
              <a:rPr lang="en-GB" sz="1800" dirty="0" err="1">
                <a:effectLst/>
                <a:latin typeface="Calibri" panose="020F0502020204030204" pitchFamily="34" charset="0"/>
                <a:ea typeface="Times New Roman" panose="02020603050405020304" pitchFamily="18" charset="0"/>
              </a:rPr>
              <a:t>bodo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usklajena</a:t>
            </a:r>
            <a:r>
              <a:rPr lang="en-GB" sz="1800" dirty="0">
                <a:effectLst/>
                <a:latin typeface="Calibri" panose="020F0502020204030204" pitchFamily="34" charset="0"/>
                <a:ea typeface="Times New Roman" panose="02020603050405020304" pitchFamily="18" charset="0"/>
              </a:rPr>
              <a:t>.</a:t>
            </a:r>
          </a:p>
          <a:p>
            <a:pPr marL="342900" lvl="0" indent="-342900">
              <a:buFont typeface="Arial" panose="020B0604020202020204" pitchFamily="34" charset="0"/>
              <a:buChar char="•"/>
              <a:tabLst>
                <a:tab pos="457200" algn="l"/>
              </a:tabLst>
            </a:pPr>
            <a:r>
              <a:rPr lang="en-GB" sz="1800" b="1" dirty="0" err="1">
                <a:effectLst/>
                <a:latin typeface="Calibri" panose="020F0502020204030204" pitchFamily="34" charset="0"/>
                <a:ea typeface="Times New Roman" panose="02020603050405020304" pitchFamily="18" charset="0"/>
              </a:rPr>
              <a:t>Ključni</a:t>
            </a:r>
            <a:r>
              <a:rPr lang="en-GB" sz="1800" b="1" dirty="0">
                <a:effectLst/>
                <a:latin typeface="Calibri" panose="020F0502020204030204" pitchFamily="34" charset="0"/>
                <a:ea typeface="Times New Roman" panose="02020603050405020304" pitchFamily="18" charset="0"/>
              </a:rPr>
              <a:t> </a:t>
            </a:r>
            <a:r>
              <a:rPr lang="en-GB" sz="1800" b="1" dirty="0" err="1">
                <a:effectLst/>
                <a:latin typeface="Calibri" panose="020F0502020204030204" pitchFamily="34" charset="0"/>
                <a:ea typeface="Times New Roman" panose="02020603050405020304" pitchFamily="18" charset="0"/>
              </a:rPr>
              <a:t>kazalniki</a:t>
            </a:r>
            <a:r>
              <a:rPr lang="en-GB" sz="1800" b="1" dirty="0">
                <a:effectLst/>
                <a:latin typeface="Calibri" panose="020F0502020204030204" pitchFamily="34" charset="0"/>
                <a:ea typeface="Times New Roman" panose="02020603050405020304" pitchFamily="18" charset="0"/>
              </a:rPr>
              <a:t> </a:t>
            </a:r>
            <a:r>
              <a:rPr lang="en-GB" sz="1800" b="1" dirty="0" err="1">
                <a:effectLst/>
                <a:latin typeface="Calibri" panose="020F0502020204030204" pitchFamily="34" charset="0"/>
                <a:ea typeface="Times New Roman" panose="02020603050405020304" pitchFamily="18" charset="0"/>
              </a:rPr>
              <a:t>uspešnosti</a:t>
            </a:r>
            <a:r>
              <a:rPr lang="en-GB" sz="1800" b="1" dirty="0">
                <a:effectLst/>
                <a:latin typeface="Calibri" panose="020F0502020204030204" pitchFamily="34" charset="0"/>
                <a:ea typeface="Times New Roman" panose="02020603050405020304" pitchFamily="18" charset="0"/>
              </a:rPr>
              <a:t> (KPI): </a:t>
            </a:r>
            <a:r>
              <a:rPr lang="en-GB" sz="1800" dirty="0" err="1">
                <a:effectLst/>
                <a:latin typeface="Calibri" panose="020F0502020204030204" pitchFamily="34" charset="0"/>
                <a:ea typeface="Times New Roman" panose="02020603050405020304" pitchFamily="18" charset="0"/>
              </a:rPr>
              <a:t>Opredelite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kazalnike</a:t>
            </a:r>
            <a:r>
              <a:rPr lang="en-GB" sz="1800" dirty="0">
                <a:effectLst/>
                <a:latin typeface="Calibri" panose="020F0502020204030204" pitchFamily="34" charset="0"/>
                <a:ea typeface="Times New Roman" panose="02020603050405020304" pitchFamily="18" charset="0"/>
              </a:rPr>
              <a:t>, ki </a:t>
            </a:r>
            <a:r>
              <a:rPr lang="en-GB" sz="1800" dirty="0" err="1">
                <a:effectLst/>
                <a:latin typeface="Calibri" panose="020F0502020204030204" pitchFamily="34" charset="0"/>
                <a:ea typeface="Times New Roman" panose="02020603050405020304" pitchFamily="18" charset="0"/>
              </a:rPr>
              <a:t>jih</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boste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uporabili</a:t>
            </a:r>
            <a:r>
              <a:rPr lang="en-GB" sz="1800" dirty="0">
                <a:effectLst/>
                <a:latin typeface="Calibri" panose="020F0502020204030204" pitchFamily="34" charset="0"/>
                <a:ea typeface="Times New Roman" panose="02020603050405020304" pitchFamily="18" charset="0"/>
              </a:rPr>
              <a:t> za </a:t>
            </a:r>
            <a:r>
              <a:rPr lang="en-GB" sz="1800" dirty="0" err="1">
                <a:effectLst/>
                <a:latin typeface="Calibri" panose="020F0502020204030204" pitchFamily="34" charset="0"/>
                <a:ea typeface="Times New Roman" panose="02020603050405020304" pitchFamily="18" charset="0"/>
              </a:rPr>
              <a:t>merjenje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uspeha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Ključni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kazalniki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uspešnosti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lahko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vključujejo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promet</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na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spletnem</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mestu</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stopnjo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konverzije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stopnjo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klikov</a:t>
            </a:r>
            <a:r>
              <a:rPr lang="en-GB" sz="1800" dirty="0">
                <a:effectLst/>
                <a:latin typeface="Calibri" panose="020F0502020204030204" pitchFamily="34" charset="0"/>
                <a:ea typeface="Times New Roman" panose="02020603050405020304" pitchFamily="18" charset="0"/>
              </a:rPr>
              <a:t> (CTR), </a:t>
            </a:r>
            <a:r>
              <a:rPr lang="en-GB" sz="1800" dirty="0" err="1">
                <a:effectLst/>
                <a:latin typeface="Calibri" panose="020F0502020204030204" pitchFamily="34" charset="0"/>
                <a:ea typeface="Times New Roman" panose="02020603050405020304" pitchFamily="18" charset="0"/>
              </a:rPr>
              <a:t>donosnost</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naložbe</a:t>
            </a:r>
            <a:r>
              <a:rPr lang="en-GB" sz="1800" dirty="0">
                <a:effectLst/>
                <a:latin typeface="Calibri" panose="020F0502020204030204" pitchFamily="34" charset="0"/>
                <a:ea typeface="Times New Roman" panose="02020603050405020304" pitchFamily="18" charset="0"/>
              </a:rPr>
              <a:t> (ROI) in </a:t>
            </a:r>
            <a:r>
              <a:rPr lang="en-GB" sz="1800" dirty="0" err="1">
                <a:effectLst/>
                <a:latin typeface="Calibri" panose="020F0502020204030204" pitchFamily="34" charset="0"/>
                <a:ea typeface="Times New Roman" panose="02020603050405020304" pitchFamily="18" charset="0"/>
              </a:rPr>
              <a:t>drugo</a:t>
            </a:r>
            <a:r>
              <a:rPr lang="en-GB" sz="1800" dirty="0">
                <a:effectLst/>
                <a:latin typeface="Calibri" panose="020F0502020204030204" pitchFamily="34" charset="0"/>
                <a:ea typeface="Times New Roman" panose="02020603050405020304" pitchFamily="18" charset="0"/>
              </a:rPr>
              <a:t>.</a:t>
            </a:r>
          </a:p>
          <a:p>
            <a:pPr marL="342900" lvl="0" indent="-342900">
              <a:buFont typeface="Arial" panose="020B0604020202020204" pitchFamily="34" charset="0"/>
              <a:buChar char="•"/>
              <a:tabLst>
                <a:tab pos="457200" algn="l"/>
              </a:tabLst>
            </a:pPr>
            <a:r>
              <a:rPr lang="en-GB" sz="1800" b="1"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Spremljanje</a:t>
            </a:r>
            <a:r>
              <a:rPr lang="en-GB" sz="1800" b="1"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in </a:t>
            </a:r>
            <a:r>
              <a:rPr lang="en-GB" sz="1800" b="1"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poročanje</a:t>
            </a:r>
            <a:r>
              <a:rPr lang="en-GB" sz="1800" b="1"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Opišite</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kako</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boste</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spremljali</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svoja</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prizadevanja</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za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digitalno</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trženje</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in o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njih</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poročali</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Navedite</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orodja</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in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postopke</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ki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jih</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boste</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uporabljali</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za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spremljanje</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napredka</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in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prilagajanje</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na</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podlagi</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podatkov</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s-ES" sz="1800" dirty="0">
              <a:effectLst/>
              <a:latin typeface="Calibri" panose="020F0502020204030204" pitchFamily="34" charset="0"/>
              <a:ea typeface="Yu Mincho" panose="02020400000000000000" pitchFamily="18" charset="-128"/>
              <a:cs typeface="Arial" panose="020B0604020202020204" pitchFamily="34" charset="0"/>
            </a:endParaRPr>
          </a:p>
          <a:p>
            <a:endParaRPr lang="en-GB" dirty="0"/>
          </a:p>
        </p:txBody>
      </p:sp>
    </p:spTree>
    <p:extLst>
      <p:ext uri="{BB962C8B-B14F-4D97-AF65-F5344CB8AC3E}">
        <p14:creationId xmlns:p14="http://schemas.microsoft.com/office/powerpoint/2010/main" val="1425843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30AB37CD-8A75-60B4-B45E-FBE435252F24}"/>
              </a:ext>
            </a:extLst>
          </p:cNvPr>
          <p:cNvSpPr>
            <a:spLocks noGrp="1"/>
          </p:cNvSpPr>
          <p:nvPr>
            <p:ph type="body" sz="quarter" idx="10"/>
          </p:nvPr>
        </p:nvSpPr>
        <p:spPr/>
        <p:txBody>
          <a:bodyPr/>
          <a:lstStyle/>
          <a:p>
            <a:r>
              <a:rPr lang="es-ES" dirty="0"/>
              <a:t>Kazalo</a:t>
            </a:r>
            <a:endParaRPr lang="en-GB" dirty="0"/>
          </a:p>
        </p:txBody>
      </p:sp>
      <p:sp>
        <p:nvSpPr>
          <p:cNvPr id="13" name="Elipse 12">
            <a:extLst>
              <a:ext uri="{FF2B5EF4-FFF2-40B4-BE49-F238E27FC236}">
                <a16:creationId xmlns:a16="http://schemas.microsoft.com/office/drawing/2014/main" id="{2DA81C80-FC7D-0220-CF70-D4F0B7479F9C}"/>
              </a:ext>
            </a:extLst>
          </p:cNvPr>
          <p:cNvSpPr/>
          <p:nvPr/>
        </p:nvSpPr>
        <p:spPr>
          <a:xfrm>
            <a:off x="542494" y="2151561"/>
            <a:ext cx="252000" cy="252000"/>
          </a:xfrm>
          <a:prstGeom prst="ellipse">
            <a:avLst/>
          </a:prstGeom>
          <a:solidFill>
            <a:srgbClr val="F6AA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Elipse 14">
            <a:extLst>
              <a:ext uri="{FF2B5EF4-FFF2-40B4-BE49-F238E27FC236}">
                <a16:creationId xmlns:a16="http://schemas.microsoft.com/office/drawing/2014/main" id="{B4856BBC-5D8A-A31B-696E-4115769C93A8}"/>
              </a:ext>
            </a:extLst>
          </p:cNvPr>
          <p:cNvSpPr/>
          <p:nvPr/>
        </p:nvSpPr>
        <p:spPr>
          <a:xfrm>
            <a:off x="542494" y="3303000"/>
            <a:ext cx="252000" cy="252000"/>
          </a:xfrm>
          <a:prstGeom prst="ellipse">
            <a:avLst/>
          </a:prstGeom>
          <a:solidFill>
            <a:srgbClr val="F6AA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Elipse 15">
            <a:extLst>
              <a:ext uri="{FF2B5EF4-FFF2-40B4-BE49-F238E27FC236}">
                <a16:creationId xmlns:a16="http://schemas.microsoft.com/office/drawing/2014/main" id="{D53235DE-1AFB-4328-B1BA-29AEA5054E67}"/>
              </a:ext>
            </a:extLst>
          </p:cNvPr>
          <p:cNvSpPr/>
          <p:nvPr/>
        </p:nvSpPr>
        <p:spPr>
          <a:xfrm>
            <a:off x="542494" y="4454439"/>
            <a:ext cx="252000" cy="252000"/>
          </a:xfrm>
          <a:prstGeom prst="ellipse">
            <a:avLst/>
          </a:prstGeom>
          <a:solidFill>
            <a:srgbClr val="F6AA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Marcador de contenido 2">
            <a:extLst>
              <a:ext uri="{FF2B5EF4-FFF2-40B4-BE49-F238E27FC236}">
                <a16:creationId xmlns:a16="http://schemas.microsoft.com/office/drawing/2014/main" id="{D076112B-2609-EE1D-34D8-E2BCE9E11BFE}"/>
              </a:ext>
            </a:extLst>
          </p:cNvPr>
          <p:cNvSpPr txBox="1">
            <a:spLocks/>
          </p:cNvSpPr>
          <p:nvPr/>
        </p:nvSpPr>
        <p:spPr>
          <a:xfrm>
            <a:off x="1013011" y="4381305"/>
            <a:ext cx="7261413" cy="140093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S" sz="2400" b="1" dirty="0"/>
              <a:t>Poglavje 3. </a:t>
            </a:r>
            <a:r>
              <a:rPr lang="es-ES" sz="2400" dirty="0">
                <a:solidFill>
                  <a:srgbClr val="0AD995"/>
                </a:solidFill>
              </a:rPr>
              <a:t>Optimizacija spletne prisotnosti</a:t>
            </a:r>
            <a:br>
              <a:rPr lang="en-GB" sz="2400"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br>
            <a:r>
              <a:rPr lang="en-GB" sz="1800" dirty="0" err="1">
                <a:latin typeface="Calibri" panose="020F0502020204030204" pitchFamily="34" charset="0"/>
                <a:ea typeface="Yu Mincho" panose="02020400000000000000" pitchFamily="18" charset="-128"/>
                <a:cs typeface="Arial" panose="020B0604020202020204" pitchFamily="34" charset="0"/>
              </a:rPr>
              <a:t>Razdelek</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3.1.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Izvajanje</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učinkovitih</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tehnik</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optimizacije</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za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iskalnike</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b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br>
            <a:r>
              <a:rPr lang="en-GB" sz="1800" dirty="0" err="1">
                <a:latin typeface="Calibri" panose="020F0502020204030204" pitchFamily="34" charset="0"/>
                <a:ea typeface="Yu Mincho" panose="02020400000000000000" pitchFamily="18" charset="-128"/>
                <a:cs typeface="Arial" panose="020B0604020202020204" pitchFamily="34" charset="0"/>
              </a:rPr>
              <a:t>Razdelek</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3.2.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Uporaba</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platform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družabnih</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medijev</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za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gradnjo</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blagovne</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znamke</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in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sodelovanje</a:t>
            </a:r>
            <a:endParaRPr lang="es-ES" sz="2400" dirty="0"/>
          </a:p>
        </p:txBody>
      </p:sp>
      <p:pic>
        <p:nvPicPr>
          <p:cNvPr id="5" name="Imagen 4" descr="Imagen que contiene lego, juguete, hombre&#10;&#10;Descripción generada automáticamente">
            <a:extLst>
              <a:ext uri="{FF2B5EF4-FFF2-40B4-BE49-F238E27FC236}">
                <a16:creationId xmlns:a16="http://schemas.microsoft.com/office/drawing/2014/main" id="{E994BF6D-8ED7-D4D0-E4C0-C4BAA243DB53}"/>
              </a:ext>
            </a:extLst>
          </p:cNvPr>
          <p:cNvPicPr>
            <a:picLocks noChangeAspect="1"/>
          </p:cNvPicPr>
          <p:nvPr/>
        </p:nvPicPr>
        <p:blipFill rotWithShape="1">
          <a:blip r:embed="rId2">
            <a:extLst>
              <a:ext uri="{28A0092B-C50C-407E-A947-70E740481C1C}">
                <a14:useLocalDpi xmlns:a14="http://schemas.microsoft.com/office/drawing/2010/main" val="0"/>
              </a:ext>
            </a:extLst>
          </a:blip>
          <a:srcRect l="9946" r="9414"/>
          <a:stretch/>
        </p:blipFill>
        <p:spPr>
          <a:xfrm>
            <a:off x="8183284" y="2107995"/>
            <a:ext cx="3787558" cy="2642009"/>
          </a:xfrm>
          <a:prstGeom prst="rect">
            <a:avLst/>
          </a:prstGeom>
        </p:spPr>
      </p:pic>
      <p:sp>
        <p:nvSpPr>
          <p:cNvPr id="6" name="Marcador de contenido 2">
            <a:extLst>
              <a:ext uri="{FF2B5EF4-FFF2-40B4-BE49-F238E27FC236}">
                <a16:creationId xmlns:a16="http://schemas.microsoft.com/office/drawing/2014/main" id="{0099C590-613D-734B-7CD3-4AA4C86B8601}"/>
              </a:ext>
            </a:extLst>
          </p:cNvPr>
          <p:cNvSpPr txBox="1">
            <a:spLocks/>
          </p:cNvSpPr>
          <p:nvPr/>
        </p:nvSpPr>
        <p:spPr>
          <a:xfrm>
            <a:off x="1013013" y="3227524"/>
            <a:ext cx="7170272" cy="892362"/>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S" sz="2400" b="1" dirty="0"/>
              <a:t>Poglavje 2. </a:t>
            </a:r>
            <a:r>
              <a:rPr lang="es-ES" sz="2400" dirty="0">
                <a:solidFill>
                  <a:srgbClr val="0AD995"/>
                </a:solidFill>
              </a:rPr>
              <a:t>Oblikovanje strategije digitalnega trženja</a:t>
            </a:r>
            <a:br>
              <a:rPr lang="en-GB" sz="2400"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br>
            <a:r>
              <a:rPr lang="en-GB" sz="1800" dirty="0" err="1">
                <a:latin typeface="Calibri" panose="020F0502020204030204" pitchFamily="34" charset="0"/>
                <a:ea typeface="Yu Mincho" panose="02020400000000000000" pitchFamily="18" charset="-128"/>
                <a:cs typeface="Arial" panose="020B0604020202020204" pitchFamily="34" charset="0"/>
              </a:rPr>
              <a:t>Razdelek</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2.1.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Opredelitev</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poslovnih</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ciljev</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in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ciljne</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skupine</a:t>
            </a:r>
            <a:b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br>
            <a:r>
              <a:rPr lang="en-GB" sz="1800" dirty="0" err="1">
                <a:latin typeface="Calibri" panose="020F0502020204030204" pitchFamily="34" charset="0"/>
                <a:ea typeface="Yu Mincho" panose="02020400000000000000" pitchFamily="18" charset="-128"/>
                <a:cs typeface="Arial" panose="020B0604020202020204" pitchFamily="34" charset="0"/>
              </a:rPr>
              <a:t>Razdelek</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2.2.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Razvoj</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celovitega</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načrta</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digitalnega</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trženja</a:t>
            </a:r>
            <a:endParaRPr lang="es-ES" sz="18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7" name="Marcador de contenido 2">
            <a:extLst>
              <a:ext uri="{FF2B5EF4-FFF2-40B4-BE49-F238E27FC236}">
                <a16:creationId xmlns:a16="http://schemas.microsoft.com/office/drawing/2014/main" id="{12566492-A45E-895B-1252-64BE16D827A7}"/>
              </a:ext>
            </a:extLst>
          </p:cNvPr>
          <p:cNvSpPr txBox="1">
            <a:spLocks/>
          </p:cNvSpPr>
          <p:nvPr/>
        </p:nvSpPr>
        <p:spPr>
          <a:xfrm>
            <a:off x="1013011" y="2005911"/>
            <a:ext cx="8884023" cy="892362"/>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pPr>
            <a:r>
              <a:rPr lang="es-ES" sz="2400" b="1" dirty="0"/>
              <a:t>Poglavje 1. </a:t>
            </a:r>
            <a:r>
              <a:rPr lang="en-GB" sz="2400" dirty="0" err="1">
                <a:solidFill>
                  <a:srgbClr val="0AD995"/>
                </a:solidFill>
                <a:latin typeface="Calibri" panose="020F0502020204030204" pitchFamily="34" charset="0"/>
                <a:ea typeface="Yu Mincho" panose="02020400000000000000" pitchFamily="18" charset="-128"/>
                <a:cs typeface="Arial" panose="020B0604020202020204" pitchFamily="34" charset="0"/>
              </a:rPr>
              <a:t>Uvod</a:t>
            </a:r>
            <a:r>
              <a:rPr lang="en-GB" sz="2400" dirty="0">
                <a:solidFill>
                  <a:srgbClr val="0AD995"/>
                </a:solidFill>
                <a:latin typeface="Calibri" panose="020F0502020204030204" pitchFamily="34" charset="0"/>
                <a:ea typeface="Yu Mincho" panose="02020400000000000000" pitchFamily="18" charset="-128"/>
                <a:cs typeface="Arial" panose="020B0604020202020204" pitchFamily="34" charset="0"/>
              </a:rPr>
              <a:t> v </a:t>
            </a:r>
            <a:r>
              <a:rPr lang="en-GB" sz="2400" dirty="0" err="1">
                <a:solidFill>
                  <a:srgbClr val="0AD995"/>
                </a:solidFill>
                <a:latin typeface="Calibri" panose="020F0502020204030204" pitchFamily="34" charset="0"/>
                <a:ea typeface="Yu Mincho" panose="02020400000000000000" pitchFamily="18" charset="-128"/>
                <a:cs typeface="Arial" panose="020B0604020202020204" pitchFamily="34" charset="0"/>
              </a:rPr>
              <a:t>digitalno</a:t>
            </a:r>
            <a:r>
              <a:rPr lang="en-GB" sz="2400" dirty="0">
                <a:solidFill>
                  <a:srgbClr val="0AD995"/>
                </a:solidFill>
                <a:latin typeface="Calibri" panose="020F0502020204030204" pitchFamily="34" charset="0"/>
                <a:ea typeface="Yu Mincho" panose="02020400000000000000" pitchFamily="18" charset="-128"/>
                <a:cs typeface="Arial" panose="020B0604020202020204" pitchFamily="34" charset="0"/>
              </a:rPr>
              <a:t> </a:t>
            </a:r>
            <a:r>
              <a:rPr lang="en-GB" sz="2400" dirty="0" err="1">
                <a:solidFill>
                  <a:srgbClr val="0AD995"/>
                </a:solidFill>
                <a:latin typeface="Calibri" panose="020F0502020204030204" pitchFamily="34" charset="0"/>
                <a:ea typeface="Yu Mincho" panose="02020400000000000000" pitchFamily="18" charset="-128"/>
                <a:cs typeface="Arial" panose="020B0604020202020204" pitchFamily="34" charset="0"/>
              </a:rPr>
              <a:t>trženje</a:t>
            </a:r>
            <a:endParaRPr lang="en-GB" sz="2400" dirty="0">
              <a:solidFill>
                <a:srgbClr val="0AD995"/>
              </a:solidFill>
              <a:effectLst/>
              <a:latin typeface="Calibri" panose="020F0502020204030204" pitchFamily="34" charset="0"/>
              <a:ea typeface="Yu Mincho" panose="02020400000000000000" pitchFamily="18" charset="-128"/>
              <a:cs typeface="Arial" panose="020B0604020202020204" pitchFamily="34" charset="0"/>
            </a:endParaRPr>
          </a:p>
          <a:p>
            <a:pPr>
              <a:lnSpc>
                <a:spcPct val="100000"/>
              </a:lnSpc>
              <a:spcBef>
                <a:spcPts val="0"/>
              </a:spcBef>
            </a:pPr>
            <a:r>
              <a:rPr lang="en-GB" sz="1800" dirty="0" err="1">
                <a:latin typeface="Calibri" panose="020F0502020204030204" pitchFamily="34" charset="0"/>
                <a:ea typeface="Yu Mincho" panose="02020400000000000000" pitchFamily="18" charset="-128"/>
                <a:cs typeface="Arial" panose="020B0604020202020204" pitchFamily="34" charset="0"/>
              </a:rPr>
              <a:t>Razdelek</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1.1.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Razumevanje</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okolja</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digitalnega</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trženja</a:t>
            </a:r>
            <a:endParaRPr lang="es-ES"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0000"/>
              </a:lnSpc>
              <a:spcBef>
                <a:spcPts val="0"/>
              </a:spcBef>
            </a:pPr>
            <a:r>
              <a:rPr lang="en-GB" sz="1800" dirty="0" err="1">
                <a:latin typeface="Calibri" panose="020F0502020204030204" pitchFamily="34" charset="0"/>
                <a:ea typeface="Yu Mincho" panose="02020400000000000000" pitchFamily="18" charset="-128"/>
                <a:cs typeface="Arial" panose="020B0604020202020204" pitchFamily="34" charset="0"/>
              </a:rPr>
              <a:t>Razdelek</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1.2.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Opredelitev</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ključnih</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kanalov</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in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strategij</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digitalnega</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trženja</a:t>
            </a:r>
            <a:endParaRPr lang="es-ES"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0000"/>
              </a:lnSpc>
              <a:spcBef>
                <a:spcPts val="0"/>
              </a:spcBef>
            </a:pP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s-ES" sz="1800" dirty="0">
              <a:effectLst/>
              <a:latin typeface="Calibri" panose="020F0502020204030204" pitchFamily="34" charset="0"/>
              <a:ea typeface="Yu Mincho" panose="02020400000000000000" pitchFamily="18" charset="-128"/>
              <a:cs typeface="Arial" panose="020B0604020202020204" pitchFamily="34" charset="0"/>
            </a:endParaRPr>
          </a:p>
        </p:txBody>
      </p:sp>
    </p:spTree>
    <p:extLst>
      <p:ext uri="{BB962C8B-B14F-4D97-AF65-F5344CB8AC3E}">
        <p14:creationId xmlns:p14="http://schemas.microsoft.com/office/powerpoint/2010/main" val="36152328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rotWithShape="1">
          <a:blip r:embed="rId2">
            <a:extLst>
              <a:ext uri="{28A0092B-C50C-407E-A947-70E740481C1C}">
                <a14:useLocalDpi xmlns:a14="http://schemas.microsoft.com/office/drawing/2010/main" val="0"/>
              </a:ext>
            </a:extLst>
          </a:blip>
          <a:srcRect l="14328" r="9857"/>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2. </a:t>
            </a:r>
            <a:r>
              <a:rPr lang="en-GB" sz="2800" dirty="0" err="1">
                <a:solidFill>
                  <a:srgbClr val="0AD995"/>
                </a:solidFill>
                <a:latin typeface="Calibri" panose="020F0502020204030204" pitchFamily="34" charset="0"/>
                <a:ea typeface="Yu Mincho" panose="02020400000000000000" pitchFamily="18" charset="-128"/>
                <a:cs typeface="Arial" panose="020B0604020202020204" pitchFamily="34" charset="0"/>
              </a:rPr>
              <a:t>Oblikovanje</a:t>
            </a:r>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 </a:t>
            </a:r>
            <a:r>
              <a:rPr lang="en-GB" sz="2800" dirty="0" err="1">
                <a:solidFill>
                  <a:srgbClr val="0AD995"/>
                </a:solidFill>
                <a:latin typeface="Calibri" panose="020F0502020204030204" pitchFamily="34" charset="0"/>
                <a:ea typeface="Yu Mincho" panose="02020400000000000000" pitchFamily="18" charset="-128"/>
                <a:cs typeface="Arial" panose="020B0604020202020204" pitchFamily="34" charset="0"/>
              </a:rPr>
              <a:t>strategije</a:t>
            </a:r>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 </a:t>
            </a:r>
            <a:r>
              <a:rPr lang="en-GB" sz="2800" dirty="0" err="1">
                <a:solidFill>
                  <a:srgbClr val="0AD995"/>
                </a:solidFill>
                <a:latin typeface="Calibri" panose="020F0502020204030204" pitchFamily="34" charset="0"/>
                <a:ea typeface="Yu Mincho" panose="02020400000000000000" pitchFamily="18" charset="-128"/>
                <a:cs typeface="Arial" panose="020B0604020202020204" pitchFamily="34" charset="0"/>
              </a:rPr>
              <a:t>digitalnega</a:t>
            </a:r>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 </a:t>
            </a:r>
            <a:r>
              <a:rPr lang="en-GB" sz="2800" dirty="0" err="1">
                <a:solidFill>
                  <a:srgbClr val="0AD995"/>
                </a:solidFill>
                <a:latin typeface="Calibri" panose="020F0502020204030204" pitchFamily="34" charset="0"/>
                <a:ea typeface="Yu Mincho" panose="02020400000000000000" pitchFamily="18" charset="-128"/>
                <a:cs typeface="Arial" panose="020B0604020202020204" pitchFamily="34" charset="0"/>
              </a:rPr>
              <a:t>trženja</a:t>
            </a:r>
            <a:endPar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endParaRPr>
          </a:p>
          <a:p>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2.2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Razvoj</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celovitega</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načrta</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digitalnega</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trženja</a:t>
            </a:r>
            <a:endParaRPr lang="es-ES"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r>
              <a:rPr lang="en-US" sz="1800" b="1" dirty="0">
                <a:effectLst/>
                <a:latin typeface="Calibri" panose="020F0502020204030204" pitchFamily="34" charset="0"/>
                <a:ea typeface="Times New Roman" panose="02020603050405020304" pitchFamily="18" charset="0"/>
              </a:rPr>
              <a:t>2.2.2 </a:t>
            </a:r>
            <a:r>
              <a:rPr lang="en-US" sz="1800" b="1" dirty="0" err="1">
                <a:effectLst/>
                <a:latin typeface="Calibri" panose="020F0502020204030204" pitchFamily="34" charset="0"/>
                <a:ea typeface="Times New Roman" panose="02020603050405020304" pitchFamily="18" charset="0"/>
              </a:rPr>
              <a:t>Prilagajanje</a:t>
            </a:r>
            <a:r>
              <a:rPr lang="en-US" sz="1800" b="1"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načrta</a:t>
            </a:r>
            <a:r>
              <a:rPr lang="en-US" sz="1800" b="1" dirty="0">
                <a:effectLst/>
                <a:latin typeface="Calibri" panose="020F0502020204030204" pitchFamily="34" charset="0"/>
                <a:ea typeface="Times New Roman" panose="02020603050405020304" pitchFamily="18" charset="0"/>
              </a:rPr>
              <a:t> za mala in </a:t>
            </a:r>
            <a:r>
              <a:rPr lang="en-US" sz="1800" b="1" dirty="0" err="1">
                <a:effectLst/>
                <a:latin typeface="Calibri" panose="020F0502020204030204" pitchFamily="34" charset="0"/>
                <a:ea typeface="Times New Roman" panose="02020603050405020304" pitchFamily="18" charset="0"/>
              </a:rPr>
              <a:t>srednje</a:t>
            </a:r>
            <a:r>
              <a:rPr lang="en-US" sz="1800" b="1"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velika</a:t>
            </a:r>
            <a:r>
              <a:rPr lang="en-US" sz="1800" b="1" dirty="0">
                <a:effectLst/>
                <a:latin typeface="Calibri" panose="020F0502020204030204" pitchFamily="34" charset="0"/>
                <a:ea typeface="Times New Roman" panose="02020603050405020304" pitchFamily="18" charset="0"/>
              </a:rPr>
              <a:t> </a:t>
            </a:r>
            <a:r>
              <a:rPr lang="en-US" sz="1800" b="1" dirty="0" err="1">
                <a:effectLst/>
                <a:latin typeface="Calibri" panose="020F0502020204030204" pitchFamily="34" charset="0"/>
                <a:ea typeface="Times New Roman" panose="02020603050405020304" pitchFamily="18" charset="0"/>
              </a:rPr>
              <a:t>podjetja</a:t>
            </a:r>
            <a:br>
              <a:rPr lang="en-GB" sz="1800" b="1" dirty="0">
                <a:effectLst/>
                <a:latin typeface="Calibri" panose="020F0502020204030204" pitchFamily="34" charset="0"/>
                <a:ea typeface="Times New Roman" panose="02020603050405020304" pitchFamily="18" charset="0"/>
              </a:rPr>
            </a:br>
            <a:endParaRPr lang="fr-FR" sz="1800" dirty="0">
              <a:effectLst/>
              <a:latin typeface="Times New Roman" panose="02020603050405020304" pitchFamily="18" charset="0"/>
              <a:ea typeface="Times New Roman" panose="02020603050405020304" pitchFamily="18" charset="0"/>
            </a:endParaRPr>
          </a:p>
          <a:p>
            <a:r>
              <a:rPr lang="en-GB" sz="1800" dirty="0" err="1">
                <a:effectLst/>
                <a:latin typeface="Calibri" panose="020F0502020204030204" pitchFamily="34" charset="0"/>
                <a:ea typeface="Times New Roman" panose="02020603050405020304" pitchFamily="18" charset="0"/>
              </a:rPr>
              <a:t>Pri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mikro</a:t>
            </a:r>
            <a:r>
              <a:rPr lang="en-GB" sz="1800" dirty="0">
                <a:effectLst/>
                <a:latin typeface="Calibri" panose="020F0502020204030204" pitchFamily="34" charset="0"/>
                <a:ea typeface="Times New Roman" panose="02020603050405020304" pitchFamily="18" charset="0"/>
              </a:rPr>
              <a:t> in MSP se je </a:t>
            </a:r>
            <a:r>
              <a:rPr lang="en-GB" sz="1800" dirty="0" err="1">
                <a:effectLst/>
                <a:latin typeface="Calibri" panose="020F0502020204030204" pitchFamily="34" charset="0"/>
                <a:ea typeface="Times New Roman" panose="02020603050405020304" pitchFamily="18" charset="0"/>
              </a:rPr>
              <a:t>treba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zavedati</a:t>
            </a:r>
            <a:r>
              <a:rPr lang="en-GB" sz="1800" dirty="0">
                <a:effectLst/>
                <a:latin typeface="Calibri" panose="020F0502020204030204" pitchFamily="34" charset="0"/>
                <a:ea typeface="Times New Roman" panose="02020603050405020304" pitchFamily="18" charset="0"/>
              </a:rPr>
              <a:t>, da so </a:t>
            </a:r>
            <a:r>
              <a:rPr lang="en-GB" sz="1800" dirty="0" err="1">
                <a:effectLst/>
                <a:latin typeface="Calibri" panose="020F0502020204030204" pitchFamily="34" charset="0"/>
                <a:ea typeface="Times New Roman" panose="02020603050405020304" pitchFamily="18" charset="0"/>
              </a:rPr>
              <a:t>viri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vključno</a:t>
            </a:r>
            <a:r>
              <a:rPr lang="en-GB" sz="1800" dirty="0">
                <a:effectLst/>
                <a:latin typeface="Calibri" panose="020F0502020204030204" pitchFamily="34" charset="0"/>
                <a:ea typeface="Times New Roman" panose="02020603050405020304" pitchFamily="18" charset="0"/>
              </a:rPr>
              <a:t> s </a:t>
            </a:r>
            <a:r>
              <a:rPr lang="en-GB" sz="1800" dirty="0" err="1">
                <a:effectLst/>
                <a:latin typeface="Calibri" panose="020F0502020204030204" pitchFamily="34" charset="0"/>
                <a:ea typeface="Times New Roman" panose="02020603050405020304" pitchFamily="18" charset="0"/>
              </a:rPr>
              <a:t>časom</a:t>
            </a:r>
            <a:r>
              <a:rPr lang="en-GB" sz="1800" dirty="0">
                <a:effectLst/>
                <a:latin typeface="Calibri" panose="020F0502020204030204" pitchFamily="34" charset="0"/>
                <a:ea typeface="Times New Roman" panose="02020603050405020304" pitchFamily="18" charset="0"/>
              </a:rPr>
              <a:t> in </a:t>
            </a:r>
            <a:r>
              <a:rPr lang="en-GB" sz="1800" dirty="0" err="1">
                <a:effectLst/>
                <a:latin typeface="Calibri" panose="020F0502020204030204" pitchFamily="34" charset="0"/>
                <a:ea typeface="Times New Roman" panose="02020603050405020304" pitchFamily="18" charset="0"/>
              </a:rPr>
              <a:t>proračunom</a:t>
            </a:r>
            <a:r>
              <a:rPr lang="en-GB" sz="1800" dirty="0">
                <a:effectLst/>
                <a:latin typeface="Calibri" panose="020F0502020204030204" pitchFamily="34" charset="0"/>
                <a:ea typeface="Times New Roman" panose="02020603050405020304" pitchFamily="18" charset="0"/>
              </a:rPr>
              <a:t>, v </a:t>
            </a:r>
            <a:r>
              <a:rPr lang="en-GB" sz="1800" dirty="0" err="1">
                <a:effectLst/>
                <a:latin typeface="Calibri" panose="020F0502020204030204" pitchFamily="34" charset="0"/>
                <a:ea typeface="Times New Roman" panose="02020603050405020304" pitchFamily="18" charset="0"/>
              </a:rPr>
              <a:t>primerjavi</a:t>
            </a:r>
            <a:r>
              <a:rPr lang="en-GB" sz="1800" dirty="0">
                <a:effectLst/>
                <a:latin typeface="Calibri" panose="020F0502020204030204" pitchFamily="34" charset="0"/>
                <a:ea typeface="Times New Roman" panose="02020603050405020304" pitchFamily="18" charset="0"/>
              </a:rPr>
              <a:t> z </a:t>
            </a:r>
            <a:r>
              <a:rPr lang="en-GB" sz="1800" dirty="0" err="1">
                <a:effectLst/>
                <a:latin typeface="Calibri" panose="020F0502020204030204" pitchFamily="34" charset="0"/>
                <a:ea typeface="Times New Roman" panose="02020603050405020304" pitchFamily="18" charset="0"/>
              </a:rPr>
              <a:t>večjimi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podjetji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morda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bolj</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omejeni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Zato</a:t>
            </a:r>
            <a:r>
              <a:rPr lang="en-GB" sz="1800" dirty="0">
                <a:effectLst/>
                <a:latin typeface="Calibri" panose="020F0502020204030204" pitchFamily="34" charset="0"/>
                <a:ea typeface="Times New Roman" panose="02020603050405020304" pitchFamily="18" charset="0"/>
              </a:rPr>
              <a:t> mora </a:t>
            </a:r>
            <a:r>
              <a:rPr lang="en-GB" sz="1800" dirty="0" err="1">
                <a:effectLst/>
                <a:latin typeface="Calibri" panose="020F0502020204030204" pitchFamily="34" charset="0"/>
                <a:ea typeface="Times New Roman" panose="02020603050405020304" pitchFamily="18" charset="0"/>
              </a:rPr>
              <a:t>biti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vaš</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načrt</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digitalnega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trženja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praktičen</a:t>
            </a:r>
            <a:r>
              <a:rPr lang="en-GB" sz="1800" dirty="0">
                <a:effectLst/>
                <a:latin typeface="Calibri" panose="020F0502020204030204" pitchFamily="34" charset="0"/>
                <a:ea typeface="Times New Roman" panose="02020603050405020304" pitchFamily="18" charset="0"/>
              </a:rPr>
              <a:t> in </a:t>
            </a:r>
            <a:r>
              <a:rPr lang="en-GB" sz="1800" dirty="0" err="1">
                <a:effectLst/>
                <a:latin typeface="Calibri" panose="020F0502020204030204" pitchFamily="34" charset="0"/>
                <a:ea typeface="Times New Roman" panose="02020603050405020304" pitchFamily="18" charset="0"/>
              </a:rPr>
              <a:t>osredotočen</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na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strategije</a:t>
            </a:r>
            <a:r>
              <a:rPr lang="en-GB" sz="1800" dirty="0">
                <a:effectLst/>
                <a:latin typeface="Calibri" panose="020F0502020204030204" pitchFamily="34" charset="0"/>
                <a:ea typeface="Times New Roman" panose="02020603050405020304" pitchFamily="18" charset="0"/>
              </a:rPr>
              <a:t> z </a:t>
            </a:r>
            <a:r>
              <a:rPr lang="en-GB" sz="1800" dirty="0" err="1">
                <a:effectLst/>
                <a:latin typeface="Calibri" panose="020F0502020204030204" pitchFamily="34" charset="0"/>
                <a:ea typeface="Times New Roman" panose="02020603050405020304" pitchFamily="18" charset="0"/>
              </a:rPr>
              <a:t>velikim</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učinkom</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Pri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prilagajanju</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načrta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upoštevajte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naslednje</a:t>
            </a:r>
            <a:r>
              <a:rPr lang="en-GB" sz="1800" dirty="0">
                <a:effectLst/>
                <a:latin typeface="Calibri" panose="020F0502020204030204" pitchFamily="34" charset="0"/>
                <a:ea typeface="Times New Roman" panose="02020603050405020304" pitchFamily="18" charset="0"/>
              </a:rPr>
              <a:t>:</a:t>
            </a:r>
          </a:p>
          <a:p>
            <a:r>
              <a:rPr lang="en-GB" sz="1800" dirty="0" err="1">
                <a:effectLst/>
                <a:latin typeface="Calibri" panose="020F0502020204030204" pitchFamily="34" charset="0"/>
                <a:ea typeface="Times New Roman" panose="02020603050405020304" pitchFamily="18" charset="0"/>
              </a:rPr>
              <a:t>Določanje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prednostnih</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nalog</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Osredotočite</a:t>
            </a:r>
            <a:r>
              <a:rPr lang="en-GB" sz="1800" dirty="0">
                <a:effectLst/>
                <a:latin typeface="Calibri" panose="020F0502020204030204" pitchFamily="34" charset="0"/>
                <a:ea typeface="Times New Roman" panose="02020603050405020304" pitchFamily="18" charset="0"/>
              </a:rPr>
              <a:t> se </a:t>
            </a:r>
            <a:r>
              <a:rPr lang="en-GB" sz="1800" dirty="0" err="1">
                <a:effectLst/>
                <a:latin typeface="Calibri" panose="020F0502020204030204" pitchFamily="34" charset="0"/>
                <a:ea typeface="Times New Roman" panose="02020603050405020304" pitchFamily="18" charset="0"/>
              </a:rPr>
              <a:t>na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strategije</a:t>
            </a:r>
            <a:r>
              <a:rPr lang="en-GB" sz="1800" dirty="0">
                <a:effectLst/>
                <a:latin typeface="Calibri" panose="020F0502020204030204" pitchFamily="34" charset="0"/>
                <a:ea typeface="Times New Roman" panose="02020603050405020304" pitchFamily="18" charset="0"/>
              </a:rPr>
              <a:t> in </a:t>
            </a:r>
            <a:r>
              <a:rPr lang="en-GB" sz="1800" dirty="0" err="1">
                <a:effectLst/>
                <a:latin typeface="Calibri" panose="020F0502020204030204" pitchFamily="34" charset="0"/>
                <a:ea typeface="Times New Roman" panose="02020603050405020304" pitchFamily="18" charset="0"/>
              </a:rPr>
              <a:t>taktike</a:t>
            </a:r>
            <a:r>
              <a:rPr lang="en-GB" sz="1800" dirty="0">
                <a:effectLst/>
                <a:latin typeface="Calibri" panose="020F0502020204030204" pitchFamily="34" charset="0"/>
                <a:ea typeface="Times New Roman" panose="02020603050405020304" pitchFamily="18" charset="0"/>
              </a:rPr>
              <a:t>, ki </a:t>
            </a:r>
            <a:r>
              <a:rPr lang="en-GB" sz="1800" dirty="0" err="1">
                <a:effectLst/>
                <a:latin typeface="Calibri" panose="020F0502020204030204" pitchFamily="34" charset="0"/>
                <a:ea typeface="Times New Roman" panose="02020603050405020304" pitchFamily="18" charset="0"/>
              </a:rPr>
              <a:t>najbolj</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ustrezajo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vašim</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poslovnim</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ciljem</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Bodite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selektivni</a:t>
            </a:r>
            <a:r>
              <a:rPr lang="en-GB" sz="1800" dirty="0">
                <a:effectLst/>
                <a:latin typeface="Calibri" panose="020F0502020204030204" pitchFamily="34" charset="0"/>
                <a:ea typeface="Times New Roman" panose="02020603050405020304" pitchFamily="18" charset="0"/>
              </a:rPr>
              <a:t> in </a:t>
            </a:r>
            <a:r>
              <a:rPr lang="en-GB" sz="1800" dirty="0" err="1">
                <a:effectLst/>
                <a:latin typeface="Calibri" panose="020F0502020204030204" pitchFamily="34" charset="0"/>
                <a:ea typeface="Times New Roman" panose="02020603050405020304" pitchFamily="18" charset="0"/>
              </a:rPr>
              <a:t>dajte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prednost</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tistim</a:t>
            </a:r>
            <a:r>
              <a:rPr lang="en-GB" sz="1800" dirty="0">
                <a:effectLst/>
                <a:latin typeface="Calibri" panose="020F0502020204030204" pitchFamily="34" charset="0"/>
                <a:ea typeface="Times New Roman" panose="02020603050405020304" pitchFamily="18" charset="0"/>
              </a:rPr>
              <a:t> z </a:t>
            </a:r>
            <a:r>
              <a:rPr lang="en-GB" sz="1800" dirty="0" err="1">
                <a:effectLst/>
                <a:latin typeface="Calibri" panose="020F0502020204030204" pitchFamily="34" charset="0"/>
                <a:ea typeface="Times New Roman" panose="02020603050405020304" pitchFamily="18" charset="0"/>
              </a:rPr>
              <a:t>največjim</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potencialnim</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donosom</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naložbe</a:t>
            </a:r>
            <a:r>
              <a:rPr lang="en-GB" sz="1800" dirty="0">
                <a:effectLst/>
                <a:latin typeface="Calibri" panose="020F0502020204030204" pitchFamily="34" charset="0"/>
                <a:ea typeface="Times New Roman" panose="02020603050405020304" pitchFamily="18" charset="0"/>
              </a:rPr>
              <a:t>.</a:t>
            </a:r>
          </a:p>
          <a:p>
            <a:r>
              <a:rPr lang="en-GB" sz="1800" b="1" dirty="0" err="1">
                <a:effectLst/>
                <a:latin typeface="Calibri" panose="020F0502020204030204" pitchFamily="34" charset="0"/>
                <a:ea typeface="Times New Roman" panose="02020603050405020304" pitchFamily="18" charset="0"/>
              </a:rPr>
              <a:t>Dodelitev</a:t>
            </a:r>
            <a:r>
              <a:rPr lang="en-GB" sz="1800" b="1" dirty="0">
                <a:effectLst/>
                <a:latin typeface="Calibri" panose="020F0502020204030204" pitchFamily="34" charset="0"/>
                <a:ea typeface="Times New Roman" panose="02020603050405020304" pitchFamily="18" charset="0"/>
              </a:rPr>
              <a:t> </a:t>
            </a:r>
            <a:r>
              <a:rPr lang="en-GB" sz="1800" b="1" dirty="0" err="1">
                <a:effectLst/>
                <a:latin typeface="Calibri" panose="020F0502020204030204" pitchFamily="34" charset="0"/>
                <a:ea typeface="Times New Roman" panose="02020603050405020304" pitchFamily="18" charset="0"/>
              </a:rPr>
              <a:t>sredstev</a:t>
            </a:r>
            <a:r>
              <a:rPr lang="en-GB" sz="1800" b="1"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Učinkovito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razporejajte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vire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Razmislite</a:t>
            </a:r>
            <a:r>
              <a:rPr lang="en-GB" sz="1800" dirty="0">
                <a:effectLst/>
                <a:latin typeface="Calibri" panose="020F0502020204030204" pitchFamily="34" charset="0"/>
                <a:ea typeface="Times New Roman" panose="02020603050405020304" pitchFamily="18" charset="0"/>
              </a:rPr>
              <a:t> o </a:t>
            </a:r>
            <a:r>
              <a:rPr lang="en-GB" sz="1800" dirty="0" err="1">
                <a:effectLst/>
                <a:latin typeface="Calibri" panose="020F0502020204030204" pitchFamily="34" charset="0"/>
                <a:ea typeface="Times New Roman" panose="02020603050405020304" pitchFamily="18" charset="0"/>
              </a:rPr>
              <a:t>oddajanju</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določenih</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nalog</a:t>
            </a:r>
            <a:r>
              <a:rPr lang="en-GB" sz="1800" dirty="0">
                <a:effectLst/>
                <a:latin typeface="Calibri" panose="020F0502020204030204" pitchFamily="34" charset="0"/>
                <a:ea typeface="Times New Roman" panose="02020603050405020304" pitchFamily="18" charset="0"/>
              </a:rPr>
              <a:t> v </a:t>
            </a:r>
            <a:r>
              <a:rPr lang="en-GB" sz="1800" dirty="0" err="1">
                <a:effectLst/>
                <a:latin typeface="Calibri" panose="020F0502020204030204" pitchFamily="34" charset="0"/>
                <a:ea typeface="Times New Roman" panose="02020603050405020304" pitchFamily="18" charset="0"/>
              </a:rPr>
              <a:t>zunanje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izvajanje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če</a:t>
            </a:r>
            <a:r>
              <a:rPr lang="en-GB" sz="1800" dirty="0">
                <a:effectLst/>
                <a:latin typeface="Calibri" panose="020F0502020204030204" pitchFamily="34" charset="0"/>
                <a:ea typeface="Times New Roman" panose="02020603050405020304" pitchFamily="18" charset="0"/>
              </a:rPr>
              <a:t> je to </a:t>
            </a:r>
            <a:r>
              <a:rPr lang="en-GB" sz="1800" dirty="0" err="1">
                <a:effectLst/>
                <a:latin typeface="Calibri" panose="020F0502020204030204" pitchFamily="34" charset="0"/>
                <a:ea typeface="Times New Roman" panose="02020603050405020304" pitchFamily="18" charset="0"/>
              </a:rPr>
              <a:t>stroškovno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učinkovitejše</a:t>
            </a:r>
            <a:r>
              <a:rPr lang="en-GB" sz="1800" dirty="0">
                <a:effectLst/>
                <a:latin typeface="Calibri" panose="020F0502020204030204" pitchFamily="34" charset="0"/>
                <a:ea typeface="Times New Roman" panose="02020603050405020304" pitchFamily="18" charset="0"/>
              </a:rPr>
              <a:t> od </a:t>
            </a:r>
            <a:r>
              <a:rPr lang="en-GB" sz="1800" dirty="0" err="1">
                <a:effectLst/>
                <a:latin typeface="Calibri" panose="020F0502020204030204" pitchFamily="34" charset="0"/>
                <a:ea typeface="Times New Roman" panose="02020603050405020304" pitchFamily="18" charset="0"/>
              </a:rPr>
              <a:t>zaposlovanja</a:t>
            </a:r>
            <a:r>
              <a:rPr lang="en-GB" sz="1800" dirty="0">
                <a:effectLst/>
                <a:latin typeface="Calibri" panose="020F0502020204030204" pitchFamily="34" charset="0"/>
                <a:ea typeface="Times New Roman" panose="02020603050405020304" pitchFamily="18" charset="0"/>
              </a:rPr>
              <a:t> v </a:t>
            </a:r>
            <a:r>
              <a:rPr lang="en-GB" sz="1800" dirty="0" err="1">
                <a:effectLst/>
                <a:latin typeface="Calibri" panose="020F0502020204030204" pitchFamily="34" charset="0"/>
                <a:ea typeface="Times New Roman" panose="02020603050405020304" pitchFamily="18" charset="0"/>
              </a:rPr>
              <a:t>podjetju</a:t>
            </a:r>
            <a:r>
              <a:rPr lang="en-GB" sz="1800" dirty="0">
                <a:effectLst/>
                <a:latin typeface="Calibri" panose="020F0502020204030204" pitchFamily="34" charset="0"/>
                <a:ea typeface="Times New Roman" panose="02020603050405020304" pitchFamily="18" charset="0"/>
              </a:rPr>
              <a:t>.</a:t>
            </a:r>
          </a:p>
          <a:p>
            <a:r>
              <a:rPr lang="en-GB" sz="1800" b="1" dirty="0" err="1">
                <a:effectLst/>
                <a:latin typeface="Calibri" panose="020F0502020204030204" pitchFamily="34" charset="0"/>
                <a:ea typeface="Times New Roman" panose="02020603050405020304" pitchFamily="18" charset="0"/>
              </a:rPr>
              <a:t>Prilagodljivost</a:t>
            </a:r>
            <a:r>
              <a:rPr lang="en-GB" sz="1800" b="1" dirty="0">
                <a:effectLst/>
                <a:latin typeface="Calibri" panose="020F0502020204030204" pitchFamily="34" charset="0"/>
                <a:ea typeface="Times New Roman" panose="02020603050405020304" pitchFamily="18" charset="0"/>
              </a:rPr>
              <a:t>: </a:t>
            </a:r>
            <a:r>
              <a:rPr lang="en-GB" sz="1800" dirty="0">
                <a:effectLst/>
                <a:latin typeface="Calibri" panose="020F0502020204030204" pitchFamily="34" charset="0"/>
                <a:ea typeface="Times New Roman" panose="02020603050405020304" pitchFamily="18" charset="0"/>
              </a:rPr>
              <a:t>MMSP </a:t>
            </a:r>
            <a:r>
              <a:rPr lang="en-GB" sz="1800" dirty="0" err="1">
                <a:effectLst/>
                <a:latin typeface="Calibri" panose="020F0502020204030204" pitchFamily="34" charset="0"/>
                <a:ea typeface="Times New Roman" panose="02020603050405020304" pitchFamily="18" charset="0"/>
              </a:rPr>
              <a:t>imajo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pogosto</a:t>
            </a:r>
            <a:r>
              <a:rPr lang="en-GB" sz="1800" dirty="0">
                <a:effectLst/>
                <a:latin typeface="Calibri" panose="020F0502020204030204" pitchFamily="34" charset="0"/>
                <a:ea typeface="Times New Roman" panose="02020603050405020304" pitchFamily="18" charset="0"/>
              </a:rPr>
              <a:t> to </a:t>
            </a:r>
            <a:r>
              <a:rPr lang="en-GB" sz="1800" dirty="0" err="1">
                <a:effectLst/>
                <a:latin typeface="Calibri" panose="020F0502020204030204" pitchFamily="34" charset="0"/>
                <a:ea typeface="Times New Roman" panose="02020603050405020304" pitchFamily="18" charset="0"/>
              </a:rPr>
              <a:t>prednost</a:t>
            </a:r>
            <a:r>
              <a:rPr lang="en-GB" sz="1800" dirty="0">
                <a:effectLst/>
                <a:latin typeface="Calibri" panose="020F0502020204030204" pitchFamily="34" charset="0"/>
                <a:ea typeface="Times New Roman" panose="02020603050405020304" pitchFamily="18" charset="0"/>
              </a:rPr>
              <a:t>, da so </a:t>
            </a:r>
            <a:r>
              <a:rPr lang="en-GB" sz="1800" dirty="0" err="1">
                <a:effectLst/>
                <a:latin typeface="Calibri" panose="020F0502020204030204" pitchFamily="34" charset="0"/>
                <a:ea typeface="Times New Roman" panose="02020603050405020304" pitchFamily="18" charset="0"/>
              </a:rPr>
              <a:t>bolj</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prilagodljiva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Bodite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pripravljeni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prilagoditi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svoj</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načrt</a:t>
            </a:r>
            <a:r>
              <a:rPr lang="en-GB" sz="1800" dirty="0">
                <a:effectLst/>
                <a:latin typeface="Calibri" panose="020F0502020204030204" pitchFamily="34" charset="0"/>
                <a:ea typeface="Times New Roman" panose="02020603050405020304" pitchFamily="18" charset="0"/>
              </a:rPr>
              <a:t> glede </a:t>
            </a:r>
            <a:r>
              <a:rPr lang="en-GB" sz="1800" dirty="0" err="1">
                <a:effectLst/>
                <a:latin typeface="Calibri" panose="020F0502020204030204" pitchFamily="34" charset="0"/>
                <a:ea typeface="Times New Roman" panose="02020603050405020304" pitchFamily="18" charset="0"/>
              </a:rPr>
              <a:t>na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rezultate</a:t>
            </a:r>
            <a:r>
              <a:rPr lang="en-GB" sz="1800" dirty="0">
                <a:effectLst/>
                <a:latin typeface="Calibri" panose="020F0502020204030204" pitchFamily="34" charset="0"/>
                <a:ea typeface="Times New Roman" panose="02020603050405020304" pitchFamily="18" charset="0"/>
              </a:rPr>
              <a:t> v </a:t>
            </a:r>
            <a:r>
              <a:rPr lang="en-GB" sz="1800" dirty="0" err="1">
                <a:effectLst/>
                <a:latin typeface="Calibri" panose="020F0502020204030204" pitchFamily="34" charset="0"/>
                <a:ea typeface="Times New Roman" panose="02020603050405020304" pitchFamily="18" charset="0"/>
              </a:rPr>
              <a:t>realnem</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času</a:t>
            </a:r>
            <a:r>
              <a:rPr lang="en-GB" sz="1800" dirty="0">
                <a:effectLst/>
                <a:latin typeface="Calibri" panose="020F0502020204030204" pitchFamily="34" charset="0"/>
                <a:ea typeface="Times New Roman" panose="02020603050405020304" pitchFamily="18" charset="0"/>
              </a:rPr>
              <a:t> in </a:t>
            </a:r>
            <a:r>
              <a:rPr lang="en-GB" sz="1800" dirty="0" err="1">
                <a:effectLst/>
                <a:latin typeface="Calibri" panose="020F0502020204030204" pitchFamily="34" charset="0"/>
                <a:ea typeface="Times New Roman" panose="02020603050405020304" pitchFamily="18" charset="0"/>
              </a:rPr>
              <a:t>spremembe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na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trgu</a:t>
            </a:r>
            <a:r>
              <a:rPr lang="en-GB" sz="1800" dirty="0">
                <a:effectLst/>
                <a:latin typeface="Calibri" panose="020F0502020204030204" pitchFamily="34" charset="0"/>
                <a:ea typeface="Times New Roman" panose="02020603050405020304" pitchFamily="18" charset="0"/>
              </a:rPr>
              <a:t>.</a:t>
            </a:r>
          </a:p>
          <a:p>
            <a:r>
              <a:rPr lang="en-GB" sz="1800" b="1"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Izobraževanje</a:t>
            </a:r>
            <a:r>
              <a:rPr lang="en-GB" sz="1800" b="1"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Vlagajte</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v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usposabljanje</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in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izpopolnjevanje</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svoje</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ekipe</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da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boste</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zagotovili</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da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ima</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potrebno</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znanje</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digitalnega</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trženja</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za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učinkovito</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izvajanje</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načrta</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s-ES" sz="1800" dirty="0">
              <a:effectLst/>
              <a:latin typeface="Calibri" panose="020F0502020204030204" pitchFamily="34" charset="0"/>
              <a:ea typeface="Yu Mincho" panose="02020400000000000000" pitchFamily="18" charset="-128"/>
              <a:cs typeface="Arial" panose="020B0604020202020204" pitchFamily="34" charset="0"/>
            </a:endParaRPr>
          </a:p>
          <a:p>
            <a:endParaRPr lang="en-GB" dirty="0"/>
          </a:p>
        </p:txBody>
      </p:sp>
    </p:spTree>
    <p:extLst>
      <p:ext uri="{BB962C8B-B14F-4D97-AF65-F5344CB8AC3E}">
        <p14:creationId xmlns:p14="http://schemas.microsoft.com/office/powerpoint/2010/main" val="26458078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rotWithShape="1">
          <a:blip r:embed="rId2">
            <a:extLst>
              <a:ext uri="{28A0092B-C50C-407E-A947-70E740481C1C}">
                <a14:useLocalDpi xmlns:a14="http://schemas.microsoft.com/office/drawing/2010/main" val="0"/>
              </a:ext>
            </a:extLst>
          </a:blip>
          <a:srcRect l="14328" r="9857"/>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3. </a:t>
            </a:r>
            <a:r>
              <a:rPr lang="en-GB" sz="2800" dirty="0" err="1">
                <a:solidFill>
                  <a:srgbClr val="0AD995"/>
                </a:solidFill>
                <a:latin typeface="Calibri" panose="020F0502020204030204" pitchFamily="34" charset="0"/>
                <a:ea typeface="Yu Mincho" panose="02020400000000000000" pitchFamily="18" charset="-128"/>
                <a:cs typeface="Arial" panose="020B0604020202020204" pitchFamily="34" charset="0"/>
              </a:rPr>
              <a:t>Optimizacija</a:t>
            </a:r>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 </a:t>
            </a:r>
            <a:r>
              <a:rPr lang="en-GB" sz="2800" dirty="0" err="1">
                <a:solidFill>
                  <a:srgbClr val="0AD995"/>
                </a:solidFill>
                <a:latin typeface="Calibri" panose="020F0502020204030204" pitchFamily="34" charset="0"/>
                <a:ea typeface="Yu Mincho" panose="02020400000000000000" pitchFamily="18" charset="-128"/>
                <a:cs typeface="Arial" panose="020B0604020202020204" pitchFamily="34" charset="0"/>
              </a:rPr>
              <a:t>spletne</a:t>
            </a:r>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 </a:t>
            </a:r>
            <a:r>
              <a:rPr lang="en-GB" sz="2800" dirty="0" err="1">
                <a:solidFill>
                  <a:srgbClr val="0AD995"/>
                </a:solidFill>
                <a:latin typeface="Calibri" panose="020F0502020204030204" pitchFamily="34" charset="0"/>
                <a:ea typeface="Yu Mincho" panose="02020400000000000000" pitchFamily="18" charset="-128"/>
                <a:cs typeface="Arial" panose="020B0604020202020204" pitchFamily="34" charset="0"/>
              </a:rPr>
              <a:t>prisotnosti</a:t>
            </a:r>
            <a:endPar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endParaRPr>
          </a:p>
          <a:p>
            <a:r>
              <a:rPr lang="en-US" sz="2000" dirty="0">
                <a:latin typeface="Calibri" panose="020F0502020204030204" pitchFamily="34" charset="0"/>
                <a:ea typeface="Yu Mincho" panose="02020400000000000000" pitchFamily="18" charset="-128"/>
                <a:cs typeface="Arial" panose="020B0604020202020204" pitchFamily="34" charset="0"/>
              </a:rPr>
              <a:t>3</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.1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Izvajanje</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učinkovitih</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tehnik</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optimizacije</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za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iskalnike</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(SEO)</a:t>
            </a:r>
            <a:endParaRPr lang="es-ES"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530795"/>
          </a:xfrm>
        </p:spPr>
        <p:txBody>
          <a:bodyPr/>
          <a:lstStyle/>
          <a:p>
            <a:pPr>
              <a:lnSpc>
                <a:spcPct val="107000"/>
              </a:lnSpc>
              <a:spcAft>
                <a:spcPts val="800"/>
              </a:spcAft>
            </a:pPr>
            <a:r>
              <a:rPr lang="en-GB" sz="1800" dirty="0">
                <a:solidFill>
                  <a:srgbClr val="1B193E"/>
                </a:solidFill>
                <a:effectLst/>
                <a:latin typeface="Calibri" panose="020F0502020204030204" pitchFamily="34" charset="0"/>
                <a:ea typeface="Yu Mincho" panose="02020400000000000000" pitchFamily="18" charset="-128"/>
                <a:cs typeface="Calibri" panose="020F0502020204030204" pitchFamily="34" charset="0"/>
              </a:rPr>
              <a:t>V </a:t>
            </a:r>
            <a:r>
              <a:rPr lang="en-GB" sz="1800" dirty="0" err="1">
                <a:solidFill>
                  <a:srgbClr val="1B193E"/>
                </a:solidFill>
                <a:effectLst/>
                <a:latin typeface="Calibri" panose="020F0502020204030204" pitchFamily="34" charset="0"/>
                <a:ea typeface="Yu Mincho" panose="02020400000000000000" pitchFamily="18" charset="-128"/>
                <a:cs typeface="Calibri" panose="020F0502020204030204" pitchFamily="34" charset="0"/>
              </a:rPr>
              <a:t>digitalnem</a:t>
            </a:r>
            <a:r>
              <a:rPr lang="en-GB" sz="1800" dirty="0">
                <a:solidFill>
                  <a:srgbClr val="1B193E"/>
                </a:solidFill>
                <a:effectLst/>
                <a:latin typeface="Calibri" panose="020F0502020204030204" pitchFamily="34" charset="0"/>
                <a:ea typeface="Yu Mincho" panose="02020400000000000000" pitchFamily="18" charset="-128"/>
                <a:cs typeface="Calibri" panose="020F050202020403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Calibri" panose="020F0502020204030204" pitchFamily="34" charset="0"/>
              </a:rPr>
              <a:t>okolju</a:t>
            </a:r>
            <a:r>
              <a:rPr lang="en-GB" sz="1800" dirty="0">
                <a:solidFill>
                  <a:srgbClr val="1B193E"/>
                </a:solidFill>
                <a:effectLst/>
                <a:latin typeface="Calibri" panose="020F0502020204030204" pitchFamily="34" charset="0"/>
                <a:ea typeface="Yu Mincho" panose="02020400000000000000" pitchFamily="18" charset="-128"/>
                <a:cs typeface="Calibri" panose="020F0502020204030204" pitchFamily="34" charset="0"/>
              </a:rPr>
              <a:t> je </a:t>
            </a:r>
            <a:r>
              <a:rPr lang="en-GB" sz="1800" dirty="0" err="1">
                <a:solidFill>
                  <a:srgbClr val="1B193E"/>
                </a:solidFill>
                <a:effectLst/>
                <a:latin typeface="Calibri" panose="020F0502020204030204" pitchFamily="34" charset="0"/>
                <a:ea typeface="Yu Mincho" panose="02020400000000000000" pitchFamily="18" charset="-128"/>
                <a:cs typeface="Calibri" panose="020F0502020204030204" pitchFamily="34" charset="0"/>
              </a:rPr>
              <a:t>močna</a:t>
            </a:r>
            <a:r>
              <a:rPr lang="en-GB" sz="1800" dirty="0">
                <a:solidFill>
                  <a:srgbClr val="1B193E"/>
                </a:solidFill>
                <a:effectLst/>
                <a:latin typeface="Calibri" panose="020F0502020204030204" pitchFamily="34" charset="0"/>
                <a:ea typeface="Yu Mincho" panose="02020400000000000000" pitchFamily="18" charset="-128"/>
                <a:cs typeface="Calibri" panose="020F050202020403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Calibri" panose="020F0502020204030204" pitchFamily="34" charset="0"/>
              </a:rPr>
              <a:t>spletna</a:t>
            </a:r>
            <a:r>
              <a:rPr lang="en-GB" sz="1800" dirty="0">
                <a:solidFill>
                  <a:srgbClr val="1B193E"/>
                </a:solidFill>
                <a:effectLst/>
                <a:latin typeface="Calibri" panose="020F0502020204030204" pitchFamily="34" charset="0"/>
                <a:ea typeface="Yu Mincho" panose="02020400000000000000" pitchFamily="18" charset="-128"/>
                <a:cs typeface="Calibri" panose="020F050202020403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Calibri" panose="020F0502020204030204" pitchFamily="34" charset="0"/>
              </a:rPr>
              <a:t>prisotnost</a:t>
            </a:r>
            <a:r>
              <a:rPr lang="en-GB" sz="1800" dirty="0">
                <a:solidFill>
                  <a:srgbClr val="1B193E"/>
                </a:solidFill>
                <a:effectLst/>
                <a:latin typeface="Calibri" panose="020F0502020204030204" pitchFamily="34" charset="0"/>
                <a:ea typeface="Yu Mincho" panose="02020400000000000000" pitchFamily="18" charset="-128"/>
                <a:cs typeface="Calibri" panose="020F050202020403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Calibri" panose="020F0502020204030204" pitchFamily="34" charset="0"/>
              </a:rPr>
              <a:t>ključnega</a:t>
            </a:r>
            <a:r>
              <a:rPr lang="en-GB" sz="1800" dirty="0">
                <a:solidFill>
                  <a:srgbClr val="1B193E"/>
                </a:solidFill>
                <a:effectLst/>
                <a:latin typeface="Calibri" panose="020F0502020204030204" pitchFamily="34" charset="0"/>
                <a:ea typeface="Yu Mincho" panose="02020400000000000000" pitchFamily="18" charset="-128"/>
                <a:cs typeface="Calibri" panose="020F050202020403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Calibri" panose="020F0502020204030204" pitchFamily="34" charset="0"/>
              </a:rPr>
              <a:t>pomena</a:t>
            </a:r>
            <a:r>
              <a:rPr lang="en-GB" sz="1800" dirty="0">
                <a:solidFill>
                  <a:srgbClr val="1B193E"/>
                </a:solidFill>
                <a:effectLst/>
                <a:latin typeface="Calibri" panose="020F0502020204030204" pitchFamily="34" charset="0"/>
                <a:ea typeface="Yu Mincho" panose="02020400000000000000" pitchFamily="18" charset="-128"/>
                <a:cs typeface="Calibri" panose="020F0502020204030204" pitchFamily="34" charset="0"/>
              </a:rPr>
              <a:t> za </a:t>
            </a:r>
            <a:r>
              <a:rPr lang="en-GB" sz="1800" dirty="0" err="1">
                <a:solidFill>
                  <a:srgbClr val="1B193E"/>
                </a:solidFill>
                <a:effectLst/>
                <a:latin typeface="Calibri" panose="020F0502020204030204" pitchFamily="34" charset="0"/>
                <a:ea typeface="Yu Mincho" panose="02020400000000000000" pitchFamily="18" charset="-128"/>
                <a:cs typeface="Calibri" panose="020F0502020204030204" pitchFamily="34" charset="0"/>
              </a:rPr>
              <a:t>mikro</a:t>
            </a:r>
            <a:r>
              <a:rPr lang="en-GB" sz="1800" dirty="0">
                <a:solidFill>
                  <a:srgbClr val="1B193E"/>
                </a:solidFill>
                <a:effectLst/>
                <a:latin typeface="Calibri" panose="020F0502020204030204" pitchFamily="34" charset="0"/>
                <a:ea typeface="Yu Mincho" panose="02020400000000000000" pitchFamily="18" charset="-128"/>
                <a:cs typeface="Calibri" panose="020F0502020204030204" pitchFamily="34" charset="0"/>
              </a:rPr>
              <a:t> in mala </a:t>
            </a:r>
            <a:r>
              <a:rPr lang="en-GB" sz="1800" dirty="0" err="1">
                <a:solidFill>
                  <a:srgbClr val="1B193E"/>
                </a:solidFill>
                <a:effectLst/>
                <a:latin typeface="Calibri" panose="020F0502020204030204" pitchFamily="34" charset="0"/>
                <a:ea typeface="Yu Mincho" panose="02020400000000000000" pitchFamily="18" charset="-128"/>
                <a:cs typeface="Calibri" panose="020F0502020204030204" pitchFamily="34" charset="0"/>
              </a:rPr>
              <a:t>ter</a:t>
            </a:r>
            <a:r>
              <a:rPr lang="en-GB" sz="1800" dirty="0">
                <a:solidFill>
                  <a:srgbClr val="1B193E"/>
                </a:solidFill>
                <a:effectLst/>
                <a:latin typeface="Calibri" panose="020F0502020204030204" pitchFamily="34" charset="0"/>
                <a:ea typeface="Yu Mincho" panose="02020400000000000000" pitchFamily="18" charset="-128"/>
                <a:cs typeface="Calibri" panose="020F050202020403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Calibri" panose="020F0502020204030204" pitchFamily="34" charset="0"/>
              </a:rPr>
              <a:t>srednje</a:t>
            </a:r>
            <a:r>
              <a:rPr lang="en-GB" sz="1800" dirty="0">
                <a:solidFill>
                  <a:srgbClr val="1B193E"/>
                </a:solidFill>
                <a:effectLst/>
                <a:latin typeface="Calibri" panose="020F0502020204030204" pitchFamily="34" charset="0"/>
                <a:ea typeface="Yu Mincho" panose="02020400000000000000" pitchFamily="18" charset="-128"/>
                <a:cs typeface="Calibri" panose="020F050202020403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Calibri" panose="020F0502020204030204" pitchFamily="34" charset="0"/>
              </a:rPr>
              <a:t>velika</a:t>
            </a:r>
            <a:r>
              <a:rPr lang="en-GB" sz="1800" dirty="0">
                <a:solidFill>
                  <a:srgbClr val="1B193E"/>
                </a:solidFill>
                <a:effectLst/>
                <a:latin typeface="Calibri" panose="020F0502020204030204" pitchFamily="34" charset="0"/>
                <a:ea typeface="Yu Mincho" panose="02020400000000000000" pitchFamily="18" charset="-128"/>
                <a:cs typeface="Calibri" panose="020F050202020403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Calibri" panose="020F0502020204030204" pitchFamily="34" charset="0"/>
              </a:rPr>
              <a:t>podjetja</a:t>
            </a:r>
            <a:r>
              <a:rPr lang="en-GB" sz="1800" dirty="0">
                <a:solidFill>
                  <a:srgbClr val="1B193E"/>
                </a:solidFill>
                <a:effectLst/>
                <a:latin typeface="Calibri" panose="020F0502020204030204" pitchFamily="34" charset="0"/>
                <a:ea typeface="Yu Mincho" panose="02020400000000000000" pitchFamily="18" charset="-128"/>
                <a:cs typeface="Calibri" panose="020F0502020204030204" pitchFamily="34" charset="0"/>
              </a:rPr>
              <a:t>. Da bi to </a:t>
            </a:r>
            <a:r>
              <a:rPr lang="en-GB" sz="1800" dirty="0" err="1">
                <a:solidFill>
                  <a:srgbClr val="1B193E"/>
                </a:solidFill>
                <a:effectLst/>
                <a:latin typeface="Calibri" panose="020F0502020204030204" pitchFamily="34" charset="0"/>
                <a:ea typeface="Yu Mincho" panose="02020400000000000000" pitchFamily="18" charset="-128"/>
                <a:cs typeface="Calibri" panose="020F0502020204030204" pitchFamily="34" charset="0"/>
              </a:rPr>
              <a:t>dosegli</a:t>
            </a:r>
            <a:r>
              <a:rPr lang="en-GB" sz="1800" dirty="0">
                <a:solidFill>
                  <a:srgbClr val="1B193E"/>
                </a:solidFill>
                <a:effectLst/>
                <a:latin typeface="Calibri" panose="020F0502020204030204" pitchFamily="34" charset="0"/>
                <a:ea typeface="Yu Mincho" panose="02020400000000000000" pitchFamily="18" charset="-128"/>
                <a:cs typeface="Calibri" panose="020F0502020204030204" pitchFamily="34" charset="0"/>
              </a:rPr>
              <a:t>, je </a:t>
            </a:r>
            <a:r>
              <a:rPr lang="en-GB" sz="1800" dirty="0" err="1">
                <a:solidFill>
                  <a:srgbClr val="1B193E"/>
                </a:solidFill>
                <a:effectLst/>
                <a:latin typeface="Calibri" panose="020F0502020204030204" pitchFamily="34" charset="0"/>
                <a:ea typeface="Yu Mincho" panose="02020400000000000000" pitchFamily="18" charset="-128"/>
                <a:cs typeface="Calibri" panose="020F0502020204030204" pitchFamily="34" charset="0"/>
              </a:rPr>
              <a:t>najpomembnejša</a:t>
            </a:r>
            <a:r>
              <a:rPr lang="en-GB" sz="1800" dirty="0">
                <a:solidFill>
                  <a:srgbClr val="1B193E"/>
                </a:solidFill>
                <a:effectLst/>
                <a:latin typeface="Calibri" panose="020F0502020204030204" pitchFamily="34" charset="0"/>
                <a:ea typeface="Yu Mincho" panose="02020400000000000000" pitchFamily="18" charset="-128"/>
                <a:cs typeface="Calibri" panose="020F050202020403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Calibri" panose="020F0502020204030204" pitchFamily="34" charset="0"/>
              </a:rPr>
              <a:t>optimizacija</a:t>
            </a:r>
            <a:r>
              <a:rPr lang="en-GB" sz="1800" dirty="0">
                <a:solidFill>
                  <a:srgbClr val="1B193E"/>
                </a:solidFill>
                <a:effectLst/>
                <a:latin typeface="Calibri" panose="020F0502020204030204" pitchFamily="34" charset="0"/>
                <a:ea typeface="Yu Mincho" panose="02020400000000000000" pitchFamily="18" charset="-128"/>
                <a:cs typeface="Calibri" panose="020F050202020403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Calibri" panose="020F0502020204030204" pitchFamily="34" charset="0"/>
              </a:rPr>
              <a:t>spletnih</a:t>
            </a:r>
            <a:r>
              <a:rPr lang="en-GB" sz="1800" dirty="0">
                <a:solidFill>
                  <a:srgbClr val="1B193E"/>
                </a:solidFill>
                <a:effectLst/>
                <a:latin typeface="Calibri" panose="020F0502020204030204" pitchFamily="34" charset="0"/>
                <a:ea typeface="Yu Mincho" panose="02020400000000000000" pitchFamily="18" charset="-128"/>
                <a:cs typeface="Calibri" panose="020F050202020403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Calibri" panose="020F0502020204030204" pitchFamily="34" charset="0"/>
              </a:rPr>
              <a:t>vsebin</a:t>
            </a:r>
            <a:r>
              <a:rPr lang="en-GB" sz="1800" dirty="0">
                <a:solidFill>
                  <a:srgbClr val="1B193E"/>
                </a:solidFill>
                <a:effectLst/>
                <a:latin typeface="Calibri" panose="020F0502020204030204" pitchFamily="34" charset="0"/>
                <a:ea typeface="Yu Mincho" panose="02020400000000000000" pitchFamily="18" charset="-128"/>
                <a:cs typeface="Calibri" panose="020F0502020204030204" pitchFamily="34" charset="0"/>
              </a:rPr>
              <a:t> za </a:t>
            </a:r>
            <a:r>
              <a:rPr lang="en-GB" sz="1800" dirty="0" err="1">
                <a:solidFill>
                  <a:srgbClr val="1B193E"/>
                </a:solidFill>
                <a:effectLst/>
                <a:latin typeface="Calibri" panose="020F0502020204030204" pitchFamily="34" charset="0"/>
                <a:ea typeface="Yu Mincho" panose="02020400000000000000" pitchFamily="18" charset="-128"/>
                <a:cs typeface="Calibri" panose="020F0502020204030204" pitchFamily="34" charset="0"/>
              </a:rPr>
              <a:t>iskalnike</a:t>
            </a:r>
            <a:r>
              <a:rPr lang="en-GB" sz="1800" dirty="0">
                <a:solidFill>
                  <a:srgbClr val="1B193E"/>
                </a:solidFill>
                <a:effectLst/>
                <a:latin typeface="Calibri" panose="020F0502020204030204" pitchFamily="34" charset="0"/>
                <a:ea typeface="Yu Mincho" panose="02020400000000000000" pitchFamily="18" charset="-128"/>
                <a:cs typeface="Calibri" panose="020F0502020204030204" pitchFamily="34" charset="0"/>
              </a:rPr>
              <a:t>. V </a:t>
            </a:r>
            <a:r>
              <a:rPr lang="en-GB" sz="1800" dirty="0" err="1">
                <a:solidFill>
                  <a:srgbClr val="1B193E"/>
                </a:solidFill>
                <a:effectLst/>
                <a:latin typeface="Calibri" panose="020F0502020204030204" pitchFamily="34" charset="0"/>
                <a:ea typeface="Yu Mincho" panose="02020400000000000000" pitchFamily="18" charset="-128"/>
                <a:cs typeface="Calibri" panose="020F0502020204030204" pitchFamily="34" charset="0"/>
              </a:rPr>
              <a:t>tem</a:t>
            </a:r>
            <a:r>
              <a:rPr lang="en-GB" sz="1800" dirty="0">
                <a:solidFill>
                  <a:srgbClr val="1B193E"/>
                </a:solidFill>
                <a:effectLst/>
                <a:latin typeface="Calibri" panose="020F0502020204030204" pitchFamily="34" charset="0"/>
                <a:ea typeface="Yu Mincho" panose="02020400000000000000" pitchFamily="18" charset="-128"/>
                <a:cs typeface="Calibri" panose="020F050202020403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Calibri" panose="020F0502020204030204" pitchFamily="34" charset="0"/>
              </a:rPr>
              <a:t>poglavju</a:t>
            </a:r>
            <a:r>
              <a:rPr lang="en-GB" sz="1800" dirty="0">
                <a:solidFill>
                  <a:srgbClr val="1B193E"/>
                </a:solidFill>
                <a:effectLst/>
                <a:latin typeface="Calibri" panose="020F0502020204030204" pitchFamily="34" charset="0"/>
                <a:ea typeface="Yu Mincho" panose="02020400000000000000" pitchFamily="18" charset="-128"/>
                <a:cs typeface="Calibri" panose="020F0502020204030204" pitchFamily="34" charset="0"/>
              </a:rPr>
              <a:t> se </a:t>
            </a:r>
            <a:r>
              <a:rPr lang="en-GB" sz="1800" dirty="0" err="1">
                <a:solidFill>
                  <a:srgbClr val="1B193E"/>
                </a:solidFill>
                <a:effectLst/>
                <a:latin typeface="Calibri" panose="020F0502020204030204" pitchFamily="34" charset="0"/>
                <a:ea typeface="Yu Mincho" panose="02020400000000000000" pitchFamily="18" charset="-128"/>
                <a:cs typeface="Calibri" panose="020F0502020204030204" pitchFamily="34" charset="0"/>
              </a:rPr>
              <a:t>bomo</a:t>
            </a:r>
            <a:r>
              <a:rPr lang="en-GB" sz="1800" dirty="0">
                <a:solidFill>
                  <a:srgbClr val="1B193E"/>
                </a:solidFill>
                <a:effectLst/>
                <a:latin typeface="Calibri" panose="020F0502020204030204" pitchFamily="34" charset="0"/>
                <a:ea typeface="Yu Mincho" panose="02020400000000000000" pitchFamily="18" charset="-128"/>
                <a:cs typeface="Calibri" panose="020F050202020403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Calibri" panose="020F0502020204030204" pitchFamily="34" charset="0"/>
              </a:rPr>
              <a:t>poglobili</a:t>
            </a:r>
            <a:r>
              <a:rPr lang="en-GB" sz="1800" dirty="0">
                <a:solidFill>
                  <a:srgbClr val="1B193E"/>
                </a:solidFill>
                <a:effectLst/>
                <a:latin typeface="Calibri" panose="020F0502020204030204" pitchFamily="34" charset="0"/>
                <a:ea typeface="Yu Mincho" panose="02020400000000000000" pitchFamily="18" charset="-128"/>
                <a:cs typeface="Calibri" panose="020F0502020204030204" pitchFamily="34" charset="0"/>
              </a:rPr>
              <a:t> v </a:t>
            </a:r>
            <a:r>
              <a:rPr lang="en-GB" sz="1800" dirty="0" err="1">
                <a:solidFill>
                  <a:srgbClr val="1B193E"/>
                </a:solidFill>
                <a:effectLst/>
                <a:latin typeface="Calibri" panose="020F0502020204030204" pitchFamily="34" charset="0"/>
                <a:ea typeface="Yu Mincho" panose="02020400000000000000" pitchFamily="18" charset="-128"/>
                <a:cs typeface="Calibri" panose="020F0502020204030204" pitchFamily="34" charset="0"/>
              </a:rPr>
              <a:t>osnove</a:t>
            </a:r>
            <a:r>
              <a:rPr lang="en-GB" sz="1800" dirty="0">
                <a:solidFill>
                  <a:srgbClr val="1B193E"/>
                </a:solidFill>
                <a:effectLst/>
                <a:latin typeface="Calibri" panose="020F0502020204030204" pitchFamily="34" charset="0"/>
                <a:ea typeface="Yu Mincho" panose="02020400000000000000" pitchFamily="18" charset="-128"/>
                <a:cs typeface="Calibri" panose="020F050202020403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Calibri" panose="020F0502020204030204" pitchFamily="34" charset="0"/>
              </a:rPr>
              <a:t>optimizacije</a:t>
            </a:r>
            <a:r>
              <a:rPr lang="en-GB" sz="1800" dirty="0">
                <a:solidFill>
                  <a:srgbClr val="1B193E"/>
                </a:solidFill>
                <a:effectLst/>
                <a:latin typeface="Calibri" panose="020F0502020204030204" pitchFamily="34" charset="0"/>
                <a:ea typeface="Yu Mincho" panose="02020400000000000000" pitchFamily="18" charset="-128"/>
                <a:cs typeface="Calibri" panose="020F0502020204030204" pitchFamily="34" charset="0"/>
              </a:rPr>
              <a:t> za </a:t>
            </a:r>
            <a:r>
              <a:rPr lang="en-GB" sz="1800" dirty="0" err="1">
                <a:solidFill>
                  <a:srgbClr val="1B193E"/>
                </a:solidFill>
                <a:effectLst/>
                <a:latin typeface="Calibri" panose="020F0502020204030204" pitchFamily="34" charset="0"/>
                <a:ea typeface="Yu Mincho" panose="02020400000000000000" pitchFamily="18" charset="-128"/>
                <a:cs typeface="Calibri" panose="020F0502020204030204" pitchFamily="34" charset="0"/>
              </a:rPr>
              <a:t>iskalnike</a:t>
            </a:r>
            <a:r>
              <a:rPr lang="en-GB" sz="1800" dirty="0">
                <a:solidFill>
                  <a:srgbClr val="1B193E"/>
                </a:solidFill>
                <a:effectLst/>
                <a:latin typeface="Calibri" panose="020F0502020204030204" pitchFamily="34" charset="0"/>
                <a:ea typeface="Yu Mincho" panose="02020400000000000000" pitchFamily="18" charset="-128"/>
                <a:cs typeface="Calibri" panose="020F0502020204030204" pitchFamily="34" charset="0"/>
              </a:rPr>
              <a:t> (SEO) in </a:t>
            </a:r>
            <a:r>
              <a:rPr lang="en-GB" sz="1800" dirty="0" err="1">
                <a:solidFill>
                  <a:srgbClr val="1B193E"/>
                </a:solidFill>
                <a:effectLst/>
                <a:latin typeface="Calibri" panose="020F0502020204030204" pitchFamily="34" charset="0"/>
                <a:ea typeface="Yu Mincho" panose="02020400000000000000" pitchFamily="18" charset="-128"/>
                <a:cs typeface="Calibri" panose="020F0502020204030204" pitchFamily="34" charset="0"/>
              </a:rPr>
              <a:t>kako</a:t>
            </a:r>
            <a:r>
              <a:rPr lang="en-GB" sz="1800" dirty="0">
                <a:solidFill>
                  <a:srgbClr val="1B193E"/>
                </a:solidFill>
                <a:effectLst/>
                <a:latin typeface="Calibri" panose="020F0502020204030204" pitchFamily="34" charset="0"/>
                <a:ea typeface="Yu Mincho" panose="02020400000000000000" pitchFamily="18" charset="-128"/>
                <a:cs typeface="Calibri" panose="020F050202020403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Calibri" panose="020F0502020204030204" pitchFamily="34" charset="0"/>
              </a:rPr>
              <a:t>izvajati</a:t>
            </a:r>
            <a:r>
              <a:rPr lang="en-GB" sz="1800" dirty="0">
                <a:solidFill>
                  <a:srgbClr val="1B193E"/>
                </a:solidFill>
                <a:effectLst/>
                <a:latin typeface="Calibri" panose="020F0502020204030204" pitchFamily="34" charset="0"/>
                <a:ea typeface="Yu Mincho" panose="02020400000000000000" pitchFamily="18" charset="-128"/>
                <a:cs typeface="Calibri" panose="020F050202020403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Calibri" panose="020F0502020204030204" pitchFamily="34" charset="0"/>
              </a:rPr>
              <a:t>učinkovite</a:t>
            </a:r>
            <a:r>
              <a:rPr lang="en-GB" sz="1800" dirty="0">
                <a:solidFill>
                  <a:srgbClr val="1B193E"/>
                </a:solidFill>
                <a:effectLst/>
                <a:latin typeface="Calibri" panose="020F0502020204030204" pitchFamily="34" charset="0"/>
                <a:ea typeface="Yu Mincho" panose="02020400000000000000" pitchFamily="18" charset="-128"/>
                <a:cs typeface="Calibri" panose="020F050202020403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Calibri" panose="020F0502020204030204" pitchFamily="34" charset="0"/>
              </a:rPr>
              <a:t>tehnike</a:t>
            </a:r>
            <a:r>
              <a:rPr lang="en-GB" sz="1800" dirty="0">
                <a:solidFill>
                  <a:srgbClr val="1B193E"/>
                </a:solidFill>
                <a:effectLst/>
                <a:latin typeface="Calibri" panose="020F0502020204030204" pitchFamily="34" charset="0"/>
                <a:ea typeface="Yu Mincho" panose="02020400000000000000" pitchFamily="18" charset="-128"/>
                <a:cs typeface="Calibri" panose="020F0502020204030204" pitchFamily="34" charset="0"/>
              </a:rPr>
              <a:t> za </a:t>
            </a:r>
            <a:r>
              <a:rPr lang="en-GB" sz="1800" dirty="0" err="1">
                <a:solidFill>
                  <a:srgbClr val="1B193E"/>
                </a:solidFill>
                <a:effectLst/>
                <a:latin typeface="Calibri" panose="020F0502020204030204" pitchFamily="34" charset="0"/>
                <a:ea typeface="Yu Mincho" panose="02020400000000000000" pitchFamily="18" charset="-128"/>
                <a:cs typeface="Calibri" panose="020F0502020204030204" pitchFamily="34" charset="0"/>
              </a:rPr>
              <a:t>izboljšanje</a:t>
            </a:r>
            <a:r>
              <a:rPr lang="en-GB" sz="1800" dirty="0">
                <a:solidFill>
                  <a:srgbClr val="1B193E"/>
                </a:solidFill>
                <a:effectLst/>
                <a:latin typeface="Calibri" panose="020F0502020204030204" pitchFamily="34" charset="0"/>
                <a:ea typeface="Yu Mincho" panose="02020400000000000000" pitchFamily="18" charset="-128"/>
                <a:cs typeface="Calibri" panose="020F050202020403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Calibri" panose="020F0502020204030204" pitchFamily="34" charset="0"/>
              </a:rPr>
              <a:t>vidnosti</a:t>
            </a:r>
            <a:r>
              <a:rPr lang="en-GB" sz="1800" dirty="0">
                <a:solidFill>
                  <a:srgbClr val="1B193E"/>
                </a:solidFill>
                <a:effectLst/>
                <a:latin typeface="Calibri" panose="020F0502020204030204" pitchFamily="34" charset="0"/>
                <a:ea typeface="Yu Mincho" panose="02020400000000000000" pitchFamily="18" charset="-128"/>
                <a:cs typeface="Calibri" panose="020F050202020403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Calibri" panose="020F0502020204030204" pitchFamily="34" charset="0"/>
              </a:rPr>
              <a:t>vašega</a:t>
            </a:r>
            <a:r>
              <a:rPr lang="en-GB" sz="1800" dirty="0">
                <a:solidFill>
                  <a:srgbClr val="1B193E"/>
                </a:solidFill>
                <a:effectLst/>
                <a:latin typeface="Calibri" panose="020F0502020204030204" pitchFamily="34" charset="0"/>
                <a:ea typeface="Yu Mincho" panose="02020400000000000000" pitchFamily="18" charset="-128"/>
                <a:cs typeface="Calibri" panose="020F050202020403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Calibri" panose="020F0502020204030204" pitchFamily="34" charset="0"/>
              </a:rPr>
              <a:t>spletnega</a:t>
            </a:r>
            <a:r>
              <a:rPr lang="en-GB" sz="1800" dirty="0">
                <a:solidFill>
                  <a:srgbClr val="1B193E"/>
                </a:solidFill>
                <a:effectLst/>
                <a:latin typeface="Calibri" panose="020F0502020204030204" pitchFamily="34" charset="0"/>
                <a:ea typeface="Yu Mincho" panose="02020400000000000000" pitchFamily="18" charset="-128"/>
                <a:cs typeface="Calibri" panose="020F050202020403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Calibri" panose="020F0502020204030204" pitchFamily="34" charset="0"/>
              </a:rPr>
              <a:t>mesta</a:t>
            </a:r>
            <a:r>
              <a:rPr lang="en-GB" sz="1800" dirty="0">
                <a:solidFill>
                  <a:srgbClr val="1B193E"/>
                </a:solidFill>
                <a:effectLst/>
                <a:latin typeface="Calibri" panose="020F0502020204030204" pitchFamily="34" charset="0"/>
                <a:ea typeface="Yu Mincho" panose="02020400000000000000" pitchFamily="18" charset="-128"/>
                <a:cs typeface="Calibri" panose="020F050202020403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Calibri" panose="020F0502020204030204" pitchFamily="34" charset="0"/>
              </a:rPr>
              <a:t>na</a:t>
            </a:r>
            <a:r>
              <a:rPr lang="en-GB" sz="1800" dirty="0">
                <a:solidFill>
                  <a:srgbClr val="1B193E"/>
                </a:solidFill>
                <a:effectLst/>
                <a:latin typeface="Calibri" panose="020F0502020204030204" pitchFamily="34" charset="0"/>
                <a:ea typeface="Yu Mincho" panose="02020400000000000000" pitchFamily="18" charset="-128"/>
                <a:cs typeface="Calibri" panose="020F050202020403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Calibri" panose="020F0502020204030204" pitchFamily="34" charset="0"/>
              </a:rPr>
              <a:t>straneh</a:t>
            </a:r>
            <a:r>
              <a:rPr lang="en-GB" sz="1800" dirty="0">
                <a:solidFill>
                  <a:srgbClr val="1B193E"/>
                </a:solidFill>
                <a:effectLst/>
                <a:latin typeface="Calibri" panose="020F0502020204030204" pitchFamily="34" charset="0"/>
                <a:ea typeface="Yu Mincho" panose="02020400000000000000" pitchFamily="18" charset="-128"/>
                <a:cs typeface="Calibri" panose="020F0502020204030204" pitchFamily="34" charset="0"/>
              </a:rPr>
              <a:t> z </a:t>
            </a:r>
            <a:r>
              <a:rPr lang="en-GB" sz="1800" dirty="0" err="1">
                <a:solidFill>
                  <a:srgbClr val="1B193E"/>
                </a:solidFill>
                <a:effectLst/>
                <a:latin typeface="Calibri" panose="020F0502020204030204" pitchFamily="34" charset="0"/>
                <a:ea typeface="Yu Mincho" panose="02020400000000000000" pitchFamily="18" charset="-128"/>
                <a:cs typeface="Calibri" panose="020F0502020204030204" pitchFamily="34" charset="0"/>
              </a:rPr>
              <a:t>rezultati</a:t>
            </a:r>
            <a:r>
              <a:rPr lang="en-GB" sz="1800" dirty="0">
                <a:solidFill>
                  <a:srgbClr val="1B193E"/>
                </a:solidFill>
                <a:effectLst/>
                <a:latin typeface="Calibri" panose="020F0502020204030204" pitchFamily="34" charset="0"/>
                <a:ea typeface="Yu Mincho" panose="02020400000000000000" pitchFamily="18" charset="-128"/>
                <a:cs typeface="Calibri" panose="020F050202020403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Calibri" panose="020F0502020204030204" pitchFamily="34" charset="0"/>
              </a:rPr>
              <a:t>iskalnikov</a:t>
            </a:r>
            <a:r>
              <a:rPr lang="en-GB" sz="1800" dirty="0">
                <a:solidFill>
                  <a:srgbClr val="1B193E"/>
                </a:solidFill>
                <a:effectLst/>
                <a:latin typeface="Calibri" panose="020F0502020204030204" pitchFamily="34" charset="0"/>
                <a:ea typeface="Yu Mincho" panose="02020400000000000000" pitchFamily="18" charset="-128"/>
                <a:cs typeface="Calibri" panose="020F0502020204030204" pitchFamily="34" charset="0"/>
              </a:rPr>
              <a:t> (SERP).</a:t>
            </a:r>
          </a:p>
          <a:p>
            <a:pPr>
              <a:lnSpc>
                <a:spcPct val="107000"/>
              </a:lnSpc>
              <a:spcAft>
                <a:spcPts val="8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3.1.1 </a:t>
            </a:r>
            <a:r>
              <a:rPr lang="pl-PL" sz="1800" b="1" dirty="0">
                <a:effectLst/>
                <a:latin typeface="Calibri" panose="020F0502020204030204" pitchFamily="34" charset="0"/>
                <a:ea typeface="Times New Roman" panose="02020603050405020304" pitchFamily="18" charset="0"/>
                <a:cs typeface="Calibri" panose="020F0502020204030204" pitchFamily="34" charset="0"/>
              </a:rPr>
              <a:t>Razumevanje optimizacije za iskalnike (SEO)</a:t>
            </a: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r>
              <a:rPr lang="fr-FR" sz="1800" dirty="0">
                <a:effectLst/>
                <a:ea typeface="Times New Roman" panose="02020603050405020304" pitchFamily="18" charset="0"/>
              </a:rPr>
              <a:t>Preden se poglobite v posamezne tehnike SEO, je treba razumeti temeljna načela SEO:</a:t>
            </a:r>
          </a:p>
          <a:p>
            <a:pPr marL="342900" lvl="0" indent="-342900">
              <a:buSzPts val="1000"/>
              <a:buFont typeface="Symbol" panose="05050102010706020507" pitchFamily="18" charset="2"/>
              <a:buChar char=""/>
              <a:tabLst>
                <a:tab pos="457200" algn="l"/>
              </a:tabLst>
            </a:pPr>
            <a:r>
              <a:rPr lang="en-GB" sz="1800" b="1" dirty="0" err="1">
                <a:effectLst/>
                <a:latin typeface="Calibri" panose="020F0502020204030204" pitchFamily="34" charset="0"/>
                <a:ea typeface="Times New Roman" panose="02020603050405020304" pitchFamily="18" charset="0"/>
              </a:rPr>
              <a:t>Ključne</a:t>
            </a:r>
            <a:r>
              <a:rPr lang="en-GB" sz="1800" b="1" dirty="0">
                <a:effectLst/>
                <a:latin typeface="Calibri" panose="020F0502020204030204" pitchFamily="34" charset="0"/>
                <a:ea typeface="Times New Roman" panose="02020603050405020304" pitchFamily="18" charset="0"/>
              </a:rPr>
              <a:t> </a:t>
            </a:r>
            <a:r>
              <a:rPr lang="en-GB" sz="1800" b="1" dirty="0" err="1">
                <a:effectLst/>
                <a:latin typeface="Calibri" panose="020F0502020204030204" pitchFamily="34" charset="0"/>
                <a:ea typeface="Times New Roman" panose="02020603050405020304" pitchFamily="18" charset="0"/>
              </a:rPr>
              <a:t>besede</a:t>
            </a:r>
            <a:r>
              <a:rPr lang="en-GB" sz="1800" b="1"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Ključne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besede</a:t>
            </a:r>
            <a:r>
              <a:rPr lang="en-GB" sz="1800" dirty="0">
                <a:effectLst/>
                <a:latin typeface="Calibri" panose="020F0502020204030204" pitchFamily="34" charset="0"/>
                <a:ea typeface="Times New Roman" panose="02020603050405020304" pitchFamily="18" charset="0"/>
              </a:rPr>
              <a:t> so </a:t>
            </a:r>
            <a:r>
              <a:rPr lang="en-GB" sz="1800" dirty="0" err="1">
                <a:effectLst/>
                <a:latin typeface="Calibri" panose="020F0502020204030204" pitchFamily="34" charset="0"/>
                <a:ea typeface="Times New Roman" panose="02020603050405020304" pitchFamily="18" charset="0"/>
              </a:rPr>
              <a:t>besede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ali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besedne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zveze</a:t>
            </a:r>
            <a:r>
              <a:rPr lang="en-GB" sz="1800" dirty="0">
                <a:effectLst/>
                <a:latin typeface="Calibri" panose="020F0502020204030204" pitchFamily="34" charset="0"/>
                <a:ea typeface="Times New Roman" panose="02020603050405020304" pitchFamily="18" charset="0"/>
              </a:rPr>
              <a:t>, ki </a:t>
            </a:r>
            <a:r>
              <a:rPr lang="en-GB" sz="1800" dirty="0" err="1">
                <a:effectLst/>
                <a:latin typeface="Calibri" panose="020F0502020204030204" pitchFamily="34" charset="0"/>
                <a:ea typeface="Times New Roman" panose="02020603050405020304" pitchFamily="18" charset="0"/>
              </a:rPr>
              <a:t>jih</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uporabniki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vpisujejo</a:t>
            </a:r>
            <a:r>
              <a:rPr lang="en-GB" sz="1800" dirty="0">
                <a:effectLst/>
                <a:latin typeface="Calibri" panose="020F0502020204030204" pitchFamily="34" charset="0"/>
                <a:ea typeface="Times New Roman" panose="02020603050405020304" pitchFamily="18" charset="0"/>
              </a:rPr>
              <a:t> v </a:t>
            </a:r>
            <a:r>
              <a:rPr lang="en-GB" sz="1800" dirty="0" err="1">
                <a:effectLst/>
                <a:latin typeface="Calibri" panose="020F0502020204030204" pitchFamily="34" charset="0"/>
                <a:ea typeface="Times New Roman" panose="02020603050405020304" pitchFamily="18" charset="0"/>
              </a:rPr>
              <a:t>iskalnike</a:t>
            </a:r>
            <a:r>
              <a:rPr lang="en-GB" sz="1800" dirty="0">
                <a:effectLst/>
                <a:latin typeface="Calibri" panose="020F0502020204030204" pitchFamily="34" charset="0"/>
                <a:ea typeface="Times New Roman" panose="02020603050405020304" pitchFamily="18" charset="0"/>
              </a:rPr>
              <a:t>, da bi </a:t>
            </a:r>
            <a:r>
              <a:rPr lang="en-GB" sz="1800" dirty="0" err="1">
                <a:effectLst/>
                <a:latin typeface="Calibri" panose="020F0502020204030204" pitchFamily="34" charset="0"/>
                <a:ea typeface="Times New Roman" panose="02020603050405020304" pitchFamily="18" charset="0"/>
              </a:rPr>
              <a:t>našli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informacije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Učinkovito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raziskovanje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ključnih</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besed</a:t>
            </a:r>
            <a:r>
              <a:rPr lang="en-GB" sz="1800" dirty="0">
                <a:effectLst/>
                <a:latin typeface="Calibri" panose="020F0502020204030204" pitchFamily="34" charset="0"/>
                <a:ea typeface="Times New Roman" panose="02020603050405020304" pitchFamily="18" charset="0"/>
              </a:rPr>
              <a:t> je </a:t>
            </a:r>
            <a:r>
              <a:rPr lang="en-GB" sz="1800" dirty="0" err="1">
                <a:effectLst/>
                <a:latin typeface="Calibri" panose="020F0502020204030204" pitchFamily="34" charset="0"/>
                <a:ea typeface="Times New Roman" panose="02020603050405020304" pitchFamily="18" charset="0"/>
              </a:rPr>
              <a:t>temelj</a:t>
            </a:r>
            <a:r>
              <a:rPr lang="en-GB" sz="1800" dirty="0">
                <a:effectLst/>
                <a:latin typeface="Calibri" panose="020F0502020204030204" pitchFamily="34" charset="0"/>
                <a:ea typeface="Times New Roman" panose="02020603050405020304" pitchFamily="18" charset="0"/>
              </a:rPr>
              <a:t> SEO. </a:t>
            </a:r>
            <a:r>
              <a:rPr lang="en-GB" sz="1800" dirty="0" err="1">
                <a:effectLst/>
                <a:latin typeface="Calibri" panose="020F0502020204030204" pitchFamily="34" charset="0"/>
                <a:ea typeface="Times New Roman" panose="02020603050405020304" pitchFamily="18" charset="0"/>
              </a:rPr>
              <a:t>Vključuje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opredelitev</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ključnih</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besed</a:t>
            </a:r>
            <a:r>
              <a:rPr lang="en-GB" sz="1800" dirty="0">
                <a:effectLst/>
                <a:latin typeface="Calibri" panose="020F0502020204030204" pitchFamily="34" charset="0"/>
                <a:ea typeface="Times New Roman" panose="02020603050405020304" pitchFamily="18" charset="0"/>
              </a:rPr>
              <a:t>, ki so </a:t>
            </a:r>
            <a:r>
              <a:rPr lang="en-GB" sz="1800" dirty="0" err="1">
                <a:effectLst/>
                <a:latin typeface="Calibri" panose="020F0502020204030204" pitchFamily="34" charset="0"/>
                <a:ea typeface="Times New Roman" panose="02020603050405020304" pitchFamily="18" charset="0"/>
              </a:rPr>
              <a:t>pomembne</a:t>
            </a:r>
            <a:r>
              <a:rPr lang="en-GB" sz="1800" dirty="0">
                <a:effectLst/>
                <a:latin typeface="Calibri" panose="020F0502020204030204" pitchFamily="34" charset="0"/>
                <a:ea typeface="Times New Roman" panose="02020603050405020304" pitchFamily="18" charset="0"/>
              </a:rPr>
              <a:t> za </a:t>
            </a:r>
            <a:r>
              <a:rPr lang="en-GB" sz="1800" dirty="0" err="1">
                <a:effectLst/>
                <a:latin typeface="Calibri" panose="020F0502020204030204" pitchFamily="34" charset="0"/>
                <a:ea typeface="Times New Roman" panose="02020603050405020304" pitchFamily="18" charset="0"/>
              </a:rPr>
              <a:t>vaše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podjetje</a:t>
            </a:r>
            <a:r>
              <a:rPr lang="en-GB" sz="1800" dirty="0">
                <a:effectLst/>
                <a:latin typeface="Calibri" panose="020F0502020204030204" pitchFamily="34" charset="0"/>
                <a:ea typeface="Times New Roman" panose="02020603050405020304" pitchFamily="18" charset="0"/>
              </a:rPr>
              <a:t> in </a:t>
            </a:r>
            <a:r>
              <a:rPr lang="en-GB" sz="1800" dirty="0" err="1">
                <a:effectLst/>
                <a:latin typeface="Calibri" panose="020F0502020204030204" pitchFamily="34" charset="0"/>
                <a:ea typeface="Times New Roman" panose="02020603050405020304" pitchFamily="18" charset="0"/>
              </a:rPr>
              <a:t>ciljno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občinstvo</a:t>
            </a:r>
            <a:r>
              <a:rPr lang="en-GB" sz="1800" dirty="0">
                <a:effectLst/>
                <a:latin typeface="Calibri" panose="020F0502020204030204" pitchFamily="34" charset="0"/>
                <a:ea typeface="Times New Roman" panose="02020603050405020304" pitchFamily="18" charset="0"/>
              </a:rPr>
              <a:t>. </a:t>
            </a:r>
          </a:p>
          <a:p>
            <a:pPr marL="342900" lvl="0" indent="-342900">
              <a:buSzPts val="1000"/>
              <a:buFont typeface="Symbol" panose="05050102010706020507" pitchFamily="18" charset="2"/>
              <a:buChar char=""/>
              <a:tabLst>
                <a:tab pos="457200" algn="l"/>
              </a:tabLst>
            </a:pPr>
            <a:r>
              <a:rPr lang="en-GB" b="1" dirty="0"/>
              <a:t>SEO </a:t>
            </a:r>
            <a:r>
              <a:rPr lang="en-GB" b="1" dirty="0" err="1"/>
              <a:t>na</a:t>
            </a:r>
            <a:r>
              <a:rPr lang="en-GB" b="1" dirty="0"/>
              <a:t> </a:t>
            </a:r>
            <a:r>
              <a:rPr lang="en-GB" b="1" dirty="0" err="1"/>
              <a:t>strani</a:t>
            </a:r>
            <a:r>
              <a:rPr lang="en-GB" b="1" dirty="0"/>
              <a:t>: </a:t>
            </a:r>
            <a:r>
              <a:rPr lang="en-GB" dirty="0"/>
              <a:t>To </a:t>
            </a:r>
            <a:r>
              <a:rPr lang="en-GB" dirty="0" err="1"/>
              <a:t>vključuje</a:t>
            </a:r>
            <a:r>
              <a:rPr lang="en-GB" dirty="0"/>
              <a:t> </a:t>
            </a:r>
            <a:r>
              <a:rPr lang="en-GB" dirty="0" err="1"/>
              <a:t>optimizacijo</a:t>
            </a:r>
            <a:r>
              <a:rPr lang="en-GB" dirty="0"/>
              <a:t> </a:t>
            </a:r>
            <a:r>
              <a:rPr lang="en-GB" dirty="0" err="1"/>
              <a:t>posameznih</a:t>
            </a:r>
            <a:r>
              <a:rPr lang="en-GB" dirty="0"/>
              <a:t> </a:t>
            </a:r>
            <a:r>
              <a:rPr lang="en-GB" dirty="0" err="1"/>
              <a:t>spletnih</a:t>
            </a:r>
            <a:r>
              <a:rPr lang="en-GB" dirty="0"/>
              <a:t> </a:t>
            </a:r>
            <a:r>
              <a:rPr lang="en-GB" dirty="0" err="1"/>
              <a:t>strani</a:t>
            </a:r>
            <a:r>
              <a:rPr lang="en-GB" dirty="0"/>
              <a:t>, da se </a:t>
            </a:r>
            <a:r>
              <a:rPr lang="en-GB" dirty="0" err="1"/>
              <a:t>uvrstijo</a:t>
            </a:r>
            <a:r>
              <a:rPr lang="en-GB" dirty="0"/>
              <a:t> </a:t>
            </a:r>
            <a:r>
              <a:rPr lang="en-GB" dirty="0" err="1"/>
              <a:t>višje</a:t>
            </a:r>
            <a:r>
              <a:rPr lang="en-GB" dirty="0"/>
              <a:t> in </a:t>
            </a:r>
            <a:r>
              <a:rPr lang="en-GB" dirty="0" err="1"/>
              <a:t>pridobijo</a:t>
            </a:r>
            <a:r>
              <a:rPr lang="en-GB" dirty="0"/>
              <a:t> </a:t>
            </a:r>
            <a:r>
              <a:rPr lang="en-GB" dirty="0" err="1"/>
              <a:t>več</a:t>
            </a:r>
            <a:r>
              <a:rPr lang="en-GB" dirty="0"/>
              <a:t> </a:t>
            </a:r>
            <a:r>
              <a:rPr lang="en-GB" dirty="0" err="1"/>
              <a:t>relevantnega</a:t>
            </a:r>
            <a:r>
              <a:rPr lang="en-GB" dirty="0"/>
              <a:t> </a:t>
            </a:r>
            <a:r>
              <a:rPr lang="en-GB" dirty="0" err="1"/>
              <a:t>prometa</a:t>
            </a:r>
            <a:r>
              <a:rPr lang="en-GB" dirty="0"/>
              <a:t> v </a:t>
            </a:r>
            <a:r>
              <a:rPr lang="en-GB" dirty="0" err="1"/>
              <a:t>iskalnikih</a:t>
            </a:r>
            <a:r>
              <a:rPr lang="en-GB" dirty="0"/>
              <a:t>. </a:t>
            </a:r>
            <a:r>
              <a:rPr lang="en-GB" dirty="0" err="1"/>
              <a:t>Vključuje</a:t>
            </a:r>
            <a:r>
              <a:rPr lang="en-GB" dirty="0"/>
              <a:t> </a:t>
            </a:r>
            <a:r>
              <a:rPr lang="en-GB" dirty="0" err="1"/>
              <a:t>optimizacijo</a:t>
            </a:r>
            <a:r>
              <a:rPr lang="en-GB" dirty="0"/>
              <a:t> </a:t>
            </a:r>
            <a:r>
              <a:rPr lang="en-GB" dirty="0" err="1"/>
              <a:t>vsebine</a:t>
            </a:r>
            <a:r>
              <a:rPr lang="en-GB" dirty="0"/>
              <a:t>, meta </a:t>
            </a:r>
            <a:r>
              <a:rPr lang="en-GB" dirty="0" err="1"/>
              <a:t>oznak</a:t>
            </a:r>
            <a:r>
              <a:rPr lang="en-GB" dirty="0"/>
              <a:t>, </a:t>
            </a:r>
            <a:r>
              <a:rPr lang="en-GB" dirty="0" err="1"/>
              <a:t>naslovov</a:t>
            </a:r>
            <a:r>
              <a:rPr lang="en-GB" dirty="0"/>
              <a:t> in </a:t>
            </a:r>
            <a:r>
              <a:rPr lang="en-GB" dirty="0" err="1"/>
              <a:t>slik</a:t>
            </a:r>
            <a:r>
              <a:rPr lang="en-GB" dirty="0"/>
              <a:t>.</a:t>
            </a:r>
          </a:p>
        </p:txBody>
      </p:sp>
    </p:spTree>
    <p:extLst>
      <p:ext uri="{BB962C8B-B14F-4D97-AF65-F5344CB8AC3E}">
        <p14:creationId xmlns:p14="http://schemas.microsoft.com/office/powerpoint/2010/main" val="31141382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rotWithShape="1">
          <a:blip r:embed="rId2">
            <a:extLst>
              <a:ext uri="{28A0092B-C50C-407E-A947-70E740481C1C}">
                <a14:useLocalDpi xmlns:a14="http://schemas.microsoft.com/office/drawing/2010/main" val="0"/>
              </a:ext>
            </a:extLst>
          </a:blip>
          <a:srcRect l="14328" r="9857"/>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3. </a:t>
            </a:r>
            <a:r>
              <a:rPr lang="en-GB" sz="2800" dirty="0" err="1">
                <a:solidFill>
                  <a:srgbClr val="0AD995"/>
                </a:solidFill>
                <a:latin typeface="Calibri" panose="020F0502020204030204" pitchFamily="34" charset="0"/>
                <a:ea typeface="Yu Mincho" panose="02020400000000000000" pitchFamily="18" charset="-128"/>
                <a:cs typeface="Arial" panose="020B0604020202020204" pitchFamily="34" charset="0"/>
              </a:rPr>
              <a:t>Optimizacija</a:t>
            </a:r>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 </a:t>
            </a:r>
            <a:r>
              <a:rPr lang="en-GB" sz="2800" dirty="0" err="1">
                <a:solidFill>
                  <a:srgbClr val="0AD995"/>
                </a:solidFill>
                <a:latin typeface="Calibri" panose="020F0502020204030204" pitchFamily="34" charset="0"/>
                <a:ea typeface="Yu Mincho" panose="02020400000000000000" pitchFamily="18" charset="-128"/>
                <a:cs typeface="Arial" panose="020B0604020202020204" pitchFamily="34" charset="0"/>
              </a:rPr>
              <a:t>spletne</a:t>
            </a:r>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 </a:t>
            </a:r>
            <a:r>
              <a:rPr lang="en-GB" sz="2800" dirty="0" err="1">
                <a:solidFill>
                  <a:srgbClr val="0AD995"/>
                </a:solidFill>
                <a:latin typeface="Calibri" panose="020F0502020204030204" pitchFamily="34" charset="0"/>
                <a:ea typeface="Yu Mincho" panose="02020400000000000000" pitchFamily="18" charset="-128"/>
                <a:cs typeface="Arial" panose="020B0604020202020204" pitchFamily="34" charset="0"/>
              </a:rPr>
              <a:t>prisotnosti</a:t>
            </a:r>
            <a:endPar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endParaRPr>
          </a:p>
          <a:p>
            <a:r>
              <a:rPr lang="en-US" sz="2000" dirty="0">
                <a:latin typeface="Calibri" panose="020F0502020204030204" pitchFamily="34" charset="0"/>
                <a:ea typeface="Yu Mincho" panose="02020400000000000000" pitchFamily="18" charset="-128"/>
                <a:cs typeface="Arial" panose="020B0604020202020204" pitchFamily="34" charset="0"/>
              </a:rPr>
              <a:t>3</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.1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Izvajanje</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učinkovitih</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tehnik</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optimizacije</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za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iskalnike</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(SEO)</a:t>
            </a:r>
            <a:endParaRPr lang="es-ES"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pPr>
              <a:lnSpc>
                <a:spcPct val="107000"/>
              </a:lnSpc>
              <a:spcAft>
                <a:spcPts val="8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3.1.1 </a:t>
            </a:r>
            <a:r>
              <a:rPr lang="pl-PL" sz="1800" b="1" dirty="0">
                <a:effectLst/>
                <a:latin typeface="Calibri" panose="020F0502020204030204" pitchFamily="34" charset="0"/>
                <a:ea typeface="Times New Roman" panose="02020603050405020304" pitchFamily="18" charset="0"/>
                <a:cs typeface="Calibri" panose="020F0502020204030204" pitchFamily="34" charset="0"/>
              </a:rPr>
              <a:t>Razumevanje optimizacije za iskalnike (SEO)</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p>
            <a:pPr>
              <a:lnSpc>
                <a:spcPct val="107000"/>
              </a:lnSpc>
              <a:spcAft>
                <a:spcPts val="800"/>
              </a:spcAft>
            </a:pP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marL="342900" lvl="0" indent="-342900">
              <a:buSzPts val="1000"/>
              <a:buFont typeface="Symbol" panose="05050102010706020507" pitchFamily="18" charset="2"/>
              <a:buChar char=""/>
              <a:tabLst>
                <a:tab pos="457200" algn="l"/>
              </a:tabLst>
            </a:pPr>
            <a:r>
              <a:rPr lang="en-GB" sz="1800" b="1" dirty="0">
                <a:effectLst/>
                <a:latin typeface="Calibri" panose="020F0502020204030204" pitchFamily="34" charset="0"/>
                <a:ea typeface="Times New Roman" panose="02020603050405020304" pitchFamily="18" charset="0"/>
              </a:rPr>
              <a:t>Off-Page SEO: </a:t>
            </a:r>
            <a:r>
              <a:rPr lang="en-GB" sz="1800" dirty="0">
                <a:effectLst/>
                <a:latin typeface="Calibri" panose="020F0502020204030204" pitchFamily="34" charset="0"/>
                <a:ea typeface="Times New Roman" panose="02020603050405020304" pitchFamily="18" charset="0"/>
              </a:rPr>
              <a:t>SEO </a:t>
            </a:r>
            <a:r>
              <a:rPr lang="en-GB" sz="1800" dirty="0" err="1">
                <a:effectLst/>
                <a:latin typeface="Calibri" panose="020F0502020204030204" pitchFamily="34" charset="0"/>
                <a:ea typeface="Times New Roman" panose="02020603050405020304" pitchFamily="18" charset="0"/>
              </a:rPr>
              <a:t>zunaj</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strani</a:t>
            </a:r>
            <a:r>
              <a:rPr lang="en-GB" sz="1800" dirty="0">
                <a:effectLst/>
                <a:latin typeface="Calibri" panose="020F0502020204030204" pitchFamily="34" charset="0"/>
                <a:ea typeface="Times New Roman" panose="02020603050405020304" pitchFamily="18" charset="0"/>
              </a:rPr>
              <a:t> se </a:t>
            </a:r>
            <a:r>
              <a:rPr lang="en-GB" sz="1800" dirty="0" err="1">
                <a:effectLst/>
                <a:latin typeface="Calibri" panose="020F0502020204030204" pitchFamily="34" charset="0"/>
                <a:ea typeface="Times New Roman" panose="02020603050405020304" pitchFamily="18" charset="0"/>
              </a:rPr>
              <a:t>nanaša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na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ukrepe</a:t>
            </a:r>
            <a:r>
              <a:rPr lang="en-GB" sz="1800" dirty="0">
                <a:effectLst/>
                <a:latin typeface="Calibri" panose="020F0502020204030204" pitchFamily="34" charset="0"/>
                <a:ea typeface="Times New Roman" panose="02020603050405020304" pitchFamily="18" charset="0"/>
              </a:rPr>
              <a:t>, ki se </a:t>
            </a:r>
            <a:r>
              <a:rPr lang="en-GB" sz="1800" dirty="0" err="1">
                <a:effectLst/>
                <a:latin typeface="Calibri" panose="020F0502020204030204" pitchFamily="34" charset="0"/>
                <a:ea typeface="Times New Roman" panose="02020603050405020304" pitchFamily="18" charset="0"/>
              </a:rPr>
              <a:t>izvajajo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zunaj</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vašega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spletnega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mesta</a:t>
            </a:r>
            <a:r>
              <a:rPr lang="en-GB" sz="1800" dirty="0">
                <a:effectLst/>
                <a:latin typeface="Calibri" panose="020F0502020204030204" pitchFamily="34" charset="0"/>
                <a:ea typeface="Times New Roman" panose="02020603050405020304" pitchFamily="18" charset="0"/>
              </a:rPr>
              <a:t> in </a:t>
            </a:r>
            <a:r>
              <a:rPr lang="en-GB" sz="1800" dirty="0" err="1">
                <a:effectLst/>
                <a:latin typeface="Calibri" panose="020F0502020204030204" pitchFamily="34" charset="0"/>
                <a:ea typeface="Times New Roman" panose="02020603050405020304" pitchFamily="18" charset="0"/>
              </a:rPr>
              <a:t>vplivajo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na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vašo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uvrstitev</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na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straneh</a:t>
            </a:r>
            <a:r>
              <a:rPr lang="en-GB" sz="1800" dirty="0">
                <a:effectLst/>
                <a:latin typeface="Calibri" panose="020F0502020204030204" pitchFamily="34" charset="0"/>
                <a:ea typeface="Times New Roman" panose="02020603050405020304" pitchFamily="18" charset="0"/>
              </a:rPr>
              <a:t> z </a:t>
            </a:r>
            <a:r>
              <a:rPr lang="en-GB" sz="1800" dirty="0" err="1">
                <a:effectLst/>
                <a:latin typeface="Calibri" panose="020F0502020204030204" pitchFamily="34" charset="0"/>
                <a:ea typeface="Times New Roman" panose="02020603050405020304" pitchFamily="18" charset="0"/>
              </a:rPr>
              <a:t>rezultati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iskalnikov</a:t>
            </a:r>
            <a:r>
              <a:rPr lang="en-GB" sz="1800" dirty="0">
                <a:effectLst/>
                <a:latin typeface="Calibri" panose="020F0502020204030204" pitchFamily="34" charset="0"/>
                <a:ea typeface="Times New Roman" panose="02020603050405020304" pitchFamily="18" charset="0"/>
              </a:rPr>
              <a:t>. To </a:t>
            </a:r>
            <a:r>
              <a:rPr lang="en-GB" sz="1800" dirty="0" err="1">
                <a:effectLst/>
                <a:latin typeface="Calibri" panose="020F0502020204030204" pitchFamily="34" charset="0"/>
                <a:ea typeface="Times New Roman" panose="02020603050405020304" pitchFamily="18" charset="0"/>
              </a:rPr>
              <a:t>pogosto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vključuje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gradnjo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visokokakovostnih</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povratnih</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povezav</a:t>
            </a:r>
            <a:r>
              <a:rPr lang="en-GB" sz="1800" dirty="0">
                <a:effectLst/>
                <a:latin typeface="Calibri" panose="020F0502020204030204" pitchFamily="34" charset="0"/>
                <a:ea typeface="Times New Roman" panose="02020603050405020304" pitchFamily="18" charset="0"/>
              </a:rPr>
              <a:t> z </a:t>
            </a:r>
            <a:r>
              <a:rPr lang="en-GB" sz="1800" dirty="0" err="1">
                <a:effectLst/>
                <a:latin typeface="Calibri" panose="020F0502020204030204" pitchFamily="34" charset="0"/>
                <a:ea typeface="Times New Roman" panose="02020603050405020304" pitchFamily="18" charset="0"/>
              </a:rPr>
              <a:t>uglednih</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spletnih</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mest</a:t>
            </a:r>
            <a:r>
              <a:rPr lang="en-GB" sz="1800" dirty="0">
                <a:effectLst/>
                <a:latin typeface="Calibri" panose="020F0502020204030204" pitchFamily="34" charset="0"/>
                <a:ea typeface="Times New Roman" panose="02020603050405020304" pitchFamily="18" charset="0"/>
              </a:rPr>
              <a:t>. </a:t>
            </a:r>
          </a:p>
          <a:p>
            <a:pPr marL="342900" lvl="0" indent="-342900">
              <a:buSzPts val="1000"/>
              <a:buFont typeface="Symbol" panose="05050102010706020507" pitchFamily="18" charset="2"/>
              <a:buChar char=""/>
              <a:tabLst>
                <a:tab pos="457200" algn="l"/>
              </a:tabLst>
            </a:pPr>
            <a:r>
              <a:rPr lang="en-GB" sz="1800" b="1" dirty="0" err="1">
                <a:effectLst/>
                <a:latin typeface="Calibri" panose="020F0502020204030204" pitchFamily="34" charset="0"/>
                <a:ea typeface="Times New Roman" panose="02020603050405020304" pitchFamily="18" charset="0"/>
              </a:rPr>
              <a:t>Tehnični</a:t>
            </a:r>
            <a:r>
              <a:rPr lang="en-GB" sz="1800" b="1" dirty="0">
                <a:effectLst/>
                <a:latin typeface="Calibri" panose="020F0502020204030204" pitchFamily="34" charset="0"/>
                <a:ea typeface="Times New Roman" panose="02020603050405020304" pitchFamily="18" charset="0"/>
              </a:rPr>
              <a:t> SEO: </a:t>
            </a:r>
            <a:r>
              <a:rPr lang="en-GB" sz="1800" dirty="0">
                <a:effectLst/>
                <a:latin typeface="Calibri" panose="020F0502020204030204" pitchFamily="34" charset="0"/>
                <a:ea typeface="Times New Roman" panose="02020603050405020304" pitchFamily="18" charset="0"/>
              </a:rPr>
              <a:t>Ta </a:t>
            </a:r>
            <a:r>
              <a:rPr lang="en-GB" sz="1800" dirty="0" err="1">
                <a:effectLst/>
                <a:latin typeface="Calibri" panose="020F0502020204030204" pitchFamily="34" charset="0"/>
                <a:ea typeface="Times New Roman" panose="02020603050405020304" pitchFamily="18" charset="0"/>
              </a:rPr>
              <a:t>vidik</a:t>
            </a:r>
            <a:r>
              <a:rPr lang="en-GB" sz="1800" dirty="0">
                <a:effectLst/>
                <a:latin typeface="Calibri" panose="020F0502020204030204" pitchFamily="34" charset="0"/>
                <a:ea typeface="Times New Roman" panose="02020603050405020304" pitchFamily="18" charset="0"/>
              </a:rPr>
              <a:t> se </a:t>
            </a:r>
            <a:r>
              <a:rPr lang="en-GB" sz="1800" dirty="0" err="1">
                <a:effectLst/>
                <a:latin typeface="Calibri" panose="020F0502020204030204" pitchFamily="34" charset="0"/>
                <a:ea typeface="Times New Roman" panose="02020603050405020304" pitchFamily="18" charset="0"/>
              </a:rPr>
              <a:t>osredotoča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na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tehnične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elemente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vašega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spletnega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mesta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kot</a:t>
            </a:r>
            <a:r>
              <a:rPr lang="en-GB" sz="1800" dirty="0">
                <a:effectLst/>
                <a:latin typeface="Calibri" panose="020F0502020204030204" pitchFamily="34" charset="0"/>
                <a:ea typeface="Times New Roman" panose="02020603050405020304" pitchFamily="18" charset="0"/>
              </a:rPr>
              <a:t> so </a:t>
            </a:r>
            <a:r>
              <a:rPr lang="en-GB" sz="1800" dirty="0" err="1">
                <a:effectLst/>
                <a:latin typeface="Calibri" panose="020F0502020204030204" pitchFamily="34" charset="0"/>
                <a:ea typeface="Times New Roman" panose="02020603050405020304" pitchFamily="18" charset="0"/>
              </a:rPr>
              <a:t>hitrost</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spletnega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mesta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prijaznost</a:t>
            </a:r>
            <a:r>
              <a:rPr lang="en-GB" sz="1800" dirty="0">
                <a:effectLst/>
                <a:latin typeface="Calibri" panose="020F0502020204030204" pitchFamily="34" charset="0"/>
                <a:ea typeface="Times New Roman" panose="02020603050405020304" pitchFamily="18" charset="0"/>
              </a:rPr>
              <a:t> do </a:t>
            </a:r>
            <a:r>
              <a:rPr lang="en-GB" sz="1800" dirty="0" err="1">
                <a:effectLst/>
                <a:latin typeface="Calibri" panose="020F0502020204030204" pitchFamily="34" charset="0"/>
                <a:ea typeface="Times New Roman" panose="02020603050405020304" pitchFamily="18" charset="0"/>
              </a:rPr>
              <a:t>mobilnih</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naprav</a:t>
            </a:r>
            <a:r>
              <a:rPr lang="en-GB" sz="1800" dirty="0">
                <a:effectLst/>
                <a:latin typeface="Calibri" panose="020F0502020204030204" pitchFamily="34" charset="0"/>
                <a:ea typeface="Times New Roman" panose="02020603050405020304" pitchFamily="18" charset="0"/>
              </a:rPr>
              <a:t> in </a:t>
            </a:r>
            <a:r>
              <a:rPr lang="en-GB" sz="1800" dirty="0" err="1">
                <a:effectLst/>
                <a:latin typeface="Calibri" panose="020F0502020204030204" pitchFamily="34" charset="0"/>
                <a:ea typeface="Times New Roman" panose="02020603050405020304" pitchFamily="18" charset="0"/>
              </a:rPr>
              <a:t>zagotavljanje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dostopa</a:t>
            </a:r>
            <a:r>
              <a:rPr lang="en-GB" sz="1800" dirty="0">
                <a:effectLst/>
                <a:latin typeface="Calibri" panose="020F0502020204030204" pitchFamily="34" charset="0"/>
                <a:ea typeface="Times New Roman" panose="02020603050405020304" pitchFamily="18" charset="0"/>
              </a:rPr>
              <a:t> do </a:t>
            </a:r>
            <a:r>
              <a:rPr lang="en-GB" sz="1800" dirty="0" err="1">
                <a:effectLst/>
                <a:latin typeface="Calibri" panose="020F0502020204030204" pitchFamily="34" charset="0"/>
                <a:ea typeface="Times New Roman" panose="02020603050405020304" pitchFamily="18" charset="0"/>
              </a:rPr>
              <a:t>vaše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vsebine</a:t>
            </a:r>
            <a:r>
              <a:rPr lang="en-GB" sz="1800" dirty="0">
                <a:effectLst/>
                <a:latin typeface="Calibri" panose="020F0502020204030204" pitchFamily="34" charset="0"/>
                <a:ea typeface="Times New Roman" panose="02020603050405020304" pitchFamily="18" charset="0"/>
              </a:rPr>
              <a:t> in </a:t>
            </a:r>
            <a:r>
              <a:rPr lang="en-GB" sz="1800" dirty="0" err="1">
                <a:effectLst/>
                <a:latin typeface="Calibri" panose="020F0502020204030204" pitchFamily="34" charset="0"/>
                <a:ea typeface="Times New Roman" panose="02020603050405020304" pitchFamily="18" charset="0"/>
              </a:rPr>
              <a:t>njenega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indeksiranja</a:t>
            </a:r>
            <a:r>
              <a:rPr lang="en-GB" sz="1800" dirty="0">
                <a:effectLst/>
                <a:latin typeface="Calibri" panose="020F0502020204030204" pitchFamily="34" charset="0"/>
                <a:ea typeface="Times New Roman" panose="02020603050405020304" pitchFamily="18" charset="0"/>
              </a:rPr>
              <a:t> s </a:t>
            </a:r>
            <a:r>
              <a:rPr lang="en-GB" sz="1800" dirty="0" err="1">
                <a:effectLst/>
                <a:latin typeface="Calibri" panose="020F0502020204030204" pitchFamily="34" charset="0"/>
                <a:ea typeface="Times New Roman" panose="02020603050405020304" pitchFamily="18" charset="0"/>
              </a:rPr>
              <a:t>strani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iskalnikov</a:t>
            </a:r>
            <a:r>
              <a:rPr lang="en-GB" sz="1800" dirty="0">
                <a:effectLst/>
                <a:latin typeface="Calibri" panose="020F0502020204030204" pitchFamily="34" charset="0"/>
                <a:ea typeface="Times New Roman" panose="02020603050405020304" pitchFamily="18" charset="0"/>
              </a:rPr>
              <a:t>. </a:t>
            </a:r>
          </a:p>
          <a:p>
            <a:pPr marL="342900" lvl="0" indent="-342900">
              <a:buSzPts val="1000"/>
              <a:buFont typeface="Symbol" panose="05050102010706020507" pitchFamily="18" charset="2"/>
              <a:buChar char=""/>
              <a:tabLst>
                <a:tab pos="457200" algn="l"/>
              </a:tabLst>
            </a:pPr>
            <a:r>
              <a:rPr lang="en-GB" sz="1800" b="1" dirty="0" err="1">
                <a:effectLst/>
                <a:latin typeface="Calibri" panose="020F0502020204030204" pitchFamily="34" charset="0"/>
                <a:ea typeface="Times New Roman" panose="02020603050405020304" pitchFamily="18" charset="0"/>
              </a:rPr>
              <a:t>Kakovost</a:t>
            </a:r>
            <a:r>
              <a:rPr lang="en-GB" sz="1800" b="1" dirty="0">
                <a:effectLst/>
                <a:latin typeface="Calibri" panose="020F0502020204030204" pitchFamily="34" charset="0"/>
                <a:ea typeface="Times New Roman" panose="02020603050405020304" pitchFamily="18" charset="0"/>
              </a:rPr>
              <a:t> </a:t>
            </a:r>
            <a:r>
              <a:rPr lang="en-GB" sz="1800" b="1" dirty="0" err="1">
                <a:effectLst/>
                <a:latin typeface="Calibri" panose="020F0502020204030204" pitchFamily="34" charset="0"/>
                <a:ea typeface="Times New Roman" panose="02020603050405020304" pitchFamily="18" charset="0"/>
              </a:rPr>
              <a:t>vsebine</a:t>
            </a:r>
            <a:r>
              <a:rPr lang="en-GB" sz="1800" b="1"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Kakovostna</a:t>
            </a:r>
            <a:r>
              <a:rPr lang="en-GB" sz="1800" dirty="0">
                <a:effectLst/>
                <a:latin typeface="Calibri" panose="020F0502020204030204" pitchFamily="34" charset="0"/>
                <a:ea typeface="Times New Roman" panose="02020603050405020304" pitchFamily="18" charset="0"/>
              </a:rPr>
              <a:t> in </a:t>
            </a:r>
            <a:r>
              <a:rPr lang="en-GB" sz="1800" dirty="0" err="1">
                <a:effectLst/>
                <a:latin typeface="Calibri" panose="020F0502020204030204" pitchFamily="34" charset="0"/>
                <a:ea typeface="Times New Roman" panose="02020603050405020304" pitchFamily="18" charset="0"/>
              </a:rPr>
              <a:t>ustrezna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vsebina</a:t>
            </a:r>
            <a:r>
              <a:rPr lang="en-GB" sz="1800" dirty="0">
                <a:effectLst/>
                <a:latin typeface="Calibri" panose="020F0502020204030204" pitchFamily="34" charset="0"/>
                <a:ea typeface="Times New Roman" panose="02020603050405020304" pitchFamily="18" charset="0"/>
              </a:rPr>
              <a:t> je </a:t>
            </a:r>
            <a:r>
              <a:rPr lang="en-GB" sz="1800" dirty="0" err="1">
                <a:effectLst/>
                <a:latin typeface="Calibri" panose="020F0502020204030204" pitchFamily="34" charset="0"/>
                <a:ea typeface="Times New Roman" panose="02020603050405020304" pitchFamily="18" charset="0"/>
              </a:rPr>
              <a:t>bistvo</a:t>
            </a:r>
            <a:r>
              <a:rPr lang="en-GB" sz="1800" dirty="0">
                <a:effectLst/>
                <a:latin typeface="Calibri" panose="020F0502020204030204" pitchFamily="34" charset="0"/>
                <a:ea typeface="Times New Roman" panose="02020603050405020304" pitchFamily="18" charset="0"/>
              </a:rPr>
              <a:t> SEO. </a:t>
            </a:r>
            <a:r>
              <a:rPr lang="en-GB" sz="1800" dirty="0" err="1">
                <a:effectLst/>
                <a:latin typeface="Calibri" panose="020F0502020204030204" pitchFamily="34" charset="0"/>
                <a:ea typeface="Times New Roman" panose="02020603050405020304" pitchFamily="18" charset="0"/>
              </a:rPr>
              <a:t>Cilj</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iskalnikov</a:t>
            </a:r>
            <a:r>
              <a:rPr lang="en-GB" sz="1800" dirty="0">
                <a:effectLst/>
                <a:latin typeface="Calibri" panose="020F0502020204030204" pitchFamily="34" charset="0"/>
                <a:ea typeface="Times New Roman" panose="02020603050405020304" pitchFamily="18" charset="0"/>
              </a:rPr>
              <a:t> je </a:t>
            </a:r>
            <a:r>
              <a:rPr lang="en-GB" sz="1800" dirty="0" err="1">
                <a:effectLst/>
                <a:latin typeface="Calibri" panose="020F0502020204030204" pitchFamily="34" charset="0"/>
                <a:ea typeface="Times New Roman" panose="02020603050405020304" pitchFamily="18" charset="0"/>
              </a:rPr>
              <a:t>uporabnikom</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zagotoviti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dragocene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informacije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zato</a:t>
            </a:r>
            <a:r>
              <a:rPr lang="en-GB" sz="1800" dirty="0">
                <a:effectLst/>
                <a:latin typeface="Calibri" panose="020F0502020204030204" pitchFamily="34" charset="0"/>
                <a:ea typeface="Times New Roman" panose="02020603050405020304" pitchFamily="18" charset="0"/>
              </a:rPr>
              <a:t> je </a:t>
            </a:r>
            <a:r>
              <a:rPr lang="en-GB" sz="1800" dirty="0" err="1">
                <a:effectLst/>
                <a:latin typeface="Calibri" panose="020F0502020204030204" pitchFamily="34" charset="0"/>
                <a:ea typeface="Times New Roman" panose="02020603050405020304" pitchFamily="18" charset="0"/>
              </a:rPr>
              <a:t>ustvarjanje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informativne</a:t>
            </a:r>
            <a:r>
              <a:rPr lang="en-GB" sz="1800" dirty="0">
                <a:effectLst/>
                <a:latin typeface="Calibri" panose="020F0502020204030204" pitchFamily="34" charset="0"/>
                <a:ea typeface="Times New Roman" panose="02020603050405020304" pitchFamily="18" charset="0"/>
              </a:rPr>
              <a:t> in </a:t>
            </a:r>
            <a:r>
              <a:rPr lang="en-GB" sz="1800" dirty="0" err="1">
                <a:effectLst/>
                <a:latin typeface="Calibri" panose="020F0502020204030204" pitchFamily="34" charset="0"/>
                <a:ea typeface="Times New Roman" panose="02020603050405020304" pitchFamily="18" charset="0"/>
              </a:rPr>
              <a:t>privlačne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vsebine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bistvenega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pomena</a:t>
            </a:r>
            <a:r>
              <a:rPr lang="en-GB" sz="1800" dirty="0">
                <a:effectLst/>
                <a:latin typeface="Calibri" panose="020F0502020204030204" pitchFamily="34" charset="0"/>
                <a:ea typeface="Times New Roman" panose="02020603050405020304" pitchFamily="18" charset="0"/>
              </a:rPr>
              <a:t>.</a:t>
            </a:r>
          </a:p>
          <a:p>
            <a:pPr marL="342900" lvl="0" indent="-342900">
              <a:buSzPts val="1000"/>
              <a:buFont typeface="Symbol" panose="05050102010706020507" pitchFamily="18" charset="2"/>
              <a:buChar char=""/>
              <a:tabLst>
                <a:tab pos="457200" algn="l"/>
              </a:tabLst>
            </a:pPr>
            <a:endParaRPr lang="en-GB" dirty="0"/>
          </a:p>
        </p:txBody>
      </p:sp>
    </p:spTree>
    <p:extLst>
      <p:ext uri="{BB962C8B-B14F-4D97-AF65-F5344CB8AC3E}">
        <p14:creationId xmlns:p14="http://schemas.microsoft.com/office/powerpoint/2010/main" val="23874020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rotWithShape="1">
          <a:blip r:embed="rId2">
            <a:extLst>
              <a:ext uri="{28A0092B-C50C-407E-A947-70E740481C1C}">
                <a14:useLocalDpi xmlns:a14="http://schemas.microsoft.com/office/drawing/2010/main" val="0"/>
              </a:ext>
            </a:extLst>
          </a:blip>
          <a:srcRect l="14328" r="9857"/>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3. </a:t>
            </a:r>
            <a:r>
              <a:rPr lang="en-GB" sz="2800" dirty="0" err="1">
                <a:solidFill>
                  <a:srgbClr val="0AD995"/>
                </a:solidFill>
                <a:latin typeface="Calibri" panose="020F0502020204030204" pitchFamily="34" charset="0"/>
                <a:ea typeface="Yu Mincho" panose="02020400000000000000" pitchFamily="18" charset="-128"/>
                <a:cs typeface="Arial" panose="020B0604020202020204" pitchFamily="34" charset="0"/>
              </a:rPr>
              <a:t>Optimizacija</a:t>
            </a:r>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 </a:t>
            </a:r>
            <a:r>
              <a:rPr lang="en-GB" sz="2800" dirty="0" err="1">
                <a:solidFill>
                  <a:srgbClr val="0AD995"/>
                </a:solidFill>
                <a:latin typeface="Calibri" panose="020F0502020204030204" pitchFamily="34" charset="0"/>
                <a:ea typeface="Yu Mincho" panose="02020400000000000000" pitchFamily="18" charset="-128"/>
                <a:cs typeface="Arial" panose="020B0604020202020204" pitchFamily="34" charset="0"/>
              </a:rPr>
              <a:t>spletne</a:t>
            </a:r>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 </a:t>
            </a:r>
            <a:r>
              <a:rPr lang="en-GB" sz="2800" dirty="0" err="1">
                <a:solidFill>
                  <a:srgbClr val="0AD995"/>
                </a:solidFill>
                <a:latin typeface="Calibri" panose="020F0502020204030204" pitchFamily="34" charset="0"/>
                <a:ea typeface="Yu Mincho" panose="02020400000000000000" pitchFamily="18" charset="-128"/>
                <a:cs typeface="Arial" panose="020B0604020202020204" pitchFamily="34" charset="0"/>
              </a:rPr>
              <a:t>prisotnosti</a:t>
            </a:r>
            <a:endPar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endParaRPr>
          </a:p>
          <a:p>
            <a:r>
              <a:rPr lang="en-US" sz="2000" dirty="0">
                <a:latin typeface="Calibri" panose="020F0502020204030204" pitchFamily="34" charset="0"/>
                <a:ea typeface="Yu Mincho" panose="02020400000000000000" pitchFamily="18" charset="-128"/>
                <a:cs typeface="Arial" panose="020B0604020202020204" pitchFamily="34" charset="0"/>
              </a:rPr>
              <a:t>3</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.1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Izvajanje</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učinkovitih</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tehnik</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optimizacije</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za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iskalnike</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(SEO)</a:t>
            </a:r>
            <a:endParaRPr lang="es-ES"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r>
              <a:rPr lang="en-GB" sz="1800" b="1" dirty="0">
                <a:effectLst/>
                <a:latin typeface="Calibri" panose="020F0502020204030204" pitchFamily="34" charset="0"/>
                <a:ea typeface="Times New Roman" panose="02020603050405020304" pitchFamily="18" charset="0"/>
              </a:rPr>
              <a:t>3.1.2 </a:t>
            </a:r>
            <a:r>
              <a:rPr lang="en-GB" sz="1800" b="1" dirty="0" err="1">
                <a:effectLst/>
                <a:latin typeface="Calibri" panose="020F0502020204030204" pitchFamily="34" charset="0"/>
                <a:ea typeface="Times New Roman" panose="02020603050405020304" pitchFamily="18" charset="0"/>
              </a:rPr>
              <a:t>Ključne</a:t>
            </a:r>
            <a:r>
              <a:rPr lang="en-GB" sz="1800" b="1" dirty="0">
                <a:effectLst/>
                <a:latin typeface="Calibri" panose="020F0502020204030204" pitchFamily="34" charset="0"/>
                <a:ea typeface="Times New Roman" panose="02020603050405020304" pitchFamily="18" charset="0"/>
              </a:rPr>
              <a:t> </a:t>
            </a:r>
            <a:r>
              <a:rPr lang="en-GB" sz="1800" b="1" dirty="0" err="1">
                <a:effectLst/>
                <a:latin typeface="Calibri" panose="020F0502020204030204" pitchFamily="34" charset="0"/>
                <a:ea typeface="Times New Roman" panose="02020603050405020304" pitchFamily="18" charset="0"/>
              </a:rPr>
              <a:t>tehnike</a:t>
            </a:r>
            <a:r>
              <a:rPr lang="en-GB" sz="1800" b="1" dirty="0">
                <a:effectLst/>
                <a:latin typeface="Calibri" panose="020F0502020204030204" pitchFamily="34" charset="0"/>
                <a:ea typeface="Times New Roman" panose="02020603050405020304" pitchFamily="18" charset="0"/>
              </a:rPr>
              <a:t> SEO za mala in </a:t>
            </a:r>
            <a:r>
              <a:rPr lang="en-GB" sz="1800" b="1" dirty="0" err="1">
                <a:effectLst/>
                <a:latin typeface="Calibri" panose="020F0502020204030204" pitchFamily="34" charset="0"/>
                <a:ea typeface="Times New Roman" panose="02020603050405020304" pitchFamily="18" charset="0"/>
              </a:rPr>
              <a:t>srednje</a:t>
            </a:r>
            <a:r>
              <a:rPr lang="en-GB" sz="1800" b="1" dirty="0">
                <a:effectLst/>
                <a:latin typeface="Calibri" panose="020F0502020204030204" pitchFamily="34" charset="0"/>
                <a:ea typeface="Times New Roman" panose="02020603050405020304" pitchFamily="18" charset="0"/>
              </a:rPr>
              <a:t> </a:t>
            </a:r>
            <a:r>
              <a:rPr lang="en-GB" sz="1800" b="1" dirty="0" err="1">
                <a:effectLst/>
                <a:latin typeface="Calibri" panose="020F0502020204030204" pitchFamily="34" charset="0"/>
                <a:ea typeface="Times New Roman" panose="02020603050405020304" pitchFamily="18" charset="0"/>
              </a:rPr>
              <a:t>velika</a:t>
            </a:r>
            <a:r>
              <a:rPr lang="en-GB" sz="1800" b="1" dirty="0">
                <a:effectLst/>
                <a:latin typeface="Calibri" panose="020F0502020204030204" pitchFamily="34" charset="0"/>
                <a:ea typeface="Times New Roman" panose="02020603050405020304" pitchFamily="18" charset="0"/>
              </a:rPr>
              <a:t> </a:t>
            </a:r>
            <a:r>
              <a:rPr lang="en-GB" sz="1800" b="1" dirty="0" err="1">
                <a:effectLst/>
                <a:latin typeface="Calibri" panose="020F0502020204030204" pitchFamily="34" charset="0"/>
                <a:ea typeface="Times New Roman" panose="02020603050405020304" pitchFamily="18" charset="0"/>
              </a:rPr>
              <a:t>podjetja</a:t>
            </a:r>
            <a:endParaRPr lang="fr-FR" sz="1800" dirty="0">
              <a:effectLst/>
              <a:latin typeface="Times New Roman" panose="02020603050405020304" pitchFamily="18" charset="0"/>
              <a:ea typeface="Times New Roman" panose="02020603050405020304" pitchFamily="18" charset="0"/>
            </a:endParaRPr>
          </a:p>
          <a:p>
            <a:br>
              <a:rPr lang="en-GB" sz="1800" dirty="0">
                <a:effectLst/>
                <a:latin typeface="Calibri" panose="020F0502020204030204" pitchFamily="34" charset="0"/>
                <a:ea typeface="Times New Roman" panose="02020603050405020304" pitchFamily="18" charset="0"/>
              </a:rPr>
            </a:br>
            <a:r>
              <a:rPr lang="en-GB" sz="1800" dirty="0" err="1">
                <a:effectLst/>
                <a:latin typeface="Calibri" panose="020F0502020204030204" pitchFamily="34" charset="0"/>
                <a:ea typeface="Times New Roman" panose="02020603050405020304" pitchFamily="18" charset="0"/>
              </a:rPr>
              <a:t>Preučimo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nekaj</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ključnih</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tehnik</a:t>
            </a:r>
            <a:r>
              <a:rPr lang="en-GB" sz="1800" dirty="0">
                <a:effectLst/>
                <a:latin typeface="Calibri" panose="020F0502020204030204" pitchFamily="34" charset="0"/>
                <a:ea typeface="Times New Roman" panose="02020603050405020304" pitchFamily="18" charset="0"/>
              </a:rPr>
              <a:t> SEO, ki </a:t>
            </a:r>
            <a:r>
              <a:rPr lang="en-GB" sz="1800" dirty="0" err="1">
                <a:effectLst/>
                <a:latin typeface="Calibri" panose="020F0502020204030204" pitchFamily="34" charset="0"/>
                <a:ea typeface="Times New Roman" panose="02020603050405020304" pitchFamily="18" charset="0"/>
              </a:rPr>
              <a:t>jih</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lahko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mikro</a:t>
            </a:r>
            <a:r>
              <a:rPr lang="en-GB" sz="1800" dirty="0">
                <a:effectLst/>
                <a:latin typeface="Calibri" panose="020F0502020204030204" pitchFamily="34" charset="0"/>
                <a:ea typeface="Times New Roman" panose="02020603050405020304" pitchFamily="18" charset="0"/>
              </a:rPr>
              <a:t> in mala </a:t>
            </a:r>
            <a:r>
              <a:rPr lang="en-GB" sz="1800" dirty="0" err="1">
                <a:effectLst/>
                <a:latin typeface="Calibri" panose="020F0502020204030204" pitchFamily="34" charset="0"/>
                <a:ea typeface="Times New Roman" panose="02020603050405020304" pitchFamily="18" charset="0"/>
              </a:rPr>
              <a:t>ter</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srednje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velika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podjetja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uporabijo</a:t>
            </a:r>
            <a:r>
              <a:rPr lang="en-GB" sz="1800" dirty="0">
                <a:effectLst/>
                <a:latin typeface="Calibri" panose="020F0502020204030204" pitchFamily="34" charset="0"/>
                <a:ea typeface="Times New Roman" panose="02020603050405020304" pitchFamily="18" charset="0"/>
              </a:rPr>
              <a:t> za </a:t>
            </a:r>
            <a:r>
              <a:rPr lang="en-GB" sz="1800" dirty="0" err="1">
                <a:effectLst/>
                <a:latin typeface="Calibri" panose="020F0502020204030204" pitchFamily="34" charset="0"/>
                <a:ea typeface="Times New Roman" panose="02020603050405020304" pitchFamily="18" charset="0"/>
              </a:rPr>
              <a:t>izboljšanje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svoje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spletne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prisotnosti</a:t>
            </a:r>
            <a:r>
              <a:rPr lang="en-GB" sz="1800" dirty="0">
                <a:effectLst/>
                <a:latin typeface="Calibri" panose="020F0502020204030204" pitchFamily="34" charset="0"/>
                <a:ea typeface="Times New Roman" panose="02020603050405020304" pitchFamily="18" charset="0"/>
              </a:rPr>
              <a:t>:</a:t>
            </a:r>
          </a:p>
          <a:p>
            <a:r>
              <a:rPr lang="en-GB" sz="1800" b="1" dirty="0" err="1">
                <a:effectLst/>
                <a:latin typeface="Calibri" panose="020F0502020204030204" pitchFamily="34" charset="0"/>
                <a:ea typeface="Times New Roman" panose="02020603050405020304" pitchFamily="18" charset="0"/>
              </a:rPr>
              <a:t>Raziskovanje</a:t>
            </a:r>
            <a:r>
              <a:rPr lang="en-GB" sz="1800" b="1" dirty="0">
                <a:effectLst/>
                <a:latin typeface="Calibri" panose="020F0502020204030204" pitchFamily="34" charset="0"/>
                <a:ea typeface="Times New Roman" panose="02020603050405020304" pitchFamily="18" charset="0"/>
              </a:rPr>
              <a:t> </a:t>
            </a:r>
            <a:r>
              <a:rPr lang="en-GB" sz="1800" b="1" dirty="0" err="1">
                <a:effectLst/>
                <a:latin typeface="Calibri" panose="020F0502020204030204" pitchFamily="34" charset="0"/>
                <a:ea typeface="Times New Roman" panose="02020603050405020304" pitchFamily="18" charset="0"/>
              </a:rPr>
              <a:t>ključnih</a:t>
            </a:r>
            <a:r>
              <a:rPr lang="en-GB" sz="1800" b="1" dirty="0">
                <a:effectLst/>
                <a:latin typeface="Calibri" panose="020F0502020204030204" pitchFamily="34" charset="0"/>
                <a:ea typeface="Times New Roman" panose="02020603050405020304" pitchFamily="18" charset="0"/>
              </a:rPr>
              <a:t> </a:t>
            </a:r>
            <a:r>
              <a:rPr lang="en-GB" sz="1800" b="1" dirty="0" err="1">
                <a:effectLst/>
                <a:latin typeface="Calibri" panose="020F0502020204030204" pitchFamily="34" charset="0"/>
                <a:ea typeface="Times New Roman" panose="02020603050405020304" pitchFamily="18" charset="0"/>
              </a:rPr>
              <a:t>besed</a:t>
            </a:r>
            <a:r>
              <a:rPr lang="en-GB" sz="1800" b="1"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Začnite</a:t>
            </a:r>
            <a:r>
              <a:rPr lang="en-GB" sz="1800" dirty="0">
                <a:effectLst/>
                <a:latin typeface="Calibri" panose="020F0502020204030204" pitchFamily="34" charset="0"/>
                <a:ea typeface="Times New Roman" panose="02020603050405020304" pitchFamily="18" charset="0"/>
              </a:rPr>
              <a:t> s </a:t>
            </a:r>
            <a:r>
              <a:rPr lang="en-GB" sz="1800" dirty="0" err="1">
                <a:effectLst/>
                <a:latin typeface="Calibri" panose="020F0502020204030204" pitchFamily="34" charset="0"/>
                <a:ea typeface="Times New Roman" panose="02020603050405020304" pitchFamily="18" charset="0"/>
              </a:rPr>
              <a:t>temeljito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raziskavo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ključnih</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besed</a:t>
            </a:r>
            <a:r>
              <a:rPr lang="en-GB" sz="1800" dirty="0">
                <a:effectLst/>
                <a:latin typeface="Calibri" panose="020F0502020204030204" pitchFamily="34" charset="0"/>
                <a:ea typeface="Times New Roman" panose="02020603050405020304" pitchFamily="18" charset="0"/>
              </a:rPr>
              <a:t>, da </a:t>
            </a:r>
            <a:r>
              <a:rPr lang="en-GB" sz="1800" dirty="0" err="1">
                <a:effectLst/>
                <a:latin typeface="Calibri" panose="020F0502020204030204" pitchFamily="34" charset="0"/>
                <a:ea typeface="Times New Roman" panose="02020603050405020304" pitchFamily="18" charset="0"/>
              </a:rPr>
              <a:t>ugotovite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katere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fraze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uporabljajo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vaše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potencialne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stranke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pri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iskanju</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izdelkov</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ali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storitev</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kot</a:t>
            </a:r>
            <a:r>
              <a:rPr lang="en-GB" sz="1800" dirty="0">
                <a:effectLst/>
                <a:latin typeface="Calibri" panose="020F0502020204030204" pitchFamily="34" charset="0"/>
                <a:ea typeface="Times New Roman" panose="02020603050405020304" pitchFamily="18" charset="0"/>
              </a:rPr>
              <a:t> so </a:t>
            </a:r>
            <a:r>
              <a:rPr lang="en-GB" sz="1800" dirty="0" err="1">
                <a:effectLst/>
                <a:latin typeface="Calibri" panose="020F0502020204030204" pitchFamily="34" charset="0"/>
                <a:ea typeface="Times New Roman" panose="02020603050405020304" pitchFamily="18" charset="0"/>
              </a:rPr>
              <a:t>vaši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Uporabite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orodja</a:t>
            </a:r>
            <a:r>
              <a:rPr lang="en-GB" sz="1800" dirty="0">
                <a:effectLst/>
                <a:latin typeface="Calibri" panose="020F0502020204030204" pitchFamily="34" charset="0"/>
                <a:ea typeface="Times New Roman" panose="02020603050405020304" pitchFamily="18" charset="0"/>
              </a:rPr>
              <a:t> za </a:t>
            </a:r>
            <a:r>
              <a:rPr lang="en-GB" sz="1800" dirty="0" err="1">
                <a:effectLst/>
                <a:latin typeface="Calibri" panose="020F0502020204030204" pitchFamily="34" charset="0"/>
                <a:ea typeface="Times New Roman" panose="02020603050405020304" pitchFamily="18" charset="0"/>
              </a:rPr>
              <a:t>raziskovanje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ključnih</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besed</a:t>
            </a:r>
            <a:r>
              <a:rPr lang="en-GB" sz="1800" dirty="0">
                <a:effectLst/>
                <a:latin typeface="Calibri" panose="020F0502020204030204" pitchFamily="34" charset="0"/>
                <a:ea typeface="Times New Roman" panose="02020603050405020304" pitchFamily="18" charset="0"/>
              </a:rPr>
              <a:t>, da </a:t>
            </a:r>
            <a:r>
              <a:rPr lang="en-GB" sz="1800" dirty="0" err="1">
                <a:effectLst/>
                <a:latin typeface="Calibri" panose="020F0502020204030204" pitchFamily="34" charset="0"/>
                <a:ea typeface="Times New Roman" panose="02020603050405020304" pitchFamily="18" charset="0"/>
              </a:rPr>
              <a:t>odkrijete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ustrezne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ključne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besede</a:t>
            </a:r>
            <a:r>
              <a:rPr lang="en-GB" sz="1800" dirty="0">
                <a:effectLst/>
                <a:latin typeface="Calibri" panose="020F0502020204030204" pitchFamily="34" charset="0"/>
                <a:ea typeface="Times New Roman" panose="02020603050405020304" pitchFamily="18" charset="0"/>
              </a:rPr>
              <a:t> z </a:t>
            </a:r>
            <a:r>
              <a:rPr lang="en-GB" sz="1800" dirty="0" err="1">
                <a:effectLst/>
                <a:latin typeface="Calibri" panose="020F0502020204030204" pitchFamily="34" charset="0"/>
                <a:ea typeface="Times New Roman" panose="02020603050405020304" pitchFamily="18" charset="0"/>
              </a:rPr>
              <a:t>zmernim</a:t>
            </a:r>
            <a:r>
              <a:rPr lang="en-GB" sz="1800" dirty="0">
                <a:effectLst/>
                <a:latin typeface="Calibri" panose="020F0502020204030204" pitchFamily="34" charset="0"/>
                <a:ea typeface="Times New Roman" panose="02020603050405020304" pitchFamily="18" charset="0"/>
              </a:rPr>
              <a:t> do </a:t>
            </a:r>
            <a:r>
              <a:rPr lang="en-GB" sz="1800" dirty="0" err="1">
                <a:effectLst/>
                <a:latin typeface="Calibri" panose="020F0502020204030204" pitchFamily="34" charset="0"/>
                <a:ea typeface="Times New Roman" panose="02020603050405020304" pitchFamily="18" charset="0"/>
              </a:rPr>
              <a:t>visokim</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obsegom</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iskanja</a:t>
            </a:r>
            <a:r>
              <a:rPr lang="en-GB" sz="1800" dirty="0">
                <a:effectLst/>
                <a:latin typeface="Calibri" panose="020F0502020204030204" pitchFamily="34" charset="0"/>
                <a:ea typeface="Times New Roman" panose="02020603050405020304" pitchFamily="18" charset="0"/>
              </a:rPr>
              <a:t> in </a:t>
            </a:r>
            <a:r>
              <a:rPr lang="en-GB" sz="1800" dirty="0" err="1">
                <a:effectLst/>
                <a:latin typeface="Calibri" panose="020F0502020204030204" pitchFamily="34" charset="0"/>
                <a:ea typeface="Times New Roman" panose="02020603050405020304" pitchFamily="18" charset="0"/>
              </a:rPr>
              <a:t>nizko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konkurenco</a:t>
            </a:r>
            <a:r>
              <a:rPr lang="en-GB" sz="1800" dirty="0">
                <a:effectLst/>
                <a:latin typeface="Calibri" panose="020F0502020204030204" pitchFamily="34" charset="0"/>
                <a:ea typeface="Times New Roman" panose="02020603050405020304" pitchFamily="18" charset="0"/>
              </a:rPr>
              <a:t>.</a:t>
            </a:r>
          </a:p>
          <a:p>
            <a:r>
              <a:rPr lang="en-GB" sz="1800" b="1" dirty="0" err="1">
                <a:effectLst/>
                <a:latin typeface="Calibri" panose="020F0502020204030204" pitchFamily="34" charset="0"/>
                <a:ea typeface="Times New Roman" panose="02020603050405020304" pitchFamily="18" charset="0"/>
              </a:rPr>
              <a:t>Optimizacija</a:t>
            </a:r>
            <a:r>
              <a:rPr lang="en-GB" sz="1800" b="1" dirty="0">
                <a:effectLst/>
                <a:latin typeface="Calibri" panose="020F0502020204030204" pitchFamily="34" charset="0"/>
                <a:ea typeface="Times New Roman" panose="02020603050405020304" pitchFamily="18" charset="0"/>
              </a:rPr>
              <a:t> </a:t>
            </a:r>
            <a:r>
              <a:rPr lang="en-GB" sz="1800" b="1" dirty="0" err="1">
                <a:effectLst/>
                <a:latin typeface="Calibri" panose="020F0502020204030204" pitchFamily="34" charset="0"/>
                <a:ea typeface="Times New Roman" panose="02020603050405020304" pitchFamily="18" charset="0"/>
              </a:rPr>
              <a:t>na</a:t>
            </a:r>
            <a:r>
              <a:rPr lang="en-GB" sz="1800" b="1" dirty="0">
                <a:effectLst/>
                <a:latin typeface="Calibri" panose="020F0502020204030204" pitchFamily="34" charset="0"/>
                <a:ea typeface="Times New Roman" panose="02020603050405020304" pitchFamily="18" charset="0"/>
              </a:rPr>
              <a:t> </a:t>
            </a:r>
            <a:r>
              <a:rPr lang="en-GB" sz="1800" b="1" dirty="0" err="1">
                <a:effectLst/>
                <a:latin typeface="Calibri" panose="020F0502020204030204" pitchFamily="34" charset="0"/>
                <a:ea typeface="Times New Roman" panose="02020603050405020304" pitchFamily="18" charset="0"/>
              </a:rPr>
              <a:t>strani</a:t>
            </a:r>
            <a:r>
              <a:rPr lang="en-GB" sz="1800" b="1"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Optimizacija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strani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vašega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spletnega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mesta</a:t>
            </a:r>
            <a:r>
              <a:rPr lang="en-GB" sz="1800" dirty="0">
                <a:effectLst/>
                <a:latin typeface="Calibri" panose="020F0502020204030204" pitchFamily="34" charset="0"/>
                <a:ea typeface="Times New Roman" panose="02020603050405020304" pitchFamily="18" charset="0"/>
              </a:rPr>
              <a:t> z </a:t>
            </a:r>
            <a:r>
              <a:rPr lang="en-GB" sz="1800" dirty="0" err="1">
                <a:effectLst/>
                <a:latin typeface="Calibri" panose="020F0502020204030204" pitchFamily="34" charset="0"/>
                <a:ea typeface="Times New Roman" panose="02020603050405020304" pitchFamily="18" charset="0"/>
              </a:rPr>
              <a:t>naravno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vključitvijo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ciljnih</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ključnih</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besed</a:t>
            </a:r>
            <a:r>
              <a:rPr lang="en-GB" sz="1800" dirty="0">
                <a:effectLst/>
                <a:latin typeface="Calibri" panose="020F0502020204030204" pitchFamily="34" charset="0"/>
                <a:ea typeface="Times New Roman" panose="02020603050405020304" pitchFamily="18" charset="0"/>
              </a:rPr>
              <a:t> v </a:t>
            </a:r>
            <a:r>
              <a:rPr lang="en-GB" sz="1800" dirty="0" err="1">
                <a:effectLst/>
                <a:latin typeface="Calibri" panose="020F0502020204030204" pitchFamily="34" charset="0"/>
                <a:ea typeface="Times New Roman" panose="02020603050405020304" pitchFamily="18" charset="0"/>
              </a:rPr>
              <a:t>naslove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naslove</a:t>
            </a:r>
            <a:r>
              <a:rPr lang="en-GB" sz="1800" dirty="0">
                <a:effectLst/>
                <a:latin typeface="Calibri" panose="020F0502020204030204" pitchFamily="34" charset="0"/>
                <a:ea typeface="Times New Roman" panose="02020603050405020304" pitchFamily="18" charset="0"/>
              </a:rPr>
              <a:t> in </a:t>
            </a:r>
            <a:r>
              <a:rPr lang="en-GB" sz="1800" dirty="0" err="1">
                <a:effectLst/>
                <a:latin typeface="Calibri" panose="020F0502020204030204" pitchFamily="34" charset="0"/>
                <a:ea typeface="Times New Roman" panose="02020603050405020304" pitchFamily="18" charset="0"/>
              </a:rPr>
              <a:t>vsebino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Prepričajte</a:t>
            </a:r>
            <a:r>
              <a:rPr lang="en-GB" sz="1800" dirty="0">
                <a:effectLst/>
                <a:latin typeface="Calibri" panose="020F0502020204030204" pitchFamily="34" charset="0"/>
                <a:ea typeface="Times New Roman" panose="02020603050405020304" pitchFamily="18" charset="0"/>
              </a:rPr>
              <a:t> se, da so meta </a:t>
            </a:r>
            <a:r>
              <a:rPr lang="en-GB" sz="1800" dirty="0" err="1">
                <a:effectLst/>
                <a:latin typeface="Calibri" panose="020F0502020204030204" pitchFamily="34" charset="0"/>
                <a:ea typeface="Times New Roman" panose="02020603050405020304" pitchFamily="18" charset="0"/>
              </a:rPr>
              <a:t>oznake</a:t>
            </a:r>
            <a:r>
              <a:rPr lang="en-GB" sz="1800" dirty="0">
                <a:effectLst/>
                <a:latin typeface="Calibri" panose="020F0502020204030204" pitchFamily="34" charset="0"/>
                <a:ea typeface="Times New Roman" panose="02020603050405020304" pitchFamily="18" charset="0"/>
              </a:rPr>
              <a:t> (meta </a:t>
            </a:r>
            <a:r>
              <a:rPr lang="en-GB" sz="1800" dirty="0" err="1">
                <a:effectLst/>
                <a:latin typeface="Calibri" panose="020F0502020204030204" pitchFamily="34" charset="0"/>
                <a:ea typeface="Times New Roman" panose="02020603050405020304" pitchFamily="18" charset="0"/>
              </a:rPr>
              <a:t>naslovi</a:t>
            </a:r>
            <a:r>
              <a:rPr lang="en-GB" sz="1800" dirty="0">
                <a:effectLst/>
                <a:latin typeface="Calibri" panose="020F0502020204030204" pitchFamily="34" charset="0"/>
                <a:ea typeface="Times New Roman" panose="02020603050405020304" pitchFamily="18" charset="0"/>
              </a:rPr>
              <a:t> in </a:t>
            </a:r>
            <a:r>
              <a:rPr lang="en-GB" sz="1800" dirty="0" err="1">
                <a:effectLst/>
                <a:latin typeface="Calibri" panose="020F0502020204030204" pitchFamily="34" charset="0"/>
                <a:ea typeface="Times New Roman" panose="02020603050405020304" pitchFamily="18" charset="0"/>
              </a:rPr>
              <a:t>opisi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prepričljive</a:t>
            </a:r>
            <a:r>
              <a:rPr lang="en-GB" sz="1800" dirty="0">
                <a:effectLst/>
                <a:latin typeface="Calibri" panose="020F0502020204030204" pitchFamily="34" charset="0"/>
                <a:ea typeface="Times New Roman" panose="02020603050405020304" pitchFamily="18" charset="0"/>
              </a:rPr>
              <a:t> in </a:t>
            </a:r>
            <a:r>
              <a:rPr lang="en-GB" sz="1800" dirty="0" err="1">
                <a:effectLst/>
                <a:latin typeface="Calibri" panose="020F0502020204030204" pitchFamily="34" charset="0"/>
                <a:ea typeface="Times New Roman" panose="02020603050405020304" pitchFamily="18" charset="0"/>
              </a:rPr>
              <a:t>vključujejo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ključne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besede</a:t>
            </a:r>
            <a:r>
              <a:rPr lang="en-GB" sz="1800" dirty="0">
                <a:effectLst/>
                <a:latin typeface="Calibri" panose="020F0502020204030204" pitchFamily="34" charset="0"/>
                <a:ea typeface="Times New Roman" panose="02020603050405020304" pitchFamily="18" charset="0"/>
              </a:rPr>
              <a:t>.</a:t>
            </a:r>
          </a:p>
          <a:p>
            <a:r>
              <a:rPr lang="en-GB" sz="1800" b="1" dirty="0" err="1"/>
              <a:t>Visokokakovostna</a:t>
            </a:r>
            <a:r>
              <a:rPr lang="en-GB" sz="1800" b="1" dirty="0"/>
              <a:t> </a:t>
            </a:r>
            <a:r>
              <a:rPr lang="en-GB" sz="1800" b="1" dirty="0" err="1"/>
              <a:t>vsebina</a:t>
            </a:r>
            <a:r>
              <a:rPr lang="en-GB" sz="1800" b="1" dirty="0"/>
              <a:t>: </a:t>
            </a:r>
            <a:r>
              <a:rPr lang="en-GB" sz="1800" dirty="0" err="1"/>
              <a:t>Ustvarite</a:t>
            </a:r>
            <a:r>
              <a:rPr lang="en-GB" sz="1800" dirty="0"/>
              <a:t> </a:t>
            </a:r>
            <a:r>
              <a:rPr lang="en-GB" sz="1800" dirty="0" err="1"/>
              <a:t>dragoceno</a:t>
            </a:r>
            <a:r>
              <a:rPr lang="en-GB" sz="1800" dirty="0"/>
              <a:t> in </a:t>
            </a:r>
            <a:r>
              <a:rPr lang="en-GB" sz="1800" dirty="0" err="1"/>
              <a:t>informativno</a:t>
            </a:r>
            <a:r>
              <a:rPr lang="en-GB" sz="1800" dirty="0"/>
              <a:t> </a:t>
            </a:r>
            <a:r>
              <a:rPr lang="en-GB" sz="1800" dirty="0" err="1"/>
              <a:t>vsebino</a:t>
            </a:r>
            <a:r>
              <a:rPr lang="en-GB" sz="1800" dirty="0"/>
              <a:t>, ki </a:t>
            </a:r>
            <a:r>
              <a:rPr lang="en-GB" sz="1800" dirty="0" err="1"/>
              <a:t>odgovarja</a:t>
            </a:r>
            <a:r>
              <a:rPr lang="en-GB" sz="1800" dirty="0"/>
              <a:t> </a:t>
            </a:r>
            <a:r>
              <a:rPr lang="en-GB" sz="1800" dirty="0" err="1"/>
              <a:t>na</a:t>
            </a:r>
            <a:r>
              <a:rPr lang="en-GB" sz="1800" dirty="0"/>
              <a:t> </a:t>
            </a:r>
            <a:r>
              <a:rPr lang="en-GB" sz="1800" dirty="0" err="1"/>
              <a:t>potrebe</a:t>
            </a:r>
            <a:r>
              <a:rPr lang="en-GB" sz="1800" dirty="0"/>
              <a:t> in </a:t>
            </a:r>
            <a:r>
              <a:rPr lang="en-GB" sz="1800" dirty="0" err="1"/>
              <a:t>vprašanja</a:t>
            </a:r>
            <a:r>
              <a:rPr lang="en-GB" sz="1800" dirty="0"/>
              <a:t> </a:t>
            </a:r>
            <a:r>
              <a:rPr lang="en-GB" sz="1800" dirty="0" err="1"/>
              <a:t>vaše</a:t>
            </a:r>
            <a:r>
              <a:rPr lang="en-GB" sz="1800" dirty="0"/>
              <a:t> </a:t>
            </a:r>
            <a:r>
              <a:rPr lang="en-GB" sz="1800" dirty="0" err="1"/>
              <a:t>ciljne</a:t>
            </a:r>
            <a:r>
              <a:rPr lang="en-GB" sz="1800" dirty="0"/>
              <a:t> </a:t>
            </a:r>
            <a:r>
              <a:rPr lang="en-GB" sz="1800" dirty="0" err="1"/>
              <a:t>skupine</a:t>
            </a:r>
            <a:r>
              <a:rPr lang="en-GB" sz="1800" dirty="0"/>
              <a:t>. </a:t>
            </a:r>
            <a:r>
              <a:rPr lang="en-GB" sz="1800" dirty="0" err="1"/>
              <a:t>Vsebino</a:t>
            </a:r>
            <a:r>
              <a:rPr lang="en-GB" sz="1800" dirty="0"/>
              <a:t> </a:t>
            </a:r>
            <a:r>
              <a:rPr lang="en-GB" sz="1800" dirty="0" err="1"/>
              <a:t>redno</a:t>
            </a:r>
            <a:r>
              <a:rPr lang="en-GB" sz="1800" dirty="0"/>
              <a:t> </a:t>
            </a:r>
            <a:r>
              <a:rPr lang="en-GB" sz="1800" dirty="0" err="1"/>
              <a:t>posodabljajte</a:t>
            </a:r>
            <a:r>
              <a:rPr lang="en-GB" sz="1800" dirty="0"/>
              <a:t>, da </a:t>
            </a:r>
            <a:r>
              <a:rPr lang="en-GB" sz="1800" dirty="0" err="1"/>
              <a:t>bo</a:t>
            </a:r>
            <a:r>
              <a:rPr lang="en-GB" sz="1800" dirty="0"/>
              <a:t> </a:t>
            </a:r>
            <a:r>
              <a:rPr lang="en-GB" sz="1800" dirty="0" err="1"/>
              <a:t>sveža</a:t>
            </a:r>
            <a:r>
              <a:rPr lang="en-GB" sz="1800" dirty="0"/>
              <a:t> in </a:t>
            </a:r>
            <a:r>
              <a:rPr lang="en-GB" sz="1800" dirty="0" err="1"/>
              <a:t>relevantna</a:t>
            </a:r>
            <a:r>
              <a:rPr lang="en-GB" sz="1800" dirty="0"/>
              <a:t>.</a:t>
            </a:r>
          </a:p>
        </p:txBody>
      </p:sp>
    </p:spTree>
    <p:extLst>
      <p:ext uri="{BB962C8B-B14F-4D97-AF65-F5344CB8AC3E}">
        <p14:creationId xmlns:p14="http://schemas.microsoft.com/office/powerpoint/2010/main" val="9858342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rotWithShape="1">
          <a:blip r:embed="rId2">
            <a:extLst>
              <a:ext uri="{28A0092B-C50C-407E-A947-70E740481C1C}">
                <a14:useLocalDpi xmlns:a14="http://schemas.microsoft.com/office/drawing/2010/main" val="0"/>
              </a:ext>
            </a:extLst>
          </a:blip>
          <a:srcRect l="14328" r="9857"/>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3. </a:t>
            </a:r>
            <a:r>
              <a:rPr lang="en-GB" sz="2800" dirty="0" err="1">
                <a:solidFill>
                  <a:srgbClr val="0AD995"/>
                </a:solidFill>
                <a:latin typeface="Calibri" panose="020F0502020204030204" pitchFamily="34" charset="0"/>
                <a:ea typeface="Yu Mincho" panose="02020400000000000000" pitchFamily="18" charset="-128"/>
                <a:cs typeface="Arial" panose="020B0604020202020204" pitchFamily="34" charset="0"/>
              </a:rPr>
              <a:t>Optimizacija</a:t>
            </a:r>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 </a:t>
            </a:r>
            <a:r>
              <a:rPr lang="en-GB" sz="2800" dirty="0" err="1">
                <a:solidFill>
                  <a:srgbClr val="0AD995"/>
                </a:solidFill>
                <a:latin typeface="Calibri" panose="020F0502020204030204" pitchFamily="34" charset="0"/>
                <a:ea typeface="Yu Mincho" panose="02020400000000000000" pitchFamily="18" charset="-128"/>
                <a:cs typeface="Arial" panose="020B0604020202020204" pitchFamily="34" charset="0"/>
              </a:rPr>
              <a:t>spletne</a:t>
            </a:r>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 </a:t>
            </a:r>
            <a:r>
              <a:rPr lang="en-GB" sz="2800" dirty="0" err="1">
                <a:solidFill>
                  <a:srgbClr val="0AD995"/>
                </a:solidFill>
                <a:latin typeface="Calibri" panose="020F0502020204030204" pitchFamily="34" charset="0"/>
                <a:ea typeface="Yu Mincho" panose="02020400000000000000" pitchFamily="18" charset="-128"/>
                <a:cs typeface="Arial" panose="020B0604020202020204" pitchFamily="34" charset="0"/>
              </a:rPr>
              <a:t>prisotnosti</a:t>
            </a:r>
            <a:endPar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endParaRPr>
          </a:p>
          <a:p>
            <a:r>
              <a:rPr lang="en-US" sz="2000" dirty="0">
                <a:latin typeface="Calibri" panose="020F0502020204030204" pitchFamily="34" charset="0"/>
                <a:ea typeface="Yu Mincho" panose="02020400000000000000" pitchFamily="18" charset="-128"/>
                <a:cs typeface="Arial" panose="020B0604020202020204" pitchFamily="34" charset="0"/>
              </a:rPr>
              <a:t>3</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.1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Izvajanje</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učinkovitih</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tehnik</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optimizacije</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za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iskalnike</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(SEO)</a:t>
            </a:r>
            <a:endParaRPr lang="es-ES"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r>
              <a:rPr lang="en-GB" sz="1800" b="1" dirty="0">
                <a:effectLst/>
                <a:latin typeface="Calibri" panose="020F0502020204030204" pitchFamily="34" charset="0"/>
                <a:ea typeface="Times New Roman" panose="02020603050405020304" pitchFamily="18" charset="0"/>
              </a:rPr>
              <a:t>3.1.2 </a:t>
            </a:r>
            <a:r>
              <a:rPr lang="en-GB" sz="1800" b="1" dirty="0" err="1">
                <a:effectLst/>
                <a:latin typeface="Calibri" panose="020F0502020204030204" pitchFamily="34" charset="0"/>
                <a:ea typeface="Times New Roman" panose="02020603050405020304" pitchFamily="18" charset="0"/>
              </a:rPr>
              <a:t>Ključne</a:t>
            </a:r>
            <a:r>
              <a:rPr lang="en-GB" sz="1800" b="1" dirty="0">
                <a:effectLst/>
                <a:latin typeface="Calibri" panose="020F0502020204030204" pitchFamily="34" charset="0"/>
                <a:ea typeface="Times New Roman" panose="02020603050405020304" pitchFamily="18" charset="0"/>
              </a:rPr>
              <a:t> </a:t>
            </a:r>
            <a:r>
              <a:rPr lang="en-GB" sz="1800" b="1" dirty="0" err="1">
                <a:effectLst/>
                <a:latin typeface="Calibri" panose="020F0502020204030204" pitchFamily="34" charset="0"/>
                <a:ea typeface="Times New Roman" panose="02020603050405020304" pitchFamily="18" charset="0"/>
              </a:rPr>
              <a:t>tehnike</a:t>
            </a:r>
            <a:r>
              <a:rPr lang="en-GB" sz="1800" b="1" dirty="0">
                <a:effectLst/>
                <a:latin typeface="Calibri" panose="020F0502020204030204" pitchFamily="34" charset="0"/>
                <a:ea typeface="Times New Roman" panose="02020603050405020304" pitchFamily="18" charset="0"/>
              </a:rPr>
              <a:t> SEO za mala in </a:t>
            </a:r>
            <a:r>
              <a:rPr lang="en-GB" sz="1800" b="1" dirty="0" err="1">
                <a:effectLst/>
                <a:latin typeface="Calibri" panose="020F0502020204030204" pitchFamily="34" charset="0"/>
                <a:ea typeface="Times New Roman" panose="02020603050405020304" pitchFamily="18" charset="0"/>
              </a:rPr>
              <a:t>srednje</a:t>
            </a:r>
            <a:r>
              <a:rPr lang="en-GB" sz="1800" b="1" dirty="0">
                <a:effectLst/>
                <a:latin typeface="Calibri" panose="020F0502020204030204" pitchFamily="34" charset="0"/>
                <a:ea typeface="Times New Roman" panose="02020603050405020304" pitchFamily="18" charset="0"/>
              </a:rPr>
              <a:t> </a:t>
            </a:r>
            <a:r>
              <a:rPr lang="en-GB" sz="1800" b="1" dirty="0" err="1">
                <a:effectLst/>
                <a:latin typeface="Calibri" panose="020F0502020204030204" pitchFamily="34" charset="0"/>
                <a:ea typeface="Times New Roman" panose="02020603050405020304" pitchFamily="18" charset="0"/>
              </a:rPr>
              <a:t>velika</a:t>
            </a:r>
            <a:r>
              <a:rPr lang="en-GB" sz="1800" b="1" dirty="0">
                <a:effectLst/>
                <a:latin typeface="Calibri" panose="020F0502020204030204" pitchFamily="34" charset="0"/>
                <a:ea typeface="Times New Roman" panose="02020603050405020304" pitchFamily="18" charset="0"/>
              </a:rPr>
              <a:t> </a:t>
            </a:r>
            <a:r>
              <a:rPr lang="en-GB" sz="1800" b="1" dirty="0" err="1">
                <a:effectLst/>
                <a:latin typeface="Calibri" panose="020F0502020204030204" pitchFamily="34" charset="0"/>
                <a:ea typeface="Times New Roman" panose="02020603050405020304" pitchFamily="18" charset="0"/>
              </a:rPr>
              <a:t>podjetja</a:t>
            </a:r>
            <a:endParaRPr lang="en-GB" sz="1800" b="1" dirty="0">
              <a:effectLst/>
              <a:latin typeface="Calibri" panose="020F0502020204030204" pitchFamily="34" charset="0"/>
              <a:ea typeface="Times New Roman" panose="02020603050405020304" pitchFamily="18" charset="0"/>
            </a:endParaRPr>
          </a:p>
          <a:p>
            <a:endParaRPr lang="fr-FR" sz="18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err="1">
                <a:effectLst/>
                <a:latin typeface="Calibri" panose="020F0502020204030204" pitchFamily="34" charset="0"/>
                <a:ea typeface="Times New Roman" panose="02020603050405020304" pitchFamily="18" charset="0"/>
              </a:rPr>
              <a:t>Optimizacija</a:t>
            </a:r>
            <a:r>
              <a:rPr lang="en-GB" sz="1800" b="1" dirty="0">
                <a:effectLst/>
                <a:latin typeface="Calibri" panose="020F0502020204030204" pitchFamily="34" charset="0"/>
                <a:ea typeface="Times New Roman" panose="02020603050405020304" pitchFamily="18" charset="0"/>
              </a:rPr>
              <a:t> za </a:t>
            </a:r>
            <a:r>
              <a:rPr lang="en-GB" sz="1800" b="1" dirty="0" err="1">
                <a:effectLst/>
                <a:latin typeface="Calibri" panose="020F0502020204030204" pitchFamily="34" charset="0"/>
                <a:ea typeface="Times New Roman" panose="02020603050405020304" pitchFamily="18" charset="0"/>
              </a:rPr>
              <a:t>mobilne</a:t>
            </a:r>
            <a:r>
              <a:rPr lang="en-GB" sz="1800" b="1" dirty="0">
                <a:effectLst/>
                <a:latin typeface="Calibri" panose="020F0502020204030204" pitchFamily="34" charset="0"/>
                <a:ea typeface="Times New Roman" panose="02020603050405020304" pitchFamily="18" charset="0"/>
              </a:rPr>
              <a:t> </a:t>
            </a:r>
            <a:r>
              <a:rPr lang="en-GB" sz="1800" b="1" dirty="0" err="1">
                <a:effectLst/>
                <a:latin typeface="Calibri" panose="020F0502020204030204" pitchFamily="34" charset="0"/>
                <a:ea typeface="Times New Roman" panose="02020603050405020304" pitchFamily="18" charset="0"/>
              </a:rPr>
              <a:t>naprave</a:t>
            </a:r>
            <a:r>
              <a:rPr lang="en-GB" sz="1800" b="1" dirty="0">
                <a:effectLst/>
                <a:latin typeface="Calibri" panose="020F0502020204030204" pitchFamily="34" charset="0"/>
                <a:ea typeface="Times New Roman" panose="02020603050405020304" pitchFamily="18" charset="0"/>
              </a:rPr>
              <a:t>:</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Zaradi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vse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pogostejše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uporabe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mobilnih</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naprav</a:t>
            </a:r>
            <a:r>
              <a:rPr lang="en-GB" sz="1800" dirty="0">
                <a:effectLst/>
                <a:latin typeface="Calibri" panose="020F0502020204030204" pitchFamily="34" charset="0"/>
                <a:ea typeface="Times New Roman" panose="02020603050405020304" pitchFamily="18" charset="0"/>
              </a:rPr>
              <a:t> za </a:t>
            </a:r>
            <a:r>
              <a:rPr lang="en-GB" sz="1800" dirty="0" err="1">
                <a:effectLst/>
                <a:latin typeface="Calibri" panose="020F0502020204030204" pitchFamily="34" charset="0"/>
                <a:ea typeface="Times New Roman" panose="02020603050405020304" pitchFamily="18" charset="0"/>
              </a:rPr>
              <a:t>brskanje</a:t>
            </a:r>
            <a:r>
              <a:rPr lang="en-GB" sz="1800" dirty="0">
                <a:effectLst/>
                <a:latin typeface="Calibri" panose="020F0502020204030204" pitchFamily="34" charset="0"/>
                <a:ea typeface="Times New Roman" panose="02020603050405020304" pitchFamily="18" charset="0"/>
              </a:rPr>
              <a:t> po </a:t>
            </a:r>
            <a:r>
              <a:rPr lang="en-GB" sz="1800" dirty="0" err="1">
                <a:effectLst/>
                <a:latin typeface="Calibri" panose="020F0502020204030204" pitchFamily="34" charset="0"/>
                <a:ea typeface="Times New Roman" panose="02020603050405020304" pitchFamily="18" charset="0"/>
              </a:rPr>
              <a:t>spletu</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poskrbite</a:t>
            </a:r>
            <a:r>
              <a:rPr lang="en-GB" sz="1800" dirty="0">
                <a:effectLst/>
                <a:latin typeface="Calibri" panose="020F0502020204030204" pitchFamily="34" charset="0"/>
                <a:ea typeface="Times New Roman" panose="02020603050405020304" pitchFamily="18" charset="0"/>
              </a:rPr>
              <a:t>, da </a:t>
            </a:r>
            <a:r>
              <a:rPr lang="en-GB" sz="1800" dirty="0" err="1">
                <a:effectLst/>
                <a:latin typeface="Calibri" panose="020F0502020204030204" pitchFamily="34" charset="0"/>
                <a:ea typeface="Times New Roman" panose="02020603050405020304" pitchFamily="18" charset="0"/>
              </a:rPr>
              <a:t>bo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vaša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spletna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stran</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prijazna</a:t>
            </a:r>
            <a:r>
              <a:rPr lang="en-GB" sz="1800" dirty="0">
                <a:effectLst/>
                <a:latin typeface="Calibri" panose="020F0502020204030204" pitchFamily="34" charset="0"/>
                <a:ea typeface="Times New Roman" panose="02020603050405020304" pitchFamily="18" charset="0"/>
              </a:rPr>
              <a:t> do </a:t>
            </a:r>
            <a:r>
              <a:rPr lang="en-GB" sz="1800" dirty="0" err="1">
                <a:effectLst/>
                <a:latin typeface="Calibri" panose="020F0502020204030204" pitchFamily="34" charset="0"/>
                <a:ea typeface="Times New Roman" panose="02020603050405020304" pitchFamily="18" charset="0"/>
              </a:rPr>
              <a:t>mobilnih</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naprav</a:t>
            </a:r>
            <a:r>
              <a:rPr lang="en-GB" sz="1800" dirty="0">
                <a:effectLst/>
                <a:latin typeface="Calibri" panose="020F0502020204030204" pitchFamily="34" charset="0"/>
                <a:ea typeface="Times New Roman" panose="02020603050405020304" pitchFamily="18" charset="0"/>
              </a:rPr>
              <a:t>. Google </a:t>
            </a:r>
            <a:r>
              <a:rPr lang="en-GB" sz="1800" dirty="0" err="1">
                <a:effectLst/>
                <a:latin typeface="Calibri" panose="020F0502020204030204" pitchFamily="34" charset="0"/>
                <a:ea typeface="Times New Roman" panose="02020603050405020304" pitchFamily="18" charset="0"/>
              </a:rPr>
              <a:t>spletne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strani</a:t>
            </a:r>
            <a:r>
              <a:rPr lang="en-GB" sz="1800" dirty="0">
                <a:effectLst/>
                <a:latin typeface="Calibri" panose="020F0502020204030204" pitchFamily="34" charset="0"/>
                <a:ea typeface="Times New Roman" panose="02020603050405020304" pitchFamily="18" charset="0"/>
              </a:rPr>
              <a:t>, ki se </a:t>
            </a:r>
            <a:r>
              <a:rPr lang="en-GB" sz="1800" dirty="0" err="1">
                <a:effectLst/>
                <a:latin typeface="Calibri" panose="020F0502020204030204" pitchFamily="34" charset="0"/>
                <a:ea typeface="Times New Roman" panose="02020603050405020304" pitchFamily="18" charset="0"/>
              </a:rPr>
              <a:t>odzivajo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na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mobilne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naprave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nagrajuje</a:t>
            </a:r>
            <a:r>
              <a:rPr lang="en-GB" sz="1800" dirty="0">
                <a:effectLst/>
                <a:latin typeface="Calibri" panose="020F0502020204030204" pitchFamily="34" charset="0"/>
                <a:ea typeface="Times New Roman" panose="02020603050405020304" pitchFamily="18" charset="0"/>
              </a:rPr>
              <a:t> z </a:t>
            </a:r>
            <a:r>
              <a:rPr lang="en-GB" sz="1800" dirty="0" err="1">
                <a:effectLst/>
                <a:latin typeface="Calibri" panose="020F0502020204030204" pitchFamily="34" charset="0"/>
                <a:ea typeface="Times New Roman" panose="02020603050405020304" pitchFamily="18" charset="0"/>
              </a:rPr>
              <a:t>višjimi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uvrstitvami</a:t>
            </a:r>
            <a:r>
              <a:rPr lang="en-GB" sz="1800" dirty="0">
                <a:effectLst/>
                <a:latin typeface="Calibri" panose="020F0502020204030204" pitchFamily="34" charset="0"/>
                <a:ea typeface="Times New Roman" panose="02020603050405020304" pitchFamily="18" charset="0"/>
              </a:rPr>
              <a:t> v </a:t>
            </a:r>
            <a:r>
              <a:rPr lang="en-GB" sz="1800" dirty="0" err="1">
                <a:effectLst/>
                <a:latin typeface="Calibri" panose="020F0502020204030204" pitchFamily="34" charset="0"/>
                <a:ea typeface="Times New Roman" panose="02020603050405020304" pitchFamily="18" charset="0"/>
              </a:rPr>
              <a:t>iskalniku</a:t>
            </a:r>
            <a:r>
              <a:rPr lang="en-GB" sz="1800" dirty="0">
                <a:effectLst/>
                <a:latin typeface="Calibri" panose="020F0502020204030204" pitchFamily="34" charset="0"/>
                <a:ea typeface="Times New Roman" panose="02020603050405020304" pitchFamily="18" charset="0"/>
              </a:rPr>
              <a:t>.</a:t>
            </a:r>
          </a:p>
          <a:p>
            <a:pPr marL="342900" lvl="0" indent="-342900">
              <a:buFont typeface="Arial" panose="020B0604020202020204" pitchFamily="34" charset="0"/>
              <a:buChar char="•"/>
              <a:tabLst>
                <a:tab pos="457200" algn="l"/>
              </a:tabLst>
            </a:pPr>
            <a:r>
              <a:rPr lang="en-GB" sz="1800" b="1" dirty="0" err="1">
                <a:effectLst/>
                <a:latin typeface="Calibri" panose="020F0502020204030204" pitchFamily="34" charset="0"/>
                <a:ea typeface="Times New Roman" panose="02020603050405020304" pitchFamily="18" charset="0"/>
              </a:rPr>
              <a:t>Lokalni</a:t>
            </a:r>
            <a:r>
              <a:rPr lang="en-GB" sz="1800" b="1" dirty="0">
                <a:effectLst/>
                <a:latin typeface="Calibri" panose="020F0502020204030204" pitchFamily="34" charset="0"/>
                <a:ea typeface="Times New Roman" panose="02020603050405020304" pitchFamily="18" charset="0"/>
              </a:rPr>
              <a:t> SEO: </a:t>
            </a:r>
            <a:r>
              <a:rPr lang="en-GB" sz="1800" dirty="0" err="1">
                <a:effectLst/>
                <a:latin typeface="Calibri" panose="020F0502020204030204" pitchFamily="34" charset="0"/>
                <a:ea typeface="Times New Roman" panose="02020603050405020304" pitchFamily="18" charset="0"/>
              </a:rPr>
              <a:t>Če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imate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fizično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prodajalno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ali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oskrbujete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določeno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geografsko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območje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optimizirajte</a:t>
            </a:r>
            <a:r>
              <a:rPr lang="en-GB" sz="1800" dirty="0">
                <a:effectLst/>
                <a:latin typeface="Calibri" panose="020F0502020204030204" pitchFamily="34" charset="0"/>
                <a:ea typeface="Times New Roman" panose="02020603050405020304" pitchFamily="18" charset="0"/>
              </a:rPr>
              <a:t> za </a:t>
            </a:r>
            <a:r>
              <a:rPr lang="en-GB" sz="1800" dirty="0" err="1">
                <a:effectLst/>
                <a:latin typeface="Calibri" panose="020F0502020204030204" pitchFamily="34" charset="0"/>
                <a:ea typeface="Times New Roman" panose="02020603050405020304" pitchFamily="18" charset="0"/>
              </a:rPr>
              <a:t>lokalni</a:t>
            </a:r>
            <a:r>
              <a:rPr lang="en-GB" sz="1800" dirty="0">
                <a:effectLst/>
                <a:latin typeface="Calibri" panose="020F0502020204030204" pitchFamily="34" charset="0"/>
                <a:ea typeface="Times New Roman" panose="02020603050405020304" pitchFamily="18" charset="0"/>
              </a:rPr>
              <a:t> SEO. To </a:t>
            </a:r>
            <a:r>
              <a:rPr lang="en-GB" sz="1800" dirty="0" err="1">
                <a:effectLst/>
                <a:latin typeface="Calibri" panose="020F0502020204030204" pitchFamily="34" charset="0"/>
                <a:ea typeface="Times New Roman" panose="02020603050405020304" pitchFamily="18" charset="0"/>
              </a:rPr>
              <a:t>vključuje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nastavitev</a:t>
            </a:r>
            <a:r>
              <a:rPr lang="en-GB" sz="1800" dirty="0">
                <a:effectLst/>
                <a:latin typeface="Calibri" panose="020F0502020204030204" pitchFamily="34" charset="0"/>
                <a:ea typeface="Times New Roman" panose="02020603050405020304" pitchFamily="18" charset="0"/>
              </a:rPr>
              <a:t> in </a:t>
            </a:r>
            <a:r>
              <a:rPr lang="en-GB" sz="1800" dirty="0" err="1">
                <a:effectLst/>
                <a:latin typeface="Calibri" panose="020F0502020204030204" pitchFamily="34" charset="0"/>
                <a:ea typeface="Times New Roman" panose="02020603050405020304" pitchFamily="18" charset="0"/>
              </a:rPr>
              <a:t>optimizacijo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seznama</a:t>
            </a:r>
            <a:r>
              <a:rPr lang="en-GB" sz="1800" dirty="0">
                <a:effectLst/>
                <a:latin typeface="Calibri" panose="020F0502020204030204" pitchFamily="34" charset="0"/>
                <a:ea typeface="Times New Roman" panose="02020603050405020304" pitchFamily="18" charset="0"/>
              </a:rPr>
              <a:t> Google My Business </a:t>
            </a:r>
            <a:r>
              <a:rPr lang="en-GB" sz="1800" dirty="0" err="1">
                <a:effectLst/>
                <a:latin typeface="Calibri" panose="020F0502020204030204" pitchFamily="34" charset="0"/>
                <a:ea typeface="Times New Roman" panose="02020603050405020304" pitchFamily="18" charset="0"/>
              </a:rPr>
              <a:t>ter</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spodbujanje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mnenj</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strank</a:t>
            </a:r>
            <a:r>
              <a:rPr lang="en-GB" sz="1800" dirty="0">
                <a:effectLst/>
                <a:latin typeface="Calibri" panose="020F0502020204030204" pitchFamily="34" charset="0"/>
                <a:ea typeface="Times New Roman" panose="02020603050405020304" pitchFamily="18" charset="0"/>
              </a:rPr>
              <a:t>.</a:t>
            </a:r>
          </a:p>
          <a:p>
            <a:pPr marL="342900" lvl="0" indent="-342900">
              <a:buFont typeface="Arial" panose="020B0604020202020204" pitchFamily="34" charset="0"/>
              <a:buChar char="•"/>
              <a:tabLst>
                <a:tab pos="457200" algn="l"/>
              </a:tabLst>
            </a:pPr>
            <a:r>
              <a:rPr lang="en-GB" sz="1800" b="1" dirty="0" err="1">
                <a:effectLst/>
                <a:latin typeface="Calibri" panose="020F0502020204030204" pitchFamily="34" charset="0"/>
                <a:ea typeface="Times New Roman" panose="02020603050405020304" pitchFamily="18" charset="0"/>
              </a:rPr>
              <a:t>Gradnja</a:t>
            </a:r>
            <a:r>
              <a:rPr lang="en-GB" sz="1800" b="1" dirty="0">
                <a:effectLst/>
                <a:latin typeface="Calibri" panose="020F0502020204030204" pitchFamily="34" charset="0"/>
                <a:ea typeface="Times New Roman" panose="02020603050405020304" pitchFamily="18" charset="0"/>
              </a:rPr>
              <a:t> </a:t>
            </a:r>
            <a:r>
              <a:rPr lang="en-GB" sz="1800" b="1" dirty="0" err="1">
                <a:effectLst/>
                <a:latin typeface="Calibri" panose="020F0502020204030204" pitchFamily="34" charset="0"/>
                <a:ea typeface="Times New Roman" panose="02020603050405020304" pitchFamily="18" charset="0"/>
              </a:rPr>
              <a:t>povezav</a:t>
            </a:r>
            <a:r>
              <a:rPr lang="en-GB" sz="1800" b="1"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Gradite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visokokakovostne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povratne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povezave</a:t>
            </a:r>
            <a:r>
              <a:rPr lang="en-GB" sz="1800" dirty="0">
                <a:effectLst/>
                <a:latin typeface="Calibri" panose="020F0502020204030204" pitchFamily="34" charset="0"/>
                <a:ea typeface="Times New Roman" panose="02020603050405020304" pitchFamily="18" charset="0"/>
              </a:rPr>
              <a:t> z </a:t>
            </a:r>
            <a:r>
              <a:rPr lang="en-GB" sz="1800" dirty="0" err="1">
                <a:effectLst/>
                <a:latin typeface="Calibri" panose="020F0502020204030204" pitchFamily="34" charset="0"/>
                <a:ea typeface="Times New Roman" panose="02020603050405020304" pitchFamily="18" charset="0"/>
              </a:rPr>
              <a:t>avtoritativnih</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spletnih</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strani</a:t>
            </a:r>
            <a:r>
              <a:rPr lang="en-GB" sz="1800" dirty="0">
                <a:effectLst/>
                <a:latin typeface="Calibri" panose="020F0502020204030204" pitchFamily="34" charset="0"/>
                <a:ea typeface="Times New Roman" panose="02020603050405020304" pitchFamily="18" charset="0"/>
              </a:rPr>
              <a:t> v </a:t>
            </a:r>
            <a:r>
              <a:rPr lang="en-GB" sz="1800" dirty="0" err="1">
                <a:effectLst/>
                <a:latin typeface="Calibri" panose="020F0502020204030204" pitchFamily="34" charset="0"/>
                <a:ea typeface="Times New Roman" panose="02020603050405020304" pitchFamily="18" charset="0"/>
              </a:rPr>
              <a:t>vaši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panogi</a:t>
            </a:r>
            <a:r>
              <a:rPr lang="en-GB" sz="1800" dirty="0">
                <a:effectLst/>
                <a:latin typeface="Calibri" panose="020F0502020204030204" pitchFamily="34" charset="0"/>
                <a:ea typeface="Times New Roman" panose="02020603050405020304" pitchFamily="18" charset="0"/>
              </a:rPr>
              <a:t>. Z </a:t>
            </a:r>
            <a:r>
              <a:rPr lang="en-GB" sz="1800" dirty="0" err="1">
                <a:effectLst/>
                <a:latin typeface="Calibri" panose="020F0502020204030204" pitchFamily="34" charset="0"/>
                <a:ea typeface="Times New Roman" panose="02020603050405020304" pitchFamily="18" charset="0"/>
              </a:rPr>
              <a:t>objavljanjem</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gostov</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nagovarjanjem</a:t>
            </a:r>
            <a:r>
              <a:rPr lang="en-GB" sz="1800" dirty="0">
                <a:effectLst/>
                <a:latin typeface="Calibri" panose="020F0502020204030204" pitchFamily="34" charset="0"/>
                <a:ea typeface="Times New Roman" panose="02020603050405020304" pitchFamily="18" charset="0"/>
              </a:rPr>
              <a:t> in </a:t>
            </a:r>
            <a:r>
              <a:rPr lang="en-GB" sz="1800" dirty="0" err="1">
                <a:effectLst/>
                <a:latin typeface="Calibri" panose="020F0502020204030204" pitchFamily="34" charset="0"/>
                <a:ea typeface="Times New Roman" panose="02020603050405020304" pitchFamily="18" charset="0"/>
              </a:rPr>
              <a:t>ustvarjanjem</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vsebine</a:t>
            </a:r>
            <a:r>
              <a:rPr lang="en-GB" sz="1800" dirty="0">
                <a:effectLst/>
                <a:latin typeface="Calibri" panose="020F0502020204030204" pitchFamily="34" charset="0"/>
                <a:ea typeface="Times New Roman" panose="02020603050405020304" pitchFamily="18" charset="0"/>
              </a:rPr>
              <a:t>, ki jo je </a:t>
            </a:r>
            <a:r>
              <a:rPr lang="en-GB" sz="1800" dirty="0" err="1">
                <a:effectLst/>
                <a:latin typeface="Calibri" panose="020F0502020204030204" pitchFamily="34" charset="0"/>
                <a:ea typeface="Times New Roman" panose="02020603050405020304" pitchFamily="18" charset="0"/>
              </a:rPr>
              <a:t>mogoče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deliti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lahko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pritegnete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dragocene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povratne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povezave</a:t>
            </a:r>
            <a:r>
              <a:rPr lang="en-GB" sz="1800" dirty="0">
                <a:effectLst/>
                <a:latin typeface="Calibri" panose="020F0502020204030204" pitchFamily="34" charset="0"/>
                <a:ea typeface="Times New Roman" panose="02020603050405020304" pitchFamily="18" charset="0"/>
              </a:rPr>
              <a:t>. </a:t>
            </a:r>
          </a:p>
          <a:p>
            <a:pPr marL="342900" lvl="0" indent="-342900">
              <a:buFont typeface="Arial" panose="020B0604020202020204" pitchFamily="34" charset="0"/>
              <a:buChar char="•"/>
              <a:tabLst>
                <a:tab pos="457200" algn="l"/>
              </a:tabLst>
            </a:pPr>
            <a:r>
              <a:rPr lang="en-GB" sz="1800" b="1" dirty="0" err="1"/>
              <a:t>Tehnični</a:t>
            </a:r>
            <a:r>
              <a:rPr lang="en-GB" sz="1800" b="1" dirty="0"/>
              <a:t> SEO: </a:t>
            </a:r>
            <a:r>
              <a:rPr lang="en-GB" sz="1800" dirty="0" err="1"/>
              <a:t>Redno</a:t>
            </a:r>
            <a:r>
              <a:rPr lang="en-GB" sz="1800" dirty="0"/>
              <a:t> </a:t>
            </a:r>
            <a:r>
              <a:rPr lang="en-GB" sz="1800" dirty="0" err="1"/>
              <a:t>izvajajte</a:t>
            </a:r>
            <a:r>
              <a:rPr lang="en-GB" sz="1800" dirty="0"/>
              <a:t> </a:t>
            </a:r>
            <a:r>
              <a:rPr lang="en-GB" sz="1800" dirty="0" err="1"/>
              <a:t>tehnične</a:t>
            </a:r>
            <a:r>
              <a:rPr lang="en-GB" sz="1800" dirty="0"/>
              <a:t> </a:t>
            </a:r>
            <a:r>
              <a:rPr lang="en-GB" sz="1800" dirty="0" err="1"/>
              <a:t>preglede</a:t>
            </a:r>
            <a:r>
              <a:rPr lang="en-GB" sz="1800" dirty="0"/>
              <a:t> </a:t>
            </a:r>
            <a:r>
              <a:rPr lang="en-GB" sz="1800" dirty="0" err="1"/>
              <a:t>svojega</a:t>
            </a:r>
            <a:r>
              <a:rPr lang="en-GB" sz="1800" dirty="0"/>
              <a:t> </a:t>
            </a:r>
            <a:r>
              <a:rPr lang="en-GB" sz="1800" dirty="0" err="1"/>
              <a:t>spletnega</a:t>
            </a:r>
            <a:r>
              <a:rPr lang="en-GB" sz="1800" dirty="0"/>
              <a:t> </a:t>
            </a:r>
            <a:r>
              <a:rPr lang="en-GB" sz="1800" dirty="0" err="1"/>
              <a:t>mesta</a:t>
            </a:r>
            <a:r>
              <a:rPr lang="en-GB" sz="1800" dirty="0"/>
              <a:t>, da </a:t>
            </a:r>
            <a:r>
              <a:rPr lang="en-GB" sz="1800" dirty="0" err="1"/>
              <a:t>ugotovite</a:t>
            </a:r>
            <a:r>
              <a:rPr lang="en-GB" sz="1800" dirty="0"/>
              <a:t> in </a:t>
            </a:r>
            <a:r>
              <a:rPr lang="en-GB" sz="1800" dirty="0" err="1"/>
              <a:t>odpravite</a:t>
            </a:r>
            <a:r>
              <a:rPr lang="en-GB" sz="1800" dirty="0"/>
              <a:t> </a:t>
            </a:r>
            <a:r>
              <a:rPr lang="en-GB" sz="1800" dirty="0" err="1"/>
              <a:t>težave</a:t>
            </a:r>
            <a:r>
              <a:rPr lang="en-GB" sz="1800" dirty="0"/>
              <a:t>, </a:t>
            </a:r>
            <a:r>
              <a:rPr lang="en-GB" sz="1800" dirty="0" err="1"/>
              <a:t>kot</a:t>
            </a:r>
            <a:r>
              <a:rPr lang="en-GB" sz="1800" dirty="0"/>
              <a:t> so </a:t>
            </a:r>
            <a:r>
              <a:rPr lang="en-GB" sz="1800" dirty="0" err="1"/>
              <a:t>nedelujoče</a:t>
            </a:r>
            <a:r>
              <a:rPr lang="en-GB" sz="1800" dirty="0"/>
              <a:t> </a:t>
            </a:r>
            <a:r>
              <a:rPr lang="en-GB" sz="1800" dirty="0" err="1"/>
              <a:t>povezave</a:t>
            </a:r>
            <a:r>
              <a:rPr lang="en-GB" sz="1800" dirty="0"/>
              <a:t>, </a:t>
            </a:r>
            <a:r>
              <a:rPr lang="en-GB" sz="1800" dirty="0" err="1"/>
              <a:t>počasno</a:t>
            </a:r>
            <a:r>
              <a:rPr lang="en-GB" sz="1800" dirty="0"/>
              <a:t> </a:t>
            </a:r>
            <a:r>
              <a:rPr lang="en-GB" sz="1800" dirty="0" err="1"/>
              <a:t>nalaganje</a:t>
            </a:r>
            <a:r>
              <a:rPr lang="en-GB" sz="1800" dirty="0"/>
              <a:t> </a:t>
            </a:r>
            <a:r>
              <a:rPr lang="en-GB" sz="1800" dirty="0" err="1"/>
              <a:t>strani</a:t>
            </a:r>
            <a:r>
              <a:rPr lang="en-GB" sz="1800" dirty="0"/>
              <a:t> in </a:t>
            </a:r>
            <a:r>
              <a:rPr lang="en-GB" sz="1800" dirty="0" err="1"/>
              <a:t>napake</a:t>
            </a:r>
            <a:r>
              <a:rPr lang="en-GB" sz="1800" dirty="0"/>
              <a:t> </a:t>
            </a:r>
            <a:r>
              <a:rPr lang="en-GB" sz="1800" dirty="0" err="1"/>
              <a:t>pri</a:t>
            </a:r>
            <a:r>
              <a:rPr lang="en-GB" sz="1800" dirty="0"/>
              <a:t> </a:t>
            </a:r>
            <a:r>
              <a:rPr lang="en-GB" sz="1800" dirty="0" err="1"/>
              <a:t>iskanju</a:t>
            </a:r>
            <a:r>
              <a:rPr lang="en-GB" sz="1800" dirty="0"/>
              <a:t>.</a:t>
            </a:r>
          </a:p>
        </p:txBody>
      </p:sp>
    </p:spTree>
    <p:extLst>
      <p:ext uri="{BB962C8B-B14F-4D97-AF65-F5344CB8AC3E}">
        <p14:creationId xmlns:p14="http://schemas.microsoft.com/office/powerpoint/2010/main" val="3999765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rotWithShape="1">
          <a:blip r:embed="rId2">
            <a:extLst>
              <a:ext uri="{28A0092B-C50C-407E-A947-70E740481C1C}">
                <a14:useLocalDpi xmlns:a14="http://schemas.microsoft.com/office/drawing/2010/main" val="0"/>
              </a:ext>
            </a:extLst>
          </a:blip>
          <a:srcRect l="14328" r="9857"/>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3. </a:t>
            </a:r>
            <a:r>
              <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Optimizing Online Presence</a:t>
            </a:r>
          </a:p>
          <a:p>
            <a:r>
              <a:rPr lang="en-US" sz="2000" dirty="0">
                <a:latin typeface="Calibri" panose="020F0502020204030204" pitchFamily="34" charset="0"/>
                <a:ea typeface="Yu Mincho" panose="02020400000000000000" pitchFamily="18" charset="-128"/>
                <a:cs typeface="Arial" panose="020B0604020202020204" pitchFamily="34" charset="0"/>
              </a:rPr>
              <a:t>3</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.1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Izvajanje</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učinkovitih</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tehnik</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optimizacije</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za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iskalnike</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(SEO)</a:t>
            </a:r>
            <a:endParaRPr lang="es-ES"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494936"/>
          </a:xfrm>
        </p:spPr>
        <p:txBody>
          <a:bodyPr/>
          <a:lstStyle/>
          <a:p>
            <a:r>
              <a:rPr lang="en-GB" sz="1800" b="1" dirty="0">
                <a:effectLst/>
                <a:latin typeface="Calibri" panose="020F0502020204030204" pitchFamily="34" charset="0"/>
                <a:ea typeface="Times New Roman" panose="02020603050405020304" pitchFamily="18" charset="0"/>
              </a:rPr>
              <a:t>3.1.2 </a:t>
            </a:r>
            <a:r>
              <a:rPr lang="en-GB" sz="1800" b="1" dirty="0" err="1">
                <a:effectLst/>
                <a:latin typeface="Calibri" panose="020F0502020204030204" pitchFamily="34" charset="0"/>
                <a:ea typeface="Times New Roman" panose="02020603050405020304" pitchFamily="18" charset="0"/>
              </a:rPr>
              <a:t>Ključne</a:t>
            </a:r>
            <a:r>
              <a:rPr lang="en-GB" sz="1800" b="1" dirty="0">
                <a:effectLst/>
                <a:latin typeface="Calibri" panose="020F0502020204030204" pitchFamily="34" charset="0"/>
                <a:ea typeface="Times New Roman" panose="02020603050405020304" pitchFamily="18" charset="0"/>
              </a:rPr>
              <a:t> </a:t>
            </a:r>
            <a:r>
              <a:rPr lang="en-GB" sz="1800" b="1" dirty="0" err="1">
                <a:effectLst/>
                <a:latin typeface="Calibri" panose="020F0502020204030204" pitchFamily="34" charset="0"/>
                <a:ea typeface="Times New Roman" panose="02020603050405020304" pitchFamily="18" charset="0"/>
              </a:rPr>
              <a:t>tehnike</a:t>
            </a:r>
            <a:r>
              <a:rPr lang="en-GB" sz="1800" b="1" dirty="0">
                <a:effectLst/>
                <a:latin typeface="Calibri" panose="020F0502020204030204" pitchFamily="34" charset="0"/>
                <a:ea typeface="Times New Roman" panose="02020603050405020304" pitchFamily="18" charset="0"/>
              </a:rPr>
              <a:t> SEO za mala in </a:t>
            </a:r>
            <a:r>
              <a:rPr lang="en-GB" sz="1800" b="1" dirty="0" err="1">
                <a:effectLst/>
                <a:latin typeface="Calibri" panose="020F0502020204030204" pitchFamily="34" charset="0"/>
                <a:ea typeface="Times New Roman" panose="02020603050405020304" pitchFamily="18" charset="0"/>
              </a:rPr>
              <a:t>srednje</a:t>
            </a:r>
            <a:r>
              <a:rPr lang="en-GB" sz="1800" b="1" dirty="0">
                <a:effectLst/>
                <a:latin typeface="Calibri" panose="020F0502020204030204" pitchFamily="34" charset="0"/>
                <a:ea typeface="Times New Roman" panose="02020603050405020304" pitchFamily="18" charset="0"/>
              </a:rPr>
              <a:t> </a:t>
            </a:r>
            <a:r>
              <a:rPr lang="en-GB" sz="1800" b="1" dirty="0" err="1">
                <a:effectLst/>
                <a:latin typeface="Calibri" panose="020F0502020204030204" pitchFamily="34" charset="0"/>
                <a:ea typeface="Times New Roman" panose="02020603050405020304" pitchFamily="18" charset="0"/>
              </a:rPr>
              <a:t>velika</a:t>
            </a:r>
            <a:r>
              <a:rPr lang="en-GB" sz="1800" b="1" dirty="0">
                <a:effectLst/>
                <a:latin typeface="Calibri" panose="020F0502020204030204" pitchFamily="34" charset="0"/>
                <a:ea typeface="Times New Roman" panose="02020603050405020304" pitchFamily="18" charset="0"/>
              </a:rPr>
              <a:t> </a:t>
            </a:r>
            <a:r>
              <a:rPr lang="en-GB" sz="1800" b="1" dirty="0" err="1">
                <a:effectLst/>
                <a:latin typeface="Calibri" panose="020F0502020204030204" pitchFamily="34" charset="0"/>
                <a:ea typeface="Times New Roman" panose="02020603050405020304" pitchFamily="18" charset="0"/>
              </a:rPr>
              <a:t>podjetja</a:t>
            </a:r>
            <a:br>
              <a:rPr lang="en-GB" sz="1800" b="1" dirty="0">
                <a:latin typeface="Calibri" panose="020F0502020204030204" pitchFamily="34" charset="0"/>
                <a:ea typeface="Times New Roman" panose="02020603050405020304" pitchFamily="18" charset="0"/>
              </a:rPr>
            </a:br>
            <a:endParaRPr lang="en-GB" sz="1800" b="1" dirty="0">
              <a:effectLst/>
              <a:latin typeface="Calibri" panose="020F0502020204030204" pitchFamily="34"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err="1">
                <a:effectLst/>
                <a:latin typeface="Calibri" panose="020F0502020204030204" pitchFamily="34" charset="0"/>
                <a:ea typeface="Times New Roman" panose="02020603050405020304" pitchFamily="18" charset="0"/>
              </a:rPr>
              <a:t>Uporabniška</a:t>
            </a:r>
            <a:r>
              <a:rPr lang="en-GB" sz="1800" b="1" dirty="0">
                <a:effectLst/>
                <a:latin typeface="Calibri" panose="020F0502020204030204" pitchFamily="34" charset="0"/>
                <a:ea typeface="Times New Roman" panose="02020603050405020304" pitchFamily="18" charset="0"/>
              </a:rPr>
              <a:t> </a:t>
            </a:r>
            <a:r>
              <a:rPr lang="en-GB" sz="1800" b="1" dirty="0" err="1">
                <a:effectLst/>
                <a:latin typeface="Calibri" panose="020F0502020204030204" pitchFamily="34" charset="0"/>
                <a:ea typeface="Times New Roman" panose="02020603050405020304" pitchFamily="18" charset="0"/>
              </a:rPr>
              <a:t>izkušnja</a:t>
            </a:r>
            <a:r>
              <a:rPr lang="en-GB" sz="1800" b="1" dirty="0">
                <a:effectLst/>
                <a:latin typeface="Calibri" panose="020F0502020204030204" pitchFamily="34" charset="0"/>
                <a:ea typeface="Times New Roman" panose="02020603050405020304" pitchFamily="18" charset="0"/>
              </a:rPr>
              <a:t> (UX): </a:t>
            </a:r>
            <a:r>
              <a:rPr lang="en-GB" sz="1800" dirty="0" err="1">
                <a:effectLst/>
                <a:latin typeface="Calibri" panose="020F0502020204030204" pitchFamily="34" charset="0"/>
                <a:ea typeface="Times New Roman" panose="02020603050405020304" pitchFamily="18" charset="0"/>
              </a:rPr>
              <a:t>Uporabniku</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prijazna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spletna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stran</a:t>
            </a:r>
            <a:r>
              <a:rPr lang="en-GB" sz="1800" dirty="0">
                <a:effectLst/>
                <a:latin typeface="Calibri" panose="020F0502020204030204" pitchFamily="34" charset="0"/>
                <a:ea typeface="Times New Roman" panose="02020603050405020304" pitchFamily="18" charset="0"/>
              </a:rPr>
              <a:t> ne </a:t>
            </a:r>
            <a:r>
              <a:rPr lang="en-GB" sz="1800" dirty="0" err="1">
                <a:effectLst/>
                <a:latin typeface="Calibri" panose="020F0502020204030204" pitchFamily="34" charset="0"/>
                <a:ea typeface="Times New Roman" panose="02020603050405020304" pitchFamily="18" charset="0"/>
              </a:rPr>
              <a:t>izboljšuje</a:t>
            </a:r>
            <a:r>
              <a:rPr lang="en-GB" sz="1800" dirty="0">
                <a:effectLst/>
                <a:latin typeface="Calibri" panose="020F0502020204030204" pitchFamily="34" charset="0"/>
                <a:ea typeface="Times New Roman" panose="02020603050405020304" pitchFamily="18" charset="0"/>
              </a:rPr>
              <a:t> le SEO, </a:t>
            </a:r>
            <a:r>
              <a:rPr lang="en-GB" sz="1800" dirty="0" err="1">
                <a:effectLst/>
                <a:latin typeface="Calibri" panose="020F0502020204030204" pitchFamily="34" charset="0"/>
                <a:ea typeface="Times New Roman" panose="02020603050405020304" pitchFamily="18" charset="0"/>
              </a:rPr>
              <a:t>temveč</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tudi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povečuje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zadovoljstvo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uporabnikov</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Poskrbite</a:t>
            </a:r>
            <a:r>
              <a:rPr lang="en-GB" sz="1800" dirty="0">
                <a:effectLst/>
                <a:latin typeface="Calibri" panose="020F0502020204030204" pitchFamily="34" charset="0"/>
                <a:ea typeface="Times New Roman" panose="02020603050405020304" pitchFamily="18" charset="0"/>
              </a:rPr>
              <a:t>, da </a:t>
            </a:r>
            <a:r>
              <a:rPr lang="en-GB" sz="1800" dirty="0" err="1">
                <a:effectLst/>
                <a:latin typeface="Calibri" panose="020F0502020204030204" pitchFamily="34" charset="0"/>
                <a:ea typeface="Times New Roman" panose="02020603050405020304" pitchFamily="18" charset="0"/>
              </a:rPr>
              <a:t>bo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vaša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spletna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stran</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enostavna</a:t>
            </a:r>
            <a:r>
              <a:rPr lang="en-GB" sz="1800" dirty="0">
                <a:effectLst/>
                <a:latin typeface="Calibri" panose="020F0502020204030204" pitchFamily="34" charset="0"/>
                <a:ea typeface="Times New Roman" panose="02020603050405020304" pitchFamily="18" charset="0"/>
              </a:rPr>
              <a:t> za </a:t>
            </a:r>
            <a:r>
              <a:rPr lang="en-GB" sz="1800" dirty="0" err="1">
                <a:effectLst/>
                <a:latin typeface="Calibri" panose="020F0502020204030204" pitchFamily="34" charset="0"/>
                <a:ea typeface="Times New Roman" panose="02020603050405020304" pitchFamily="18" charset="0"/>
              </a:rPr>
              <a:t>navigacijo</a:t>
            </a:r>
            <a:r>
              <a:rPr lang="en-GB" sz="1800" dirty="0">
                <a:effectLst/>
                <a:latin typeface="Calibri" panose="020F0502020204030204" pitchFamily="34" charset="0"/>
                <a:ea typeface="Times New Roman" panose="02020603050405020304" pitchFamily="18" charset="0"/>
              </a:rPr>
              <a:t>, da se </a:t>
            </a:r>
            <a:r>
              <a:rPr lang="en-GB" sz="1800" dirty="0" err="1">
                <a:effectLst/>
                <a:latin typeface="Calibri" panose="020F0502020204030204" pitchFamily="34" charset="0"/>
                <a:ea typeface="Times New Roman" panose="02020603050405020304" pitchFamily="18" charset="0"/>
              </a:rPr>
              <a:t>bo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hitro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nalagala</a:t>
            </a:r>
            <a:r>
              <a:rPr lang="en-GB" sz="1800" dirty="0">
                <a:effectLst/>
                <a:latin typeface="Calibri" panose="020F0502020204030204" pitchFamily="34" charset="0"/>
                <a:ea typeface="Times New Roman" panose="02020603050405020304" pitchFamily="18" charset="0"/>
              </a:rPr>
              <a:t> in </a:t>
            </a:r>
            <a:r>
              <a:rPr lang="en-GB" sz="1800" dirty="0" err="1">
                <a:effectLst/>
                <a:latin typeface="Calibri" panose="020F0502020204030204" pitchFamily="34" charset="0"/>
                <a:ea typeface="Times New Roman" panose="02020603050405020304" pitchFamily="18" charset="0"/>
              </a:rPr>
              <a:t>zagotavljala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brezhibno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izkušnjo</a:t>
            </a:r>
            <a:r>
              <a:rPr lang="en-GB" sz="1800" dirty="0">
                <a:effectLst/>
                <a:latin typeface="Calibri" panose="020F0502020204030204" pitchFamily="34" charset="0"/>
                <a:ea typeface="Times New Roman" panose="02020603050405020304" pitchFamily="18" charset="0"/>
              </a:rPr>
              <a:t>. </a:t>
            </a:r>
          </a:p>
          <a:p>
            <a:pPr marL="342900" lvl="0" indent="-342900">
              <a:buFont typeface="Arial" panose="020B0604020202020204" pitchFamily="34" charset="0"/>
              <a:buChar char="•"/>
              <a:tabLst>
                <a:tab pos="457200" algn="l"/>
              </a:tabLst>
            </a:pPr>
            <a:r>
              <a:rPr lang="en-GB" sz="1800" b="1" dirty="0" err="1">
                <a:effectLst/>
                <a:latin typeface="Calibri" panose="020F0502020204030204" pitchFamily="34" charset="0"/>
                <a:ea typeface="Times New Roman" panose="02020603050405020304" pitchFamily="18" charset="0"/>
              </a:rPr>
              <a:t>Analitika</a:t>
            </a:r>
            <a:r>
              <a:rPr lang="en-GB" sz="1800" b="1" dirty="0">
                <a:effectLst/>
                <a:latin typeface="Calibri" panose="020F0502020204030204" pitchFamily="34" charset="0"/>
                <a:ea typeface="Times New Roman" panose="02020603050405020304" pitchFamily="18" charset="0"/>
              </a:rPr>
              <a:t> in </a:t>
            </a:r>
            <a:r>
              <a:rPr lang="en-GB" sz="1800" b="1" dirty="0" err="1">
                <a:effectLst/>
                <a:latin typeface="Calibri" panose="020F0502020204030204" pitchFamily="34" charset="0"/>
                <a:ea typeface="Times New Roman" panose="02020603050405020304" pitchFamily="18" charset="0"/>
              </a:rPr>
              <a:t>spremljanje</a:t>
            </a:r>
            <a:r>
              <a:rPr lang="en-GB" sz="1800" b="1"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Izvedite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orodja</a:t>
            </a:r>
            <a:r>
              <a:rPr lang="en-GB" sz="1800" dirty="0">
                <a:effectLst/>
                <a:latin typeface="Calibri" panose="020F0502020204030204" pitchFamily="34" charset="0"/>
                <a:ea typeface="Times New Roman" panose="02020603050405020304" pitchFamily="18" charset="0"/>
              </a:rPr>
              <a:t> za </a:t>
            </a:r>
            <a:r>
              <a:rPr lang="en-GB" sz="1800" dirty="0" err="1">
                <a:effectLst/>
                <a:latin typeface="Calibri" panose="020F0502020204030204" pitchFamily="34" charset="0"/>
                <a:ea typeface="Times New Roman" panose="02020603050405020304" pitchFamily="18" charset="0"/>
              </a:rPr>
              <a:t>spletno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analitiko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kot</a:t>
            </a:r>
            <a:r>
              <a:rPr lang="en-GB" sz="1800" dirty="0">
                <a:effectLst/>
                <a:latin typeface="Calibri" panose="020F0502020204030204" pitchFamily="34" charset="0"/>
                <a:ea typeface="Times New Roman" panose="02020603050405020304" pitchFamily="18" charset="0"/>
              </a:rPr>
              <a:t> je Google Analytics, in </a:t>
            </a:r>
            <a:r>
              <a:rPr lang="en-GB" sz="1800" dirty="0" err="1">
                <a:effectLst/>
                <a:latin typeface="Calibri" panose="020F0502020204030204" pitchFamily="34" charset="0"/>
                <a:ea typeface="Times New Roman" panose="02020603050405020304" pitchFamily="18" charset="0"/>
              </a:rPr>
              <a:t>spremljajte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uspešnost</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svojega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spletnega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mesta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Redno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spremljajte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uvrstitve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promet</a:t>
            </a:r>
            <a:r>
              <a:rPr lang="en-GB" sz="1800" dirty="0">
                <a:effectLst/>
                <a:latin typeface="Calibri" panose="020F0502020204030204" pitchFamily="34" charset="0"/>
                <a:ea typeface="Times New Roman" panose="02020603050405020304" pitchFamily="18" charset="0"/>
              </a:rPr>
              <a:t> in </a:t>
            </a:r>
            <a:r>
              <a:rPr lang="en-GB" sz="1800" dirty="0" err="1">
                <a:effectLst/>
                <a:latin typeface="Calibri" panose="020F0502020204030204" pitchFamily="34" charset="0"/>
                <a:ea typeface="Times New Roman" panose="02020603050405020304" pitchFamily="18" charset="0"/>
              </a:rPr>
              <a:t>vedenje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uporabnikov</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ter</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sprejemajte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odločitve</a:t>
            </a:r>
            <a:r>
              <a:rPr lang="en-GB" sz="1800" dirty="0">
                <a:effectLst/>
                <a:latin typeface="Calibri" panose="020F0502020204030204" pitchFamily="34" charset="0"/>
                <a:ea typeface="Times New Roman" panose="02020603050405020304" pitchFamily="18" charset="0"/>
              </a:rPr>
              <a:t>, ki </a:t>
            </a:r>
            <a:r>
              <a:rPr lang="en-GB" sz="1800" dirty="0" err="1">
                <a:effectLst/>
                <a:latin typeface="Calibri" panose="020F0502020204030204" pitchFamily="34" charset="0"/>
                <a:ea typeface="Times New Roman" panose="02020603050405020304" pitchFamily="18" charset="0"/>
              </a:rPr>
              <a:t>temeljijo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na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podatkih</a:t>
            </a:r>
            <a:r>
              <a:rPr lang="en-GB" sz="1800" dirty="0">
                <a:effectLst/>
                <a:latin typeface="Calibri" panose="020F0502020204030204" pitchFamily="34" charset="0"/>
                <a:ea typeface="Times New Roman" panose="02020603050405020304" pitchFamily="18" charset="0"/>
              </a:rPr>
              <a:t>. </a:t>
            </a:r>
          </a:p>
          <a:p>
            <a:pPr marL="342900" lvl="0" indent="-342900">
              <a:buFont typeface="Arial" panose="020B0604020202020204" pitchFamily="34" charset="0"/>
              <a:buChar char="•"/>
              <a:tabLst>
                <a:tab pos="457200" algn="l"/>
              </a:tabLst>
            </a:pPr>
            <a:r>
              <a:rPr lang="en-GB" sz="1800" b="1" dirty="0" err="1">
                <a:effectLst/>
                <a:latin typeface="Calibri" panose="020F0502020204030204" pitchFamily="34" charset="0"/>
                <a:ea typeface="Times New Roman" panose="02020603050405020304" pitchFamily="18" charset="0"/>
              </a:rPr>
              <a:t>Socialni</a:t>
            </a:r>
            <a:r>
              <a:rPr lang="en-GB" sz="1800" b="1" dirty="0">
                <a:effectLst/>
                <a:latin typeface="Calibri" panose="020F0502020204030204" pitchFamily="34" charset="0"/>
                <a:ea typeface="Times New Roman" panose="02020603050405020304" pitchFamily="18" charset="0"/>
              </a:rPr>
              <a:t> </a:t>
            </a:r>
            <a:r>
              <a:rPr lang="en-GB" sz="1800" b="1" dirty="0" err="1">
                <a:effectLst/>
                <a:latin typeface="Calibri" panose="020F0502020204030204" pitchFamily="34" charset="0"/>
                <a:ea typeface="Times New Roman" panose="02020603050405020304" pitchFamily="18" charset="0"/>
              </a:rPr>
              <a:t>signali</a:t>
            </a:r>
            <a:r>
              <a:rPr lang="en-GB" sz="1800" b="1"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Sodelujte</a:t>
            </a:r>
            <a:r>
              <a:rPr lang="en-GB" sz="1800" dirty="0">
                <a:effectLst/>
                <a:latin typeface="Calibri" panose="020F0502020204030204" pitchFamily="34" charset="0"/>
                <a:ea typeface="Times New Roman" panose="02020603050405020304" pitchFamily="18" charset="0"/>
              </a:rPr>
              <a:t> s </a:t>
            </a:r>
            <a:r>
              <a:rPr lang="en-GB" sz="1800" dirty="0" err="1">
                <a:effectLst/>
                <a:latin typeface="Calibri" panose="020F0502020204030204" pitchFamily="34" charset="0"/>
                <a:ea typeface="Times New Roman" panose="02020603050405020304" pitchFamily="18" charset="0"/>
              </a:rPr>
              <a:t>svojim</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občinstvom</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na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platformah</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družbenih</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medijev</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Čeprav</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družbeni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signali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sami</a:t>
            </a:r>
            <a:r>
              <a:rPr lang="en-GB" sz="1800" dirty="0">
                <a:effectLst/>
                <a:latin typeface="Calibri" panose="020F0502020204030204" pitchFamily="34" charset="0"/>
                <a:ea typeface="Times New Roman" panose="02020603050405020304" pitchFamily="18" charset="0"/>
              </a:rPr>
              <a:t> po </a:t>
            </a:r>
            <a:r>
              <a:rPr lang="en-GB" sz="1800" dirty="0" err="1">
                <a:effectLst/>
                <a:latin typeface="Calibri" panose="020F0502020204030204" pitchFamily="34" charset="0"/>
                <a:ea typeface="Times New Roman" panose="02020603050405020304" pitchFamily="18" charset="0"/>
              </a:rPr>
              <a:t>sebi</a:t>
            </a:r>
            <a:r>
              <a:rPr lang="en-GB" sz="1800" dirty="0">
                <a:effectLst/>
                <a:latin typeface="Calibri" panose="020F0502020204030204" pitchFamily="34" charset="0"/>
                <a:ea typeface="Times New Roman" panose="02020603050405020304" pitchFamily="18" charset="0"/>
              </a:rPr>
              <a:t> ne </a:t>
            </a:r>
            <a:r>
              <a:rPr lang="en-GB" sz="1800" dirty="0" err="1">
                <a:effectLst/>
                <a:latin typeface="Calibri" panose="020F0502020204030204" pitchFamily="34" charset="0"/>
                <a:ea typeface="Times New Roman" panose="02020603050405020304" pitchFamily="18" charset="0"/>
              </a:rPr>
              <a:t>vplivajo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neposredno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na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uvrstitev</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lahko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povečajo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prepoznavnost</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blagovne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znamke</a:t>
            </a:r>
            <a:r>
              <a:rPr lang="en-GB" sz="1800" dirty="0">
                <a:effectLst/>
                <a:latin typeface="Calibri" panose="020F0502020204030204" pitchFamily="34" charset="0"/>
                <a:ea typeface="Times New Roman" panose="02020603050405020304" pitchFamily="18" charset="0"/>
              </a:rPr>
              <a:t> in </a:t>
            </a:r>
            <a:r>
              <a:rPr lang="en-GB" sz="1800" dirty="0" err="1">
                <a:effectLst/>
                <a:latin typeface="Calibri" panose="020F0502020204030204" pitchFamily="34" charset="0"/>
                <a:ea typeface="Times New Roman" panose="02020603050405020304" pitchFamily="18" charset="0"/>
              </a:rPr>
              <a:t>usmerijo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promet</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na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vaše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spletno</a:t>
            </a:r>
            <a:r>
              <a:rPr lang="en-GB" sz="1800" dirty="0">
                <a:effectLst/>
                <a:latin typeface="Calibri" panose="020F0502020204030204" pitchFamily="34" charset="0"/>
                <a:ea typeface="Times New Roman" panose="02020603050405020304" pitchFamily="18" charset="0"/>
              </a:rPr>
              <a:t> mesto. </a:t>
            </a:r>
            <a:endParaRPr lang="en-US" sz="1800" dirty="0">
              <a:effectLst/>
              <a:latin typeface="Calibri" panose="020F0502020204030204" pitchFamily="34" charset="0"/>
              <a:ea typeface="Times New Roman" panose="02020603050405020304" pitchFamily="18" charset="0"/>
            </a:endParaRPr>
          </a:p>
          <a:p>
            <a:r>
              <a:rPr lang="fr-FR" sz="1800" dirty="0">
                <a:effectLst/>
                <a:ea typeface="Times New Roman" panose="02020603050405020304" pitchFamily="18" charset="0"/>
              </a:rPr>
              <a:t>Z izvajanjem teh tehnik SEO lahko mikro in mala ter srednje velika podjetja izboljšajo svojo spletno prepoznavnost, pritegnejo več organskega prometa in učinkovito konkurirajo v digitalnem okolju. V naslednjem poglavju bomo raziskali, kako uporabiti platforme družabnih medijev za gradnjo blagovne znamke in sodelovanje ter tako še dodatno izboljšati svojo spletno prisotnost.</a:t>
            </a:r>
          </a:p>
        </p:txBody>
      </p:sp>
    </p:spTree>
    <p:extLst>
      <p:ext uri="{BB962C8B-B14F-4D97-AF65-F5344CB8AC3E}">
        <p14:creationId xmlns:p14="http://schemas.microsoft.com/office/powerpoint/2010/main" val="12380116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rotWithShape="1">
          <a:blip r:embed="rId2">
            <a:extLst>
              <a:ext uri="{28A0092B-C50C-407E-A947-70E740481C1C}">
                <a14:useLocalDpi xmlns:a14="http://schemas.microsoft.com/office/drawing/2010/main" val="0"/>
              </a:ext>
            </a:extLst>
          </a:blip>
          <a:srcRect l="14328" r="9857"/>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3. </a:t>
            </a:r>
            <a:r>
              <a:rPr lang="en-GB" sz="2800" dirty="0" err="1">
                <a:solidFill>
                  <a:srgbClr val="0AD995"/>
                </a:solidFill>
                <a:latin typeface="Calibri" panose="020F0502020204030204" pitchFamily="34" charset="0"/>
                <a:ea typeface="Yu Mincho" panose="02020400000000000000" pitchFamily="18" charset="-128"/>
                <a:cs typeface="Arial" panose="020B0604020202020204" pitchFamily="34" charset="0"/>
              </a:rPr>
              <a:t>Optimizacija</a:t>
            </a:r>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 </a:t>
            </a:r>
            <a:r>
              <a:rPr lang="en-GB" sz="2800" dirty="0" err="1">
                <a:solidFill>
                  <a:srgbClr val="0AD995"/>
                </a:solidFill>
                <a:latin typeface="Calibri" panose="020F0502020204030204" pitchFamily="34" charset="0"/>
                <a:ea typeface="Yu Mincho" panose="02020400000000000000" pitchFamily="18" charset="-128"/>
                <a:cs typeface="Arial" panose="020B0604020202020204" pitchFamily="34" charset="0"/>
              </a:rPr>
              <a:t>spletne</a:t>
            </a:r>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 </a:t>
            </a:r>
            <a:r>
              <a:rPr lang="en-GB" sz="2800" dirty="0" err="1">
                <a:solidFill>
                  <a:srgbClr val="0AD995"/>
                </a:solidFill>
                <a:latin typeface="Calibri" panose="020F0502020204030204" pitchFamily="34" charset="0"/>
                <a:ea typeface="Yu Mincho" panose="02020400000000000000" pitchFamily="18" charset="-128"/>
                <a:cs typeface="Arial" panose="020B0604020202020204" pitchFamily="34" charset="0"/>
              </a:rPr>
              <a:t>prisotnosti</a:t>
            </a:r>
            <a:endPar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endParaRPr>
          </a:p>
          <a:p>
            <a:r>
              <a:rPr lang="en-US" sz="2000" dirty="0">
                <a:latin typeface="Calibri" panose="020F0502020204030204" pitchFamily="34" charset="0"/>
                <a:ea typeface="Yu Mincho" panose="02020400000000000000" pitchFamily="18" charset="-128"/>
                <a:cs typeface="Arial" panose="020B0604020202020204" pitchFamily="34" charset="0"/>
              </a:rPr>
              <a:t>3</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.2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Uporaba</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platform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družabnih</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medijev</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za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gradnjo</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blagovne</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znamke</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in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sodelovanje</a:t>
            </a:r>
            <a:endParaRPr lang="es-ES"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376518" y="1403840"/>
            <a:ext cx="9264632" cy="4315642"/>
          </a:xfrm>
        </p:spPr>
        <p:txBody>
          <a:bodyPr/>
          <a:lstStyle/>
          <a:p>
            <a:r>
              <a:rPr lang="en-GB" sz="1800" dirty="0">
                <a:effectLst/>
                <a:latin typeface="Calibri" panose="020F0502020204030204" pitchFamily="34" charset="0"/>
                <a:ea typeface="Times New Roman" panose="02020603050405020304" pitchFamily="18" charset="0"/>
              </a:rPr>
              <a:t>V </a:t>
            </a:r>
            <a:r>
              <a:rPr lang="en-GB" sz="1800" dirty="0" err="1">
                <a:effectLst/>
                <a:latin typeface="Calibri" panose="020F0502020204030204" pitchFamily="34" charset="0"/>
                <a:ea typeface="Times New Roman" panose="02020603050405020304" pitchFamily="18" charset="0"/>
              </a:rPr>
              <a:t>današnji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digitalni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dobi</a:t>
            </a:r>
            <a:r>
              <a:rPr lang="en-GB" sz="1800" dirty="0">
                <a:effectLst/>
                <a:latin typeface="Calibri" panose="020F0502020204030204" pitchFamily="34" charset="0"/>
                <a:ea typeface="Times New Roman" panose="02020603050405020304" pitchFamily="18" charset="0"/>
              </a:rPr>
              <a:t> so </a:t>
            </a:r>
            <a:r>
              <a:rPr lang="en-GB" sz="1800" dirty="0" err="1">
                <a:effectLst/>
                <a:latin typeface="Calibri" panose="020F0502020204030204" pitchFamily="34" charset="0"/>
                <a:ea typeface="Times New Roman" panose="02020603050405020304" pitchFamily="18" charset="0"/>
              </a:rPr>
              <a:t>družbeni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mediji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postali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močno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orodje</a:t>
            </a:r>
            <a:r>
              <a:rPr lang="en-GB" sz="1800" dirty="0">
                <a:effectLst/>
                <a:latin typeface="Calibri" panose="020F0502020204030204" pitchFamily="34" charset="0"/>
                <a:ea typeface="Times New Roman" panose="02020603050405020304" pitchFamily="18" charset="0"/>
              </a:rPr>
              <a:t> za </a:t>
            </a:r>
            <a:r>
              <a:rPr lang="en-GB" sz="1800" dirty="0" err="1">
                <a:effectLst/>
                <a:latin typeface="Calibri" panose="020F0502020204030204" pitchFamily="34" charset="0"/>
                <a:ea typeface="Times New Roman" panose="02020603050405020304" pitchFamily="18" charset="0"/>
              </a:rPr>
              <a:t>podjetja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vseh</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velikosti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vključno</a:t>
            </a:r>
            <a:r>
              <a:rPr lang="en-GB" sz="1800" dirty="0">
                <a:effectLst/>
                <a:latin typeface="Calibri" panose="020F0502020204030204" pitchFamily="34" charset="0"/>
                <a:ea typeface="Times New Roman" panose="02020603050405020304" pitchFamily="18" charset="0"/>
              </a:rPr>
              <a:t> z </a:t>
            </a:r>
            <a:r>
              <a:rPr lang="en-GB" sz="1800" dirty="0" err="1">
                <a:effectLst/>
                <a:latin typeface="Calibri" panose="020F0502020204030204" pitchFamily="34" charset="0"/>
                <a:ea typeface="Times New Roman" panose="02020603050405020304" pitchFamily="18" charset="0"/>
              </a:rPr>
              <a:t>mikro</a:t>
            </a:r>
            <a:r>
              <a:rPr lang="en-GB" sz="1800" dirty="0">
                <a:effectLst/>
                <a:latin typeface="Calibri" panose="020F0502020204030204" pitchFamily="34" charset="0"/>
                <a:ea typeface="Times New Roman" panose="02020603050405020304" pitchFamily="18" charset="0"/>
              </a:rPr>
              <a:t> in MSP, za </a:t>
            </a:r>
            <a:r>
              <a:rPr lang="en-GB" sz="1800" dirty="0" err="1">
                <a:effectLst/>
                <a:latin typeface="Calibri" panose="020F0502020204030204" pitchFamily="34" charset="0"/>
                <a:ea typeface="Times New Roman" panose="02020603050405020304" pitchFamily="18" charset="0"/>
              </a:rPr>
              <a:t>gradnjo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blagovne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znamke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sodelovanje</a:t>
            </a:r>
            <a:r>
              <a:rPr lang="en-GB" sz="1800" dirty="0">
                <a:effectLst/>
                <a:latin typeface="Calibri" panose="020F0502020204030204" pitchFamily="34" charset="0"/>
                <a:ea typeface="Times New Roman" panose="02020603050405020304" pitchFamily="18" charset="0"/>
              </a:rPr>
              <a:t> z </a:t>
            </a:r>
            <a:r>
              <a:rPr lang="en-GB" sz="1800" dirty="0" err="1">
                <a:effectLst/>
                <a:latin typeface="Calibri" panose="020F0502020204030204" pitchFamily="34" charset="0"/>
                <a:ea typeface="Times New Roman" panose="02020603050405020304" pitchFamily="18" charset="0"/>
              </a:rPr>
              <a:t>občinstvom</a:t>
            </a:r>
            <a:r>
              <a:rPr lang="en-GB" sz="1800" dirty="0">
                <a:effectLst/>
                <a:latin typeface="Calibri" panose="020F0502020204030204" pitchFamily="34" charset="0"/>
                <a:ea typeface="Times New Roman" panose="02020603050405020304" pitchFamily="18" charset="0"/>
              </a:rPr>
              <a:t> in </a:t>
            </a:r>
            <a:r>
              <a:rPr lang="en-GB" sz="1800" dirty="0" err="1">
                <a:effectLst/>
                <a:latin typeface="Calibri" panose="020F0502020204030204" pitchFamily="34" charset="0"/>
                <a:ea typeface="Times New Roman" panose="02020603050405020304" pitchFamily="18" charset="0"/>
              </a:rPr>
              <a:t>širitev</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spletne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prisotnosti</a:t>
            </a:r>
            <a:r>
              <a:rPr lang="en-GB" sz="1800" dirty="0">
                <a:effectLst/>
                <a:latin typeface="Calibri" panose="020F0502020204030204" pitchFamily="34" charset="0"/>
                <a:ea typeface="Times New Roman" panose="02020603050405020304" pitchFamily="18" charset="0"/>
              </a:rPr>
              <a:t>. V </a:t>
            </a:r>
            <a:r>
              <a:rPr lang="en-GB" sz="1800" dirty="0" err="1">
                <a:effectLst/>
                <a:latin typeface="Calibri" panose="020F0502020204030204" pitchFamily="34" charset="0"/>
                <a:ea typeface="Times New Roman" panose="02020603050405020304" pitchFamily="18" charset="0"/>
              </a:rPr>
              <a:t>tem</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poglavju</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bodo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obravnavane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strategije</a:t>
            </a:r>
            <a:r>
              <a:rPr lang="en-GB" sz="1800" dirty="0">
                <a:effectLst/>
                <a:latin typeface="Calibri" panose="020F0502020204030204" pitchFamily="34" charset="0"/>
                <a:ea typeface="Times New Roman" panose="02020603050405020304" pitchFamily="18" charset="0"/>
              </a:rPr>
              <a:t> za </a:t>
            </a:r>
            <a:r>
              <a:rPr lang="en-GB" sz="1800" dirty="0" err="1">
                <a:effectLst/>
                <a:latin typeface="Calibri" panose="020F0502020204030204" pitchFamily="34" charset="0"/>
                <a:ea typeface="Times New Roman" panose="02020603050405020304" pitchFamily="18" charset="0"/>
              </a:rPr>
              <a:t>učinkovito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uporabo</a:t>
            </a:r>
            <a:r>
              <a:rPr lang="en-GB" sz="1800" dirty="0">
                <a:effectLst/>
                <a:latin typeface="Calibri" panose="020F0502020204030204" pitchFamily="34" charset="0"/>
                <a:ea typeface="Times New Roman" panose="02020603050405020304" pitchFamily="18" charset="0"/>
              </a:rPr>
              <a:t> platform </a:t>
            </a:r>
            <a:r>
              <a:rPr lang="en-GB" sz="1800" dirty="0" err="1">
                <a:effectLst/>
                <a:latin typeface="Calibri" panose="020F0502020204030204" pitchFamily="34" charset="0"/>
                <a:ea typeface="Times New Roman" panose="02020603050405020304" pitchFamily="18" charset="0"/>
              </a:rPr>
              <a:t>družbenih</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medijev</a:t>
            </a:r>
            <a:r>
              <a:rPr lang="en-GB" sz="1800" dirty="0">
                <a:effectLst/>
                <a:latin typeface="Calibri" panose="020F0502020204030204" pitchFamily="34" charset="0"/>
                <a:ea typeface="Times New Roman" panose="02020603050405020304" pitchFamily="18" charset="0"/>
              </a:rPr>
              <a:t> za </a:t>
            </a:r>
            <a:r>
              <a:rPr lang="en-GB" sz="1800" dirty="0" err="1">
                <a:effectLst/>
                <a:latin typeface="Calibri" panose="020F0502020204030204" pitchFamily="34" charset="0"/>
                <a:ea typeface="Times New Roman" panose="02020603050405020304" pitchFamily="18" charset="0"/>
              </a:rPr>
              <a:t>povečanje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prepoznavnosti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vaše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blagovne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znamke</a:t>
            </a:r>
            <a:r>
              <a:rPr lang="en-GB" sz="1800" dirty="0">
                <a:effectLst/>
                <a:latin typeface="Calibri" panose="020F0502020204030204" pitchFamily="34" charset="0"/>
                <a:ea typeface="Times New Roman" panose="02020603050405020304" pitchFamily="18" charset="0"/>
              </a:rPr>
              <a:t> in </a:t>
            </a:r>
            <a:r>
              <a:rPr lang="en-GB" sz="1800" dirty="0" err="1">
                <a:effectLst/>
                <a:latin typeface="Calibri" panose="020F0502020204030204" pitchFamily="34" charset="0"/>
                <a:ea typeface="Times New Roman" panose="02020603050405020304" pitchFamily="18" charset="0"/>
              </a:rPr>
              <a:t>navezovanje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stikov</a:t>
            </a:r>
            <a:r>
              <a:rPr lang="en-GB" sz="1800" dirty="0">
                <a:effectLst/>
                <a:latin typeface="Calibri" panose="020F0502020204030204" pitchFamily="34" charset="0"/>
                <a:ea typeface="Times New Roman" panose="02020603050405020304" pitchFamily="18" charset="0"/>
              </a:rPr>
              <a:t> s </a:t>
            </a:r>
            <a:r>
              <a:rPr lang="en-GB" sz="1800" dirty="0" err="1">
                <a:effectLst/>
                <a:latin typeface="Calibri" panose="020F0502020204030204" pitchFamily="34" charset="0"/>
                <a:ea typeface="Times New Roman" panose="02020603050405020304" pitchFamily="18" charset="0"/>
              </a:rPr>
              <a:t>ciljnim</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občinstvom</a:t>
            </a:r>
            <a:r>
              <a:rPr lang="en-GB" sz="1800" dirty="0">
                <a:effectLst/>
                <a:latin typeface="Calibri" panose="020F0502020204030204" pitchFamily="34" charset="0"/>
                <a:ea typeface="Times New Roman" panose="02020603050405020304" pitchFamily="18" charset="0"/>
              </a:rPr>
              <a:t>.</a:t>
            </a:r>
            <a:br>
              <a:rPr lang="en-GB" sz="1800" dirty="0">
                <a:effectLst/>
                <a:latin typeface="Calibri" panose="020F0502020204030204" pitchFamily="34" charset="0"/>
                <a:ea typeface="Times New Roman" panose="02020603050405020304" pitchFamily="18" charset="0"/>
              </a:rPr>
            </a:br>
            <a:endParaRPr lang="fr-FR" sz="1800" dirty="0">
              <a:effectLst/>
              <a:latin typeface="Times New Roman" panose="02020603050405020304" pitchFamily="18" charset="0"/>
              <a:ea typeface="Times New Roman" panose="02020603050405020304" pitchFamily="18" charset="0"/>
            </a:endParaRPr>
          </a:p>
          <a:p>
            <a:r>
              <a:rPr lang="fr-FR" sz="1800" b="1" dirty="0">
                <a:effectLst/>
                <a:ea typeface="Times New Roman" panose="02020603050405020304" pitchFamily="18" charset="0"/>
              </a:rPr>
              <a:t>3.2.1 Pomen družbenih medijev za spletno prisotnost</a:t>
            </a:r>
            <a:endParaRPr lang="fr-FR" sz="1800" b="1" dirty="0">
              <a:ea typeface="Times New Roman" panose="02020603050405020304" pitchFamily="18" charset="0"/>
            </a:endParaRPr>
          </a:p>
          <a:p>
            <a:r>
              <a:rPr lang="en-GB" sz="1800" dirty="0" err="1">
                <a:effectLst/>
                <a:latin typeface="Calibri" panose="020F0502020204030204" pitchFamily="34" charset="0"/>
                <a:ea typeface="Times New Roman" panose="02020603050405020304" pitchFamily="18" charset="0"/>
              </a:rPr>
              <a:t>Razumevanje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pomena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družbenih</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medijev</a:t>
            </a:r>
            <a:r>
              <a:rPr lang="en-GB" sz="1800" dirty="0">
                <a:effectLst/>
                <a:latin typeface="Calibri" panose="020F0502020204030204" pitchFamily="34" charset="0"/>
                <a:ea typeface="Times New Roman" panose="02020603050405020304" pitchFamily="18" charset="0"/>
              </a:rPr>
              <a:t> za </a:t>
            </a:r>
            <a:r>
              <a:rPr lang="en-GB" sz="1800" dirty="0" err="1">
                <a:effectLst/>
                <a:latin typeface="Calibri" panose="020F0502020204030204" pitchFamily="34" charset="0"/>
                <a:ea typeface="Times New Roman" panose="02020603050405020304" pitchFamily="18" charset="0"/>
              </a:rPr>
              <a:t>vašo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spletno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prisotnost</a:t>
            </a:r>
            <a:r>
              <a:rPr lang="en-GB" sz="1800" dirty="0">
                <a:effectLst/>
                <a:latin typeface="Calibri" panose="020F0502020204030204" pitchFamily="34" charset="0"/>
                <a:ea typeface="Times New Roman" panose="02020603050405020304" pitchFamily="18" charset="0"/>
              </a:rPr>
              <a:t> je </a:t>
            </a:r>
            <a:r>
              <a:rPr lang="en-GB" sz="1800" dirty="0" err="1">
                <a:effectLst/>
                <a:latin typeface="Calibri" panose="020F0502020204030204" pitchFamily="34" charset="0"/>
                <a:ea typeface="Times New Roman" panose="02020603050405020304" pitchFamily="18" charset="0"/>
              </a:rPr>
              <a:t>ključnega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pomena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Platforme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družbenih</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medijev</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podjetjem</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ponujajo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številne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prednosti</a:t>
            </a:r>
            <a:r>
              <a:rPr lang="en-GB" sz="1800" dirty="0">
                <a:effectLst/>
                <a:latin typeface="Calibri" panose="020F0502020204030204" pitchFamily="34" charset="0"/>
                <a:ea typeface="Times New Roman" panose="02020603050405020304" pitchFamily="18" charset="0"/>
              </a:rPr>
              <a:t>:</a:t>
            </a:r>
          </a:p>
          <a:p>
            <a:pPr marL="342900" lvl="0" indent="-342900">
              <a:buSzPts val="1000"/>
              <a:buFont typeface="Symbol" panose="05050102010706020507" pitchFamily="18" charset="2"/>
              <a:buChar char=""/>
              <a:tabLst>
                <a:tab pos="457200" algn="l"/>
              </a:tabLst>
            </a:pPr>
            <a:r>
              <a:rPr lang="en-GB" sz="1800" b="1" dirty="0" err="1">
                <a:effectLst/>
                <a:latin typeface="Calibri" panose="020F0502020204030204" pitchFamily="34" charset="0"/>
                <a:ea typeface="Times New Roman" panose="02020603050405020304" pitchFamily="18" charset="0"/>
              </a:rPr>
              <a:t>Večja</a:t>
            </a:r>
            <a:r>
              <a:rPr lang="en-GB" sz="1800" b="1" dirty="0">
                <a:effectLst/>
                <a:latin typeface="Calibri" panose="020F0502020204030204" pitchFamily="34" charset="0"/>
                <a:ea typeface="Times New Roman" panose="02020603050405020304" pitchFamily="18" charset="0"/>
              </a:rPr>
              <a:t> </a:t>
            </a:r>
            <a:r>
              <a:rPr lang="en-GB" sz="1800" b="1" dirty="0" err="1">
                <a:effectLst/>
                <a:latin typeface="Calibri" panose="020F0502020204030204" pitchFamily="34" charset="0"/>
                <a:ea typeface="Times New Roman" panose="02020603050405020304" pitchFamily="18" charset="0"/>
              </a:rPr>
              <a:t>prepoznavnost</a:t>
            </a:r>
            <a:r>
              <a:rPr lang="en-GB" sz="1800" b="1" dirty="0">
                <a:effectLst/>
                <a:latin typeface="Calibri" panose="020F0502020204030204" pitchFamily="34" charset="0"/>
                <a:ea typeface="Times New Roman" panose="02020603050405020304" pitchFamily="18" charset="0"/>
              </a:rPr>
              <a:t> </a:t>
            </a:r>
            <a:r>
              <a:rPr lang="en-GB" sz="1800" b="1" dirty="0" err="1">
                <a:effectLst/>
                <a:latin typeface="Calibri" panose="020F0502020204030204" pitchFamily="34" charset="0"/>
                <a:ea typeface="Times New Roman" panose="02020603050405020304" pitchFamily="18" charset="0"/>
              </a:rPr>
              <a:t>blagovne</a:t>
            </a:r>
            <a:r>
              <a:rPr lang="en-GB" sz="1800" b="1" dirty="0">
                <a:effectLst/>
                <a:latin typeface="Calibri" panose="020F0502020204030204" pitchFamily="34" charset="0"/>
                <a:ea typeface="Times New Roman" panose="02020603050405020304" pitchFamily="18" charset="0"/>
              </a:rPr>
              <a:t> </a:t>
            </a:r>
            <a:r>
              <a:rPr lang="en-GB" sz="1800" b="1" dirty="0" err="1">
                <a:effectLst/>
                <a:latin typeface="Calibri" panose="020F0502020204030204" pitchFamily="34" charset="0"/>
                <a:ea typeface="Times New Roman" panose="02020603050405020304" pitchFamily="18" charset="0"/>
              </a:rPr>
              <a:t>znamke</a:t>
            </a:r>
            <a:r>
              <a:rPr lang="en-GB" sz="1800" b="1"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Družabni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mediji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omogočajo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dostop</a:t>
            </a:r>
            <a:r>
              <a:rPr lang="en-GB" sz="1800" dirty="0">
                <a:effectLst/>
                <a:latin typeface="Calibri" panose="020F0502020204030204" pitchFamily="34" charset="0"/>
                <a:ea typeface="Times New Roman" panose="02020603050405020304" pitchFamily="18" charset="0"/>
              </a:rPr>
              <a:t> do </a:t>
            </a:r>
            <a:r>
              <a:rPr lang="en-GB" sz="1800" dirty="0" err="1">
                <a:effectLst/>
                <a:latin typeface="Calibri" panose="020F0502020204030204" pitchFamily="34" charset="0"/>
                <a:ea typeface="Times New Roman" panose="02020603050405020304" pitchFamily="18" charset="0"/>
              </a:rPr>
              <a:t>velike</a:t>
            </a:r>
            <a:r>
              <a:rPr lang="en-GB" sz="1800" dirty="0">
                <a:effectLst/>
                <a:latin typeface="Calibri" panose="020F0502020204030204" pitchFamily="34" charset="0"/>
                <a:ea typeface="Times New Roman" panose="02020603050405020304" pitchFamily="18" charset="0"/>
              </a:rPr>
              <a:t> in </a:t>
            </a:r>
            <a:r>
              <a:rPr lang="en-GB" sz="1800" dirty="0" err="1">
                <a:effectLst/>
                <a:latin typeface="Calibri" panose="020F0502020204030204" pitchFamily="34" charset="0"/>
                <a:ea typeface="Times New Roman" panose="02020603050405020304" pitchFamily="18" charset="0"/>
              </a:rPr>
              <a:t>raznolike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baze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uporabnikov</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Uporaba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teh</a:t>
            </a:r>
            <a:r>
              <a:rPr lang="en-GB" sz="1800" dirty="0">
                <a:effectLst/>
                <a:latin typeface="Calibri" panose="020F0502020204030204" pitchFamily="34" charset="0"/>
                <a:ea typeface="Times New Roman" panose="02020603050405020304" pitchFamily="18" charset="0"/>
              </a:rPr>
              <a:t> platform </a:t>
            </a:r>
            <a:r>
              <a:rPr lang="en-GB" sz="1800" dirty="0" err="1">
                <a:effectLst/>
                <a:latin typeface="Calibri" panose="020F0502020204030204" pitchFamily="34" charset="0"/>
                <a:ea typeface="Times New Roman" panose="02020603050405020304" pitchFamily="18" charset="0"/>
              </a:rPr>
              <a:t>lahko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znatno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poveča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prepoznavnost</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vaše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blagovne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znamke</a:t>
            </a:r>
            <a:r>
              <a:rPr lang="en-GB" sz="1800" dirty="0">
                <a:effectLst/>
                <a:latin typeface="Calibri" panose="020F0502020204030204" pitchFamily="34" charset="0"/>
                <a:ea typeface="Times New Roman" panose="02020603050405020304" pitchFamily="18" charset="0"/>
              </a:rPr>
              <a:t>. </a:t>
            </a:r>
          </a:p>
          <a:p>
            <a:pPr marL="342900" lvl="0" indent="-342900">
              <a:buSzPts val="1000"/>
              <a:buFont typeface="Symbol" panose="05050102010706020507" pitchFamily="18" charset="2"/>
              <a:buChar char=""/>
              <a:tabLst>
                <a:tab pos="457200" algn="l"/>
              </a:tabLst>
            </a:pPr>
            <a:r>
              <a:rPr lang="fr-FR" sz="1800" dirty="0">
                <a:effectLst/>
                <a:ea typeface="Times New Roman" panose="02020603050405020304" pitchFamily="18" charset="0"/>
              </a:rPr>
              <a:t>Vključevanje občinstva: Družbeni mediji vam omogočajo neposredno sodelovanje z občinstvom prek komentarjev, všečkov, delitev in neposrednih sporočil. To sodelovanje ustvarja občutek skupnosti in zaupanja.</a:t>
            </a:r>
          </a:p>
        </p:txBody>
      </p:sp>
    </p:spTree>
    <p:extLst>
      <p:ext uri="{BB962C8B-B14F-4D97-AF65-F5344CB8AC3E}">
        <p14:creationId xmlns:p14="http://schemas.microsoft.com/office/powerpoint/2010/main" val="12802315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rotWithShape="1">
          <a:blip r:embed="rId2">
            <a:extLst>
              <a:ext uri="{28A0092B-C50C-407E-A947-70E740481C1C}">
                <a14:useLocalDpi xmlns:a14="http://schemas.microsoft.com/office/drawing/2010/main" val="0"/>
              </a:ext>
            </a:extLst>
          </a:blip>
          <a:srcRect l="14328" r="9857"/>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3. </a:t>
            </a:r>
            <a:r>
              <a:rPr lang="en-GB" sz="2800" dirty="0" err="1">
                <a:solidFill>
                  <a:srgbClr val="0AD995"/>
                </a:solidFill>
                <a:latin typeface="Calibri" panose="020F0502020204030204" pitchFamily="34" charset="0"/>
                <a:ea typeface="Yu Mincho" panose="02020400000000000000" pitchFamily="18" charset="-128"/>
                <a:cs typeface="Arial" panose="020B0604020202020204" pitchFamily="34" charset="0"/>
              </a:rPr>
              <a:t>Optimizacija</a:t>
            </a:r>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 </a:t>
            </a:r>
            <a:r>
              <a:rPr lang="en-GB" sz="2800" dirty="0" err="1">
                <a:solidFill>
                  <a:srgbClr val="0AD995"/>
                </a:solidFill>
                <a:latin typeface="Calibri" panose="020F0502020204030204" pitchFamily="34" charset="0"/>
                <a:ea typeface="Yu Mincho" panose="02020400000000000000" pitchFamily="18" charset="-128"/>
                <a:cs typeface="Arial" panose="020B0604020202020204" pitchFamily="34" charset="0"/>
              </a:rPr>
              <a:t>spletne</a:t>
            </a:r>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 </a:t>
            </a:r>
            <a:r>
              <a:rPr lang="en-GB" sz="2800" dirty="0" err="1">
                <a:solidFill>
                  <a:srgbClr val="0AD995"/>
                </a:solidFill>
                <a:latin typeface="Calibri" panose="020F0502020204030204" pitchFamily="34" charset="0"/>
                <a:ea typeface="Yu Mincho" panose="02020400000000000000" pitchFamily="18" charset="-128"/>
                <a:cs typeface="Arial" panose="020B0604020202020204" pitchFamily="34" charset="0"/>
              </a:rPr>
              <a:t>prisotnosti</a:t>
            </a:r>
            <a:endPar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endParaRPr>
          </a:p>
          <a:p>
            <a:r>
              <a:rPr lang="en-US" sz="2000" dirty="0">
                <a:latin typeface="Calibri" panose="020F0502020204030204" pitchFamily="34" charset="0"/>
                <a:ea typeface="Yu Mincho" panose="02020400000000000000" pitchFamily="18" charset="-128"/>
                <a:cs typeface="Arial" panose="020B0604020202020204" pitchFamily="34" charset="0"/>
              </a:rPr>
              <a:t>3</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.2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Uporaba</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platform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družabnih</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medijev</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za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gradnjo</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blagovne</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znamke</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in </a:t>
            </a:r>
            <a:r>
              <a:rPr lang="en-US" sz="2000">
                <a:solidFill>
                  <a:srgbClr val="1B193E"/>
                </a:solidFill>
                <a:effectLst/>
                <a:latin typeface="Calibri" panose="020F0502020204030204" pitchFamily="34" charset="0"/>
                <a:ea typeface="Yu Mincho" panose="02020400000000000000" pitchFamily="18" charset="-128"/>
                <a:cs typeface="Arial" panose="020B0604020202020204" pitchFamily="34" charset="0"/>
              </a:rPr>
              <a:t>sodelovanje</a:t>
            </a:r>
            <a:endParaRPr lang="es-ES"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r>
              <a:rPr lang="en-GB" sz="1800" b="1" dirty="0">
                <a:effectLst/>
                <a:latin typeface="Calibri" panose="020F0502020204030204" pitchFamily="34" charset="0"/>
                <a:ea typeface="Times New Roman" panose="02020603050405020304" pitchFamily="18" charset="0"/>
              </a:rPr>
              <a:t>3.2.1 The Significance of Social Media in Online Presence</a:t>
            </a:r>
            <a:endParaRPr lang="fr-FR" sz="1800" dirty="0">
              <a:effectLst/>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800" b="1" dirty="0">
                <a:effectLst/>
                <a:latin typeface="Calibri" panose="020F0502020204030204" pitchFamily="34" charset="0"/>
                <a:ea typeface="Times New Roman" panose="02020603050405020304" pitchFamily="18" charset="0"/>
              </a:rPr>
              <a:t>Customer Insights:</a:t>
            </a:r>
            <a:r>
              <a:rPr lang="en-GB" sz="1800" dirty="0">
                <a:effectLst/>
                <a:latin typeface="Calibri" panose="020F0502020204030204" pitchFamily="34" charset="0"/>
                <a:ea typeface="Times New Roman" panose="02020603050405020304" pitchFamily="18" charset="0"/>
              </a:rPr>
              <a:t> Social media provides valuable data on user </a:t>
            </a:r>
            <a:r>
              <a:rPr lang="en-GB" sz="1800" dirty="0" err="1">
                <a:effectLst/>
                <a:latin typeface="Calibri" panose="020F0502020204030204" pitchFamily="34" charset="0"/>
                <a:ea typeface="Times New Roman" panose="02020603050405020304" pitchFamily="18" charset="0"/>
              </a:rPr>
              <a:t>behavior</a:t>
            </a:r>
            <a:r>
              <a:rPr lang="en-GB" sz="1800" dirty="0">
                <a:effectLst/>
                <a:latin typeface="Calibri" panose="020F0502020204030204" pitchFamily="34" charset="0"/>
                <a:ea typeface="Times New Roman" panose="02020603050405020304" pitchFamily="18" charset="0"/>
              </a:rPr>
              <a:t> and preferences. </a:t>
            </a:r>
            <a:r>
              <a:rPr lang="en-GB" sz="1800" dirty="0" err="1">
                <a:effectLst/>
                <a:latin typeface="Calibri" panose="020F0502020204030204" pitchFamily="34" charset="0"/>
                <a:ea typeface="Times New Roman" panose="02020603050405020304" pitchFamily="18" charset="0"/>
              </a:rPr>
              <a:t>Analyzing</a:t>
            </a:r>
            <a:r>
              <a:rPr lang="en-GB" sz="1800" dirty="0">
                <a:effectLst/>
                <a:latin typeface="Calibri" panose="020F0502020204030204" pitchFamily="34" charset="0"/>
                <a:ea typeface="Times New Roman" panose="02020603050405020304" pitchFamily="18" charset="0"/>
              </a:rPr>
              <a:t> this data can help you refine your marketing strategies.</a:t>
            </a:r>
            <a:endParaRPr lang="fr-FR" sz="1800" dirty="0">
              <a:effectLst/>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800" b="1" dirty="0">
                <a:effectLst/>
                <a:latin typeface="Calibri" panose="020F0502020204030204" pitchFamily="34" charset="0"/>
                <a:ea typeface="Times New Roman" panose="02020603050405020304" pitchFamily="18" charset="0"/>
              </a:rPr>
              <a:t>Cost-Effective Marketing:</a:t>
            </a:r>
            <a:r>
              <a:rPr lang="en-GB" sz="1800" dirty="0">
                <a:effectLst/>
                <a:latin typeface="Calibri" panose="020F0502020204030204" pitchFamily="34" charset="0"/>
                <a:ea typeface="Times New Roman" panose="02020603050405020304" pitchFamily="18" charset="0"/>
              </a:rPr>
              <a:t> Compared to traditional advertising, social media marketing is often more cost-effective, making it accessible to businesses of all sizes.</a:t>
            </a:r>
            <a:br>
              <a:rPr lang="fr-FR" sz="1800" dirty="0">
                <a:latin typeface="Times New Roman" panose="02020603050405020304" pitchFamily="18" charset="0"/>
                <a:ea typeface="Times New Roman" panose="02020603050405020304" pitchFamily="18" charset="0"/>
              </a:rPr>
            </a:br>
            <a:endParaRPr lang="fr-FR" sz="1800" dirty="0">
              <a:effectLst/>
              <a:latin typeface="Times New Roman" panose="02020603050405020304" pitchFamily="18" charset="0"/>
              <a:ea typeface="Times New Roman" panose="02020603050405020304" pitchFamily="18" charset="0"/>
            </a:endParaRPr>
          </a:p>
          <a:p>
            <a:r>
              <a:rPr lang="en-GB" sz="1800" b="1" dirty="0">
                <a:effectLst/>
                <a:latin typeface="Calibri" panose="020F0502020204030204" pitchFamily="34" charset="0"/>
                <a:ea typeface="Times New Roman" panose="02020603050405020304" pitchFamily="18" charset="0"/>
              </a:rPr>
              <a:t>3.2.2 Crafting a Social Media Strategy</a:t>
            </a:r>
            <a:endParaRPr lang="fr-FR" sz="1800" dirty="0">
              <a:effectLst/>
              <a:latin typeface="Times New Roman" panose="02020603050405020304" pitchFamily="18" charset="0"/>
              <a:ea typeface="Times New Roman" panose="02020603050405020304" pitchFamily="18" charset="0"/>
            </a:endParaRPr>
          </a:p>
          <a:p>
            <a:r>
              <a:rPr lang="en-GB" sz="1800" dirty="0">
                <a:effectLst/>
                <a:latin typeface="Calibri" panose="020F0502020204030204" pitchFamily="34" charset="0"/>
                <a:ea typeface="Times New Roman" panose="02020603050405020304" pitchFamily="18" charset="0"/>
              </a:rPr>
              <a:t>To effectively utilize social media for brand building and engagement, you must craft a well-defined social media strategy:</a:t>
            </a:r>
            <a:endParaRPr lang="fr-FR" sz="1800" dirty="0">
              <a:effectLst/>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800" b="1" dirty="0">
                <a:effectLst/>
                <a:latin typeface="Calibri" panose="020F0502020204030204" pitchFamily="34" charset="0"/>
                <a:ea typeface="Times New Roman" panose="02020603050405020304" pitchFamily="18" charset="0"/>
              </a:rPr>
              <a:t>Identify Your Goals:</a:t>
            </a:r>
            <a:r>
              <a:rPr lang="en-GB" sz="1800" dirty="0">
                <a:effectLst/>
                <a:latin typeface="Calibri" panose="020F0502020204030204" pitchFamily="34" charset="0"/>
                <a:ea typeface="Times New Roman" panose="02020603050405020304" pitchFamily="18" charset="0"/>
              </a:rPr>
              <a:t> Determine your specific goals for using social media. Are you looking to increase brand awareness, drive website traffic, generate leads, or provide customer support?</a:t>
            </a:r>
            <a:endParaRPr lang="fr-FR" sz="1800" dirty="0">
              <a:effectLst/>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800" b="1" dirty="0">
                <a:effectLst/>
                <a:latin typeface="Calibri" panose="020F0502020204030204" pitchFamily="34" charset="0"/>
                <a:ea typeface="Times New Roman" panose="02020603050405020304" pitchFamily="18" charset="0"/>
              </a:rPr>
              <a:t>Know Your Audience:</a:t>
            </a:r>
            <a:r>
              <a:rPr lang="en-GB" sz="1800" dirty="0">
                <a:effectLst/>
                <a:latin typeface="Calibri" panose="020F0502020204030204" pitchFamily="34" charset="0"/>
                <a:ea typeface="Times New Roman" panose="02020603050405020304" pitchFamily="18" charset="0"/>
              </a:rPr>
              <a:t> Understand your target audience's demographics, interests, and </a:t>
            </a:r>
            <a:r>
              <a:rPr lang="en-GB" sz="1800" dirty="0" err="1">
                <a:effectLst/>
                <a:latin typeface="Calibri" panose="020F0502020204030204" pitchFamily="34" charset="0"/>
                <a:ea typeface="Times New Roman" panose="02020603050405020304" pitchFamily="18" charset="0"/>
              </a:rPr>
              <a:t>behaviors</a:t>
            </a:r>
            <a:r>
              <a:rPr lang="en-GB" sz="1800" dirty="0">
                <a:effectLst/>
                <a:latin typeface="Calibri" panose="020F0502020204030204" pitchFamily="34" charset="0"/>
                <a:ea typeface="Times New Roman" panose="02020603050405020304" pitchFamily="18" charset="0"/>
              </a:rPr>
              <a:t>. Tailor your content to resonate with your audience.</a:t>
            </a:r>
            <a:endParaRPr lang="fr-FR" sz="1800" dirty="0">
              <a:effectLst/>
              <a:latin typeface="Times New Roman" panose="02020603050405020304" pitchFamily="18" charset="0"/>
              <a:ea typeface="Times New Roman" panose="02020603050405020304" pitchFamily="18" charset="0"/>
            </a:endParaRPr>
          </a:p>
          <a:p>
            <a:endParaRPr lang="fr-FR"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549930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rotWithShape="1">
          <a:blip r:embed="rId2">
            <a:extLst>
              <a:ext uri="{28A0092B-C50C-407E-A947-70E740481C1C}">
                <a14:useLocalDpi xmlns:a14="http://schemas.microsoft.com/office/drawing/2010/main" val="0"/>
              </a:ext>
            </a:extLst>
          </a:blip>
          <a:srcRect l="14328" r="9857"/>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3. </a:t>
            </a:r>
            <a:r>
              <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Optimizing Online Presence</a:t>
            </a:r>
          </a:p>
          <a:p>
            <a:r>
              <a:rPr lang="en-US" sz="2000" dirty="0">
                <a:latin typeface="Calibri" panose="020F0502020204030204" pitchFamily="34" charset="0"/>
                <a:ea typeface="Yu Mincho" panose="02020400000000000000" pitchFamily="18" charset="-128"/>
                <a:cs typeface="Arial" panose="020B0604020202020204" pitchFamily="34" charset="0"/>
              </a:rPr>
              <a:t>3</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.2 </a:t>
            </a:r>
            <a:r>
              <a:rPr lang="en-GB" sz="1800" b="1" dirty="0">
                <a:effectLst/>
                <a:latin typeface="Calibri" panose="020F0502020204030204" pitchFamily="34" charset="0"/>
                <a:ea typeface="Yu Mincho" panose="02020400000000000000" pitchFamily="18" charset="-128"/>
              </a:rPr>
              <a:t>Utilizing Social Media Platforms for Brand Building and Engagement</a:t>
            </a:r>
            <a:endParaRPr lang="es-ES"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r>
              <a:rPr lang="en-GB" sz="1800" b="1" dirty="0">
                <a:effectLst/>
                <a:latin typeface="Calibri" panose="020F0502020204030204" pitchFamily="34" charset="0"/>
                <a:ea typeface="Times New Roman" panose="02020603050405020304" pitchFamily="18" charset="0"/>
              </a:rPr>
              <a:t>3.2.2 Crafting a Social Media Strategy</a:t>
            </a:r>
            <a:br>
              <a:rPr lang="en-GB" sz="1800" b="1" dirty="0">
                <a:effectLst/>
                <a:latin typeface="Calibri" panose="020F0502020204030204" pitchFamily="34" charset="0"/>
                <a:ea typeface="Times New Roman" panose="02020603050405020304" pitchFamily="18" charset="0"/>
              </a:rPr>
            </a:br>
            <a:endParaRPr lang="fr-FR" sz="1800" dirty="0">
              <a:effectLst/>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800" b="1" dirty="0">
                <a:effectLst/>
                <a:ea typeface="Times New Roman" panose="02020603050405020304" pitchFamily="18" charset="0"/>
              </a:rPr>
              <a:t>Content Planning:</a:t>
            </a:r>
            <a:r>
              <a:rPr lang="en-GB" sz="1800" dirty="0">
                <a:effectLst/>
                <a:ea typeface="Times New Roman" panose="02020603050405020304" pitchFamily="18" charset="0"/>
              </a:rPr>
              <a:t> Develop a content calendar outlining what type of content you'll share and when. Mix up your content with a variety of posts, including educational, promotional, and interactive content.</a:t>
            </a:r>
            <a:endParaRPr lang="fr-FR" sz="1800" dirty="0">
              <a:effectLst/>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800" b="1" dirty="0">
                <a:effectLst/>
                <a:ea typeface="Times New Roman" panose="02020603050405020304" pitchFamily="18" charset="0"/>
              </a:rPr>
              <a:t>Consistency is Key:</a:t>
            </a:r>
            <a:r>
              <a:rPr lang="en-GB" sz="1800" dirty="0">
                <a:effectLst/>
                <a:ea typeface="Times New Roman" panose="02020603050405020304" pitchFamily="18" charset="0"/>
              </a:rPr>
              <a:t> Maintain a consistent posting schedule. Regular posting keeps your audience engaged and helps build a loyal following.</a:t>
            </a:r>
            <a:endParaRPr lang="fr-FR" sz="1800" dirty="0">
              <a:effectLst/>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800" b="1" dirty="0">
                <a:effectLst/>
                <a:ea typeface="Times New Roman" panose="02020603050405020304" pitchFamily="18" charset="0"/>
              </a:rPr>
              <a:t>Engagement and Interaction:</a:t>
            </a:r>
            <a:r>
              <a:rPr lang="en-GB" sz="1800" dirty="0">
                <a:effectLst/>
                <a:ea typeface="Times New Roman" panose="02020603050405020304" pitchFamily="18" charset="0"/>
              </a:rPr>
              <a:t> Actively engage with your audience by responding to comments, messages, and mentions promptly. Encourage discussions and create a sense of community.</a:t>
            </a:r>
            <a:endParaRPr lang="fr-FR" sz="1800" dirty="0">
              <a:effectLst/>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800" b="1" dirty="0">
                <a:effectLst/>
                <a:ea typeface="Times New Roman" panose="02020603050405020304" pitchFamily="18" charset="0"/>
              </a:rPr>
              <a:t>Measure and Adapt:</a:t>
            </a:r>
            <a:r>
              <a:rPr lang="en-GB" sz="1800" dirty="0">
                <a:effectLst/>
                <a:ea typeface="Times New Roman" panose="02020603050405020304" pitchFamily="18" charset="0"/>
              </a:rPr>
              <a:t> Use social media analytics tools to track your performance. Monitor key metrics like engagement rate, reach, and conversions. Adjust your strategy based on the data.</a:t>
            </a:r>
            <a:endParaRPr lang="fr-FR" sz="1800" dirty="0">
              <a:effectLst/>
              <a:ea typeface="Times New Roman" panose="02020603050405020304" pitchFamily="18" charset="0"/>
            </a:endParaRPr>
          </a:p>
          <a:p>
            <a:endParaRPr lang="fr-FR"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740700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rotWithShape="1">
          <a:blip r:embed="rId2">
            <a:extLst>
              <a:ext uri="{28A0092B-C50C-407E-A947-70E740481C1C}">
                <a14:useLocalDpi xmlns:a14="http://schemas.microsoft.com/office/drawing/2010/main" val="0"/>
              </a:ext>
            </a:extLst>
          </a:blip>
          <a:srcRect l="14328" r="9857"/>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3. </a:t>
            </a:r>
            <a:r>
              <a:rPr lang="en-GB" sz="2800" dirty="0" err="1">
                <a:solidFill>
                  <a:srgbClr val="0AD995"/>
                </a:solidFill>
                <a:latin typeface="Calibri" panose="020F0502020204030204" pitchFamily="34" charset="0"/>
                <a:ea typeface="Yu Mincho" panose="02020400000000000000" pitchFamily="18" charset="-128"/>
                <a:cs typeface="Arial" panose="020B0604020202020204" pitchFamily="34" charset="0"/>
              </a:rPr>
              <a:t>Optimizacija</a:t>
            </a:r>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 </a:t>
            </a:r>
            <a:r>
              <a:rPr lang="en-GB" sz="2800" dirty="0" err="1">
                <a:solidFill>
                  <a:srgbClr val="0AD995"/>
                </a:solidFill>
                <a:latin typeface="Calibri" panose="020F0502020204030204" pitchFamily="34" charset="0"/>
                <a:ea typeface="Yu Mincho" panose="02020400000000000000" pitchFamily="18" charset="-128"/>
                <a:cs typeface="Arial" panose="020B0604020202020204" pitchFamily="34" charset="0"/>
              </a:rPr>
              <a:t>spletne</a:t>
            </a:r>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 </a:t>
            </a:r>
            <a:r>
              <a:rPr lang="en-GB" sz="2800" dirty="0" err="1">
                <a:solidFill>
                  <a:srgbClr val="0AD995"/>
                </a:solidFill>
                <a:latin typeface="Calibri" panose="020F0502020204030204" pitchFamily="34" charset="0"/>
                <a:ea typeface="Yu Mincho" panose="02020400000000000000" pitchFamily="18" charset="-128"/>
                <a:cs typeface="Arial" panose="020B0604020202020204" pitchFamily="34" charset="0"/>
              </a:rPr>
              <a:t>prisotnosti</a:t>
            </a:r>
            <a:endPar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endParaRPr>
          </a:p>
          <a:p>
            <a:r>
              <a:rPr lang="en-US" sz="2000" dirty="0">
                <a:latin typeface="Calibri" panose="020F0502020204030204" pitchFamily="34" charset="0"/>
                <a:ea typeface="Yu Mincho" panose="02020400000000000000" pitchFamily="18" charset="-128"/>
                <a:cs typeface="Arial" panose="020B0604020202020204" pitchFamily="34" charset="0"/>
              </a:rPr>
              <a:t>3</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.2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Uporaba</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platform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družabnih</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medijev</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za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gradnjo</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blagovne</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znamke</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in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sodelovanje</a:t>
            </a:r>
            <a:endParaRPr lang="es-ES"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r>
              <a:rPr lang="en-GB" sz="1800" b="1" dirty="0">
                <a:effectLst/>
                <a:latin typeface="Calibri" panose="020F0502020204030204" pitchFamily="34" charset="0"/>
                <a:ea typeface="Times New Roman" panose="02020603050405020304" pitchFamily="18" charset="0"/>
              </a:rPr>
              <a:t>3.2.3 </a:t>
            </a:r>
            <a:r>
              <a:rPr lang="en-GB" sz="1800" b="1" dirty="0" err="1">
                <a:effectLst/>
                <a:latin typeface="Calibri" panose="020F0502020204030204" pitchFamily="34" charset="0"/>
                <a:ea typeface="Times New Roman" panose="02020603050405020304" pitchFamily="18" charset="0"/>
              </a:rPr>
              <a:t>Uporaba</a:t>
            </a:r>
            <a:r>
              <a:rPr lang="en-GB" sz="1800" b="1" dirty="0">
                <a:effectLst/>
                <a:latin typeface="Calibri" panose="020F0502020204030204" pitchFamily="34" charset="0"/>
                <a:ea typeface="Times New Roman" panose="02020603050405020304" pitchFamily="18" charset="0"/>
              </a:rPr>
              <a:t> </a:t>
            </a:r>
            <a:r>
              <a:rPr lang="en-GB" sz="1800" b="1" dirty="0" err="1">
                <a:effectLst/>
                <a:latin typeface="Calibri" panose="020F0502020204030204" pitchFamily="34" charset="0"/>
                <a:ea typeface="Times New Roman" panose="02020603050405020304" pitchFamily="18" charset="0"/>
              </a:rPr>
              <a:t>različnih</a:t>
            </a:r>
            <a:r>
              <a:rPr lang="en-GB" sz="1800" b="1" dirty="0">
                <a:effectLst/>
                <a:latin typeface="Calibri" panose="020F0502020204030204" pitchFamily="34" charset="0"/>
                <a:ea typeface="Times New Roman" panose="02020603050405020304" pitchFamily="18" charset="0"/>
              </a:rPr>
              <a:t> platform </a:t>
            </a:r>
            <a:r>
              <a:rPr lang="en-GB" sz="1800" b="1" dirty="0" err="1">
                <a:effectLst/>
                <a:latin typeface="Calibri" panose="020F0502020204030204" pitchFamily="34" charset="0"/>
                <a:ea typeface="Times New Roman" panose="02020603050405020304" pitchFamily="18" charset="0"/>
              </a:rPr>
              <a:t>družabnih</a:t>
            </a:r>
            <a:r>
              <a:rPr lang="en-GB" sz="1800" b="1" dirty="0">
                <a:effectLst/>
                <a:latin typeface="Calibri" panose="020F0502020204030204" pitchFamily="34" charset="0"/>
                <a:ea typeface="Times New Roman" panose="02020603050405020304" pitchFamily="18" charset="0"/>
              </a:rPr>
              <a:t> </a:t>
            </a:r>
            <a:r>
              <a:rPr lang="en-GB" sz="1800" b="1" dirty="0" err="1">
                <a:effectLst/>
                <a:latin typeface="Calibri" panose="020F0502020204030204" pitchFamily="34" charset="0"/>
                <a:ea typeface="Times New Roman" panose="02020603050405020304" pitchFamily="18" charset="0"/>
              </a:rPr>
              <a:t>medijev</a:t>
            </a:r>
            <a:br>
              <a:rPr lang="en-GB" sz="1800" b="1" dirty="0">
                <a:effectLst/>
                <a:latin typeface="Calibri" panose="020F0502020204030204" pitchFamily="34" charset="0"/>
                <a:ea typeface="Times New Roman" panose="02020603050405020304" pitchFamily="18" charset="0"/>
              </a:rPr>
            </a:br>
            <a:endParaRPr lang="fr-FR" sz="1800" dirty="0">
              <a:effectLst/>
              <a:latin typeface="Times New Roman" panose="02020603050405020304" pitchFamily="18" charset="0"/>
              <a:ea typeface="Times New Roman" panose="02020603050405020304" pitchFamily="18" charset="0"/>
            </a:endParaRPr>
          </a:p>
          <a:p>
            <a:r>
              <a:rPr lang="en-GB" sz="1800" dirty="0" err="1">
                <a:effectLst/>
                <a:latin typeface="Calibri" panose="020F0502020204030204" pitchFamily="34" charset="0"/>
                <a:ea typeface="Times New Roman" panose="02020603050405020304" pitchFamily="18" charset="0"/>
              </a:rPr>
              <a:t>Vsaka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platforma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družabnih</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medijev</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ima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edinstvene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funkcije</a:t>
            </a:r>
            <a:r>
              <a:rPr lang="en-GB" sz="1800" dirty="0">
                <a:effectLst/>
                <a:latin typeface="Calibri" panose="020F0502020204030204" pitchFamily="34" charset="0"/>
                <a:ea typeface="Times New Roman" panose="02020603050405020304" pitchFamily="18" charset="0"/>
              </a:rPr>
              <a:t> in </a:t>
            </a:r>
            <a:r>
              <a:rPr lang="en-GB" sz="1800" dirty="0" err="1">
                <a:effectLst/>
                <a:latin typeface="Calibri" panose="020F0502020204030204" pitchFamily="34" charset="0"/>
                <a:ea typeface="Times New Roman" panose="02020603050405020304" pitchFamily="18" charset="0"/>
              </a:rPr>
              <a:t>bazo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uporabnikov</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Tukaj</a:t>
            </a:r>
            <a:r>
              <a:rPr lang="en-GB" sz="1800" dirty="0">
                <a:effectLst/>
                <a:latin typeface="Calibri" panose="020F0502020204030204" pitchFamily="34" charset="0"/>
                <a:ea typeface="Times New Roman" panose="02020603050405020304" pitchFamily="18" charset="0"/>
              </a:rPr>
              <a:t> je </a:t>
            </a:r>
            <a:r>
              <a:rPr lang="en-GB" sz="1800" dirty="0" err="1">
                <a:effectLst/>
                <a:latin typeface="Calibri" panose="020F0502020204030204" pitchFamily="34" charset="0"/>
                <a:ea typeface="Times New Roman" panose="02020603050405020304" pitchFamily="18" charset="0"/>
              </a:rPr>
              <a:t>kratek</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pregled</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nekaterih</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priljubljenih</a:t>
            </a:r>
            <a:r>
              <a:rPr lang="en-GB" sz="1800" dirty="0">
                <a:effectLst/>
                <a:latin typeface="Calibri" panose="020F0502020204030204" pitchFamily="34" charset="0"/>
                <a:ea typeface="Times New Roman" panose="02020603050405020304" pitchFamily="18" charset="0"/>
              </a:rPr>
              <a:t> platform </a:t>
            </a:r>
            <a:r>
              <a:rPr lang="en-GB" sz="1800" dirty="0" err="1">
                <a:effectLst/>
                <a:latin typeface="Calibri" panose="020F0502020204030204" pitchFamily="34" charset="0"/>
                <a:ea typeface="Times New Roman" panose="02020603050405020304" pitchFamily="18" charset="0"/>
              </a:rPr>
              <a:t>družabnih</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medijev</a:t>
            </a:r>
            <a:r>
              <a:rPr lang="en-GB" sz="1800" dirty="0">
                <a:effectLst/>
                <a:latin typeface="Calibri" panose="020F0502020204030204" pitchFamily="34" charset="0"/>
                <a:ea typeface="Times New Roman" panose="02020603050405020304" pitchFamily="18" charset="0"/>
              </a:rPr>
              <a:t> in </a:t>
            </a:r>
            <a:r>
              <a:rPr lang="en-GB" sz="1800" dirty="0" err="1">
                <a:effectLst/>
                <a:latin typeface="Calibri" panose="020F0502020204030204" pitchFamily="34" charset="0"/>
                <a:ea typeface="Times New Roman" panose="02020603050405020304" pitchFamily="18" charset="0"/>
              </a:rPr>
              <a:t>načinov</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kako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jih</a:t>
            </a:r>
            <a:r>
              <a:rPr lang="en-GB" sz="1800" dirty="0">
                <a:effectLst/>
                <a:latin typeface="Calibri" panose="020F0502020204030204" pitchFamily="34" charset="0"/>
                <a:ea typeface="Times New Roman" panose="02020603050405020304" pitchFamily="18" charset="0"/>
              </a:rPr>
              <a:t> je </a:t>
            </a:r>
            <a:r>
              <a:rPr lang="en-GB" sz="1800" dirty="0" err="1">
                <a:effectLst/>
                <a:latin typeface="Calibri" panose="020F0502020204030204" pitchFamily="34" charset="0"/>
                <a:ea typeface="Times New Roman" panose="02020603050405020304" pitchFamily="18" charset="0"/>
              </a:rPr>
              <a:t>mogoče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izkoristiti</a:t>
            </a:r>
            <a:r>
              <a:rPr lang="en-GB" sz="1800" dirty="0">
                <a:effectLst/>
                <a:latin typeface="Calibri" panose="020F0502020204030204" pitchFamily="34" charset="0"/>
                <a:ea typeface="Times New Roman" panose="02020603050405020304" pitchFamily="18" charset="0"/>
              </a:rPr>
              <a:t> za </a:t>
            </a:r>
            <a:r>
              <a:rPr lang="en-GB" sz="1800" dirty="0" err="1">
                <a:effectLst/>
                <a:latin typeface="Calibri" panose="020F0502020204030204" pitchFamily="34" charset="0"/>
                <a:ea typeface="Times New Roman" panose="02020603050405020304" pitchFamily="18" charset="0"/>
              </a:rPr>
              <a:t>gradnjo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blagovne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znamke</a:t>
            </a:r>
            <a:r>
              <a:rPr lang="en-GB" sz="1800" dirty="0">
                <a:effectLst/>
                <a:latin typeface="Calibri" panose="020F0502020204030204" pitchFamily="34" charset="0"/>
                <a:ea typeface="Times New Roman" panose="02020603050405020304" pitchFamily="18" charset="0"/>
              </a:rPr>
              <a:t> in </a:t>
            </a:r>
            <a:r>
              <a:rPr lang="en-GB" sz="1800" dirty="0" err="1">
                <a:effectLst/>
                <a:latin typeface="Calibri" panose="020F0502020204030204" pitchFamily="34" charset="0"/>
                <a:ea typeface="Times New Roman" panose="02020603050405020304" pitchFamily="18" charset="0"/>
              </a:rPr>
              <a:t>sodelovanje</a:t>
            </a:r>
            <a:r>
              <a:rPr lang="en-GB" sz="1800" dirty="0">
                <a:effectLst/>
                <a:latin typeface="Calibri" panose="020F0502020204030204" pitchFamily="34" charset="0"/>
                <a:ea typeface="Times New Roman" panose="02020603050405020304" pitchFamily="18" charset="0"/>
              </a:rPr>
              <a:t>:</a:t>
            </a:r>
            <a:br>
              <a:rPr lang="en-GB" sz="1800" dirty="0">
                <a:effectLst/>
                <a:latin typeface="Calibri" panose="020F0502020204030204" pitchFamily="34" charset="0"/>
                <a:ea typeface="Times New Roman" panose="02020603050405020304" pitchFamily="18" charset="0"/>
              </a:rPr>
            </a:br>
            <a:r>
              <a:rPr lang="en-GB" sz="1800" dirty="0">
                <a:effectLst/>
                <a:latin typeface="Calibri" panose="020F0502020204030204" pitchFamily="34" charset="0"/>
                <a:ea typeface="Times New Roman" panose="02020603050405020304" pitchFamily="18" charset="0"/>
              </a:rPr>
              <a:t> </a:t>
            </a:r>
            <a:endParaRPr lang="fr-FR" sz="1800" dirty="0">
              <a:effectLst/>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800" b="1" dirty="0">
                <a:effectLst/>
                <a:latin typeface="Calibri" panose="020F0502020204030204" pitchFamily="34" charset="0"/>
                <a:ea typeface="Times New Roman" panose="02020603050405020304" pitchFamily="18" charset="0"/>
              </a:rPr>
              <a:t>Facebook: </a:t>
            </a:r>
            <a:r>
              <a:rPr lang="en-GB" sz="1800" dirty="0" err="1">
                <a:effectLst/>
                <a:latin typeface="Calibri" panose="020F0502020204030204" pitchFamily="34" charset="0"/>
                <a:ea typeface="Times New Roman" panose="02020603050405020304" pitchFamily="18" charset="0"/>
              </a:rPr>
              <a:t>Idealno</a:t>
            </a:r>
            <a:r>
              <a:rPr lang="en-GB" sz="1800" dirty="0">
                <a:effectLst/>
                <a:latin typeface="Calibri" panose="020F0502020204030204" pitchFamily="34" charset="0"/>
                <a:ea typeface="Times New Roman" panose="02020603050405020304" pitchFamily="18" charset="0"/>
              </a:rPr>
              <a:t> za </a:t>
            </a:r>
            <a:r>
              <a:rPr lang="en-GB" sz="1800" dirty="0" err="1">
                <a:effectLst/>
                <a:latin typeface="Calibri" panose="020F0502020204030204" pitchFamily="34" charset="0"/>
                <a:ea typeface="Times New Roman" panose="02020603050405020304" pitchFamily="18" charset="0"/>
              </a:rPr>
              <a:t>deljenje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različnih</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vsebin</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vključno</a:t>
            </a:r>
            <a:r>
              <a:rPr lang="en-GB" sz="1800" dirty="0">
                <a:effectLst/>
                <a:latin typeface="Calibri" panose="020F0502020204030204" pitchFamily="34" charset="0"/>
                <a:ea typeface="Times New Roman" panose="02020603050405020304" pitchFamily="18" charset="0"/>
              </a:rPr>
              <a:t> s </a:t>
            </a:r>
            <a:r>
              <a:rPr lang="en-GB" sz="1800" dirty="0" err="1">
                <a:effectLst/>
                <a:latin typeface="Calibri" panose="020F0502020204030204" pitchFamily="34" charset="0"/>
                <a:ea typeface="Times New Roman" panose="02020603050405020304" pitchFamily="18" charset="0"/>
              </a:rPr>
              <a:t>članki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videoposnetki</a:t>
            </a:r>
            <a:r>
              <a:rPr lang="en-GB" sz="1800" dirty="0">
                <a:effectLst/>
                <a:latin typeface="Calibri" panose="020F0502020204030204" pitchFamily="34" charset="0"/>
                <a:ea typeface="Times New Roman" panose="02020603050405020304" pitchFamily="18" charset="0"/>
              </a:rPr>
              <a:t> in </a:t>
            </a:r>
            <a:r>
              <a:rPr lang="en-GB" sz="1800" dirty="0" err="1">
                <a:effectLst/>
                <a:latin typeface="Calibri" panose="020F0502020204030204" pitchFamily="34" charset="0"/>
                <a:ea typeface="Times New Roman" panose="02020603050405020304" pitchFamily="18" charset="0"/>
              </a:rPr>
              <a:t>slikami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Ponuja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obsežne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možnosti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ciljanja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oglasov</a:t>
            </a:r>
            <a:r>
              <a:rPr lang="en-GB" sz="1800" dirty="0">
                <a:effectLst/>
                <a:latin typeface="Calibri" panose="020F0502020204030204" pitchFamily="34" charset="0"/>
                <a:ea typeface="Times New Roman" panose="02020603050405020304" pitchFamily="18" charset="0"/>
              </a:rPr>
              <a:t>.</a:t>
            </a:r>
          </a:p>
          <a:p>
            <a:pPr marL="342900" lvl="0" indent="-342900">
              <a:buSzPts val="1000"/>
              <a:buFont typeface="Symbol" panose="05050102010706020507" pitchFamily="18" charset="2"/>
              <a:buChar char=""/>
              <a:tabLst>
                <a:tab pos="457200" algn="l"/>
              </a:tabLst>
            </a:pPr>
            <a:r>
              <a:rPr lang="en-GB" sz="1800" b="1" dirty="0">
                <a:effectLst/>
                <a:latin typeface="Calibri" panose="020F0502020204030204" pitchFamily="34" charset="0"/>
                <a:ea typeface="Times New Roman" panose="02020603050405020304" pitchFamily="18" charset="0"/>
              </a:rPr>
              <a:t>Instagram</a:t>
            </a:r>
            <a:r>
              <a:rPr lang="en-GB" sz="1800" b="1" dirty="0">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Zelo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vizualna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platforma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primerna</a:t>
            </a:r>
            <a:r>
              <a:rPr lang="en-GB" sz="1800" dirty="0">
                <a:effectLst/>
                <a:latin typeface="Calibri" panose="020F0502020204030204" pitchFamily="34" charset="0"/>
                <a:ea typeface="Times New Roman" panose="02020603050405020304" pitchFamily="18" charset="0"/>
              </a:rPr>
              <a:t> za </a:t>
            </a:r>
            <a:r>
              <a:rPr lang="en-GB" sz="1800" dirty="0" err="1">
                <a:effectLst/>
                <a:latin typeface="Calibri" panose="020F0502020204030204" pitchFamily="34" charset="0"/>
                <a:ea typeface="Times New Roman" panose="02020603050405020304" pitchFamily="18" charset="0"/>
              </a:rPr>
              <a:t>predstavitev</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izdelkov</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storitev</a:t>
            </a:r>
            <a:r>
              <a:rPr lang="en-GB" sz="1800" dirty="0">
                <a:effectLst/>
                <a:latin typeface="Calibri" panose="020F0502020204030204" pitchFamily="34" charset="0"/>
                <a:ea typeface="Times New Roman" panose="02020603050405020304" pitchFamily="18" charset="0"/>
              </a:rPr>
              <a:t> in </a:t>
            </a:r>
            <a:r>
              <a:rPr lang="en-GB" sz="1800" dirty="0" err="1">
                <a:effectLst/>
                <a:latin typeface="Calibri" panose="020F0502020204030204" pitchFamily="34" charset="0"/>
                <a:ea typeface="Times New Roman" panose="02020603050405020304" pitchFamily="18" charset="0"/>
              </a:rPr>
              <a:t>življenjskega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sloga</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vaše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blagovne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znamke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Učinkovita</a:t>
            </a:r>
            <a:r>
              <a:rPr lang="en-GB" sz="1800" dirty="0">
                <a:effectLst/>
                <a:latin typeface="Calibri" panose="020F0502020204030204" pitchFamily="34" charset="0"/>
                <a:ea typeface="Times New Roman" panose="02020603050405020304" pitchFamily="18" charset="0"/>
              </a:rPr>
              <a:t> za </a:t>
            </a:r>
            <a:r>
              <a:rPr lang="en-GB" sz="1800" dirty="0" err="1">
                <a:effectLst/>
                <a:latin typeface="Calibri" panose="020F0502020204030204" pitchFamily="34" charset="0"/>
                <a:ea typeface="Times New Roman" panose="02020603050405020304" pitchFamily="18" charset="0"/>
              </a:rPr>
              <a:t>pripovedovanje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zgodb</a:t>
            </a:r>
            <a:r>
              <a:rPr lang="en-GB" sz="1800" dirty="0">
                <a:effectLst/>
                <a:latin typeface="Calibri" panose="020F0502020204030204" pitchFamily="34" charset="0"/>
                <a:ea typeface="Times New Roman" panose="02020603050405020304" pitchFamily="18" charset="0"/>
              </a:rPr>
              <a:t> o </a:t>
            </a:r>
            <a:r>
              <a:rPr lang="en-GB" sz="1800" dirty="0" err="1">
                <a:effectLst/>
                <a:latin typeface="Calibri" panose="020F0502020204030204" pitchFamily="34" charset="0"/>
                <a:ea typeface="Times New Roman" panose="02020603050405020304" pitchFamily="18" charset="0"/>
              </a:rPr>
              <a:t>blagovni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znamki</a:t>
            </a:r>
            <a:r>
              <a:rPr lang="en-GB" sz="1800" dirty="0">
                <a:effectLst/>
                <a:latin typeface="Calibri" panose="020F0502020204030204" pitchFamily="34" charset="0"/>
                <a:ea typeface="Times New Roman" panose="02020603050405020304" pitchFamily="18" charset="0"/>
              </a:rPr>
              <a:t>.</a:t>
            </a:r>
          </a:p>
          <a:p>
            <a:pPr marL="342900" lvl="0" indent="-342900">
              <a:buSzPts val="1000"/>
              <a:buFont typeface="Symbol" panose="05050102010706020507" pitchFamily="18" charset="2"/>
              <a:buChar char=""/>
              <a:tabLst>
                <a:tab pos="457200" algn="l"/>
              </a:tabLst>
            </a:pPr>
            <a:r>
              <a:rPr lang="en-GB" sz="1800" b="1" dirty="0">
                <a:effectLst/>
                <a:latin typeface="Calibri" panose="020F0502020204030204" pitchFamily="34" charset="0"/>
                <a:ea typeface="Times New Roman" panose="02020603050405020304" pitchFamily="18" charset="0"/>
              </a:rPr>
              <a:t>Twitter: </a:t>
            </a:r>
            <a:r>
              <a:rPr lang="en-GB" sz="1800" dirty="0" err="1">
                <a:effectLst/>
                <a:latin typeface="Calibri" panose="020F0502020204030204" pitchFamily="34" charset="0"/>
                <a:ea typeface="Times New Roman" panose="02020603050405020304" pitchFamily="18" charset="0"/>
              </a:rPr>
              <a:t>Najboljši</a:t>
            </a:r>
            <a:r>
              <a:rPr lang="en-GB" sz="1800" dirty="0">
                <a:effectLst/>
                <a:latin typeface="Calibri" panose="020F0502020204030204" pitchFamily="34" charset="0"/>
                <a:ea typeface="Times New Roman" panose="02020603050405020304" pitchFamily="18" charset="0"/>
              </a:rPr>
              <a:t> za </a:t>
            </a:r>
            <a:r>
              <a:rPr lang="en-GB" sz="1800" dirty="0" err="1">
                <a:effectLst/>
                <a:latin typeface="Calibri" panose="020F0502020204030204" pitchFamily="34" charset="0"/>
                <a:ea typeface="Times New Roman" panose="02020603050405020304" pitchFamily="18" charset="0"/>
              </a:rPr>
              <a:t>sodelovanje</a:t>
            </a:r>
            <a:r>
              <a:rPr lang="en-GB" sz="1800" dirty="0">
                <a:effectLst/>
                <a:latin typeface="Calibri" panose="020F0502020204030204" pitchFamily="34" charset="0"/>
                <a:ea typeface="Times New Roman" panose="02020603050405020304" pitchFamily="18" charset="0"/>
              </a:rPr>
              <a:t> v </a:t>
            </a:r>
            <a:r>
              <a:rPr lang="en-GB" sz="1800" dirty="0" err="1">
                <a:effectLst/>
                <a:latin typeface="Calibri" panose="020F0502020204030204" pitchFamily="34" charset="0"/>
                <a:ea typeface="Times New Roman" panose="02020603050405020304" pitchFamily="18" charset="0"/>
              </a:rPr>
              <a:t>realnem</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času</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izmenjavo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novic</a:t>
            </a:r>
            <a:r>
              <a:rPr lang="en-GB" sz="1800" dirty="0">
                <a:effectLst/>
                <a:latin typeface="Calibri" panose="020F0502020204030204" pitchFamily="34" charset="0"/>
                <a:ea typeface="Times New Roman" panose="02020603050405020304" pitchFamily="18" charset="0"/>
              </a:rPr>
              <a:t> in </a:t>
            </a:r>
            <a:r>
              <a:rPr lang="en-GB" sz="1800" dirty="0" err="1">
                <a:effectLst/>
                <a:latin typeface="Calibri" panose="020F0502020204030204" pitchFamily="34" charset="0"/>
                <a:ea typeface="Times New Roman" panose="02020603050405020304" pitchFamily="18" charset="0"/>
              </a:rPr>
              <a:t>sodelovanje</a:t>
            </a:r>
            <a:r>
              <a:rPr lang="en-GB" sz="1800" dirty="0">
                <a:effectLst/>
                <a:latin typeface="Calibri" panose="020F0502020204030204" pitchFamily="34" charset="0"/>
                <a:ea typeface="Times New Roman" panose="02020603050405020304" pitchFamily="18" charset="0"/>
              </a:rPr>
              <a:t> v </a:t>
            </a:r>
            <a:r>
              <a:rPr lang="en-GB" sz="1800" dirty="0" err="1">
                <a:effectLst/>
                <a:latin typeface="Calibri" panose="020F0502020204030204" pitchFamily="34" charset="0"/>
                <a:ea typeface="Times New Roman" panose="02020603050405020304" pitchFamily="18" charset="0"/>
              </a:rPr>
              <a:t>trendovskih</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pogovorih</a:t>
            </a:r>
            <a:r>
              <a:rPr lang="en-GB" sz="1800" dirty="0">
                <a:effectLst/>
                <a:latin typeface="Calibri" panose="020F0502020204030204" pitchFamily="34" charset="0"/>
                <a:ea typeface="Times New Roman" panose="02020603050405020304" pitchFamily="18" charset="0"/>
              </a:rPr>
              <a:t>.</a:t>
            </a:r>
            <a:endParaRPr lang="fr-FR"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233829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n 9" descr="Imagen que contiene lego, juguete, computadora&#10;&#10;Descripción generada automáticamente">
            <a:extLst>
              <a:ext uri="{FF2B5EF4-FFF2-40B4-BE49-F238E27FC236}">
                <a16:creationId xmlns:a16="http://schemas.microsoft.com/office/drawing/2014/main" id="{6D89A468-CA9E-4780-8722-72634E7D643F}"/>
              </a:ext>
            </a:extLst>
          </p:cNvPr>
          <p:cNvPicPr>
            <a:picLocks noChangeAspect="1"/>
          </p:cNvPicPr>
          <p:nvPr/>
        </p:nvPicPr>
        <p:blipFill rotWithShape="1">
          <a:blip r:embed="rId2">
            <a:extLst>
              <a:ext uri="{28A0092B-C50C-407E-A947-70E740481C1C}">
                <a14:useLocalDpi xmlns:a14="http://schemas.microsoft.com/office/drawing/2010/main" val="0"/>
              </a:ext>
            </a:extLst>
          </a:blip>
          <a:srcRect l="11731" r="14515"/>
          <a:stretch/>
        </p:blipFill>
        <p:spPr>
          <a:xfrm>
            <a:off x="8600535" y="2945103"/>
            <a:ext cx="3242351" cy="2472836"/>
          </a:xfrm>
          <a:prstGeom prst="rect">
            <a:avLst/>
          </a:prstGeom>
        </p:spPr>
      </p:pic>
      <p:sp>
        <p:nvSpPr>
          <p:cNvPr id="2" name="Marcador de texto 1">
            <a:extLst>
              <a:ext uri="{FF2B5EF4-FFF2-40B4-BE49-F238E27FC236}">
                <a16:creationId xmlns:a16="http://schemas.microsoft.com/office/drawing/2014/main" id="{30AB37CD-8A75-60B4-B45E-FBE435252F24}"/>
              </a:ext>
            </a:extLst>
          </p:cNvPr>
          <p:cNvSpPr>
            <a:spLocks noGrp="1"/>
          </p:cNvSpPr>
          <p:nvPr>
            <p:ph type="body" sz="quarter" idx="10"/>
          </p:nvPr>
        </p:nvSpPr>
        <p:spPr/>
        <p:txBody>
          <a:bodyPr/>
          <a:lstStyle/>
          <a:p>
            <a:r>
              <a:rPr lang="en-GB" dirty="0" err="1"/>
              <a:t>Učni</a:t>
            </a:r>
            <a:r>
              <a:rPr lang="en-GB" dirty="0"/>
              <a:t> </a:t>
            </a:r>
            <a:r>
              <a:rPr lang="en-GB" dirty="0" err="1"/>
              <a:t>cilji</a:t>
            </a:r>
            <a:endParaRPr lang="en-GB" dirty="0"/>
          </a:p>
        </p:txBody>
      </p:sp>
      <p:sp>
        <p:nvSpPr>
          <p:cNvPr id="7" name="Elipse 6">
            <a:extLst>
              <a:ext uri="{FF2B5EF4-FFF2-40B4-BE49-F238E27FC236}">
                <a16:creationId xmlns:a16="http://schemas.microsoft.com/office/drawing/2014/main" id="{33CF9DAE-63E6-3E82-DDA9-80AE1EB99CFD}"/>
              </a:ext>
            </a:extLst>
          </p:cNvPr>
          <p:cNvSpPr/>
          <p:nvPr/>
        </p:nvSpPr>
        <p:spPr>
          <a:xfrm>
            <a:off x="959744" y="2693103"/>
            <a:ext cx="252000" cy="252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Marcador de contenido 2">
            <a:extLst>
              <a:ext uri="{FF2B5EF4-FFF2-40B4-BE49-F238E27FC236}">
                <a16:creationId xmlns:a16="http://schemas.microsoft.com/office/drawing/2014/main" id="{2B0BC503-628F-6F13-E7F4-CB2CEDAE7A52}"/>
              </a:ext>
            </a:extLst>
          </p:cNvPr>
          <p:cNvSpPr txBox="1">
            <a:spLocks/>
          </p:cNvSpPr>
          <p:nvPr/>
        </p:nvSpPr>
        <p:spPr>
          <a:xfrm>
            <a:off x="1430262" y="2584020"/>
            <a:ext cx="8129063" cy="82453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nSpc>
                <a:spcPct val="107000"/>
              </a:lnSpc>
            </a:pPr>
            <a:r>
              <a:rPr lang="es-ES" sz="2200" dirty="0">
                <a:effectLst/>
                <a:latin typeface="Calibri" panose="020F0502020204030204" pitchFamily="34" charset="0"/>
                <a:ea typeface="Yu Mincho" panose="02020400000000000000" pitchFamily="18" charset="-128"/>
                <a:cs typeface="Arial" panose="020B0604020202020204" pitchFamily="34" charset="0"/>
              </a:rPr>
              <a:t>Prepoznati koncepte digitalnega trženja, vključno z različnimi spletnimi kanali in strategijami.</a:t>
            </a:r>
          </a:p>
        </p:txBody>
      </p:sp>
      <p:sp>
        <p:nvSpPr>
          <p:cNvPr id="9" name="Elipse 8">
            <a:extLst>
              <a:ext uri="{FF2B5EF4-FFF2-40B4-BE49-F238E27FC236}">
                <a16:creationId xmlns:a16="http://schemas.microsoft.com/office/drawing/2014/main" id="{298A63E7-61C2-567A-3D61-677CE3B2EF67}"/>
              </a:ext>
            </a:extLst>
          </p:cNvPr>
          <p:cNvSpPr/>
          <p:nvPr/>
        </p:nvSpPr>
        <p:spPr>
          <a:xfrm>
            <a:off x="959744" y="3844542"/>
            <a:ext cx="252000" cy="252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Elipse 10">
            <a:extLst>
              <a:ext uri="{FF2B5EF4-FFF2-40B4-BE49-F238E27FC236}">
                <a16:creationId xmlns:a16="http://schemas.microsoft.com/office/drawing/2014/main" id="{31926F06-E8AC-6E61-91CD-5B39297774BE}"/>
              </a:ext>
            </a:extLst>
          </p:cNvPr>
          <p:cNvSpPr/>
          <p:nvPr/>
        </p:nvSpPr>
        <p:spPr>
          <a:xfrm>
            <a:off x="959744" y="4995981"/>
            <a:ext cx="252000" cy="252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Marcador de contenido 2">
            <a:extLst>
              <a:ext uri="{FF2B5EF4-FFF2-40B4-BE49-F238E27FC236}">
                <a16:creationId xmlns:a16="http://schemas.microsoft.com/office/drawing/2014/main" id="{C9B2A65A-19EF-67E6-701F-2EB732F56F9B}"/>
              </a:ext>
            </a:extLst>
          </p:cNvPr>
          <p:cNvSpPr txBox="1">
            <a:spLocks/>
          </p:cNvSpPr>
          <p:nvPr/>
        </p:nvSpPr>
        <p:spPr>
          <a:xfrm>
            <a:off x="1430262" y="3759187"/>
            <a:ext cx="7170273" cy="82453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nSpc>
                <a:spcPct val="107000"/>
              </a:lnSpc>
            </a:pPr>
            <a:r>
              <a:rPr lang="es-ES" sz="2200" dirty="0">
                <a:effectLst/>
                <a:latin typeface="Calibri" panose="020F0502020204030204" pitchFamily="34" charset="0"/>
                <a:ea typeface="Yu Mincho" panose="02020400000000000000" pitchFamily="18" charset="-128"/>
                <a:cs typeface="Arial" panose="020B0604020202020204" pitchFamily="34" charset="0"/>
              </a:rPr>
              <a:t>Opredeliti jasne poslovne cilje in določiti ciljna občinstva za digitalne tržne kampanje.</a:t>
            </a:r>
          </a:p>
        </p:txBody>
      </p:sp>
      <p:sp>
        <p:nvSpPr>
          <p:cNvPr id="4" name="Marcador de contenido 2">
            <a:extLst>
              <a:ext uri="{FF2B5EF4-FFF2-40B4-BE49-F238E27FC236}">
                <a16:creationId xmlns:a16="http://schemas.microsoft.com/office/drawing/2014/main" id="{6A923DFD-7A32-AE1C-145F-D514D4B929BE}"/>
              </a:ext>
            </a:extLst>
          </p:cNvPr>
          <p:cNvSpPr txBox="1">
            <a:spLocks/>
          </p:cNvSpPr>
          <p:nvPr/>
        </p:nvSpPr>
        <p:spPr>
          <a:xfrm>
            <a:off x="1430262" y="4913534"/>
            <a:ext cx="7170273" cy="82453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nSpc>
                <a:spcPct val="107000"/>
              </a:lnSpc>
              <a:spcAft>
                <a:spcPts val="800"/>
              </a:spcAft>
            </a:pPr>
            <a:r>
              <a:rPr lang="es-ES" sz="2200" dirty="0"/>
              <a:t>Raziskovati tehnike za ustvarjanje uporabniku prijaznih, odzivnih spletnih strani, ki izboljšujejo spletno izkušnjo stran</a:t>
            </a:r>
          </a:p>
        </p:txBody>
      </p:sp>
      <p:sp>
        <p:nvSpPr>
          <p:cNvPr id="5" name="Marcador de contenido 2">
            <a:extLst>
              <a:ext uri="{FF2B5EF4-FFF2-40B4-BE49-F238E27FC236}">
                <a16:creationId xmlns:a16="http://schemas.microsoft.com/office/drawing/2014/main" id="{7B0760E7-28BF-639B-6B40-912B84F8FA40}"/>
              </a:ext>
            </a:extLst>
          </p:cNvPr>
          <p:cNvSpPr txBox="1">
            <a:spLocks/>
          </p:cNvSpPr>
          <p:nvPr/>
        </p:nvSpPr>
        <p:spPr>
          <a:xfrm>
            <a:off x="471472" y="1695105"/>
            <a:ext cx="7170273" cy="482671"/>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pl-PL" sz="2400" dirty="0"/>
              <a:t>Ob koncu tega modula boste znali:</a:t>
            </a:r>
            <a:endParaRPr lang="es-ES" sz="2400" dirty="0"/>
          </a:p>
          <a:p>
            <a:endParaRPr lang="es-ES" sz="2400" dirty="0"/>
          </a:p>
        </p:txBody>
      </p:sp>
    </p:spTree>
    <p:extLst>
      <p:ext uri="{BB962C8B-B14F-4D97-AF65-F5344CB8AC3E}">
        <p14:creationId xmlns:p14="http://schemas.microsoft.com/office/powerpoint/2010/main" val="18771042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rotWithShape="1">
          <a:blip r:embed="rId2">
            <a:extLst>
              <a:ext uri="{28A0092B-C50C-407E-A947-70E740481C1C}">
                <a14:useLocalDpi xmlns:a14="http://schemas.microsoft.com/office/drawing/2010/main" val="0"/>
              </a:ext>
            </a:extLst>
          </a:blip>
          <a:srcRect l="14328" r="9857"/>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3. </a:t>
            </a:r>
            <a:r>
              <a:rPr lang="en-GB" sz="2800" dirty="0" err="1">
                <a:solidFill>
                  <a:srgbClr val="0AD995"/>
                </a:solidFill>
                <a:latin typeface="Calibri" panose="020F0502020204030204" pitchFamily="34" charset="0"/>
                <a:ea typeface="Yu Mincho" panose="02020400000000000000" pitchFamily="18" charset="-128"/>
                <a:cs typeface="Arial" panose="020B0604020202020204" pitchFamily="34" charset="0"/>
              </a:rPr>
              <a:t>Optimizacija</a:t>
            </a:r>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 </a:t>
            </a:r>
            <a:r>
              <a:rPr lang="en-GB" sz="2800" dirty="0" err="1">
                <a:solidFill>
                  <a:srgbClr val="0AD995"/>
                </a:solidFill>
                <a:latin typeface="Calibri" panose="020F0502020204030204" pitchFamily="34" charset="0"/>
                <a:ea typeface="Yu Mincho" panose="02020400000000000000" pitchFamily="18" charset="-128"/>
                <a:cs typeface="Arial" panose="020B0604020202020204" pitchFamily="34" charset="0"/>
              </a:rPr>
              <a:t>spletne</a:t>
            </a:r>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 </a:t>
            </a:r>
            <a:r>
              <a:rPr lang="en-GB" sz="2800" dirty="0" err="1">
                <a:solidFill>
                  <a:srgbClr val="0AD995"/>
                </a:solidFill>
                <a:latin typeface="Calibri" panose="020F0502020204030204" pitchFamily="34" charset="0"/>
                <a:ea typeface="Yu Mincho" panose="02020400000000000000" pitchFamily="18" charset="-128"/>
                <a:cs typeface="Arial" panose="020B0604020202020204" pitchFamily="34" charset="0"/>
              </a:rPr>
              <a:t>prisotnosti</a:t>
            </a:r>
            <a:endPar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endParaRPr>
          </a:p>
          <a:p>
            <a:r>
              <a:rPr lang="en-US" sz="2000" dirty="0">
                <a:latin typeface="Calibri" panose="020F0502020204030204" pitchFamily="34" charset="0"/>
                <a:ea typeface="Yu Mincho" panose="02020400000000000000" pitchFamily="18" charset="-128"/>
                <a:cs typeface="Arial" panose="020B0604020202020204" pitchFamily="34" charset="0"/>
              </a:rPr>
              <a:t>3</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.2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Uporaba</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platform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družabnih</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medijev</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za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gradnjo</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blagovne</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znamke</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in </a:t>
            </a:r>
            <a:r>
              <a:rPr lang="en-US" sz="20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sodelovanje</a:t>
            </a:r>
            <a:endParaRPr lang="es-ES"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r>
              <a:rPr lang="en-GB" sz="1800" b="1" dirty="0">
                <a:effectLst/>
                <a:latin typeface="Calibri" panose="020F0502020204030204" pitchFamily="34" charset="0"/>
                <a:ea typeface="Times New Roman" panose="02020603050405020304" pitchFamily="18" charset="0"/>
              </a:rPr>
              <a:t>3.2.3 </a:t>
            </a:r>
            <a:r>
              <a:rPr lang="en-GB" sz="1800" b="1" dirty="0" err="1">
                <a:effectLst/>
                <a:latin typeface="Calibri" panose="020F0502020204030204" pitchFamily="34" charset="0"/>
                <a:ea typeface="Times New Roman" panose="02020603050405020304" pitchFamily="18" charset="0"/>
              </a:rPr>
              <a:t>Uporaba</a:t>
            </a:r>
            <a:r>
              <a:rPr lang="en-GB" sz="1800" b="1" dirty="0">
                <a:effectLst/>
                <a:latin typeface="Calibri" panose="020F0502020204030204" pitchFamily="34" charset="0"/>
                <a:ea typeface="Times New Roman" panose="02020603050405020304" pitchFamily="18" charset="0"/>
              </a:rPr>
              <a:t> </a:t>
            </a:r>
            <a:r>
              <a:rPr lang="en-GB" sz="1800" b="1" dirty="0" err="1">
                <a:effectLst/>
                <a:latin typeface="Calibri" panose="020F0502020204030204" pitchFamily="34" charset="0"/>
                <a:ea typeface="Times New Roman" panose="02020603050405020304" pitchFamily="18" charset="0"/>
              </a:rPr>
              <a:t>različnih</a:t>
            </a:r>
            <a:r>
              <a:rPr lang="en-GB" sz="1800" b="1" dirty="0">
                <a:effectLst/>
                <a:latin typeface="Calibri" panose="020F0502020204030204" pitchFamily="34" charset="0"/>
                <a:ea typeface="Times New Roman" panose="02020603050405020304" pitchFamily="18" charset="0"/>
              </a:rPr>
              <a:t> platform </a:t>
            </a:r>
            <a:r>
              <a:rPr lang="en-GB" sz="1800" b="1" dirty="0" err="1">
                <a:effectLst/>
                <a:latin typeface="Calibri" panose="020F0502020204030204" pitchFamily="34" charset="0"/>
                <a:ea typeface="Times New Roman" panose="02020603050405020304" pitchFamily="18" charset="0"/>
              </a:rPr>
              <a:t>družabnih</a:t>
            </a:r>
            <a:r>
              <a:rPr lang="en-GB" sz="1800" b="1" dirty="0">
                <a:effectLst/>
                <a:latin typeface="Calibri" panose="020F0502020204030204" pitchFamily="34" charset="0"/>
                <a:ea typeface="Times New Roman" panose="02020603050405020304" pitchFamily="18" charset="0"/>
              </a:rPr>
              <a:t> </a:t>
            </a:r>
            <a:r>
              <a:rPr lang="en-GB" sz="1800" b="1" dirty="0" err="1">
                <a:effectLst/>
                <a:latin typeface="Calibri" panose="020F0502020204030204" pitchFamily="34" charset="0"/>
                <a:ea typeface="Times New Roman" panose="02020603050405020304" pitchFamily="18" charset="0"/>
              </a:rPr>
              <a:t>medijev</a:t>
            </a:r>
            <a:br>
              <a:rPr lang="en-GB" sz="1800" b="1" dirty="0">
                <a:effectLst/>
                <a:latin typeface="Calibri" panose="020F0502020204030204" pitchFamily="34" charset="0"/>
                <a:ea typeface="Times New Roman" panose="02020603050405020304" pitchFamily="18" charset="0"/>
              </a:rPr>
            </a:br>
            <a:endParaRPr lang="fr-FR" sz="1800" dirty="0">
              <a:effectLst/>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800" b="1" dirty="0">
                <a:effectLst/>
                <a:latin typeface="Calibri" panose="020F0502020204030204" pitchFamily="34" charset="0"/>
                <a:ea typeface="Times New Roman" panose="02020603050405020304" pitchFamily="18" charset="0"/>
              </a:rPr>
              <a:t>LinkedIn: </a:t>
            </a:r>
            <a:r>
              <a:rPr lang="en-GB" sz="1800" dirty="0" err="1">
                <a:effectLst/>
                <a:latin typeface="Calibri" panose="020F0502020204030204" pitchFamily="34" charset="0"/>
                <a:ea typeface="Times New Roman" panose="02020603050405020304" pitchFamily="18" charset="0"/>
              </a:rPr>
              <a:t>strokovno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omrežje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kjer</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lahko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uveljavite</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vodilno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vlogo</a:t>
            </a:r>
            <a:r>
              <a:rPr lang="en-GB" sz="1800" dirty="0">
                <a:effectLst/>
                <a:latin typeface="Calibri" panose="020F0502020204030204" pitchFamily="34" charset="0"/>
                <a:ea typeface="Times New Roman" panose="02020603050405020304" pitchFamily="18" charset="0"/>
              </a:rPr>
              <a:t> in se </a:t>
            </a:r>
            <a:r>
              <a:rPr lang="en-GB" sz="1800" dirty="0" err="1">
                <a:effectLst/>
                <a:latin typeface="Calibri" panose="020F0502020204030204" pitchFamily="34" charset="0"/>
                <a:ea typeface="Times New Roman" panose="02020603050405020304" pitchFamily="18" charset="0"/>
              </a:rPr>
              <a:t>povežete</a:t>
            </a:r>
            <a:r>
              <a:rPr lang="en-GB" sz="1800" dirty="0">
                <a:effectLst/>
                <a:latin typeface="Calibri" panose="020F0502020204030204" pitchFamily="34" charset="0"/>
                <a:ea typeface="Times New Roman" panose="02020603050405020304" pitchFamily="18" charset="0"/>
              </a:rPr>
              <a:t> s </a:t>
            </a:r>
            <a:r>
              <a:rPr lang="en-GB" sz="1800" dirty="0" err="1">
                <a:effectLst/>
                <a:latin typeface="Calibri" panose="020F0502020204030204" pitchFamily="34" charset="0"/>
                <a:ea typeface="Times New Roman" panose="02020603050405020304" pitchFamily="18" charset="0"/>
              </a:rPr>
              <a:t>kolegi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iz</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panoge</a:t>
            </a:r>
            <a:r>
              <a:rPr lang="en-GB" sz="1800" dirty="0">
                <a:effectLst/>
                <a:latin typeface="Calibri" panose="020F0502020204030204" pitchFamily="34" charset="0"/>
                <a:ea typeface="Times New Roman" panose="02020603050405020304" pitchFamily="18" charset="0"/>
              </a:rPr>
              <a:t>.</a:t>
            </a:r>
          </a:p>
          <a:p>
            <a:pPr marL="342900" lvl="0" indent="-342900">
              <a:buSzPts val="1000"/>
              <a:buFont typeface="Symbol" panose="05050102010706020507" pitchFamily="18" charset="2"/>
              <a:buChar char=""/>
              <a:tabLst>
                <a:tab pos="457200" algn="l"/>
              </a:tabLst>
            </a:pPr>
            <a:r>
              <a:rPr lang="en-GB" sz="1800" b="1" dirty="0">
                <a:effectLst/>
                <a:latin typeface="Calibri" panose="020F0502020204030204" pitchFamily="34" charset="0"/>
                <a:ea typeface="Times New Roman" panose="02020603050405020304" pitchFamily="18" charset="0"/>
              </a:rPr>
              <a:t>Pinterest: </a:t>
            </a:r>
            <a:r>
              <a:rPr lang="en-GB" sz="1800" dirty="0" err="1">
                <a:effectLst/>
                <a:latin typeface="Calibri" panose="020F0502020204030204" pitchFamily="34" charset="0"/>
                <a:ea typeface="Times New Roman" panose="02020603050405020304" pitchFamily="18" charset="0"/>
              </a:rPr>
              <a:t>Idealen</a:t>
            </a:r>
            <a:r>
              <a:rPr lang="en-GB" sz="1800" dirty="0">
                <a:effectLst/>
                <a:latin typeface="Calibri" panose="020F0502020204030204" pitchFamily="34" charset="0"/>
                <a:ea typeface="Times New Roman" panose="02020603050405020304" pitchFamily="18" charset="0"/>
              </a:rPr>
              <a:t> za </a:t>
            </a:r>
            <a:r>
              <a:rPr lang="en-GB" sz="1800" dirty="0" err="1">
                <a:effectLst/>
                <a:latin typeface="Calibri" panose="020F0502020204030204" pitchFamily="34" charset="0"/>
                <a:ea typeface="Times New Roman" panose="02020603050405020304" pitchFamily="18" charset="0"/>
              </a:rPr>
              <a:t>podjetja</a:t>
            </a:r>
            <a:r>
              <a:rPr lang="en-GB" sz="1800" dirty="0">
                <a:effectLst/>
                <a:latin typeface="Calibri" panose="020F0502020204030204" pitchFamily="34" charset="0"/>
                <a:ea typeface="Times New Roman" panose="02020603050405020304" pitchFamily="18" charset="0"/>
              </a:rPr>
              <a:t> z </a:t>
            </a:r>
            <a:r>
              <a:rPr lang="en-GB" sz="1800" dirty="0" err="1">
                <a:effectLst/>
                <a:latin typeface="Calibri" panose="020F0502020204030204" pitchFamily="34" charset="0"/>
                <a:ea typeface="Times New Roman" panose="02020603050405020304" pitchFamily="18" charset="0"/>
              </a:rPr>
              <a:t>vizualno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privlačnimi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izdelki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Uporabniki</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pogosto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odkrijejo</a:t>
            </a:r>
            <a:r>
              <a:rPr lang="en-GB" sz="1800" dirty="0">
                <a:effectLst/>
                <a:latin typeface="Calibri" panose="020F0502020204030204" pitchFamily="34" charset="0"/>
                <a:ea typeface="Times New Roman" panose="02020603050405020304" pitchFamily="18" charset="0"/>
              </a:rPr>
              <a:t> in </a:t>
            </a:r>
            <a:r>
              <a:rPr lang="en-GB" sz="1800" dirty="0" err="1">
                <a:effectLst/>
                <a:latin typeface="Calibri" panose="020F0502020204030204" pitchFamily="34" charset="0"/>
                <a:ea typeface="Times New Roman" panose="02020603050405020304" pitchFamily="18" charset="0"/>
              </a:rPr>
              <a:t>shranijo</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izdelke</a:t>
            </a:r>
            <a:r>
              <a:rPr lang="en-GB" sz="1800" dirty="0">
                <a:effectLst/>
                <a:latin typeface="Calibri" panose="020F0502020204030204" pitchFamily="34" charset="0"/>
                <a:ea typeface="Times New Roman" panose="02020603050405020304" pitchFamily="18" charset="0"/>
              </a:rPr>
              <a:t>, ki so </a:t>
            </a:r>
            <a:r>
              <a:rPr lang="en-GB" sz="1800" dirty="0" err="1">
                <a:effectLst/>
                <a:latin typeface="Calibri" panose="020F0502020204030204" pitchFamily="34" charset="0"/>
                <a:ea typeface="Times New Roman" panose="02020603050405020304" pitchFamily="18" charset="0"/>
              </a:rPr>
              <a:t>jim</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všeč</a:t>
            </a:r>
            <a:r>
              <a:rPr lang="en-GB" sz="1800" dirty="0">
                <a:effectLst/>
                <a:latin typeface="Calibri" panose="020F0502020204030204" pitchFamily="34" charset="0"/>
                <a:ea typeface="Times New Roman" panose="02020603050405020304" pitchFamily="18" charset="0"/>
              </a:rPr>
              <a:t>.</a:t>
            </a:r>
          </a:p>
          <a:p>
            <a:pPr marL="342900" lvl="0" indent="-342900">
              <a:buSzPts val="1000"/>
              <a:buFont typeface="Symbol" panose="05050102010706020507" pitchFamily="18" charset="2"/>
              <a:buChar char=""/>
              <a:tabLst>
                <a:tab pos="457200" algn="l"/>
              </a:tabLst>
            </a:pPr>
            <a:r>
              <a:rPr lang="en-GB" sz="1800" b="1" dirty="0">
                <a:effectLst/>
                <a:latin typeface="Calibri" panose="020F0502020204030204" pitchFamily="34" charset="0"/>
                <a:ea typeface="Yu Mincho" panose="02020400000000000000" pitchFamily="18" charset="-128"/>
              </a:rPr>
              <a:t>YouTube: </a:t>
            </a:r>
            <a:r>
              <a:rPr lang="en-GB" sz="1800" dirty="0" err="1">
                <a:effectLst/>
                <a:latin typeface="Calibri" panose="020F0502020204030204" pitchFamily="34" charset="0"/>
                <a:ea typeface="Yu Mincho" panose="02020400000000000000" pitchFamily="18" charset="-128"/>
              </a:rPr>
              <a:t>Idealno</a:t>
            </a:r>
            <a:r>
              <a:rPr lang="en-GB" sz="1800" dirty="0">
                <a:effectLst/>
                <a:latin typeface="Calibri" panose="020F0502020204030204" pitchFamily="34" charset="0"/>
                <a:ea typeface="Yu Mincho" panose="02020400000000000000" pitchFamily="18" charset="-128"/>
              </a:rPr>
              <a:t> za video </a:t>
            </a:r>
            <a:r>
              <a:rPr lang="en-GB" sz="1800" dirty="0" err="1">
                <a:effectLst/>
                <a:latin typeface="Calibri" panose="020F0502020204030204" pitchFamily="34" charset="0"/>
                <a:ea typeface="Yu Mincho" panose="02020400000000000000" pitchFamily="18" charset="-128"/>
              </a:rPr>
              <a:t>vsebine</a:t>
            </a:r>
            <a:r>
              <a:rPr lang="en-GB" sz="1800" dirty="0">
                <a:effectLst/>
                <a:latin typeface="Calibri" panose="020F0502020204030204" pitchFamily="34" charset="0"/>
                <a:ea typeface="Yu Mincho" panose="02020400000000000000" pitchFamily="18" charset="-128"/>
              </a:rPr>
              <a:t>. </a:t>
            </a:r>
            <a:r>
              <a:rPr lang="en-GB" sz="1800" dirty="0" err="1">
                <a:effectLst/>
                <a:latin typeface="Calibri" panose="020F0502020204030204" pitchFamily="34" charset="0"/>
                <a:ea typeface="Yu Mincho" panose="02020400000000000000" pitchFamily="18" charset="-128"/>
              </a:rPr>
              <a:t>Ustvarite</a:t>
            </a:r>
            <a:r>
              <a:rPr lang="en-GB" sz="1800" dirty="0">
                <a:effectLst/>
                <a:latin typeface="Calibri" panose="020F0502020204030204" pitchFamily="34" charset="0"/>
                <a:ea typeface="Yu Mincho" panose="02020400000000000000" pitchFamily="18" charset="-128"/>
              </a:rPr>
              <a:t> </a:t>
            </a:r>
            <a:r>
              <a:rPr lang="en-GB" sz="1800" dirty="0" err="1">
                <a:effectLst/>
                <a:latin typeface="Calibri" panose="020F0502020204030204" pitchFamily="34" charset="0"/>
                <a:ea typeface="Yu Mincho" panose="02020400000000000000" pitchFamily="18" charset="-128"/>
              </a:rPr>
              <a:t>izobraževalne</a:t>
            </a:r>
            <a:r>
              <a:rPr lang="en-GB" sz="1800" dirty="0">
                <a:effectLst/>
                <a:latin typeface="Calibri" panose="020F0502020204030204" pitchFamily="34" charset="0"/>
                <a:ea typeface="Yu Mincho" panose="02020400000000000000" pitchFamily="18" charset="-128"/>
              </a:rPr>
              <a:t> </a:t>
            </a:r>
            <a:r>
              <a:rPr lang="en-GB" sz="1800" dirty="0" err="1">
                <a:effectLst/>
                <a:latin typeface="Calibri" panose="020F0502020204030204" pitchFamily="34" charset="0"/>
                <a:ea typeface="Yu Mincho" panose="02020400000000000000" pitchFamily="18" charset="-128"/>
              </a:rPr>
              <a:t>videoposnetke</a:t>
            </a:r>
            <a:r>
              <a:rPr lang="en-GB" sz="1800" dirty="0">
                <a:effectLst/>
                <a:latin typeface="Calibri" panose="020F0502020204030204" pitchFamily="34" charset="0"/>
                <a:ea typeface="Yu Mincho" panose="02020400000000000000" pitchFamily="18" charset="-128"/>
              </a:rPr>
              <a:t>, </a:t>
            </a:r>
            <a:r>
              <a:rPr lang="en-GB" sz="1800" dirty="0" err="1">
                <a:effectLst/>
                <a:latin typeface="Calibri" panose="020F0502020204030204" pitchFamily="34" charset="0"/>
                <a:ea typeface="Yu Mincho" panose="02020400000000000000" pitchFamily="18" charset="-128"/>
              </a:rPr>
              <a:t>predstavitve</a:t>
            </a:r>
            <a:r>
              <a:rPr lang="en-GB" sz="1800" dirty="0">
                <a:effectLst/>
                <a:latin typeface="Calibri" panose="020F0502020204030204" pitchFamily="34" charset="0"/>
                <a:ea typeface="Yu Mincho" panose="02020400000000000000" pitchFamily="18" charset="-128"/>
              </a:rPr>
              <a:t> </a:t>
            </a:r>
            <a:r>
              <a:rPr lang="en-GB" sz="1800" dirty="0" err="1">
                <a:effectLst/>
                <a:latin typeface="Calibri" panose="020F0502020204030204" pitchFamily="34" charset="0"/>
                <a:ea typeface="Yu Mincho" panose="02020400000000000000" pitchFamily="18" charset="-128"/>
              </a:rPr>
              <a:t>izdelkov</a:t>
            </a:r>
            <a:r>
              <a:rPr lang="en-GB" sz="1800" dirty="0">
                <a:effectLst/>
                <a:latin typeface="Calibri" panose="020F0502020204030204" pitchFamily="34" charset="0"/>
                <a:ea typeface="Yu Mincho" panose="02020400000000000000" pitchFamily="18" charset="-128"/>
              </a:rPr>
              <a:t> </a:t>
            </a:r>
            <a:r>
              <a:rPr lang="en-GB" sz="1800" dirty="0" err="1">
                <a:effectLst/>
                <a:latin typeface="Calibri" panose="020F0502020204030204" pitchFamily="34" charset="0"/>
                <a:ea typeface="Yu Mincho" panose="02020400000000000000" pitchFamily="18" charset="-128"/>
              </a:rPr>
              <a:t>ali</a:t>
            </a:r>
            <a:r>
              <a:rPr lang="en-GB" sz="1800" dirty="0">
                <a:effectLst/>
                <a:latin typeface="Calibri" panose="020F0502020204030204" pitchFamily="34" charset="0"/>
                <a:ea typeface="Yu Mincho" panose="02020400000000000000" pitchFamily="18" charset="-128"/>
              </a:rPr>
              <a:t> </a:t>
            </a:r>
            <a:r>
              <a:rPr lang="en-GB" sz="1800" dirty="0" err="1">
                <a:effectLst/>
                <a:latin typeface="Calibri" panose="020F0502020204030204" pitchFamily="34" charset="0"/>
                <a:ea typeface="Yu Mincho" panose="02020400000000000000" pitchFamily="18" charset="-128"/>
              </a:rPr>
              <a:t>poglede</a:t>
            </a:r>
            <a:r>
              <a:rPr lang="en-GB" sz="1800" dirty="0">
                <a:effectLst/>
                <a:latin typeface="Calibri" panose="020F0502020204030204" pitchFamily="34" charset="0"/>
                <a:ea typeface="Yu Mincho" panose="02020400000000000000" pitchFamily="18" charset="-128"/>
              </a:rPr>
              <a:t> v </a:t>
            </a:r>
            <a:r>
              <a:rPr lang="en-GB" sz="1800" dirty="0" err="1">
                <a:effectLst/>
                <a:latin typeface="Calibri" panose="020F0502020204030204" pitchFamily="34" charset="0"/>
                <a:ea typeface="Yu Mincho" panose="02020400000000000000" pitchFamily="18" charset="-128"/>
              </a:rPr>
              <a:t>zakulisje</a:t>
            </a:r>
            <a:r>
              <a:rPr lang="en-GB" sz="1800" dirty="0">
                <a:effectLst/>
                <a:latin typeface="Calibri" panose="020F0502020204030204" pitchFamily="34" charset="0"/>
                <a:ea typeface="Yu Mincho" panose="02020400000000000000" pitchFamily="18" charset="-128"/>
              </a:rPr>
              <a:t>.</a:t>
            </a:r>
          </a:p>
          <a:p>
            <a:pPr lvl="0">
              <a:buSzPts val="1000"/>
              <a:tabLst>
                <a:tab pos="457200" algn="l"/>
              </a:tabLst>
            </a:pPr>
            <a:br>
              <a:rPr lang="en-GB" sz="1800" dirty="0">
                <a:effectLst/>
                <a:latin typeface="Calibri" panose="020F0502020204030204" pitchFamily="34" charset="0"/>
                <a:ea typeface="Yu Mincho" panose="02020400000000000000" pitchFamily="18" charset="-128"/>
              </a:rPr>
            </a:br>
            <a:r>
              <a:rPr lang="en-GB" sz="1800" dirty="0" err="1">
                <a:effectLst/>
                <a:latin typeface="Calibri" panose="020F0502020204030204" pitchFamily="34" charset="0"/>
                <a:ea typeface="Yu Mincho" panose="02020400000000000000" pitchFamily="18" charset="-128"/>
              </a:rPr>
              <a:t>Mikro</a:t>
            </a:r>
            <a:r>
              <a:rPr lang="en-GB" sz="1800" dirty="0">
                <a:effectLst/>
                <a:latin typeface="Calibri" panose="020F0502020204030204" pitchFamily="34" charset="0"/>
                <a:ea typeface="Yu Mincho" panose="02020400000000000000" pitchFamily="18" charset="-128"/>
              </a:rPr>
              <a:t> in mala </a:t>
            </a:r>
            <a:r>
              <a:rPr lang="en-GB" sz="1800" dirty="0" err="1">
                <a:effectLst/>
                <a:latin typeface="Calibri" panose="020F0502020204030204" pitchFamily="34" charset="0"/>
                <a:ea typeface="Yu Mincho" panose="02020400000000000000" pitchFamily="18" charset="-128"/>
              </a:rPr>
              <a:t>ter</a:t>
            </a:r>
            <a:r>
              <a:rPr lang="en-GB" sz="1800" dirty="0">
                <a:effectLst/>
                <a:latin typeface="Calibri" panose="020F0502020204030204" pitchFamily="34" charset="0"/>
                <a:ea typeface="Yu Mincho" panose="02020400000000000000" pitchFamily="18" charset="-128"/>
              </a:rPr>
              <a:t> </a:t>
            </a:r>
            <a:r>
              <a:rPr lang="en-GB" sz="1800" dirty="0" err="1">
                <a:effectLst/>
                <a:latin typeface="Calibri" panose="020F0502020204030204" pitchFamily="34" charset="0"/>
                <a:ea typeface="Yu Mincho" panose="02020400000000000000" pitchFamily="18" charset="-128"/>
              </a:rPr>
              <a:t>srednje</a:t>
            </a:r>
            <a:r>
              <a:rPr lang="en-GB" sz="1800" dirty="0">
                <a:effectLst/>
                <a:latin typeface="Calibri" panose="020F0502020204030204" pitchFamily="34" charset="0"/>
                <a:ea typeface="Yu Mincho" panose="02020400000000000000" pitchFamily="18" charset="-128"/>
              </a:rPr>
              <a:t> </a:t>
            </a:r>
            <a:r>
              <a:rPr lang="en-GB" sz="1800" dirty="0" err="1">
                <a:effectLst/>
                <a:latin typeface="Calibri" panose="020F0502020204030204" pitchFamily="34" charset="0"/>
                <a:ea typeface="Yu Mincho" panose="02020400000000000000" pitchFamily="18" charset="-128"/>
              </a:rPr>
              <a:t>velika</a:t>
            </a:r>
            <a:r>
              <a:rPr lang="en-GB" sz="1800" dirty="0">
                <a:effectLst/>
                <a:latin typeface="Calibri" panose="020F0502020204030204" pitchFamily="34" charset="0"/>
                <a:ea typeface="Yu Mincho" panose="02020400000000000000" pitchFamily="18" charset="-128"/>
              </a:rPr>
              <a:t> </a:t>
            </a:r>
            <a:r>
              <a:rPr lang="en-GB" sz="1800" dirty="0" err="1">
                <a:effectLst/>
                <a:latin typeface="Calibri" panose="020F0502020204030204" pitchFamily="34" charset="0"/>
                <a:ea typeface="Yu Mincho" panose="02020400000000000000" pitchFamily="18" charset="-128"/>
              </a:rPr>
              <a:t>podjetja</a:t>
            </a:r>
            <a:r>
              <a:rPr lang="en-GB" sz="1800" dirty="0">
                <a:effectLst/>
                <a:latin typeface="Calibri" panose="020F0502020204030204" pitchFamily="34" charset="0"/>
                <a:ea typeface="Yu Mincho" panose="02020400000000000000" pitchFamily="18" charset="-128"/>
              </a:rPr>
              <a:t> </a:t>
            </a:r>
            <a:r>
              <a:rPr lang="en-GB" sz="1800" dirty="0" err="1">
                <a:effectLst/>
                <a:latin typeface="Calibri" panose="020F0502020204030204" pitchFamily="34" charset="0"/>
                <a:ea typeface="Yu Mincho" panose="02020400000000000000" pitchFamily="18" charset="-128"/>
              </a:rPr>
              <a:t>lahko</a:t>
            </a:r>
            <a:r>
              <a:rPr lang="en-GB" sz="1800" dirty="0">
                <a:effectLst/>
                <a:latin typeface="Calibri" panose="020F0502020204030204" pitchFamily="34" charset="0"/>
                <a:ea typeface="Yu Mincho" panose="02020400000000000000" pitchFamily="18" charset="-128"/>
              </a:rPr>
              <a:t> s </a:t>
            </a:r>
            <a:r>
              <a:rPr lang="en-GB" sz="1800" dirty="0" err="1">
                <a:effectLst/>
                <a:latin typeface="Calibri" panose="020F0502020204030204" pitchFamily="34" charset="0"/>
                <a:ea typeface="Yu Mincho" panose="02020400000000000000" pitchFamily="18" charset="-128"/>
              </a:rPr>
              <a:t>strateško</a:t>
            </a:r>
            <a:r>
              <a:rPr lang="en-GB" sz="1800" dirty="0">
                <a:effectLst/>
                <a:latin typeface="Calibri" panose="020F0502020204030204" pitchFamily="34" charset="0"/>
                <a:ea typeface="Yu Mincho" panose="02020400000000000000" pitchFamily="18" charset="-128"/>
              </a:rPr>
              <a:t> </a:t>
            </a:r>
            <a:r>
              <a:rPr lang="en-GB" sz="1800" dirty="0" err="1">
                <a:effectLst/>
                <a:latin typeface="Calibri" panose="020F0502020204030204" pitchFamily="34" charset="0"/>
                <a:ea typeface="Yu Mincho" panose="02020400000000000000" pitchFamily="18" charset="-128"/>
              </a:rPr>
              <a:t>uporabo</a:t>
            </a:r>
            <a:r>
              <a:rPr lang="en-GB" sz="1800" dirty="0">
                <a:effectLst/>
                <a:latin typeface="Calibri" panose="020F0502020204030204" pitchFamily="34" charset="0"/>
                <a:ea typeface="Yu Mincho" panose="02020400000000000000" pitchFamily="18" charset="-128"/>
              </a:rPr>
              <a:t> platform </a:t>
            </a:r>
            <a:r>
              <a:rPr lang="en-GB" sz="1800" dirty="0" err="1">
                <a:effectLst/>
                <a:latin typeface="Calibri" panose="020F0502020204030204" pitchFamily="34" charset="0"/>
                <a:ea typeface="Yu Mincho" panose="02020400000000000000" pitchFamily="18" charset="-128"/>
              </a:rPr>
              <a:t>družbenih</a:t>
            </a:r>
            <a:r>
              <a:rPr lang="en-GB" sz="1800" dirty="0">
                <a:effectLst/>
                <a:latin typeface="Calibri" panose="020F0502020204030204" pitchFamily="34" charset="0"/>
                <a:ea typeface="Yu Mincho" panose="02020400000000000000" pitchFamily="18" charset="-128"/>
              </a:rPr>
              <a:t> </a:t>
            </a:r>
            <a:r>
              <a:rPr lang="en-GB" sz="1800" dirty="0" err="1">
                <a:effectLst/>
                <a:latin typeface="Calibri" panose="020F0502020204030204" pitchFamily="34" charset="0"/>
                <a:ea typeface="Yu Mincho" panose="02020400000000000000" pitchFamily="18" charset="-128"/>
              </a:rPr>
              <a:t>medijev</a:t>
            </a:r>
            <a:r>
              <a:rPr lang="en-GB" sz="1800" dirty="0">
                <a:effectLst/>
                <a:latin typeface="Calibri" panose="020F0502020204030204" pitchFamily="34" charset="0"/>
                <a:ea typeface="Yu Mincho" panose="02020400000000000000" pitchFamily="18" charset="-128"/>
              </a:rPr>
              <a:t> </a:t>
            </a:r>
            <a:r>
              <a:rPr lang="en-GB" sz="1800" dirty="0" err="1">
                <a:effectLst/>
                <a:latin typeface="Calibri" panose="020F0502020204030204" pitchFamily="34" charset="0"/>
                <a:ea typeface="Yu Mincho" panose="02020400000000000000" pitchFamily="18" charset="-128"/>
              </a:rPr>
              <a:t>izboljšajo</a:t>
            </a:r>
            <a:r>
              <a:rPr lang="en-GB" sz="1800" dirty="0">
                <a:effectLst/>
                <a:latin typeface="Calibri" panose="020F0502020204030204" pitchFamily="34" charset="0"/>
                <a:ea typeface="Yu Mincho" panose="02020400000000000000" pitchFamily="18" charset="-128"/>
              </a:rPr>
              <a:t> </a:t>
            </a:r>
            <a:r>
              <a:rPr lang="en-GB" sz="1800" dirty="0" err="1">
                <a:effectLst/>
                <a:latin typeface="Calibri" panose="020F0502020204030204" pitchFamily="34" charset="0"/>
                <a:ea typeface="Yu Mincho" panose="02020400000000000000" pitchFamily="18" charset="-128"/>
              </a:rPr>
              <a:t>spletno</a:t>
            </a:r>
            <a:r>
              <a:rPr lang="en-GB" sz="1800" dirty="0">
                <a:effectLst/>
                <a:latin typeface="Calibri" panose="020F0502020204030204" pitchFamily="34" charset="0"/>
                <a:ea typeface="Yu Mincho" panose="02020400000000000000" pitchFamily="18" charset="-128"/>
              </a:rPr>
              <a:t> </a:t>
            </a:r>
            <a:r>
              <a:rPr lang="en-GB" sz="1800" dirty="0" err="1">
                <a:effectLst/>
                <a:latin typeface="Calibri" panose="020F0502020204030204" pitchFamily="34" charset="0"/>
                <a:ea typeface="Yu Mincho" panose="02020400000000000000" pitchFamily="18" charset="-128"/>
              </a:rPr>
              <a:t>prisotnost</a:t>
            </a:r>
            <a:r>
              <a:rPr lang="en-GB" sz="1800" dirty="0">
                <a:effectLst/>
                <a:latin typeface="Calibri" panose="020F0502020204030204" pitchFamily="34" charset="0"/>
                <a:ea typeface="Yu Mincho" panose="02020400000000000000" pitchFamily="18" charset="-128"/>
              </a:rPr>
              <a:t> </a:t>
            </a:r>
            <a:r>
              <a:rPr lang="en-GB" sz="1800" dirty="0" err="1">
                <a:effectLst/>
                <a:latin typeface="Calibri" panose="020F0502020204030204" pitchFamily="34" charset="0"/>
                <a:ea typeface="Yu Mincho" panose="02020400000000000000" pitchFamily="18" charset="-128"/>
              </a:rPr>
              <a:t>svoje</a:t>
            </a:r>
            <a:r>
              <a:rPr lang="en-GB" sz="1800" dirty="0">
                <a:effectLst/>
                <a:latin typeface="Calibri" panose="020F0502020204030204" pitchFamily="34" charset="0"/>
                <a:ea typeface="Yu Mincho" panose="02020400000000000000" pitchFamily="18" charset="-128"/>
              </a:rPr>
              <a:t> </a:t>
            </a:r>
            <a:r>
              <a:rPr lang="en-GB" sz="1800" dirty="0" err="1">
                <a:effectLst/>
                <a:latin typeface="Calibri" panose="020F0502020204030204" pitchFamily="34" charset="0"/>
                <a:ea typeface="Yu Mincho" panose="02020400000000000000" pitchFamily="18" charset="-128"/>
              </a:rPr>
              <a:t>blagovne</a:t>
            </a:r>
            <a:r>
              <a:rPr lang="en-GB" sz="1800" dirty="0">
                <a:effectLst/>
                <a:latin typeface="Calibri" panose="020F0502020204030204" pitchFamily="34" charset="0"/>
                <a:ea typeface="Yu Mincho" panose="02020400000000000000" pitchFamily="18" charset="-128"/>
              </a:rPr>
              <a:t> </a:t>
            </a:r>
            <a:r>
              <a:rPr lang="en-GB" sz="1800" dirty="0" err="1">
                <a:effectLst/>
                <a:latin typeface="Calibri" panose="020F0502020204030204" pitchFamily="34" charset="0"/>
                <a:ea typeface="Yu Mincho" panose="02020400000000000000" pitchFamily="18" charset="-128"/>
              </a:rPr>
              <a:t>znamke</a:t>
            </a:r>
            <a:r>
              <a:rPr lang="en-GB" sz="1800" dirty="0">
                <a:effectLst/>
                <a:latin typeface="Calibri" panose="020F0502020204030204" pitchFamily="34" charset="0"/>
                <a:ea typeface="Yu Mincho" panose="02020400000000000000" pitchFamily="18" charset="-128"/>
              </a:rPr>
              <a:t>, </a:t>
            </a:r>
            <a:r>
              <a:rPr lang="en-GB" sz="1800" dirty="0" err="1">
                <a:effectLst/>
                <a:latin typeface="Calibri" panose="020F0502020204030204" pitchFamily="34" charset="0"/>
                <a:ea typeface="Yu Mincho" panose="02020400000000000000" pitchFamily="18" charset="-128"/>
              </a:rPr>
              <a:t>vzpostavijo</a:t>
            </a:r>
            <a:r>
              <a:rPr lang="en-GB" sz="1800" dirty="0">
                <a:effectLst/>
                <a:latin typeface="Calibri" panose="020F0502020204030204" pitchFamily="34" charset="0"/>
                <a:ea typeface="Yu Mincho" panose="02020400000000000000" pitchFamily="18" charset="-128"/>
              </a:rPr>
              <a:t> </a:t>
            </a:r>
            <a:r>
              <a:rPr lang="en-GB" sz="1800" dirty="0" err="1">
                <a:effectLst/>
                <a:latin typeface="Calibri" panose="020F0502020204030204" pitchFamily="34" charset="0"/>
                <a:ea typeface="Yu Mincho" panose="02020400000000000000" pitchFamily="18" charset="-128"/>
              </a:rPr>
              <a:t>pomembne</a:t>
            </a:r>
            <a:r>
              <a:rPr lang="en-GB" sz="1800" dirty="0">
                <a:effectLst/>
                <a:latin typeface="Calibri" panose="020F0502020204030204" pitchFamily="34" charset="0"/>
                <a:ea typeface="Yu Mincho" panose="02020400000000000000" pitchFamily="18" charset="-128"/>
              </a:rPr>
              <a:t> </a:t>
            </a:r>
            <a:r>
              <a:rPr lang="en-GB" sz="1800" dirty="0" err="1">
                <a:effectLst/>
                <a:latin typeface="Calibri" panose="020F0502020204030204" pitchFamily="34" charset="0"/>
                <a:ea typeface="Yu Mincho" panose="02020400000000000000" pitchFamily="18" charset="-128"/>
              </a:rPr>
              <a:t>povezave</a:t>
            </a:r>
            <a:r>
              <a:rPr lang="en-GB" sz="1800" dirty="0">
                <a:effectLst/>
                <a:latin typeface="Calibri" panose="020F0502020204030204" pitchFamily="34" charset="0"/>
                <a:ea typeface="Yu Mincho" panose="02020400000000000000" pitchFamily="18" charset="-128"/>
              </a:rPr>
              <a:t> s </a:t>
            </a:r>
            <a:r>
              <a:rPr lang="en-GB" sz="1800" dirty="0" err="1">
                <a:effectLst/>
                <a:latin typeface="Calibri" panose="020F0502020204030204" pitchFamily="34" charset="0"/>
                <a:ea typeface="Yu Mincho" panose="02020400000000000000" pitchFamily="18" charset="-128"/>
              </a:rPr>
              <a:t>svojim</a:t>
            </a:r>
            <a:r>
              <a:rPr lang="en-GB" sz="1800" dirty="0">
                <a:effectLst/>
                <a:latin typeface="Calibri" panose="020F0502020204030204" pitchFamily="34" charset="0"/>
                <a:ea typeface="Yu Mincho" panose="02020400000000000000" pitchFamily="18" charset="-128"/>
              </a:rPr>
              <a:t> </a:t>
            </a:r>
            <a:r>
              <a:rPr lang="en-GB" sz="1800" dirty="0" err="1">
                <a:effectLst/>
                <a:latin typeface="Calibri" panose="020F0502020204030204" pitchFamily="34" charset="0"/>
                <a:ea typeface="Yu Mincho" panose="02020400000000000000" pitchFamily="18" charset="-128"/>
              </a:rPr>
              <a:t>občinstvom</a:t>
            </a:r>
            <a:r>
              <a:rPr lang="en-GB" sz="1800" dirty="0">
                <a:effectLst/>
                <a:latin typeface="Calibri" panose="020F0502020204030204" pitchFamily="34" charset="0"/>
                <a:ea typeface="Yu Mincho" panose="02020400000000000000" pitchFamily="18" charset="-128"/>
              </a:rPr>
              <a:t> in </a:t>
            </a:r>
            <a:r>
              <a:rPr lang="en-GB" sz="1800" dirty="0" err="1">
                <a:effectLst/>
                <a:latin typeface="Calibri" panose="020F0502020204030204" pitchFamily="34" charset="0"/>
                <a:ea typeface="Yu Mincho" panose="02020400000000000000" pitchFamily="18" charset="-128"/>
              </a:rPr>
              <a:t>spodbujajo</a:t>
            </a:r>
            <a:r>
              <a:rPr lang="en-GB" sz="1800" dirty="0">
                <a:effectLst/>
                <a:latin typeface="Calibri" panose="020F0502020204030204" pitchFamily="34" charset="0"/>
                <a:ea typeface="Yu Mincho" panose="02020400000000000000" pitchFamily="18" charset="-128"/>
              </a:rPr>
              <a:t> </a:t>
            </a:r>
            <a:r>
              <a:rPr lang="en-GB" sz="1800" dirty="0" err="1">
                <a:effectLst/>
                <a:latin typeface="Calibri" panose="020F0502020204030204" pitchFamily="34" charset="0"/>
                <a:ea typeface="Yu Mincho" panose="02020400000000000000" pitchFamily="18" charset="-128"/>
              </a:rPr>
              <a:t>poslovno</a:t>
            </a:r>
            <a:r>
              <a:rPr lang="en-GB" sz="1800" dirty="0">
                <a:effectLst/>
                <a:latin typeface="Calibri" panose="020F0502020204030204" pitchFamily="34" charset="0"/>
                <a:ea typeface="Yu Mincho" panose="02020400000000000000" pitchFamily="18" charset="-128"/>
              </a:rPr>
              <a:t> </a:t>
            </a:r>
            <a:r>
              <a:rPr lang="en-GB" sz="1800" dirty="0" err="1">
                <a:effectLst/>
                <a:latin typeface="Calibri" panose="020F0502020204030204" pitchFamily="34" charset="0"/>
                <a:ea typeface="Yu Mincho" panose="02020400000000000000" pitchFamily="18" charset="-128"/>
              </a:rPr>
              <a:t>rast</a:t>
            </a:r>
            <a:r>
              <a:rPr lang="en-GB" sz="1800" dirty="0">
                <a:effectLst/>
                <a:latin typeface="Calibri" panose="020F0502020204030204" pitchFamily="34" charset="0"/>
                <a:ea typeface="Yu Mincho" panose="02020400000000000000" pitchFamily="18" charset="-128"/>
              </a:rPr>
              <a:t>. V </a:t>
            </a:r>
            <a:r>
              <a:rPr lang="en-GB" sz="1800" dirty="0" err="1">
                <a:effectLst/>
                <a:latin typeface="Calibri" panose="020F0502020204030204" pitchFamily="34" charset="0"/>
                <a:ea typeface="Yu Mincho" panose="02020400000000000000" pitchFamily="18" charset="-128"/>
              </a:rPr>
              <a:t>naslednjem</a:t>
            </a:r>
            <a:r>
              <a:rPr lang="en-GB" sz="1800" dirty="0">
                <a:effectLst/>
                <a:latin typeface="Calibri" panose="020F0502020204030204" pitchFamily="34" charset="0"/>
                <a:ea typeface="Yu Mincho" panose="02020400000000000000" pitchFamily="18" charset="-128"/>
              </a:rPr>
              <a:t> </a:t>
            </a:r>
            <a:r>
              <a:rPr lang="en-GB" sz="1800" dirty="0" err="1">
                <a:effectLst/>
                <a:latin typeface="Calibri" panose="020F0502020204030204" pitchFamily="34" charset="0"/>
                <a:ea typeface="Yu Mincho" panose="02020400000000000000" pitchFamily="18" charset="-128"/>
              </a:rPr>
              <a:t>razdelku</a:t>
            </a:r>
            <a:r>
              <a:rPr lang="en-GB" sz="1800" dirty="0">
                <a:effectLst/>
                <a:latin typeface="Calibri" panose="020F0502020204030204" pitchFamily="34" charset="0"/>
                <a:ea typeface="Yu Mincho" panose="02020400000000000000" pitchFamily="18" charset="-128"/>
              </a:rPr>
              <a:t> </a:t>
            </a:r>
            <a:r>
              <a:rPr lang="en-GB" sz="1800" dirty="0" err="1">
                <a:effectLst/>
                <a:latin typeface="Calibri" panose="020F0502020204030204" pitchFamily="34" charset="0"/>
                <a:ea typeface="Yu Mincho" panose="02020400000000000000" pitchFamily="18" charset="-128"/>
              </a:rPr>
              <a:t>bomo</a:t>
            </a:r>
            <a:r>
              <a:rPr lang="en-GB" sz="1800" dirty="0">
                <a:effectLst/>
                <a:latin typeface="Calibri" panose="020F0502020204030204" pitchFamily="34" charset="0"/>
                <a:ea typeface="Yu Mincho" panose="02020400000000000000" pitchFamily="18" charset="-128"/>
              </a:rPr>
              <a:t> </a:t>
            </a:r>
            <a:r>
              <a:rPr lang="en-GB" sz="1800" dirty="0" err="1">
                <a:effectLst/>
                <a:latin typeface="Calibri" panose="020F0502020204030204" pitchFamily="34" charset="0"/>
                <a:ea typeface="Yu Mincho" panose="02020400000000000000" pitchFamily="18" charset="-128"/>
              </a:rPr>
              <a:t>raziskali</a:t>
            </a:r>
            <a:r>
              <a:rPr lang="en-GB" sz="1800" dirty="0">
                <a:effectLst/>
                <a:latin typeface="Calibri" panose="020F0502020204030204" pitchFamily="34" charset="0"/>
                <a:ea typeface="Yu Mincho" panose="02020400000000000000" pitchFamily="18" charset="-128"/>
              </a:rPr>
              <a:t> </a:t>
            </a:r>
            <a:r>
              <a:rPr lang="en-GB" sz="1800" dirty="0" err="1">
                <a:effectLst/>
                <a:latin typeface="Calibri" panose="020F0502020204030204" pitchFamily="34" charset="0"/>
                <a:ea typeface="Yu Mincho" panose="02020400000000000000" pitchFamily="18" charset="-128"/>
              </a:rPr>
              <a:t>tehnike</a:t>
            </a:r>
            <a:r>
              <a:rPr lang="en-GB" sz="1800" dirty="0">
                <a:effectLst/>
                <a:latin typeface="Calibri" panose="020F0502020204030204" pitchFamily="34" charset="0"/>
                <a:ea typeface="Yu Mincho" panose="02020400000000000000" pitchFamily="18" charset="-128"/>
              </a:rPr>
              <a:t> za </a:t>
            </a:r>
            <a:r>
              <a:rPr lang="en-GB" sz="1800" dirty="0" err="1">
                <a:effectLst/>
                <a:latin typeface="Calibri" panose="020F0502020204030204" pitchFamily="34" charset="0"/>
                <a:ea typeface="Yu Mincho" panose="02020400000000000000" pitchFamily="18" charset="-128"/>
              </a:rPr>
              <a:t>izdelavo</a:t>
            </a:r>
            <a:r>
              <a:rPr lang="en-GB" sz="1800" dirty="0">
                <a:effectLst/>
                <a:latin typeface="Calibri" panose="020F0502020204030204" pitchFamily="34" charset="0"/>
                <a:ea typeface="Yu Mincho" panose="02020400000000000000" pitchFamily="18" charset="-128"/>
              </a:rPr>
              <a:t> </a:t>
            </a:r>
            <a:r>
              <a:rPr lang="en-GB" sz="1800" dirty="0" err="1">
                <a:effectLst/>
                <a:latin typeface="Calibri" panose="020F0502020204030204" pitchFamily="34" charset="0"/>
                <a:ea typeface="Yu Mincho" panose="02020400000000000000" pitchFamily="18" charset="-128"/>
              </a:rPr>
              <a:t>uporabniku</a:t>
            </a:r>
            <a:r>
              <a:rPr lang="en-GB" sz="1800" dirty="0">
                <a:effectLst/>
                <a:latin typeface="Calibri" panose="020F0502020204030204" pitchFamily="34" charset="0"/>
                <a:ea typeface="Yu Mincho" panose="02020400000000000000" pitchFamily="18" charset="-128"/>
              </a:rPr>
              <a:t> </a:t>
            </a:r>
            <a:r>
              <a:rPr lang="en-GB" sz="1800" dirty="0" err="1">
                <a:effectLst/>
                <a:latin typeface="Calibri" panose="020F0502020204030204" pitchFamily="34" charset="0"/>
                <a:ea typeface="Yu Mincho" panose="02020400000000000000" pitchFamily="18" charset="-128"/>
              </a:rPr>
              <a:t>prijaznega</a:t>
            </a:r>
            <a:r>
              <a:rPr lang="en-GB" sz="1800" dirty="0">
                <a:effectLst/>
                <a:latin typeface="Calibri" panose="020F0502020204030204" pitchFamily="34" charset="0"/>
                <a:ea typeface="Yu Mincho" panose="02020400000000000000" pitchFamily="18" charset="-128"/>
              </a:rPr>
              <a:t> in </a:t>
            </a:r>
            <a:r>
              <a:rPr lang="en-GB" sz="1800" dirty="0" err="1">
                <a:effectLst/>
                <a:latin typeface="Calibri" panose="020F0502020204030204" pitchFamily="34" charset="0"/>
                <a:ea typeface="Yu Mincho" panose="02020400000000000000" pitchFamily="18" charset="-128"/>
              </a:rPr>
              <a:t>odzivnega</a:t>
            </a:r>
            <a:r>
              <a:rPr lang="en-GB" sz="1800" dirty="0">
                <a:effectLst/>
                <a:latin typeface="Calibri" panose="020F0502020204030204" pitchFamily="34" charset="0"/>
                <a:ea typeface="Yu Mincho" panose="02020400000000000000" pitchFamily="18" charset="-128"/>
              </a:rPr>
              <a:t> </a:t>
            </a:r>
            <a:r>
              <a:rPr lang="en-GB" sz="1800" dirty="0" err="1">
                <a:effectLst/>
                <a:latin typeface="Calibri" panose="020F0502020204030204" pitchFamily="34" charset="0"/>
                <a:ea typeface="Yu Mincho" panose="02020400000000000000" pitchFamily="18" charset="-128"/>
              </a:rPr>
              <a:t>spletnega</a:t>
            </a:r>
            <a:r>
              <a:rPr lang="en-GB" sz="1800" dirty="0">
                <a:effectLst/>
                <a:latin typeface="Calibri" panose="020F0502020204030204" pitchFamily="34" charset="0"/>
                <a:ea typeface="Yu Mincho" panose="02020400000000000000" pitchFamily="18" charset="-128"/>
              </a:rPr>
              <a:t> </a:t>
            </a:r>
            <a:r>
              <a:rPr lang="en-GB" sz="1800" dirty="0" err="1">
                <a:effectLst/>
                <a:latin typeface="Calibri" panose="020F0502020204030204" pitchFamily="34" charset="0"/>
                <a:ea typeface="Yu Mincho" panose="02020400000000000000" pitchFamily="18" charset="-128"/>
              </a:rPr>
              <a:t>mesta</a:t>
            </a:r>
            <a:r>
              <a:rPr lang="en-GB" sz="1800" dirty="0">
                <a:effectLst/>
                <a:latin typeface="Calibri" panose="020F0502020204030204" pitchFamily="34" charset="0"/>
                <a:ea typeface="Yu Mincho" panose="02020400000000000000" pitchFamily="18" charset="-128"/>
              </a:rPr>
              <a:t>, s </a:t>
            </a:r>
            <a:r>
              <a:rPr lang="en-GB" sz="1800" dirty="0" err="1">
                <a:effectLst/>
                <a:latin typeface="Calibri" panose="020F0502020204030204" pitchFamily="34" charset="0"/>
                <a:ea typeface="Yu Mincho" panose="02020400000000000000" pitchFamily="18" charset="-128"/>
              </a:rPr>
              <a:t>čimer</a:t>
            </a:r>
            <a:r>
              <a:rPr lang="en-GB" sz="1800" dirty="0">
                <a:effectLst/>
                <a:latin typeface="Calibri" panose="020F0502020204030204" pitchFamily="34" charset="0"/>
                <a:ea typeface="Yu Mincho" panose="02020400000000000000" pitchFamily="18" charset="-128"/>
              </a:rPr>
              <a:t> </a:t>
            </a:r>
            <a:r>
              <a:rPr lang="en-GB" sz="1800" dirty="0" err="1">
                <a:effectLst/>
                <a:latin typeface="Calibri" panose="020F0502020204030204" pitchFamily="34" charset="0"/>
                <a:ea typeface="Yu Mincho" panose="02020400000000000000" pitchFamily="18" charset="-128"/>
              </a:rPr>
              <a:t>boste</a:t>
            </a:r>
            <a:r>
              <a:rPr lang="en-GB" sz="1800" dirty="0">
                <a:effectLst/>
                <a:latin typeface="Calibri" panose="020F0502020204030204" pitchFamily="34" charset="0"/>
                <a:ea typeface="Yu Mincho" panose="02020400000000000000" pitchFamily="18" charset="-128"/>
              </a:rPr>
              <a:t> </a:t>
            </a:r>
            <a:r>
              <a:rPr lang="en-GB" sz="1800" dirty="0" err="1">
                <a:effectLst/>
                <a:latin typeface="Calibri" panose="020F0502020204030204" pitchFamily="34" charset="0"/>
                <a:ea typeface="Yu Mincho" panose="02020400000000000000" pitchFamily="18" charset="-128"/>
              </a:rPr>
              <a:t>še</a:t>
            </a:r>
            <a:r>
              <a:rPr lang="en-GB" sz="1800" dirty="0">
                <a:effectLst/>
                <a:latin typeface="Calibri" panose="020F0502020204030204" pitchFamily="34" charset="0"/>
                <a:ea typeface="Yu Mincho" panose="02020400000000000000" pitchFamily="18" charset="-128"/>
              </a:rPr>
              <a:t> </a:t>
            </a:r>
            <a:r>
              <a:rPr lang="en-GB" sz="1800" dirty="0" err="1">
                <a:effectLst/>
                <a:latin typeface="Calibri" panose="020F0502020204030204" pitchFamily="34" charset="0"/>
                <a:ea typeface="Yu Mincho" panose="02020400000000000000" pitchFamily="18" charset="-128"/>
              </a:rPr>
              <a:t>dodatno</a:t>
            </a:r>
            <a:r>
              <a:rPr lang="en-GB" sz="1800" dirty="0">
                <a:effectLst/>
                <a:latin typeface="Calibri" panose="020F0502020204030204" pitchFamily="34" charset="0"/>
                <a:ea typeface="Yu Mincho" panose="02020400000000000000" pitchFamily="18" charset="-128"/>
              </a:rPr>
              <a:t> </a:t>
            </a:r>
            <a:r>
              <a:rPr lang="en-GB" sz="1800" dirty="0" err="1">
                <a:effectLst/>
                <a:latin typeface="Calibri" panose="020F0502020204030204" pitchFamily="34" charset="0"/>
                <a:ea typeface="Yu Mincho" panose="02020400000000000000" pitchFamily="18" charset="-128"/>
              </a:rPr>
              <a:t>okrepili</a:t>
            </a:r>
            <a:r>
              <a:rPr lang="en-GB" sz="1800" dirty="0">
                <a:effectLst/>
                <a:latin typeface="Calibri" panose="020F0502020204030204" pitchFamily="34" charset="0"/>
                <a:ea typeface="Yu Mincho" panose="02020400000000000000" pitchFamily="18" charset="-128"/>
              </a:rPr>
              <a:t> </a:t>
            </a:r>
            <a:r>
              <a:rPr lang="en-GB" sz="1800" dirty="0" err="1">
                <a:effectLst/>
                <a:latin typeface="Calibri" panose="020F0502020204030204" pitchFamily="34" charset="0"/>
                <a:ea typeface="Yu Mincho" panose="02020400000000000000" pitchFamily="18" charset="-128"/>
              </a:rPr>
              <a:t>svojo</a:t>
            </a:r>
            <a:r>
              <a:rPr lang="en-GB" sz="1800" dirty="0">
                <a:effectLst/>
                <a:latin typeface="Calibri" panose="020F0502020204030204" pitchFamily="34" charset="0"/>
                <a:ea typeface="Yu Mincho" panose="02020400000000000000" pitchFamily="18" charset="-128"/>
              </a:rPr>
              <a:t> </a:t>
            </a:r>
            <a:r>
              <a:rPr lang="en-GB" sz="1800" dirty="0" err="1">
                <a:effectLst/>
                <a:latin typeface="Calibri" panose="020F0502020204030204" pitchFamily="34" charset="0"/>
                <a:ea typeface="Yu Mincho" panose="02020400000000000000" pitchFamily="18" charset="-128"/>
              </a:rPr>
              <a:t>spletno</a:t>
            </a:r>
            <a:r>
              <a:rPr lang="en-GB" sz="1800" dirty="0">
                <a:effectLst/>
                <a:latin typeface="Calibri" panose="020F0502020204030204" pitchFamily="34" charset="0"/>
                <a:ea typeface="Yu Mincho" panose="02020400000000000000" pitchFamily="18" charset="-128"/>
              </a:rPr>
              <a:t> </a:t>
            </a:r>
            <a:r>
              <a:rPr lang="en-GB" sz="1800" dirty="0" err="1">
                <a:effectLst/>
                <a:latin typeface="Calibri" panose="020F0502020204030204" pitchFamily="34" charset="0"/>
                <a:ea typeface="Yu Mincho" panose="02020400000000000000" pitchFamily="18" charset="-128"/>
              </a:rPr>
              <a:t>prisotnost</a:t>
            </a:r>
            <a:r>
              <a:rPr lang="en-GB" sz="1800" dirty="0">
                <a:effectLst/>
                <a:latin typeface="Calibri" panose="020F0502020204030204" pitchFamily="34" charset="0"/>
                <a:ea typeface="Yu Mincho" panose="02020400000000000000" pitchFamily="18" charset="-128"/>
              </a:rPr>
              <a:t>.</a:t>
            </a:r>
            <a:endParaRPr lang="fr-FR"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031012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A8877E8F-B7ED-3051-6E10-668EC13E563E}"/>
              </a:ext>
            </a:extLst>
          </p:cNvPr>
          <p:cNvSpPr>
            <a:spLocks noGrp="1"/>
          </p:cNvSpPr>
          <p:nvPr>
            <p:ph type="body" sz="quarter" idx="10"/>
          </p:nvPr>
        </p:nvSpPr>
        <p:spPr/>
        <p:txBody>
          <a:bodyPr/>
          <a:lstStyle/>
          <a:p>
            <a:r>
              <a:rPr lang="es-ES" dirty="0"/>
              <a:t>Povzetek</a:t>
            </a:r>
            <a:endParaRPr lang="en-GB" dirty="0"/>
          </a:p>
        </p:txBody>
      </p:sp>
      <p:sp>
        <p:nvSpPr>
          <p:cNvPr id="3" name="Marcador de contenido 2">
            <a:extLst>
              <a:ext uri="{FF2B5EF4-FFF2-40B4-BE49-F238E27FC236}">
                <a16:creationId xmlns:a16="http://schemas.microsoft.com/office/drawing/2014/main" id="{6077EB7D-57A8-F393-18AE-C80E4EAE6DFB}"/>
              </a:ext>
            </a:extLst>
          </p:cNvPr>
          <p:cNvSpPr>
            <a:spLocks noGrp="1"/>
          </p:cNvSpPr>
          <p:nvPr>
            <p:ph sz="half" idx="2"/>
          </p:nvPr>
        </p:nvSpPr>
        <p:spPr>
          <a:xfrm>
            <a:off x="620413" y="1976626"/>
            <a:ext cx="3583642" cy="1604774"/>
          </a:xfrm>
        </p:spPr>
        <p:txBody>
          <a:bodyPr/>
          <a:lstStyle/>
          <a:p>
            <a:r>
              <a:rPr lang="en-GB" sz="1800" b="1" dirty="0" err="1"/>
              <a:t>Digitalno</a:t>
            </a:r>
            <a:r>
              <a:rPr lang="en-GB" sz="1800" b="1" dirty="0"/>
              <a:t> </a:t>
            </a:r>
            <a:r>
              <a:rPr lang="en-GB" sz="1800" b="1" dirty="0" err="1"/>
              <a:t>trženje</a:t>
            </a:r>
            <a:r>
              <a:rPr lang="en-GB" sz="1800" b="1" dirty="0"/>
              <a:t> </a:t>
            </a:r>
            <a:r>
              <a:rPr lang="en-GB" sz="1800" dirty="0"/>
              <a:t>se je </a:t>
            </a:r>
            <a:r>
              <a:rPr lang="en-GB" sz="1800" dirty="0" err="1"/>
              <a:t>močno</a:t>
            </a:r>
            <a:r>
              <a:rPr lang="en-GB" sz="1800" dirty="0"/>
              <a:t> </a:t>
            </a:r>
            <a:r>
              <a:rPr lang="en-GB" sz="1800" dirty="0" err="1"/>
              <a:t>razvilo</a:t>
            </a:r>
            <a:r>
              <a:rPr lang="en-GB" sz="1800" dirty="0"/>
              <a:t> in </a:t>
            </a:r>
            <a:r>
              <a:rPr lang="en-GB" sz="1800" dirty="0" err="1"/>
              <a:t>vpliva</a:t>
            </a:r>
            <a:r>
              <a:rPr lang="en-GB" sz="1800" dirty="0"/>
              <a:t> </a:t>
            </a:r>
            <a:r>
              <a:rPr lang="en-GB" sz="1800" dirty="0" err="1"/>
              <a:t>na</a:t>
            </a:r>
            <a:r>
              <a:rPr lang="en-GB" sz="1800" dirty="0"/>
              <a:t> </a:t>
            </a:r>
            <a:r>
              <a:rPr lang="en-GB" sz="1800" dirty="0" err="1"/>
              <a:t>vedenje</a:t>
            </a:r>
            <a:r>
              <a:rPr lang="en-GB" sz="1800" dirty="0"/>
              <a:t> </a:t>
            </a:r>
            <a:r>
              <a:rPr lang="en-GB" sz="1800" dirty="0" err="1"/>
              <a:t>potrošnikov</a:t>
            </a:r>
            <a:r>
              <a:rPr lang="en-GB" sz="1800" dirty="0"/>
              <a:t> in </a:t>
            </a:r>
            <a:r>
              <a:rPr lang="en-GB" sz="1800" dirty="0" err="1"/>
              <a:t>poslovanje</a:t>
            </a:r>
            <a:r>
              <a:rPr lang="en-GB" sz="1800" dirty="0"/>
              <a:t> </a:t>
            </a:r>
            <a:r>
              <a:rPr lang="en-GB" sz="1800" dirty="0" err="1"/>
              <a:t>podjetij</a:t>
            </a:r>
            <a:r>
              <a:rPr lang="en-GB" sz="1800" dirty="0"/>
              <a:t>. Za </a:t>
            </a:r>
            <a:r>
              <a:rPr lang="en-GB" sz="1800" dirty="0" err="1"/>
              <a:t>mikro</a:t>
            </a:r>
            <a:r>
              <a:rPr lang="en-GB" sz="1800" dirty="0"/>
              <a:t> in mala </a:t>
            </a:r>
            <a:r>
              <a:rPr lang="en-GB" sz="1800" dirty="0" err="1"/>
              <a:t>ter</a:t>
            </a:r>
            <a:r>
              <a:rPr lang="en-GB" sz="1800" dirty="0"/>
              <a:t> </a:t>
            </a:r>
            <a:r>
              <a:rPr lang="en-GB" sz="1800" dirty="0" err="1"/>
              <a:t>srednje</a:t>
            </a:r>
            <a:r>
              <a:rPr lang="en-GB" sz="1800" dirty="0"/>
              <a:t> </a:t>
            </a:r>
            <a:r>
              <a:rPr lang="en-GB" sz="1800" dirty="0" err="1"/>
              <a:t>velika</a:t>
            </a:r>
            <a:r>
              <a:rPr lang="en-GB" sz="1800" dirty="0"/>
              <a:t> </a:t>
            </a:r>
            <a:r>
              <a:rPr lang="en-GB" sz="1800" dirty="0" err="1"/>
              <a:t>podjetja</a:t>
            </a:r>
            <a:r>
              <a:rPr lang="en-GB" sz="1800" dirty="0"/>
              <a:t> je </a:t>
            </a:r>
            <a:r>
              <a:rPr lang="en-GB" sz="1800" dirty="0" err="1"/>
              <a:t>ključnega</a:t>
            </a:r>
            <a:r>
              <a:rPr lang="en-GB" sz="1800" dirty="0"/>
              <a:t> </a:t>
            </a:r>
            <a:r>
              <a:rPr lang="en-GB" sz="1800" dirty="0" err="1"/>
              <a:t>pomena</a:t>
            </a:r>
            <a:r>
              <a:rPr lang="en-GB" sz="1800" dirty="0"/>
              <a:t>, da </a:t>
            </a:r>
            <a:r>
              <a:rPr lang="en-GB" sz="1800" dirty="0" err="1"/>
              <a:t>razumejo</a:t>
            </a:r>
            <a:r>
              <a:rPr lang="en-GB" sz="1800" dirty="0"/>
              <a:t> to </a:t>
            </a:r>
            <a:r>
              <a:rPr lang="en-GB" sz="1800" dirty="0" err="1"/>
              <a:t>področje</a:t>
            </a:r>
            <a:r>
              <a:rPr lang="en-GB" sz="1800" dirty="0"/>
              <a:t>, da bi </a:t>
            </a:r>
            <a:r>
              <a:rPr lang="en-GB" sz="1800" dirty="0" err="1"/>
              <a:t>ostali</a:t>
            </a:r>
            <a:r>
              <a:rPr lang="en-GB" sz="1800" dirty="0"/>
              <a:t> </a:t>
            </a:r>
            <a:r>
              <a:rPr lang="en-GB" sz="1800" dirty="0" err="1"/>
              <a:t>konkurenčni</a:t>
            </a:r>
            <a:r>
              <a:rPr lang="en-GB" sz="1800" dirty="0"/>
              <a:t> v </a:t>
            </a:r>
            <a:r>
              <a:rPr lang="en-GB" sz="1800" dirty="0" err="1"/>
              <a:t>današnji</a:t>
            </a:r>
            <a:r>
              <a:rPr lang="en-GB" sz="1800" dirty="0"/>
              <a:t> </a:t>
            </a:r>
            <a:r>
              <a:rPr lang="en-GB" sz="1800" dirty="0" err="1"/>
              <a:t>digitalni</a:t>
            </a:r>
            <a:r>
              <a:rPr lang="en-GB" sz="1800" dirty="0"/>
              <a:t> </a:t>
            </a:r>
            <a:r>
              <a:rPr lang="en-GB" sz="1800" dirty="0" err="1"/>
              <a:t>dobi</a:t>
            </a:r>
            <a:r>
              <a:rPr lang="en-GB" sz="1800" dirty="0"/>
              <a:t>.</a:t>
            </a:r>
          </a:p>
        </p:txBody>
      </p:sp>
      <p:pic>
        <p:nvPicPr>
          <p:cNvPr id="4" name="Imagen 3" descr="Una caricatura de una persona&#10;&#10;Descripción generada automáticamente con confianza baja">
            <a:extLst>
              <a:ext uri="{FF2B5EF4-FFF2-40B4-BE49-F238E27FC236}">
                <a16:creationId xmlns:a16="http://schemas.microsoft.com/office/drawing/2014/main" id="{13B6953C-E60A-FCB1-E6B6-7E586A6C69D7}"/>
              </a:ext>
            </a:extLst>
          </p:cNvPr>
          <p:cNvPicPr>
            <a:picLocks noChangeAspect="1"/>
          </p:cNvPicPr>
          <p:nvPr/>
        </p:nvPicPr>
        <p:blipFill rotWithShape="1">
          <a:blip r:embed="rId2">
            <a:extLst>
              <a:ext uri="{28A0092B-C50C-407E-A947-70E740481C1C}">
                <a14:useLocalDpi xmlns:a14="http://schemas.microsoft.com/office/drawing/2010/main" val="0"/>
              </a:ext>
            </a:extLst>
          </a:blip>
          <a:srcRect l="18429" r="18949"/>
          <a:stretch/>
        </p:blipFill>
        <p:spPr>
          <a:xfrm>
            <a:off x="4836948" y="2310174"/>
            <a:ext cx="2815985" cy="2529475"/>
          </a:xfrm>
          <a:prstGeom prst="rect">
            <a:avLst/>
          </a:prstGeom>
        </p:spPr>
      </p:pic>
      <p:sp>
        <p:nvSpPr>
          <p:cNvPr id="5" name="Marcador de contenido 2">
            <a:extLst>
              <a:ext uri="{FF2B5EF4-FFF2-40B4-BE49-F238E27FC236}">
                <a16:creationId xmlns:a16="http://schemas.microsoft.com/office/drawing/2014/main" id="{C12C2FF4-CEE2-C5C3-7AFF-3927E2BD44C7}"/>
              </a:ext>
            </a:extLst>
          </p:cNvPr>
          <p:cNvSpPr txBox="1">
            <a:spLocks/>
          </p:cNvSpPr>
          <p:nvPr/>
        </p:nvSpPr>
        <p:spPr>
          <a:xfrm>
            <a:off x="620412" y="4099643"/>
            <a:ext cx="3875388" cy="1725424"/>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1800" b="1" dirty="0"/>
              <a:t>Oblikovanje strategije</a:t>
            </a:r>
            <a:r>
              <a:rPr lang="fr-FR" sz="1600" b="1" dirty="0"/>
              <a:t>:</a:t>
            </a:r>
            <a:r>
              <a:rPr lang="fr-FR" sz="1800" dirty="0"/>
              <a:t>Razvoj celovite strategije digitalnega trženja je bistvenega pomena. Začnite z opredelitvijo jasnih poslovnih ciljev, določitvijo ciljnega občinstva in temeljito raziskavo trga. </a:t>
            </a:r>
            <a:endParaRPr lang="en-GB" sz="1800" dirty="0"/>
          </a:p>
        </p:txBody>
      </p:sp>
      <p:sp>
        <p:nvSpPr>
          <p:cNvPr id="6" name="Marcador de contenido 2">
            <a:extLst>
              <a:ext uri="{FF2B5EF4-FFF2-40B4-BE49-F238E27FC236}">
                <a16:creationId xmlns:a16="http://schemas.microsoft.com/office/drawing/2014/main" id="{18886DA2-7784-E3A7-7FE7-BDD7B2E37978}"/>
              </a:ext>
            </a:extLst>
          </p:cNvPr>
          <p:cNvSpPr txBox="1">
            <a:spLocks/>
          </p:cNvSpPr>
          <p:nvPr/>
        </p:nvSpPr>
        <p:spPr>
          <a:xfrm>
            <a:off x="8434766" y="1976626"/>
            <a:ext cx="3434702" cy="1079732"/>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b="1" dirty="0" err="1"/>
              <a:t>Uporaba</a:t>
            </a:r>
            <a:r>
              <a:rPr lang="en-US" sz="1800" b="1" dirty="0"/>
              <a:t> </a:t>
            </a:r>
            <a:r>
              <a:rPr lang="en-US" sz="1800" b="1" dirty="0" err="1"/>
              <a:t>družbenih</a:t>
            </a:r>
            <a:r>
              <a:rPr lang="en-US" sz="1800" b="1" dirty="0"/>
              <a:t> </a:t>
            </a:r>
            <a:r>
              <a:rPr lang="en-US" sz="1800" b="1" dirty="0" err="1"/>
              <a:t>medijev</a:t>
            </a:r>
            <a:r>
              <a:rPr lang="en-US" sz="1800" b="1" dirty="0"/>
              <a:t>: </a:t>
            </a:r>
            <a:r>
              <a:rPr lang="en-US" sz="1800" dirty="0" err="1"/>
              <a:t>Družabni</a:t>
            </a:r>
            <a:r>
              <a:rPr lang="en-US" sz="1800" dirty="0"/>
              <a:t> </a:t>
            </a:r>
            <a:r>
              <a:rPr lang="en-US" sz="1800" dirty="0" err="1"/>
              <a:t>mediji</a:t>
            </a:r>
            <a:r>
              <a:rPr lang="en-US" sz="1800" dirty="0"/>
              <a:t> </a:t>
            </a:r>
            <a:r>
              <a:rPr lang="en-US" sz="1800" dirty="0" err="1"/>
              <a:t>ponujajo</a:t>
            </a:r>
            <a:r>
              <a:rPr lang="en-US" sz="1800" dirty="0"/>
              <a:t> </a:t>
            </a:r>
            <a:r>
              <a:rPr lang="en-US" sz="1800" dirty="0" err="1"/>
              <a:t>učinkovita</a:t>
            </a:r>
            <a:r>
              <a:rPr lang="en-US" sz="1800" dirty="0"/>
              <a:t> </a:t>
            </a:r>
            <a:r>
              <a:rPr lang="en-US" sz="1800" dirty="0" err="1"/>
              <a:t>orodja</a:t>
            </a:r>
            <a:r>
              <a:rPr lang="en-US" sz="1800" dirty="0"/>
              <a:t> za </a:t>
            </a:r>
            <a:r>
              <a:rPr lang="en-US" sz="1800" dirty="0" err="1"/>
              <a:t>gradnjo</a:t>
            </a:r>
            <a:r>
              <a:rPr lang="en-US" sz="1800" dirty="0"/>
              <a:t> </a:t>
            </a:r>
            <a:r>
              <a:rPr lang="en-US" sz="1800" dirty="0" err="1"/>
              <a:t>blagovne</a:t>
            </a:r>
            <a:r>
              <a:rPr lang="en-US" sz="1800" dirty="0"/>
              <a:t> </a:t>
            </a:r>
            <a:r>
              <a:rPr lang="en-US" sz="1800" dirty="0" err="1"/>
              <a:t>znamke</a:t>
            </a:r>
            <a:r>
              <a:rPr lang="en-US" sz="1800" dirty="0"/>
              <a:t> in </a:t>
            </a:r>
            <a:r>
              <a:rPr lang="en-US" sz="1800" dirty="0" err="1"/>
              <a:t>sodelovanje</a:t>
            </a:r>
            <a:r>
              <a:rPr lang="en-US" sz="1800" dirty="0"/>
              <a:t>. </a:t>
            </a:r>
            <a:r>
              <a:rPr lang="en-US" sz="1800" dirty="0" err="1"/>
              <a:t>Izberite</a:t>
            </a:r>
            <a:r>
              <a:rPr lang="en-US" sz="1800" dirty="0"/>
              <a:t> </a:t>
            </a:r>
            <a:r>
              <a:rPr lang="en-US" sz="1800" dirty="0" err="1"/>
              <a:t>prave</a:t>
            </a:r>
            <a:r>
              <a:rPr lang="en-US" sz="1800" dirty="0"/>
              <a:t> </a:t>
            </a:r>
            <a:r>
              <a:rPr lang="en-US" sz="1800" dirty="0" err="1"/>
              <a:t>platforme</a:t>
            </a:r>
            <a:r>
              <a:rPr lang="en-US" sz="1800" dirty="0"/>
              <a:t>, </a:t>
            </a:r>
            <a:r>
              <a:rPr lang="en-US" sz="1800" dirty="0" err="1"/>
              <a:t>oblikujte</a:t>
            </a:r>
            <a:r>
              <a:rPr lang="en-US" sz="1800" dirty="0"/>
              <a:t> </a:t>
            </a:r>
            <a:r>
              <a:rPr lang="en-US" sz="1800" dirty="0" err="1"/>
              <a:t>strategijo</a:t>
            </a:r>
            <a:r>
              <a:rPr lang="en-US" sz="1800" dirty="0"/>
              <a:t> </a:t>
            </a:r>
            <a:r>
              <a:rPr lang="en-US" sz="1800" dirty="0" err="1"/>
              <a:t>vsebin</a:t>
            </a:r>
            <a:r>
              <a:rPr lang="en-US" sz="1800" dirty="0"/>
              <a:t> in </a:t>
            </a:r>
            <a:r>
              <a:rPr lang="en-US" sz="1800" dirty="0" err="1"/>
              <a:t>dosledno</a:t>
            </a:r>
            <a:r>
              <a:rPr lang="en-US" sz="1800" dirty="0"/>
              <a:t> </a:t>
            </a:r>
            <a:r>
              <a:rPr lang="en-US" sz="1800" dirty="0" err="1"/>
              <a:t>sodelujte</a:t>
            </a:r>
            <a:r>
              <a:rPr lang="en-US" sz="1800" dirty="0"/>
              <a:t> s </a:t>
            </a:r>
            <a:r>
              <a:rPr lang="en-US" sz="1800" dirty="0" err="1"/>
              <a:t>svojim</a:t>
            </a:r>
            <a:r>
              <a:rPr lang="en-US" sz="1800" dirty="0"/>
              <a:t> </a:t>
            </a:r>
            <a:r>
              <a:rPr lang="en-US" sz="1800" dirty="0" err="1"/>
              <a:t>občinstvom</a:t>
            </a:r>
            <a:r>
              <a:rPr lang="en-US" sz="1800" dirty="0"/>
              <a:t>.</a:t>
            </a:r>
            <a:endParaRPr lang="en-GB" sz="1800" dirty="0"/>
          </a:p>
        </p:txBody>
      </p:sp>
      <p:sp>
        <p:nvSpPr>
          <p:cNvPr id="7" name="Marcador de contenido 2">
            <a:extLst>
              <a:ext uri="{FF2B5EF4-FFF2-40B4-BE49-F238E27FC236}">
                <a16:creationId xmlns:a16="http://schemas.microsoft.com/office/drawing/2014/main" id="{5E10E4EB-1FDC-79CE-7766-280B30158EDA}"/>
              </a:ext>
            </a:extLst>
          </p:cNvPr>
          <p:cNvSpPr txBox="1">
            <a:spLocks/>
          </p:cNvSpPr>
          <p:nvPr/>
        </p:nvSpPr>
        <p:spPr>
          <a:xfrm>
            <a:off x="8434766" y="4054852"/>
            <a:ext cx="3434702" cy="1079732"/>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800" b="1"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Optimizacija</a:t>
            </a:r>
            <a:r>
              <a:rPr lang="en-GB" sz="1800" b="1"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b="1"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spletne</a:t>
            </a:r>
            <a:r>
              <a:rPr lang="en-GB" sz="1800" b="1"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b="1"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prisotnosti</a:t>
            </a:r>
            <a:r>
              <a:rPr lang="en-GB" sz="1800" b="1"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Vaša</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spletna</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prisotnost</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presega</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družbene</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medije</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Poskrbite</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da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bo</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vaša</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spletna</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stran</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uporabniku</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prijazna</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odzivna</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in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optimizirana</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za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iskalnike</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n-GB" dirty="0"/>
          </a:p>
        </p:txBody>
      </p:sp>
      <p:sp>
        <p:nvSpPr>
          <p:cNvPr id="8" name="Elipse 7">
            <a:extLst>
              <a:ext uri="{FF2B5EF4-FFF2-40B4-BE49-F238E27FC236}">
                <a16:creationId xmlns:a16="http://schemas.microsoft.com/office/drawing/2014/main" id="{98E1B727-F364-C2FC-A753-B50B592C07E9}"/>
              </a:ext>
            </a:extLst>
          </p:cNvPr>
          <p:cNvSpPr/>
          <p:nvPr/>
        </p:nvSpPr>
        <p:spPr>
          <a:xfrm>
            <a:off x="8285825" y="2099936"/>
            <a:ext cx="144000" cy="144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Elipse 8">
            <a:extLst>
              <a:ext uri="{FF2B5EF4-FFF2-40B4-BE49-F238E27FC236}">
                <a16:creationId xmlns:a16="http://schemas.microsoft.com/office/drawing/2014/main" id="{8049F7EE-DBBF-A0C9-C222-E59F2F8F0EB8}"/>
              </a:ext>
            </a:extLst>
          </p:cNvPr>
          <p:cNvSpPr/>
          <p:nvPr/>
        </p:nvSpPr>
        <p:spPr>
          <a:xfrm>
            <a:off x="8285825" y="4131725"/>
            <a:ext cx="144000" cy="144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Elipse 9">
            <a:extLst>
              <a:ext uri="{FF2B5EF4-FFF2-40B4-BE49-F238E27FC236}">
                <a16:creationId xmlns:a16="http://schemas.microsoft.com/office/drawing/2014/main" id="{8B35DE25-C061-6DC0-92FA-90678A44F6B4}"/>
              </a:ext>
            </a:extLst>
          </p:cNvPr>
          <p:cNvSpPr/>
          <p:nvPr/>
        </p:nvSpPr>
        <p:spPr>
          <a:xfrm>
            <a:off x="471472" y="2099936"/>
            <a:ext cx="144000" cy="144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Elipse 10">
            <a:extLst>
              <a:ext uri="{FF2B5EF4-FFF2-40B4-BE49-F238E27FC236}">
                <a16:creationId xmlns:a16="http://schemas.microsoft.com/office/drawing/2014/main" id="{18189AD6-3EDB-2E11-1334-40973D3C4D68}"/>
              </a:ext>
            </a:extLst>
          </p:cNvPr>
          <p:cNvSpPr/>
          <p:nvPr/>
        </p:nvSpPr>
        <p:spPr>
          <a:xfrm>
            <a:off x="471472" y="4203725"/>
            <a:ext cx="144000" cy="144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142959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523EED6-8855-7F87-B99D-1670B91FC048}"/>
              </a:ext>
            </a:extLst>
          </p:cNvPr>
          <p:cNvSpPr>
            <a:spLocks noGrp="1"/>
          </p:cNvSpPr>
          <p:nvPr>
            <p:ph type="body" sz="quarter" idx="10"/>
          </p:nvPr>
        </p:nvSpPr>
        <p:spPr/>
        <p:txBody>
          <a:bodyPr/>
          <a:lstStyle/>
          <a:p>
            <a:r>
              <a:rPr lang="es-ES" dirty="0"/>
              <a:t>Hvala za vašo pozornost!</a:t>
            </a:r>
            <a:endParaRPr lang="en-GB" dirty="0"/>
          </a:p>
        </p:txBody>
      </p:sp>
      <p:sp>
        <p:nvSpPr>
          <p:cNvPr id="3" name="Marcador de texto 2">
            <a:extLst>
              <a:ext uri="{FF2B5EF4-FFF2-40B4-BE49-F238E27FC236}">
                <a16:creationId xmlns:a16="http://schemas.microsoft.com/office/drawing/2014/main" id="{F2F5E844-8B24-B57F-E0CE-C7D912BA71D2}"/>
              </a:ext>
            </a:extLst>
          </p:cNvPr>
          <p:cNvSpPr>
            <a:spLocks noGrp="1"/>
          </p:cNvSpPr>
          <p:nvPr>
            <p:ph type="body" sz="quarter" idx="11"/>
          </p:nvPr>
        </p:nvSpPr>
        <p:spPr>
          <a:xfrm>
            <a:off x="876652" y="4810675"/>
            <a:ext cx="5668081" cy="555389"/>
          </a:xfrm>
        </p:spPr>
        <p:txBody>
          <a:bodyPr/>
          <a:lstStyle/>
          <a:p>
            <a:r>
              <a:rPr lang="es-ES" dirty="0"/>
              <a:t>Učite se še naprej na </a:t>
            </a:r>
            <a:r>
              <a:rPr lang="es-ES" dirty="0">
                <a:hlinkClick r:id="rId2"/>
              </a:rPr>
              <a:t>www.digital-dream-lab.eu</a:t>
            </a:r>
            <a:r>
              <a:rPr lang="es-ES" dirty="0"/>
              <a:t> </a:t>
            </a:r>
            <a:endParaRPr lang="en-GB" dirty="0"/>
          </a:p>
        </p:txBody>
      </p:sp>
    </p:spTree>
    <p:extLst>
      <p:ext uri="{BB962C8B-B14F-4D97-AF65-F5344CB8AC3E}">
        <p14:creationId xmlns:p14="http://schemas.microsoft.com/office/powerpoint/2010/main" val="2696382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rotWithShape="1">
          <a:blip r:embed="rId2">
            <a:extLst>
              <a:ext uri="{28A0092B-C50C-407E-A947-70E740481C1C}">
                <a14:useLocalDpi xmlns:a14="http://schemas.microsoft.com/office/drawing/2010/main" val="0"/>
              </a:ext>
            </a:extLst>
          </a:blip>
          <a:srcRect l="14328" r="9857"/>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pPr marL="342900" indent="-342900">
              <a:buAutoNum type="arabicPeriod"/>
            </a:pPr>
            <a:r>
              <a:rPr lang="en-GB" sz="2800" b="0" dirty="0" err="1">
                <a:solidFill>
                  <a:srgbClr val="0AD995"/>
                </a:solidFill>
                <a:effectLst/>
                <a:latin typeface="Calibri" panose="020F0502020204030204" pitchFamily="34" charset="0"/>
                <a:ea typeface="Yu Mincho" panose="02020400000000000000" pitchFamily="18" charset="-128"/>
                <a:cs typeface="Arial" panose="020B0604020202020204" pitchFamily="34" charset="0"/>
              </a:rPr>
              <a:t>Uvod</a:t>
            </a:r>
            <a:r>
              <a:rPr lang="en-GB" sz="2800" b="0"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 v </a:t>
            </a:r>
            <a:r>
              <a:rPr lang="en-GB" sz="2800" b="0" dirty="0" err="1">
                <a:solidFill>
                  <a:srgbClr val="0AD995"/>
                </a:solidFill>
                <a:effectLst/>
                <a:latin typeface="Calibri" panose="020F0502020204030204" pitchFamily="34" charset="0"/>
                <a:ea typeface="Yu Mincho" panose="02020400000000000000" pitchFamily="18" charset="-128"/>
                <a:cs typeface="Arial" panose="020B0604020202020204" pitchFamily="34" charset="0"/>
              </a:rPr>
              <a:t>digitalno</a:t>
            </a:r>
            <a:r>
              <a:rPr lang="en-GB" sz="2800" b="0"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 </a:t>
            </a:r>
            <a:r>
              <a:rPr lang="en-GB" sz="2800" b="0" dirty="0" err="1">
                <a:solidFill>
                  <a:srgbClr val="0AD995"/>
                </a:solidFill>
                <a:effectLst/>
                <a:latin typeface="Calibri" panose="020F0502020204030204" pitchFamily="34" charset="0"/>
                <a:ea typeface="Yu Mincho" panose="02020400000000000000" pitchFamily="18" charset="-128"/>
                <a:cs typeface="Arial" panose="020B0604020202020204" pitchFamily="34" charset="0"/>
              </a:rPr>
              <a:t>trženje</a:t>
            </a:r>
            <a:endParaRPr lang="en-GB" sz="2800" b="0" dirty="0">
              <a:solidFill>
                <a:srgbClr val="0AD995"/>
              </a:solidFill>
              <a:effectLst/>
              <a:latin typeface="Calibri" panose="020F0502020204030204" pitchFamily="34" charset="0"/>
              <a:ea typeface="Yu Mincho" panose="02020400000000000000" pitchFamily="18" charset="-128"/>
              <a:cs typeface="Arial" panose="020B0604020202020204" pitchFamily="34" charset="0"/>
            </a:endParaRPr>
          </a:p>
          <a:p>
            <a:r>
              <a:rPr lang="es-ES" sz="2000" dirty="0"/>
              <a:t>1.1 Razumevanje okolja digitalnega trženja</a:t>
            </a:r>
            <a:endParaRPr lang="es-ES"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pPr>
              <a:lnSpc>
                <a:spcPct val="107000"/>
              </a:lnSpc>
              <a:spcAft>
                <a:spcPts val="8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1.1.1 </a:t>
            </a: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Opredelitev</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in </a:t>
            </a: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razvoj</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a:t>
            </a: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digitalnega</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a:t>
            </a: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trženja</a:t>
            </a: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Digitalno</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a:t>
            </a: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trženje</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a:effectLst/>
                <a:latin typeface="Calibri" panose="020F0502020204030204" pitchFamily="34" charset="0"/>
                <a:ea typeface="Times New Roman" panose="02020603050405020304" pitchFamily="18" charset="0"/>
                <a:cs typeface="Calibri" panose="020F0502020204030204" pitchFamily="34" charset="0"/>
              </a:rPr>
              <a:t>se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nanaša</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na</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uporabo</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digitalnih</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kanalov</a:t>
            </a:r>
            <a:r>
              <a:rPr lang="en-US" sz="1800" dirty="0">
                <a:effectLst/>
                <a:latin typeface="Calibri" panose="020F0502020204030204" pitchFamily="34" charset="0"/>
                <a:ea typeface="Times New Roman" panose="02020603050405020304" pitchFamily="18" charset="0"/>
                <a:cs typeface="Calibri" panose="020F0502020204030204" pitchFamily="34" charset="0"/>
              </a:rPr>
              <a:t>, platform in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tehnologij</a:t>
            </a:r>
            <a:r>
              <a:rPr lang="en-US" sz="1800" dirty="0">
                <a:effectLst/>
                <a:latin typeface="Calibri" panose="020F0502020204030204" pitchFamily="34" charset="0"/>
                <a:ea typeface="Times New Roman" panose="02020603050405020304" pitchFamily="18" charset="0"/>
                <a:cs typeface="Calibri" panose="020F0502020204030204" pitchFamily="34" charset="0"/>
              </a:rPr>
              <a:t> za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promocijo</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oglaševanje</a:t>
            </a:r>
            <a:r>
              <a:rPr lang="en-US" sz="1800" dirty="0">
                <a:effectLst/>
                <a:latin typeface="Calibri" panose="020F0502020204030204" pitchFamily="34" charset="0"/>
                <a:ea typeface="Times New Roman" panose="02020603050405020304" pitchFamily="18" charset="0"/>
                <a:cs typeface="Calibri" panose="020F0502020204030204" pitchFamily="34" charset="0"/>
              </a:rPr>
              <a:t> in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komuniciranje</a:t>
            </a:r>
            <a:r>
              <a:rPr lang="en-US" sz="1800" dirty="0">
                <a:effectLst/>
                <a:latin typeface="Calibri" panose="020F0502020204030204" pitchFamily="34" charset="0"/>
                <a:ea typeface="Times New Roman" panose="02020603050405020304" pitchFamily="18" charset="0"/>
                <a:cs typeface="Calibri" panose="020F0502020204030204" pitchFamily="34" charset="0"/>
              </a:rPr>
              <a:t> s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ciljnim</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občinstvom</a:t>
            </a:r>
            <a:r>
              <a:rPr lang="en-US" sz="1800" dirty="0">
                <a:effectLst/>
                <a:latin typeface="Calibri" panose="020F0502020204030204" pitchFamily="34" charset="0"/>
                <a:ea typeface="Times New Roman" panose="02020603050405020304" pitchFamily="18" charset="0"/>
                <a:cs typeface="Calibri" panose="020F0502020204030204" pitchFamily="34" charset="0"/>
              </a:rPr>
              <a:t> za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doseganje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različnih</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tržnih</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ciljev</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Zajema</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široko</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paleto</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spletnih</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dejavnosti</a:t>
            </a:r>
            <a:r>
              <a:rPr lang="en-US" sz="1800" dirty="0">
                <a:effectLst/>
                <a:latin typeface="Calibri" panose="020F0502020204030204" pitchFamily="34" charset="0"/>
                <a:ea typeface="Times New Roman" panose="02020603050405020304" pitchFamily="18" charset="0"/>
                <a:cs typeface="Calibri" panose="020F0502020204030204" pitchFamily="34" charset="0"/>
              </a:rPr>
              <a:t> in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strategij</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namenjenih</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krepitvi</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prepoznavnosti</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blagovne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znamke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privabljanju</a:t>
            </a:r>
            <a:r>
              <a:rPr lang="en-US" sz="1800" dirty="0">
                <a:effectLst/>
                <a:latin typeface="Calibri" panose="020F0502020204030204" pitchFamily="34" charset="0"/>
                <a:ea typeface="Times New Roman" panose="02020603050405020304" pitchFamily="18" charset="0"/>
                <a:cs typeface="Calibri" panose="020F0502020204030204" pitchFamily="34" charset="0"/>
              </a:rPr>
              <a:t> in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ohranjanju</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strank</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ter</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spodbujanju</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rasti</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podjetja</a:t>
            </a:r>
            <a:r>
              <a:rPr lang="en-US" sz="1800" dirty="0">
                <a:effectLst/>
                <a:latin typeface="Calibri" panose="020F0502020204030204" pitchFamily="34" charset="0"/>
                <a:ea typeface="Times New Roman" panose="02020603050405020304" pitchFamily="18" charset="0"/>
                <a:cs typeface="Calibri" panose="020F0502020204030204" pitchFamily="34" charset="0"/>
              </a:rPr>
              <a:t>.</a:t>
            </a:r>
          </a:p>
          <a:p>
            <a:pPr>
              <a:lnSpc>
                <a:spcPct val="107000"/>
              </a:lnSpc>
              <a:spcAft>
                <a:spcPts val="800"/>
              </a:spcAft>
            </a:pP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b="1"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Digitalno</a:t>
            </a:r>
            <a:r>
              <a:rPr lang="en-GB" sz="1800" b="1"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b="1"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trženje</a:t>
            </a:r>
            <a:r>
              <a:rPr lang="en-GB" sz="1800" b="1"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se je z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leti</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močno</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razvilo</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Začelo</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se je s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preprostim</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spletnim</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oglaševanjem</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in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trženjem</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prek</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e-</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pošte</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v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zgodnjih</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dneh</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interneta</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Vendar</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so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tehnološki</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napredek</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širjenje</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družbenih</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medijev</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in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vse</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pogostejša</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uporaba</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mobilnih</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naprav</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digitalni</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marketing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spremenili</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v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kompleksno</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in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dinamično</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področje</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Danes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digitalni</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marketing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vključuje</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različne</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kanale</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kot</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so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trženje</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na</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iskalnikih</a:t>
            </a:r>
            <a:r>
              <a:rPr lang="en-GB" sz="1800" dirty="0">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vsebinsko</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trženje</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trženje</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na</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družbenih</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omrežjih</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trženje</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prek</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e-</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pošte</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trženje</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z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vplivneži</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in </a:t>
            </a:r>
            <a:r>
              <a:rPr lang="en-GB" sz="1800" dirty="0" err="1">
                <a:solidFill>
                  <a:srgbClr val="1B193E"/>
                </a:solidFill>
                <a:effectLst/>
                <a:latin typeface="Calibri" panose="020F0502020204030204" pitchFamily="34" charset="0"/>
                <a:ea typeface="Yu Mincho" panose="02020400000000000000" pitchFamily="18" charset="-128"/>
                <a:cs typeface="Arial" panose="020B0604020202020204" pitchFamily="34" charset="0"/>
              </a:rPr>
              <a:t>drugo</a:t>
            </a: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a:t>
            </a:r>
            <a:endParaRPr lang="es-ES" sz="1800" dirty="0">
              <a:effectLst/>
              <a:latin typeface="Calibri" panose="020F0502020204030204" pitchFamily="34" charset="0"/>
              <a:ea typeface="Yu Mincho" panose="02020400000000000000" pitchFamily="18" charset="-128"/>
              <a:cs typeface="Arial" panose="020B0604020202020204" pitchFamily="34" charset="0"/>
            </a:endParaRPr>
          </a:p>
          <a:p>
            <a:endParaRPr lang="en-GB" dirty="0"/>
          </a:p>
        </p:txBody>
      </p:sp>
    </p:spTree>
    <p:extLst>
      <p:ext uri="{BB962C8B-B14F-4D97-AF65-F5344CB8AC3E}">
        <p14:creationId xmlns:p14="http://schemas.microsoft.com/office/powerpoint/2010/main" val="1702140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rotWithShape="1">
          <a:blip r:embed="rId2">
            <a:extLst>
              <a:ext uri="{28A0092B-C50C-407E-A947-70E740481C1C}">
                <a14:useLocalDpi xmlns:a14="http://schemas.microsoft.com/office/drawing/2010/main" val="0"/>
              </a:ext>
            </a:extLst>
          </a:blip>
          <a:srcRect l="14328" r="9857"/>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pPr marL="342900" indent="-342900">
              <a:buAutoNum type="arabicPeriod"/>
            </a:pPr>
            <a:r>
              <a:rPr lang="en-GB" sz="2800" b="0" dirty="0" err="1">
                <a:solidFill>
                  <a:srgbClr val="0AD995"/>
                </a:solidFill>
                <a:effectLst/>
                <a:latin typeface="Calibri" panose="020F0502020204030204" pitchFamily="34" charset="0"/>
                <a:ea typeface="Yu Mincho" panose="02020400000000000000" pitchFamily="18" charset="-128"/>
                <a:cs typeface="Arial" panose="020B0604020202020204" pitchFamily="34" charset="0"/>
              </a:rPr>
              <a:t>Uvod</a:t>
            </a:r>
            <a:r>
              <a:rPr lang="en-GB" sz="2800" b="0"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 v </a:t>
            </a:r>
            <a:r>
              <a:rPr lang="en-GB" sz="2800" b="0" dirty="0" err="1">
                <a:solidFill>
                  <a:srgbClr val="0AD995"/>
                </a:solidFill>
                <a:effectLst/>
                <a:latin typeface="Calibri" panose="020F0502020204030204" pitchFamily="34" charset="0"/>
                <a:ea typeface="Yu Mincho" panose="02020400000000000000" pitchFamily="18" charset="-128"/>
                <a:cs typeface="Arial" panose="020B0604020202020204" pitchFamily="34" charset="0"/>
              </a:rPr>
              <a:t>digitalno</a:t>
            </a:r>
            <a:r>
              <a:rPr lang="en-GB" sz="2800" b="0"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 </a:t>
            </a:r>
            <a:r>
              <a:rPr lang="en-GB" sz="2800" b="0" dirty="0" err="1">
                <a:solidFill>
                  <a:srgbClr val="0AD995"/>
                </a:solidFill>
                <a:effectLst/>
                <a:latin typeface="Calibri" panose="020F0502020204030204" pitchFamily="34" charset="0"/>
                <a:ea typeface="Yu Mincho" panose="02020400000000000000" pitchFamily="18" charset="-128"/>
                <a:cs typeface="Arial" panose="020B0604020202020204" pitchFamily="34" charset="0"/>
              </a:rPr>
              <a:t>trženje</a:t>
            </a:r>
            <a:endParaRPr lang="en-GB" sz="2800" b="0" dirty="0">
              <a:solidFill>
                <a:srgbClr val="0AD995"/>
              </a:solidFill>
              <a:effectLst/>
              <a:latin typeface="Calibri" panose="020F0502020204030204" pitchFamily="34" charset="0"/>
              <a:ea typeface="Yu Mincho" panose="02020400000000000000" pitchFamily="18" charset="-128"/>
              <a:cs typeface="Arial" panose="020B0604020202020204" pitchFamily="34" charset="0"/>
            </a:endParaRPr>
          </a:p>
          <a:p>
            <a:r>
              <a:rPr lang="es-ES" sz="2000" dirty="0"/>
              <a:t>1.1 Razumevanje okolja digitalnega trženja </a:t>
            </a:r>
            <a:endParaRPr lang="es-ES"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331695" y="1403840"/>
            <a:ext cx="9386046" cy="4584584"/>
          </a:xfrm>
        </p:spPr>
        <p:txBody>
          <a:bodyPr/>
          <a:lstStyle/>
          <a:p>
            <a:pPr>
              <a:lnSpc>
                <a:spcPct val="107000"/>
              </a:lnSpc>
              <a:spcAft>
                <a:spcPts val="8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1.1.2 </a:t>
            </a: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Vpliv</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a:t>
            </a: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digitalizacije</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a:t>
            </a: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na</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a:t>
            </a: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vedenje</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a:t>
            </a: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potrošnikov</a:t>
            </a: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Prihod</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a:t>
            </a: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digitalne</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a:t>
            </a: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dobe</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je </a:t>
            </a: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močno</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a:t>
            </a: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vplival</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a:t>
            </a: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na</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a:t>
            </a: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vedenje</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a:t>
            </a: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potrošnikov</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Razumevanje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teh</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sprememb</a:t>
            </a:r>
            <a:r>
              <a:rPr lang="en-US" sz="1800" dirty="0">
                <a:effectLst/>
                <a:latin typeface="Calibri" panose="020F0502020204030204" pitchFamily="34" charset="0"/>
                <a:ea typeface="Times New Roman" panose="02020603050405020304" pitchFamily="18" charset="0"/>
                <a:cs typeface="Calibri" panose="020F0502020204030204" pitchFamily="34" charset="0"/>
              </a:rPr>
              <a:t> je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ključnega</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pomena</a:t>
            </a:r>
            <a:r>
              <a:rPr lang="en-US" sz="1800" dirty="0">
                <a:effectLst/>
                <a:latin typeface="Calibri" panose="020F0502020204030204" pitchFamily="34" charset="0"/>
                <a:ea typeface="Times New Roman" panose="02020603050405020304" pitchFamily="18" charset="0"/>
                <a:cs typeface="Calibri" panose="020F0502020204030204" pitchFamily="34" charset="0"/>
              </a:rPr>
              <a:t> za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podjetja</a:t>
            </a:r>
            <a:r>
              <a:rPr lang="en-US" sz="1800" dirty="0">
                <a:effectLst/>
                <a:latin typeface="Calibri" panose="020F0502020204030204" pitchFamily="34" charset="0"/>
                <a:ea typeface="Times New Roman" panose="02020603050405020304" pitchFamily="18" charset="0"/>
                <a:cs typeface="Calibri" panose="020F0502020204030204" pitchFamily="34" charset="0"/>
              </a:rPr>
              <a:t>, ki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želijo</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učinkovito</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sodelovati</a:t>
            </a:r>
            <a:r>
              <a:rPr lang="en-US" sz="1800" dirty="0">
                <a:effectLst/>
                <a:latin typeface="Calibri" panose="020F0502020204030204" pitchFamily="34" charset="0"/>
                <a:ea typeface="Times New Roman" panose="02020603050405020304" pitchFamily="18" charset="0"/>
                <a:cs typeface="Calibri" panose="020F0502020204030204" pitchFamily="34" charset="0"/>
              </a:rPr>
              <a:t> s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svojo</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ciljno</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skupino</a:t>
            </a:r>
            <a:r>
              <a:rPr lang="en-US" sz="1800" dirty="0">
                <a:effectLst/>
                <a:latin typeface="Calibri" panose="020F0502020204030204" pitchFamily="34" charset="0"/>
                <a:ea typeface="Times New Roman" panose="02020603050405020304" pitchFamily="18" charset="0"/>
                <a:cs typeface="Calibri" panose="020F0502020204030204" pitchFamily="34" charset="0"/>
              </a:rPr>
              <a:t> v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digitalnem</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okolju</a:t>
            </a:r>
            <a:r>
              <a:rPr lang="en-US" sz="1800" dirty="0">
                <a:effectLst/>
                <a:latin typeface="Calibri" panose="020F0502020204030204" pitchFamily="34" charset="0"/>
                <a:ea typeface="Times New Roman" panose="02020603050405020304" pitchFamily="18" charset="0"/>
                <a:cs typeface="Calibri" panose="020F0502020204030204" pitchFamily="34" charset="0"/>
              </a:rPr>
              <a:t>.</a:t>
            </a:r>
            <a:endParaRPr lang="en-US" sz="1800" dirty="0">
              <a:latin typeface="Calibri" panose="020F0502020204030204" pitchFamily="34" charset="0"/>
              <a:ea typeface="Times New Roman" panose="02020603050405020304" pitchFamily="18" charset="0"/>
              <a:cs typeface="Calibri" panose="020F0502020204030204" pitchFamily="34" charset="0"/>
            </a:endParaRPr>
          </a:p>
          <a:p>
            <a:pPr>
              <a:lnSpc>
                <a:spcPct val="107000"/>
              </a:lnSpc>
              <a:spcAft>
                <a:spcPts val="800"/>
              </a:spcAft>
            </a:pP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Sprememba</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v </a:t>
            </a: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dostopu</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do </a:t>
            </a: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informacij</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Digitalni</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razvoj</a:t>
            </a:r>
            <a:r>
              <a:rPr lang="en-US" sz="1800" dirty="0">
                <a:effectLst/>
                <a:latin typeface="Calibri" panose="020F0502020204030204" pitchFamily="34" charset="0"/>
                <a:ea typeface="Times New Roman" panose="02020603050405020304" pitchFamily="18" charset="0"/>
                <a:cs typeface="Calibri" panose="020F0502020204030204" pitchFamily="34" charset="0"/>
              </a:rPr>
              <a:t> je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potrošnikom</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omogočil</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enostaven</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dostop</a:t>
            </a:r>
            <a:r>
              <a:rPr lang="en-US" sz="1800" dirty="0">
                <a:effectLst/>
                <a:latin typeface="Calibri" panose="020F0502020204030204" pitchFamily="34" charset="0"/>
                <a:ea typeface="Times New Roman" panose="02020603050405020304" pitchFamily="18" charset="0"/>
                <a:cs typeface="Calibri" panose="020F0502020204030204" pitchFamily="34" charset="0"/>
              </a:rPr>
              <a:t> do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obsežnih</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količin</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informacij</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Potrošniki</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zdaj</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na</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spletu</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raziskujejo</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izdelke</a:t>
            </a:r>
            <a:r>
              <a:rPr lang="en-US" sz="1800" dirty="0">
                <a:effectLst/>
                <a:latin typeface="Calibri" panose="020F0502020204030204" pitchFamily="34" charset="0"/>
                <a:ea typeface="Times New Roman" panose="02020603050405020304" pitchFamily="18" charset="0"/>
                <a:cs typeface="Calibri" panose="020F0502020204030204" pitchFamily="34" charset="0"/>
              </a:rPr>
              <a:t> in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storitve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preden</a:t>
            </a:r>
            <a:r>
              <a:rPr lang="en-US" sz="1800" dirty="0">
                <a:effectLst/>
                <a:latin typeface="Calibri" panose="020F0502020204030204" pitchFamily="34" charset="0"/>
                <a:ea typeface="Times New Roman" panose="02020603050405020304" pitchFamily="18" charset="0"/>
                <a:cs typeface="Calibri" panose="020F0502020204030204" pitchFamily="34" charset="0"/>
              </a:rPr>
              <a:t> se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odločijo</a:t>
            </a:r>
            <a:r>
              <a:rPr lang="en-US" sz="1800" dirty="0">
                <a:effectLst/>
                <a:latin typeface="Calibri" panose="020F0502020204030204" pitchFamily="34" charset="0"/>
                <a:ea typeface="Times New Roman" panose="02020603050405020304" pitchFamily="18" charset="0"/>
                <a:cs typeface="Calibri" panose="020F0502020204030204" pitchFamily="34" charset="0"/>
              </a:rPr>
              <a:t> za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nakup</a:t>
            </a:r>
            <a:r>
              <a:rPr lang="en-US" sz="1800" dirty="0">
                <a:effectLst/>
                <a:latin typeface="Calibri" panose="020F0502020204030204" pitchFamily="34" charset="0"/>
                <a:ea typeface="Times New Roman" panose="02020603050405020304" pitchFamily="18" charset="0"/>
                <a:cs typeface="Calibri" panose="020F0502020204030204" pitchFamily="34" charset="0"/>
              </a:rPr>
              <a:t>. Ta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premik</a:t>
            </a:r>
            <a:r>
              <a:rPr lang="en-US" sz="1800" dirty="0">
                <a:effectLst/>
                <a:latin typeface="Calibri" panose="020F0502020204030204" pitchFamily="34" charset="0"/>
                <a:ea typeface="Times New Roman" panose="02020603050405020304" pitchFamily="18" charset="0"/>
                <a:cs typeface="Calibri" panose="020F0502020204030204" pitchFamily="34" charset="0"/>
              </a:rPr>
              <a:t> od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podjetij</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zahteva</a:t>
            </a:r>
            <a:r>
              <a:rPr lang="en-US" sz="1800" dirty="0">
                <a:effectLst/>
                <a:latin typeface="Calibri" panose="020F0502020204030204" pitchFamily="34" charset="0"/>
                <a:ea typeface="Times New Roman" panose="02020603050405020304" pitchFamily="18" charset="0"/>
                <a:cs typeface="Calibri" panose="020F0502020204030204" pitchFamily="34" charset="0"/>
              </a:rPr>
              <a:t>, da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na</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spletu</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zagotavljajo</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točne</a:t>
            </a:r>
            <a:r>
              <a:rPr lang="en-US" sz="1800" dirty="0">
                <a:effectLst/>
                <a:latin typeface="Calibri" panose="020F0502020204030204" pitchFamily="34" charset="0"/>
                <a:ea typeface="Times New Roman" panose="02020603050405020304" pitchFamily="18" charset="0"/>
                <a:cs typeface="Calibri" panose="020F0502020204030204" pitchFamily="34" charset="0"/>
              </a:rPr>
              <a:t> in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ustrezne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informacije</a:t>
            </a:r>
            <a:r>
              <a:rPr lang="en-US" sz="1800" dirty="0">
                <a:effectLst/>
                <a:latin typeface="Calibri" panose="020F0502020204030204" pitchFamily="34" charset="0"/>
                <a:ea typeface="Times New Roman" panose="02020603050405020304" pitchFamily="18" charset="0"/>
                <a:cs typeface="Calibri" panose="020F0502020204030204" pitchFamily="34" charset="0"/>
              </a:rPr>
              <a:t>, ki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vplivajo</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na</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odločitve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potrošnikov</a:t>
            </a:r>
            <a:r>
              <a:rPr lang="en-US" sz="1800" dirty="0">
                <a:effectLst/>
                <a:latin typeface="Calibri" panose="020F0502020204030204" pitchFamily="34" charset="0"/>
                <a:ea typeface="Times New Roman" panose="02020603050405020304" pitchFamily="18" charset="0"/>
                <a:cs typeface="Calibri" panose="020F0502020204030204" pitchFamily="34" charset="0"/>
              </a:rPr>
              <a:t>.</a:t>
            </a:r>
          </a:p>
          <a:p>
            <a:pPr>
              <a:lnSpc>
                <a:spcPct val="107000"/>
              </a:lnSpc>
              <a:spcAft>
                <a:spcPts val="800"/>
              </a:spcAft>
            </a:pPr>
            <a:r>
              <a:rPr lang="fr-FR" sz="1800" b="1" dirty="0">
                <a:effectLst/>
                <a:latin typeface="Calibri" panose="020F0502020204030204" pitchFamily="34" charset="0"/>
                <a:ea typeface="Yu Mincho" panose="02020400000000000000" pitchFamily="18" charset="-128"/>
                <a:cs typeface="Arial" panose="020B0604020202020204" pitchFamily="34" charset="0"/>
              </a:rPr>
              <a:t>Uporaba več naprav in kanalov: </a:t>
            </a:r>
            <a:r>
              <a:rPr lang="fr-FR" sz="1800" dirty="0">
                <a:effectLst/>
                <a:latin typeface="Calibri" panose="020F0502020204030204" pitchFamily="34" charset="0"/>
                <a:ea typeface="Yu Mincho" panose="02020400000000000000" pitchFamily="18" charset="-128"/>
                <a:cs typeface="Arial" panose="020B0604020202020204" pitchFamily="34" charset="0"/>
              </a:rPr>
              <a:t>Potrošniki za dostop do digitalnih vsebin uporabljajo različne naprave, kot so pametni telefoni, tablični in prenosni računalniki. Prav tako komunicirajo z blagovnimi znamkami prek več kanalov, vključno s spletnimi stranmi, družbenimi mediji in mobilnimi aplikacijami. Podjetja morajo optimizirati svojo digitalno prisotnost za brezhibno medkanalno izkušnjo strank.</a:t>
            </a:r>
          </a:p>
          <a:p>
            <a:pPr>
              <a:lnSpc>
                <a:spcPct val="107000"/>
              </a:lnSpc>
              <a:spcAft>
                <a:spcPts val="800"/>
              </a:spcAft>
            </a:pP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s-ES" sz="1800" dirty="0">
              <a:effectLst/>
              <a:latin typeface="Calibri" panose="020F0502020204030204" pitchFamily="34" charset="0"/>
              <a:ea typeface="Yu Mincho" panose="02020400000000000000" pitchFamily="18" charset="-128"/>
              <a:cs typeface="Arial" panose="020B0604020202020204" pitchFamily="34" charset="0"/>
            </a:endParaRPr>
          </a:p>
          <a:p>
            <a:endParaRPr lang="en-GB" dirty="0"/>
          </a:p>
        </p:txBody>
      </p:sp>
    </p:spTree>
    <p:extLst>
      <p:ext uri="{BB962C8B-B14F-4D97-AF65-F5344CB8AC3E}">
        <p14:creationId xmlns:p14="http://schemas.microsoft.com/office/powerpoint/2010/main" val="12065307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rotWithShape="1">
          <a:blip r:embed="rId2">
            <a:extLst>
              <a:ext uri="{28A0092B-C50C-407E-A947-70E740481C1C}">
                <a14:useLocalDpi xmlns:a14="http://schemas.microsoft.com/office/drawing/2010/main" val="0"/>
              </a:ext>
            </a:extLst>
          </a:blip>
          <a:srcRect l="14328" r="9857"/>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pPr marL="342900" indent="-342900">
              <a:buAutoNum type="arabicPeriod"/>
            </a:pPr>
            <a:r>
              <a:rPr lang="en-GB" sz="2800" b="1" dirty="0" err="1">
                <a:solidFill>
                  <a:srgbClr val="0AD995"/>
                </a:solidFill>
                <a:effectLst/>
                <a:latin typeface="Calibri" panose="020F0502020204030204" pitchFamily="34" charset="0"/>
                <a:ea typeface="Yu Mincho" panose="02020400000000000000" pitchFamily="18" charset="-128"/>
                <a:cs typeface="Arial" panose="020B0604020202020204" pitchFamily="34" charset="0"/>
              </a:rPr>
              <a:t>Uvod</a:t>
            </a:r>
            <a:r>
              <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 v </a:t>
            </a:r>
            <a:r>
              <a:rPr lang="en-GB" sz="2800" b="1" dirty="0" err="1">
                <a:solidFill>
                  <a:srgbClr val="0AD995"/>
                </a:solidFill>
                <a:effectLst/>
                <a:latin typeface="Calibri" panose="020F0502020204030204" pitchFamily="34" charset="0"/>
                <a:ea typeface="Yu Mincho" panose="02020400000000000000" pitchFamily="18" charset="-128"/>
                <a:cs typeface="Arial" panose="020B0604020202020204" pitchFamily="34" charset="0"/>
              </a:rPr>
              <a:t>digitalno</a:t>
            </a:r>
            <a:r>
              <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 </a:t>
            </a:r>
            <a:r>
              <a:rPr lang="en-GB" sz="2800" b="1" dirty="0" err="1">
                <a:solidFill>
                  <a:srgbClr val="0AD995"/>
                </a:solidFill>
                <a:effectLst/>
                <a:latin typeface="Calibri" panose="020F0502020204030204" pitchFamily="34" charset="0"/>
                <a:ea typeface="Yu Mincho" panose="02020400000000000000" pitchFamily="18" charset="-128"/>
                <a:cs typeface="Arial" panose="020B0604020202020204" pitchFamily="34" charset="0"/>
              </a:rPr>
              <a:t>trženje</a:t>
            </a:r>
            <a:endPar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endParaRPr>
          </a:p>
          <a:p>
            <a:r>
              <a:rPr lang="es-ES" sz="2000" dirty="0"/>
              <a:t>1.1 Razumevanje okolja digitalnega trženja</a:t>
            </a:r>
            <a:endParaRPr lang="es-ES"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pPr>
              <a:lnSpc>
                <a:spcPct val="107000"/>
              </a:lnSpc>
              <a:spcAft>
                <a:spcPts val="8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1.1.2 </a:t>
            </a: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Vpliv</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a:t>
            </a: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digitalizacije</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a:t>
            </a: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na</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a:t>
            </a: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vedenje</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a:t>
            </a: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potrošnikov</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p>
            <a:pPr>
              <a:lnSpc>
                <a:spcPct val="107000"/>
              </a:lnSpc>
              <a:spcAft>
                <a:spcPts val="800"/>
              </a:spcAft>
            </a:pP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Vpliv</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a:t>
            </a: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družbenih</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a:t>
            </a: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medijev</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Vpliv</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družbenih</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medijev</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platforme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družbenih</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medijev</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imajo</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pomembno</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vlogo</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pri</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oblikovanju</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mnenj</a:t>
            </a:r>
            <a:r>
              <a:rPr lang="en-US" sz="1800" dirty="0">
                <a:effectLst/>
                <a:latin typeface="Calibri" panose="020F0502020204030204" pitchFamily="34" charset="0"/>
                <a:ea typeface="Times New Roman" panose="02020603050405020304" pitchFamily="18" charset="0"/>
                <a:cs typeface="Calibri" panose="020F0502020204030204" pitchFamily="34" charset="0"/>
              </a:rPr>
              <a:t> in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vedenja</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potrošnikov</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Potrošniki</a:t>
            </a:r>
            <a:r>
              <a:rPr lang="en-US" sz="1800" dirty="0">
                <a:effectLst/>
                <a:latin typeface="Calibri" panose="020F0502020204030204" pitchFamily="34" charset="0"/>
                <a:ea typeface="Times New Roman" panose="02020603050405020304" pitchFamily="18" charset="0"/>
                <a:cs typeface="Calibri" panose="020F0502020204030204" pitchFamily="34" charset="0"/>
              </a:rPr>
              <a:t> pred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odločitvijo</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pogosto</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iščejo</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mnenja</a:t>
            </a:r>
            <a:r>
              <a:rPr lang="en-US" sz="1800" dirty="0">
                <a:effectLst/>
                <a:latin typeface="Calibri" panose="020F0502020204030204" pitchFamily="34" charset="0"/>
                <a:ea typeface="Times New Roman" panose="02020603050405020304" pitchFamily="18" charset="0"/>
                <a:cs typeface="Calibri" panose="020F0502020204030204" pitchFamily="34" charset="0"/>
              </a:rPr>
              <a:t> in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priporočila</a:t>
            </a:r>
            <a:r>
              <a:rPr lang="en-US" sz="1800" dirty="0">
                <a:effectLst/>
                <a:latin typeface="Calibri" panose="020F0502020204030204" pitchFamily="34" charset="0"/>
                <a:ea typeface="Times New Roman" panose="02020603050405020304" pitchFamily="18" charset="0"/>
                <a:cs typeface="Calibri" panose="020F0502020204030204" pitchFamily="34" charset="0"/>
              </a:rPr>
              <a:t> v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družbenih</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medijih</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Podjetja</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morajo</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aktivno</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sodelovati</a:t>
            </a:r>
            <a:r>
              <a:rPr lang="en-US" sz="1800" dirty="0">
                <a:effectLst/>
                <a:latin typeface="Calibri" panose="020F0502020204030204" pitchFamily="34" charset="0"/>
                <a:ea typeface="Times New Roman" panose="02020603050405020304" pitchFamily="18" charset="0"/>
                <a:cs typeface="Calibri" panose="020F0502020204030204" pitchFamily="34" charset="0"/>
              </a:rPr>
              <a:t> s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potrošniki</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na</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teh</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platformah</a:t>
            </a:r>
            <a:r>
              <a:rPr lang="en-US" sz="1800" dirty="0">
                <a:effectLst/>
                <a:latin typeface="Calibri" panose="020F0502020204030204" pitchFamily="34" charset="0"/>
                <a:ea typeface="Times New Roman" panose="02020603050405020304" pitchFamily="18" charset="0"/>
                <a:cs typeface="Calibri" panose="020F0502020204030204" pitchFamily="34" charset="0"/>
              </a:rPr>
              <a:t> in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upravljati</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svoj</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spletni</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ugled</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p>
          <a:p>
            <a:pPr marL="342900" lvl="0" indent="-342900">
              <a:lnSpc>
                <a:spcPct val="107000"/>
              </a:lnSpc>
              <a:spcAft>
                <a:spcPts val="800"/>
              </a:spcAft>
              <a:buSzPts val="1000"/>
              <a:buFont typeface="Symbol" panose="05050102010706020507" pitchFamily="18" charset="2"/>
              <a:buChar char=""/>
              <a:tabLst>
                <a:tab pos="457200" algn="l"/>
              </a:tabLst>
            </a:pPr>
            <a:r>
              <a:rPr lang="fr-FR" sz="1800" b="1" dirty="0">
                <a:effectLst/>
                <a:latin typeface="Calibri" panose="020F0502020204030204" pitchFamily="34" charset="0"/>
                <a:ea typeface="Yu Mincho" panose="02020400000000000000" pitchFamily="18" charset="-128"/>
                <a:cs typeface="Arial" panose="020B0604020202020204" pitchFamily="34" charset="0"/>
              </a:rPr>
              <a:t>Prilagajanje in ciljanje: </a:t>
            </a:r>
            <a:r>
              <a:rPr lang="fr-FR" sz="1800" dirty="0">
                <a:effectLst/>
                <a:latin typeface="Calibri" panose="020F0502020204030204" pitchFamily="34" charset="0"/>
                <a:ea typeface="Yu Mincho" panose="02020400000000000000" pitchFamily="18" charset="-128"/>
                <a:cs typeface="Arial" panose="020B0604020202020204" pitchFamily="34" charset="0"/>
              </a:rPr>
              <a:t>Digitalna tehnologija podjetjem omogoča zbiranje in analiziranje podatkov o strankah. Ta pristop, ki temelji na podatkih, omogoča personalizirano trženje, ki vsebino in ponudbe prilagaja posameznikovim željam. Personalizacija povečuje vključenost strank in stopnjo konverzije.</a:t>
            </a:r>
          </a:p>
          <a:p>
            <a:pPr>
              <a:lnSpc>
                <a:spcPct val="107000"/>
              </a:lnSpc>
              <a:spcAft>
                <a:spcPts val="800"/>
              </a:spcAft>
            </a:pP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s-ES" sz="1800" dirty="0">
              <a:effectLst/>
              <a:latin typeface="Calibri" panose="020F0502020204030204" pitchFamily="34" charset="0"/>
              <a:ea typeface="Yu Mincho" panose="02020400000000000000" pitchFamily="18" charset="-128"/>
              <a:cs typeface="Arial" panose="020B0604020202020204" pitchFamily="34" charset="0"/>
            </a:endParaRPr>
          </a:p>
          <a:p>
            <a:endParaRPr lang="en-GB" dirty="0"/>
          </a:p>
        </p:txBody>
      </p:sp>
    </p:spTree>
    <p:extLst>
      <p:ext uri="{BB962C8B-B14F-4D97-AF65-F5344CB8AC3E}">
        <p14:creationId xmlns:p14="http://schemas.microsoft.com/office/powerpoint/2010/main" val="2381400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rotWithShape="1">
          <a:blip r:embed="rId2">
            <a:extLst>
              <a:ext uri="{28A0092B-C50C-407E-A947-70E740481C1C}">
                <a14:useLocalDpi xmlns:a14="http://schemas.microsoft.com/office/drawing/2010/main" val="0"/>
              </a:ext>
            </a:extLst>
          </a:blip>
          <a:srcRect l="14328" r="9857"/>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pPr marL="342900" indent="-342900">
              <a:buAutoNum type="arabicPeriod"/>
            </a:pPr>
            <a:r>
              <a:rPr lang="en-GB" sz="2800" b="1" dirty="0" err="1">
                <a:solidFill>
                  <a:srgbClr val="0AD995"/>
                </a:solidFill>
                <a:effectLst/>
                <a:latin typeface="Calibri" panose="020F0502020204030204" pitchFamily="34" charset="0"/>
                <a:ea typeface="Yu Mincho" panose="02020400000000000000" pitchFamily="18" charset="-128"/>
                <a:cs typeface="Arial" panose="020B0604020202020204" pitchFamily="34" charset="0"/>
              </a:rPr>
              <a:t>Uvod</a:t>
            </a:r>
            <a:r>
              <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 v </a:t>
            </a:r>
            <a:r>
              <a:rPr lang="en-GB" sz="2800" b="1" dirty="0" err="1">
                <a:solidFill>
                  <a:srgbClr val="0AD995"/>
                </a:solidFill>
                <a:effectLst/>
                <a:latin typeface="Calibri" panose="020F0502020204030204" pitchFamily="34" charset="0"/>
                <a:ea typeface="Yu Mincho" panose="02020400000000000000" pitchFamily="18" charset="-128"/>
                <a:cs typeface="Arial" panose="020B0604020202020204" pitchFamily="34" charset="0"/>
              </a:rPr>
              <a:t>digitalno</a:t>
            </a:r>
            <a:r>
              <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 </a:t>
            </a:r>
            <a:r>
              <a:rPr lang="en-GB" sz="2800" b="1" dirty="0" err="1">
                <a:solidFill>
                  <a:srgbClr val="0AD995"/>
                </a:solidFill>
                <a:effectLst/>
                <a:latin typeface="Calibri" panose="020F0502020204030204" pitchFamily="34" charset="0"/>
                <a:ea typeface="Yu Mincho" panose="02020400000000000000" pitchFamily="18" charset="-128"/>
                <a:cs typeface="Arial" panose="020B0604020202020204" pitchFamily="34" charset="0"/>
              </a:rPr>
              <a:t>trženje</a:t>
            </a:r>
            <a:endPar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endParaRPr>
          </a:p>
          <a:p>
            <a:r>
              <a:rPr lang="es-ES" sz="2000" dirty="0"/>
              <a:t>1.1 Razumevanje okolja digitalnega trženja</a:t>
            </a:r>
            <a:endParaRPr lang="es-ES"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pPr>
              <a:lnSpc>
                <a:spcPct val="107000"/>
              </a:lnSpc>
              <a:spcAft>
                <a:spcPts val="8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1.1.2 </a:t>
            </a: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Vpliv</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a:t>
            </a: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digitalizacije</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a:t>
            </a: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na</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a:t>
            </a: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vedenje</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a:t>
            </a: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potrošnikov</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p>
            <a:pPr>
              <a:lnSpc>
                <a:spcPct val="107000"/>
              </a:lnSpc>
              <a:spcAft>
                <a:spcPts val="800"/>
              </a:spcAft>
            </a:pP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Rast</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e-</a:t>
            </a: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trgovine</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Razvoj</a:t>
            </a:r>
            <a:r>
              <a:rPr lang="en-US" sz="1800" dirty="0">
                <a:effectLst/>
                <a:latin typeface="Calibri" panose="020F0502020204030204" pitchFamily="34" charset="0"/>
                <a:ea typeface="Times New Roman" panose="02020603050405020304" pitchFamily="18" charset="0"/>
                <a:cs typeface="Calibri" panose="020F0502020204030204" pitchFamily="34" charset="0"/>
              </a:rPr>
              <a:t> e-</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trgovine</a:t>
            </a:r>
            <a:r>
              <a:rPr lang="en-US" sz="1800" dirty="0">
                <a:effectLst/>
                <a:latin typeface="Calibri" panose="020F0502020204030204" pitchFamily="34" charset="0"/>
                <a:ea typeface="Times New Roman" panose="02020603050405020304" pitchFamily="18" charset="0"/>
                <a:cs typeface="Calibri" panose="020F0502020204030204" pitchFamily="34" charset="0"/>
              </a:rPr>
              <a:t>, ki ga je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pospešila</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pandemija</a:t>
            </a:r>
            <a:r>
              <a:rPr lang="en-US" sz="1800" dirty="0">
                <a:effectLst/>
                <a:latin typeface="Calibri" panose="020F0502020204030204" pitchFamily="34" charset="0"/>
                <a:ea typeface="Times New Roman" panose="02020603050405020304" pitchFamily="18" charset="0"/>
                <a:cs typeface="Calibri" panose="020F0502020204030204" pitchFamily="34" charset="0"/>
              </a:rPr>
              <a:t> COVID-19, je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preoblikoval</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maloprodajo</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Potrošniki</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zaradi</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udobja</a:t>
            </a:r>
            <a:r>
              <a:rPr lang="en-US" sz="1800" dirty="0">
                <a:effectLst/>
                <a:latin typeface="Calibri" panose="020F0502020204030204" pitchFamily="34" charset="0"/>
                <a:ea typeface="Times New Roman" panose="02020603050405020304" pitchFamily="18" charset="0"/>
                <a:cs typeface="Calibri" panose="020F0502020204030204" pitchFamily="34" charset="0"/>
              </a:rPr>
              <a:t> in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varnosti</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vse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raje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nakupujejo</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prek</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spleta</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Podjetja</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morajo</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vzpostaviti</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močno</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spletno</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prisotnost</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optimizirati</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platforme</a:t>
            </a:r>
            <a:r>
              <a:rPr lang="en-US" sz="1800" dirty="0">
                <a:effectLst/>
                <a:latin typeface="Calibri" panose="020F0502020204030204" pitchFamily="34" charset="0"/>
                <a:ea typeface="Times New Roman" panose="02020603050405020304" pitchFamily="18" charset="0"/>
                <a:cs typeface="Calibri" panose="020F0502020204030204" pitchFamily="34" charset="0"/>
              </a:rPr>
              <a:t> za e-</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trgovanje</a:t>
            </a:r>
            <a:r>
              <a:rPr lang="en-US" sz="1800" dirty="0">
                <a:effectLst/>
                <a:latin typeface="Calibri" panose="020F0502020204030204" pitchFamily="34" charset="0"/>
                <a:ea typeface="Times New Roman" panose="02020603050405020304" pitchFamily="18" charset="0"/>
                <a:cs typeface="Calibri" panose="020F0502020204030204" pitchFamily="34" charset="0"/>
              </a:rPr>
              <a:t> in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izvajati</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varne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plačilne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rešitve</a:t>
            </a:r>
            <a:r>
              <a:rPr lang="en-US" sz="1800" dirty="0">
                <a:effectLst/>
                <a:latin typeface="Calibri" panose="020F0502020204030204" pitchFamily="34" charset="0"/>
                <a:ea typeface="Times New Roman" panose="02020603050405020304" pitchFamily="18" charset="0"/>
                <a:cs typeface="Calibri" panose="020F0502020204030204" pitchFamily="34" charset="0"/>
              </a:rPr>
              <a:t>.</a:t>
            </a:r>
          </a:p>
          <a:p>
            <a:pPr marL="342900" lvl="0" indent="-342900">
              <a:lnSpc>
                <a:spcPct val="107000"/>
              </a:lnSpc>
              <a:spcAft>
                <a:spcPts val="800"/>
              </a:spcAft>
              <a:buSzPts val="1000"/>
              <a:buFont typeface="Symbol" panose="05050102010706020507" pitchFamily="18" charset="2"/>
              <a:buChar char=""/>
              <a:tabLst>
                <a:tab pos="457200" algn="l"/>
              </a:tabLst>
            </a:pPr>
            <a:r>
              <a:rPr lang="en-US" sz="1800" dirty="0" err="1">
                <a:effectLst/>
                <a:latin typeface="Calibri" panose="020F0502020204030204" pitchFamily="34" charset="0"/>
                <a:ea typeface="Times New Roman" panose="02020603050405020304" pitchFamily="18" charset="0"/>
                <a:cs typeface="Calibri" panose="020F0502020204030204" pitchFamily="34" charset="0"/>
              </a:rPr>
              <a:t>Razumevanje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digitalnega</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trženja</a:t>
            </a:r>
            <a:r>
              <a:rPr lang="en-US" sz="1800" dirty="0">
                <a:effectLst/>
                <a:latin typeface="Calibri" panose="020F0502020204030204" pitchFamily="34" charset="0"/>
                <a:ea typeface="Times New Roman" panose="02020603050405020304" pitchFamily="18" charset="0"/>
                <a:cs typeface="Calibri" panose="020F0502020204030204" pitchFamily="34" charset="0"/>
              </a:rPr>
              <a:t> in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njegovega</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vpliva</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na</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vedenje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potrošnikov</a:t>
            </a:r>
            <a:r>
              <a:rPr lang="en-US" sz="1800" dirty="0">
                <a:effectLst/>
                <a:latin typeface="Calibri" panose="020F0502020204030204" pitchFamily="34" charset="0"/>
                <a:ea typeface="Times New Roman" panose="02020603050405020304" pitchFamily="18" charset="0"/>
                <a:cs typeface="Calibri" panose="020F0502020204030204" pitchFamily="34" charset="0"/>
              </a:rPr>
              <a:t> je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bistvenega</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pomena</a:t>
            </a:r>
            <a:r>
              <a:rPr lang="en-US" sz="1800" dirty="0">
                <a:effectLst/>
                <a:latin typeface="Calibri" panose="020F0502020204030204" pitchFamily="34" charset="0"/>
                <a:ea typeface="Times New Roman" panose="02020603050405020304" pitchFamily="18" charset="0"/>
                <a:cs typeface="Calibri" panose="020F0502020204030204" pitchFamily="34" charset="0"/>
              </a:rPr>
              <a:t> za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mikro</a:t>
            </a:r>
            <a:r>
              <a:rPr lang="en-US" sz="1800" dirty="0">
                <a:effectLst/>
                <a:latin typeface="Calibri" panose="020F0502020204030204" pitchFamily="34" charset="0"/>
                <a:ea typeface="Times New Roman" panose="02020603050405020304" pitchFamily="18" charset="0"/>
                <a:cs typeface="Calibri" panose="020F0502020204030204" pitchFamily="34" charset="0"/>
              </a:rPr>
              <a:t>, mala in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srednje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velika</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podjetja</a:t>
            </a:r>
            <a:r>
              <a:rPr lang="en-US" sz="1800" dirty="0">
                <a:effectLst/>
                <a:latin typeface="Calibri" panose="020F0502020204030204" pitchFamily="34" charset="0"/>
                <a:ea typeface="Times New Roman" panose="02020603050405020304" pitchFamily="18" charset="0"/>
                <a:cs typeface="Calibri" panose="020F0502020204030204" pitchFamily="34" charset="0"/>
              </a:rPr>
              <a:t>, ki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želijo</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uspeti</a:t>
            </a:r>
            <a:r>
              <a:rPr lang="en-US" sz="1800" dirty="0">
                <a:effectLst/>
                <a:latin typeface="Calibri" panose="020F0502020204030204" pitchFamily="34" charset="0"/>
                <a:ea typeface="Times New Roman" panose="02020603050405020304" pitchFamily="18" charset="0"/>
                <a:cs typeface="Calibri" panose="020F0502020204030204" pitchFamily="34" charset="0"/>
              </a:rPr>
              <a:t> v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digitalni</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dobi</a:t>
            </a:r>
            <a:r>
              <a:rPr lang="en-US" sz="1800" dirty="0">
                <a:effectLst/>
                <a:latin typeface="Calibri" panose="020F0502020204030204" pitchFamily="34" charset="0"/>
                <a:ea typeface="Times New Roman" panose="02020603050405020304" pitchFamily="18" charset="0"/>
                <a:cs typeface="Calibri" panose="020F0502020204030204" pitchFamily="34" charset="0"/>
              </a:rPr>
              <a:t>. Ker se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vedenje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potrošnikov</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še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naprej</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razvija</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morajo</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podjetja</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prilagoditi</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svoje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strategije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digitalnega</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trženja</a:t>
            </a:r>
            <a:r>
              <a:rPr lang="en-US" sz="1800" dirty="0">
                <a:effectLst/>
                <a:latin typeface="Calibri" panose="020F0502020204030204" pitchFamily="34" charset="0"/>
                <a:ea typeface="Times New Roman" panose="02020603050405020304" pitchFamily="18" charset="0"/>
                <a:cs typeface="Calibri" panose="020F0502020204030204" pitchFamily="34" charset="0"/>
              </a:rPr>
              <a:t>, da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ostanejo</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konkurenčna</a:t>
            </a:r>
            <a:r>
              <a:rPr lang="en-US" sz="1800" dirty="0">
                <a:effectLst/>
                <a:latin typeface="Calibri" panose="020F0502020204030204" pitchFamily="34" charset="0"/>
                <a:ea typeface="Times New Roman" panose="02020603050405020304" pitchFamily="18" charset="0"/>
                <a:cs typeface="Calibri" panose="020F0502020204030204" pitchFamily="34" charset="0"/>
              </a:rPr>
              <a:t> in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odporna</a:t>
            </a:r>
            <a:r>
              <a:rPr lang="en-US" sz="1800" dirty="0">
                <a:effectLst/>
                <a:latin typeface="Calibri" panose="020F0502020204030204" pitchFamily="34" charset="0"/>
                <a:ea typeface="Times New Roman" panose="02020603050405020304" pitchFamily="18" charset="0"/>
                <a:cs typeface="Calibri" panose="020F0502020204030204" pitchFamily="34" charset="0"/>
              </a:rPr>
              <a:t>.</a:t>
            </a:r>
            <a:br>
              <a:rPr lang="en-US" sz="1800" dirty="0">
                <a:effectLst/>
                <a:latin typeface="Calibri" panose="020F0502020204030204" pitchFamily="34" charset="0"/>
                <a:ea typeface="Times New Roman" panose="02020603050405020304" pitchFamily="18" charset="0"/>
                <a:cs typeface="Calibri" panose="020F0502020204030204" pitchFamily="34" charset="0"/>
              </a:rPr>
            </a:b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s-ES" sz="1800" dirty="0">
              <a:effectLst/>
              <a:latin typeface="Calibri" panose="020F0502020204030204" pitchFamily="34" charset="0"/>
              <a:ea typeface="Yu Mincho" panose="02020400000000000000" pitchFamily="18" charset="-128"/>
              <a:cs typeface="Arial" panose="020B0604020202020204" pitchFamily="34" charset="0"/>
            </a:endParaRPr>
          </a:p>
          <a:p>
            <a:endParaRPr lang="en-GB" dirty="0"/>
          </a:p>
        </p:txBody>
      </p:sp>
    </p:spTree>
    <p:extLst>
      <p:ext uri="{BB962C8B-B14F-4D97-AF65-F5344CB8AC3E}">
        <p14:creationId xmlns:p14="http://schemas.microsoft.com/office/powerpoint/2010/main" val="4126256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rotWithShape="1">
          <a:blip r:embed="rId2">
            <a:extLst>
              <a:ext uri="{28A0092B-C50C-407E-A947-70E740481C1C}">
                <a14:useLocalDpi xmlns:a14="http://schemas.microsoft.com/office/drawing/2010/main" val="0"/>
              </a:ext>
            </a:extLst>
          </a:blip>
          <a:srcRect l="14328" r="9857"/>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pPr marL="342900" indent="-342900">
              <a:buAutoNum type="arabicPeriod"/>
            </a:pPr>
            <a:r>
              <a:rPr lang="en-GB" sz="2800" b="1" dirty="0" err="1">
                <a:solidFill>
                  <a:srgbClr val="0AD995"/>
                </a:solidFill>
                <a:effectLst/>
                <a:latin typeface="Calibri" panose="020F0502020204030204" pitchFamily="34" charset="0"/>
                <a:ea typeface="Yu Mincho" panose="02020400000000000000" pitchFamily="18" charset="-128"/>
                <a:cs typeface="Arial" panose="020B0604020202020204" pitchFamily="34" charset="0"/>
              </a:rPr>
              <a:t>Uvod</a:t>
            </a:r>
            <a:r>
              <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 v </a:t>
            </a:r>
            <a:r>
              <a:rPr lang="en-GB" sz="2800" b="1" dirty="0" err="1">
                <a:solidFill>
                  <a:srgbClr val="0AD995"/>
                </a:solidFill>
                <a:effectLst/>
                <a:latin typeface="Calibri" panose="020F0502020204030204" pitchFamily="34" charset="0"/>
                <a:ea typeface="Yu Mincho" panose="02020400000000000000" pitchFamily="18" charset="-128"/>
                <a:cs typeface="Arial" panose="020B0604020202020204" pitchFamily="34" charset="0"/>
              </a:rPr>
              <a:t>digitalno</a:t>
            </a:r>
            <a:r>
              <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 </a:t>
            </a:r>
            <a:r>
              <a:rPr lang="en-GB" sz="2800" b="1" dirty="0" err="1">
                <a:solidFill>
                  <a:srgbClr val="0AD995"/>
                </a:solidFill>
                <a:effectLst/>
                <a:latin typeface="Calibri" panose="020F0502020204030204" pitchFamily="34" charset="0"/>
                <a:ea typeface="Yu Mincho" panose="02020400000000000000" pitchFamily="18" charset="-128"/>
                <a:cs typeface="Arial" panose="020B0604020202020204" pitchFamily="34" charset="0"/>
              </a:rPr>
              <a:t>trženje</a:t>
            </a:r>
            <a:endPar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endParaRPr>
          </a:p>
          <a:p>
            <a:r>
              <a:rPr lang="es-ES" sz="2000" dirty="0"/>
              <a:t>1.2 Opredelitev ključnih kanalov in strategij digitalnega trženja</a:t>
            </a:r>
            <a:endParaRPr lang="es-ES"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376518" y="1403840"/>
            <a:ext cx="9264632" cy="4405289"/>
          </a:xfrm>
        </p:spPr>
        <p:txBody>
          <a:bodyPr/>
          <a:lstStyle/>
          <a:p>
            <a:pPr>
              <a:lnSpc>
                <a:spcPct val="107000"/>
              </a:lnSpc>
              <a:spcAft>
                <a:spcPts val="800"/>
              </a:spcAft>
            </a:pPr>
            <a:br>
              <a:rPr lang="en-GB" sz="1800" dirty="0">
                <a:solidFill>
                  <a:srgbClr val="1B193E"/>
                </a:solidFill>
                <a:effectLst/>
                <a:ea typeface="Yu Mincho" panose="02020400000000000000" pitchFamily="18" charset="-128"/>
                <a:cs typeface="Calibri" panose="020F0502020204030204" pitchFamily="34" charset="0"/>
              </a:rPr>
            </a:br>
            <a:r>
              <a:rPr lang="en-GB" sz="1800" dirty="0">
                <a:solidFill>
                  <a:srgbClr val="1B193E"/>
                </a:solidFill>
                <a:effectLst/>
                <a:ea typeface="Yu Mincho" panose="02020400000000000000" pitchFamily="18" charset="-128"/>
                <a:cs typeface="Calibri" panose="020F0502020204030204" pitchFamily="34" charset="0"/>
              </a:rPr>
              <a:t>V </a:t>
            </a:r>
            <a:r>
              <a:rPr lang="en-GB" sz="1800" dirty="0" err="1">
                <a:solidFill>
                  <a:srgbClr val="1B193E"/>
                </a:solidFill>
                <a:effectLst/>
                <a:ea typeface="Yu Mincho" panose="02020400000000000000" pitchFamily="18" charset="-128"/>
                <a:cs typeface="Calibri" panose="020F0502020204030204" pitchFamily="34" charset="0"/>
              </a:rPr>
              <a:t>poglavju</a:t>
            </a:r>
            <a:r>
              <a:rPr lang="en-GB" sz="1800" dirty="0">
                <a:solidFill>
                  <a:srgbClr val="1B193E"/>
                </a:solidFill>
                <a:effectLst/>
                <a:ea typeface="Yu Mincho" panose="02020400000000000000" pitchFamily="18" charset="-128"/>
                <a:cs typeface="Calibri" panose="020F0502020204030204" pitchFamily="34" charset="0"/>
              </a:rPr>
              <a:t> 1.1 </a:t>
            </a:r>
            <a:r>
              <a:rPr lang="en-GB" sz="1800" dirty="0" err="1">
                <a:solidFill>
                  <a:srgbClr val="1B193E"/>
                </a:solidFill>
                <a:effectLst/>
                <a:ea typeface="Yu Mincho" panose="02020400000000000000" pitchFamily="18" charset="-128"/>
                <a:cs typeface="Calibri" panose="020F0502020204030204" pitchFamily="34" charset="0"/>
              </a:rPr>
              <a:t>smo</a:t>
            </a:r>
            <a:r>
              <a:rPr lang="en-GB" sz="1800" dirty="0">
                <a:solidFill>
                  <a:srgbClr val="1B193E"/>
                </a:solidFill>
                <a:effectLst/>
                <a:ea typeface="Yu Mincho" panose="02020400000000000000" pitchFamily="18" charset="-128"/>
                <a:cs typeface="Calibri" panose="020F0502020204030204" pitchFamily="34" charset="0"/>
              </a:rPr>
              <a:t> </a:t>
            </a:r>
            <a:r>
              <a:rPr lang="en-GB" sz="1800" dirty="0" err="1">
                <a:solidFill>
                  <a:srgbClr val="1B193E"/>
                </a:solidFill>
                <a:effectLst/>
                <a:ea typeface="Yu Mincho" panose="02020400000000000000" pitchFamily="18" charset="-128"/>
                <a:cs typeface="Calibri" panose="020F0502020204030204" pitchFamily="34" charset="0"/>
              </a:rPr>
              <a:t>raziskali</a:t>
            </a:r>
            <a:r>
              <a:rPr lang="en-GB" sz="1800" dirty="0">
                <a:solidFill>
                  <a:srgbClr val="1B193E"/>
                </a:solidFill>
                <a:effectLst/>
                <a:ea typeface="Yu Mincho" panose="02020400000000000000" pitchFamily="18" charset="-128"/>
                <a:cs typeface="Calibri" panose="020F0502020204030204" pitchFamily="34" charset="0"/>
              </a:rPr>
              <a:t> </a:t>
            </a:r>
            <a:r>
              <a:rPr lang="en-GB" sz="1800" dirty="0" err="1">
                <a:solidFill>
                  <a:srgbClr val="1B193E"/>
                </a:solidFill>
                <a:effectLst/>
                <a:ea typeface="Yu Mincho" panose="02020400000000000000" pitchFamily="18" charset="-128"/>
                <a:cs typeface="Calibri" panose="020F0502020204030204" pitchFamily="34" charset="0"/>
              </a:rPr>
              <a:t>opredelitev</a:t>
            </a:r>
            <a:r>
              <a:rPr lang="en-GB" sz="1800" dirty="0">
                <a:solidFill>
                  <a:srgbClr val="1B193E"/>
                </a:solidFill>
                <a:effectLst/>
                <a:ea typeface="Yu Mincho" panose="02020400000000000000" pitchFamily="18" charset="-128"/>
                <a:cs typeface="Calibri" panose="020F0502020204030204" pitchFamily="34" charset="0"/>
              </a:rPr>
              <a:t> in </a:t>
            </a:r>
            <a:r>
              <a:rPr lang="en-GB" sz="1800" dirty="0" err="1">
                <a:solidFill>
                  <a:srgbClr val="1B193E"/>
                </a:solidFill>
                <a:effectLst/>
                <a:ea typeface="Yu Mincho" panose="02020400000000000000" pitchFamily="18" charset="-128"/>
                <a:cs typeface="Calibri" panose="020F0502020204030204" pitchFamily="34" charset="0"/>
              </a:rPr>
              <a:t>razvoj</a:t>
            </a:r>
            <a:r>
              <a:rPr lang="en-GB" sz="1800" dirty="0">
                <a:solidFill>
                  <a:srgbClr val="1B193E"/>
                </a:solidFill>
                <a:effectLst/>
                <a:ea typeface="Yu Mincho" panose="02020400000000000000" pitchFamily="18" charset="-128"/>
                <a:cs typeface="Calibri" panose="020F0502020204030204" pitchFamily="34" charset="0"/>
              </a:rPr>
              <a:t> </a:t>
            </a:r>
            <a:r>
              <a:rPr lang="en-GB" sz="1800" dirty="0" err="1">
                <a:solidFill>
                  <a:srgbClr val="1B193E"/>
                </a:solidFill>
                <a:effectLst/>
                <a:ea typeface="Yu Mincho" panose="02020400000000000000" pitchFamily="18" charset="-128"/>
                <a:cs typeface="Calibri" panose="020F0502020204030204" pitchFamily="34" charset="0"/>
              </a:rPr>
              <a:t>digitalnega</a:t>
            </a:r>
            <a:r>
              <a:rPr lang="en-GB" sz="1800" dirty="0">
                <a:solidFill>
                  <a:srgbClr val="1B193E"/>
                </a:solidFill>
                <a:effectLst/>
                <a:ea typeface="Yu Mincho" panose="02020400000000000000" pitchFamily="18" charset="-128"/>
                <a:cs typeface="Calibri" panose="020F0502020204030204" pitchFamily="34" charset="0"/>
              </a:rPr>
              <a:t> </a:t>
            </a:r>
            <a:r>
              <a:rPr lang="en-GB" sz="1800" dirty="0" err="1">
                <a:solidFill>
                  <a:srgbClr val="1B193E"/>
                </a:solidFill>
                <a:effectLst/>
                <a:ea typeface="Yu Mincho" panose="02020400000000000000" pitchFamily="18" charset="-128"/>
                <a:cs typeface="Calibri" panose="020F0502020204030204" pitchFamily="34" charset="0"/>
              </a:rPr>
              <a:t>trženja</a:t>
            </a:r>
            <a:r>
              <a:rPr lang="en-GB" sz="1800" dirty="0">
                <a:solidFill>
                  <a:srgbClr val="1B193E"/>
                </a:solidFill>
                <a:effectLst/>
                <a:ea typeface="Yu Mincho" panose="02020400000000000000" pitchFamily="18" charset="-128"/>
                <a:cs typeface="Calibri" panose="020F0502020204030204" pitchFamily="34" charset="0"/>
              </a:rPr>
              <a:t> </a:t>
            </a:r>
            <a:r>
              <a:rPr lang="en-GB" sz="1800" dirty="0" err="1">
                <a:solidFill>
                  <a:srgbClr val="1B193E"/>
                </a:solidFill>
                <a:effectLst/>
                <a:ea typeface="Yu Mincho" panose="02020400000000000000" pitchFamily="18" charset="-128"/>
                <a:cs typeface="Calibri" panose="020F0502020204030204" pitchFamily="34" charset="0"/>
              </a:rPr>
              <a:t>ter</a:t>
            </a:r>
            <a:r>
              <a:rPr lang="en-GB" sz="1800" dirty="0">
                <a:solidFill>
                  <a:srgbClr val="1B193E"/>
                </a:solidFill>
                <a:effectLst/>
                <a:ea typeface="Yu Mincho" panose="02020400000000000000" pitchFamily="18" charset="-128"/>
                <a:cs typeface="Calibri" panose="020F0502020204030204" pitchFamily="34" charset="0"/>
              </a:rPr>
              <a:t> </a:t>
            </a:r>
            <a:r>
              <a:rPr lang="en-GB" sz="1800" dirty="0" err="1">
                <a:solidFill>
                  <a:srgbClr val="1B193E"/>
                </a:solidFill>
                <a:effectLst/>
                <a:ea typeface="Yu Mincho" panose="02020400000000000000" pitchFamily="18" charset="-128"/>
                <a:cs typeface="Calibri" panose="020F0502020204030204" pitchFamily="34" charset="0"/>
              </a:rPr>
              <a:t>vpliv</a:t>
            </a:r>
            <a:r>
              <a:rPr lang="en-GB" sz="1800" dirty="0">
                <a:solidFill>
                  <a:srgbClr val="1B193E"/>
                </a:solidFill>
                <a:effectLst/>
                <a:ea typeface="Yu Mincho" panose="02020400000000000000" pitchFamily="18" charset="-128"/>
                <a:cs typeface="Calibri" panose="020F0502020204030204" pitchFamily="34" charset="0"/>
              </a:rPr>
              <a:t> </a:t>
            </a:r>
            <a:r>
              <a:rPr lang="en-GB" sz="1800" dirty="0" err="1">
                <a:solidFill>
                  <a:srgbClr val="1B193E"/>
                </a:solidFill>
                <a:effectLst/>
                <a:ea typeface="Yu Mincho" panose="02020400000000000000" pitchFamily="18" charset="-128"/>
                <a:cs typeface="Calibri" panose="020F0502020204030204" pitchFamily="34" charset="0"/>
              </a:rPr>
              <a:t>digitalizacije</a:t>
            </a:r>
            <a:r>
              <a:rPr lang="en-GB" sz="1800" dirty="0">
                <a:solidFill>
                  <a:srgbClr val="1B193E"/>
                </a:solidFill>
                <a:effectLst/>
                <a:ea typeface="Yu Mincho" panose="02020400000000000000" pitchFamily="18" charset="-128"/>
                <a:cs typeface="Calibri" panose="020F0502020204030204" pitchFamily="34" charset="0"/>
              </a:rPr>
              <a:t> </a:t>
            </a:r>
            <a:r>
              <a:rPr lang="en-GB" sz="1800" dirty="0" err="1">
                <a:solidFill>
                  <a:srgbClr val="1B193E"/>
                </a:solidFill>
                <a:effectLst/>
                <a:ea typeface="Yu Mincho" panose="02020400000000000000" pitchFamily="18" charset="-128"/>
                <a:cs typeface="Calibri" panose="020F0502020204030204" pitchFamily="34" charset="0"/>
              </a:rPr>
              <a:t>na</a:t>
            </a:r>
            <a:r>
              <a:rPr lang="en-GB" sz="1800" dirty="0">
                <a:solidFill>
                  <a:srgbClr val="1B193E"/>
                </a:solidFill>
                <a:effectLst/>
                <a:ea typeface="Yu Mincho" panose="02020400000000000000" pitchFamily="18" charset="-128"/>
                <a:cs typeface="Calibri" panose="020F0502020204030204" pitchFamily="34" charset="0"/>
              </a:rPr>
              <a:t> </a:t>
            </a:r>
            <a:r>
              <a:rPr lang="en-GB" sz="1800" dirty="0" err="1">
                <a:solidFill>
                  <a:srgbClr val="1B193E"/>
                </a:solidFill>
                <a:effectLst/>
                <a:ea typeface="Yu Mincho" panose="02020400000000000000" pitchFamily="18" charset="-128"/>
                <a:cs typeface="Calibri" panose="020F0502020204030204" pitchFamily="34" charset="0"/>
              </a:rPr>
              <a:t>vedenje</a:t>
            </a:r>
            <a:r>
              <a:rPr lang="en-GB" sz="1800" dirty="0">
                <a:solidFill>
                  <a:srgbClr val="1B193E"/>
                </a:solidFill>
                <a:effectLst/>
                <a:ea typeface="Yu Mincho" panose="02020400000000000000" pitchFamily="18" charset="-128"/>
                <a:cs typeface="Calibri" panose="020F0502020204030204" pitchFamily="34" charset="0"/>
              </a:rPr>
              <a:t> </a:t>
            </a:r>
            <a:r>
              <a:rPr lang="en-GB" sz="1800" dirty="0" err="1">
                <a:solidFill>
                  <a:srgbClr val="1B193E"/>
                </a:solidFill>
                <a:effectLst/>
                <a:ea typeface="Yu Mincho" panose="02020400000000000000" pitchFamily="18" charset="-128"/>
                <a:cs typeface="Calibri" panose="020F0502020204030204" pitchFamily="34" charset="0"/>
              </a:rPr>
              <a:t>potrošnikov</a:t>
            </a:r>
            <a:r>
              <a:rPr lang="en-GB" sz="1800" dirty="0">
                <a:solidFill>
                  <a:srgbClr val="1B193E"/>
                </a:solidFill>
                <a:effectLst/>
                <a:ea typeface="Yu Mincho" panose="02020400000000000000" pitchFamily="18" charset="-128"/>
                <a:cs typeface="Calibri" panose="020F0502020204030204" pitchFamily="34" charset="0"/>
              </a:rPr>
              <a:t>. </a:t>
            </a:r>
            <a:r>
              <a:rPr lang="en-GB" sz="1800" dirty="0" err="1">
                <a:solidFill>
                  <a:srgbClr val="1B193E"/>
                </a:solidFill>
                <a:effectLst/>
                <a:ea typeface="Yu Mincho" panose="02020400000000000000" pitchFamily="18" charset="-128"/>
                <a:cs typeface="Calibri" panose="020F0502020204030204" pitchFamily="34" charset="0"/>
              </a:rPr>
              <a:t>Zdaj</a:t>
            </a:r>
            <a:r>
              <a:rPr lang="en-GB" sz="1800" dirty="0">
                <a:solidFill>
                  <a:srgbClr val="1B193E"/>
                </a:solidFill>
                <a:effectLst/>
                <a:ea typeface="Yu Mincho" panose="02020400000000000000" pitchFamily="18" charset="-128"/>
                <a:cs typeface="Calibri" panose="020F0502020204030204" pitchFamily="34" charset="0"/>
              </a:rPr>
              <a:t> se </a:t>
            </a:r>
            <a:r>
              <a:rPr lang="en-GB" sz="1800" dirty="0" err="1">
                <a:solidFill>
                  <a:srgbClr val="1B193E"/>
                </a:solidFill>
                <a:effectLst/>
                <a:ea typeface="Yu Mincho" panose="02020400000000000000" pitchFamily="18" charset="-128"/>
                <a:cs typeface="Calibri" panose="020F0502020204030204" pitchFamily="34" charset="0"/>
              </a:rPr>
              <a:t>bomo</a:t>
            </a:r>
            <a:r>
              <a:rPr lang="en-GB" sz="1800" dirty="0">
                <a:solidFill>
                  <a:srgbClr val="1B193E"/>
                </a:solidFill>
                <a:effectLst/>
                <a:ea typeface="Yu Mincho" panose="02020400000000000000" pitchFamily="18" charset="-128"/>
                <a:cs typeface="Calibri" panose="020F0502020204030204" pitchFamily="34" charset="0"/>
              </a:rPr>
              <a:t> v </a:t>
            </a:r>
            <a:r>
              <a:rPr lang="en-GB" sz="1800" dirty="0" err="1">
                <a:solidFill>
                  <a:srgbClr val="1B193E"/>
                </a:solidFill>
                <a:effectLst/>
                <a:ea typeface="Yu Mincho" panose="02020400000000000000" pitchFamily="18" charset="-128"/>
                <a:cs typeface="Calibri" panose="020F0502020204030204" pitchFamily="34" charset="0"/>
              </a:rPr>
              <a:t>razdelku</a:t>
            </a:r>
            <a:r>
              <a:rPr lang="en-GB" sz="1800" dirty="0">
                <a:solidFill>
                  <a:srgbClr val="1B193E"/>
                </a:solidFill>
                <a:effectLst/>
                <a:ea typeface="Yu Mincho" panose="02020400000000000000" pitchFamily="18" charset="-128"/>
                <a:cs typeface="Calibri" panose="020F0502020204030204" pitchFamily="34" charset="0"/>
              </a:rPr>
              <a:t> 1.2 </a:t>
            </a:r>
            <a:r>
              <a:rPr lang="en-GB" sz="1800" dirty="0" err="1">
                <a:solidFill>
                  <a:srgbClr val="1B193E"/>
                </a:solidFill>
                <a:effectLst/>
                <a:ea typeface="Yu Mincho" panose="02020400000000000000" pitchFamily="18" charset="-128"/>
                <a:cs typeface="Calibri" panose="020F0502020204030204" pitchFamily="34" charset="0"/>
              </a:rPr>
              <a:t>poglobili</a:t>
            </a:r>
            <a:r>
              <a:rPr lang="en-GB" sz="1800" dirty="0">
                <a:solidFill>
                  <a:srgbClr val="1B193E"/>
                </a:solidFill>
                <a:effectLst/>
                <a:ea typeface="Yu Mincho" panose="02020400000000000000" pitchFamily="18" charset="-128"/>
                <a:cs typeface="Calibri" panose="020F0502020204030204" pitchFamily="34" charset="0"/>
              </a:rPr>
              <a:t> v </a:t>
            </a:r>
            <a:r>
              <a:rPr lang="en-GB" sz="1800" dirty="0" err="1">
                <a:solidFill>
                  <a:srgbClr val="1B193E"/>
                </a:solidFill>
                <a:effectLst/>
                <a:ea typeface="Yu Mincho" panose="02020400000000000000" pitchFamily="18" charset="-128"/>
                <a:cs typeface="Calibri" panose="020F0502020204030204" pitchFamily="34" charset="0"/>
              </a:rPr>
              <a:t>posebne</a:t>
            </a:r>
            <a:r>
              <a:rPr lang="en-GB" sz="1800" dirty="0">
                <a:solidFill>
                  <a:srgbClr val="1B193E"/>
                </a:solidFill>
                <a:effectLst/>
                <a:ea typeface="Yu Mincho" panose="02020400000000000000" pitchFamily="18" charset="-128"/>
                <a:cs typeface="Calibri" panose="020F0502020204030204" pitchFamily="34" charset="0"/>
              </a:rPr>
              <a:t> </a:t>
            </a:r>
            <a:r>
              <a:rPr lang="en-GB" sz="1800" dirty="0" err="1">
                <a:solidFill>
                  <a:srgbClr val="1B193E"/>
                </a:solidFill>
                <a:effectLst/>
                <a:ea typeface="Yu Mincho" panose="02020400000000000000" pitchFamily="18" charset="-128"/>
                <a:cs typeface="Calibri" panose="020F0502020204030204" pitchFamily="34" charset="0"/>
              </a:rPr>
              <a:t>kanale</a:t>
            </a:r>
            <a:r>
              <a:rPr lang="en-GB" sz="1800" dirty="0">
                <a:solidFill>
                  <a:srgbClr val="1B193E"/>
                </a:solidFill>
                <a:effectLst/>
                <a:ea typeface="Yu Mincho" panose="02020400000000000000" pitchFamily="18" charset="-128"/>
                <a:cs typeface="Calibri" panose="020F0502020204030204" pitchFamily="34" charset="0"/>
              </a:rPr>
              <a:t> in </a:t>
            </a:r>
            <a:r>
              <a:rPr lang="en-GB" sz="1800" dirty="0" err="1">
                <a:solidFill>
                  <a:srgbClr val="1B193E"/>
                </a:solidFill>
                <a:effectLst/>
                <a:ea typeface="Yu Mincho" panose="02020400000000000000" pitchFamily="18" charset="-128"/>
                <a:cs typeface="Calibri" panose="020F0502020204030204" pitchFamily="34" charset="0"/>
              </a:rPr>
              <a:t>strategije</a:t>
            </a:r>
            <a:r>
              <a:rPr lang="en-GB" sz="1800" dirty="0">
                <a:solidFill>
                  <a:srgbClr val="1B193E"/>
                </a:solidFill>
                <a:effectLst/>
                <a:ea typeface="Yu Mincho" panose="02020400000000000000" pitchFamily="18" charset="-128"/>
                <a:cs typeface="Calibri" panose="020F0502020204030204" pitchFamily="34" charset="0"/>
              </a:rPr>
              <a:t> </a:t>
            </a:r>
            <a:r>
              <a:rPr lang="en-GB" sz="1800" dirty="0" err="1">
                <a:solidFill>
                  <a:srgbClr val="1B193E"/>
                </a:solidFill>
                <a:effectLst/>
                <a:ea typeface="Yu Mincho" panose="02020400000000000000" pitchFamily="18" charset="-128"/>
                <a:cs typeface="Calibri" panose="020F0502020204030204" pitchFamily="34" charset="0"/>
              </a:rPr>
              <a:t>digitalnega</a:t>
            </a:r>
            <a:r>
              <a:rPr lang="en-GB" sz="1800" dirty="0">
                <a:solidFill>
                  <a:srgbClr val="1B193E"/>
                </a:solidFill>
                <a:effectLst/>
                <a:ea typeface="Yu Mincho" panose="02020400000000000000" pitchFamily="18" charset="-128"/>
                <a:cs typeface="Calibri" panose="020F0502020204030204" pitchFamily="34" charset="0"/>
              </a:rPr>
              <a:t> </a:t>
            </a:r>
            <a:r>
              <a:rPr lang="en-GB" sz="1800" dirty="0" err="1">
                <a:solidFill>
                  <a:srgbClr val="1B193E"/>
                </a:solidFill>
                <a:effectLst/>
                <a:ea typeface="Yu Mincho" panose="02020400000000000000" pitchFamily="18" charset="-128"/>
                <a:cs typeface="Calibri" panose="020F0502020204030204" pitchFamily="34" charset="0"/>
              </a:rPr>
              <a:t>trženja</a:t>
            </a:r>
            <a:r>
              <a:rPr lang="en-GB" sz="1800" dirty="0">
                <a:solidFill>
                  <a:srgbClr val="1B193E"/>
                </a:solidFill>
                <a:effectLst/>
                <a:ea typeface="Yu Mincho" panose="02020400000000000000" pitchFamily="18" charset="-128"/>
                <a:cs typeface="Calibri" panose="020F0502020204030204" pitchFamily="34" charset="0"/>
              </a:rPr>
              <a:t>, ki </a:t>
            </a:r>
            <a:r>
              <a:rPr lang="en-GB" sz="1800" dirty="0" err="1">
                <a:solidFill>
                  <a:srgbClr val="1B193E"/>
                </a:solidFill>
                <a:effectLst/>
                <a:ea typeface="Yu Mincho" panose="02020400000000000000" pitchFamily="18" charset="-128"/>
                <a:cs typeface="Calibri" panose="020F0502020204030204" pitchFamily="34" charset="0"/>
              </a:rPr>
              <a:t>jih</a:t>
            </a:r>
            <a:r>
              <a:rPr lang="en-GB" sz="1800" dirty="0">
                <a:solidFill>
                  <a:srgbClr val="1B193E"/>
                </a:solidFill>
                <a:effectLst/>
                <a:ea typeface="Yu Mincho" panose="02020400000000000000" pitchFamily="18" charset="-128"/>
                <a:cs typeface="Calibri" panose="020F0502020204030204" pitchFamily="34" charset="0"/>
              </a:rPr>
              <a:t> </a:t>
            </a:r>
            <a:r>
              <a:rPr lang="en-GB" sz="1800" dirty="0" err="1">
                <a:solidFill>
                  <a:srgbClr val="1B193E"/>
                </a:solidFill>
                <a:effectLst/>
                <a:ea typeface="Yu Mincho" panose="02020400000000000000" pitchFamily="18" charset="-128"/>
                <a:cs typeface="Calibri" panose="020F0502020204030204" pitchFamily="34" charset="0"/>
              </a:rPr>
              <a:t>lahko</a:t>
            </a:r>
            <a:r>
              <a:rPr lang="en-GB" sz="1800" dirty="0">
                <a:solidFill>
                  <a:srgbClr val="1B193E"/>
                </a:solidFill>
                <a:effectLst/>
                <a:ea typeface="Yu Mincho" panose="02020400000000000000" pitchFamily="18" charset="-128"/>
                <a:cs typeface="Calibri" panose="020F0502020204030204" pitchFamily="34" charset="0"/>
              </a:rPr>
              <a:t> </a:t>
            </a:r>
            <a:r>
              <a:rPr lang="en-GB" sz="1800" dirty="0" err="1">
                <a:solidFill>
                  <a:srgbClr val="1B193E"/>
                </a:solidFill>
                <a:effectLst/>
                <a:ea typeface="Yu Mincho" panose="02020400000000000000" pitchFamily="18" charset="-128"/>
                <a:cs typeface="Calibri" panose="020F0502020204030204" pitchFamily="34" charset="0"/>
              </a:rPr>
              <a:t>podjetja</a:t>
            </a:r>
            <a:r>
              <a:rPr lang="en-GB" sz="1800" dirty="0">
                <a:solidFill>
                  <a:srgbClr val="1B193E"/>
                </a:solidFill>
                <a:effectLst/>
                <a:ea typeface="Yu Mincho" panose="02020400000000000000" pitchFamily="18" charset="-128"/>
                <a:cs typeface="Calibri" panose="020F0502020204030204" pitchFamily="34" charset="0"/>
              </a:rPr>
              <a:t>, </a:t>
            </a:r>
            <a:r>
              <a:rPr lang="en-GB" sz="1800" dirty="0" err="1">
                <a:solidFill>
                  <a:srgbClr val="1B193E"/>
                </a:solidFill>
                <a:effectLst/>
                <a:ea typeface="Yu Mincho" panose="02020400000000000000" pitchFamily="18" charset="-128"/>
                <a:cs typeface="Calibri" panose="020F0502020204030204" pitchFamily="34" charset="0"/>
              </a:rPr>
              <a:t>zlasti</a:t>
            </a:r>
            <a:r>
              <a:rPr lang="en-GB" sz="1800" dirty="0">
                <a:solidFill>
                  <a:srgbClr val="1B193E"/>
                </a:solidFill>
                <a:effectLst/>
                <a:ea typeface="Yu Mincho" panose="02020400000000000000" pitchFamily="18" charset="-128"/>
                <a:cs typeface="Calibri" panose="020F0502020204030204" pitchFamily="34" charset="0"/>
              </a:rPr>
              <a:t> </a:t>
            </a:r>
            <a:r>
              <a:rPr lang="en-GB" sz="1800" dirty="0" err="1">
                <a:solidFill>
                  <a:srgbClr val="1B193E"/>
                </a:solidFill>
                <a:effectLst/>
                <a:ea typeface="Yu Mincho" panose="02020400000000000000" pitchFamily="18" charset="-128"/>
                <a:cs typeface="Calibri" panose="020F0502020204030204" pitchFamily="34" charset="0"/>
              </a:rPr>
              <a:t>mikro</a:t>
            </a:r>
            <a:r>
              <a:rPr lang="en-GB" sz="1800" dirty="0">
                <a:solidFill>
                  <a:srgbClr val="1B193E"/>
                </a:solidFill>
                <a:effectLst/>
                <a:ea typeface="Yu Mincho" panose="02020400000000000000" pitchFamily="18" charset="-128"/>
                <a:cs typeface="Calibri" panose="020F0502020204030204" pitchFamily="34" charset="0"/>
              </a:rPr>
              <a:t> in mala </a:t>
            </a:r>
            <a:r>
              <a:rPr lang="en-GB" sz="1800" dirty="0" err="1">
                <a:solidFill>
                  <a:srgbClr val="1B193E"/>
                </a:solidFill>
                <a:effectLst/>
                <a:ea typeface="Yu Mincho" panose="02020400000000000000" pitchFamily="18" charset="-128"/>
                <a:cs typeface="Calibri" panose="020F0502020204030204" pitchFamily="34" charset="0"/>
              </a:rPr>
              <a:t>ter</a:t>
            </a:r>
            <a:r>
              <a:rPr lang="en-GB" sz="1800" dirty="0">
                <a:solidFill>
                  <a:srgbClr val="1B193E"/>
                </a:solidFill>
                <a:effectLst/>
                <a:ea typeface="Yu Mincho" panose="02020400000000000000" pitchFamily="18" charset="-128"/>
                <a:cs typeface="Calibri" panose="020F0502020204030204" pitchFamily="34" charset="0"/>
              </a:rPr>
              <a:t> </a:t>
            </a:r>
            <a:r>
              <a:rPr lang="en-GB" sz="1800" dirty="0" err="1">
                <a:solidFill>
                  <a:srgbClr val="1B193E"/>
                </a:solidFill>
                <a:effectLst/>
                <a:ea typeface="Yu Mincho" panose="02020400000000000000" pitchFamily="18" charset="-128"/>
                <a:cs typeface="Calibri" panose="020F0502020204030204" pitchFamily="34" charset="0"/>
              </a:rPr>
              <a:t>srednje</a:t>
            </a:r>
            <a:r>
              <a:rPr lang="en-GB" sz="1800" dirty="0">
                <a:solidFill>
                  <a:srgbClr val="1B193E"/>
                </a:solidFill>
                <a:effectLst/>
                <a:ea typeface="Yu Mincho" panose="02020400000000000000" pitchFamily="18" charset="-128"/>
                <a:cs typeface="Calibri" panose="020F0502020204030204" pitchFamily="34" charset="0"/>
              </a:rPr>
              <a:t> </a:t>
            </a:r>
            <a:r>
              <a:rPr lang="en-GB" sz="1800" dirty="0" err="1">
                <a:solidFill>
                  <a:srgbClr val="1B193E"/>
                </a:solidFill>
                <a:effectLst/>
                <a:ea typeface="Yu Mincho" panose="02020400000000000000" pitchFamily="18" charset="-128"/>
                <a:cs typeface="Calibri" panose="020F0502020204030204" pitchFamily="34" charset="0"/>
              </a:rPr>
              <a:t>velika</a:t>
            </a:r>
            <a:r>
              <a:rPr lang="en-GB" sz="1800" dirty="0">
                <a:solidFill>
                  <a:srgbClr val="1B193E"/>
                </a:solidFill>
                <a:effectLst/>
                <a:ea typeface="Yu Mincho" panose="02020400000000000000" pitchFamily="18" charset="-128"/>
                <a:cs typeface="Calibri" panose="020F0502020204030204" pitchFamily="34" charset="0"/>
              </a:rPr>
              <a:t> </a:t>
            </a:r>
            <a:r>
              <a:rPr lang="en-GB" sz="1800" dirty="0" err="1">
                <a:solidFill>
                  <a:srgbClr val="1B193E"/>
                </a:solidFill>
                <a:effectLst/>
                <a:ea typeface="Yu Mincho" panose="02020400000000000000" pitchFamily="18" charset="-128"/>
                <a:cs typeface="Calibri" panose="020F0502020204030204" pitchFamily="34" charset="0"/>
              </a:rPr>
              <a:t>podjetja</a:t>
            </a:r>
            <a:r>
              <a:rPr lang="en-GB" sz="1800" dirty="0">
                <a:solidFill>
                  <a:srgbClr val="1B193E"/>
                </a:solidFill>
                <a:effectLst/>
                <a:ea typeface="Yu Mincho" panose="02020400000000000000" pitchFamily="18" charset="-128"/>
                <a:cs typeface="Calibri" panose="020F0502020204030204" pitchFamily="34" charset="0"/>
              </a:rPr>
              <a:t>, </a:t>
            </a:r>
            <a:r>
              <a:rPr lang="en-GB" sz="1800" dirty="0" err="1">
                <a:solidFill>
                  <a:srgbClr val="1B193E"/>
                </a:solidFill>
                <a:effectLst/>
                <a:ea typeface="Yu Mincho" panose="02020400000000000000" pitchFamily="18" charset="-128"/>
                <a:cs typeface="Calibri" panose="020F0502020204030204" pitchFamily="34" charset="0"/>
              </a:rPr>
              <a:t>uporabijo</a:t>
            </a:r>
            <a:r>
              <a:rPr lang="en-GB" sz="1800" dirty="0">
                <a:solidFill>
                  <a:srgbClr val="1B193E"/>
                </a:solidFill>
                <a:effectLst/>
                <a:ea typeface="Yu Mincho" panose="02020400000000000000" pitchFamily="18" charset="-128"/>
                <a:cs typeface="Calibri" panose="020F0502020204030204" pitchFamily="34" charset="0"/>
              </a:rPr>
              <a:t> za </a:t>
            </a:r>
            <a:r>
              <a:rPr lang="en-GB" sz="1800" dirty="0" err="1">
                <a:solidFill>
                  <a:srgbClr val="1B193E"/>
                </a:solidFill>
                <a:effectLst/>
                <a:ea typeface="Yu Mincho" panose="02020400000000000000" pitchFamily="18" charset="-128"/>
                <a:cs typeface="Calibri" panose="020F0502020204030204" pitchFamily="34" charset="0"/>
              </a:rPr>
              <a:t>učinkovito</a:t>
            </a:r>
            <a:r>
              <a:rPr lang="en-GB" sz="1800" dirty="0">
                <a:solidFill>
                  <a:srgbClr val="1B193E"/>
                </a:solidFill>
                <a:effectLst/>
                <a:ea typeface="Yu Mincho" panose="02020400000000000000" pitchFamily="18" charset="-128"/>
                <a:cs typeface="Calibri" panose="020F0502020204030204" pitchFamily="34" charset="0"/>
              </a:rPr>
              <a:t> </a:t>
            </a:r>
            <a:r>
              <a:rPr lang="en-GB" sz="1800" dirty="0" err="1">
                <a:solidFill>
                  <a:srgbClr val="1B193E"/>
                </a:solidFill>
                <a:effectLst/>
                <a:ea typeface="Yu Mincho" panose="02020400000000000000" pitchFamily="18" charset="-128"/>
                <a:cs typeface="Calibri" panose="020F0502020204030204" pitchFamily="34" charset="0"/>
              </a:rPr>
              <a:t>doseganje</a:t>
            </a:r>
            <a:r>
              <a:rPr lang="en-GB" sz="1800" dirty="0">
                <a:solidFill>
                  <a:srgbClr val="1B193E"/>
                </a:solidFill>
                <a:effectLst/>
                <a:ea typeface="Yu Mincho" panose="02020400000000000000" pitchFamily="18" charset="-128"/>
                <a:cs typeface="Calibri" panose="020F0502020204030204" pitchFamily="34" charset="0"/>
              </a:rPr>
              <a:t> </a:t>
            </a:r>
            <a:r>
              <a:rPr lang="en-GB" sz="1800" dirty="0" err="1">
                <a:solidFill>
                  <a:srgbClr val="1B193E"/>
                </a:solidFill>
                <a:effectLst/>
                <a:ea typeface="Yu Mincho" panose="02020400000000000000" pitchFamily="18" charset="-128"/>
                <a:cs typeface="Calibri" panose="020F0502020204030204" pitchFamily="34" charset="0"/>
              </a:rPr>
              <a:t>svojih</a:t>
            </a:r>
            <a:r>
              <a:rPr lang="en-GB" sz="1800" dirty="0">
                <a:solidFill>
                  <a:srgbClr val="1B193E"/>
                </a:solidFill>
                <a:effectLst/>
                <a:ea typeface="Yu Mincho" panose="02020400000000000000" pitchFamily="18" charset="-128"/>
                <a:cs typeface="Calibri" panose="020F0502020204030204" pitchFamily="34" charset="0"/>
              </a:rPr>
              <a:t> </a:t>
            </a:r>
            <a:r>
              <a:rPr lang="en-GB" sz="1800" dirty="0" err="1">
                <a:solidFill>
                  <a:srgbClr val="1B193E"/>
                </a:solidFill>
                <a:effectLst/>
                <a:ea typeface="Yu Mincho" panose="02020400000000000000" pitchFamily="18" charset="-128"/>
                <a:cs typeface="Calibri" panose="020F0502020204030204" pitchFamily="34" charset="0"/>
              </a:rPr>
              <a:t>trženjskih</a:t>
            </a:r>
            <a:r>
              <a:rPr lang="en-GB" sz="1800" dirty="0">
                <a:solidFill>
                  <a:srgbClr val="1B193E"/>
                </a:solidFill>
                <a:effectLst/>
                <a:ea typeface="Yu Mincho" panose="02020400000000000000" pitchFamily="18" charset="-128"/>
                <a:cs typeface="Calibri" panose="020F0502020204030204" pitchFamily="34" charset="0"/>
              </a:rPr>
              <a:t> </a:t>
            </a:r>
            <a:r>
              <a:rPr lang="en-GB" sz="1800" dirty="0" err="1">
                <a:solidFill>
                  <a:srgbClr val="1B193E"/>
                </a:solidFill>
                <a:effectLst/>
                <a:ea typeface="Yu Mincho" panose="02020400000000000000" pitchFamily="18" charset="-128"/>
                <a:cs typeface="Calibri" panose="020F0502020204030204" pitchFamily="34" charset="0"/>
              </a:rPr>
              <a:t>ciljev</a:t>
            </a:r>
            <a:r>
              <a:rPr lang="en-GB" sz="1800" dirty="0">
                <a:solidFill>
                  <a:srgbClr val="1B193E"/>
                </a:solidFill>
                <a:effectLst/>
                <a:ea typeface="Yu Mincho" panose="02020400000000000000" pitchFamily="18" charset="-128"/>
                <a:cs typeface="Calibri" panose="020F0502020204030204" pitchFamily="34" charset="0"/>
              </a:rPr>
              <a:t>.</a:t>
            </a:r>
          </a:p>
          <a:p>
            <a:pPr>
              <a:lnSpc>
                <a:spcPct val="107000"/>
              </a:lnSpc>
              <a:spcAft>
                <a:spcPts val="800"/>
              </a:spcAft>
            </a:pPr>
            <a:r>
              <a:rPr lang="en-US" sz="1800" b="1" dirty="0">
                <a:effectLst/>
                <a:ea typeface="Times New Roman" panose="02020603050405020304" pitchFamily="18" charset="0"/>
              </a:rPr>
              <a:t>1.2.1 </a:t>
            </a:r>
            <a:r>
              <a:rPr lang="en-US" sz="1800" b="1" dirty="0" err="1">
                <a:effectLst/>
                <a:ea typeface="Times New Roman" panose="02020603050405020304" pitchFamily="18" charset="0"/>
              </a:rPr>
              <a:t>Ključni</a:t>
            </a:r>
            <a:r>
              <a:rPr lang="en-US" sz="1800" b="1" dirty="0">
                <a:effectLst/>
                <a:ea typeface="Times New Roman" panose="02020603050405020304" pitchFamily="18" charset="0"/>
              </a:rPr>
              <a:t> </a:t>
            </a:r>
            <a:r>
              <a:rPr lang="en-US" sz="1800" b="1" dirty="0" err="1">
                <a:effectLst/>
                <a:ea typeface="Times New Roman" panose="02020603050405020304" pitchFamily="18" charset="0"/>
              </a:rPr>
              <a:t>kanali</a:t>
            </a:r>
            <a:r>
              <a:rPr lang="en-US" sz="1800" b="1" dirty="0">
                <a:effectLst/>
                <a:ea typeface="Times New Roman" panose="02020603050405020304" pitchFamily="18" charset="0"/>
              </a:rPr>
              <a:t> </a:t>
            </a:r>
            <a:r>
              <a:rPr lang="en-US" sz="1800" b="1" dirty="0" err="1">
                <a:effectLst/>
                <a:ea typeface="Times New Roman" panose="02020603050405020304" pitchFamily="18" charset="0"/>
              </a:rPr>
              <a:t>digitalnega</a:t>
            </a:r>
            <a:r>
              <a:rPr lang="en-US" sz="1800" b="1" dirty="0">
                <a:effectLst/>
                <a:ea typeface="Times New Roman" panose="02020603050405020304" pitchFamily="18" charset="0"/>
              </a:rPr>
              <a:t> </a:t>
            </a:r>
            <a:r>
              <a:rPr lang="en-US" sz="1800" b="1" dirty="0" err="1">
                <a:effectLst/>
                <a:ea typeface="Times New Roman" panose="02020603050405020304" pitchFamily="18" charset="0"/>
              </a:rPr>
              <a:t>trženja</a:t>
            </a:r>
            <a:endParaRPr lang="fr-FR" sz="1800" dirty="0">
              <a:effectLst/>
              <a:ea typeface="Times New Roman" panose="02020603050405020304" pitchFamily="18" charset="0"/>
            </a:endParaRPr>
          </a:p>
          <a:p>
            <a:r>
              <a:rPr lang="en-GB" sz="1800" dirty="0" err="1">
                <a:effectLst/>
                <a:ea typeface="Times New Roman" panose="02020603050405020304" pitchFamily="18" charset="0"/>
              </a:rPr>
              <a:t>Digitalno</a:t>
            </a:r>
            <a:r>
              <a:rPr lang="en-GB" sz="1800" dirty="0">
                <a:effectLst/>
                <a:ea typeface="Times New Roman" panose="02020603050405020304" pitchFamily="18" charset="0"/>
              </a:rPr>
              <a:t> </a:t>
            </a:r>
            <a:r>
              <a:rPr lang="en-GB" sz="1800" dirty="0" err="1">
                <a:effectLst/>
                <a:ea typeface="Times New Roman" panose="02020603050405020304" pitchFamily="18" charset="0"/>
              </a:rPr>
              <a:t>trženje</a:t>
            </a:r>
            <a:r>
              <a:rPr lang="en-GB" sz="1800" dirty="0">
                <a:effectLst/>
                <a:ea typeface="Times New Roman" panose="02020603050405020304" pitchFamily="18" charset="0"/>
              </a:rPr>
              <a:t> </a:t>
            </a:r>
            <a:r>
              <a:rPr lang="en-GB" sz="1800" dirty="0" err="1">
                <a:effectLst/>
                <a:ea typeface="Times New Roman" panose="02020603050405020304" pitchFamily="18" charset="0"/>
              </a:rPr>
              <a:t>ponuja</a:t>
            </a:r>
            <a:r>
              <a:rPr lang="en-GB" sz="1800" dirty="0">
                <a:effectLst/>
                <a:ea typeface="Times New Roman" panose="02020603050405020304" pitchFamily="18" charset="0"/>
              </a:rPr>
              <a:t> </a:t>
            </a:r>
            <a:r>
              <a:rPr lang="en-GB" sz="1800" dirty="0" err="1">
                <a:effectLst/>
                <a:ea typeface="Times New Roman" panose="02020603050405020304" pitchFamily="18" charset="0"/>
              </a:rPr>
              <a:t>različne</a:t>
            </a:r>
            <a:r>
              <a:rPr lang="en-GB" sz="1800" dirty="0">
                <a:effectLst/>
                <a:ea typeface="Times New Roman" panose="02020603050405020304" pitchFamily="18" charset="0"/>
              </a:rPr>
              <a:t> </a:t>
            </a:r>
            <a:r>
              <a:rPr lang="en-GB" sz="1800" dirty="0" err="1">
                <a:effectLst/>
                <a:ea typeface="Times New Roman" panose="02020603050405020304" pitchFamily="18" charset="0"/>
              </a:rPr>
              <a:t>kanale</a:t>
            </a:r>
            <a:r>
              <a:rPr lang="en-GB" sz="1800" dirty="0">
                <a:effectLst/>
                <a:ea typeface="Times New Roman" panose="02020603050405020304" pitchFamily="18" charset="0"/>
              </a:rPr>
              <a:t>, od </a:t>
            </a:r>
            <a:r>
              <a:rPr lang="en-GB" sz="1800" dirty="0" err="1">
                <a:effectLst/>
                <a:ea typeface="Times New Roman" panose="02020603050405020304" pitchFamily="18" charset="0"/>
              </a:rPr>
              <a:t>katerih</a:t>
            </a:r>
            <a:r>
              <a:rPr lang="en-GB" sz="1800" dirty="0">
                <a:effectLst/>
                <a:ea typeface="Times New Roman" panose="02020603050405020304" pitchFamily="18" charset="0"/>
              </a:rPr>
              <a:t> </a:t>
            </a:r>
            <a:r>
              <a:rPr lang="en-GB" sz="1800" dirty="0" err="1">
                <a:effectLst/>
                <a:ea typeface="Times New Roman" panose="02020603050405020304" pitchFamily="18" charset="0"/>
              </a:rPr>
              <a:t>ima</a:t>
            </a:r>
            <a:r>
              <a:rPr lang="en-GB" sz="1800" dirty="0">
                <a:effectLst/>
                <a:ea typeface="Times New Roman" panose="02020603050405020304" pitchFamily="18" charset="0"/>
              </a:rPr>
              <a:t> </a:t>
            </a:r>
            <a:r>
              <a:rPr lang="en-GB" sz="1800" dirty="0" err="1">
                <a:effectLst/>
                <a:ea typeface="Times New Roman" panose="02020603050405020304" pitchFamily="18" charset="0"/>
              </a:rPr>
              <a:t>vsak</a:t>
            </a:r>
            <a:r>
              <a:rPr lang="en-GB" sz="1800" dirty="0">
                <a:effectLst/>
                <a:ea typeface="Times New Roman" panose="02020603050405020304" pitchFamily="18" charset="0"/>
              </a:rPr>
              <a:t> </a:t>
            </a:r>
            <a:r>
              <a:rPr lang="en-GB" sz="1800" dirty="0" err="1">
                <a:effectLst/>
                <a:ea typeface="Times New Roman" panose="02020603050405020304" pitchFamily="18" charset="0"/>
              </a:rPr>
              <a:t>svoje</a:t>
            </a:r>
            <a:r>
              <a:rPr lang="en-GB" sz="1800" dirty="0">
                <a:effectLst/>
                <a:ea typeface="Times New Roman" panose="02020603050405020304" pitchFamily="18" charset="0"/>
              </a:rPr>
              <a:t> </a:t>
            </a:r>
            <a:r>
              <a:rPr lang="en-GB" sz="1800" dirty="0" err="1">
                <a:effectLst/>
                <a:ea typeface="Times New Roman" panose="02020603050405020304" pitchFamily="18" charset="0"/>
              </a:rPr>
              <a:t>edinstvene</a:t>
            </a:r>
            <a:r>
              <a:rPr lang="en-GB" sz="1800" dirty="0">
                <a:effectLst/>
                <a:ea typeface="Times New Roman" panose="02020603050405020304" pitchFamily="18" charset="0"/>
              </a:rPr>
              <a:t> </a:t>
            </a:r>
            <a:r>
              <a:rPr lang="en-GB" sz="1800" dirty="0" err="1">
                <a:effectLst/>
                <a:ea typeface="Times New Roman" panose="02020603050405020304" pitchFamily="18" charset="0"/>
              </a:rPr>
              <a:t>značilnosti</a:t>
            </a:r>
            <a:r>
              <a:rPr lang="en-GB" sz="1800" dirty="0">
                <a:effectLst/>
                <a:ea typeface="Times New Roman" panose="02020603050405020304" pitchFamily="18" charset="0"/>
              </a:rPr>
              <a:t> in </a:t>
            </a:r>
            <a:r>
              <a:rPr lang="en-GB" sz="1800" dirty="0" err="1">
                <a:effectLst/>
                <a:ea typeface="Times New Roman" panose="02020603050405020304" pitchFamily="18" charset="0"/>
              </a:rPr>
              <a:t>prednosti</a:t>
            </a:r>
            <a:r>
              <a:rPr lang="en-GB" sz="1800" dirty="0">
                <a:effectLst/>
                <a:ea typeface="Times New Roman" panose="02020603050405020304" pitchFamily="18" charset="0"/>
              </a:rPr>
              <a:t>. MSP </a:t>
            </a:r>
            <a:r>
              <a:rPr lang="en-GB" sz="1800" dirty="0" err="1">
                <a:effectLst/>
                <a:ea typeface="Times New Roman" panose="02020603050405020304" pitchFamily="18" charset="0"/>
              </a:rPr>
              <a:t>morajo</a:t>
            </a:r>
            <a:r>
              <a:rPr lang="en-GB" sz="1800" dirty="0">
                <a:effectLst/>
                <a:ea typeface="Times New Roman" panose="02020603050405020304" pitchFamily="18" charset="0"/>
              </a:rPr>
              <a:t> </a:t>
            </a:r>
            <a:r>
              <a:rPr lang="en-GB" sz="1800" dirty="0" err="1">
                <a:effectLst/>
                <a:ea typeface="Times New Roman" panose="02020603050405020304" pitchFamily="18" charset="0"/>
              </a:rPr>
              <a:t>ugotoviti</a:t>
            </a:r>
            <a:r>
              <a:rPr lang="en-GB" sz="1800" dirty="0">
                <a:effectLst/>
                <a:ea typeface="Times New Roman" panose="02020603050405020304" pitchFamily="18" charset="0"/>
              </a:rPr>
              <a:t>, </a:t>
            </a:r>
            <a:r>
              <a:rPr lang="en-GB" sz="1800" dirty="0" err="1">
                <a:effectLst/>
                <a:ea typeface="Times New Roman" panose="02020603050405020304" pitchFamily="18" charset="0"/>
              </a:rPr>
              <a:t>kateri</a:t>
            </a:r>
            <a:r>
              <a:rPr lang="en-GB" sz="1800" dirty="0">
                <a:effectLst/>
                <a:ea typeface="Times New Roman" panose="02020603050405020304" pitchFamily="18" charset="0"/>
              </a:rPr>
              <a:t> </a:t>
            </a:r>
            <a:r>
              <a:rPr lang="en-GB" sz="1800" dirty="0" err="1">
                <a:effectLst/>
                <a:ea typeface="Times New Roman" panose="02020603050405020304" pitchFamily="18" charset="0"/>
              </a:rPr>
              <a:t>kanali</a:t>
            </a:r>
            <a:r>
              <a:rPr lang="en-GB" sz="1800" dirty="0">
                <a:effectLst/>
                <a:ea typeface="Times New Roman" panose="02020603050405020304" pitchFamily="18" charset="0"/>
              </a:rPr>
              <a:t> </a:t>
            </a:r>
            <a:r>
              <a:rPr lang="en-GB" sz="1800" dirty="0" err="1">
                <a:effectLst/>
                <a:ea typeface="Times New Roman" panose="02020603050405020304" pitchFamily="18" charset="0"/>
              </a:rPr>
              <a:t>najbolje</a:t>
            </a:r>
            <a:r>
              <a:rPr lang="en-GB" sz="1800" dirty="0">
                <a:effectLst/>
                <a:ea typeface="Times New Roman" panose="02020603050405020304" pitchFamily="18" charset="0"/>
              </a:rPr>
              <a:t> </a:t>
            </a:r>
            <a:r>
              <a:rPr lang="en-GB" sz="1800" dirty="0" err="1">
                <a:effectLst/>
                <a:ea typeface="Times New Roman" panose="02020603050405020304" pitchFamily="18" charset="0"/>
              </a:rPr>
              <a:t>ustrezajo</a:t>
            </a:r>
            <a:r>
              <a:rPr lang="en-GB" sz="1800" dirty="0">
                <a:effectLst/>
                <a:ea typeface="Times New Roman" panose="02020603050405020304" pitchFamily="18" charset="0"/>
              </a:rPr>
              <a:t> </a:t>
            </a:r>
            <a:r>
              <a:rPr lang="en-GB" sz="1800" dirty="0" err="1">
                <a:effectLst/>
                <a:ea typeface="Times New Roman" panose="02020603050405020304" pitchFamily="18" charset="0"/>
              </a:rPr>
              <a:t>njihovi</a:t>
            </a:r>
            <a:r>
              <a:rPr lang="en-GB" sz="1800" dirty="0">
                <a:effectLst/>
                <a:ea typeface="Times New Roman" panose="02020603050405020304" pitchFamily="18" charset="0"/>
              </a:rPr>
              <a:t> </a:t>
            </a:r>
            <a:r>
              <a:rPr lang="en-GB" sz="1800" dirty="0" err="1">
                <a:effectLst/>
                <a:ea typeface="Times New Roman" panose="02020603050405020304" pitchFamily="18" charset="0"/>
              </a:rPr>
              <a:t>ciljni</a:t>
            </a:r>
            <a:r>
              <a:rPr lang="en-GB" sz="1800" dirty="0">
                <a:effectLst/>
                <a:ea typeface="Times New Roman" panose="02020603050405020304" pitchFamily="18" charset="0"/>
              </a:rPr>
              <a:t> </a:t>
            </a:r>
            <a:r>
              <a:rPr lang="en-GB" sz="1800" dirty="0" err="1">
                <a:effectLst/>
                <a:ea typeface="Times New Roman" panose="02020603050405020304" pitchFamily="18" charset="0"/>
              </a:rPr>
              <a:t>skupini</a:t>
            </a:r>
            <a:r>
              <a:rPr lang="en-GB" sz="1800" dirty="0">
                <a:effectLst/>
                <a:ea typeface="Times New Roman" panose="02020603050405020304" pitchFamily="18" charset="0"/>
              </a:rPr>
              <a:t> in </a:t>
            </a:r>
            <a:r>
              <a:rPr lang="en-GB" sz="1800" dirty="0" err="1">
                <a:effectLst/>
                <a:ea typeface="Times New Roman" panose="02020603050405020304" pitchFamily="18" charset="0"/>
              </a:rPr>
              <a:t>poslovnim</a:t>
            </a:r>
            <a:r>
              <a:rPr lang="en-GB" sz="1800" dirty="0">
                <a:effectLst/>
                <a:ea typeface="Times New Roman" panose="02020603050405020304" pitchFamily="18" charset="0"/>
              </a:rPr>
              <a:t> </a:t>
            </a:r>
            <a:r>
              <a:rPr lang="en-GB" sz="1800" dirty="0" err="1">
                <a:effectLst/>
                <a:ea typeface="Times New Roman" panose="02020603050405020304" pitchFamily="18" charset="0"/>
              </a:rPr>
              <a:t>ciljem</a:t>
            </a:r>
            <a:r>
              <a:rPr lang="en-GB" sz="1800" dirty="0">
                <a:effectLst/>
                <a:ea typeface="Times New Roman" panose="02020603050405020304" pitchFamily="18" charset="0"/>
              </a:rPr>
              <a:t>. V </a:t>
            </a:r>
            <a:r>
              <a:rPr lang="en-GB" sz="1800" dirty="0" err="1">
                <a:effectLst/>
                <a:ea typeface="Times New Roman" panose="02020603050405020304" pitchFamily="18" charset="0"/>
              </a:rPr>
              <a:t>nadaljevanju</a:t>
            </a:r>
            <a:r>
              <a:rPr lang="en-GB" sz="1800" dirty="0">
                <a:effectLst/>
                <a:ea typeface="Times New Roman" panose="02020603050405020304" pitchFamily="18" charset="0"/>
              </a:rPr>
              <a:t> so </a:t>
            </a:r>
            <a:r>
              <a:rPr lang="en-GB" sz="1800" dirty="0" err="1">
                <a:effectLst/>
                <a:ea typeface="Times New Roman" panose="02020603050405020304" pitchFamily="18" charset="0"/>
              </a:rPr>
              <a:t>predstavljeni</a:t>
            </a:r>
            <a:r>
              <a:rPr lang="en-GB" sz="1800" dirty="0">
                <a:effectLst/>
                <a:ea typeface="Times New Roman" panose="02020603050405020304" pitchFamily="18" charset="0"/>
              </a:rPr>
              <a:t> </a:t>
            </a:r>
            <a:r>
              <a:rPr lang="en-GB" sz="1800" dirty="0" err="1">
                <a:effectLst/>
                <a:ea typeface="Times New Roman" panose="02020603050405020304" pitchFamily="18" charset="0"/>
              </a:rPr>
              <a:t>nekateri</a:t>
            </a:r>
            <a:r>
              <a:rPr lang="en-GB" sz="1800" dirty="0">
                <a:effectLst/>
                <a:ea typeface="Times New Roman" panose="02020603050405020304" pitchFamily="18" charset="0"/>
              </a:rPr>
              <a:t> </a:t>
            </a:r>
            <a:r>
              <a:rPr lang="en-GB" sz="1800" dirty="0" err="1">
                <a:effectLst/>
                <a:ea typeface="Times New Roman" panose="02020603050405020304" pitchFamily="18" charset="0"/>
              </a:rPr>
              <a:t>ključni</a:t>
            </a:r>
            <a:r>
              <a:rPr lang="en-GB" sz="1800" dirty="0">
                <a:effectLst/>
                <a:ea typeface="Times New Roman" panose="02020603050405020304" pitchFamily="18" charset="0"/>
              </a:rPr>
              <a:t> </a:t>
            </a:r>
            <a:r>
              <a:rPr lang="en-GB" sz="1800" dirty="0" err="1">
                <a:effectLst/>
                <a:ea typeface="Times New Roman" panose="02020603050405020304" pitchFamily="18" charset="0"/>
              </a:rPr>
              <a:t>kanali</a:t>
            </a:r>
            <a:r>
              <a:rPr lang="en-GB" sz="1800" dirty="0">
                <a:effectLst/>
                <a:ea typeface="Times New Roman" panose="02020603050405020304" pitchFamily="18" charset="0"/>
              </a:rPr>
              <a:t> </a:t>
            </a:r>
            <a:r>
              <a:rPr lang="en-GB" sz="1800" dirty="0" err="1">
                <a:effectLst/>
                <a:ea typeface="Times New Roman" panose="02020603050405020304" pitchFamily="18" charset="0"/>
              </a:rPr>
              <a:t>digitalnega</a:t>
            </a:r>
            <a:r>
              <a:rPr lang="en-GB" sz="1800" dirty="0">
                <a:effectLst/>
                <a:ea typeface="Times New Roman" panose="02020603050405020304" pitchFamily="18" charset="0"/>
              </a:rPr>
              <a:t> </a:t>
            </a:r>
            <a:r>
              <a:rPr lang="en-GB" sz="1800" dirty="0" err="1">
                <a:effectLst/>
                <a:ea typeface="Times New Roman" panose="02020603050405020304" pitchFamily="18" charset="0"/>
              </a:rPr>
              <a:t>trženja</a:t>
            </a:r>
            <a:r>
              <a:rPr lang="en-GB" sz="1800" dirty="0">
                <a:effectLst/>
                <a:ea typeface="Times New Roman" panose="02020603050405020304" pitchFamily="18" charset="0"/>
              </a:rPr>
              <a:t>:</a:t>
            </a:r>
          </a:p>
          <a:p>
            <a:r>
              <a:rPr lang="en-US" sz="1800" b="1" dirty="0" err="1">
                <a:effectLst/>
                <a:latin typeface="Calibri" panose="020F0502020204030204" pitchFamily="34" charset="0"/>
                <a:ea typeface="Times New Roman" panose="02020603050405020304" pitchFamily="18" charset="0"/>
                <a:cs typeface="Calibri" panose="020F0502020204030204" pitchFamily="34" charset="0"/>
              </a:rPr>
              <a:t>Trženje</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v </a:t>
            </a: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iskalnikih</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(SEM-Search Engine Marketing ): </a:t>
            </a:r>
            <a:r>
              <a:rPr lang="en-US" sz="1800" dirty="0">
                <a:effectLst/>
                <a:latin typeface="Calibri" panose="020F0502020204030204" pitchFamily="34" charset="0"/>
                <a:ea typeface="Times New Roman" panose="02020603050405020304" pitchFamily="18" charset="0"/>
                <a:cs typeface="Calibri" panose="020F0502020204030204" pitchFamily="34" charset="0"/>
              </a:rPr>
              <a:t>SEM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vključuje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plačano</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oglaševanje</a:t>
            </a:r>
            <a:r>
              <a:rPr lang="en-US" sz="1800" dirty="0">
                <a:effectLst/>
                <a:latin typeface="Calibri" panose="020F0502020204030204" pitchFamily="34" charset="0"/>
                <a:ea typeface="Times New Roman" panose="02020603050405020304" pitchFamily="18" charset="0"/>
                <a:cs typeface="Calibri" panose="020F0502020204030204" pitchFamily="34" charset="0"/>
              </a:rPr>
              <a:t> v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iskalnikih</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kot</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sta</a:t>
            </a:r>
            <a:r>
              <a:rPr lang="en-US" sz="1800" dirty="0">
                <a:effectLst/>
                <a:latin typeface="Calibri" panose="020F0502020204030204" pitchFamily="34" charset="0"/>
                <a:ea typeface="Times New Roman" panose="02020603050405020304" pitchFamily="18" charset="0"/>
                <a:cs typeface="Calibri" panose="020F0502020204030204" pitchFamily="34" charset="0"/>
              </a:rPr>
              <a:t> Google in Bing.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Vključuje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kampanje</a:t>
            </a:r>
            <a:r>
              <a:rPr lang="en-US" sz="1800" dirty="0">
                <a:effectLst/>
                <a:latin typeface="Calibri" panose="020F0502020204030204" pitchFamily="34" charset="0"/>
                <a:ea typeface="Times New Roman" panose="02020603050405020304" pitchFamily="18" charset="0"/>
                <a:cs typeface="Calibri" panose="020F0502020204030204" pitchFamily="34" charset="0"/>
              </a:rPr>
              <a:t> s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plačilom</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na</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klik</a:t>
            </a:r>
            <a:r>
              <a:rPr lang="en-US" sz="1800" dirty="0">
                <a:effectLst/>
                <a:latin typeface="Calibri" panose="020F0502020204030204" pitchFamily="34" charset="0"/>
                <a:ea typeface="Times New Roman" panose="02020603050405020304" pitchFamily="18" charset="0"/>
                <a:cs typeface="Calibri" panose="020F0502020204030204" pitchFamily="34" charset="0"/>
              </a:rPr>
              <a:t> (PPC) in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prikazno</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oglaševanje</a:t>
            </a:r>
            <a:r>
              <a:rPr lang="en-US" sz="1800" dirty="0">
                <a:effectLst/>
                <a:latin typeface="Calibri" panose="020F0502020204030204" pitchFamily="34" charset="0"/>
                <a:ea typeface="Times New Roman" panose="02020603050405020304" pitchFamily="18" charset="0"/>
                <a:cs typeface="Calibri" panose="020F0502020204030204" pitchFamily="34" charset="0"/>
              </a:rPr>
              <a:t>. SEM je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učinkovit</a:t>
            </a:r>
            <a:r>
              <a:rPr lang="en-US" sz="1800" dirty="0">
                <a:effectLst/>
                <a:latin typeface="Calibri" panose="020F0502020204030204" pitchFamily="34" charset="0"/>
                <a:ea typeface="Times New Roman" panose="02020603050405020304" pitchFamily="18" charset="0"/>
                <a:cs typeface="Calibri" panose="020F0502020204030204" pitchFamily="34" charset="0"/>
              </a:rPr>
              <a:t> za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spodbujanje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takojšnjega</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prometa</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na</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vašo</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spletno</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stran</a:t>
            </a:r>
            <a:r>
              <a:rPr lang="en-US" sz="1800" dirty="0">
                <a:effectLst/>
                <a:latin typeface="Calibri" panose="020F0502020204030204" pitchFamily="34" charset="0"/>
                <a:ea typeface="Times New Roman" panose="02020603050405020304" pitchFamily="18" charset="0"/>
                <a:cs typeface="Calibri" panose="020F0502020204030204" pitchFamily="34" charset="0"/>
              </a:rPr>
              <a:t>, ko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uporabniki</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iščejo</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določene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ključne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besede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povezane</a:t>
            </a:r>
            <a:r>
              <a:rPr lang="en-US" sz="1800" dirty="0">
                <a:effectLst/>
                <a:latin typeface="Calibri" panose="020F0502020204030204" pitchFamily="34" charset="0"/>
                <a:ea typeface="Times New Roman" panose="02020603050405020304" pitchFamily="18" charset="0"/>
                <a:cs typeface="Calibri" panose="020F0502020204030204" pitchFamily="34" charset="0"/>
              </a:rPr>
              <a:t> z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vašim</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podjetjem</a:t>
            </a:r>
            <a:r>
              <a:rPr lang="en-US" sz="1800" dirty="0">
                <a:effectLst/>
                <a:latin typeface="Calibri" panose="020F0502020204030204" pitchFamily="34" charset="0"/>
                <a:ea typeface="Times New Roman" panose="02020603050405020304" pitchFamily="18" charset="0"/>
                <a:cs typeface="Calibri" panose="020F0502020204030204" pitchFamily="34" charset="0"/>
              </a:rPr>
              <a:t>.</a:t>
            </a:r>
            <a:br>
              <a:rPr lang="en-US" sz="1800" dirty="0">
                <a:effectLst/>
                <a:latin typeface="Calibri" panose="020F0502020204030204" pitchFamily="34" charset="0"/>
                <a:ea typeface="Times New Roman" panose="02020603050405020304" pitchFamily="18" charset="0"/>
                <a:cs typeface="Calibri" panose="020F0502020204030204" pitchFamily="34" charset="0"/>
              </a:rPr>
            </a:b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s-ES" sz="1800" dirty="0">
              <a:effectLst/>
              <a:latin typeface="Calibri" panose="020F0502020204030204" pitchFamily="34" charset="0"/>
              <a:ea typeface="Yu Mincho" panose="02020400000000000000" pitchFamily="18" charset="-128"/>
              <a:cs typeface="Arial" panose="020B0604020202020204" pitchFamily="34" charset="0"/>
            </a:endParaRPr>
          </a:p>
          <a:p>
            <a:endParaRPr lang="en-GB" dirty="0"/>
          </a:p>
        </p:txBody>
      </p:sp>
    </p:spTree>
    <p:extLst>
      <p:ext uri="{BB962C8B-B14F-4D97-AF65-F5344CB8AC3E}">
        <p14:creationId xmlns:p14="http://schemas.microsoft.com/office/powerpoint/2010/main" val="9031276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rotWithShape="1">
          <a:blip r:embed="rId2">
            <a:extLst>
              <a:ext uri="{28A0092B-C50C-407E-A947-70E740481C1C}">
                <a14:useLocalDpi xmlns:a14="http://schemas.microsoft.com/office/drawing/2010/main" val="0"/>
              </a:ext>
            </a:extLst>
          </a:blip>
          <a:srcRect l="14328" r="9857"/>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pPr marL="342900" indent="-342900">
              <a:buAutoNum type="arabicPeriod"/>
            </a:pPr>
            <a:r>
              <a:rPr lang="en-GB" sz="2800" b="1" dirty="0" err="1">
                <a:solidFill>
                  <a:srgbClr val="0AD995"/>
                </a:solidFill>
                <a:effectLst/>
                <a:latin typeface="Calibri" panose="020F0502020204030204" pitchFamily="34" charset="0"/>
                <a:ea typeface="Yu Mincho" panose="02020400000000000000" pitchFamily="18" charset="-128"/>
                <a:cs typeface="Arial" panose="020B0604020202020204" pitchFamily="34" charset="0"/>
              </a:rPr>
              <a:t>Uvod</a:t>
            </a:r>
            <a:r>
              <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 v </a:t>
            </a:r>
            <a:r>
              <a:rPr lang="en-GB" sz="2800" b="1" dirty="0" err="1">
                <a:solidFill>
                  <a:srgbClr val="0AD995"/>
                </a:solidFill>
                <a:effectLst/>
                <a:latin typeface="Calibri" panose="020F0502020204030204" pitchFamily="34" charset="0"/>
                <a:ea typeface="Yu Mincho" panose="02020400000000000000" pitchFamily="18" charset="-128"/>
                <a:cs typeface="Arial" panose="020B0604020202020204" pitchFamily="34" charset="0"/>
              </a:rPr>
              <a:t>digitalno</a:t>
            </a:r>
            <a:r>
              <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 </a:t>
            </a:r>
            <a:r>
              <a:rPr lang="en-GB" sz="2800" b="1" dirty="0" err="1">
                <a:solidFill>
                  <a:srgbClr val="0AD995"/>
                </a:solidFill>
                <a:effectLst/>
                <a:latin typeface="Calibri" panose="020F0502020204030204" pitchFamily="34" charset="0"/>
                <a:ea typeface="Yu Mincho" panose="02020400000000000000" pitchFamily="18" charset="-128"/>
                <a:cs typeface="Arial" panose="020B0604020202020204" pitchFamily="34" charset="0"/>
              </a:rPr>
              <a:t>trženje</a:t>
            </a:r>
            <a:endPar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endParaRPr>
          </a:p>
          <a:p>
            <a:r>
              <a:rPr lang="es-ES" sz="2000" dirty="0"/>
              <a:t>1.2 Opredelitev ključnih kanalov in strategij digitalnega trženja</a:t>
            </a:r>
            <a:endParaRPr lang="es-ES"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pPr>
              <a:lnSpc>
                <a:spcPct val="107000"/>
              </a:lnSpc>
              <a:spcAft>
                <a:spcPts val="800"/>
              </a:spcAft>
              <a:buSzPts val="1000"/>
              <a:tabLst>
                <a:tab pos="457200" algn="l"/>
              </a:tabLst>
            </a:pPr>
            <a:r>
              <a:rPr lang="en-US" sz="1800" b="1" dirty="0">
                <a:effectLst/>
                <a:ea typeface="Times New Roman" panose="02020603050405020304" pitchFamily="18" charset="0"/>
              </a:rPr>
              <a:t>1.2.1 </a:t>
            </a:r>
            <a:r>
              <a:rPr lang="en-US" sz="1800" b="1" dirty="0" err="1">
                <a:effectLst/>
                <a:ea typeface="Times New Roman" panose="02020603050405020304" pitchFamily="18" charset="0"/>
              </a:rPr>
              <a:t>Ključni</a:t>
            </a:r>
            <a:r>
              <a:rPr lang="en-US" sz="1800" b="1" dirty="0">
                <a:effectLst/>
                <a:ea typeface="Times New Roman" panose="02020603050405020304" pitchFamily="18" charset="0"/>
              </a:rPr>
              <a:t> </a:t>
            </a:r>
            <a:r>
              <a:rPr lang="en-US" sz="1800" b="1" dirty="0" err="1">
                <a:effectLst/>
                <a:ea typeface="Times New Roman" panose="02020603050405020304" pitchFamily="18" charset="0"/>
              </a:rPr>
              <a:t>kanali</a:t>
            </a:r>
            <a:r>
              <a:rPr lang="en-US" sz="1800" b="1" dirty="0">
                <a:effectLst/>
                <a:ea typeface="Times New Roman" panose="02020603050405020304" pitchFamily="18" charset="0"/>
              </a:rPr>
              <a:t> </a:t>
            </a:r>
            <a:r>
              <a:rPr lang="en-US" sz="1800" b="1" dirty="0" err="1">
                <a:effectLst/>
                <a:ea typeface="Times New Roman" panose="02020603050405020304" pitchFamily="18" charset="0"/>
              </a:rPr>
              <a:t>digitalnega</a:t>
            </a:r>
            <a:r>
              <a:rPr lang="en-US" sz="1800" b="1" dirty="0">
                <a:effectLst/>
                <a:ea typeface="Times New Roman" panose="02020603050405020304" pitchFamily="18" charset="0"/>
              </a:rPr>
              <a:t> </a:t>
            </a:r>
            <a:r>
              <a:rPr lang="en-US" sz="1800" b="1" dirty="0" err="1">
                <a:effectLst/>
                <a:ea typeface="Times New Roman" panose="02020603050405020304" pitchFamily="18" charset="0"/>
              </a:rPr>
              <a:t>trženja</a:t>
            </a:r>
            <a:br>
              <a:rPr lang="en-US" sz="1800" b="1" dirty="0">
                <a:ea typeface="Times New Roman" panose="02020603050405020304" pitchFamily="18" charset="0"/>
              </a:rPr>
            </a:br>
            <a:endParaRPr lang="fr-FR" sz="1800" dirty="0">
              <a:effectLst/>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err="1">
                <a:effectLst/>
                <a:ea typeface="Times New Roman" panose="02020603050405020304" pitchFamily="18" charset="0"/>
              </a:rPr>
              <a:t>Optimizacija</a:t>
            </a:r>
            <a:r>
              <a:rPr lang="en-GB" sz="1800" b="1" dirty="0">
                <a:effectLst/>
                <a:ea typeface="Times New Roman" panose="02020603050405020304" pitchFamily="18" charset="0"/>
              </a:rPr>
              <a:t> za </a:t>
            </a:r>
            <a:r>
              <a:rPr lang="en-GB" sz="1800" b="1" dirty="0" err="1">
                <a:effectLst/>
                <a:ea typeface="Times New Roman" panose="02020603050405020304" pitchFamily="18" charset="0"/>
              </a:rPr>
              <a:t>iskalnike</a:t>
            </a:r>
            <a:r>
              <a:rPr lang="en-GB" sz="1800" b="1" dirty="0">
                <a:effectLst/>
                <a:ea typeface="Times New Roman" panose="02020603050405020304" pitchFamily="18" charset="0"/>
              </a:rPr>
              <a:t> Search Engine Optimization (SEO):</a:t>
            </a:r>
            <a:r>
              <a:rPr lang="en-GB" sz="1800" dirty="0">
                <a:effectLst/>
                <a:ea typeface="Times New Roman" panose="02020603050405020304" pitchFamily="18" charset="0"/>
              </a:rPr>
              <a:t> SEO je </a:t>
            </a:r>
            <a:r>
              <a:rPr lang="en-GB" sz="1800" dirty="0" err="1">
                <a:effectLst/>
                <a:ea typeface="Times New Roman" panose="02020603050405020304" pitchFamily="18" charset="0"/>
              </a:rPr>
              <a:t>postopek</a:t>
            </a:r>
            <a:r>
              <a:rPr lang="en-GB" sz="1800" dirty="0">
                <a:effectLst/>
                <a:ea typeface="Times New Roman" panose="02020603050405020304" pitchFamily="18" charset="0"/>
              </a:rPr>
              <a:t> </a:t>
            </a:r>
            <a:r>
              <a:rPr lang="en-GB" sz="1800" dirty="0" err="1">
                <a:effectLst/>
                <a:ea typeface="Times New Roman" panose="02020603050405020304" pitchFamily="18" charset="0"/>
              </a:rPr>
              <a:t>optimizacije</a:t>
            </a:r>
            <a:r>
              <a:rPr lang="en-GB" sz="1800" dirty="0">
                <a:effectLst/>
                <a:ea typeface="Times New Roman" panose="02020603050405020304" pitchFamily="18" charset="0"/>
              </a:rPr>
              <a:t> </a:t>
            </a:r>
            <a:r>
              <a:rPr lang="en-GB" sz="1800" dirty="0" err="1">
                <a:effectLst/>
                <a:ea typeface="Times New Roman" panose="02020603050405020304" pitchFamily="18" charset="0"/>
              </a:rPr>
              <a:t>spletnega</a:t>
            </a:r>
            <a:r>
              <a:rPr lang="en-GB" sz="1800" dirty="0">
                <a:effectLst/>
                <a:ea typeface="Times New Roman" panose="02020603050405020304" pitchFamily="18" charset="0"/>
              </a:rPr>
              <a:t> </a:t>
            </a:r>
            <a:r>
              <a:rPr lang="en-GB" sz="1800" dirty="0" err="1">
                <a:effectLst/>
                <a:ea typeface="Times New Roman" panose="02020603050405020304" pitchFamily="18" charset="0"/>
              </a:rPr>
              <a:t>mesta</a:t>
            </a:r>
            <a:r>
              <a:rPr lang="en-GB" sz="1800" dirty="0">
                <a:effectLst/>
                <a:ea typeface="Times New Roman" panose="02020603050405020304" pitchFamily="18" charset="0"/>
              </a:rPr>
              <a:t>, da se </a:t>
            </a:r>
            <a:r>
              <a:rPr lang="en-GB" sz="1800" dirty="0" err="1">
                <a:effectLst/>
                <a:ea typeface="Times New Roman" panose="02020603050405020304" pitchFamily="18" charset="0"/>
              </a:rPr>
              <a:t>uvrsti</a:t>
            </a:r>
            <a:r>
              <a:rPr lang="en-GB" sz="1800" dirty="0">
                <a:effectLst/>
                <a:ea typeface="Times New Roman" panose="02020603050405020304" pitchFamily="18" charset="0"/>
              </a:rPr>
              <a:t> </a:t>
            </a:r>
            <a:r>
              <a:rPr lang="en-GB" sz="1800" dirty="0" err="1">
                <a:effectLst/>
                <a:ea typeface="Times New Roman" panose="02020603050405020304" pitchFamily="18" charset="0"/>
              </a:rPr>
              <a:t>višje</a:t>
            </a:r>
            <a:r>
              <a:rPr lang="en-GB" sz="1800" dirty="0">
                <a:effectLst/>
                <a:ea typeface="Times New Roman" panose="02020603050405020304" pitchFamily="18" charset="0"/>
              </a:rPr>
              <a:t> v </a:t>
            </a:r>
            <a:r>
              <a:rPr lang="en-GB" sz="1800" dirty="0" err="1">
                <a:effectLst/>
                <a:ea typeface="Times New Roman" panose="02020603050405020304" pitchFamily="18" charset="0"/>
              </a:rPr>
              <a:t>organskih</a:t>
            </a:r>
            <a:r>
              <a:rPr lang="en-GB" sz="1800" dirty="0">
                <a:effectLst/>
                <a:ea typeface="Times New Roman" panose="02020603050405020304" pitchFamily="18" charset="0"/>
              </a:rPr>
              <a:t> </a:t>
            </a:r>
            <a:r>
              <a:rPr lang="en-GB" sz="1800" dirty="0" err="1">
                <a:effectLst/>
                <a:ea typeface="Times New Roman" panose="02020603050405020304" pitchFamily="18" charset="0"/>
              </a:rPr>
              <a:t>rezultatih</a:t>
            </a:r>
            <a:r>
              <a:rPr lang="en-GB" sz="1800" dirty="0">
                <a:effectLst/>
                <a:ea typeface="Times New Roman" panose="02020603050405020304" pitchFamily="18" charset="0"/>
              </a:rPr>
              <a:t> </a:t>
            </a:r>
            <a:r>
              <a:rPr lang="en-GB" sz="1800" dirty="0" err="1">
                <a:effectLst/>
                <a:ea typeface="Times New Roman" panose="02020603050405020304" pitchFamily="18" charset="0"/>
              </a:rPr>
              <a:t>iskanja</a:t>
            </a:r>
            <a:r>
              <a:rPr lang="en-GB" sz="1800" dirty="0">
                <a:effectLst/>
                <a:ea typeface="Times New Roman" panose="02020603050405020304" pitchFamily="18" charset="0"/>
              </a:rPr>
              <a:t>. To je </a:t>
            </a:r>
            <a:r>
              <a:rPr lang="en-GB" sz="1800" dirty="0" err="1">
                <a:effectLst/>
                <a:ea typeface="Times New Roman" panose="02020603050405020304" pitchFamily="18" charset="0"/>
              </a:rPr>
              <a:t>ključnega</a:t>
            </a:r>
            <a:r>
              <a:rPr lang="en-GB" sz="1800" dirty="0">
                <a:effectLst/>
                <a:ea typeface="Times New Roman" panose="02020603050405020304" pitchFamily="18" charset="0"/>
              </a:rPr>
              <a:t> </a:t>
            </a:r>
            <a:r>
              <a:rPr lang="en-GB" sz="1800" dirty="0" err="1">
                <a:effectLst/>
                <a:ea typeface="Times New Roman" panose="02020603050405020304" pitchFamily="18" charset="0"/>
              </a:rPr>
              <a:t>pomena</a:t>
            </a:r>
            <a:r>
              <a:rPr lang="en-GB" sz="1800" dirty="0">
                <a:effectLst/>
                <a:ea typeface="Times New Roman" panose="02020603050405020304" pitchFamily="18" charset="0"/>
              </a:rPr>
              <a:t> za </a:t>
            </a:r>
            <a:r>
              <a:rPr lang="en-GB" sz="1800" dirty="0" err="1">
                <a:effectLst/>
                <a:ea typeface="Times New Roman" panose="02020603050405020304" pitchFamily="18" charset="0"/>
              </a:rPr>
              <a:t>dolgoročno</a:t>
            </a:r>
            <a:r>
              <a:rPr lang="en-GB" sz="1800" dirty="0">
                <a:effectLst/>
                <a:ea typeface="Times New Roman" panose="02020603050405020304" pitchFamily="18" charset="0"/>
              </a:rPr>
              <a:t> </a:t>
            </a:r>
            <a:r>
              <a:rPr lang="en-GB" sz="1800" dirty="0" err="1">
                <a:effectLst/>
                <a:ea typeface="Times New Roman" panose="02020603050405020304" pitchFamily="18" charset="0"/>
              </a:rPr>
              <a:t>prepoznavnost</a:t>
            </a:r>
            <a:r>
              <a:rPr lang="en-GB" sz="1800" dirty="0">
                <a:effectLst/>
                <a:ea typeface="Times New Roman" panose="02020603050405020304" pitchFamily="18" charset="0"/>
              </a:rPr>
              <a:t> in </a:t>
            </a:r>
            <a:r>
              <a:rPr lang="en-GB" sz="1800" dirty="0" err="1">
                <a:effectLst/>
                <a:ea typeface="Times New Roman" panose="02020603050405020304" pitchFamily="18" charset="0"/>
              </a:rPr>
              <a:t>privabljanje</a:t>
            </a:r>
            <a:r>
              <a:rPr lang="en-GB" sz="1800" dirty="0">
                <a:effectLst/>
                <a:ea typeface="Times New Roman" panose="02020603050405020304" pitchFamily="18" charset="0"/>
              </a:rPr>
              <a:t> </a:t>
            </a:r>
            <a:r>
              <a:rPr lang="en-GB" sz="1800" dirty="0" err="1">
                <a:effectLst/>
                <a:ea typeface="Times New Roman" panose="02020603050405020304" pitchFamily="18" charset="0"/>
              </a:rPr>
              <a:t>organskega</a:t>
            </a:r>
            <a:r>
              <a:rPr lang="en-GB" sz="1800" dirty="0">
                <a:effectLst/>
                <a:ea typeface="Times New Roman" panose="02020603050405020304" pitchFamily="18" charset="0"/>
              </a:rPr>
              <a:t> (</a:t>
            </a:r>
            <a:r>
              <a:rPr lang="en-GB" sz="1800" dirty="0" err="1">
                <a:effectLst/>
                <a:ea typeface="Times New Roman" panose="02020603050405020304" pitchFamily="18" charset="0"/>
              </a:rPr>
              <a:t>neplačanega</a:t>
            </a:r>
            <a:r>
              <a:rPr lang="en-GB" sz="1800" dirty="0">
                <a:effectLst/>
                <a:ea typeface="Times New Roman" panose="02020603050405020304" pitchFamily="18" charset="0"/>
              </a:rPr>
              <a:t>) </a:t>
            </a:r>
            <a:r>
              <a:rPr lang="en-GB" sz="1800" dirty="0" err="1">
                <a:effectLst/>
                <a:ea typeface="Times New Roman" panose="02020603050405020304" pitchFamily="18" charset="0"/>
              </a:rPr>
              <a:t>prometa</a:t>
            </a:r>
            <a:r>
              <a:rPr lang="en-GB" sz="1800" dirty="0">
                <a:effectLst/>
                <a:ea typeface="Times New Roman" panose="02020603050405020304" pitchFamily="18" charset="0"/>
              </a:rPr>
              <a:t>. S </a:t>
            </a:r>
            <a:r>
              <a:rPr lang="en-GB" sz="1800" dirty="0" err="1">
                <a:effectLst/>
                <a:ea typeface="Times New Roman" panose="02020603050405020304" pitchFamily="18" charset="0"/>
              </a:rPr>
              <a:t>pravilnimi</a:t>
            </a:r>
            <a:r>
              <a:rPr lang="en-GB" sz="1800" dirty="0">
                <a:effectLst/>
                <a:ea typeface="Times New Roman" panose="02020603050405020304" pitchFamily="18" charset="0"/>
              </a:rPr>
              <a:t> </a:t>
            </a:r>
            <a:r>
              <a:rPr lang="en-GB" sz="1800" dirty="0" err="1">
                <a:effectLst/>
                <a:ea typeface="Times New Roman" panose="02020603050405020304" pitchFamily="18" charset="0"/>
              </a:rPr>
              <a:t>tehnikami</a:t>
            </a:r>
            <a:r>
              <a:rPr lang="en-GB" sz="1800" dirty="0">
                <a:effectLst/>
                <a:ea typeface="Times New Roman" panose="02020603050405020304" pitchFamily="18" charset="0"/>
              </a:rPr>
              <a:t> SEO </a:t>
            </a:r>
            <a:r>
              <a:rPr lang="en-GB" sz="1800" dirty="0" err="1">
                <a:effectLst/>
                <a:ea typeface="Times New Roman" panose="02020603050405020304" pitchFamily="18" charset="0"/>
              </a:rPr>
              <a:t>lahko</a:t>
            </a:r>
            <a:r>
              <a:rPr lang="en-GB" sz="1800" dirty="0">
                <a:effectLst/>
                <a:ea typeface="Times New Roman" panose="02020603050405020304" pitchFamily="18" charset="0"/>
              </a:rPr>
              <a:t> </a:t>
            </a:r>
            <a:r>
              <a:rPr lang="en-GB" sz="1800" dirty="0" err="1">
                <a:effectLst/>
                <a:ea typeface="Times New Roman" panose="02020603050405020304" pitchFamily="18" charset="0"/>
              </a:rPr>
              <a:t>izboljšate</a:t>
            </a:r>
            <a:r>
              <a:rPr lang="en-GB" sz="1800" dirty="0">
                <a:effectLst/>
                <a:ea typeface="Times New Roman" panose="02020603050405020304" pitchFamily="18" charset="0"/>
              </a:rPr>
              <a:t> </a:t>
            </a:r>
            <a:r>
              <a:rPr lang="en-GB" sz="1800" dirty="0" err="1">
                <a:effectLst/>
                <a:ea typeface="Times New Roman" panose="02020603050405020304" pitchFamily="18" charset="0"/>
              </a:rPr>
              <a:t>možnosti</a:t>
            </a:r>
            <a:r>
              <a:rPr lang="en-GB" sz="1800" dirty="0">
                <a:effectLst/>
                <a:ea typeface="Times New Roman" panose="02020603050405020304" pitchFamily="18" charset="0"/>
              </a:rPr>
              <a:t>, da </a:t>
            </a:r>
            <a:r>
              <a:rPr lang="en-GB" sz="1800" dirty="0" err="1">
                <a:effectLst/>
                <a:ea typeface="Times New Roman" panose="02020603050405020304" pitchFamily="18" charset="0"/>
              </a:rPr>
              <a:t>vaše</a:t>
            </a:r>
            <a:r>
              <a:rPr lang="en-GB" sz="1800" dirty="0">
                <a:effectLst/>
                <a:ea typeface="Times New Roman" panose="02020603050405020304" pitchFamily="18" charset="0"/>
              </a:rPr>
              <a:t> </a:t>
            </a:r>
            <a:r>
              <a:rPr lang="en-GB" sz="1800" dirty="0" err="1">
                <a:effectLst/>
                <a:ea typeface="Times New Roman" panose="02020603050405020304" pitchFamily="18" charset="0"/>
              </a:rPr>
              <a:t>spletno</a:t>
            </a:r>
            <a:r>
              <a:rPr lang="en-GB" sz="1800" dirty="0">
                <a:effectLst/>
                <a:ea typeface="Times New Roman" panose="02020603050405020304" pitchFamily="18" charset="0"/>
              </a:rPr>
              <a:t> mesto </a:t>
            </a:r>
            <a:r>
              <a:rPr lang="en-GB" sz="1800" dirty="0" err="1">
                <a:effectLst/>
                <a:ea typeface="Times New Roman" panose="02020603050405020304" pitchFamily="18" charset="0"/>
              </a:rPr>
              <a:t>najdejo</a:t>
            </a:r>
            <a:r>
              <a:rPr lang="en-GB" sz="1800" dirty="0">
                <a:effectLst/>
                <a:ea typeface="Times New Roman" panose="02020603050405020304" pitchFamily="18" charset="0"/>
              </a:rPr>
              <a:t> </a:t>
            </a:r>
            <a:r>
              <a:rPr lang="en-GB" sz="1800" dirty="0" err="1">
                <a:effectLst/>
                <a:ea typeface="Times New Roman" panose="02020603050405020304" pitchFamily="18" charset="0"/>
              </a:rPr>
              <a:t>potencialne</a:t>
            </a:r>
            <a:r>
              <a:rPr lang="en-GB" sz="1800" dirty="0">
                <a:effectLst/>
                <a:ea typeface="Times New Roman" panose="02020603050405020304" pitchFamily="18" charset="0"/>
              </a:rPr>
              <a:t> </a:t>
            </a:r>
            <a:r>
              <a:rPr lang="en-GB" sz="1800" dirty="0" err="1">
                <a:effectLst/>
                <a:ea typeface="Times New Roman" panose="02020603050405020304" pitchFamily="18" charset="0"/>
              </a:rPr>
              <a:t>stranke</a:t>
            </a:r>
            <a:r>
              <a:rPr lang="en-GB" sz="1800" dirty="0">
                <a:effectLst/>
                <a:ea typeface="Times New Roman" panose="02020603050405020304" pitchFamily="18" charset="0"/>
              </a:rPr>
              <a:t>.</a:t>
            </a:r>
          </a:p>
          <a:p>
            <a:pPr marL="342900" lvl="0" indent="-342900">
              <a:buFont typeface="Arial" panose="020B0604020202020204" pitchFamily="34" charset="0"/>
              <a:buChar char="•"/>
              <a:tabLst>
                <a:tab pos="457200" algn="l"/>
              </a:tabLst>
            </a:pPr>
            <a:r>
              <a:rPr lang="en-GB" sz="1800" b="1" dirty="0" err="1">
                <a:effectLst/>
                <a:ea typeface="Times New Roman" panose="02020603050405020304" pitchFamily="18" charset="0"/>
              </a:rPr>
              <a:t>Trženje</a:t>
            </a:r>
            <a:r>
              <a:rPr lang="en-GB" sz="1800" b="1" dirty="0">
                <a:effectLst/>
                <a:ea typeface="Times New Roman" panose="02020603050405020304" pitchFamily="18" charset="0"/>
              </a:rPr>
              <a:t> v </a:t>
            </a:r>
            <a:r>
              <a:rPr lang="en-GB" sz="1800" b="1" dirty="0" err="1">
                <a:effectLst/>
                <a:ea typeface="Times New Roman" panose="02020603050405020304" pitchFamily="18" charset="0"/>
              </a:rPr>
              <a:t>družabnih</a:t>
            </a:r>
            <a:r>
              <a:rPr lang="en-GB" sz="1800" b="1" dirty="0">
                <a:effectLst/>
                <a:ea typeface="Times New Roman" panose="02020603050405020304" pitchFamily="18" charset="0"/>
              </a:rPr>
              <a:t> </a:t>
            </a:r>
            <a:r>
              <a:rPr lang="en-GB" sz="1800" b="1" dirty="0" err="1">
                <a:effectLst/>
                <a:ea typeface="Times New Roman" panose="02020603050405020304" pitchFamily="18" charset="0"/>
              </a:rPr>
              <a:t>medijih</a:t>
            </a:r>
            <a:r>
              <a:rPr lang="en-GB" sz="1800" b="1" dirty="0">
                <a:effectLst/>
                <a:ea typeface="Times New Roman" panose="02020603050405020304" pitchFamily="18" charset="0"/>
              </a:rPr>
              <a:t>: </a:t>
            </a:r>
            <a:r>
              <a:rPr lang="en-GB" sz="1800" dirty="0" err="1">
                <a:effectLst/>
                <a:ea typeface="Times New Roman" panose="02020603050405020304" pitchFamily="18" charset="0"/>
              </a:rPr>
              <a:t>Družabne</a:t>
            </a:r>
            <a:r>
              <a:rPr lang="en-GB" sz="1800" dirty="0">
                <a:effectLst/>
                <a:ea typeface="Times New Roman" panose="02020603050405020304" pitchFamily="18" charset="0"/>
              </a:rPr>
              <a:t> </a:t>
            </a:r>
            <a:r>
              <a:rPr lang="en-GB" sz="1800" dirty="0" err="1">
                <a:effectLst/>
                <a:ea typeface="Times New Roman" panose="02020603050405020304" pitchFamily="18" charset="0"/>
              </a:rPr>
              <a:t>medijske</a:t>
            </a:r>
            <a:r>
              <a:rPr lang="en-GB" sz="1800" dirty="0">
                <a:effectLst/>
                <a:ea typeface="Times New Roman" panose="02020603050405020304" pitchFamily="18" charset="0"/>
              </a:rPr>
              <a:t> </a:t>
            </a:r>
            <a:r>
              <a:rPr lang="en-GB" sz="1800" dirty="0" err="1">
                <a:effectLst/>
                <a:ea typeface="Times New Roman" panose="02020603050405020304" pitchFamily="18" charset="0"/>
              </a:rPr>
              <a:t>platforme</a:t>
            </a:r>
            <a:r>
              <a:rPr lang="en-GB" sz="1800" dirty="0">
                <a:effectLst/>
                <a:ea typeface="Times New Roman" panose="02020603050405020304" pitchFamily="18" charset="0"/>
              </a:rPr>
              <a:t>, </a:t>
            </a:r>
            <a:r>
              <a:rPr lang="en-GB" sz="1800" dirty="0" err="1">
                <a:effectLst/>
                <a:ea typeface="Times New Roman" panose="02020603050405020304" pitchFamily="18" charset="0"/>
              </a:rPr>
              <a:t>kot</a:t>
            </a:r>
            <a:r>
              <a:rPr lang="en-GB" sz="1800" dirty="0">
                <a:effectLst/>
                <a:ea typeface="Times New Roman" panose="02020603050405020304" pitchFamily="18" charset="0"/>
              </a:rPr>
              <a:t> so Facebook, Instagram, Twitter in LinkedIn, </a:t>
            </a:r>
            <a:r>
              <a:rPr lang="en-GB" sz="1800" dirty="0" err="1">
                <a:effectLst/>
                <a:ea typeface="Times New Roman" panose="02020603050405020304" pitchFamily="18" charset="0"/>
              </a:rPr>
              <a:t>ponujajo</a:t>
            </a:r>
            <a:r>
              <a:rPr lang="en-GB" sz="1800" dirty="0">
                <a:effectLst/>
                <a:ea typeface="Times New Roman" panose="02020603050405020304" pitchFamily="18" charset="0"/>
              </a:rPr>
              <a:t> </a:t>
            </a:r>
            <a:r>
              <a:rPr lang="en-GB" sz="1800" dirty="0" err="1">
                <a:effectLst/>
                <a:ea typeface="Times New Roman" panose="02020603050405020304" pitchFamily="18" charset="0"/>
              </a:rPr>
              <a:t>veliko</a:t>
            </a:r>
            <a:r>
              <a:rPr lang="en-GB" sz="1800" dirty="0">
                <a:effectLst/>
                <a:ea typeface="Times New Roman" panose="02020603050405020304" pitchFamily="18" charset="0"/>
              </a:rPr>
              <a:t> </a:t>
            </a:r>
            <a:r>
              <a:rPr lang="en-GB" sz="1800" dirty="0" err="1">
                <a:effectLst/>
                <a:ea typeface="Times New Roman" panose="02020603050405020304" pitchFamily="18" charset="0"/>
              </a:rPr>
              <a:t>možnosti</a:t>
            </a:r>
            <a:r>
              <a:rPr lang="en-GB" sz="1800" dirty="0">
                <a:effectLst/>
                <a:ea typeface="Times New Roman" panose="02020603050405020304" pitchFamily="18" charset="0"/>
              </a:rPr>
              <a:t> za </a:t>
            </a:r>
            <a:r>
              <a:rPr lang="en-GB" sz="1800" dirty="0" err="1">
                <a:effectLst/>
                <a:ea typeface="Times New Roman" panose="02020603050405020304" pitchFamily="18" charset="0"/>
              </a:rPr>
              <a:t>promocijo</a:t>
            </a:r>
            <a:r>
              <a:rPr lang="en-GB" sz="1800" dirty="0">
                <a:effectLst/>
                <a:ea typeface="Times New Roman" panose="02020603050405020304" pitchFamily="18" charset="0"/>
              </a:rPr>
              <a:t> </a:t>
            </a:r>
            <a:r>
              <a:rPr lang="en-GB" sz="1800" dirty="0" err="1">
                <a:effectLst/>
                <a:ea typeface="Times New Roman" panose="02020603050405020304" pitchFamily="18" charset="0"/>
              </a:rPr>
              <a:t>blagovne</a:t>
            </a:r>
            <a:r>
              <a:rPr lang="en-GB" sz="1800" dirty="0">
                <a:effectLst/>
                <a:ea typeface="Times New Roman" panose="02020603050405020304" pitchFamily="18" charset="0"/>
              </a:rPr>
              <a:t> </a:t>
            </a:r>
            <a:r>
              <a:rPr lang="en-GB" sz="1800" dirty="0" err="1">
                <a:effectLst/>
                <a:ea typeface="Times New Roman" panose="02020603050405020304" pitchFamily="18" charset="0"/>
              </a:rPr>
              <a:t>znamke</a:t>
            </a:r>
            <a:r>
              <a:rPr lang="en-GB" sz="1800" dirty="0">
                <a:effectLst/>
                <a:ea typeface="Times New Roman" panose="02020603050405020304" pitchFamily="18" charset="0"/>
              </a:rPr>
              <a:t> in </a:t>
            </a:r>
            <a:r>
              <a:rPr lang="en-GB" sz="1800" dirty="0" err="1">
                <a:effectLst/>
                <a:ea typeface="Times New Roman" panose="02020603050405020304" pitchFamily="18" charset="0"/>
              </a:rPr>
              <a:t>sodelovanje</a:t>
            </a:r>
            <a:r>
              <a:rPr lang="en-GB" sz="1800" dirty="0">
                <a:effectLst/>
                <a:ea typeface="Times New Roman" panose="02020603050405020304" pitchFamily="18" charset="0"/>
              </a:rPr>
              <a:t>. MMSP </a:t>
            </a:r>
            <a:r>
              <a:rPr lang="en-GB" sz="1800" dirty="0" err="1">
                <a:effectLst/>
                <a:ea typeface="Times New Roman" panose="02020603050405020304" pitchFamily="18" charset="0"/>
              </a:rPr>
              <a:t>lahko</a:t>
            </a:r>
            <a:r>
              <a:rPr lang="en-GB" sz="1800" dirty="0">
                <a:effectLst/>
                <a:ea typeface="Times New Roman" panose="02020603050405020304" pitchFamily="18" charset="0"/>
              </a:rPr>
              <a:t> </a:t>
            </a:r>
            <a:r>
              <a:rPr lang="en-GB" sz="1800" dirty="0" err="1">
                <a:effectLst/>
                <a:ea typeface="Times New Roman" panose="02020603050405020304" pitchFamily="18" charset="0"/>
              </a:rPr>
              <a:t>te</a:t>
            </a:r>
            <a:r>
              <a:rPr lang="en-GB" sz="1800" dirty="0">
                <a:effectLst/>
                <a:ea typeface="Times New Roman" panose="02020603050405020304" pitchFamily="18" charset="0"/>
              </a:rPr>
              <a:t> </a:t>
            </a:r>
            <a:r>
              <a:rPr lang="en-GB" sz="1800" dirty="0" err="1">
                <a:effectLst/>
                <a:ea typeface="Times New Roman" panose="02020603050405020304" pitchFamily="18" charset="0"/>
              </a:rPr>
              <a:t>platforme</a:t>
            </a:r>
            <a:r>
              <a:rPr lang="en-GB" sz="1800" dirty="0">
                <a:effectLst/>
                <a:ea typeface="Times New Roman" panose="02020603050405020304" pitchFamily="18" charset="0"/>
              </a:rPr>
              <a:t> </a:t>
            </a:r>
            <a:r>
              <a:rPr lang="en-GB" sz="1800" dirty="0" err="1">
                <a:effectLst/>
                <a:ea typeface="Times New Roman" panose="02020603050405020304" pitchFamily="18" charset="0"/>
              </a:rPr>
              <a:t>uporabljajo</a:t>
            </a:r>
            <a:r>
              <a:rPr lang="en-GB" sz="1800" dirty="0">
                <a:effectLst/>
                <a:ea typeface="Times New Roman" panose="02020603050405020304" pitchFamily="18" charset="0"/>
              </a:rPr>
              <a:t> za </a:t>
            </a:r>
            <a:r>
              <a:rPr lang="en-GB" sz="1800" dirty="0" err="1">
                <a:effectLst/>
                <a:ea typeface="Times New Roman" panose="02020603050405020304" pitchFamily="18" charset="0"/>
              </a:rPr>
              <a:t>povezovanje</a:t>
            </a:r>
            <a:r>
              <a:rPr lang="en-GB" sz="1800" dirty="0">
                <a:effectLst/>
                <a:ea typeface="Times New Roman" panose="02020603050405020304" pitchFamily="18" charset="0"/>
              </a:rPr>
              <a:t> s </a:t>
            </a:r>
            <a:r>
              <a:rPr lang="en-GB" sz="1800" dirty="0" err="1">
                <a:effectLst/>
                <a:ea typeface="Times New Roman" panose="02020603050405020304" pitchFamily="18" charset="0"/>
              </a:rPr>
              <a:t>svojim</a:t>
            </a:r>
            <a:r>
              <a:rPr lang="en-GB" sz="1800" dirty="0">
                <a:effectLst/>
                <a:ea typeface="Times New Roman" panose="02020603050405020304" pitchFamily="18" charset="0"/>
              </a:rPr>
              <a:t> </a:t>
            </a:r>
            <a:r>
              <a:rPr lang="en-GB" sz="1800" dirty="0" err="1">
                <a:effectLst/>
                <a:ea typeface="Times New Roman" panose="02020603050405020304" pitchFamily="18" charset="0"/>
              </a:rPr>
              <a:t>občinstvom</a:t>
            </a:r>
            <a:r>
              <a:rPr lang="en-GB" sz="1800" dirty="0">
                <a:effectLst/>
                <a:ea typeface="Times New Roman" panose="02020603050405020304" pitchFamily="18" charset="0"/>
              </a:rPr>
              <a:t>, </a:t>
            </a:r>
            <a:r>
              <a:rPr lang="en-GB" sz="1800" dirty="0" err="1">
                <a:effectLst/>
                <a:ea typeface="Times New Roman" panose="02020603050405020304" pitchFamily="18" charset="0"/>
              </a:rPr>
              <a:t>deljenje</a:t>
            </a:r>
            <a:r>
              <a:rPr lang="en-GB" sz="1800" dirty="0">
                <a:effectLst/>
                <a:ea typeface="Times New Roman" panose="02020603050405020304" pitchFamily="18" charset="0"/>
              </a:rPr>
              <a:t> </a:t>
            </a:r>
            <a:r>
              <a:rPr lang="en-GB" sz="1800" dirty="0" err="1">
                <a:effectLst/>
                <a:ea typeface="Times New Roman" panose="02020603050405020304" pitchFamily="18" charset="0"/>
              </a:rPr>
              <a:t>vsebine</a:t>
            </a:r>
            <a:r>
              <a:rPr lang="en-GB" sz="1800" dirty="0">
                <a:effectLst/>
                <a:ea typeface="Times New Roman" panose="02020603050405020304" pitchFamily="18" charset="0"/>
              </a:rPr>
              <a:t>, </a:t>
            </a:r>
            <a:r>
              <a:rPr lang="en-GB" sz="1800" dirty="0" err="1">
                <a:effectLst/>
                <a:ea typeface="Times New Roman" panose="02020603050405020304" pitchFamily="18" charset="0"/>
              </a:rPr>
              <a:t>ciljno</a:t>
            </a:r>
            <a:r>
              <a:rPr lang="en-GB" sz="1800" dirty="0">
                <a:effectLst/>
                <a:ea typeface="Times New Roman" panose="02020603050405020304" pitchFamily="18" charset="0"/>
              </a:rPr>
              <a:t> </a:t>
            </a:r>
            <a:r>
              <a:rPr lang="en-GB" sz="1800" dirty="0" err="1">
                <a:effectLst/>
                <a:ea typeface="Times New Roman" panose="02020603050405020304" pitchFamily="18" charset="0"/>
              </a:rPr>
              <a:t>usmerjene</a:t>
            </a:r>
            <a:r>
              <a:rPr lang="en-GB" sz="1800" dirty="0">
                <a:effectLst/>
                <a:ea typeface="Times New Roman" panose="02020603050405020304" pitchFamily="18" charset="0"/>
              </a:rPr>
              <a:t> </a:t>
            </a:r>
            <a:r>
              <a:rPr lang="en-GB" sz="1800" dirty="0" err="1">
                <a:effectLst/>
                <a:ea typeface="Times New Roman" panose="02020603050405020304" pitchFamily="18" charset="0"/>
              </a:rPr>
              <a:t>oglase</a:t>
            </a:r>
            <a:r>
              <a:rPr lang="en-GB" sz="1800" dirty="0">
                <a:effectLst/>
                <a:ea typeface="Times New Roman" panose="02020603050405020304" pitchFamily="18" charset="0"/>
              </a:rPr>
              <a:t> in </a:t>
            </a:r>
            <a:r>
              <a:rPr lang="en-GB" sz="1800" dirty="0" err="1">
                <a:effectLst/>
                <a:ea typeface="Times New Roman" panose="02020603050405020304" pitchFamily="18" charset="0"/>
              </a:rPr>
              <a:t>ustvarjanje</a:t>
            </a:r>
            <a:r>
              <a:rPr lang="en-GB" sz="1800" dirty="0">
                <a:effectLst/>
                <a:ea typeface="Times New Roman" panose="02020603050405020304" pitchFamily="18" charset="0"/>
              </a:rPr>
              <a:t> </a:t>
            </a:r>
            <a:r>
              <a:rPr lang="en-GB" sz="1800" dirty="0" err="1">
                <a:effectLst/>
                <a:ea typeface="Times New Roman" panose="02020603050405020304" pitchFamily="18" charset="0"/>
              </a:rPr>
              <a:t>zvestih</a:t>
            </a:r>
            <a:r>
              <a:rPr lang="en-GB" sz="1800" dirty="0">
                <a:effectLst/>
                <a:ea typeface="Times New Roman" panose="02020603050405020304" pitchFamily="18" charset="0"/>
              </a:rPr>
              <a:t> </a:t>
            </a:r>
            <a:r>
              <a:rPr lang="en-GB" sz="1800" dirty="0" err="1">
                <a:effectLst/>
                <a:ea typeface="Times New Roman" panose="02020603050405020304" pitchFamily="18" charset="0"/>
              </a:rPr>
              <a:t>sledilcev</a:t>
            </a:r>
            <a:r>
              <a:rPr lang="en-GB" sz="1800" dirty="0">
                <a:effectLst/>
                <a:ea typeface="Times New Roman" panose="02020603050405020304" pitchFamily="18" charset="0"/>
              </a:rPr>
              <a:t>.</a:t>
            </a:r>
          </a:p>
          <a:p>
            <a:pPr marL="342900" lvl="0" indent="-342900">
              <a:buFont typeface="Arial" panose="020B0604020202020204" pitchFamily="34" charset="0"/>
              <a:buChar char="•"/>
              <a:tabLst>
                <a:tab pos="457200" algn="l"/>
              </a:tabLst>
            </a:pP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Trženje</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a:t>
            </a:r>
            <a:r>
              <a:rPr lang="en-US" sz="1800" b="1" dirty="0" err="1">
                <a:effectLst/>
                <a:latin typeface="Calibri" panose="020F0502020204030204" pitchFamily="34" charset="0"/>
                <a:ea typeface="Times New Roman" panose="02020603050405020304" pitchFamily="18" charset="0"/>
                <a:cs typeface="Calibri" panose="020F0502020204030204" pitchFamily="34" charset="0"/>
              </a:rPr>
              <a:t>vsebin</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(Content Marketing):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Vsebina</a:t>
            </a:r>
            <a:r>
              <a:rPr lang="en-US" sz="1800" dirty="0">
                <a:effectLst/>
                <a:latin typeface="Calibri" panose="020F0502020204030204" pitchFamily="34" charset="0"/>
                <a:ea typeface="Times New Roman" panose="02020603050405020304" pitchFamily="18" charset="0"/>
                <a:cs typeface="Calibri" panose="020F0502020204030204" pitchFamily="34" charset="0"/>
              </a:rPr>
              <a:t> je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bistvo</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digitalnega</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trženja</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Vključuje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objave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na</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blogih</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članke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videoposnetke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infografike</a:t>
            </a:r>
            <a:r>
              <a:rPr lang="en-US" sz="1800" dirty="0">
                <a:effectLst/>
                <a:latin typeface="Calibri" panose="020F0502020204030204" pitchFamily="34" charset="0"/>
                <a:ea typeface="Times New Roman" panose="02020603050405020304" pitchFamily="18" charset="0"/>
                <a:cs typeface="Calibri" panose="020F0502020204030204" pitchFamily="34" charset="0"/>
              </a:rPr>
              <a:t> in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drugo</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Ustvarjanje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visokokakovostne</a:t>
            </a:r>
            <a:r>
              <a:rPr lang="en-US" sz="1800" dirty="0">
                <a:effectLst/>
                <a:latin typeface="Calibri" panose="020F0502020204030204" pitchFamily="34" charset="0"/>
                <a:ea typeface="Times New Roman" panose="02020603050405020304" pitchFamily="18" charset="0"/>
                <a:cs typeface="Calibri" panose="020F0502020204030204" pitchFamily="34" charset="0"/>
              </a:rPr>
              <a:t> in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ustrezne</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vsebine</a:t>
            </a:r>
            <a:r>
              <a:rPr lang="en-US" sz="1800" dirty="0">
                <a:effectLst/>
                <a:latin typeface="Calibri" panose="020F0502020204030204" pitchFamily="34" charset="0"/>
                <a:ea typeface="Times New Roman" panose="02020603050405020304" pitchFamily="18" charset="0"/>
                <a:cs typeface="Calibri" panose="020F0502020204030204" pitchFamily="34" charset="0"/>
              </a:rPr>
              <a:t> ne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pritegne</a:t>
            </a:r>
            <a:r>
              <a:rPr lang="en-US" sz="1800" dirty="0">
                <a:effectLst/>
                <a:latin typeface="Calibri" panose="020F0502020204030204" pitchFamily="34" charset="0"/>
                <a:ea typeface="Times New Roman" panose="02020603050405020304" pitchFamily="18" charset="0"/>
                <a:cs typeface="Calibri" panose="020F0502020204030204" pitchFamily="34" charset="0"/>
              </a:rPr>
              <a:t> le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vašega</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občinstva</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ampak</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tudi</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izboljša</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uvrstitev</a:t>
            </a:r>
            <a:r>
              <a:rPr lang="en-US" sz="1800" dirty="0">
                <a:effectLst/>
                <a:latin typeface="Calibri" panose="020F0502020204030204" pitchFamily="34" charset="0"/>
                <a:ea typeface="Times New Roman" panose="02020603050405020304" pitchFamily="18" charset="0"/>
                <a:cs typeface="Calibri" panose="020F0502020204030204" pitchFamily="34" charset="0"/>
              </a:rPr>
              <a:t> in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avtoriteto</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vašega</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spletnega</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mesta</a:t>
            </a:r>
            <a:r>
              <a:rPr lang="en-US" sz="1800" dirty="0">
                <a:effectLst/>
                <a:latin typeface="Calibri" panose="020F0502020204030204" pitchFamily="34" charset="0"/>
                <a:ea typeface="Times New Roman" panose="02020603050405020304" pitchFamily="18" charset="0"/>
                <a:cs typeface="Calibri" panose="020F0502020204030204" pitchFamily="34" charset="0"/>
              </a:rPr>
              <a:t> v </a:t>
            </a:r>
            <a:r>
              <a:rPr lang="en-US" sz="1800" dirty="0" err="1">
                <a:effectLst/>
                <a:latin typeface="Calibri" panose="020F0502020204030204" pitchFamily="34" charset="0"/>
                <a:ea typeface="Times New Roman" panose="02020603050405020304" pitchFamily="18" charset="0"/>
                <a:cs typeface="Calibri" panose="020F0502020204030204" pitchFamily="34" charset="0"/>
              </a:rPr>
              <a:t>iskalnikih</a:t>
            </a:r>
            <a:r>
              <a:rPr lang="en-US" sz="1800" dirty="0">
                <a:effectLst/>
                <a:latin typeface="Calibri" panose="020F0502020204030204" pitchFamily="34" charset="0"/>
                <a:ea typeface="Times New Roman" panose="02020603050405020304" pitchFamily="18" charset="0"/>
                <a:cs typeface="Calibri" panose="020F0502020204030204" pitchFamily="34" charset="0"/>
              </a:rPr>
              <a:t>.</a:t>
            </a:r>
            <a:br>
              <a:rPr lang="en-US" sz="1800" dirty="0">
                <a:effectLst/>
                <a:latin typeface="Calibri" panose="020F0502020204030204" pitchFamily="34" charset="0"/>
                <a:ea typeface="Times New Roman" panose="02020603050405020304" pitchFamily="18" charset="0"/>
                <a:cs typeface="Calibri" panose="020F0502020204030204" pitchFamily="34" charset="0"/>
              </a:rPr>
            </a:b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s-ES" sz="1800" dirty="0">
              <a:effectLst/>
              <a:latin typeface="Calibri" panose="020F0502020204030204" pitchFamily="34" charset="0"/>
              <a:ea typeface="Yu Mincho" panose="02020400000000000000" pitchFamily="18" charset="-128"/>
              <a:cs typeface="Arial" panose="020B0604020202020204" pitchFamily="34" charset="0"/>
            </a:endParaRPr>
          </a:p>
          <a:p>
            <a:endParaRPr lang="en-GB" dirty="0"/>
          </a:p>
        </p:txBody>
      </p:sp>
    </p:spTree>
    <p:extLst>
      <p:ext uri="{BB962C8B-B14F-4D97-AF65-F5344CB8AC3E}">
        <p14:creationId xmlns:p14="http://schemas.microsoft.com/office/powerpoint/2010/main" val="1342265151"/>
      </p:ext>
    </p:extLst>
  </p:cSld>
  <p:clrMapOvr>
    <a:masterClrMapping/>
  </p:clrMapOvr>
</p:sld>
</file>

<file path=ppt/theme/theme1.xml><?xml version="1.0" encoding="utf-8"?>
<a:theme xmlns:a="http://schemas.openxmlformats.org/drawingml/2006/main" name="DREAM corporate ppt">
  <a:themeElements>
    <a:clrScheme name="DREAM corporate colors">
      <a:dk1>
        <a:srgbClr val="1B193E"/>
      </a:dk1>
      <a:lt1>
        <a:srgbClr val="F5F5F5"/>
      </a:lt1>
      <a:dk2>
        <a:srgbClr val="1B193E"/>
      </a:dk2>
      <a:lt2>
        <a:srgbClr val="FFFFFF"/>
      </a:lt2>
      <a:accent1>
        <a:srgbClr val="0AD995"/>
      </a:accent1>
      <a:accent2>
        <a:srgbClr val="F6AA07"/>
      </a:accent2>
      <a:accent3>
        <a:srgbClr val="1B193E"/>
      </a:accent3>
      <a:accent4>
        <a:srgbClr val="0AD995"/>
      </a:accent4>
      <a:accent5>
        <a:srgbClr val="F6AA07"/>
      </a:accent5>
      <a:accent6>
        <a:srgbClr val="1B193E"/>
      </a:accent6>
      <a:hlink>
        <a:srgbClr val="F6AA07"/>
      </a:hlink>
      <a:folHlink>
        <a:srgbClr val="0AD99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4472</TotalTime>
  <Words>4563</Words>
  <Application>Microsoft Office PowerPoint</Application>
  <PresentationFormat>Širokozaslonsko</PresentationFormat>
  <Paragraphs>233</Paragraphs>
  <Slides>32</Slides>
  <Notes>0</Notes>
  <HiddenSlides>0</HiddenSlides>
  <MMClips>0</MMClips>
  <ScaleCrop>false</ScaleCrop>
  <HeadingPairs>
    <vt:vector size="6" baseType="variant">
      <vt:variant>
        <vt:lpstr>Uporabljene pisave</vt:lpstr>
      </vt:variant>
      <vt:variant>
        <vt:i4>5</vt:i4>
      </vt:variant>
      <vt:variant>
        <vt:lpstr>Tema</vt:lpstr>
      </vt:variant>
      <vt:variant>
        <vt:i4>1</vt:i4>
      </vt:variant>
      <vt:variant>
        <vt:lpstr>Naslovi diapozitivov</vt:lpstr>
      </vt:variant>
      <vt:variant>
        <vt:i4>32</vt:i4>
      </vt:variant>
    </vt:vector>
  </HeadingPairs>
  <TitlesOfParts>
    <vt:vector size="38" baseType="lpstr">
      <vt:lpstr>Yu Mincho</vt:lpstr>
      <vt:lpstr>Arial</vt:lpstr>
      <vt:lpstr>Calibri</vt:lpstr>
      <vt:lpstr>Symbol</vt:lpstr>
      <vt:lpstr>Times New Roman</vt:lpstr>
      <vt:lpstr>DREAM corporate ppt</vt:lpstr>
      <vt:lpstr>Obvladovanje digitalnega trženja: Strategije za uspeh na spletu.</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Miriam Internet Web Solutions</dc:creator>
  <cp:lastModifiedBy>Nataša Orel</cp:lastModifiedBy>
  <cp:revision>74</cp:revision>
  <dcterms:created xsi:type="dcterms:W3CDTF">2022-12-22T12:08:40Z</dcterms:created>
  <dcterms:modified xsi:type="dcterms:W3CDTF">2024-02-21T10:49:45Z</dcterms:modified>
</cp:coreProperties>
</file>